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5" r:id="rId4"/>
    <p:sldId id="277" r:id="rId5"/>
    <p:sldId id="279" r:id="rId6"/>
    <p:sldId id="280" r:id="rId7"/>
    <p:sldId id="281" r:id="rId8"/>
    <p:sldId id="282" r:id="rId9"/>
    <p:sldId id="283" r:id="rId10"/>
    <p:sldId id="284" r:id="rId11"/>
    <p:sldId id="285" r:id="rId12"/>
    <p:sldId id="286" r:id="rId13"/>
    <p:sldId id="276" r:id="rId14"/>
    <p:sldId id="278"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70" d="100"/>
          <a:sy n="70" d="100"/>
        </p:scale>
        <p:origin x="1138" y="2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urwa Sontakke" userId="8afd93e13769bacf" providerId="LiveId" clId="{D003F346-5272-4C09-BF8C-00D64F98953A}"/>
    <pc:docChg chg="modSld">
      <pc:chgData name="Apurwa Sontakke" userId="8afd93e13769bacf" providerId="LiveId" clId="{D003F346-5272-4C09-BF8C-00D64F98953A}" dt="2024-04-20T22:36:25.029" v="0" actId="2710"/>
      <pc:docMkLst>
        <pc:docMk/>
      </pc:docMkLst>
      <pc:sldChg chg="modSp mod">
        <pc:chgData name="Apurwa Sontakke" userId="8afd93e13769bacf" providerId="LiveId" clId="{D003F346-5272-4C09-BF8C-00D64F98953A}" dt="2024-04-20T22:36:25.029" v="0" actId="2710"/>
        <pc:sldMkLst>
          <pc:docMk/>
          <pc:sldMk cId="4047255108" sldId="267"/>
        </pc:sldMkLst>
        <pc:spChg chg="mod">
          <ac:chgData name="Apurwa Sontakke" userId="8afd93e13769bacf" providerId="LiveId" clId="{D003F346-5272-4C09-BF8C-00D64F98953A}" dt="2024-04-20T22:36:25.029" v="0" actId="2710"/>
          <ac:spMkLst>
            <pc:docMk/>
            <pc:sldMk cId="4047255108" sldId="267"/>
            <ac:spMk id="3" creationId="{60B3D5A6-E766-7C41-BD00-B22DA4727FB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794657" y="1683657"/>
            <a:ext cx="8873711" cy="4042004"/>
          </a:xfrm>
          <a:prstGeom prst="rect">
            <a:avLst/>
          </a:prstGeom>
          <a:solidFill>
            <a:srgbClr val="3B3B3B"/>
          </a:solidFill>
        </p:spPr>
        <p:txBody>
          <a:bodyPr wrap="none" rtlCol="0">
            <a:spAutoFit/>
          </a:bodyPr>
          <a:lstStyle/>
          <a:p>
            <a:pPr>
              <a:lnSpc>
                <a:spcPct val="150000"/>
              </a:lnSpc>
            </a:pPr>
            <a:r>
              <a:rPr lang="en-US" sz="6600" dirty="0">
                <a:solidFill>
                  <a:srgbClr val="FF6600"/>
                </a:solidFill>
              </a:rPr>
              <a:t>Exploratory Data Analysis</a:t>
            </a:r>
          </a:p>
          <a:p>
            <a:pPr>
              <a:lnSpc>
                <a:spcPct val="150000"/>
              </a:lnSpc>
            </a:pPr>
            <a:r>
              <a:rPr lang="en-US" sz="4000" dirty="0"/>
              <a:t>G2M insight for Cab Investment firm</a:t>
            </a:r>
          </a:p>
          <a:p>
            <a:pPr>
              <a:lnSpc>
                <a:spcPct val="150000"/>
              </a:lnSpc>
            </a:pPr>
            <a:endParaRPr lang="en-US" sz="4000" dirty="0"/>
          </a:p>
          <a:p>
            <a:pPr>
              <a:lnSpc>
                <a:spcPct val="150000"/>
              </a:lnSpc>
            </a:pPr>
            <a:r>
              <a:rPr lang="en-US" sz="2800" b="1" dirty="0"/>
              <a:t>04/20/2024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676656" y="46037"/>
            <a:ext cx="10515600" cy="1325563"/>
          </a:xfrm>
        </p:spPr>
        <p:txBody>
          <a:bodyPr>
            <a:normAutofit/>
          </a:bodyPr>
          <a:lstStyle/>
          <a:p>
            <a:r>
              <a:rPr lang="en-US" sz="3600" b="1" dirty="0">
                <a:solidFill>
                  <a:srgbClr val="FF6600"/>
                </a:solidFill>
                <a:latin typeface="Calibri" panose="020F0502020204030204" pitchFamily="34" charset="0"/>
                <a:cs typeface="Calibri" panose="020F0502020204030204" pitchFamily="34" charset="0"/>
              </a:rPr>
              <a:t>Cost-Efficiency Analysis</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9" name="Content Placeholder 8">
            <a:extLst>
              <a:ext uri="{FF2B5EF4-FFF2-40B4-BE49-F238E27FC236}">
                <a16:creationId xmlns:a16="http://schemas.microsoft.com/office/drawing/2014/main" id="{30B196F6-077B-E5D0-646B-FA53F8AEB102}"/>
              </a:ext>
            </a:extLst>
          </p:cNvPr>
          <p:cNvPicPr>
            <a:picLocks noGrp="1" noChangeAspect="1"/>
          </p:cNvPicPr>
          <p:nvPr>
            <p:ph sz="half" idx="2"/>
          </p:nvPr>
        </p:nvPicPr>
        <p:blipFill>
          <a:blip r:embed="rId2"/>
          <a:stretch>
            <a:fillRect/>
          </a:stretch>
        </p:blipFill>
        <p:spPr>
          <a:xfrm>
            <a:off x="836612" y="1586706"/>
            <a:ext cx="4591563" cy="3684588"/>
          </a:xfrm>
        </p:spPr>
      </p:pic>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5934456" y="1736724"/>
            <a:ext cx="5183188" cy="4536059"/>
          </a:xfrm>
        </p:spPr>
        <p:txBody>
          <a:bodyPr>
            <a:normAutofit fontScale="92500" lnSpcReduction="10000"/>
          </a:bodyPr>
          <a:lstStyle/>
          <a:p>
            <a:r>
              <a:rPr lang="en-US" dirty="0"/>
              <a:t>A lower cost-to-price ratio indicates higher cost-efficiency, as it suggests that the cab company can generate a higher margin from its trips.</a:t>
            </a:r>
          </a:p>
          <a:p>
            <a:r>
              <a:rPr lang="en-US" dirty="0"/>
              <a:t>In this comparison, Yellow Cab seems more cost-efficient than Pink Cab, potentially leading to higher profitability.</a:t>
            </a:r>
          </a:p>
          <a:p>
            <a:r>
              <a:rPr lang="en-US" dirty="0"/>
              <a:t>Pink Cab's higher cost-to-price ratio could imply that it's spending more on trip costs or is less efficient in its operations.</a:t>
            </a:r>
          </a:p>
        </p:txBody>
      </p:sp>
    </p:spTree>
    <p:extLst>
      <p:ext uri="{BB962C8B-B14F-4D97-AF65-F5344CB8AC3E}">
        <p14:creationId xmlns:p14="http://schemas.microsoft.com/office/powerpoint/2010/main" val="278386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690669" y="46037"/>
            <a:ext cx="10515600" cy="1325563"/>
          </a:xfrm>
        </p:spPr>
        <p:txBody>
          <a:bodyPr>
            <a:normAutofit/>
          </a:bodyPr>
          <a:lstStyle/>
          <a:p>
            <a:r>
              <a:rPr lang="en-US" sz="3600" b="1" dirty="0">
                <a:solidFill>
                  <a:srgbClr val="FF6600"/>
                </a:solidFill>
                <a:latin typeface="Calibri" panose="020F0502020204030204" pitchFamily="34" charset="0"/>
                <a:cs typeface="Calibri" panose="020F0502020204030204" pitchFamily="34" charset="0"/>
              </a:rPr>
              <a:t>Impact of Income on Cab Usage</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9" name="Content Placeholder 8">
            <a:extLst>
              <a:ext uri="{FF2B5EF4-FFF2-40B4-BE49-F238E27FC236}">
                <a16:creationId xmlns:a16="http://schemas.microsoft.com/office/drawing/2014/main" id="{6071192F-3FC6-BD3A-7059-17DB65FD33E2}"/>
              </a:ext>
            </a:extLst>
          </p:cNvPr>
          <p:cNvPicPr>
            <a:picLocks noGrp="1" noChangeAspect="1"/>
          </p:cNvPicPr>
          <p:nvPr>
            <p:ph sz="half" idx="2"/>
          </p:nvPr>
        </p:nvPicPr>
        <p:blipFill>
          <a:blip r:embed="rId2"/>
          <a:stretch>
            <a:fillRect/>
          </a:stretch>
        </p:blipFill>
        <p:spPr>
          <a:xfrm>
            <a:off x="690669" y="1736725"/>
            <a:ext cx="4907385" cy="3684588"/>
          </a:xfrm>
        </p:spPr>
      </p:pic>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6096000" y="1690688"/>
            <a:ext cx="5259388" cy="4498975"/>
          </a:xfrm>
        </p:spPr>
        <p:txBody>
          <a:bodyPr>
            <a:normAutofit fontScale="92500" lnSpcReduction="20000"/>
          </a:bodyPr>
          <a:lstStyle/>
          <a:p>
            <a:pPr>
              <a:lnSpc>
                <a:spcPct val="150000"/>
              </a:lnSpc>
            </a:pPr>
            <a:r>
              <a:rPr lang="en-US" sz="2000" dirty="0"/>
              <a:t>Yellow Cab appears to have a broader customer base across income groups, suggesting a wider appeal.</a:t>
            </a:r>
          </a:p>
          <a:p>
            <a:pPr>
              <a:lnSpc>
                <a:spcPct val="150000"/>
              </a:lnSpc>
            </a:pPr>
            <a:r>
              <a:rPr lang="en-US" sz="2000" dirty="0"/>
              <a:t>Pink Cab's customer count remains relatively stable across income groups, indicating a consistent customer base.</a:t>
            </a:r>
          </a:p>
          <a:p>
            <a:pPr>
              <a:lnSpc>
                <a:spcPct val="150000"/>
              </a:lnSpc>
            </a:pPr>
            <a:r>
              <a:rPr lang="en-US" sz="2000" dirty="0"/>
              <a:t>The noticeable drop in Yellow Cab's customer count in the highest income group might suggest that this segment has different preferences, or that Yellow Cab's offerings might not align with the expectations of higher-income customers.</a:t>
            </a:r>
          </a:p>
        </p:txBody>
      </p:sp>
    </p:spTree>
    <p:extLst>
      <p:ext uri="{BB962C8B-B14F-4D97-AF65-F5344CB8AC3E}">
        <p14:creationId xmlns:p14="http://schemas.microsoft.com/office/powerpoint/2010/main" val="2467549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b="1" dirty="0">
                <a:solidFill>
                  <a:srgbClr val="FF6600"/>
                </a:solidFill>
                <a:latin typeface="Calibri" panose="020F0502020204030204" pitchFamily="34" charset="0"/>
                <a:cs typeface="Calibri" panose="020F0502020204030204" pitchFamily="34" charset="0"/>
              </a:rPr>
              <a:t>Impact of Age on Cab Usage</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9" name="Content Placeholder 8">
            <a:extLst>
              <a:ext uri="{FF2B5EF4-FFF2-40B4-BE49-F238E27FC236}">
                <a16:creationId xmlns:a16="http://schemas.microsoft.com/office/drawing/2014/main" id="{73964B51-9A6C-192D-41B7-14883174496D}"/>
              </a:ext>
            </a:extLst>
          </p:cNvPr>
          <p:cNvPicPr>
            <a:picLocks noGrp="1" noChangeAspect="1"/>
          </p:cNvPicPr>
          <p:nvPr>
            <p:ph sz="half" idx="2"/>
          </p:nvPr>
        </p:nvPicPr>
        <p:blipFill>
          <a:blip r:embed="rId2"/>
          <a:stretch>
            <a:fillRect/>
          </a:stretch>
        </p:blipFill>
        <p:spPr>
          <a:xfrm>
            <a:off x="686350" y="1736725"/>
            <a:ext cx="4769719" cy="3684588"/>
          </a:xfrm>
        </p:spPr>
      </p:pic>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6096000" y="1736725"/>
            <a:ext cx="5183188" cy="4756150"/>
          </a:xfrm>
        </p:spPr>
        <p:txBody>
          <a:bodyPr>
            <a:normAutofit/>
          </a:bodyPr>
          <a:lstStyle/>
          <a:p>
            <a:pPr>
              <a:lnSpc>
                <a:spcPct val="150000"/>
              </a:lnSpc>
            </a:pPr>
            <a:r>
              <a:rPr lang="en-US" sz="1800" dirty="0"/>
              <a:t>Yellow Cab generally has a larger customer base across all age groups, particularly in the 26-35 and 36-50 age ranges.</a:t>
            </a:r>
          </a:p>
          <a:p>
            <a:pPr>
              <a:lnSpc>
                <a:spcPct val="150000"/>
              </a:lnSpc>
            </a:pPr>
            <a:r>
              <a:rPr lang="en-US" sz="1800" dirty="0"/>
              <a:t>Pink Cab has a smaller market share in each age group, suggesting potential areas for improvement in marketing or service targeting these segments.</a:t>
            </a:r>
          </a:p>
          <a:p>
            <a:pPr>
              <a:lnSpc>
                <a:spcPct val="150000"/>
              </a:lnSpc>
            </a:pPr>
            <a:r>
              <a:rPr lang="en-US" sz="1800" dirty="0"/>
              <a:t>The drop in customers among the older age groups might indicate that these groups have different transportation preferences or lesser cab usage in general.</a:t>
            </a:r>
          </a:p>
        </p:txBody>
      </p:sp>
    </p:spTree>
    <p:extLst>
      <p:ext uri="{BB962C8B-B14F-4D97-AF65-F5344CB8AC3E}">
        <p14:creationId xmlns:p14="http://schemas.microsoft.com/office/powerpoint/2010/main" val="1875515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504876"/>
            <a:ext cx="10515600" cy="5200723"/>
          </a:xfrm>
        </p:spPr>
        <p:txBody>
          <a:bodyPr>
            <a:normAutofit fontScale="77500" lnSpcReduction="20000"/>
          </a:bodyPr>
          <a:lstStyle/>
          <a:p>
            <a:pPr marL="0" indent="0">
              <a:lnSpc>
                <a:spcPct val="170000"/>
              </a:lnSpc>
              <a:buNone/>
            </a:pPr>
            <a:r>
              <a:rPr lang="en-US" sz="2500" dirty="0"/>
              <a:t>1. Seasonal Campaigns</a:t>
            </a:r>
          </a:p>
          <a:p>
            <a:pPr marL="0" indent="0">
              <a:lnSpc>
                <a:spcPct val="170000"/>
              </a:lnSpc>
              <a:buNone/>
            </a:pPr>
            <a:r>
              <a:rPr lang="en-US" sz="2500" dirty="0"/>
              <a:t>Align marketing efforts with the seasonal trend in cab usage, focusing on high-demand months (July to December). Consider promotions, events, and partnerships to capitalize on these periods.</a:t>
            </a:r>
          </a:p>
          <a:p>
            <a:pPr marL="0" indent="0">
              <a:lnSpc>
                <a:spcPct val="170000"/>
              </a:lnSpc>
              <a:buNone/>
            </a:pPr>
            <a:r>
              <a:rPr lang="en-US" sz="2500" dirty="0"/>
              <a:t>2. Emulate Successful Practices</a:t>
            </a:r>
          </a:p>
          <a:p>
            <a:pPr marL="0" indent="0">
              <a:lnSpc>
                <a:spcPct val="170000"/>
              </a:lnSpc>
              <a:buNone/>
            </a:pPr>
            <a:r>
              <a:rPr lang="en-US" sz="2500" dirty="0"/>
              <a:t>Adopt cost-efficiency strategies from Yellow Cab to improve the cost-to-price ratio. Study Yellow Cab's customer service approaches for best practices.</a:t>
            </a:r>
          </a:p>
          <a:p>
            <a:pPr marL="0" indent="0">
              <a:lnSpc>
                <a:spcPct val="170000"/>
              </a:lnSpc>
              <a:buNone/>
            </a:pPr>
            <a:r>
              <a:rPr lang="en-US" sz="2500" dirty="0"/>
              <a:t>3. Enhance Customer Retention</a:t>
            </a:r>
          </a:p>
          <a:p>
            <a:pPr marL="0" indent="0">
              <a:lnSpc>
                <a:spcPct val="170000"/>
              </a:lnSpc>
              <a:buNone/>
            </a:pPr>
            <a:r>
              <a:rPr lang="en-US" sz="2500" dirty="0"/>
              <a:t>Introduce loyalty programs or incentives to improve Pink Cab's customer retention. Expand marketing efforts to reach new demographics.</a:t>
            </a:r>
          </a:p>
          <a:p>
            <a:pPr marL="0" indent="0">
              <a:buNone/>
            </a:pPr>
            <a:endParaRPr lang="en-US" sz="2200" dirty="0"/>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b="1" dirty="0">
                <a:solidFill>
                  <a:srgbClr val="FF6600"/>
                </a:solidFill>
                <a:latin typeface="Calibri" panose="020F0502020204030204" pitchFamily="34" charset="0"/>
                <a:ea typeface="Calibri" panose="020F0502020204030204" pitchFamily="34" charset="0"/>
                <a:cs typeface="Calibri" panose="020F0502020204030204" pitchFamily="34" charset="0"/>
              </a:rPr>
              <a:t>Key Recommendations</a:t>
            </a:r>
            <a:endParaRPr lang="en-US" sz="35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0563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504876"/>
            <a:ext cx="10515600" cy="5170243"/>
          </a:xfrm>
        </p:spPr>
        <p:txBody>
          <a:bodyPr>
            <a:normAutofit fontScale="77500" lnSpcReduction="20000"/>
          </a:bodyPr>
          <a:lstStyle/>
          <a:p>
            <a:pPr marL="0" indent="0">
              <a:lnSpc>
                <a:spcPct val="170000"/>
              </a:lnSpc>
              <a:buNone/>
            </a:pPr>
            <a:r>
              <a:rPr lang="en-US" sz="2600" dirty="0"/>
              <a:t>4. Address Customer Demographics</a:t>
            </a:r>
          </a:p>
          <a:p>
            <a:pPr marL="0" indent="0">
              <a:lnSpc>
                <a:spcPct val="170000"/>
              </a:lnSpc>
              <a:buNone/>
            </a:pPr>
            <a:r>
              <a:rPr lang="en-US" sz="2600" dirty="0"/>
              <a:t>Offer personalized services or promotions to cater to different age groups and income levels. Develop targeted marketing campaigns for specific demographics.</a:t>
            </a:r>
          </a:p>
          <a:p>
            <a:pPr marL="0" indent="0">
              <a:lnSpc>
                <a:spcPct val="170000"/>
              </a:lnSpc>
              <a:buNone/>
            </a:pPr>
            <a:r>
              <a:rPr lang="en-US" sz="2600" dirty="0"/>
              <a:t>5. Optimize Resource Planning</a:t>
            </a:r>
          </a:p>
          <a:p>
            <a:pPr marL="0" indent="0">
              <a:lnSpc>
                <a:spcPct val="170000"/>
              </a:lnSpc>
              <a:buNone/>
            </a:pPr>
            <a:r>
              <a:rPr lang="en-US" sz="2600" dirty="0"/>
              <a:t>Adjust staffing levels and resources to align with seasonal fluctuations. Implement flexible pricing strategies to maintain business during off-peak periods.</a:t>
            </a:r>
          </a:p>
          <a:p>
            <a:pPr marL="0" indent="0">
              <a:lnSpc>
                <a:spcPct val="170000"/>
              </a:lnSpc>
              <a:buNone/>
            </a:pPr>
            <a:r>
              <a:rPr lang="en-US" sz="2600" dirty="0"/>
              <a:t>6. Target Longer Travel Distances</a:t>
            </a:r>
          </a:p>
          <a:p>
            <a:pPr marL="0" indent="0">
              <a:lnSpc>
                <a:spcPct val="170000"/>
              </a:lnSpc>
              <a:buNone/>
            </a:pPr>
            <a:r>
              <a:rPr lang="en-US" sz="2600" dirty="0"/>
              <a:t>Offer special rates or packages to attract customers for longer trips. Expand service areas and provide additional amenities for longer travel.</a:t>
            </a:r>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b="1" dirty="0">
                <a:solidFill>
                  <a:srgbClr val="FF6600"/>
                </a:solidFill>
                <a:latin typeface="Calibri" panose="020F0502020204030204" pitchFamily="34" charset="0"/>
                <a:ea typeface="Calibri" panose="020F0502020204030204" pitchFamily="34" charset="0"/>
                <a:cs typeface="Calibri" panose="020F0502020204030204" pitchFamily="34" charset="0"/>
              </a:rPr>
              <a:t>Key Recommendations</a:t>
            </a:r>
            <a:endParaRPr lang="en-US" sz="35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7947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chemeClr val="tx1">
                    <a:lumMod val="75000"/>
                    <a:lumOff val="25000"/>
                  </a:schemeClr>
                </a:solidFill>
              </a:rPr>
              <a:t>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lnSpc>
                <a:spcPct val="150000"/>
              </a:lnSpc>
            </a:pPr>
            <a:r>
              <a:rPr lang="en-US" sz="2800" dirty="0">
                <a:solidFill>
                  <a:srgbClr val="FF6600"/>
                </a:solidFill>
              </a:rPr>
              <a:t>         Executive Summary</a:t>
            </a:r>
          </a:p>
          <a:p>
            <a:pPr algn="just">
              <a:lnSpc>
                <a:spcPct val="150000"/>
              </a:lnSpc>
            </a:pPr>
            <a:r>
              <a:rPr lang="en-US" sz="2800" dirty="0">
                <a:solidFill>
                  <a:srgbClr val="FF6600"/>
                </a:solidFill>
              </a:rPr>
              <a:t>         Problem Statement</a:t>
            </a:r>
          </a:p>
          <a:p>
            <a:pPr algn="just">
              <a:lnSpc>
                <a:spcPct val="150000"/>
              </a:lnSpc>
            </a:pPr>
            <a:r>
              <a:rPr lang="en-US" sz="2800" dirty="0">
                <a:solidFill>
                  <a:srgbClr val="FF6600"/>
                </a:solidFill>
              </a:rPr>
              <a:t>         Approach</a:t>
            </a:r>
          </a:p>
          <a:p>
            <a:pPr algn="just">
              <a:lnSpc>
                <a:spcPct val="150000"/>
              </a:lnSpc>
            </a:pPr>
            <a:r>
              <a:rPr lang="en-US" sz="2800" dirty="0">
                <a:solidFill>
                  <a:srgbClr val="FF6600"/>
                </a:solidFill>
              </a:rPr>
              <a:t>         EDA and Hypothesis</a:t>
            </a:r>
          </a:p>
          <a:p>
            <a:pPr algn="just">
              <a:lnSpc>
                <a:spcPct val="150000"/>
              </a:lnSpc>
            </a:pPr>
            <a:r>
              <a:rPr lang="en-US" sz="2800" dirty="0">
                <a:solidFill>
                  <a:srgbClr val="FF6600"/>
                </a:solidFill>
              </a:rPr>
              <a:t>         Key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630115" y="1417636"/>
            <a:ext cx="10515600" cy="5277077"/>
          </a:xfrm>
        </p:spPr>
        <p:txBody>
          <a:bodyPr>
            <a:normAutofit fontScale="92500" lnSpcReduction="20000"/>
          </a:bodyPr>
          <a:lstStyle/>
          <a:p>
            <a:pPr marL="0" indent="0" algn="just">
              <a:lnSpc>
                <a:spcPct val="120000"/>
              </a:lnSpc>
              <a:buNone/>
            </a:pPr>
            <a:r>
              <a:rPr lang="en-US" sz="2300" b="1" dirty="0"/>
              <a:t>Executive Summary</a:t>
            </a:r>
          </a:p>
          <a:p>
            <a:pPr algn="just">
              <a:lnSpc>
                <a:spcPct val="120000"/>
              </a:lnSpc>
            </a:pPr>
            <a:r>
              <a:rPr lang="en-US" sz="2300" dirty="0"/>
              <a:t>XYZ, a private firm based in the United States, plans to enter the cab industry, which has shown significant growth in recent years with multiple key players. To support its Go-to-Market (G2M) strategy, the firm seeks to understand the market dynamics before committing to an investment. The objective is to generate actionable insights to guide XYZ's investment in the most promising cab company.</a:t>
            </a:r>
          </a:p>
          <a:p>
            <a:pPr marL="0" indent="0" algn="just">
              <a:lnSpc>
                <a:spcPct val="120000"/>
              </a:lnSpc>
              <a:buNone/>
            </a:pPr>
            <a:r>
              <a:rPr lang="en-US" sz="2300" b="1" dirty="0"/>
              <a:t>Problem Statement</a:t>
            </a:r>
          </a:p>
          <a:p>
            <a:pPr algn="just">
              <a:lnSpc>
                <a:spcPct val="120000"/>
              </a:lnSpc>
            </a:pPr>
            <a:r>
              <a:rPr lang="en-US" sz="2300" dirty="0"/>
              <a:t>To help XYZ make an informed investment decision, the analysis focuses on data from two cab companies using various datasets. The goal is to identify significant insights, trends, and patterns that could inform recommendations for the optimal investment choice. The analysis examines customer profiles, transaction data, and city demographics to offer a comprehensive perspective on the cab industry. The results will be presented to XYZ's Executive team, emphasizing the quality of the analysis, the value of the recommendations, and the clarity of the visuals.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1335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lnSpc>
                <a:spcPct val="200000"/>
              </a:lnSpc>
              <a:buNone/>
            </a:pPr>
            <a:r>
              <a:rPr lang="en-US" sz="1800" dirty="0"/>
              <a:t>To examine cab usage trends and customer behavior, the following steps were taken:</a:t>
            </a:r>
          </a:p>
          <a:p>
            <a:pPr>
              <a:lnSpc>
                <a:spcPct val="200000"/>
              </a:lnSpc>
            </a:pPr>
            <a:r>
              <a:rPr lang="en-US" sz="1800" dirty="0"/>
              <a:t>Data Collection and Merging: Four datasets were used covering cab transactions, customer demographics, and city data. These were merged to create a comprehensive dataset.</a:t>
            </a:r>
          </a:p>
          <a:p>
            <a:pPr>
              <a:lnSpc>
                <a:spcPct val="200000"/>
              </a:lnSpc>
            </a:pPr>
            <a:r>
              <a:rPr lang="en-US" sz="1800" dirty="0"/>
              <a:t>Exploratory Data Analysis (EDA): Key insights were derived through visualizations such as bar charts and line plots to identify patterns and relationships.</a:t>
            </a:r>
          </a:p>
          <a:p>
            <a:pPr>
              <a:lnSpc>
                <a:spcPct val="200000"/>
              </a:lnSpc>
            </a:pPr>
            <a:r>
              <a:rPr lang="en-US" sz="1800" dirty="0"/>
              <a:t>Hypothesis Testing: Hypotheses were developed and tested to explore factors influencing cab usage, including seasonality, company preference, demographics, travel distance, and cost-to-price ratio.</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b="1" dirty="0">
                <a:solidFill>
                  <a:srgbClr val="FF6600"/>
                </a:solidFill>
                <a:latin typeface="Calibri" panose="020F0502020204030204" pitchFamily="34" charset="0"/>
                <a:cs typeface="Calibri" panose="020F0502020204030204" pitchFamily="34" charset="0"/>
              </a:rPr>
              <a:t>Approach</a:t>
            </a:r>
            <a:endParaRPr lang="en-US" sz="35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454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0B73E7-F721-BB67-F99E-B015CBADA5D1}"/>
              </a:ext>
            </a:extLst>
          </p:cNvPr>
          <p:cNvPicPr>
            <a:picLocks noGrp="1" noChangeAspect="1"/>
          </p:cNvPicPr>
          <p:nvPr>
            <p:ph idx="1"/>
          </p:nvPr>
        </p:nvPicPr>
        <p:blipFill>
          <a:blip r:embed="rId2"/>
          <a:stretch>
            <a:fillRect/>
          </a:stretch>
        </p:blipFill>
        <p:spPr>
          <a:xfrm>
            <a:off x="485775" y="1657064"/>
            <a:ext cx="5610225" cy="4333875"/>
          </a:xfrm>
        </p:spPr>
      </p:pic>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b="1" dirty="0">
                <a:solidFill>
                  <a:srgbClr val="FF6600"/>
                </a:solidFill>
                <a:latin typeface="Calibri" panose="020F0502020204030204" pitchFamily="34" charset="0"/>
                <a:cs typeface="Calibri" panose="020F0502020204030204" pitchFamily="34" charset="0"/>
              </a:rPr>
              <a:t>Seasonality in Cab Usage</a:t>
            </a:r>
            <a:endParaRPr lang="en-US" sz="3500" b="1" dirty="0">
              <a:solidFill>
                <a:schemeClr val="accent2"/>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CAC806AA-37C6-2DCB-6599-02A8317120D6}"/>
              </a:ext>
            </a:extLst>
          </p:cNvPr>
          <p:cNvSpPr txBox="1"/>
          <p:nvPr/>
        </p:nvSpPr>
        <p:spPr>
          <a:xfrm>
            <a:off x="6419088" y="1532709"/>
            <a:ext cx="5287137" cy="5447645"/>
          </a:xfrm>
          <a:prstGeom prst="rect">
            <a:avLst/>
          </a:prstGeom>
          <a:noFill/>
        </p:spPr>
        <p:txBody>
          <a:bodyPr wrap="square" rtlCol="0">
            <a:spAutoFit/>
          </a:bodyPr>
          <a:lstStyle/>
          <a:p>
            <a:pPr marL="342900" indent="-342900" algn="l">
              <a:lnSpc>
                <a:spcPct val="150000"/>
              </a:lnSpc>
              <a:buFont typeface="Arial" panose="020B0604020202020204" pitchFamily="34" charset="0"/>
              <a:buChar char="•"/>
            </a:pPr>
            <a:r>
              <a:rPr lang="en-US" sz="2000" b="0" i="0" dirty="0">
                <a:solidFill>
                  <a:srgbClr val="0D0D0D"/>
                </a:solidFill>
                <a:effectLst/>
                <a:highlight>
                  <a:srgbClr val="FFFFFF"/>
                </a:highlight>
              </a:rPr>
              <a:t> The overall upward trend suggests cab services become more popular as the year progresses, possibly due to factors like weather, holidays, or events.</a:t>
            </a:r>
          </a:p>
          <a:p>
            <a:pPr marL="342900" indent="-342900" algn="l">
              <a:lnSpc>
                <a:spcPct val="150000"/>
              </a:lnSpc>
              <a:buFont typeface="Arial" panose="020B0604020202020204" pitchFamily="34" charset="0"/>
              <a:buChar char="•"/>
            </a:pPr>
            <a:r>
              <a:rPr lang="en-US" sz="2000" b="0" i="0" dirty="0">
                <a:solidFill>
                  <a:srgbClr val="0D0D0D"/>
                </a:solidFill>
                <a:effectLst/>
                <a:highlight>
                  <a:srgbClr val="FFFFFF"/>
                </a:highlight>
              </a:rPr>
              <a:t> The drop from January to February could be a seasonal dip due to post-holiday trends or weather conditions.</a:t>
            </a:r>
          </a:p>
          <a:p>
            <a:pPr marL="342900" indent="-342900" algn="l">
              <a:lnSpc>
                <a:spcPct val="150000"/>
              </a:lnSpc>
              <a:buFont typeface="Arial" panose="020B0604020202020204" pitchFamily="34" charset="0"/>
              <a:buChar char="•"/>
            </a:pPr>
            <a:r>
              <a:rPr lang="en-US" sz="2000" b="0" i="0" dirty="0">
                <a:solidFill>
                  <a:srgbClr val="0D0D0D"/>
                </a:solidFill>
                <a:effectLst/>
                <a:highlight>
                  <a:srgbClr val="FFFFFF"/>
                </a:highlight>
              </a:rPr>
              <a:t> The sharp increase from July onward indicates that cab usage is heavily influenced by events and holidays in the latter part of the year.</a:t>
            </a:r>
          </a:p>
          <a:p>
            <a:endParaRPr lang="en-US" dirty="0"/>
          </a:p>
        </p:txBody>
      </p:sp>
    </p:spTree>
    <p:extLst>
      <p:ext uri="{BB962C8B-B14F-4D97-AF65-F5344CB8AC3E}">
        <p14:creationId xmlns:p14="http://schemas.microsoft.com/office/powerpoint/2010/main" val="462389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b="1" dirty="0">
                <a:solidFill>
                  <a:srgbClr val="FF6600"/>
                </a:solidFill>
                <a:latin typeface="Calibri" panose="020F0502020204030204" pitchFamily="34" charset="0"/>
                <a:cs typeface="Calibri" panose="020F0502020204030204" pitchFamily="34" charset="0"/>
              </a:rPr>
              <a:t>Cab Company Preference</a:t>
            </a:r>
            <a:endParaRPr lang="en-US" sz="3500" b="1" dirty="0">
              <a:solidFill>
                <a:schemeClr val="accent2"/>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CAC806AA-37C6-2DCB-6599-02A8317120D6}"/>
              </a:ext>
            </a:extLst>
          </p:cNvPr>
          <p:cNvSpPr txBox="1"/>
          <p:nvPr/>
        </p:nvSpPr>
        <p:spPr>
          <a:xfrm>
            <a:off x="6419088" y="1756271"/>
            <a:ext cx="5287137" cy="5035353"/>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b="0" i="0" dirty="0">
                <a:solidFill>
                  <a:srgbClr val="0D0D0D"/>
                </a:solidFill>
                <a:effectLst/>
                <a:highlight>
                  <a:srgbClr val="FFFFFF"/>
                </a:highlight>
              </a:rPr>
              <a:t>The strong growth trend for Yellow Cab suggests an increasing preference among customers. This may be due to marketing efforts, service quality, or customer loyalty.</a:t>
            </a:r>
          </a:p>
          <a:p>
            <a:pPr marL="285750" indent="-285750" algn="l">
              <a:lnSpc>
                <a:spcPct val="150000"/>
              </a:lnSpc>
              <a:buFont typeface="Arial" panose="020B0604020202020204" pitchFamily="34" charset="0"/>
              <a:buChar char="•"/>
            </a:pPr>
            <a:r>
              <a:rPr lang="en-US" b="0" i="0" dirty="0">
                <a:solidFill>
                  <a:srgbClr val="0D0D0D"/>
                </a:solidFill>
                <a:effectLst/>
                <a:highlight>
                  <a:srgbClr val="FFFFFF"/>
                </a:highlight>
              </a:rPr>
              <a:t>Pink Cab's slower growth indicates consistent but less dramatic customer acquisition. This could mean a smaller market presence or a lack of aggressive growth strategies.</a:t>
            </a:r>
          </a:p>
          <a:p>
            <a:pPr marL="285750" indent="-285750" algn="l">
              <a:lnSpc>
                <a:spcPct val="150000"/>
              </a:lnSpc>
              <a:buFont typeface="Arial" panose="020B0604020202020204" pitchFamily="34" charset="0"/>
              <a:buChar char="•"/>
            </a:pPr>
            <a:r>
              <a:rPr lang="en-US" b="0" i="0" dirty="0">
                <a:solidFill>
                  <a:srgbClr val="0D0D0D"/>
                </a:solidFill>
                <a:effectLst/>
                <a:highlight>
                  <a:srgbClr val="FFFFFF"/>
                </a:highlight>
              </a:rPr>
              <a:t>The divergent trends highlight that Yellow Cab has captured more customers over the year, suggesting effective business strategies or customer satisfaction.</a:t>
            </a:r>
            <a:endParaRPr lang="en-US" dirty="0"/>
          </a:p>
        </p:txBody>
      </p:sp>
      <p:pic>
        <p:nvPicPr>
          <p:cNvPr id="3" name="Picture 2">
            <a:extLst>
              <a:ext uri="{FF2B5EF4-FFF2-40B4-BE49-F238E27FC236}">
                <a16:creationId xmlns:a16="http://schemas.microsoft.com/office/drawing/2014/main" id="{4FDC7650-B329-1A85-4FB5-6DE356216256}"/>
              </a:ext>
            </a:extLst>
          </p:cNvPr>
          <p:cNvPicPr>
            <a:picLocks noChangeAspect="1"/>
          </p:cNvPicPr>
          <p:nvPr/>
        </p:nvPicPr>
        <p:blipFill>
          <a:blip r:embed="rId2"/>
          <a:stretch>
            <a:fillRect/>
          </a:stretch>
        </p:blipFill>
        <p:spPr>
          <a:xfrm>
            <a:off x="485775" y="1993518"/>
            <a:ext cx="5610225" cy="4333875"/>
          </a:xfrm>
          <a:prstGeom prst="rect">
            <a:avLst/>
          </a:prstGeom>
        </p:spPr>
      </p:pic>
    </p:spTree>
    <p:extLst>
      <p:ext uri="{BB962C8B-B14F-4D97-AF65-F5344CB8AC3E}">
        <p14:creationId xmlns:p14="http://schemas.microsoft.com/office/powerpoint/2010/main" val="73377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666750" y="49191"/>
            <a:ext cx="10515600" cy="1325563"/>
          </a:xfrm>
        </p:spPr>
        <p:txBody>
          <a:bodyPr>
            <a:normAutofit/>
          </a:bodyPr>
          <a:lstStyle/>
          <a:p>
            <a:r>
              <a:rPr lang="en-US" sz="3600" b="1" dirty="0">
                <a:solidFill>
                  <a:srgbClr val="FF6600"/>
                </a:solidFill>
                <a:latin typeface="Calibri" panose="020F0502020204030204" pitchFamily="34" charset="0"/>
                <a:cs typeface="Calibri" panose="020F0502020204030204" pitchFamily="34" charset="0"/>
              </a:rPr>
              <a:t>Customer Demographics</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8" name="Content Placeholder 7">
            <a:extLst>
              <a:ext uri="{FF2B5EF4-FFF2-40B4-BE49-F238E27FC236}">
                <a16:creationId xmlns:a16="http://schemas.microsoft.com/office/drawing/2014/main" id="{C1BEA4C3-DC43-4CC8-5B88-187C0AB253FB}"/>
              </a:ext>
            </a:extLst>
          </p:cNvPr>
          <p:cNvPicPr>
            <a:picLocks noGrp="1" noChangeAspect="1"/>
          </p:cNvPicPr>
          <p:nvPr>
            <p:ph sz="half" idx="1"/>
          </p:nvPr>
        </p:nvPicPr>
        <p:blipFill>
          <a:blip r:embed="rId2"/>
          <a:stretch>
            <a:fillRect/>
          </a:stretch>
        </p:blipFill>
        <p:spPr>
          <a:xfrm>
            <a:off x="330710" y="1447075"/>
            <a:ext cx="5181600" cy="3864429"/>
          </a:xfrm>
        </p:spPr>
      </p:pic>
      <p:pic>
        <p:nvPicPr>
          <p:cNvPr id="11" name="Content Placeholder 10">
            <a:extLst>
              <a:ext uri="{FF2B5EF4-FFF2-40B4-BE49-F238E27FC236}">
                <a16:creationId xmlns:a16="http://schemas.microsoft.com/office/drawing/2014/main" id="{35CA1A8C-BAF7-497D-08DD-CF48578BC64E}"/>
              </a:ext>
            </a:extLst>
          </p:cNvPr>
          <p:cNvPicPr>
            <a:picLocks noGrp="1" noChangeAspect="1"/>
          </p:cNvPicPr>
          <p:nvPr>
            <p:ph sz="half" idx="2"/>
          </p:nvPr>
        </p:nvPicPr>
        <p:blipFill>
          <a:blip r:embed="rId3"/>
          <a:stretch>
            <a:fillRect/>
          </a:stretch>
        </p:blipFill>
        <p:spPr>
          <a:xfrm>
            <a:off x="6096000" y="1377908"/>
            <a:ext cx="5181600" cy="4002764"/>
          </a:xfrm>
        </p:spPr>
      </p:pic>
      <p:sp>
        <p:nvSpPr>
          <p:cNvPr id="15" name="TextBox 14">
            <a:extLst>
              <a:ext uri="{FF2B5EF4-FFF2-40B4-BE49-F238E27FC236}">
                <a16:creationId xmlns:a16="http://schemas.microsoft.com/office/drawing/2014/main" id="{81CA42A9-B2CB-40BB-954D-E95122369A4E}"/>
              </a:ext>
            </a:extLst>
          </p:cNvPr>
          <p:cNvSpPr txBox="1"/>
          <p:nvPr/>
        </p:nvSpPr>
        <p:spPr>
          <a:xfrm>
            <a:off x="330710" y="5380672"/>
            <a:ext cx="5422390" cy="1477328"/>
          </a:xfrm>
          <a:prstGeom prst="rect">
            <a:avLst/>
          </a:prstGeom>
          <a:noFill/>
        </p:spPr>
        <p:txBody>
          <a:bodyPr wrap="square">
            <a:spAutoFit/>
          </a:bodyPr>
          <a:lstStyle/>
          <a:p>
            <a:pPr algn="just"/>
            <a:r>
              <a:rPr lang="en-US" dirty="0"/>
              <a:t>This similarity suggests that both cab companies attract customers with comparable age profiles. The lack of significant difference might indicate that age isn't a major factor influencing customer preference between these two companies.</a:t>
            </a:r>
          </a:p>
        </p:txBody>
      </p:sp>
      <p:sp>
        <p:nvSpPr>
          <p:cNvPr id="17" name="TextBox 16">
            <a:extLst>
              <a:ext uri="{FF2B5EF4-FFF2-40B4-BE49-F238E27FC236}">
                <a16:creationId xmlns:a16="http://schemas.microsoft.com/office/drawing/2014/main" id="{47D21CC7-7124-C625-ABF7-AB3D448FFD1A}"/>
              </a:ext>
            </a:extLst>
          </p:cNvPr>
          <p:cNvSpPr txBox="1"/>
          <p:nvPr/>
        </p:nvSpPr>
        <p:spPr>
          <a:xfrm>
            <a:off x="6019800" y="5380672"/>
            <a:ext cx="6108192" cy="1200329"/>
          </a:xfrm>
          <a:prstGeom prst="rect">
            <a:avLst/>
          </a:prstGeom>
          <a:noFill/>
        </p:spPr>
        <p:txBody>
          <a:bodyPr wrap="square">
            <a:spAutoFit/>
          </a:bodyPr>
          <a:lstStyle/>
          <a:p>
            <a:pPr algn="just"/>
            <a:r>
              <a:rPr lang="en-US" dirty="0"/>
              <a:t>This similarity in average income suggests that customers from similar income brackets use both cab companies. It implies that income might not be a significant factor in choosing between Pink Cab and Yellow Cab.</a:t>
            </a:r>
          </a:p>
        </p:txBody>
      </p:sp>
    </p:spTree>
    <p:extLst>
      <p:ext uri="{BB962C8B-B14F-4D97-AF65-F5344CB8AC3E}">
        <p14:creationId xmlns:p14="http://schemas.microsoft.com/office/powerpoint/2010/main" val="2841825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519620" y="78580"/>
            <a:ext cx="10515600" cy="1325563"/>
          </a:xfrm>
        </p:spPr>
        <p:txBody>
          <a:bodyPr>
            <a:normAutofit/>
          </a:bodyPr>
          <a:lstStyle/>
          <a:p>
            <a:r>
              <a:rPr lang="en-US" sz="3600" b="1" dirty="0">
                <a:solidFill>
                  <a:srgbClr val="FF6600"/>
                </a:solidFill>
                <a:latin typeface="Calibri" panose="020F0502020204030204" pitchFamily="34" charset="0"/>
                <a:cs typeface="Calibri" panose="020F0502020204030204" pitchFamily="34" charset="0"/>
              </a:rPr>
              <a:t>Cab Usage and Travel Distance</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11" name="Content Placeholder 10">
            <a:extLst>
              <a:ext uri="{FF2B5EF4-FFF2-40B4-BE49-F238E27FC236}">
                <a16:creationId xmlns:a16="http://schemas.microsoft.com/office/drawing/2014/main" id="{B852B6EF-4AD9-9730-AA15-9F22E6E57643}"/>
              </a:ext>
            </a:extLst>
          </p:cNvPr>
          <p:cNvPicPr>
            <a:picLocks noGrp="1" noChangeAspect="1"/>
          </p:cNvPicPr>
          <p:nvPr>
            <p:ph sz="half" idx="2"/>
          </p:nvPr>
        </p:nvPicPr>
        <p:blipFill>
          <a:blip r:embed="rId2"/>
          <a:stretch>
            <a:fillRect/>
          </a:stretch>
        </p:blipFill>
        <p:spPr>
          <a:xfrm>
            <a:off x="519620" y="1736725"/>
            <a:ext cx="4745425" cy="3684588"/>
          </a:xfrm>
        </p:spPr>
      </p:pic>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5859409" y="1586706"/>
            <a:ext cx="5812971" cy="3684588"/>
          </a:xfrm>
        </p:spPr>
        <p:txBody>
          <a:bodyPr>
            <a:noAutofit/>
          </a:bodyPr>
          <a:lstStyle/>
          <a:p>
            <a:pPr>
              <a:lnSpc>
                <a:spcPct val="170000"/>
              </a:lnSpc>
            </a:pPr>
            <a:r>
              <a:rPr lang="en-US" sz="1800" b="0" i="0" dirty="0">
                <a:solidFill>
                  <a:srgbClr val="0D0D0D"/>
                </a:solidFill>
                <a:effectLst/>
                <a:highlight>
                  <a:srgbClr val="FFFFFF"/>
                </a:highlight>
              </a:rPr>
              <a:t>Yellow Cab tends to attract more customers over a broader range of travel distances, suggesting it has a more flexible or appealing service for longer trips. </a:t>
            </a:r>
          </a:p>
          <a:p>
            <a:pPr>
              <a:lnSpc>
                <a:spcPct val="170000"/>
              </a:lnSpc>
            </a:pPr>
            <a:r>
              <a:rPr lang="en-US" sz="1800" b="0" i="0" dirty="0">
                <a:solidFill>
                  <a:srgbClr val="0D0D0D"/>
                </a:solidFill>
                <a:effectLst/>
                <a:highlight>
                  <a:srgbClr val="FFFFFF"/>
                </a:highlight>
              </a:rPr>
              <a:t>Pink Cab's lower customer counts across different distances might indicate a focus on shorter trips or reduced competitiveness in longer-distance markets. </a:t>
            </a:r>
          </a:p>
          <a:p>
            <a:pPr>
              <a:lnSpc>
                <a:spcPct val="170000"/>
              </a:lnSpc>
            </a:pPr>
            <a:r>
              <a:rPr lang="en-US" sz="1800" b="0" i="0" dirty="0">
                <a:solidFill>
                  <a:srgbClr val="0D0D0D"/>
                </a:solidFill>
                <a:effectLst/>
                <a:highlight>
                  <a:srgbClr val="FFFFFF"/>
                </a:highlight>
              </a:rPr>
              <a:t>The scatter plot shows that both companies serve a range of trip lengths, with Yellow Cab generally attracting more customers, especially for longer distances.</a:t>
            </a:r>
            <a:endParaRPr lang="en-US" dirty="0"/>
          </a:p>
        </p:txBody>
      </p:sp>
    </p:spTree>
    <p:extLst>
      <p:ext uri="{BB962C8B-B14F-4D97-AF65-F5344CB8AC3E}">
        <p14:creationId xmlns:p14="http://schemas.microsoft.com/office/powerpoint/2010/main" val="2228392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698274" y="69055"/>
            <a:ext cx="10515600" cy="1325563"/>
          </a:xfrm>
        </p:spPr>
        <p:txBody>
          <a:bodyPr>
            <a:normAutofit/>
          </a:bodyPr>
          <a:lstStyle/>
          <a:p>
            <a:r>
              <a:rPr lang="en-US" sz="3600" b="1" dirty="0">
                <a:solidFill>
                  <a:srgbClr val="FF6600"/>
                </a:solidFill>
                <a:latin typeface="Calibri" panose="020F0502020204030204" pitchFamily="34" charset="0"/>
                <a:cs typeface="Calibri" panose="020F0502020204030204" pitchFamily="34" charset="0"/>
              </a:rPr>
              <a:t>Customer Loyalty</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9" name="Content Placeholder 8">
            <a:extLst>
              <a:ext uri="{FF2B5EF4-FFF2-40B4-BE49-F238E27FC236}">
                <a16:creationId xmlns:a16="http://schemas.microsoft.com/office/drawing/2014/main" id="{973EA5FA-1E05-6BD3-64CE-F8E8553E2520}"/>
              </a:ext>
            </a:extLst>
          </p:cNvPr>
          <p:cNvPicPr>
            <a:picLocks noGrp="1" noChangeAspect="1"/>
          </p:cNvPicPr>
          <p:nvPr>
            <p:ph sz="half" idx="2"/>
          </p:nvPr>
        </p:nvPicPr>
        <p:blipFill>
          <a:blip r:embed="rId2"/>
          <a:stretch>
            <a:fillRect/>
          </a:stretch>
        </p:blipFill>
        <p:spPr>
          <a:xfrm>
            <a:off x="482007" y="2055813"/>
            <a:ext cx="4769718" cy="3684587"/>
          </a:xfrm>
        </p:spPr>
      </p:pic>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6096000" y="1736725"/>
            <a:ext cx="5259388" cy="4452938"/>
          </a:xfrm>
        </p:spPr>
        <p:txBody>
          <a:bodyPr>
            <a:normAutofit/>
          </a:bodyPr>
          <a:lstStyle/>
          <a:p>
            <a:pPr>
              <a:lnSpc>
                <a:spcPct val="150000"/>
              </a:lnSpc>
            </a:pPr>
            <a:r>
              <a:rPr lang="en-US" sz="1800" dirty="0"/>
              <a:t>A higher number of unique customers can suggest that a company has better customer loyalty or attracts more repeat customers.</a:t>
            </a:r>
          </a:p>
          <a:p>
            <a:pPr>
              <a:lnSpc>
                <a:spcPct val="150000"/>
              </a:lnSpc>
            </a:pPr>
            <a:r>
              <a:rPr lang="en-US" sz="1800" dirty="0"/>
              <a:t>Yellow Cab's larger base of unique customers might reflect a broader market presence, more appealing services, or stronger customer retention strategies.</a:t>
            </a:r>
          </a:p>
          <a:p>
            <a:pPr>
              <a:lnSpc>
                <a:spcPct val="150000"/>
              </a:lnSpc>
            </a:pPr>
            <a:r>
              <a:rPr lang="en-US" sz="1800" dirty="0"/>
              <a:t>Pink Cab's relatively smaller base could indicate a need for improved marketing or loyalty programs to increase customer retention and loyalty.</a:t>
            </a:r>
          </a:p>
        </p:txBody>
      </p:sp>
    </p:spTree>
    <p:extLst>
      <p:ext uri="{BB962C8B-B14F-4D97-AF65-F5344CB8AC3E}">
        <p14:creationId xmlns:p14="http://schemas.microsoft.com/office/powerpoint/2010/main" val="23007035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304</TotalTime>
  <Words>1090</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   Agenda</vt:lpstr>
      <vt:lpstr>PowerPoint Presentation</vt:lpstr>
      <vt:lpstr>Approach</vt:lpstr>
      <vt:lpstr>Seasonality in Cab Usage</vt:lpstr>
      <vt:lpstr>Cab Company Preference</vt:lpstr>
      <vt:lpstr>Customer Demographics</vt:lpstr>
      <vt:lpstr>Cab Usage and Travel Distance</vt:lpstr>
      <vt:lpstr>Customer Loyalty</vt:lpstr>
      <vt:lpstr>Cost-Efficiency Analysis</vt:lpstr>
      <vt:lpstr>Impact of Income on Cab Usage</vt:lpstr>
      <vt:lpstr>Impact of Age on Cab Usage</vt:lpstr>
      <vt:lpstr>Key Recommendations</vt:lpstr>
      <vt:lpstr>Key Recommendations</vt:lpstr>
      <vt:lpst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Apurwa Sontakke</dc:creator>
  <cp:lastModifiedBy>Apurwa Sontakke</cp:lastModifiedBy>
  <cp:revision>2</cp:revision>
  <dcterms:created xsi:type="dcterms:W3CDTF">2024-04-20T17:32:18Z</dcterms:created>
  <dcterms:modified xsi:type="dcterms:W3CDTF">2024-04-20T22:36:25Z</dcterms:modified>
</cp:coreProperties>
</file>