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3"/>
  </p:notesMasterIdLst>
  <p:sldIdLst>
    <p:sldId id="256" r:id="rId2"/>
  </p:sldIdLst>
  <p:sldSz cx="40233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000000"/>
          </p15:clr>
        </p15:guide>
        <p15:guide id="2" pos="1267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29" autoAdjust="0"/>
    <p:restoredTop sz="96723" autoAdjust="0"/>
  </p:normalViewPr>
  <p:slideViewPr>
    <p:cSldViewPr snapToGrid="0">
      <p:cViewPr>
        <p:scale>
          <a:sx n="33" d="100"/>
          <a:sy n="33" d="100"/>
        </p:scale>
        <p:origin x="1272" y="-696"/>
      </p:cViewPr>
      <p:guideLst>
        <p:guide orient="horz" pos="9216"/>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071562"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7800"/>
              <a:buFont typeface="Arial"/>
              <a:buNone/>
            </a:pPr>
            <a:fld id="{00000000-1234-1234-1234-123412341234}" type="slidenum">
              <a:rPr lang="en-US" sz="7800" b="0" i="0" u="none" strike="noStrike" cap="none">
                <a:solidFill>
                  <a:srgbClr val="000000"/>
                </a:solidFill>
                <a:latin typeface="Arial"/>
                <a:ea typeface="Arial"/>
                <a:cs typeface="Arial"/>
                <a:sym typeface="Arial"/>
              </a:rPr>
              <a:t>1</a:t>
            </a:fld>
            <a:endParaRPr/>
          </a:p>
        </p:txBody>
      </p:sp>
      <p:sp>
        <p:nvSpPr>
          <p:cNvPr id="86" name="Shape 86"/>
          <p:cNvSpPr>
            <a:spLocks noGrp="1" noRot="1" noChangeAspect="1"/>
          </p:cNvSpPr>
          <p:nvPr>
            <p:ph type="sldImg" idx="2"/>
          </p:nvPr>
        </p:nvSpPr>
        <p:spPr>
          <a:xfrm>
            <a:off x="1071563"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788749"/>
            <a:ext cx="34198560" cy="10187093"/>
          </a:xfrm>
        </p:spPr>
        <p:txBody>
          <a:bodyPr anchor="b"/>
          <a:lstStyle>
            <a:lvl1pPr algn="ctr">
              <a:defRPr sz="25600"/>
            </a:lvl1pPr>
          </a:lstStyle>
          <a:p>
            <a:r>
              <a:rPr lang="en-US"/>
              <a:t>Click to edit Master title style</a:t>
            </a:r>
            <a:endParaRPr lang="en-US" dirty="0"/>
          </a:p>
        </p:txBody>
      </p:sp>
      <p:sp>
        <p:nvSpPr>
          <p:cNvPr id="3" name="Subtitle 2"/>
          <p:cNvSpPr>
            <a:spLocks noGrp="1"/>
          </p:cNvSpPr>
          <p:nvPr>
            <p:ph type="subTitle" idx="1"/>
          </p:nvPr>
        </p:nvSpPr>
        <p:spPr>
          <a:xfrm>
            <a:off x="5029200" y="15368695"/>
            <a:ext cx="30175200" cy="7064585"/>
          </a:xfrm>
        </p:spPr>
        <p:txBody>
          <a:bodyPr/>
          <a:lstStyle>
            <a:lvl1pPr marL="0" indent="0" algn="ctr">
              <a:buNone/>
              <a:defRPr sz="10240"/>
            </a:lvl1pPr>
            <a:lvl2pPr marL="1950735" indent="0" algn="ctr">
              <a:buNone/>
              <a:defRPr sz="8533"/>
            </a:lvl2pPr>
            <a:lvl3pPr marL="3901470" indent="0" algn="ctr">
              <a:buNone/>
              <a:defRPr sz="7680"/>
            </a:lvl3pPr>
            <a:lvl4pPr marL="5852206" indent="0" algn="ctr">
              <a:buNone/>
              <a:defRPr sz="6827"/>
            </a:lvl4pPr>
            <a:lvl5pPr marL="7802941" indent="0" algn="ctr">
              <a:buNone/>
              <a:defRPr sz="6827"/>
            </a:lvl5pPr>
            <a:lvl6pPr marL="9753676" indent="0" algn="ctr">
              <a:buNone/>
              <a:defRPr sz="6827"/>
            </a:lvl6pPr>
            <a:lvl7pPr marL="11704411" indent="0" algn="ctr">
              <a:buNone/>
              <a:defRPr sz="6827"/>
            </a:lvl7pPr>
            <a:lvl8pPr marL="13655147" indent="0" algn="ctr">
              <a:buNone/>
              <a:defRPr sz="6827"/>
            </a:lvl8pPr>
            <a:lvl9pPr marL="15605882" indent="0" algn="ctr">
              <a:buNone/>
              <a:defRPr sz="68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06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101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557867"/>
            <a:ext cx="867537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557867"/>
            <a:ext cx="2552319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917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039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294888"/>
            <a:ext cx="34701480" cy="12171678"/>
          </a:xfrm>
        </p:spPr>
        <p:txBody>
          <a:bodyPr anchor="b"/>
          <a:lstStyle>
            <a:lvl1pPr>
              <a:defRPr sz="25600"/>
            </a:lvl1pPr>
          </a:lstStyle>
          <a:p>
            <a:r>
              <a:rPr lang="en-US"/>
              <a:t>Click to edit Master title style</a:t>
            </a:r>
            <a:endParaRPr lang="en-US" dirty="0"/>
          </a:p>
        </p:txBody>
      </p:sp>
      <p:sp>
        <p:nvSpPr>
          <p:cNvPr id="3" name="Text Placeholder 2"/>
          <p:cNvSpPr>
            <a:spLocks noGrp="1"/>
          </p:cNvSpPr>
          <p:nvPr>
            <p:ph type="body" idx="1"/>
          </p:nvPr>
        </p:nvSpPr>
        <p:spPr>
          <a:xfrm>
            <a:off x="2745107" y="19581715"/>
            <a:ext cx="34701480" cy="6400798"/>
          </a:xfrm>
        </p:spPr>
        <p:txBody>
          <a:bodyPr/>
          <a:lstStyle>
            <a:lvl1pPr marL="0" indent="0">
              <a:buNone/>
              <a:defRPr sz="10240">
                <a:solidFill>
                  <a:schemeClr val="tx1"/>
                </a:solidFill>
              </a:defRPr>
            </a:lvl1pPr>
            <a:lvl2pPr marL="1950735" indent="0">
              <a:buNone/>
              <a:defRPr sz="8533">
                <a:solidFill>
                  <a:schemeClr val="tx1">
                    <a:tint val="75000"/>
                  </a:schemeClr>
                </a:solidFill>
              </a:defRPr>
            </a:lvl2pPr>
            <a:lvl3pPr marL="3901470" indent="0">
              <a:buNone/>
              <a:defRPr sz="7680">
                <a:solidFill>
                  <a:schemeClr val="tx1">
                    <a:tint val="75000"/>
                  </a:schemeClr>
                </a:solidFill>
              </a:defRPr>
            </a:lvl3pPr>
            <a:lvl4pPr marL="5852206" indent="0">
              <a:buNone/>
              <a:defRPr sz="6827">
                <a:solidFill>
                  <a:schemeClr val="tx1">
                    <a:tint val="75000"/>
                  </a:schemeClr>
                </a:solidFill>
              </a:defRPr>
            </a:lvl4pPr>
            <a:lvl5pPr marL="7802941" indent="0">
              <a:buNone/>
              <a:defRPr sz="6827">
                <a:solidFill>
                  <a:schemeClr val="tx1">
                    <a:tint val="75000"/>
                  </a:schemeClr>
                </a:solidFill>
              </a:defRPr>
            </a:lvl5pPr>
            <a:lvl6pPr marL="9753676" indent="0">
              <a:buNone/>
              <a:defRPr sz="6827">
                <a:solidFill>
                  <a:schemeClr val="tx1">
                    <a:tint val="75000"/>
                  </a:schemeClr>
                </a:solidFill>
              </a:defRPr>
            </a:lvl6pPr>
            <a:lvl7pPr marL="11704411" indent="0">
              <a:buNone/>
              <a:defRPr sz="6827">
                <a:solidFill>
                  <a:schemeClr val="tx1">
                    <a:tint val="75000"/>
                  </a:schemeClr>
                </a:solidFill>
              </a:defRPr>
            </a:lvl7pPr>
            <a:lvl8pPr marL="13655147" indent="0">
              <a:buNone/>
              <a:defRPr sz="6827">
                <a:solidFill>
                  <a:schemeClr val="tx1">
                    <a:tint val="75000"/>
                  </a:schemeClr>
                </a:solidFill>
              </a:defRPr>
            </a:lvl8pPr>
            <a:lvl9pPr marL="15605882" indent="0">
              <a:buNone/>
              <a:defRPr sz="68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618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7789333"/>
            <a:ext cx="170992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7789333"/>
            <a:ext cx="170992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7408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557873"/>
            <a:ext cx="347014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172962"/>
            <a:ext cx="17020696"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4" name="Content Placeholder 3"/>
          <p:cNvSpPr>
            <a:spLocks noGrp="1"/>
          </p:cNvSpPr>
          <p:nvPr>
            <p:ph sz="half" idx="2"/>
          </p:nvPr>
        </p:nvSpPr>
        <p:spPr>
          <a:xfrm>
            <a:off x="2771305" y="10688320"/>
            <a:ext cx="1702069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172962"/>
            <a:ext cx="17104520"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6" name="Content Placeholder 5"/>
          <p:cNvSpPr>
            <a:spLocks noGrp="1"/>
          </p:cNvSpPr>
          <p:nvPr>
            <p:ph sz="quarter" idx="4"/>
          </p:nvPr>
        </p:nvSpPr>
        <p:spPr>
          <a:xfrm>
            <a:off x="20368262" y="10688320"/>
            <a:ext cx="1710452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5606216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649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585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Content Placeholder 2"/>
          <p:cNvSpPr>
            <a:spLocks noGrp="1"/>
          </p:cNvSpPr>
          <p:nvPr>
            <p:ph idx="1"/>
          </p:nvPr>
        </p:nvSpPr>
        <p:spPr>
          <a:xfrm>
            <a:off x="17104520" y="4213020"/>
            <a:ext cx="2036826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936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213020"/>
            <a:ext cx="20368260" cy="20794133"/>
          </a:xfrm>
        </p:spPr>
        <p:txBody>
          <a:bodyPr anchor="t"/>
          <a:lstStyle>
            <a:lvl1pPr marL="0" indent="0">
              <a:buNone/>
              <a:defRPr sz="13653"/>
            </a:lvl1pPr>
            <a:lvl2pPr marL="1950735" indent="0">
              <a:buNone/>
              <a:defRPr sz="11947"/>
            </a:lvl2pPr>
            <a:lvl3pPr marL="3901470" indent="0">
              <a:buNone/>
              <a:defRPr sz="10240"/>
            </a:lvl3pPr>
            <a:lvl4pPr marL="5852206" indent="0">
              <a:buNone/>
              <a:defRPr sz="8533"/>
            </a:lvl4pPr>
            <a:lvl5pPr marL="7802941" indent="0">
              <a:buNone/>
              <a:defRPr sz="8533"/>
            </a:lvl5pPr>
            <a:lvl6pPr marL="9753676" indent="0">
              <a:buNone/>
              <a:defRPr sz="8533"/>
            </a:lvl6pPr>
            <a:lvl7pPr marL="11704411" indent="0">
              <a:buNone/>
              <a:defRPr sz="8533"/>
            </a:lvl7pPr>
            <a:lvl8pPr marL="13655147" indent="0">
              <a:buNone/>
              <a:defRPr sz="8533"/>
            </a:lvl8pPr>
            <a:lvl9pPr marL="15605882"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670576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557873"/>
            <a:ext cx="347014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7789333"/>
            <a:ext cx="347014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120433"/>
            <a:ext cx="9052560" cy="1557867"/>
          </a:xfrm>
          <a:prstGeom prst="rect">
            <a:avLst/>
          </a:prstGeom>
        </p:spPr>
        <p:txBody>
          <a:bodyPr vert="horz" lIns="91440" tIns="45720" rIns="91440" bIns="45720" rtlCol="0" anchor="ctr"/>
          <a:lstStyle>
            <a:lvl1pPr algn="l">
              <a:defRPr sz="512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3327380" y="27120433"/>
            <a:ext cx="13578840" cy="1557867"/>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7120433"/>
            <a:ext cx="9052560" cy="1557867"/>
          </a:xfrm>
          <a:prstGeom prst="rect">
            <a:avLst/>
          </a:prstGeom>
        </p:spPr>
        <p:txBody>
          <a:bodyPr vert="horz" lIns="91440" tIns="45720" rIns="91440" bIns="45720" rtlCol="0" anchor="ctr"/>
          <a:lstStyle>
            <a:lvl1pPr algn="r">
              <a:defRPr sz="5120">
                <a:solidFill>
                  <a:schemeClr val="tx1">
                    <a:tint val="75000"/>
                  </a:schemeClr>
                </a:solidFill>
              </a:defRPr>
            </a:lvl1p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450013168"/>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sldNum="0" hdr="0" ftr="0" dt="0"/>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6" name="Shape 96"/>
          <p:cNvSpPr txBox="1"/>
          <p:nvPr/>
        </p:nvSpPr>
        <p:spPr>
          <a:xfrm>
            <a:off x="1641348" y="1623845"/>
            <a:ext cx="37867899" cy="2554200"/>
          </a:xfrm>
          <a:prstGeom prst="rect">
            <a:avLst/>
          </a:prstGeom>
          <a:noFill/>
          <a:ln>
            <a:noFill/>
          </a:ln>
        </p:spPr>
        <p:txBody>
          <a:bodyPr spcFirstLastPara="1" wrap="square" lIns="91425" tIns="45700" rIns="91425" bIns="45700" anchor="t" anchorCtr="0">
            <a:noAutofit/>
          </a:bodyPr>
          <a:lstStyle/>
          <a:p>
            <a:pPr lvl="0" algn="ctr">
              <a:buClr>
                <a:schemeClr val="dk1"/>
              </a:buClr>
              <a:buSzPts val="10000"/>
            </a:pPr>
            <a:r>
              <a:rPr lang="en-US" sz="10000" b="1" dirty="0">
                <a:solidFill>
                  <a:schemeClr val="dk1"/>
                </a:solidFill>
              </a:rPr>
              <a:t>Mobile Automated Robotic Shelf Picking System – On development</a:t>
            </a:r>
            <a:endParaRPr dirty="0"/>
          </a:p>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dirty="0">
                <a:solidFill>
                  <a:schemeClr val="dk1"/>
                </a:solidFill>
                <a:latin typeface="Arial"/>
                <a:ea typeface="Arial"/>
                <a:cs typeface="Arial"/>
                <a:sym typeface="Arial"/>
              </a:rPr>
              <a:t>By: Luis Chachayma - </a:t>
            </a:r>
            <a:r>
              <a:rPr lang="en-US" sz="6000" b="0" i="0" u="none" strike="noStrike" cap="none" dirty="0" err="1">
                <a:solidFill>
                  <a:schemeClr val="dk1"/>
                </a:solidFill>
                <a:latin typeface="Arial"/>
                <a:ea typeface="Arial"/>
                <a:cs typeface="Arial"/>
                <a:sym typeface="Arial"/>
              </a:rPr>
              <a:t>Jarosky</a:t>
            </a:r>
            <a:r>
              <a:rPr lang="en-US" sz="6000" b="0" i="0" u="none" strike="noStrike" cap="none" dirty="0">
                <a:solidFill>
                  <a:schemeClr val="dk1"/>
                </a:solidFill>
                <a:latin typeface="Arial"/>
                <a:ea typeface="Arial"/>
                <a:cs typeface="Arial"/>
                <a:sym typeface="Arial"/>
              </a:rPr>
              <a:t> Chachayma</a:t>
            </a:r>
            <a:endParaRPr dirty="0"/>
          </a:p>
        </p:txBody>
      </p:sp>
      <p:sp>
        <p:nvSpPr>
          <p:cNvPr id="97" name="Shape 97"/>
          <p:cNvSpPr txBox="1"/>
          <p:nvPr/>
        </p:nvSpPr>
        <p:spPr>
          <a:xfrm>
            <a:off x="2155448" y="4499248"/>
            <a:ext cx="15291303" cy="134497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7800"/>
              <a:buFont typeface="Arial"/>
              <a:buNone/>
            </a:pPr>
            <a:r>
              <a:rPr lang="en-US" sz="6600" b="1" i="0" u="none" strike="noStrike" cap="none" dirty="0">
                <a:solidFill>
                  <a:schemeClr val="dk1"/>
                </a:solidFill>
                <a:latin typeface="Arial"/>
                <a:ea typeface="Arial"/>
                <a:cs typeface="Arial"/>
                <a:sym typeface="Arial"/>
              </a:rPr>
              <a:t>PROJECT OVERVIEW</a:t>
            </a:r>
          </a:p>
          <a:p>
            <a:pPr marL="0" marR="0" lvl="0" indent="0" algn="just" rtl="0">
              <a:lnSpc>
                <a:spcPct val="100000"/>
              </a:lnSpc>
              <a:spcBef>
                <a:spcPts val="2600"/>
              </a:spcBef>
              <a:spcAft>
                <a:spcPts val="0"/>
              </a:spcAft>
              <a:buClr>
                <a:schemeClr val="dk1"/>
              </a:buClr>
              <a:buSzPts val="5200"/>
              <a:buFont typeface="Arial"/>
              <a:buNone/>
            </a:pPr>
            <a:r>
              <a:rPr lang="en-US" sz="4200" dirty="0">
                <a:solidFill>
                  <a:schemeClr val="dk1"/>
                </a:solidFill>
              </a:rPr>
              <a:t>Robotic Systems are really useful when used to automate repetitive processes that are likely to involve human error if done manually.  Talking specifically about warehouses and fulfillment centers there is a lot of human tasks that could be automated if the correct Autonomous system is designed. </a:t>
            </a:r>
          </a:p>
          <a:p>
            <a:pPr marL="0" marR="0" lvl="0" indent="0" algn="just" rtl="0">
              <a:lnSpc>
                <a:spcPct val="100000"/>
              </a:lnSpc>
              <a:spcBef>
                <a:spcPts val="2600"/>
              </a:spcBef>
              <a:spcAft>
                <a:spcPts val="0"/>
              </a:spcAft>
              <a:buClr>
                <a:schemeClr val="dk1"/>
              </a:buClr>
              <a:buSzPts val="5200"/>
              <a:buFont typeface="Arial"/>
              <a:buNone/>
            </a:pPr>
            <a:r>
              <a:rPr lang="en-US" sz="4200" dirty="0">
                <a:solidFill>
                  <a:schemeClr val="dk1"/>
                </a:solidFill>
              </a:rPr>
              <a:t>The project purpose is to develop a Mobile Robotic System to pickup orders from customers. The project feasibility is based on the number of associates that work full time on the warehouse (10 people) and the similarity of the items to pickup (Small carboard boxes).</a:t>
            </a:r>
          </a:p>
          <a:p>
            <a:pPr marL="0" marR="0" lvl="0" indent="0" algn="just" rtl="0">
              <a:lnSpc>
                <a:spcPct val="100000"/>
              </a:lnSpc>
              <a:spcBef>
                <a:spcPts val="2600"/>
              </a:spcBef>
              <a:spcAft>
                <a:spcPts val="0"/>
              </a:spcAft>
              <a:buClr>
                <a:schemeClr val="dk1"/>
              </a:buClr>
              <a:buSzPts val="5200"/>
              <a:buFont typeface="Arial"/>
              <a:buNone/>
            </a:pPr>
            <a:r>
              <a:rPr lang="en-US" sz="4200" dirty="0">
                <a:solidFill>
                  <a:schemeClr val="dk1"/>
                </a:solidFill>
              </a:rPr>
              <a:t>The project is being developed following the next considerations:</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Warehouse mapping: The robot needs to map the Warehouse to find items quickly and to move efficiently.</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Pickup System. The robot must be able to detect items spatially and be able to pickup up to 200 grams.</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Autonomy. The system need to work with batteries and have an autonomy more than 2 hours.</a:t>
            </a:r>
          </a:p>
        </p:txBody>
      </p:sp>
      <p:sp>
        <p:nvSpPr>
          <p:cNvPr id="31" name="Shape 94"/>
          <p:cNvSpPr txBox="1"/>
          <p:nvPr/>
        </p:nvSpPr>
        <p:spPr>
          <a:xfrm>
            <a:off x="25476513" y="22869581"/>
            <a:ext cx="7332160" cy="9284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a:solidFill>
                  <a:schemeClr val="dk1"/>
                </a:solidFill>
              </a:rPr>
              <a:t>General Diagram of the system setup</a:t>
            </a:r>
            <a:endParaRPr dirty="0"/>
          </a:p>
        </p:txBody>
      </p:sp>
      <p:sp>
        <p:nvSpPr>
          <p:cNvPr id="18" name="Shape 97">
            <a:extLst>
              <a:ext uri="{FF2B5EF4-FFF2-40B4-BE49-F238E27FC236}">
                <a16:creationId xmlns:a16="http://schemas.microsoft.com/office/drawing/2014/main" id="{9D2A816F-C964-4358-9F57-EBA757CD0F8D}"/>
              </a:ext>
            </a:extLst>
          </p:cNvPr>
          <p:cNvSpPr txBox="1"/>
          <p:nvPr/>
        </p:nvSpPr>
        <p:spPr>
          <a:xfrm>
            <a:off x="2155448" y="17875891"/>
            <a:ext cx="15291303" cy="92383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7800"/>
              <a:buFont typeface="Arial"/>
              <a:buNone/>
            </a:pPr>
            <a:r>
              <a:rPr lang="en-US" sz="6600" b="1" dirty="0">
                <a:solidFill>
                  <a:schemeClr val="dk1"/>
                </a:solidFill>
              </a:rPr>
              <a:t>IMPLEMENTATION</a:t>
            </a:r>
            <a:endParaRPr lang="en-US" sz="6600" b="1" i="0" u="none" strike="noStrike" cap="none" dirty="0">
              <a:solidFill>
                <a:schemeClr val="dk1"/>
              </a:solidFill>
              <a:latin typeface="Arial"/>
              <a:ea typeface="Arial"/>
              <a:cs typeface="Arial"/>
              <a:sym typeface="Arial"/>
            </a:endParaRP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A Jetson Xavier NX is used as the main computer and is running ROS2 on a Linux Operating System.</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For the object detection and rotation measurement an Intel RealSense 3D Lidar camera is used.</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The mapping to locate the object in the warehouse is done using a 360 degrees Lidar sensor and Odometry with the Servos feedback</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Servos Controller: The Servo Motors are being controlled by a </a:t>
            </a:r>
            <a:r>
              <a:rPr lang="en-US" sz="4200" dirty="0" err="1">
                <a:solidFill>
                  <a:schemeClr val="dk1"/>
                </a:solidFill>
              </a:rPr>
              <a:t>OpenCR</a:t>
            </a:r>
            <a:r>
              <a:rPr lang="en-US" sz="4200" dirty="0">
                <a:solidFill>
                  <a:schemeClr val="dk1"/>
                </a:solidFill>
              </a:rPr>
              <a:t> controller that also reads the battery status.</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An Arduino UNO is used to calculate the Inverse Cinematics of the robotic arm and to control the vacuum applied to the suction cup.</a:t>
            </a:r>
          </a:p>
        </p:txBody>
      </p:sp>
      <p:pic>
        <p:nvPicPr>
          <p:cNvPr id="11" name="Picture 10">
            <a:extLst>
              <a:ext uri="{FF2B5EF4-FFF2-40B4-BE49-F238E27FC236}">
                <a16:creationId xmlns:a16="http://schemas.microsoft.com/office/drawing/2014/main" id="{588D25C9-D0A4-42FE-8A30-8F6BFEE690F4}"/>
              </a:ext>
            </a:extLst>
          </p:cNvPr>
          <p:cNvPicPr>
            <a:picLocks noChangeAspect="1"/>
          </p:cNvPicPr>
          <p:nvPr/>
        </p:nvPicPr>
        <p:blipFill>
          <a:blip r:embed="rId3"/>
          <a:stretch>
            <a:fillRect/>
          </a:stretch>
        </p:blipFill>
        <p:spPr>
          <a:xfrm>
            <a:off x="17625536" y="7545296"/>
            <a:ext cx="22608064" cy="153512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925</TotalTime>
  <Words>297</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Chachayma Farfan</dc:creator>
  <cp:lastModifiedBy>luis.chachayma@hotmail.com</cp:lastModifiedBy>
  <cp:revision>185</cp:revision>
  <dcterms:modified xsi:type="dcterms:W3CDTF">2020-11-09T21:02:23Z</dcterms:modified>
</cp:coreProperties>
</file>