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0233600" cy="29260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16">
          <p15:clr>
            <a:srgbClr val="000000"/>
          </p15:clr>
        </p15:guide>
        <p15:guide id="2" pos="1267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29" autoAdjust="0"/>
    <p:restoredTop sz="96723" autoAdjust="0"/>
  </p:normalViewPr>
  <p:slideViewPr>
    <p:cSldViewPr snapToGrid="0">
      <p:cViewPr varScale="1">
        <p:scale>
          <a:sx n="26" d="100"/>
          <a:sy n="26" d="100"/>
        </p:scale>
        <p:origin x="1470" y="198"/>
      </p:cViewPr>
      <p:guideLst>
        <p:guide orient="horz" pos="9216"/>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071562"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7800"/>
              <a:buFont typeface="Arial"/>
              <a:buNone/>
            </a:pPr>
            <a:fld id="{00000000-1234-1234-1234-123412341234}" type="slidenum">
              <a:rPr lang="en-US" sz="7800" b="0" i="0" u="none" strike="noStrike" cap="none">
                <a:solidFill>
                  <a:srgbClr val="000000"/>
                </a:solidFill>
                <a:latin typeface="Arial"/>
                <a:ea typeface="Arial"/>
                <a:cs typeface="Arial"/>
                <a:sym typeface="Arial"/>
              </a:rPr>
              <a:t>1</a:t>
            </a:fld>
            <a:endParaRPr/>
          </a:p>
        </p:txBody>
      </p:sp>
      <p:sp>
        <p:nvSpPr>
          <p:cNvPr id="86" name="Shape 86"/>
          <p:cNvSpPr>
            <a:spLocks noGrp="1" noRot="1" noChangeAspect="1"/>
          </p:cNvSpPr>
          <p:nvPr>
            <p:ph type="sldImg" idx="2"/>
          </p:nvPr>
        </p:nvSpPr>
        <p:spPr>
          <a:xfrm>
            <a:off x="1071563"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017838" y="9090025"/>
            <a:ext cx="34197925" cy="6272213"/>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6035675" y="16581438"/>
            <a:ext cx="28162251" cy="7477125"/>
          </a:xfrm>
          <a:prstGeom prst="rect">
            <a:avLst/>
          </a:prstGeom>
          <a:noFill/>
          <a:ln>
            <a:noFill/>
          </a:ln>
        </p:spPr>
        <p:txBody>
          <a:bodyPr spcFirstLastPara="1" wrap="square" lIns="91425" tIns="91425" rIns="91425" bIns="91425" anchor="t" anchorCtr="0"/>
          <a:lstStyle>
            <a:lvl1pPr marR="0" lvl="0" algn="ctr" rtl="0">
              <a:spcBef>
                <a:spcPts val="278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1pPr>
            <a:lvl2pPr marR="0" lvl="1" algn="ctr" rtl="0">
              <a:spcBef>
                <a:spcPts val="2440"/>
              </a:spcBef>
              <a:spcAft>
                <a:spcPts val="0"/>
              </a:spcAft>
              <a:buClr>
                <a:schemeClr val="dk1"/>
              </a:buClr>
              <a:buSzPts val="12200"/>
              <a:buFont typeface="Arial"/>
              <a:buNone/>
              <a:defRPr sz="12200" b="0" i="0" u="none" strike="noStrike" cap="none">
                <a:solidFill>
                  <a:schemeClr val="dk1"/>
                </a:solidFill>
                <a:latin typeface="Arial"/>
                <a:ea typeface="Arial"/>
                <a:cs typeface="Arial"/>
                <a:sym typeface="Arial"/>
              </a:defRPr>
            </a:lvl2pPr>
            <a:lvl3pPr marR="0" lvl="2" algn="ctr" rtl="0">
              <a:spcBef>
                <a:spcPts val="2080"/>
              </a:spcBef>
              <a:spcAft>
                <a:spcPts val="0"/>
              </a:spcAft>
              <a:buClr>
                <a:schemeClr val="dk1"/>
              </a:buClr>
              <a:buSzPts val="10400"/>
              <a:buFont typeface="Arial"/>
              <a:buNone/>
              <a:defRPr sz="10400" b="0" i="0" u="none" strike="noStrike" cap="none">
                <a:solidFill>
                  <a:schemeClr val="dk1"/>
                </a:solidFill>
                <a:latin typeface="Arial"/>
                <a:ea typeface="Arial"/>
                <a:cs typeface="Arial"/>
                <a:sym typeface="Arial"/>
              </a:defRPr>
            </a:lvl3pPr>
            <a:lvl4pPr marR="0" lvl="3"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4pPr>
            <a:lvl5pPr marR="0" lvl="4"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5pPr>
            <a:lvl6pPr marR="0" lvl="5"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6pPr>
            <a:lvl7pPr marR="0" lvl="6"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7pPr>
            <a:lvl8pPr marR="0" lvl="7"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8pPr>
            <a:lvl9pPr marR="0" lvl="8"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78175" y="18802350"/>
            <a:ext cx="34197925" cy="581183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3178175" y="12401550"/>
            <a:ext cx="34197925" cy="64008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a:off x="2011362" y="6827837"/>
            <a:ext cx="36210875" cy="19310350"/>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1212968" y="9128920"/>
            <a:ext cx="24966614" cy="90519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rot="5400000">
            <a:off x="3031331" y="151607"/>
            <a:ext cx="24966614" cy="27006549"/>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rot="5400000">
            <a:off x="10461625" y="-1622426"/>
            <a:ext cx="19310350" cy="36210875"/>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886700" y="20481925"/>
            <a:ext cx="24139526" cy="24193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35" name="Shape 35"/>
          <p:cNvSpPr>
            <a:spLocks noGrp="1"/>
          </p:cNvSpPr>
          <p:nvPr>
            <p:ph type="pic" idx="2"/>
          </p:nvPr>
        </p:nvSpPr>
        <p:spPr>
          <a:xfrm>
            <a:off x="7886700" y="2614613"/>
            <a:ext cx="24139526" cy="17556162"/>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7886700" y="22901275"/>
            <a:ext cx="24139526" cy="34337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011363" y="1165225"/>
            <a:ext cx="13236576" cy="4957763"/>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15730538" y="1165225"/>
            <a:ext cx="22491700" cy="24972962"/>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2011363" y="6122988"/>
            <a:ext cx="13236576" cy="200152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53" name="Shape 53"/>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a:off x="2011363" y="6550025"/>
            <a:ext cx="17776824" cy="2728913"/>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2"/>
          </p:nvPr>
        </p:nvSpPr>
        <p:spPr>
          <a:xfrm>
            <a:off x="2011363" y="9278938"/>
            <a:ext cx="17776824" cy="1685925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3"/>
          </p:nvPr>
        </p:nvSpPr>
        <p:spPr>
          <a:xfrm>
            <a:off x="20437475" y="6550025"/>
            <a:ext cx="17784762" cy="2728913"/>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4"/>
          </p:nvPr>
        </p:nvSpPr>
        <p:spPr>
          <a:xfrm>
            <a:off x="20437475" y="9278938"/>
            <a:ext cx="17784762" cy="1685925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67" name="Shape 67"/>
          <p:cNvSpPr txBox="1">
            <a:spLocks noGrp="1"/>
          </p:cNvSpPr>
          <p:nvPr>
            <p:ph type="body" idx="1"/>
          </p:nvPr>
        </p:nvSpPr>
        <p:spPr>
          <a:xfrm>
            <a:off x="2011363" y="6827838"/>
            <a:ext cx="18029237" cy="193103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20193000" y="6827838"/>
            <a:ext cx="18029238" cy="193103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2011362" y="6827837"/>
            <a:ext cx="36210875" cy="19310350"/>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1026" name="Picture 2" descr="Image result for pu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9442" y="0"/>
            <a:ext cx="8832958" cy="4073230"/>
          </a:xfrm>
          <a:prstGeom prst="rect">
            <a:avLst/>
          </a:prstGeom>
          <a:noFill/>
          <a:extLst>
            <a:ext uri="{909E8E84-426E-40DD-AFC4-6F175D3DCCD1}">
              <a14:hiddenFill xmlns:a14="http://schemas.microsoft.com/office/drawing/2010/main">
                <a:solidFill>
                  <a:srgbClr val="FFFFFF"/>
                </a:solidFill>
              </a14:hiddenFill>
            </a:ext>
          </a:extLst>
        </p:spPr>
      </p:pic>
      <p:sp>
        <p:nvSpPr>
          <p:cNvPr id="95" name="Shape 95"/>
          <p:cNvSpPr txBox="1"/>
          <p:nvPr/>
        </p:nvSpPr>
        <p:spPr>
          <a:xfrm>
            <a:off x="2155449" y="16845539"/>
            <a:ext cx="16133651" cy="9200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6600" b="1" i="0" u="none" strike="noStrike" cap="none" dirty="0" smtClean="0">
                <a:solidFill>
                  <a:schemeClr val="dk1"/>
                </a:solidFill>
                <a:latin typeface="Arial"/>
                <a:ea typeface="Arial"/>
                <a:cs typeface="Arial"/>
                <a:sym typeface="Arial"/>
              </a:rPr>
              <a:t>IMPLEMENTATION</a:t>
            </a:r>
            <a:endParaRPr sz="1100" dirty="0"/>
          </a:p>
          <a:p>
            <a:pPr marL="419100" lvl="1" algn="just">
              <a:spcBef>
                <a:spcPts val="3900"/>
              </a:spcBef>
              <a:buClr>
                <a:schemeClr val="dk1"/>
              </a:buClr>
              <a:buSzPts val="4200"/>
            </a:pPr>
            <a:r>
              <a:rPr lang="en-US" sz="4200" b="1" dirty="0" smtClean="0">
                <a:solidFill>
                  <a:schemeClr val="dk1"/>
                </a:solidFill>
              </a:rPr>
              <a:t>1</a:t>
            </a:r>
            <a:r>
              <a:rPr lang="en-US" sz="4200" b="1" baseline="30000" dirty="0" smtClean="0">
                <a:solidFill>
                  <a:schemeClr val="dk1"/>
                </a:solidFill>
              </a:rPr>
              <a:t>st</a:t>
            </a:r>
            <a:r>
              <a:rPr lang="en-US" sz="4200" b="1" dirty="0" smtClean="0">
                <a:solidFill>
                  <a:schemeClr val="dk1"/>
                </a:solidFill>
              </a:rPr>
              <a:t> Stage (Wind Speed sensing, processing, and data transmission):</a:t>
            </a:r>
            <a:r>
              <a:rPr lang="en-US" sz="4200" dirty="0" smtClean="0">
                <a:solidFill>
                  <a:schemeClr val="dk1"/>
                </a:solidFill>
              </a:rPr>
              <a:t> </a:t>
            </a:r>
            <a:r>
              <a:rPr lang="en-US" sz="4200" dirty="0">
                <a:solidFill>
                  <a:schemeClr val="dk1"/>
                </a:solidFill>
              </a:rPr>
              <a:t>	</a:t>
            </a:r>
            <a:endParaRPr lang="en-US" sz="4200" dirty="0" smtClean="0">
              <a:solidFill>
                <a:schemeClr val="dk1"/>
              </a:solidFill>
            </a:endParaRPr>
          </a:p>
          <a:p>
            <a:pPr marL="914400" lvl="1" indent="-495300" algn="just">
              <a:spcBef>
                <a:spcPts val="3900"/>
              </a:spcBef>
              <a:buClr>
                <a:schemeClr val="dk1"/>
              </a:buClr>
              <a:buSzPts val="4200"/>
              <a:buFont typeface="Arial"/>
              <a:buChar char="○"/>
            </a:pPr>
            <a:r>
              <a:rPr lang="en-US" sz="4200" dirty="0" smtClean="0">
                <a:solidFill>
                  <a:schemeClr val="dk1"/>
                </a:solidFill>
              </a:rPr>
              <a:t>To measure the wind speed an anemometer was fabricated and calibrated with a commercial anemometer. A DC motor was used to translate the rotational movement to electric signals.</a:t>
            </a:r>
          </a:p>
          <a:p>
            <a:pPr marL="914400" lvl="1" indent="-495300" algn="just">
              <a:spcBef>
                <a:spcPts val="3900"/>
              </a:spcBef>
              <a:buClr>
                <a:schemeClr val="dk1"/>
              </a:buClr>
              <a:buSzPts val="4200"/>
              <a:buFont typeface="Arial"/>
              <a:buChar char="○"/>
            </a:pPr>
            <a:r>
              <a:rPr lang="en-US" sz="4200" dirty="0" smtClean="0">
                <a:solidFill>
                  <a:schemeClr val="dk1"/>
                </a:solidFill>
              </a:rPr>
              <a:t>The electric signals were processed with an </a:t>
            </a:r>
            <a:r>
              <a:rPr lang="en-US" sz="4200" dirty="0">
                <a:solidFill>
                  <a:schemeClr val="dk1"/>
                </a:solidFill>
              </a:rPr>
              <a:t>A</a:t>
            </a:r>
            <a:r>
              <a:rPr lang="en-US" sz="4200" dirty="0" smtClean="0">
                <a:solidFill>
                  <a:schemeClr val="dk1"/>
                </a:solidFill>
              </a:rPr>
              <a:t>tmel microcontroller.</a:t>
            </a:r>
            <a:endParaRPr lang="en-US" sz="4200" dirty="0">
              <a:solidFill>
                <a:schemeClr val="dk1"/>
              </a:solidFill>
            </a:endParaRPr>
          </a:p>
          <a:p>
            <a:pPr marL="914400" lvl="1" indent="-495300" algn="just">
              <a:spcBef>
                <a:spcPts val="3900"/>
              </a:spcBef>
              <a:buClr>
                <a:schemeClr val="dk1"/>
              </a:buClr>
              <a:buSzPts val="4200"/>
              <a:buFont typeface="Arial"/>
              <a:buChar char="○"/>
            </a:pPr>
            <a:r>
              <a:rPr lang="en-US" sz="4200" dirty="0" smtClean="0">
                <a:solidFill>
                  <a:schemeClr val="dk1"/>
                </a:solidFill>
              </a:rPr>
              <a:t>The data transmission was done with a Zig-</a:t>
            </a:r>
            <a:r>
              <a:rPr lang="en-US" sz="4200" dirty="0" smtClean="0">
                <a:solidFill>
                  <a:schemeClr val="dk1"/>
                </a:solidFill>
              </a:rPr>
              <a:t>Bee pro with a coverage up to 0.62 miles</a:t>
            </a:r>
            <a:r>
              <a:rPr lang="en-US" sz="4200" dirty="0" smtClean="0">
                <a:solidFill>
                  <a:schemeClr val="dk1"/>
                </a:solidFill>
              </a:rPr>
              <a:t>.</a:t>
            </a:r>
            <a:endParaRPr lang="en-US" sz="4200" dirty="0" smtClean="0">
              <a:solidFill>
                <a:schemeClr val="dk1"/>
              </a:solidFill>
            </a:endParaRPr>
          </a:p>
          <a:p>
            <a:pPr marL="914400" lvl="1" indent="-495300" algn="just">
              <a:spcBef>
                <a:spcPts val="3900"/>
              </a:spcBef>
              <a:buClr>
                <a:schemeClr val="dk1"/>
              </a:buClr>
              <a:buSzPts val="4200"/>
              <a:buFont typeface="Arial"/>
              <a:buChar char="○"/>
            </a:pPr>
            <a:endParaRPr sz="4200" dirty="0">
              <a:solidFill>
                <a:schemeClr val="dk1"/>
              </a:solidFill>
            </a:endParaRPr>
          </a:p>
        </p:txBody>
      </p:sp>
      <p:sp>
        <p:nvSpPr>
          <p:cNvPr id="96" name="Shape 96"/>
          <p:cNvSpPr txBox="1"/>
          <p:nvPr/>
        </p:nvSpPr>
        <p:spPr>
          <a:xfrm>
            <a:off x="4626997" y="3386136"/>
            <a:ext cx="31121651" cy="2554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0"/>
              <a:buFont typeface="Arial"/>
              <a:buNone/>
            </a:pPr>
            <a:r>
              <a:rPr lang="en-US" sz="10000" b="1" dirty="0" smtClean="0">
                <a:solidFill>
                  <a:schemeClr val="dk1"/>
                </a:solidFill>
              </a:rPr>
              <a:t>Design and Implementation of an Affordable </a:t>
            </a:r>
            <a:r>
              <a:rPr lang="en-US" sz="10000" b="1" dirty="0">
                <a:solidFill>
                  <a:schemeClr val="dk1"/>
                </a:solidFill>
              </a:rPr>
              <a:t>W</a:t>
            </a:r>
            <a:r>
              <a:rPr lang="en-US" sz="10000" b="1" dirty="0" smtClean="0">
                <a:solidFill>
                  <a:schemeClr val="dk1"/>
                </a:solidFill>
              </a:rPr>
              <a:t>ind Turbine Monitoring </a:t>
            </a:r>
            <a:r>
              <a:rPr lang="en-US" sz="10000" b="1" dirty="0">
                <a:solidFill>
                  <a:schemeClr val="dk1"/>
                </a:solidFill>
              </a:rPr>
              <a:t>S</a:t>
            </a:r>
            <a:r>
              <a:rPr lang="en-US" sz="10000" b="1" dirty="0" smtClean="0">
                <a:solidFill>
                  <a:schemeClr val="dk1"/>
                </a:solidFill>
              </a:rPr>
              <a:t>ystem</a:t>
            </a:r>
            <a:endParaRPr dirty="0"/>
          </a:p>
          <a:p>
            <a:pPr marL="0" marR="0" lvl="0" indent="0" algn="ctr" rtl="0">
              <a:lnSpc>
                <a:spcPct val="100000"/>
              </a:lnSpc>
              <a:spcBef>
                <a:spcPts val="0"/>
              </a:spcBef>
              <a:spcAft>
                <a:spcPts val="0"/>
              </a:spcAft>
              <a:buClr>
                <a:schemeClr val="dk1"/>
              </a:buClr>
              <a:buSzPts val="6000"/>
              <a:buFont typeface="Arial"/>
              <a:buNone/>
            </a:pPr>
            <a:r>
              <a:rPr lang="en-US" sz="6000" b="0" i="0" u="none" strike="noStrike" cap="none" dirty="0">
                <a:solidFill>
                  <a:schemeClr val="dk1"/>
                </a:solidFill>
                <a:latin typeface="Arial"/>
                <a:ea typeface="Arial"/>
                <a:cs typeface="Arial"/>
                <a:sym typeface="Arial"/>
              </a:rPr>
              <a:t>By: </a:t>
            </a:r>
            <a:r>
              <a:rPr lang="en-US" sz="6000" b="0" i="0" u="none" strike="noStrike" cap="none" dirty="0" smtClean="0">
                <a:solidFill>
                  <a:schemeClr val="dk1"/>
                </a:solidFill>
                <a:latin typeface="Arial"/>
                <a:ea typeface="Arial"/>
                <a:cs typeface="Arial"/>
                <a:sym typeface="Arial"/>
              </a:rPr>
              <a:t>Luis </a:t>
            </a:r>
            <a:r>
              <a:rPr lang="en-US" sz="6000" b="0" i="0" u="none" strike="noStrike" cap="none" dirty="0" smtClean="0">
                <a:solidFill>
                  <a:schemeClr val="dk1"/>
                </a:solidFill>
                <a:latin typeface="Arial"/>
                <a:ea typeface="Arial"/>
                <a:cs typeface="Arial"/>
                <a:sym typeface="Arial"/>
              </a:rPr>
              <a:t>Chachayma</a:t>
            </a:r>
            <a:endParaRPr dirty="0"/>
          </a:p>
        </p:txBody>
      </p:sp>
      <p:sp>
        <p:nvSpPr>
          <p:cNvPr id="97" name="Shape 97"/>
          <p:cNvSpPr txBox="1"/>
          <p:nvPr/>
        </p:nvSpPr>
        <p:spPr>
          <a:xfrm>
            <a:off x="2155449" y="7391407"/>
            <a:ext cx="17284017" cy="85715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7800"/>
              <a:buFont typeface="Arial"/>
              <a:buNone/>
            </a:pPr>
            <a:r>
              <a:rPr lang="en-US" sz="6600" b="1" i="0" u="none" strike="noStrike" cap="none" dirty="0">
                <a:solidFill>
                  <a:schemeClr val="dk1"/>
                </a:solidFill>
                <a:latin typeface="Arial"/>
                <a:ea typeface="Arial"/>
                <a:cs typeface="Arial"/>
                <a:sym typeface="Arial"/>
              </a:rPr>
              <a:t>PROJECT </a:t>
            </a:r>
            <a:r>
              <a:rPr lang="en-US" sz="6600" b="1" i="0" u="none" strike="noStrike" cap="none" dirty="0" smtClean="0">
                <a:solidFill>
                  <a:schemeClr val="dk1"/>
                </a:solidFill>
                <a:latin typeface="Arial"/>
                <a:ea typeface="Arial"/>
                <a:cs typeface="Arial"/>
                <a:sym typeface="Arial"/>
              </a:rPr>
              <a:t>OVERVIEW</a:t>
            </a:r>
          </a:p>
          <a:p>
            <a:pPr marL="0" marR="0" lvl="0" indent="0" algn="just" rtl="0">
              <a:lnSpc>
                <a:spcPct val="100000"/>
              </a:lnSpc>
              <a:spcBef>
                <a:spcPts val="2600"/>
              </a:spcBef>
              <a:spcAft>
                <a:spcPts val="0"/>
              </a:spcAft>
              <a:buClr>
                <a:schemeClr val="dk1"/>
              </a:buClr>
              <a:buSzPts val="5200"/>
              <a:buFont typeface="Arial"/>
              <a:buNone/>
            </a:pPr>
            <a:r>
              <a:rPr lang="en-US" sz="4200" dirty="0" smtClean="0">
                <a:solidFill>
                  <a:schemeClr val="dk1"/>
                </a:solidFill>
              </a:rPr>
              <a:t>Nowadays it is important to generate renewable energy, and wind turbines ar</a:t>
            </a:r>
            <a:r>
              <a:rPr lang="en-US" sz="4200" dirty="0" smtClean="0">
                <a:solidFill>
                  <a:schemeClr val="dk1"/>
                </a:solidFill>
              </a:rPr>
              <a:t>e an important source of renewable energy. The installation and operation of these systems is expensive and in order to afford them it is important to monitor them and prevent failures and expensive repair costs.</a:t>
            </a:r>
          </a:p>
          <a:p>
            <a:pPr marL="0" marR="0" lvl="0" indent="0" algn="just" rtl="0">
              <a:lnSpc>
                <a:spcPct val="100000"/>
              </a:lnSpc>
              <a:spcBef>
                <a:spcPts val="2600"/>
              </a:spcBef>
              <a:spcAft>
                <a:spcPts val="0"/>
              </a:spcAft>
              <a:buClr>
                <a:schemeClr val="dk1"/>
              </a:buClr>
              <a:buSzPts val="5200"/>
              <a:buFont typeface="Arial"/>
              <a:buNone/>
            </a:pPr>
            <a:r>
              <a:rPr lang="en-US" sz="4200" dirty="0" smtClean="0">
                <a:solidFill>
                  <a:schemeClr val="dk1"/>
                </a:solidFill>
              </a:rPr>
              <a:t>Monitoring systems are already used in the industry, but in a larger scale. </a:t>
            </a:r>
            <a:r>
              <a:rPr lang="en-US" sz="4200" dirty="0" smtClean="0">
                <a:solidFill>
                  <a:schemeClr val="dk1"/>
                </a:solidFill>
              </a:rPr>
              <a:t>In order to extend the usage of wind turbines we must have an economic monitoring system so people can afford this source of energy.</a:t>
            </a:r>
          </a:p>
          <a:p>
            <a:pPr marL="0" marR="0" lvl="0" indent="0" algn="just" rtl="0">
              <a:lnSpc>
                <a:spcPct val="100000"/>
              </a:lnSpc>
              <a:spcBef>
                <a:spcPts val="2600"/>
              </a:spcBef>
              <a:spcAft>
                <a:spcPts val="0"/>
              </a:spcAft>
              <a:buClr>
                <a:schemeClr val="dk1"/>
              </a:buClr>
              <a:buSzPts val="5200"/>
              <a:buFont typeface="Arial"/>
              <a:buNone/>
            </a:pPr>
            <a:r>
              <a:rPr lang="en-US" sz="4200" dirty="0" smtClean="0">
                <a:solidFill>
                  <a:schemeClr val="dk1"/>
                </a:solidFill>
              </a:rPr>
              <a:t>My project is an economic wind turbine monitorin</a:t>
            </a:r>
            <a:r>
              <a:rPr lang="en-US" sz="4200" dirty="0" smtClean="0">
                <a:solidFill>
                  <a:schemeClr val="dk1"/>
                </a:solidFill>
              </a:rPr>
              <a:t>g system that can work in remote areas without internet access, it uses only a cellular network.</a:t>
            </a:r>
          </a:p>
        </p:txBody>
      </p:sp>
      <p:sp>
        <p:nvSpPr>
          <p:cNvPr id="31" name="Shape 94"/>
          <p:cNvSpPr txBox="1"/>
          <p:nvPr/>
        </p:nvSpPr>
        <p:spPr>
          <a:xfrm>
            <a:off x="23539349" y="26679431"/>
            <a:ext cx="4153205" cy="1004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3600" dirty="0" smtClean="0">
                <a:solidFill>
                  <a:schemeClr val="dk1"/>
                </a:solidFill>
              </a:rPr>
              <a:t>1</a:t>
            </a:r>
            <a:r>
              <a:rPr lang="en-US" sz="3600" baseline="30000" dirty="0" smtClean="0">
                <a:solidFill>
                  <a:schemeClr val="dk1"/>
                </a:solidFill>
              </a:rPr>
              <a:t>st</a:t>
            </a:r>
            <a:r>
              <a:rPr lang="en-US" sz="3600" dirty="0" smtClean="0">
                <a:solidFill>
                  <a:schemeClr val="dk1"/>
                </a:solidFill>
              </a:rPr>
              <a:t> Stage Circuit</a:t>
            </a:r>
            <a:endParaRPr dirty="0"/>
          </a:p>
        </p:txBody>
      </p:sp>
      <p:sp>
        <p:nvSpPr>
          <p:cNvPr id="17" name="Shape 95"/>
          <p:cNvSpPr txBox="1"/>
          <p:nvPr/>
        </p:nvSpPr>
        <p:spPr>
          <a:xfrm>
            <a:off x="21113862" y="7391407"/>
            <a:ext cx="16133651" cy="9200976"/>
          </a:xfrm>
          <a:prstGeom prst="rect">
            <a:avLst/>
          </a:prstGeom>
          <a:noFill/>
          <a:ln>
            <a:noFill/>
          </a:ln>
        </p:spPr>
        <p:txBody>
          <a:bodyPr spcFirstLastPara="1" wrap="square" lIns="91425" tIns="45700" rIns="91425" bIns="45700" anchor="t" anchorCtr="0">
            <a:noAutofit/>
          </a:bodyPr>
          <a:lstStyle/>
          <a:p>
            <a:pPr marL="419100" lvl="1" algn="just">
              <a:spcBef>
                <a:spcPts val="3900"/>
              </a:spcBef>
              <a:buClr>
                <a:schemeClr val="dk1"/>
              </a:buClr>
              <a:buSzPts val="4200"/>
            </a:pPr>
            <a:r>
              <a:rPr lang="en-US" sz="4200" b="1" dirty="0" smtClean="0">
                <a:solidFill>
                  <a:schemeClr val="dk1"/>
                </a:solidFill>
              </a:rPr>
              <a:t>2</a:t>
            </a:r>
            <a:r>
              <a:rPr lang="en-US" sz="4200" b="1" baseline="30000" dirty="0" smtClean="0">
                <a:solidFill>
                  <a:schemeClr val="dk1"/>
                </a:solidFill>
              </a:rPr>
              <a:t>nd</a:t>
            </a:r>
            <a:r>
              <a:rPr lang="en-US" sz="4200" b="1" dirty="0" smtClean="0">
                <a:solidFill>
                  <a:schemeClr val="dk1"/>
                </a:solidFill>
              </a:rPr>
              <a:t> Stage (Voltage and Current sensing, processing, and data transmission):</a:t>
            </a:r>
            <a:r>
              <a:rPr lang="en-US" sz="4200" dirty="0" smtClean="0">
                <a:solidFill>
                  <a:schemeClr val="dk1"/>
                </a:solidFill>
              </a:rPr>
              <a:t> </a:t>
            </a:r>
            <a:r>
              <a:rPr lang="en-US" sz="4200" dirty="0">
                <a:solidFill>
                  <a:schemeClr val="dk1"/>
                </a:solidFill>
              </a:rPr>
              <a:t>	</a:t>
            </a:r>
            <a:endParaRPr lang="en-US" sz="4200" dirty="0" smtClean="0">
              <a:solidFill>
                <a:schemeClr val="dk1"/>
              </a:solidFill>
            </a:endParaRPr>
          </a:p>
          <a:p>
            <a:pPr marL="914400" lvl="1" indent="-495300" algn="just">
              <a:spcBef>
                <a:spcPts val="3900"/>
              </a:spcBef>
              <a:buClr>
                <a:schemeClr val="dk1"/>
              </a:buClr>
              <a:buSzPts val="4200"/>
              <a:buFont typeface="Arial"/>
              <a:buChar char="○"/>
            </a:pPr>
            <a:r>
              <a:rPr lang="en-US" sz="4200" dirty="0">
                <a:solidFill>
                  <a:schemeClr val="dk1"/>
                </a:solidFill>
              </a:rPr>
              <a:t>The voltage and the current were sensed with transformers and current clamps. Then, the data was processed with a Texas </a:t>
            </a:r>
            <a:r>
              <a:rPr lang="en-US" sz="4200" dirty="0" smtClean="0">
                <a:solidFill>
                  <a:schemeClr val="dk1"/>
                </a:solidFill>
              </a:rPr>
              <a:t>Instruments </a:t>
            </a:r>
            <a:r>
              <a:rPr lang="en-US" sz="4200" dirty="0">
                <a:solidFill>
                  <a:schemeClr val="dk1"/>
                </a:solidFill>
              </a:rPr>
              <a:t>microcontroller (</a:t>
            </a:r>
            <a:r>
              <a:rPr lang="en-US" sz="4200" dirty="0" smtClean="0">
                <a:solidFill>
                  <a:schemeClr val="dk1"/>
                </a:solidFill>
              </a:rPr>
              <a:t>TM4123GH6PM).</a:t>
            </a:r>
          </a:p>
          <a:p>
            <a:pPr marL="914400" lvl="1" indent="-495300" algn="just">
              <a:spcBef>
                <a:spcPts val="3900"/>
              </a:spcBef>
              <a:buClr>
                <a:schemeClr val="dk1"/>
              </a:buClr>
              <a:buSzPts val="4200"/>
              <a:buFont typeface="Arial"/>
              <a:buChar char="○"/>
            </a:pPr>
            <a:r>
              <a:rPr lang="en-US" sz="4200" dirty="0" smtClean="0">
                <a:solidFill>
                  <a:schemeClr val="dk1"/>
                </a:solidFill>
              </a:rPr>
              <a:t>Finally the processed data and the data received from the Anemometer was saved to a SD card. This information was also sent to the user if requested.</a:t>
            </a:r>
            <a:endParaRPr lang="en-US" sz="4200" dirty="0">
              <a:solidFill>
                <a:schemeClr val="dk1"/>
              </a:solidFill>
            </a:endParaRPr>
          </a:p>
          <a:p>
            <a:pPr marL="914400" lvl="1" indent="-495300" algn="just">
              <a:spcBef>
                <a:spcPts val="3900"/>
              </a:spcBef>
              <a:buClr>
                <a:schemeClr val="dk1"/>
              </a:buClr>
              <a:buSzPts val="4200"/>
              <a:buFont typeface="Arial"/>
              <a:buChar char="○"/>
            </a:pPr>
            <a:r>
              <a:rPr lang="en-US" sz="4200" dirty="0" smtClean="0">
                <a:solidFill>
                  <a:schemeClr val="dk1"/>
                </a:solidFill>
              </a:rPr>
              <a:t>With the wind speed data and the power generated by the wind turbine, a performance range was obtained. In case the performance of the wind turbine was lower than the minimum, an alarm was sent to the user using GSM protocol (Text Message).</a:t>
            </a:r>
            <a:endParaRPr lang="en-US" sz="4200" dirty="0" smtClean="0">
              <a:solidFill>
                <a:schemeClr val="dk1"/>
              </a:solidFill>
            </a:endParaRPr>
          </a:p>
          <a:p>
            <a:pPr marL="914400" lvl="1" indent="-495300" algn="just">
              <a:spcBef>
                <a:spcPts val="3900"/>
              </a:spcBef>
              <a:buClr>
                <a:schemeClr val="dk1"/>
              </a:buClr>
              <a:buSzPts val="4200"/>
              <a:buFont typeface="Arial"/>
              <a:buChar char="○"/>
            </a:pPr>
            <a:endParaRPr sz="4200" dirty="0">
              <a:solidFill>
                <a:schemeClr val="dk1"/>
              </a:solidFill>
            </a:endParaRPr>
          </a:p>
        </p:txBody>
      </p:sp>
      <p:pic>
        <p:nvPicPr>
          <p:cNvPr id="1028" name="Picture 4" descr="Image result for facultad de ingenieria pucp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172" y="926305"/>
            <a:ext cx="6130192" cy="26460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C:\Users\Envy\AppData\Local\Microsoft\Windows\Temporary Internet Files\Content.Word\DSC_0273.jpg"/>
          <p:cNvPicPr/>
          <p:nvPr/>
        </p:nvPicPr>
        <p:blipFill rotWithShape="1">
          <a:blip r:embed="rId5" cstate="print">
            <a:extLst>
              <a:ext uri="{28A0092B-C50C-407E-A947-70E740481C1C}">
                <a14:useLocalDpi xmlns:a14="http://schemas.microsoft.com/office/drawing/2010/main" val="0"/>
              </a:ext>
            </a:extLst>
          </a:blip>
          <a:srcRect l="6551" r="13564"/>
          <a:stretch/>
        </p:blipFill>
        <p:spPr bwMode="auto">
          <a:xfrm>
            <a:off x="29366277" y="18403642"/>
            <a:ext cx="9846514" cy="7642873"/>
          </a:xfrm>
          <a:prstGeom prst="rect">
            <a:avLst/>
          </a:prstGeom>
          <a:noFill/>
          <a:ln>
            <a:noFill/>
          </a:ln>
          <a:extLst>
            <a:ext uri="{53640926-AAD7-44D8-BBD7-CCE9431645EC}">
              <a14:shadowObscured xmlns:a14="http://schemas.microsoft.com/office/drawing/2010/main"/>
            </a:ext>
          </a:extLst>
        </p:spPr>
      </p:pic>
      <p:pic>
        <p:nvPicPr>
          <p:cNvPr id="21" name="Picture 20" descr="C:\Users\Envy\AppData\Local\Microsoft\Windows\Temporary Internet Files\Content.Word\DSC_0278.jpg"/>
          <p:cNvPicPr/>
          <p:nvPr/>
        </p:nvPicPr>
        <p:blipFill rotWithShape="1">
          <a:blip r:embed="rId6" cstate="print">
            <a:extLst>
              <a:ext uri="{28A0092B-C50C-407E-A947-70E740481C1C}">
                <a14:useLocalDpi xmlns:a14="http://schemas.microsoft.com/office/drawing/2010/main" val="0"/>
              </a:ext>
            </a:extLst>
          </a:blip>
          <a:srcRect l="18218" t="3975" r="16260"/>
          <a:stretch/>
        </p:blipFill>
        <p:spPr bwMode="auto">
          <a:xfrm>
            <a:off x="21113863" y="18403641"/>
            <a:ext cx="7999454" cy="7642873"/>
          </a:xfrm>
          <a:prstGeom prst="rect">
            <a:avLst/>
          </a:prstGeom>
          <a:noFill/>
          <a:ln>
            <a:noFill/>
          </a:ln>
          <a:extLst>
            <a:ext uri="{53640926-AAD7-44D8-BBD7-CCE9431645EC}">
              <a14:shadowObscured xmlns:a14="http://schemas.microsoft.com/office/drawing/2010/main"/>
            </a:ext>
          </a:extLst>
        </p:spPr>
      </p:pic>
      <p:sp>
        <p:nvSpPr>
          <p:cNvPr id="22" name="Shape 94"/>
          <p:cNvSpPr txBox="1"/>
          <p:nvPr/>
        </p:nvSpPr>
        <p:spPr>
          <a:xfrm>
            <a:off x="32492849" y="26565131"/>
            <a:ext cx="4153205" cy="1004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3600" dirty="0" smtClean="0">
                <a:solidFill>
                  <a:schemeClr val="dk1"/>
                </a:solidFill>
              </a:rPr>
              <a:t>2</a:t>
            </a:r>
            <a:r>
              <a:rPr lang="en-US" sz="3600" baseline="30000" dirty="0" smtClean="0">
                <a:solidFill>
                  <a:schemeClr val="dk1"/>
                </a:solidFill>
              </a:rPr>
              <a:t>nd</a:t>
            </a:r>
            <a:r>
              <a:rPr lang="en-US" sz="3600" dirty="0" smtClean="0">
                <a:solidFill>
                  <a:schemeClr val="dk1"/>
                </a:solidFill>
              </a:rPr>
              <a:t> Stage Circuit</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166</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Chachayma Farfan</dc:creator>
  <cp:lastModifiedBy>Luis Chachayma Farfan</cp:lastModifiedBy>
  <cp:revision>124</cp:revision>
  <dcterms:modified xsi:type="dcterms:W3CDTF">2018-05-15T04:06:23Z</dcterms:modified>
</cp:coreProperties>
</file>