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0233600" cy="29260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000000"/>
          </p15:clr>
        </p15:guide>
        <p15:guide id="2" pos="1267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29" autoAdjust="0"/>
    <p:restoredTop sz="96723" autoAdjust="0"/>
  </p:normalViewPr>
  <p:slideViewPr>
    <p:cSldViewPr snapToGrid="0">
      <p:cViewPr varScale="1">
        <p:scale>
          <a:sx n="26" d="100"/>
          <a:sy n="26" d="100"/>
        </p:scale>
        <p:origin x="2328" y="198"/>
      </p:cViewPr>
      <p:guideLst>
        <p:guide orient="horz" pos="9216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071562" y="685800"/>
            <a:ext cx="47148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0"/>
              <a:buFont typeface="Arial"/>
              <a:buNone/>
            </a:pPr>
            <a:fld id="{00000000-1234-1234-1234-123412341234}" type="slidenum">
              <a:rPr lang="en-US" sz="7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017838" y="9090025"/>
            <a:ext cx="34197925" cy="627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035675" y="16581438"/>
            <a:ext cx="28162251" cy="747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None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None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None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78175" y="18802350"/>
            <a:ext cx="34197925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78175" y="12401550"/>
            <a:ext cx="34197925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2011362" y="6827837"/>
            <a:ext cx="36210875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 rot="5400000">
            <a:off x="21212968" y="9128920"/>
            <a:ext cx="24966614" cy="905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 rot="5400000">
            <a:off x="3031331" y="151607"/>
            <a:ext cx="24966614" cy="27006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 rot="5400000">
            <a:off x="10461625" y="-1622426"/>
            <a:ext cx="19310350" cy="3621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886700" y="20481925"/>
            <a:ext cx="24139526" cy="241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pic" idx="2"/>
          </p:nvPr>
        </p:nvSpPr>
        <p:spPr>
          <a:xfrm>
            <a:off x="7886700" y="2614613"/>
            <a:ext cx="24139526" cy="1755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886700" y="22901275"/>
            <a:ext cx="24139526" cy="343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011363" y="1165225"/>
            <a:ext cx="13236576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730538" y="1165225"/>
            <a:ext cx="22491700" cy="2497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2011363" y="6122988"/>
            <a:ext cx="13236576" cy="20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011363" y="6550025"/>
            <a:ext cx="17776824" cy="272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2011363" y="9278938"/>
            <a:ext cx="17776824" cy="1685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20437475" y="6550025"/>
            <a:ext cx="17784762" cy="272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4"/>
          </p:nvPr>
        </p:nvSpPr>
        <p:spPr>
          <a:xfrm>
            <a:off x="20437475" y="9278938"/>
            <a:ext cx="17784762" cy="1685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2011363" y="6827838"/>
            <a:ext cx="18029237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20193000" y="6827838"/>
            <a:ext cx="18029238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011362" y="1171575"/>
            <a:ext cx="362108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2011362" y="6827837"/>
            <a:ext cx="36210875" cy="1931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1111250" algn="l" rtl="0">
              <a:spcBef>
                <a:spcPts val="2780"/>
              </a:spcBef>
              <a:spcAft>
                <a:spcPts val="0"/>
              </a:spcAft>
              <a:buClr>
                <a:schemeClr val="dk1"/>
              </a:buClr>
              <a:buSzPts val="13900"/>
              <a:buFont typeface="Arial"/>
              <a:buChar char="•"/>
              <a:defRPr sz="1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03300" algn="l" rtl="0"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ts val="12200"/>
              <a:buFont typeface="Arial"/>
              <a:buChar char="–"/>
              <a:defRPr sz="1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–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8105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Font typeface="Arial"/>
              <a:buChar char="»"/>
              <a:defRPr sz="8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2011362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3746163" y="26646188"/>
            <a:ext cx="127412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8833763" y="26646188"/>
            <a:ext cx="9388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7100" tIns="198550" rIns="397100" bIns="1985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2155449" y="16744679"/>
            <a:ext cx="16133651" cy="1159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66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STEPS</a:t>
            </a:r>
            <a:endParaRPr sz="1100" dirty="0"/>
          </a:p>
          <a:p>
            <a:pPr marL="914400" lvl="1" indent="-495300" algn="just">
              <a:spcBef>
                <a:spcPts val="3900"/>
              </a:spcBef>
              <a:buClr>
                <a:schemeClr val="dk1"/>
              </a:buClr>
              <a:buSzPts val="4200"/>
              <a:buFont typeface="Arial"/>
              <a:buChar char="○"/>
            </a:pPr>
            <a:r>
              <a:rPr lang="en-US" sz="4200" dirty="0" smtClean="0">
                <a:solidFill>
                  <a:schemeClr val="dk1"/>
                </a:solidFill>
              </a:rPr>
              <a:t>Single line diagram was done in order to </a:t>
            </a:r>
            <a:r>
              <a:rPr lang="en-US" sz="4200" dirty="0" smtClean="0">
                <a:solidFill>
                  <a:schemeClr val="dk1"/>
                </a:solidFill>
              </a:rPr>
              <a:t>start the design of the SCADA system.</a:t>
            </a:r>
            <a:endParaRPr lang="en-US" sz="4200" dirty="0" smtClean="0">
              <a:solidFill>
                <a:schemeClr val="dk1"/>
              </a:solidFill>
            </a:endParaRPr>
          </a:p>
          <a:p>
            <a:pPr marL="914400" lvl="1" indent="-495300" algn="just">
              <a:spcBef>
                <a:spcPts val="3900"/>
              </a:spcBef>
              <a:buClr>
                <a:schemeClr val="dk1"/>
              </a:buClr>
              <a:buSzPts val="4200"/>
              <a:buFont typeface="Arial"/>
              <a:buChar char="○"/>
            </a:pPr>
            <a:r>
              <a:rPr lang="en-US" sz="4200" dirty="0" smtClean="0">
                <a:solidFill>
                  <a:schemeClr val="dk1"/>
                </a:solidFill>
              </a:rPr>
              <a:t>The LAN Network diagram was done to monitor the connectivity to the different equipment in the substation (protection relays, routers, switches, firewalls, power meters, PLCs).</a:t>
            </a:r>
            <a:endParaRPr lang="en-US" sz="4200" dirty="0">
              <a:solidFill>
                <a:schemeClr val="dk1"/>
              </a:solidFill>
            </a:endParaRPr>
          </a:p>
          <a:p>
            <a:pPr marL="914400" lvl="1" indent="-495300" algn="just">
              <a:spcBef>
                <a:spcPts val="3900"/>
              </a:spcBef>
              <a:buClr>
                <a:schemeClr val="dk1"/>
              </a:buClr>
              <a:buSzPts val="4200"/>
              <a:buFont typeface="Arial"/>
              <a:buChar char="○"/>
            </a:pPr>
            <a:r>
              <a:rPr lang="en-US" sz="4200" dirty="0" smtClean="0">
                <a:solidFill>
                  <a:schemeClr val="dk1"/>
                </a:solidFill>
              </a:rPr>
              <a:t>Each equipment was integrated using industrial protocols: IEC 61850, DNP3, MODBUS.</a:t>
            </a:r>
          </a:p>
          <a:p>
            <a:pPr marL="914400" lvl="1" indent="-495300" algn="just">
              <a:spcBef>
                <a:spcPts val="3900"/>
              </a:spcBef>
              <a:buClr>
                <a:schemeClr val="dk1"/>
              </a:buClr>
              <a:buSzPts val="4200"/>
              <a:buFont typeface="Arial"/>
              <a:buChar char="○"/>
            </a:pPr>
            <a:r>
              <a:rPr lang="en-US" sz="4200" dirty="0" smtClean="0">
                <a:solidFill>
                  <a:schemeClr val="dk1"/>
                </a:solidFill>
              </a:rPr>
              <a:t>The data collected was displayed to the local operator by interactive diagrams and menus.</a:t>
            </a:r>
          </a:p>
          <a:p>
            <a:pPr marL="914400" lvl="1" indent="-495300" algn="just">
              <a:spcBef>
                <a:spcPts val="3900"/>
              </a:spcBef>
              <a:buClr>
                <a:schemeClr val="dk1"/>
              </a:buClr>
              <a:buSzPts val="4200"/>
              <a:buFont typeface="Arial"/>
              <a:buChar char="○"/>
            </a:pPr>
            <a:r>
              <a:rPr lang="en-US" sz="4200" dirty="0" smtClean="0">
                <a:solidFill>
                  <a:schemeClr val="dk1"/>
                </a:solidFill>
              </a:rPr>
              <a:t>Additionally the data was sent to the control center in another city(Lima) using IEC 104 </a:t>
            </a:r>
            <a:endParaRPr lang="en-US" sz="4200" dirty="0" smtClean="0">
              <a:solidFill>
                <a:schemeClr val="dk1"/>
              </a:solidFill>
            </a:endParaRPr>
          </a:p>
          <a:p>
            <a:pPr marL="914400" lvl="1" indent="-495300" algn="just">
              <a:spcBef>
                <a:spcPts val="3900"/>
              </a:spcBef>
              <a:buClr>
                <a:schemeClr val="dk1"/>
              </a:buClr>
              <a:buSzPts val="4200"/>
              <a:buFont typeface="Arial"/>
              <a:buChar char="○"/>
            </a:pPr>
            <a:endParaRPr sz="4200" dirty="0">
              <a:solidFill>
                <a:schemeClr val="dk1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714500" y="3386136"/>
            <a:ext cx="37867899" cy="25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None/>
            </a:pPr>
            <a:r>
              <a:rPr lang="en-US" sz="10000" b="1" dirty="0" smtClean="0">
                <a:solidFill>
                  <a:schemeClr val="dk1"/>
                </a:solidFill>
              </a:rPr>
              <a:t>SCADA design and implementation for the Suriray Substation</a:t>
            </a:r>
            <a:endParaRPr dirty="0" smtClean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By: Luis Chachayma</a:t>
            </a:r>
            <a:endParaRPr dirty="0"/>
          </a:p>
        </p:txBody>
      </p:sp>
      <p:sp>
        <p:nvSpPr>
          <p:cNvPr id="97" name="Shape 97"/>
          <p:cNvSpPr txBox="1"/>
          <p:nvPr/>
        </p:nvSpPr>
        <p:spPr>
          <a:xfrm>
            <a:off x="2155449" y="6210307"/>
            <a:ext cx="17436845" cy="10197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6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lang="en-US" sz="66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4200" dirty="0" smtClean="0">
                <a:solidFill>
                  <a:schemeClr val="dk1"/>
                </a:solidFill>
              </a:rPr>
              <a:t>SCADA monitoring systems are important to operate high voltage electric substations in generation, transmission and distribution of electric power.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4200" dirty="0" smtClean="0">
                <a:solidFill>
                  <a:schemeClr val="dk1"/>
                </a:solidFill>
              </a:rPr>
              <a:t>The overall project</a:t>
            </a:r>
            <a:r>
              <a:rPr lang="en-US" sz="4200" dirty="0" smtClean="0">
                <a:solidFill>
                  <a:schemeClr val="dk1"/>
                </a:solidFill>
              </a:rPr>
              <a:t> was assigned to REP (Peru Energy network) and it was value in $75 Million. The project included the installation of electric substations and the transmission lines between the substations. These transmission lines connect the Machupicchu hydroelectric (</a:t>
            </a:r>
            <a:r>
              <a:rPr lang="en-US" sz="4200" smtClean="0">
                <a:solidFill>
                  <a:schemeClr val="dk1"/>
                </a:solidFill>
              </a:rPr>
              <a:t>renewable energy) </a:t>
            </a:r>
            <a:r>
              <a:rPr lang="en-US" sz="4200" dirty="0" smtClean="0">
                <a:solidFill>
                  <a:schemeClr val="dk1"/>
                </a:solidFill>
              </a:rPr>
              <a:t>with the national interconnected system.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4200" dirty="0" smtClean="0">
                <a:solidFill>
                  <a:schemeClr val="dk1"/>
                </a:solidFill>
              </a:rPr>
              <a:t>The construction of the substations was done by ABB in Perú. The </a:t>
            </a:r>
            <a:r>
              <a:rPr lang="en-US" sz="4200" dirty="0" smtClean="0">
                <a:solidFill>
                  <a:schemeClr val="dk1"/>
                </a:solidFill>
              </a:rPr>
              <a:t>substations were named: SS. Machupicchu, SS. Suriray, SS. Abancay, and SS. Cotaruse.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4200" dirty="0" smtClean="0">
                <a:solidFill>
                  <a:schemeClr val="dk1"/>
                </a:solidFill>
              </a:rPr>
              <a:t>Personally I was in charge of the automation of the SS. Suriray.</a:t>
            </a:r>
            <a:endParaRPr lang="en-US" sz="4200" dirty="0" smtClean="0">
              <a:solidFill>
                <a:schemeClr val="dk1"/>
              </a:solidFill>
            </a:endParaRPr>
          </a:p>
        </p:txBody>
      </p:sp>
      <p:sp>
        <p:nvSpPr>
          <p:cNvPr id="31" name="Shape 94"/>
          <p:cNvSpPr txBox="1"/>
          <p:nvPr/>
        </p:nvSpPr>
        <p:spPr>
          <a:xfrm>
            <a:off x="25859858" y="18736196"/>
            <a:ext cx="8953500" cy="89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3600" dirty="0" smtClean="0">
                <a:solidFill>
                  <a:schemeClr val="dk1"/>
                </a:solidFill>
              </a:rPr>
              <a:t>Single Line Diagram of the SS. Suriray</a:t>
            </a:r>
            <a:endParaRPr dirty="0"/>
          </a:p>
        </p:txBody>
      </p:sp>
      <p:sp>
        <p:nvSpPr>
          <p:cNvPr id="17" name="Shape 95"/>
          <p:cNvSpPr txBox="1"/>
          <p:nvPr/>
        </p:nvSpPr>
        <p:spPr>
          <a:xfrm>
            <a:off x="21113862" y="6210307"/>
            <a:ext cx="16133651" cy="4478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495300" algn="just">
              <a:spcBef>
                <a:spcPts val="3900"/>
              </a:spcBef>
              <a:buClr>
                <a:schemeClr val="dk1"/>
              </a:buClr>
              <a:buSzPts val="4200"/>
              <a:buFont typeface="Arial"/>
              <a:buChar char="○"/>
            </a:pPr>
            <a:r>
              <a:rPr lang="en-US" sz="4200" dirty="0" smtClean="0">
                <a:solidFill>
                  <a:schemeClr val="dk1"/>
                </a:solidFill>
              </a:rPr>
              <a:t>FAT (factory acceptance testing) and SAT (Site acceptance testing) were done with the client and ISA REP to approve the project.</a:t>
            </a:r>
            <a:endParaRPr lang="en-US" sz="4200" dirty="0" smtClean="0">
              <a:solidFill>
                <a:schemeClr val="dk1"/>
              </a:solidFill>
            </a:endParaRPr>
          </a:p>
          <a:p>
            <a:pPr marL="914400" lvl="1" indent="-495300" algn="just">
              <a:spcBef>
                <a:spcPts val="3900"/>
              </a:spcBef>
              <a:buClr>
                <a:schemeClr val="dk1"/>
              </a:buClr>
              <a:buSzPts val="4200"/>
              <a:buFont typeface="Arial"/>
              <a:buChar char="○"/>
            </a:pPr>
            <a:r>
              <a:rPr lang="en-US" sz="4200" dirty="0" smtClean="0">
                <a:solidFill>
                  <a:schemeClr val="dk1"/>
                </a:solidFill>
              </a:rPr>
              <a:t>Finally the </a:t>
            </a:r>
            <a:r>
              <a:rPr lang="en-US" sz="4200" dirty="0" smtClean="0">
                <a:solidFill>
                  <a:schemeClr val="dk1"/>
                </a:solidFill>
              </a:rPr>
              <a:t>energization of the substation was done using the SCADA receiving commands from the control center.</a:t>
            </a:r>
            <a:endParaRPr lang="en-US" sz="4200" dirty="0">
              <a:solidFill>
                <a:schemeClr val="dk1"/>
              </a:solidFill>
            </a:endParaRPr>
          </a:p>
        </p:txBody>
      </p:sp>
      <p:sp>
        <p:nvSpPr>
          <p:cNvPr id="22" name="Shape 94"/>
          <p:cNvSpPr txBox="1"/>
          <p:nvPr/>
        </p:nvSpPr>
        <p:spPr>
          <a:xfrm>
            <a:off x="28360284" y="27261553"/>
            <a:ext cx="6955227" cy="108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</a:pPr>
            <a:r>
              <a:rPr lang="en-US" sz="3600" dirty="0" smtClean="0">
                <a:solidFill>
                  <a:schemeClr val="dk1"/>
                </a:solidFill>
              </a:rPr>
              <a:t>Detailed Bay Display</a:t>
            </a:r>
            <a:endParaRPr dirty="0"/>
          </a:p>
        </p:txBody>
      </p:sp>
      <p:pic>
        <p:nvPicPr>
          <p:cNvPr id="2" name="Picture 2" descr="Image result for a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51" y="1030921"/>
            <a:ext cx="4549149" cy="18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2400" y="1641133"/>
            <a:ext cx="4076700" cy="1195832"/>
          </a:xfrm>
          <a:prstGeom prst="rect">
            <a:avLst/>
          </a:prstGeom>
        </p:spPr>
      </p:pic>
      <p:pic>
        <p:nvPicPr>
          <p:cNvPr id="5" name="Picture 4" descr="Image result for isa rep per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316" y="344486"/>
            <a:ext cx="9538084" cy="318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unifilar_general_surira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637" y="10932485"/>
            <a:ext cx="12887358" cy="755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49" y="957349"/>
            <a:ext cx="5657850" cy="1952625"/>
          </a:xfrm>
          <a:prstGeom prst="rect">
            <a:avLst/>
          </a:prstGeom>
        </p:spPr>
      </p:pic>
      <p:pic>
        <p:nvPicPr>
          <p:cNvPr id="1030" name="Picture 6" descr="bahia_cotaruse_surira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637" y="19626571"/>
            <a:ext cx="12887491" cy="758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289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Chachayma Farfan</dc:creator>
  <cp:lastModifiedBy>Luis Chachayma Farfan</cp:lastModifiedBy>
  <cp:revision>162</cp:revision>
  <dcterms:modified xsi:type="dcterms:W3CDTF">2018-05-15T16:38:50Z</dcterms:modified>
</cp:coreProperties>
</file>