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0233600" cy="2926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000000"/>
          </p15:clr>
        </p15:guide>
        <p15:guide id="2" pos="1267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29" autoAdjust="0"/>
    <p:restoredTop sz="96723" autoAdjust="0"/>
  </p:normalViewPr>
  <p:slideViewPr>
    <p:cSldViewPr snapToGrid="0">
      <p:cViewPr varScale="1">
        <p:scale>
          <a:sx n="20" d="100"/>
          <a:sy n="20" d="100"/>
        </p:scale>
        <p:origin x="12" y="618"/>
      </p:cViewPr>
      <p:guideLst>
        <p:guide orient="horz" pos="9216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71562" y="685800"/>
            <a:ext cx="4714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fld id="{00000000-1234-1234-1234-123412341234}" type="slidenum">
              <a:rPr lang="en-US"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017838" y="9090025"/>
            <a:ext cx="34197925" cy="6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035675" y="16581438"/>
            <a:ext cx="28162251" cy="747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78175" y="18802350"/>
            <a:ext cx="34197925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78175" y="12401550"/>
            <a:ext cx="34197925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011362" y="6827837"/>
            <a:ext cx="36210875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 rot="5400000">
            <a:off x="21212968" y="9128920"/>
            <a:ext cx="24966614" cy="905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 rot="5400000">
            <a:off x="3031331" y="151607"/>
            <a:ext cx="24966614" cy="2700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 rot="5400000">
            <a:off x="10461625" y="-1622426"/>
            <a:ext cx="19310350" cy="362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886700" y="20481925"/>
            <a:ext cx="24139526" cy="24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7886700" y="2614613"/>
            <a:ext cx="24139526" cy="1755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886700" y="22901275"/>
            <a:ext cx="24139526" cy="343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011363" y="1165225"/>
            <a:ext cx="13236576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730538" y="1165225"/>
            <a:ext cx="22491700" cy="2497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011363" y="6122988"/>
            <a:ext cx="13236576" cy="20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011363" y="6550025"/>
            <a:ext cx="17776824" cy="272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2011363" y="9278938"/>
            <a:ext cx="17776824" cy="168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20437475" y="6550025"/>
            <a:ext cx="17784762" cy="272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20437475" y="9278938"/>
            <a:ext cx="17784762" cy="168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011363" y="6827838"/>
            <a:ext cx="18029237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0193000" y="6827838"/>
            <a:ext cx="18029238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011362" y="6827837"/>
            <a:ext cx="36210875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 descr="ParchmentDk"/>
          <p:cNvSpPr txBox="1"/>
          <p:nvPr/>
        </p:nvSpPr>
        <p:spPr>
          <a:xfrm>
            <a:off x="4897437" y="1471612"/>
            <a:ext cx="23790276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975" tIns="69475" rIns="138975" bIns="69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5600"/>
              <a:buFont typeface="Comic Sans MS"/>
              <a:buNone/>
            </a:pPr>
            <a: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Systems</a:t>
            </a:r>
            <a:b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Laboratory</a:t>
            </a:r>
            <a:endParaRPr/>
          </a:p>
        </p:txBody>
      </p:sp>
      <p:pic>
        <p:nvPicPr>
          <p:cNvPr id="91" name="Shape 91" descr="Export Wizard-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287" y="989012"/>
            <a:ext cx="3492500" cy="243046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 descr="ParchmentDk"/>
          <p:cNvSpPr txBox="1"/>
          <p:nvPr/>
        </p:nvSpPr>
        <p:spPr>
          <a:xfrm>
            <a:off x="28036838" y="1443037"/>
            <a:ext cx="757872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975" tIns="69475" rIns="138975" bIns="69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5600"/>
              <a:buFont typeface="Comic Sans MS"/>
              <a:buNone/>
            </a:pPr>
            <a: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University of Kansas</a:t>
            </a:r>
            <a:endParaRPr/>
          </a:p>
        </p:txBody>
      </p:sp>
      <p:pic>
        <p:nvPicPr>
          <p:cNvPr id="93" name="Shape 93" descr="K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06013" y="908050"/>
            <a:ext cx="3683000" cy="24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0521467" y="10820408"/>
            <a:ext cx="17576800" cy="154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7800" b="1" dirty="0">
                <a:solidFill>
                  <a:schemeClr val="dk1"/>
                </a:solidFill>
              </a:rPr>
              <a:t>HARDWARE </a:t>
            </a:r>
            <a:r>
              <a:rPr lang="en-US" sz="7800" b="1" dirty="0" smtClean="0">
                <a:solidFill>
                  <a:schemeClr val="dk1"/>
                </a:solidFill>
              </a:rPr>
              <a:t>DESIGN PROGRESS</a:t>
            </a:r>
            <a:endParaRPr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36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</a:rPr>
              <a:t>                         Resolver Schematic                                           Resolver Board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3600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sz="7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2155449" y="19578562"/>
            <a:ext cx="16133651" cy="920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6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1100" dirty="0"/>
          </a:p>
          <a:p>
            <a:pPr marL="419100" lvl="1" algn="just">
              <a:spcBef>
                <a:spcPts val="3900"/>
              </a:spcBef>
              <a:buClr>
                <a:schemeClr val="dk1"/>
              </a:buClr>
              <a:buSzPts val="4200"/>
            </a:pPr>
            <a:r>
              <a:rPr lang="en-US" sz="4200" b="1" dirty="0">
                <a:solidFill>
                  <a:schemeClr val="dk1"/>
                </a:solidFill>
              </a:rPr>
              <a:t>Clutch Control system:</a:t>
            </a:r>
            <a:r>
              <a:rPr lang="en-US" sz="4200" dirty="0">
                <a:solidFill>
                  <a:schemeClr val="dk1"/>
                </a:solidFill>
              </a:rPr>
              <a:t> 	</a:t>
            </a:r>
            <a:endParaRPr lang="en-US" sz="4200" dirty="0" smtClean="0">
              <a:solidFill>
                <a:schemeClr val="dk1"/>
              </a:solidFill>
            </a:endParaRP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For </a:t>
            </a:r>
            <a:r>
              <a:rPr lang="en-US" sz="4200" dirty="0">
                <a:solidFill>
                  <a:schemeClr val="dk1"/>
                </a:solidFill>
              </a:rPr>
              <a:t>this control system we used a arduino Due (84MHz, 1MSPS). This controller allowed us to sample the position of the clutch up to 1 Mega sample per second allowing the sensing of the clutch position precisely. We used a linear potentiometer to sense the position.</a:t>
            </a: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To </a:t>
            </a:r>
            <a:r>
              <a:rPr lang="en-US" sz="4200" dirty="0">
                <a:solidFill>
                  <a:schemeClr val="dk1"/>
                </a:solidFill>
              </a:rPr>
              <a:t>control the pneumatic valves we used a pneumatic valves (intake, exhaust) with a response time of 10 milliseconds.</a:t>
            </a: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For the control we used a PID control library created for the arduino Due.</a:t>
            </a: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endParaRPr sz="4200" dirty="0">
              <a:solidFill>
                <a:schemeClr val="dk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626997" y="3386136"/>
            <a:ext cx="31121651" cy="25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lang="en-US" sz="10000" b="1" dirty="0" smtClean="0">
                <a:solidFill>
                  <a:schemeClr val="dk1"/>
                </a:solidFill>
              </a:rPr>
              <a:t>Design and implementation of an affordable </a:t>
            </a:r>
            <a:r>
              <a:rPr lang="en-US" sz="10000" b="1" dirty="0">
                <a:solidFill>
                  <a:schemeClr val="dk1"/>
                </a:solidFill>
              </a:rPr>
              <a:t>W</a:t>
            </a:r>
            <a:r>
              <a:rPr lang="en-US" sz="10000" b="1" dirty="0" smtClean="0">
                <a:solidFill>
                  <a:schemeClr val="dk1"/>
                </a:solidFill>
              </a:rPr>
              <a:t>ind Turbine monitoring system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 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Luis 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Chachayma</a:t>
            </a:r>
            <a:endParaRPr dirty="0"/>
          </a:p>
        </p:txBody>
      </p:sp>
      <p:sp>
        <p:nvSpPr>
          <p:cNvPr id="97" name="Shape 97"/>
          <p:cNvSpPr txBox="1"/>
          <p:nvPr/>
        </p:nvSpPr>
        <p:spPr>
          <a:xfrm>
            <a:off x="2155449" y="7391407"/>
            <a:ext cx="17284017" cy="208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100" dirty="0"/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dirty="0" err="1" smtClean="0">
                <a:solidFill>
                  <a:schemeClr val="dk1"/>
                </a:solidFill>
              </a:rPr>
              <a:t>asdsa</a:t>
            </a:r>
            <a:endParaRPr lang="en-US" sz="4200" dirty="0" smtClean="0">
              <a:solidFill>
                <a:schemeClr val="dk1"/>
              </a:solidFill>
            </a:endParaRPr>
          </a:p>
        </p:txBody>
      </p:sp>
      <p:sp>
        <p:nvSpPr>
          <p:cNvPr id="24" name="Shape 94"/>
          <p:cNvSpPr txBox="1"/>
          <p:nvPr/>
        </p:nvSpPr>
        <p:spPr>
          <a:xfrm>
            <a:off x="23358196" y="14318117"/>
            <a:ext cx="6861378" cy="100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</a:rPr>
              <a:t>Block Diagram Clutch Control 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4632" y="7391407"/>
            <a:ext cx="12821147" cy="6926710"/>
          </a:xfrm>
          <a:prstGeom prst="rect">
            <a:avLst/>
          </a:prstGeom>
        </p:spPr>
      </p:pic>
      <p:sp>
        <p:nvSpPr>
          <p:cNvPr id="26" name="Shape 95"/>
          <p:cNvSpPr txBox="1"/>
          <p:nvPr/>
        </p:nvSpPr>
        <p:spPr>
          <a:xfrm>
            <a:off x="21259811" y="15242119"/>
            <a:ext cx="16133651" cy="320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1" algn="just">
              <a:spcBef>
                <a:spcPts val="3900"/>
              </a:spcBef>
              <a:buClr>
                <a:schemeClr val="dk1"/>
              </a:buClr>
              <a:buSzPts val="4200"/>
            </a:pPr>
            <a:r>
              <a:rPr lang="en-US" sz="4200" b="1" dirty="0" smtClean="0">
                <a:solidFill>
                  <a:schemeClr val="dk1"/>
                </a:solidFill>
              </a:rPr>
              <a:t>BSPD:</a:t>
            </a:r>
            <a:r>
              <a:rPr lang="en-US" sz="4200" dirty="0" smtClean="0">
                <a:solidFill>
                  <a:schemeClr val="dk1"/>
                </a:solidFill>
              </a:rPr>
              <a:t> </a:t>
            </a: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For this safety system we are using a comparator, timer and a relay in order to send the command to turn of the car.</a:t>
            </a:r>
            <a:endParaRPr sz="4200" dirty="0">
              <a:solidFill>
                <a:schemeClr val="dk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9776" y="8015812"/>
            <a:ext cx="7120215" cy="5615260"/>
          </a:xfrm>
          <a:prstGeom prst="rect">
            <a:avLst/>
          </a:prstGeom>
        </p:spPr>
      </p:pic>
      <p:sp>
        <p:nvSpPr>
          <p:cNvPr id="28" name="Shape 94"/>
          <p:cNvSpPr txBox="1"/>
          <p:nvPr/>
        </p:nvSpPr>
        <p:spPr>
          <a:xfrm>
            <a:off x="32813820" y="14318117"/>
            <a:ext cx="6861378" cy="100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</a:rPr>
              <a:t>Implementation and testing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80493" y="18711167"/>
            <a:ext cx="11168486" cy="8734756"/>
          </a:xfrm>
          <a:prstGeom prst="rect">
            <a:avLst/>
          </a:prstGeom>
        </p:spPr>
      </p:pic>
      <p:sp>
        <p:nvSpPr>
          <p:cNvPr id="31" name="Shape 94"/>
          <p:cNvSpPr txBox="1"/>
          <p:nvPr/>
        </p:nvSpPr>
        <p:spPr>
          <a:xfrm>
            <a:off x="27311249" y="27784331"/>
            <a:ext cx="4153205" cy="100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</a:rPr>
              <a:t>BSPD schematic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74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Comic Sans MS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Chachayma Farfan</dc:creator>
  <cp:lastModifiedBy>Luis Chachayma Farfan</cp:lastModifiedBy>
  <cp:revision>85</cp:revision>
  <dcterms:modified xsi:type="dcterms:W3CDTF">2018-05-15T01:59:51Z</dcterms:modified>
</cp:coreProperties>
</file>