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0233600" cy="29260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000000"/>
          </p15:clr>
        </p15:guide>
        <p15:guide id="2" pos="1267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29" autoAdjust="0"/>
    <p:restoredTop sz="96723" autoAdjust="0"/>
  </p:normalViewPr>
  <p:slideViewPr>
    <p:cSldViewPr snapToGrid="0">
      <p:cViewPr varScale="1">
        <p:scale>
          <a:sx n="26" d="100"/>
          <a:sy n="26" d="100"/>
        </p:scale>
        <p:origin x="2328" y="198"/>
      </p:cViewPr>
      <p:guideLst>
        <p:guide orient="horz" pos="9216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071562" y="685800"/>
            <a:ext cx="47148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fld id="{00000000-1234-1234-1234-123412341234}" type="slidenum">
              <a:rPr lang="en-US"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017838" y="9090025"/>
            <a:ext cx="34197925" cy="627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035675" y="16581438"/>
            <a:ext cx="28162251" cy="747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None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None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78175" y="18802350"/>
            <a:ext cx="34197925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78175" y="12401550"/>
            <a:ext cx="34197925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011362" y="6827837"/>
            <a:ext cx="36210875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 rot="5400000">
            <a:off x="21212968" y="9128920"/>
            <a:ext cx="24966614" cy="905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 rot="5400000">
            <a:off x="3031331" y="151607"/>
            <a:ext cx="24966614" cy="2700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 rot="5400000">
            <a:off x="10461625" y="-1622426"/>
            <a:ext cx="19310350" cy="362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886700" y="20481925"/>
            <a:ext cx="24139526" cy="241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pic" idx="2"/>
          </p:nvPr>
        </p:nvSpPr>
        <p:spPr>
          <a:xfrm>
            <a:off x="7886700" y="2614613"/>
            <a:ext cx="24139526" cy="1755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886700" y="22901275"/>
            <a:ext cx="24139526" cy="343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011363" y="1165225"/>
            <a:ext cx="13236576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730538" y="1165225"/>
            <a:ext cx="22491700" cy="2497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011363" y="6122988"/>
            <a:ext cx="13236576" cy="20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011363" y="6550025"/>
            <a:ext cx="17776824" cy="272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2011363" y="9278938"/>
            <a:ext cx="17776824" cy="1685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20437475" y="6550025"/>
            <a:ext cx="17784762" cy="272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20437475" y="9278938"/>
            <a:ext cx="17784762" cy="1685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011363" y="6827838"/>
            <a:ext cx="18029237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20193000" y="6827838"/>
            <a:ext cx="18029238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011362" y="6827837"/>
            <a:ext cx="36210875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 descr="ParchmentDk"/>
          <p:cNvSpPr txBox="1"/>
          <p:nvPr/>
        </p:nvSpPr>
        <p:spPr>
          <a:xfrm>
            <a:off x="4897437" y="1471612"/>
            <a:ext cx="23790276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975" tIns="69475" rIns="138975" bIns="69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5600"/>
              <a:buFont typeface="Comic Sans MS"/>
              <a:buNone/>
            </a:pPr>
            <a:r>
              <a:rPr lang="en-US" sz="56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Systems</a:t>
            </a:r>
            <a:br>
              <a:rPr lang="en-US" sz="56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56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Laboratory</a:t>
            </a:r>
            <a:endParaRPr/>
          </a:p>
        </p:txBody>
      </p:sp>
      <p:pic>
        <p:nvPicPr>
          <p:cNvPr id="91" name="Shape 91" descr="Export Wizard-1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287" y="989012"/>
            <a:ext cx="3492500" cy="243046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 descr="ParchmentDk"/>
          <p:cNvSpPr txBox="1"/>
          <p:nvPr/>
        </p:nvSpPr>
        <p:spPr>
          <a:xfrm>
            <a:off x="28036838" y="1443037"/>
            <a:ext cx="757872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975" tIns="69475" rIns="138975" bIns="69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5600"/>
              <a:buFont typeface="Comic Sans MS"/>
              <a:buNone/>
            </a:pPr>
            <a:r>
              <a:rPr lang="en-US" sz="56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University of Kansas</a:t>
            </a:r>
            <a:endParaRPr/>
          </a:p>
        </p:txBody>
      </p:sp>
      <p:pic>
        <p:nvPicPr>
          <p:cNvPr id="93" name="Shape 93" descr="K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06013" y="908050"/>
            <a:ext cx="3683000" cy="24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0557067" y="6172200"/>
            <a:ext cx="17576800" cy="154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7800" b="1" dirty="0">
                <a:solidFill>
                  <a:schemeClr val="dk1"/>
                </a:solidFill>
              </a:rPr>
              <a:t>HARDWARE </a:t>
            </a:r>
            <a:r>
              <a:rPr lang="en-US" sz="7800" b="1" dirty="0" smtClean="0">
                <a:solidFill>
                  <a:schemeClr val="dk1"/>
                </a:solidFill>
              </a:rPr>
              <a:t>DESIGN PROGRESS</a:t>
            </a:r>
            <a:endParaRPr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36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3600" dirty="0" smtClean="0">
                <a:solidFill>
                  <a:schemeClr val="dk1"/>
                </a:solidFill>
              </a:rPr>
              <a:t>                         Resolver Schematic                                           Resolver Board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3600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sz="7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95" name="Shape 95"/>
          <p:cNvSpPr txBox="1"/>
          <p:nvPr/>
        </p:nvSpPr>
        <p:spPr>
          <a:xfrm>
            <a:off x="2155449" y="15712408"/>
            <a:ext cx="16133651" cy="1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7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dirty="0"/>
          </a:p>
          <a:p>
            <a:pPr marL="914400" marR="0" lvl="1" indent="-49530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Resolver circuit: The circuit is being designed using the PGA411-Q1 from Texas Instruments. This circuit will allow to sense the functioning parameters of the motor precisely.</a:t>
            </a:r>
            <a:endParaRPr sz="4200" dirty="0">
              <a:solidFill>
                <a:schemeClr val="dk1"/>
              </a:solidFill>
            </a:endParaRPr>
          </a:p>
          <a:p>
            <a:pPr marL="914400" marR="0" lvl="1" indent="-49530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4200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Pre-charge and discharge circuit: This circuits will allow to charge the capacitor when the car is started and discharge it when the car is stopped manually or by a fault.</a:t>
            </a:r>
            <a:endParaRPr sz="4200" dirty="0">
              <a:solidFill>
                <a:schemeClr val="dk1"/>
              </a:solidFill>
            </a:endParaRPr>
          </a:p>
          <a:p>
            <a:pPr marL="914400" marR="0" lvl="1" indent="-49530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4200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PWM level shifter: Allows to shift the 0-5 volts logic of the microcontroller to 0-15volts logical level to be able to control the inverter.</a:t>
            </a:r>
            <a:endParaRPr sz="4200" dirty="0">
              <a:solidFill>
                <a:schemeClr val="dk1"/>
              </a:solidFill>
            </a:endParaRPr>
          </a:p>
          <a:p>
            <a:pPr marL="914400" marR="0" lvl="1" indent="-49530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4200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All the circuits are being designed using two layer PCBs with Eagle.</a:t>
            </a:r>
            <a:endParaRPr sz="4200" dirty="0">
              <a:solidFill>
                <a:schemeClr val="dk1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4626997" y="3386136"/>
            <a:ext cx="31121651" cy="25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rPr lang="en-US" sz="10000" b="1" dirty="0" smtClean="0">
                <a:solidFill>
                  <a:schemeClr val="dk1"/>
                </a:solidFill>
              </a:rPr>
              <a:t>Electric car power train control (in development)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By: </a:t>
            </a:r>
            <a:r>
              <a:rPr lang="en-US" sz="6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Luis Chachayma, Sai Charan</a:t>
            </a:r>
            <a:endParaRPr dirty="0"/>
          </a:p>
        </p:txBody>
      </p:sp>
      <p:sp>
        <p:nvSpPr>
          <p:cNvPr id="97" name="Shape 97"/>
          <p:cNvSpPr txBox="1"/>
          <p:nvPr/>
        </p:nvSpPr>
        <p:spPr>
          <a:xfrm>
            <a:off x="2155449" y="6172199"/>
            <a:ext cx="17284017" cy="875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4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 control of the electrical systems in an </a:t>
            </a:r>
            <a:r>
              <a:rPr lang="en-US" sz="4200" dirty="0" smtClean="0">
                <a:solidFill>
                  <a:schemeClr val="dk1"/>
                </a:solidFill>
              </a:rPr>
              <a:t>electric vehicle is necessary in order to have the best performance of the vehicle, saving the battery life.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4200" dirty="0" smtClean="0">
                <a:solidFill>
                  <a:schemeClr val="dk1"/>
                </a:solidFill>
              </a:rPr>
              <a:t>On the side of the Motor we need to sense the rotation angle sensor, so we can efficiently control the motor.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4200" dirty="0" smtClean="0">
                <a:solidFill>
                  <a:schemeClr val="dk1"/>
                </a:solidFill>
              </a:rPr>
              <a:t>For the peaks of power consumption from the motor we need to supply that power by using a capacitor. Which makes necessary the use of a pre-charge and discharge circuit. The capacitor also behaves as a filter preventing the harmonic  (ripple) currents of the switching frequency to reach the battery.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7824" y="7715237"/>
            <a:ext cx="10199256" cy="5984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1280" y="7738250"/>
            <a:ext cx="8387733" cy="5368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12137" y="15813041"/>
            <a:ext cx="17721263" cy="11355634"/>
          </a:xfrm>
          <a:prstGeom prst="rect">
            <a:avLst/>
          </a:prstGeom>
        </p:spPr>
      </p:pic>
      <p:sp>
        <p:nvSpPr>
          <p:cNvPr id="13" name="Shape 94"/>
          <p:cNvSpPr txBox="1"/>
          <p:nvPr/>
        </p:nvSpPr>
        <p:spPr>
          <a:xfrm>
            <a:off x="24788636" y="27473475"/>
            <a:ext cx="11825287" cy="106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3600" dirty="0" smtClean="0">
                <a:solidFill>
                  <a:schemeClr val="dk1"/>
                </a:solidFill>
              </a:rPr>
              <a:t>                       Block Diagram Motor Control</a:t>
            </a:r>
            <a:endParaRPr lang="en-US" sz="3600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endParaRPr lang="en-US" sz="3600" dirty="0" smtClean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sz="7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246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Comic Sans MS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Chachayma Farfan</dc:creator>
  <cp:lastModifiedBy>Luis Chachayma Farfan</cp:lastModifiedBy>
  <cp:revision>43</cp:revision>
  <dcterms:modified xsi:type="dcterms:W3CDTF">2018-05-15T00:34:12Z</dcterms:modified>
</cp:coreProperties>
</file>