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0233600" cy="29260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216">
          <p15:clr>
            <a:srgbClr val="000000"/>
          </p15:clr>
        </p15:guide>
        <p15:guide id="2" pos="1267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29" autoAdjust="0"/>
    <p:restoredTop sz="96723" autoAdjust="0"/>
  </p:normalViewPr>
  <p:slideViewPr>
    <p:cSldViewPr snapToGrid="0">
      <p:cViewPr>
        <p:scale>
          <a:sx n="29" d="100"/>
          <a:sy n="29" d="100"/>
        </p:scale>
        <p:origin x="1932" y="168"/>
      </p:cViewPr>
      <p:guideLst>
        <p:guide orient="horz" pos="9216"/>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071562"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7800"/>
              <a:buFont typeface="Arial"/>
              <a:buNone/>
            </a:pPr>
            <a:fld id="{00000000-1234-1234-1234-123412341234}" type="slidenum">
              <a:rPr lang="en-US" sz="7800" b="0" i="0" u="none" strike="noStrike" cap="none">
                <a:solidFill>
                  <a:srgbClr val="000000"/>
                </a:solidFill>
                <a:latin typeface="Arial"/>
                <a:ea typeface="Arial"/>
                <a:cs typeface="Arial"/>
                <a:sym typeface="Arial"/>
              </a:rPr>
              <a:t>1</a:t>
            </a:fld>
            <a:endParaRPr/>
          </a:p>
        </p:txBody>
      </p:sp>
      <p:sp>
        <p:nvSpPr>
          <p:cNvPr id="86" name="Shape 86"/>
          <p:cNvSpPr>
            <a:spLocks noGrp="1" noRot="1" noChangeAspect="1"/>
          </p:cNvSpPr>
          <p:nvPr>
            <p:ph type="sldImg" idx="2"/>
          </p:nvPr>
        </p:nvSpPr>
        <p:spPr>
          <a:xfrm>
            <a:off x="1071563" y="685800"/>
            <a:ext cx="471487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 name="Shape 8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017838" y="9090025"/>
            <a:ext cx="34197925" cy="6272213"/>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6035675" y="16581438"/>
            <a:ext cx="28162251" cy="7477125"/>
          </a:xfrm>
          <a:prstGeom prst="rect">
            <a:avLst/>
          </a:prstGeom>
          <a:noFill/>
          <a:ln>
            <a:noFill/>
          </a:ln>
        </p:spPr>
        <p:txBody>
          <a:bodyPr spcFirstLastPara="1" wrap="square" lIns="91425" tIns="91425" rIns="91425" bIns="91425" anchor="t" anchorCtr="0"/>
          <a:lstStyle>
            <a:lvl1pPr marR="0" lvl="0" algn="ctr" rtl="0">
              <a:spcBef>
                <a:spcPts val="278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1pPr>
            <a:lvl2pPr marR="0" lvl="1" algn="ctr" rtl="0">
              <a:spcBef>
                <a:spcPts val="2440"/>
              </a:spcBef>
              <a:spcAft>
                <a:spcPts val="0"/>
              </a:spcAft>
              <a:buClr>
                <a:schemeClr val="dk1"/>
              </a:buClr>
              <a:buSzPts val="12200"/>
              <a:buFont typeface="Arial"/>
              <a:buNone/>
              <a:defRPr sz="12200" b="0" i="0" u="none" strike="noStrike" cap="none">
                <a:solidFill>
                  <a:schemeClr val="dk1"/>
                </a:solidFill>
                <a:latin typeface="Arial"/>
                <a:ea typeface="Arial"/>
                <a:cs typeface="Arial"/>
                <a:sym typeface="Arial"/>
              </a:defRPr>
            </a:lvl2pPr>
            <a:lvl3pPr marR="0" lvl="2" algn="ctr" rtl="0">
              <a:spcBef>
                <a:spcPts val="2080"/>
              </a:spcBef>
              <a:spcAft>
                <a:spcPts val="0"/>
              </a:spcAft>
              <a:buClr>
                <a:schemeClr val="dk1"/>
              </a:buClr>
              <a:buSzPts val="10400"/>
              <a:buFont typeface="Arial"/>
              <a:buNone/>
              <a:defRPr sz="10400" b="0" i="0" u="none" strike="noStrike" cap="none">
                <a:solidFill>
                  <a:schemeClr val="dk1"/>
                </a:solidFill>
                <a:latin typeface="Arial"/>
                <a:ea typeface="Arial"/>
                <a:cs typeface="Arial"/>
                <a:sym typeface="Arial"/>
              </a:defRPr>
            </a:lvl3pPr>
            <a:lvl4pPr marR="0" lvl="3"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4pPr>
            <a:lvl5pPr marR="0" lvl="4"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5pPr>
            <a:lvl6pPr marR="0" lvl="5"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6pPr>
            <a:lvl7pPr marR="0" lvl="6"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7pPr>
            <a:lvl8pPr marR="0" lvl="7"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8pPr>
            <a:lvl9pPr marR="0" lvl="8" algn="ctr" rtl="0">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78175" y="18802350"/>
            <a:ext cx="34197925" cy="581183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3178175" y="12401550"/>
            <a:ext cx="34197925" cy="64008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body" idx="1"/>
          </p:nvPr>
        </p:nvSpPr>
        <p:spPr>
          <a:xfrm>
            <a:off x="2011362" y="6827837"/>
            <a:ext cx="36210875" cy="19310350"/>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21212968" y="9128920"/>
            <a:ext cx="24966614" cy="90519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1"/>
          </p:nvPr>
        </p:nvSpPr>
        <p:spPr>
          <a:xfrm rot="5400000">
            <a:off x="3031331" y="151607"/>
            <a:ext cx="24966614" cy="27006549"/>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body" idx="1"/>
          </p:nvPr>
        </p:nvSpPr>
        <p:spPr>
          <a:xfrm rot="5400000">
            <a:off x="10461625" y="-1622426"/>
            <a:ext cx="19310350" cy="36210875"/>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886700" y="20481925"/>
            <a:ext cx="24139526" cy="24193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35" name="Shape 35"/>
          <p:cNvSpPr>
            <a:spLocks noGrp="1"/>
          </p:cNvSpPr>
          <p:nvPr>
            <p:ph type="pic" idx="2"/>
          </p:nvPr>
        </p:nvSpPr>
        <p:spPr>
          <a:xfrm>
            <a:off x="7886700" y="2614613"/>
            <a:ext cx="24139526" cy="17556162"/>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
          </p:nvPr>
        </p:nvSpPr>
        <p:spPr>
          <a:xfrm>
            <a:off x="7886700" y="22901275"/>
            <a:ext cx="24139526" cy="34337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011363" y="1165225"/>
            <a:ext cx="13236576" cy="4957763"/>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42" name="Shape 42"/>
          <p:cNvSpPr txBox="1">
            <a:spLocks noGrp="1"/>
          </p:cNvSpPr>
          <p:nvPr>
            <p:ph type="body" idx="1"/>
          </p:nvPr>
        </p:nvSpPr>
        <p:spPr>
          <a:xfrm>
            <a:off x="15730538" y="1165225"/>
            <a:ext cx="22491700" cy="24972962"/>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2011363" y="6122988"/>
            <a:ext cx="13236576" cy="200152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53" name="Shape 53"/>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58" name="Shape 58"/>
          <p:cNvSpPr txBox="1">
            <a:spLocks noGrp="1"/>
          </p:cNvSpPr>
          <p:nvPr>
            <p:ph type="body" idx="1"/>
          </p:nvPr>
        </p:nvSpPr>
        <p:spPr>
          <a:xfrm>
            <a:off x="2011363" y="6550025"/>
            <a:ext cx="17776824" cy="2728913"/>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body" idx="2"/>
          </p:nvPr>
        </p:nvSpPr>
        <p:spPr>
          <a:xfrm>
            <a:off x="2011363" y="9278938"/>
            <a:ext cx="17776824" cy="1685925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3"/>
          </p:nvPr>
        </p:nvSpPr>
        <p:spPr>
          <a:xfrm>
            <a:off x="20437475" y="6550025"/>
            <a:ext cx="17784762" cy="2728913"/>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4"/>
          </p:nvPr>
        </p:nvSpPr>
        <p:spPr>
          <a:xfrm>
            <a:off x="20437475" y="9278938"/>
            <a:ext cx="17784762" cy="1685925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67" name="Shape 67"/>
          <p:cNvSpPr txBox="1">
            <a:spLocks noGrp="1"/>
          </p:cNvSpPr>
          <p:nvPr>
            <p:ph type="body" idx="1"/>
          </p:nvPr>
        </p:nvSpPr>
        <p:spPr>
          <a:xfrm>
            <a:off x="2011363" y="6827838"/>
            <a:ext cx="18029237" cy="193103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2"/>
          </p:nvPr>
        </p:nvSpPr>
        <p:spPr>
          <a:xfrm>
            <a:off x="20193000" y="6827838"/>
            <a:ext cx="18029238" cy="193103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011362" y="1171575"/>
            <a:ext cx="36210875" cy="48768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9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9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9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9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9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9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9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9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91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2011362" y="6827837"/>
            <a:ext cx="36210875" cy="19310350"/>
          </a:xfrm>
          <a:prstGeom prst="rect">
            <a:avLst/>
          </a:prstGeom>
          <a:noFill/>
          <a:ln>
            <a:noFill/>
          </a:ln>
        </p:spPr>
        <p:txBody>
          <a:bodyPr spcFirstLastPara="1" wrap="square" lIns="91425" tIns="91425" rIns="91425" bIns="91425" anchor="t" anchorCtr="0"/>
          <a:lstStyle>
            <a:lvl1pPr marL="457200" marR="0" lvl="0" indent="-1111250" algn="l" rtl="0">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2011362" y="26646188"/>
            <a:ext cx="93884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3746163" y="26646188"/>
            <a:ext cx="12741275" cy="2032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7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8833763" y="26646188"/>
            <a:ext cx="9388475" cy="2032000"/>
          </a:xfrm>
          <a:prstGeom prst="rect">
            <a:avLst/>
          </a:prstGeom>
          <a:noFill/>
          <a:ln>
            <a:noFill/>
          </a:ln>
        </p:spPr>
        <p:txBody>
          <a:bodyPr spcFirstLastPara="1" wrap="square" lIns="397100" tIns="198550" rIns="397100" bIns="198550" anchor="t" anchorCtr="0">
            <a:noAutofit/>
          </a:bodyPr>
          <a:lstStyle>
            <a:lvl1pPr marL="0" marR="0" lvl="0"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6100"/>
              <a:buFont typeface="Arial"/>
              <a:buNone/>
              <a:defRPr sz="61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15299450" y="22188078"/>
            <a:ext cx="7578725" cy="5666123"/>
          </a:xfrm>
          <a:prstGeom prst="rect">
            <a:avLst/>
          </a:prstGeom>
          <a:noFill/>
          <a:ln>
            <a:noFill/>
          </a:ln>
        </p:spPr>
      </p:pic>
      <p:sp>
        <p:nvSpPr>
          <p:cNvPr id="90" name="Shape 90" descr="ParchmentDk"/>
          <p:cNvSpPr txBox="1"/>
          <p:nvPr/>
        </p:nvSpPr>
        <p:spPr>
          <a:xfrm>
            <a:off x="4897437" y="1471612"/>
            <a:ext cx="23790276" cy="1847850"/>
          </a:xfrm>
          <a:prstGeom prst="rect">
            <a:avLst/>
          </a:prstGeom>
          <a:noFill/>
          <a:ln>
            <a:noFill/>
          </a:ln>
        </p:spPr>
        <p:txBody>
          <a:bodyPr spcFirstLastPara="1" wrap="square" lIns="138975" tIns="69475" rIns="138975" bIns="69475" anchor="t" anchorCtr="0">
            <a:noAutofit/>
          </a:bodyPr>
          <a:lstStyle/>
          <a:p>
            <a:pPr marL="0" marR="0" lvl="0" indent="0" algn="l" rtl="0">
              <a:lnSpc>
                <a:spcPct val="100000"/>
              </a:lnSpc>
              <a:spcBef>
                <a:spcPts val="0"/>
              </a:spcBef>
              <a:spcAft>
                <a:spcPts val="0"/>
              </a:spcAft>
              <a:buClr>
                <a:srgbClr val="003399"/>
              </a:buClr>
              <a:buSzPts val="5600"/>
              <a:buFont typeface="Comic Sans MS"/>
              <a:buNone/>
            </a:pPr>
            <a:r>
              <a:rPr lang="en-US" sz="5600" b="0" i="0" u="none" strike="noStrike" cap="none">
                <a:solidFill>
                  <a:srgbClr val="003399"/>
                </a:solidFill>
                <a:latin typeface="Comic Sans MS"/>
                <a:ea typeface="Comic Sans MS"/>
                <a:cs typeface="Comic Sans MS"/>
                <a:sym typeface="Comic Sans MS"/>
              </a:rPr>
              <a:t>Computer Systems</a:t>
            </a:r>
            <a:br>
              <a:rPr lang="en-US" sz="5600" b="0" i="0" u="none" strike="noStrike" cap="none">
                <a:solidFill>
                  <a:srgbClr val="003399"/>
                </a:solidFill>
                <a:latin typeface="Comic Sans MS"/>
                <a:ea typeface="Comic Sans MS"/>
                <a:cs typeface="Comic Sans MS"/>
                <a:sym typeface="Comic Sans MS"/>
              </a:rPr>
            </a:br>
            <a:r>
              <a:rPr lang="en-US" sz="5600" b="0" i="0" u="none" strike="noStrike" cap="none">
                <a:solidFill>
                  <a:srgbClr val="003399"/>
                </a:solidFill>
                <a:latin typeface="Comic Sans MS"/>
                <a:ea typeface="Comic Sans MS"/>
                <a:cs typeface="Comic Sans MS"/>
                <a:sym typeface="Comic Sans MS"/>
              </a:rPr>
              <a:t>Design Laboratory</a:t>
            </a:r>
            <a:endParaRPr/>
          </a:p>
        </p:txBody>
      </p:sp>
      <p:pic>
        <p:nvPicPr>
          <p:cNvPr id="91" name="Shape 91" descr="Export Wizard-1 copy"/>
          <p:cNvPicPr preferRelativeResize="0"/>
          <p:nvPr/>
        </p:nvPicPr>
        <p:blipFill rotWithShape="1">
          <a:blip r:embed="rId4">
            <a:alphaModFix/>
          </a:blip>
          <a:srcRect/>
          <a:stretch/>
        </p:blipFill>
        <p:spPr>
          <a:xfrm>
            <a:off x="1284287" y="989012"/>
            <a:ext cx="3492500" cy="2430462"/>
          </a:xfrm>
          <a:prstGeom prst="rect">
            <a:avLst/>
          </a:prstGeom>
          <a:noFill/>
          <a:ln>
            <a:noFill/>
          </a:ln>
        </p:spPr>
      </p:pic>
      <p:sp>
        <p:nvSpPr>
          <p:cNvPr id="92" name="Shape 92" descr="ParchmentDk"/>
          <p:cNvSpPr txBox="1"/>
          <p:nvPr/>
        </p:nvSpPr>
        <p:spPr>
          <a:xfrm>
            <a:off x="28036838" y="1443037"/>
            <a:ext cx="7578725" cy="993775"/>
          </a:xfrm>
          <a:prstGeom prst="rect">
            <a:avLst/>
          </a:prstGeom>
          <a:noFill/>
          <a:ln>
            <a:noFill/>
          </a:ln>
        </p:spPr>
        <p:txBody>
          <a:bodyPr spcFirstLastPara="1" wrap="square" lIns="138975" tIns="69475" rIns="138975" bIns="69475" anchor="t" anchorCtr="0">
            <a:noAutofit/>
          </a:bodyPr>
          <a:lstStyle/>
          <a:p>
            <a:pPr marL="0" marR="0" lvl="0" indent="0" algn="l" rtl="0">
              <a:lnSpc>
                <a:spcPct val="100000"/>
              </a:lnSpc>
              <a:spcBef>
                <a:spcPts val="0"/>
              </a:spcBef>
              <a:spcAft>
                <a:spcPts val="0"/>
              </a:spcAft>
              <a:buClr>
                <a:srgbClr val="003399"/>
              </a:buClr>
              <a:buSzPts val="5600"/>
              <a:buFont typeface="Comic Sans MS"/>
              <a:buNone/>
            </a:pPr>
            <a:r>
              <a:rPr lang="en-US" sz="5600" b="0" i="0" u="none" strike="noStrike" cap="none">
                <a:solidFill>
                  <a:srgbClr val="003399"/>
                </a:solidFill>
                <a:latin typeface="Comic Sans MS"/>
                <a:ea typeface="Comic Sans MS"/>
                <a:cs typeface="Comic Sans MS"/>
                <a:sym typeface="Comic Sans MS"/>
              </a:rPr>
              <a:t>University of Kansas</a:t>
            </a:r>
            <a:endParaRPr/>
          </a:p>
        </p:txBody>
      </p:sp>
      <p:pic>
        <p:nvPicPr>
          <p:cNvPr id="93" name="Shape 93" descr="KU"/>
          <p:cNvPicPr preferRelativeResize="0"/>
          <p:nvPr/>
        </p:nvPicPr>
        <p:blipFill rotWithShape="1">
          <a:blip r:embed="rId5">
            <a:alphaModFix/>
          </a:blip>
          <a:srcRect/>
          <a:stretch/>
        </p:blipFill>
        <p:spPr>
          <a:xfrm>
            <a:off x="35406013" y="908050"/>
            <a:ext cx="3683000" cy="2403475"/>
          </a:xfrm>
          <a:prstGeom prst="rect">
            <a:avLst/>
          </a:prstGeom>
          <a:noFill/>
          <a:ln>
            <a:noFill/>
          </a:ln>
        </p:spPr>
      </p:pic>
      <p:sp>
        <p:nvSpPr>
          <p:cNvPr id="94" name="Shape 94"/>
          <p:cNvSpPr txBox="1"/>
          <p:nvPr/>
        </p:nvSpPr>
        <p:spPr>
          <a:xfrm>
            <a:off x="25510150" y="6172200"/>
            <a:ext cx="13359900" cy="1435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7800" b="1" dirty="0">
                <a:solidFill>
                  <a:schemeClr val="dk1"/>
                </a:solidFill>
              </a:rPr>
              <a:t>HARDWARE DESIGN</a:t>
            </a:r>
            <a:endParaRPr sz="7800" b="1" dirty="0">
              <a:solidFill>
                <a:schemeClr val="dk1"/>
              </a:solidFill>
            </a:endParaRPr>
          </a:p>
          <a:p>
            <a:pPr marL="0" marR="0" lvl="0" indent="0" algn="l" rtl="0">
              <a:lnSpc>
                <a:spcPct val="100000"/>
              </a:lnSpc>
              <a:spcBef>
                <a:spcPts val="0"/>
              </a:spcBef>
              <a:spcAft>
                <a:spcPts val="0"/>
              </a:spcAft>
              <a:buClr>
                <a:schemeClr val="dk1"/>
              </a:buClr>
              <a:buSzPts val="7800"/>
              <a:buFont typeface="Arial"/>
              <a:buNone/>
            </a:pPr>
            <a:endParaRPr sz="7800" b="1" dirty="0">
              <a:solidFill>
                <a:schemeClr val="dk1"/>
              </a:solidFill>
            </a:endParaRPr>
          </a:p>
          <a:p>
            <a:pPr marL="0" marR="0" lvl="0" indent="0" algn="l" rtl="0">
              <a:lnSpc>
                <a:spcPct val="100000"/>
              </a:lnSpc>
              <a:spcBef>
                <a:spcPts val="0"/>
              </a:spcBef>
              <a:spcAft>
                <a:spcPts val="0"/>
              </a:spcAft>
              <a:buClr>
                <a:schemeClr val="dk1"/>
              </a:buClr>
              <a:buSzPts val="7800"/>
              <a:buFont typeface="Arial"/>
              <a:buNone/>
            </a:pPr>
            <a:endParaRPr sz="7800" b="1" dirty="0">
              <a:solidFill>
                <a:schemeClr val="dk1"/>
              </a:solidFill>
            </a:endParaRPr>
          </a:p>
          <a:p>
            <a:pPr marL="0" marR="0" lvl="0" indent="0" algn="l" rtl="0">
              <a:lnSpc>
                <a:spcPct val="100000"/>
              </a:lnSpc>
              <a:spcBef>
                <a:spcPts val="0"/>
              </a:spcBef>
              <a:spcAft>
                <a:spcPts val="0"/>
              </a:spcAft>
              <a:buClr>
                <a:schemeClr val="dk1"/>
              </a:buClr>
              <a:buSzPts val="7800"/>
              <a:buFont typeface="Arial"/>
              <a:buNone/>
            </a:pPr>
            <a:endParaRPr sz="7800" b="1" dirty="0">
              <a:solidFill>
                <a:schemeClr val="dk1"/>
              </a:solidFill>
            </a:endParaRPr>
          </a:p>
          <a:p>
            <a:pPr marL="0" marR="0" lvl="0" indent="0" algn="l" rtl="0">
              <a:lnSpc>
                <a:spcPct val="100000"/>
              </a:lnSpc>
              <a:spcBef>
                <a:spcPts val="0"/>
              </a:spcBef>
              <a:spcAft>
                <a:spcPts val="0"/>
              </a:spcAft>
              <a:buClr>
                <a:schemeClr val="dk1"/>
              </a:buClr>
              <a:buSzPts val="7800"/>
              <a:buFont typeface="Arial"/>
              <a:buNone/>
            </a:pPr>
            <a:endParaRPr sz="7800" b="1" dirty="0">
              <a:solidFill>
                <a:schemeClr val="dk1"/>
              </a:solidFill>
            </a:endParaRPr>
          </a:p>
          <a:p>
            <a:pPr marL="0" marR="0" lvl="0" indent="0" algn="l" rtl="0">
              <a:lnSpc>
                <a:spcPct val="100000"/>
              </a:lnSpc>
              <a:spcBef>
                <a:spcPts val="0"/>
              </a:spcBef>
              <a:spcAft>
                <a:spcPts val="0"/>
              </a:spcAft>
              <a:buClr>
                <a:schemeClr val="dk1"/>
              </a:buClr>
              <a:buSzPts val="7800"/>
              <a:buFont typeface="Arial"/>
              <a:buNone/>
            </a:pPr>
            <a:endParaRPr sz="7800" b="1" dirty="0">
              <a:solidFill>
                <a:schemeClr val="dk1"/>
              </a:solidFill>
            </a:endParaRPr>
          </a:p>
          <a:p>
            <a:pPr marL="0" marR="0" lvl="0" indent="0" algn="l" rtl="0">
              <a:lnSpc>
                <a:spcPct val="100000"/>
              </a:lnSpc>
              <a:spcBef>
                <a:spcPts val="0"/>
              </a:spcBef>
              <a:spcAft>
                <a:spcPts val="0"/>
              </a:spcAft>
              <a:buClr>
                <a:schemeClr val="dk1"/>
              </a:buClr>
              <a:buSzPts val="7800"/>
              <a:buFont typeface="Arial"/>
              <a:buNone/>
            </a:pPr>
            <a:endParaRPr sz="7800" b="1" dirty="0">
              <a:solidFill>
                <a:schemeClr val="dk1"/>
              </a:solidFill>
            </a:endParaRPr>
          </a:p>
          <a:p>
            <a:pPr marL="0" marR="0" lvl="0" indent="0" algn="l" rtl="0">
              <a:lnSpc>
                <a:spcPct val="100000"/>
              </a:lnSpc>
              <a:spcBef>
                <a:spcPts val="0"/>
              </a:spcBef>
              <a:spcAft>
                <a:spcPts val="0"/>
              </a:spcAft>
              <a:buClr>
                <a:schemeClr val="dk1"/>
              </a:buClr>
              <a:buSzPts val="7800"/>
              <a:buFont typeface="Arial"/>
              <a:buNone/>
            </a:pPr>
            <a:endParaRPr sz="7800" b="1" dirty="0">
              <a:solidFill>
                <a:schemeClr val="dk1"/>
              </a:solidFill>
            </a:endParaRPr>
          </a:p>
          <a:p>
            <a:pPr marL="0" marR="0" lvl="0" indent="0" algn="l" rtl="0">
              <a:lnSpc>
                <a:spcPct val="100000"/>
              </a:lnSpc>
              <a:spcBef>
                <a:spcPts val="0"/>
              </a:spcBef>
              <a:spcAft>
                <a:spcPts val="0"/>
              </a:spcAft>
              <a:buClr>
                <a:schemeClr val="dk1"/>
              </a:buClr>
              <a:buSzPts val="7800"/>
              <a:buFont typeface="Arial"/>
              <a:buNone/>
            </a:pPr>
            <a:r>
              <a:rPr lang="en-US" sz="3600" dirty="0">
                <a:solidFill>
                  <a:schemeClr val="dk1"/>
                </a:solidFill>
              </a:rPr>
              <a:t>Signal from a guitar is amplified in a non-inverting/inverting op amp network, and sent to different ADCs on the Arduino. Potentiometers are used to adjust gain, and are referenced in the code for the modulation of volume and the effect depth. A footswitch is used to toggle on/off an effect. The original and processed signals generated at the DACs are read in parallel and added, for faster real time output of effects like delay. The output is amplified for connection to a guitar amp.</a:t>
            </a:r>
            <a:endParaRPr sz="3600" dirty="0">
              <a:solidFill>
                <a:schemeClr val="dk1"/>
              </a:solidFill>
            </a:endParaRPr>
          </a:p>
          <a:p>
            <a:pPr marL="0" lvl="0" indent="0" rtl="0">
              <a:spcBef>
                <a:spcPts val="0"/>
              </a:spcBef>
              <a:spcAft>
                <a:spcPts val="0"/>
              </a:spcAft>
              <a:buNone/>
            </a:pPr>
            <a:endParaRPr sz="7800" b="1" dirty="0">
              <a:solidFill>
                <a:schemeClr val="dk1"/>
              </a:solidFill>
            </a:endParaRPr>
          </a:p>
          <a:p>
            <a:pPr marL="0" marR="0" lvl="0" indent="0" algn="l" rtl="0">
              <a:lnSpc>
                <a:spcPct val="100000"/>
              </a:lnSpc>
              <a:spcBef>
                <a:spcPts val="3900"/>
              </a:spcBef>
              <a:spcAft>
                <a:spcPts val="0"/>
              </a:spcAft>
              <a:buNone/>
            </a:pPr>
            <a:endParaRPr sz="7800" dirty="0">
              <a:solidFill>
                <a:schemeClr val="dk1"/>
              </a:solidFill>
            </a:endParaRPr>
          </a:p>
          <a:p>
            <a:pPr marL="0" marR="0" lvl="0" indent="0" algn="l" rtl="0">
              <a:lnSpc>
                <a:spcPct val="100000"/>
              </a:lnSpc>
              <a:spcBef>
                <a:spcPts val="3900"/>
              </a:spcBef>
              <a:spcAft>
                <a:spcPts val="0"/>
              </a:spcAft>
              <a:buNone/>
            </a:pPr>
            <a:endParaRPr dirty="0"/>
          </a:p>
          <a:p>
            <a:pPr marL="0" marR="0" lvl="0" indent="0" algn="l" rtl="0">
              <a:lnSpc>
                <a:spcPct val="100000"/>
              </a:lnSpc>
              <a:spcBef>
                <a:spcPts val="3900"/>
              </a:spcBef>
              <a:spcAft>
                <a:spcPts val="0"/>
              </a:spcAft>
              <a:buNone/>
            </a:pPr>
            <a:endParaRPr dirty="0"/>
          </a:p>
          <a:p>
            <a:pPr marL="0" marR="0" lvl="0" indent="0" algn="l" rtl="0">
              <a:lnSpc>
                <a:spcPct val="100000"/>
              </a:lnSpc>
              <a:spcBef>
                <a:spcPts val="3900"/>
              </a:spcBef>
              <a:spcAft>
                <a:spcPts val="0"/>
              </a:spcAft>
              <a:buNone/>
            </a:pPr>
            <a:endParaRPr dirty="0"/>
          </a:p>
          <a:p>
            <a:pPr marL="0" marR="0" lvl="0" indent="0" algn="l" rtl="0">
              <a:lnSpc>
                <a:spcPct val="100000"/>
              </a:lnSpc>
              <a:spcBef>
                <a:spcPts val="3900"/>
              </a:spcBef>
              <a:spcAft>
                <a:spcPts val="0"/>
              </a:spcAft>
              <a:buNone/>
            </a:pPr>
            <a:endParaRPr dirty="0"/>
          </a:p>
          <a:p>
            <a:pPr marL="0" marR="0" lvl="0" indent="0" algn="l" rtl="0">
              <a:lnSpc>
                <a:spcPct val="100000"/>
              </a:lnSpc>
              <a:spcBef>
                <a:spcPts val="3900"/>
              </a:spcBef>
              <a:spcAft>
                <a:spcPts val="0"/>
              </a:spcAft>
              <a:buNone/>
            </a:pPr>
            <a:endParaRPr dirty="0"/>
          </a:p>
          <a:p>
            <a:pPr marL="0" marR="0" lvl="0" indent="0" algn="l" rtl="0">
              <a:lnSpc>
                <a:spcPct val="100000"/>
              </a:lnSpc>
              <a:spcBef>
                <a:spcPts val="3900"/>
              </a:spcBef>
              <a:spcAft>
                <a:spcPts val="0"/>
              </a:spcAft>
              <a:buNone/>
            </a:pPr>
            <a:endParaRPr dirty="0"/>
          </a:p>
          <a:p>
            <a:pPr marL="0" marR="0" lvl="0" indent="0" algn="l" rtl="0">
              <a:lnSpc>
                <a:spcPct val="100000"/>
              </a:lnSpc>
              <a:spcBef>
                <a:spcPts val="3900"/>
              </a:spcBef>
              <a:spcAft>
                <a:spcPts val="0"/>
              </a:spcAft>
              <a:buNone/>
            </a:pPr>
            <a:endParaRPr dirty="0"/>
          </a:p>
          <a:p>
            <a:pPr marL="0" marR="0" lvl="0" indent="0" algn="l" rtl="0">
              <a:lnSpc>
                <a:spcPct val="100000"/>
              </a:lnSpc>
              <a:spcBef>
                <a:spcPts val="3900"/>
              </a:spcBef>
              <a:spcAft>
                <a:spcPts val="0"/>
              </a:spcAft>
              <a:buNone/>
            </a:pPr>
            <a:endParaRPr dirty="0"/>
          </a:p>
          <a:p>
            <a:pPr marL="0" marR="0" lvl="0" indent="0" algn="l" rtl="0">
              <a:lnSpc>
                <a:spcPct val="100000"/>
              </a:lnSpc>
              <a:spcBef>
                <a:spcPts val="3900"/>
              </a:spcBef>
              <a:spcAft>
                <a:spcPts val="0"/>
              </a:spcAft>
              <a:buNone/>
            </a:pPr>
            <a:r>
              <a:rPr lang="en-US" dirty="0"/>
              <a:t> </a:t>
            </a:r>
            <a:endParaRPr dirty="0"/>
          </a:p>
        </p:txBody>
      </p:sp>
      <p:sp>
        <p:nvSpPr>
          <p:cNvPr id="95" name="Shape 95"/>
          <p:cNvSpPr txBox="1"/>
          <p:nvPr/>
        </p:nvSpPr>
        <p:spPr>
          <a:xfrm>
            <a:off x="2155450" y="14253200"/>
            <a:ext cx="11215500" cy="1525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7800" b="1" i="0" u="none" strike="noStrike" cap="none" dirty="0">
                <a:solidFill>
                  <a:schemeClr val="dk1"/>
                </a:solidFill>
                <a:latin typeface="Arial"/>
                <a:ea typeface="Arial"/>
                <a:cs typeface="Arial"/>
                <a:sym typeface="Arial"/>
              </a:rPr>
              <a:t>IMPLEMENTATION</a:t>
            </a:r>
            <a:endParaRPr dirty="0"/>
          </a:p>
          <a:p>
            <a:pPr marL="914400" marR="0" lvl="1" indent="-495300" algn="l" rtl="0">
              <a:lnSpc>
                <a:spcPct val="100000"/>
              </a:lnSpc>
              <a:spcBef>
                <a:spcPts val="3900"/>
              </a:spcBef>
              <a:spcAft>
                <a:spcPts val="0"/>
              </a:spcAft>
              <a:buClr>
                <a:schemeClr val="dk1"/>
              </a:buClr>
              <a:buSzPts val="4200"/>
              <a:buFont typeface="Arial"/>
              <a:buChar char="○"/>
            </a:pPr>
            <a:r>
              <a:rPr lang="en-US" sz="4200" dirty="0">
                <a:solidFill>
                  <a:schemeClr val="dk1"/>
                </a:solidFill>
              </a:rPr>
              <a:t>Public website for uploading a different effect to Arduino DUE</a:t>
            </a:r>
            <a:endParaRPr sz="4200" dirty="0">
              <a:solidFill>
                <a:schemeClr val="dk1"/>
              </a:solidFill>
            </a:endParaRPr>
          </a:p>
          <a:p>
            <a:pPr marL="914400" marR="0" lvl="1" indent="-495300" algn="l" rtl="0">
              <a:lnSpc>
                <a:spcPct val="100000"/>
              </a:lnSpc>
              <a:spcBef>
                <a:spcPts val="3900"/>
              </a:spcBef>
              <a:spcAft>
                <a:spcPts val="0"/>
              </a:spcAft>
              <a:buClr>
                <a:schemeClr val="dk1"/>
              </a:buClr>
              <a:buSzPts val="4200"/>
              <a:buChar char="○"/>
            </a:pPr>
            <a:r>
              <a:rPr lang="en-US" sz="4200" dirty="0">
                <a:solidFill>
                  <a:schemeClr val="dk1"/>
                </a:solidFill>
              </a:rPr>
              <a:t>Android app for switching between loaded effects via BlueTooth</a:t>
            </a:r>
            <a:endParaRPr sz="4200" dirty="0">
              <a:solidFill>
                <a:schemeClr val="dk1"/>
              </a:solidFill>
            </a:endParaRPr>
          </a:p>
          <a:p>
            <a:pPr marL="914400" marR="0" lvl="1" indent="-495300" algn="l" rtl="0">
              <a:lnSpc>
                <a:spcPct val="100000"/>
              </a:lnSpc>
              <a:spcBef>
                <a:spcPts val="3900"/>
              </a:spcBef>
              <a:spcAft>
                <a:spcPts val="0"/>
              </a:spcAft>
              <a:buClr>
                <a:schemeClr val="dk1"/>
              </a:buClr>
              <a:buSzPts val="4200"/>
              <a:buChar char="○"/>
            </a:pPr>
            <a:r>
              <a:rPr lang="en-US" sz="4200" dirty="0">
                <a:solidFill>
                  <a:schemeClr val="dk1"/>
                </a:solidFill>
              </a:rPr>
              <a:t>Signal processing in C on Arduino platform, MATLAB inspired</a:t>
            </a:r>
            <a:endParaRPr sz="4200" dirty="0">
              <a:solidFill>
                <a:schemeClr val="dk1"/>
              </a:solidFill>
            </a:endParaRPr>
          </a:p>
          <a:p>
            <a:pPr marL="914400" marR="0" lvl="1" indent="-495300" algn="l" rtl="0">
              <a:lnSpc>
                <a:spcPct val="100000"/>
              </a:lnSpc>
              <a:spcBef>
                <a:spcPts val="3900"/>
              </a:spcBef>
              <a:spcAft>
                <a:spcPts val="0"/>
              </a:spcAft>
              <a:buClr>
                <a:schemeClr val="dk1"/>
              </a:buClr>
              <a:buSzPts val="4200"/>
              <a:buChar char="○"/>
            </a:pPr>
            <a:r>
              <a:rPr lang="en-US" sz="4200" dirty="0">
                <a:solidFill>
                  <a:schemeClr val="dk1"/>
                </a:solidFill>
              </a:rPr>
              <a:t>PCB designed with Eagle</a:t>
            </a:r>
            <a:endParaRPr sz="4200" dirty="0">
              <a:solidFill>
                <a:schemeClr val="dk1"/>
              </a:solidFill>
            </a:endParaRPr>
          </a:p>
          <a:p>
            <a:pPr marL="914400" marR="0" lvl="1" indent="-495300" algn="l" rtl="0">
              <a:lnSpc>
                <a:spcPct val="100000"/>
              </a:lnSpc>
              <a:spcBef>
                <a:spcPts val="3900"/>
              </a:spcBef>
              <a:spcAft>
                <a:spcPts val="0"/>
              </a:spcAft>
              <a:buClr>
                <a:schemeClr val="dk1"/>
              </a:buClr>
              <a:buSzPts val="4200"/>
              <a:buChar char="○"/>
            </a:pPr>
            <a:r>
              <a:rPr lang="en-US" sz="4200" dirty="0">
                <a:solidFill>
                  <a:schemeClr val="dk1"/>
                </a:solidFill>
              </a:rPr>
              <a:t>Enclosure 3D printed with CAD</a:t>
            </a:r>
            <a:endParaRPr sz="4200" dirty="0">
              <a:solidFill>
                <a:schemeClr val="dk1"/>
              </a:solidFill>
            </a:endParaRPr>
          </a:p>
        </p:txBody>
      </p:sp>
      <p:sp>
        <p:nvSpPr>
          <p:cNvPr id="96" name="Shape 96"/>
          <p:cNvSpPr txBox="1"/>
          <p:nvPr/>
        </p:nvSpPr>
        <p:spPr>
          <a:xfrm>
            <a:off x="10839150" y="3316325"/>
            <a:ext cx="18555300" cy="2554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0"/>
              <a:buFont typeface="Arial"/>
              <a:buNone/>
            </a:pPr>
            <a:r>
              <a:rPr lang="en-US" sz="10000" b="1">
                <a:solidFill>
                  <a:schemeClr val="dk1"/>
                </a:solidFill>
              </a:rPr>
              <a:t>Modifiable </a:t>
            </a:r>
            <a:r>
              <a:rPr lang="en-US" sz="10000" b="1" i="0" u="none" strike="noStrike" cap="none">
                <a:solidFill>
                  <a:schemeClr val="dk1"/>
                </a:solidFill>
                <a:latin typeface="Arial"/>
                <a:ea typeface="Arial"/>
                <a:cs typeface="Arial"/>
                <a:sym typeface="Arial"/>
              </a:rPr>
              <a:t>Guitar</a:t>
            </a:r>
            <a:r>
              <a:rPr lang="en-US" sz="10000" b="1">
                <a:solidFill>
                  <a:schemeClr val="dk1"/>
                </a:solidFill>
              </a:rPr>
              <a:t> Effects Unit</a:t>
            </a:r>
            <a:endParaRPr/>
          </a:p>
          <a:p>
            <a:pPr marL="0" marR="0" lvl="0" indent="0" algn="ctr" rtl="0">
              <a:lnSpc>
                <a:spcPct val="10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By: Sam Lopez, Luis Chachayma, Jaspreet Kaur</a:t>
            </a:r>
            <a:endParaRPr/>
          </a:p>
        </p:txBody>
      </p:sp>
      <p:sp>
        <p:nvSpPr>
          <p:cNvPr id="97" name="Shape 97"/>
          <p:cNvSpPr txBox="1"/>
          <p:nvPr/>
        </p:nvSpPr>
        <p:spPr>
          <a:xfrm>
            <a:off x="2155450" y="6172200"/>
            <a:ext cx="12034800" cy="952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00"/>
              <a:buFont typeface="Arial"/>
              <a:buNone/>
            </a:pPr>
            <a:r>
              <a:rPr lang="en-US" sz="7800" b="1" i="0" u="none" strike="noStrike" cap="none">
                <a:solidFill>
                  <a:schemeClr val="dk1"/>
                </a:solidFill>
                <a:latin typeface="Arial"/>
                <a:ea typeface="Arial"/>
                <a:cs typeface="Arial"/>
                <a:sym typeface="Arial"/>
              </a:rPr>
              <a:t>PROJECT OVERVIEW</a:t>
            </a:r>
            <a:endParaRPr/>
          </a:p>
          <a:p>
            <a:pPr marL="0" marR="0" lvl="0" indent="0" algn="l" rtl="0">
              <a:lnSpc>
                <a:spcPct val="100000"/>
              </a:lnSpc>
              <a:spcBef>
                <a:spcPts val="2600"/>
              </a:spcBef>
              <a:spcAft>
                <a:spcPts val="0"/>
              </a:spcAft>
              <a:buClr>
                <a:schemeClr val="dk1"/>
              </a:buClr>
              <a:buSzPts val="5200"/>
              <a:buFont typeface="Arial"/>
              <a:buNone/>
            </a:pPr>
            <a:r>
              <a:rPr lang="en-US" sz="4200" b="0" i="0" u="none" strike="noStrike" cap="none">
                <a:solidFill>
                  <a:schemeClr val="dk1"/>
                </a:solidFill>
                <a:latin typeface="Arial"/>
                <a:ea typeface="Arial"/>
                <a:cs typeface="Arial"/>
                <a:sym typeface="Arial"/>
              </a:rPr>
              <a:t>Writing music is frustrating at times</a:t>
            </a:r>
            <a:r>
              <a:rPr lang="en-US" sz="4200">
                <a:solidFill>
                  <a:schemeClr val="dk1"/>
                </a:solidFill>
              </a:rPr>
              <a:t>.</a:t>
            </a:r>
            <a:r>
              <a:rPr lang="en-US" sz="4200" b="0" i="0" u="none" strike="noStrike" cap="none">
                <a:solidFill>
                  <a:schemeClr val="dk1"/>
                </a:solidFill>
                <a:latin typeface="Arial"/>
                <a:ea typeface="Arial"/>
                <a:cs typeface="Arial"/>
                <a:sym typeface="Arial"/>
              </a:rPr>
              <a:t> </a:t>
            </a:r>
            <a:r>
              <a:rPr lang="en-US" sz="4200">
                <a:solidFill>
                  <a:schemeClr val="dk1"/>
                </a:solidFill>
              </a:rPr>
              <a:t>Effect pedals help to spur creativity, but they are expensive. Also, the effect(s) available on a unit cannot be changed, prompting more purchases. T</a:t>
            </a:r>
            <a:r>
              <a:rPr lang="en-US" sz="4200" b="0" i="0" u="none" strike="noStrike" cap="none">
                <a:solidFill>
                  <a:schemeClr val="dk1"/>
                </a:solidFill>
                <a:latin typeface="Arial"/>
                <a:ea typeface="Arial"/>
                <a:cs typeface="Arial"/>
                <a:sym typeface="Arial"/>
              </a:rPr>
              <a:t>h</a:t>
            </a:r>
            <a:r>
              <a:rPr lang="en-US" sz="4200">
                <a:solidFill>
                  <a:schemeClr val="dk1"/>
                </a:solidFill>
              </a:rPr>
              <a:t>is</a:t>
            </a:r>
            <a:r>
              <a:rPr lang="en-US" sz="4200" b="0" i="0" u="none" strike="noStrike" cap="none">
                <a:solidFill>
                  <a:schemeClr val="dk1"/>
                </a:solidFill>
                <a:latin typeface="Arial"/>
                <a:ea typeface="Arial"/>
                <a:cs typeface="Arial"/>
                <a:sym typeface="Arial"/>
              </a:rPr>
              <a:t> economic cost </a:t>
            </a:r>
            <a:r>
              <a:rPr lang="en-US" sz="4200">
                <a:solidFill>
                  <a:schemeClr val="dk1"/>
                </a:solidFill>
              </a:rPr>
              <a:t>eventually</a:t>
            </a:r>
            <a:r>
              <a:rPr lang="en-US" sz="4200" b="0" i="0" u="none" strike="noStrike" cap="none">
                <a:solidFill>
                  <a:schemeClr val="dk1"/>
                </a:solidFill>
                <a:latin typeface="Arial"/>
                <a:ea typeface="Arial"/>
                <a:cs typeface="Arial"/>
                <a:sym typeface="Arial"/>
              </a:rPr>
              <a:t> </a:t>
            </a:r>
            <a:r>
              <a:rPr lang="en-US" sz="4200">
                <a:solidFill>
                  <a:schemeClr val="dk1"/>
                </a:solidFill>
              </a:rPr>
              <a:t>dissuades novices or hobbyists from writing music</a:t>
            </a:r>
            <a:r>
              <a:rPr lang="en-US" sz="4200" b="0" i="0" u="none" strike="noStrike" cap="none">
                <a:solidFill>
                  <a:schemeClr val="dk1"/>
                </a:solidFill>
                <a:latin typeface="Arial"/>
                <a:ea typeface="Arial"/>
                <a:cs typeface="Arial"/>
                <a:sym typeface="Arial"/>
              </a:rPr>
              <a:t>. </a:t>
            </a:r>
            <a:endParaRPr sz="4200" b="0" i="0" u="none" strike="noStrike" cap="none">
              <a:solidFill>
                <a:schemeClr val="dk1"/>
              </a:solidFill>
              <a:latin typeface="Arial"/>
              <a:ea typeface="Arial"/>
              <a:cs typeface="Arial"/>
              <a:sym typeface="Arial"/>
            </a:endParaRPr>
          </a:p>
          <a:p>
            <a:pPr marL="0" marR="0" lvl="0" indent="0" algn="l" rtl="0">
              <a:lnSpc>
                <a:spcPct val="100000"/>
              </a:lnSpc>
              <a:spcBef>
                <a:spcPts val="2600"/>
              </a:spcBef>
              <a:spcAft>
                <a:spcPts val="0"/>
              </a:spcAft>
              <a:buClr>
                <a:schemeClr val="dk1"/>
              </a:buClr>
              <a:buSzPts val="5200"/>
              <a:buFont typeface="Arial"/>
              <a:buNone/>
            </a:pPr>
            <a:r>
              <a:rPr lang="en-US" sz="4200" b="0" i="0" u="none" strike="noStrike" cap="none">
                <a:solidFill>
                  <a:schemeClr val="dk1"/>
                </a:solidFill>
                <a:latin typeface="Arial"/>
                <a:ea typeface="Arial"/>
                <a:cs typeface="Arial"/>
                <a:sym typeface="Arial"/>
              </a:rPr>
              <a:t>This project introduces </a:t>
            </a:r>
            <a:r>
              <a:rPr lang="en-US" sz="4200">
                <a:solidFill>
                  <a:schemeClr val="dk1"/>
                </a:solidFill>
              </a:rPr>
              <a:t>a reprogrammable, multi-effect guitar signal processing unit at a low cost.</a:t>
            </a:r>
            <a:endParaRPr sz="4200" b="0" i="0" u="none" strike="noStrike" cap="none">
              <a:solidFill>
                <a:schemeClr val="dk1"/>
              </a:solidFill>
              <a:latin typeface="Arial"/>
              <a:ea typeface="Arial"/>
              <a:cs typeface="Arial"/>
              <a:sym typeface="Arial"/>
            </a:endParaRPr>
          </a:p>
          <a:p>
            <a:pPr marL="0" marR="0" lvl="0" indent="0" algn="l" rtl="0">
              <a:lnSpc>
                <a:spcPct val="100000"/>
              </a:lnSpc>
              <a:spcBef>
                <a:spcPts val="2600"/>
              </a:spcBef>
              <a:spcAft>
                <a:spcPts val="0"/>
              </a:spcAft>
              <a:buClr>
                <a:schemeClr val="dk1"/>
              </a:buClr>
              <a:buSzPts val="5200"/>
              <a:buFont typeface="Arial"/>
              <a:buNone/>
            </a:pPr>
            <a:endParaRPr sz="4800">
              <a:solidFill>
                <a:schemeClr val="dk1"/>
              </a:solidFill>
            </a:endParaRPr>
          </a:p>
          <a:p>
            <a:pPr marL="0" marR="0" lvl="0" indent="0" algn="l" rtl="0">
              <a:lnSpc>
                <a:spcPct val="100000"/>
              </a:lnSpc>
              <a:spcBef>
                <a:spcPts val="2600"/>
              </a:spcBef>
              <a:spcAft>
                <a:spcPts val="0"/>
              </a:spcAft>
              <a:buClr>
                <a:schemeClr val="dk1"/>
              </a:buClr>
              <a:buSzPts val="5200"/>
              <a:buFont typeface="Arial"/>
              <a:buNone/>
            </a:pPr>
            <a:endParaRPr sz="5200" b="0" i="0" u="none" strike="noStrike" cap="none">
              <a:solidFill>
                <a:schemeClr val="dk1"/>
              </a:solidFill>
              <a:latin typeface="Arial"/>
              <a:ea typeface="Arial"/>
              <a:cs typeface="Arial"/>
              <a:sym typeface="Arial"/>
            </a:endParaRPr>
          </a:p>
          <a:p>
            <a:pPr marL="0" marR="0" lvl="0" indent="0" algn="l" rtl="0">
              <a:lnSpc>
                <a:spcPct val="100000"/>
              </a:lnSpc>
              <a:spcBef>
                <a:spcPts val="3900"/>
              </a:spcBef>
              <a:spcAft>
                <a:spcPts val="0"/>
              </a:spcAft>
              <a:buClr>
                <a:schemeClr val="dk1"/>
              </a:buClr>
              <a:buSzPts val="7800"/>
              <a:buFont typeface="Arial"/>
              <a:buNone/>
            </a:pPr>
            <a:endParaRPr sz="7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7800"/>
              <a:buFont typeface="Arial"/>
              <a:buNone/>
            </a:pPr>
            <a:r>
              <a:rPr lang="en-US" sz="7800" b="0" i="0" u="none" strike="noStrike" cap="none">
                <a:solidFill>
                  <a:schemeClr val="dk1"/>
                </a:solidFill>
                <a:latin typeface="Arial"/>
                <a:ea typeface="Arial"/>
                <a:cs typeface="Arial"/>
                <a:sym typeface="Arial"/>
              </a:rPr>
              <a:t/>
            </a:r>
            <a:br>
              <a:rPr lang="en-US" sz="7800" b="0" i="0" u="none" strike="noStrike" cap="none">
                <a:solidFill>
                  <a:schemeClr val="dk1"/>
                </a:solidFill>
                <a:latin typeface="Arial"/>
                <a:ea typeface="Arial"/>
                <a:cs typeface="Arial"/>
                <a:sym typeface="Arial"/>
              </a:rPr>
            </a:br>
            <a:endParaRPr/>
          </a:p>
        </p:txBody>
      </p:sp>
      <p:pic>
        <p:nvPicPr>
          <p:cNvPr id="98" name="Shape 98"/>
          <p:cNvPicPr preferRelativeResize="0"/>
          <p:nvPr/>
        </p:nvPicPr>
        <p:blipFill rotWithShape="1">
          <a:blip r:embed="rId6">
            <a:alphaModFix/>
          </a:blip>
          <a:srcRect l="13414" t="13141" r="14962" b="11506"/>
          <a:stretch/>
        </p:blipFill>
        <p:spPr>
          <a:xfrm rot="5400000">
            <a:off x="33276412" y="10364177"/>
            <a:ext cx="3847522" cy="5397396"/>
          </a:xfrm>
          <a:prstGeom prst="rect">
            <a:avLst/>
          </a:prstGeom>
          <a:noFill/>
          <a:ln>
            <a:noFill/>
          </a:ln>
        </p:spPr>
      </p:pic>
      <p:pic>
        <p:nvPicPr>
          <p:cNvPr id="99" name="Shape 99"/>
          <p:cNvPicPr preferRelativeResize="0"/>
          <p:nvPr/>
        </p:nvPicPr>
        <p:blipFill>
          <a:blip r:embed="rId7">
            <a:alphaModFix/>
          </a:blip>
          <a:stretch>
            <a:fillRect/>
          </a:stretch>
        </p:blipFill>
        <p:spPr>
          <a:xfrm>
            <a:off x="25510176" y="11134300"/>
            <a:ext cx="5245525" cy="3857157"/>
          </a:xfrm>
          <a:prstGeom prst="rect">
            <a:avLst/>
          </a:prstGeom>
          <a:noFill/>
          <a:ln>
            <a:noFill/>
          </a:ln>
        </p:spPr>
      </p:pic>
      <p:pic>
        <p:nvPicPr>
          <p:cNvPr id="100" name="Shape 100"/>
          <p:cNvPicPr preferRelativeResize="0"/>
          <p:nvPr/>
        </p:nvPicPr>
        <p:blipFill rotWithShape="1">
          <a:blip r:embed="rId8">
            <a:alphaModFix/>
          </a:blip>
          <a:srcRect t="20195" b="-879"/>
          <a:stretch/>
        </p:blipFill>
        <p:spPr>
          <a:xfrm>
            <a:off x="15844775" y="8011287"/>
            <a:ext cx="6488078" cy="6980152"/>
          </a:xfrm>
          <a:prstGeom prst="rect">
            <a:avLst/>
          </a:prstGeom>
          <a:noFill/>
          <a:ln>
            <a:noFill/>
          </a:ln>
        </p:spPr>
      </p:pic>
      <p:pic>
        <p:nvPicPr>
          <p:cNvPr id="101" name="Shape 101"/>
          <p:cNvPicPr preferRelativeResize="0"/>
          <p:nvPr/>
        </p:nvPicPr>
        <p:blipFill>
          <a:blip r:embed="rId9">
            <a:alphaModFix/>
          </a:blip>
          <a:stretch>
            <a:fillRect/>
          </a:stretch>
        </p:blipFill>
        <p:spPr>
          <a:xfrm>
            <a:off x="19544200" y="16536550"/>
            <a:ext cx="4710850" cy="3604425"/>
          </a:xfrm>
          <a:prstGeom prst="rect">
            <a:avLst/>
          </a:prstGeom>
          <a:noFill/>
          <a:ln>
            <a:noFill/>
          </a:ln>
        </p:spPr>
      </p:pic>
      <p:pic>
        <p:nvPicPr>
          <p:cNvPr id="102" name="Shape 102"/>
          <p:cNvPicPr preferRelativeResize="0"/>
          <p:nvPr/>
        </p:nvPicPr>
        <p:blipFill>
          <a:blip r:embed="rId10">
            <a:alphaModFix/>
          </a:blip>
          <a:stretch>
            <a:fillRect/>
          </a:stretch>
        </p:blipFill>
        <p:spPr>
          <a:xfrm>
            <a:off x="14437150" y="16552602"/>
            <a:ext cx="4710850" cy="3572332"/>
          </a:xfrm>
          <a:prstGeom prst="rect">
            <a:avLst/>
          </a:prstGeom>
          <a:noFill/>
          <a:ln>
            <a:noFill/>
          </a:ln>
        </p:spPr>
      </p:pic>
      <p:pic>
        <p:nvPicPr>
          <p:cNvPr id="103" name="Shape 103"/>
          <p:cNvPicPr preferRelativeResize="0"/>
          <p:nvPr/>
        </p:nvPicPr>
        <p:blipFill>
          <a:blip r:embed="rId11">
            <a:alphaModFix/>
          </a:blip>
          <a:stretch>
            <a:fillRect/>
          </a:stretch>
        </p:blipFill>
        <p:spPr>
          <a:xfrm>
            <a:off x="6656888" y="23784764"/>
            <a:ext cx="6010600" cy="4054985"/>
          </a:xfrm>
          <a:prstGeom prst="rect">
            <a:avLst/>
          </a:prstGeom>
          <a:noFill/>
          <a:ln>
            <a:noFill/>
          </a:ln>
        </p:spPr>
      </p:pic>
      <p:pic>
        <p:nvPicPr>
          <p:cNvPr id="104" name="Shape 104"/>
          <p:cNvPicPr preferRelativeResize="0"/>
          <p:nvPr/>
        </p:nvPicPr>
        <p:blipFill>
          <a:blip r:embed="rId12">
            <a:alphaModFix/>
          </a:blip>
          <a:stretch>
            <a:fillRect/>
          </a:stretch>
        </p:blipFill>
        <p:spPr>
          <a:xfrm>
            <a:off x="32501475" y="7978566"/>
            <a:ext cx="5397400" cy="2428834"/>
          </a:xfrm>
          <a:prstGeom prst="rect">
            <a:avLst/>
          </a:prstGeom>
          <a:noFill/>
          <a:ln>
            <a:noFill/>
          </a:ln>
        </p:spPr>
      </p:pic>
      <p:pic>
        <p:nvPicPr>
          <p:cNvPr id="105" name="Shape 105"/>
          <p:cNvPicPr preferRelativeResize="0"/>
          <p:nvPr/>
        </p:nvPicPr>
        <p:blipFill>
          <a:blip r:embed="rId13">
            <a:alphaModFix/>
          </a:blip>
          <a:stretch>
            <a:fillRect/>
          </a:stretch>
        </p:blipFill>
        <p:spPr>
          <a:xfrm>
            <a:off x="25358312" y="7951716"/>
            <a:ext cx="5397400" cy="2482534"/>
          </a:xfrm>
          <a:prstGeom prst="rect">
            <a:avLst/>
          </a:prstGeom>
          <a:noFill/>
          <a:ln>
            <a:noFill/>
          </a:ln>
        </p:spPr>
      </p:pic>
      <p:sp>
        <p:nvSpPr>
          <p:cNvPr id="106" name="Shape 106"/>
          <p:cNvSpPr txBox="1"/>
          <p:nvPr/>
        </p:nvSpPr>
        <p:spPr>
          <a:xfrm>
            <a:off x="25358300" y="20596675"/>
            <a:ext cx="12388800" cy="7994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7800" b="1" dirty="0">
                <a:solidFill>
                  <a:schemeClr val="dk1"/>
                </a:solidFill>
              </a:rPr>
              <a:t>SOFTWARE DESIGN </a:t>
            </a:r>
            <a:r>
              <a:rPr lang="en-US" sz="600" b="1" dirty="0">
                <a:solidFill>
                  <a:schemeClr val="dk1"/>
                </a:solidFill>
              </a:rPr>
              <a:t>                                     </a:t>
            </a:r>
            <a:r>
              <a:rPr lang="en-US" sz="7800" b="1" dirty="0">
                <a:solidFill>
                  <a:schemeClr val="dk1"/>
                </a:solidFill>
              </a:rPr>
              <a:t>                   </a:t>
            </a:r>
            <a:endParaRPr sz="7800" b="1" dirty="0">
              <a:solidFill>
                <a:schemeClr val="dk1"/>
              </a:solidFill>
            </a:endParaRPr>
          </a:p>
          <a:p>
            <a:pPr marL="0" lvl="0" indent="0" rtl="0">
              <a:spcBef>
                <a:spcPts val="0"/>
              </a:spcBef>
              <a:spcAft>
                <a:spcPts val="0"/>
              </a:spcAft>
              <a:buNone/>
            </a:pPr>
            <a:endParaRPr dirty="0">
              <a:solidFill>
                <a:schemeClr val="dk1"/>
              </a:solidFill>
            </a:endParaRPr>
          </a:p>
          <a:p>
            <a:pPr marL="0" lvl="0" indent="0" rtl="0">
              <a:spcBef>
                <a:spcPts val="0"/>
              </a:spcBef>
              <a:spcAft>
                <a:spcPts val="0"/>
              </a:spcAft>
              <a:buNone/>
            </a:pPr>
            <a:r>
              <a:rPr lang="en-US" sz="3600" dirty="0">
                <a:solidFill>
                  <a:schemeClr val="dk1"/>
                </a:solidFill>
              </a:rPr>
              <a:t>Reverb, Tremolo, and Octaver effects were programmed in C for the Arduino, modeled after MATLAB code. For example, Reverb simulates the sound that results from reflections bouncing off surrounding walls. This effect can be programmed by delaying two signals at different times and generating them at the DACs. The website is hosted on the EECS server, using a batch file to upload the downloadable binary file of an effect to the Arduino, making it easy for any user. The app sends a character to the unit, which is read by a HC-05 BlueTooth module and switches to the effect corresponding to it in real time.</a:t>
            </a:r>
            <a:br>
              <a:rPr lang="en-US" sz="3600" dirty="0">
                <a:solidFill>
                  <a:schemeClr val="dk1"/>
                </a:solidFill>
              </a:rPr>
            </a:br>
            <a:r>
              <a:rPr lang="en-US" sz="3600" dirty="0">
                <a:solidFill>
                  <a:schemeClr val="dk1"/>
                </a:solidFill>
              </a:rPr>
              <a:t/>
            </a:r>
            <a:br>
              <a:rPr lang="en-US" sz="3600" dirty="0">
                <a:solidFill>
                  <a:schemeClr val="dk1"/>
                </a:solidFill>
              </a:rPr>
            </a:br>
            <a:endParaRPr sz="3600" dirty="0">
              <a:solidFill>
                <a:schemeClr val="dk1"/>
              </a:solidFill>
            </a:endParaRPr>
          </a:p>
        </p:txBody>
      </p:sp>
      <p:pic>
        <p:nvPicPr>
          <p:cNvPr id="107" name="Shape 107"/>
          <p:cNvPicPr preferRelativeResize="0"/>
          <p:nvPr/>
        </p:nvPicPr>
        <p:blipFill>
          <a:blip r:embed="rId14">
            <a:alphaModFix/>
          </a:blip>
          <a:stretch>
            <a:fillRect/>
          </a:stretch>
        </p:blipFill>
        <p:spPr>
          <a:xfrm>
            <a:off x="2307852" y="23755875"/>
            <a:ext cx="2599735" cy="40838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339</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Comic Sans MS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Chachayma Farfan</dc:creator>
  <cp:lastModifiedBy>Luis Chachayma Farfan</cp:lastModifiedBy>
  <cp:revision>2</cp:revision>
  <dcterms:modified xsi:type="dcterms:W3CDTF">2018-05-14T20:52:29Z</dcterms:modified>
</cp:coreProperties>
</file>