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0233600" cy="29260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216">
          <p15:clr>
            <a:srgbClr val="000000"/>
          </p15:clr>
        </p15:guide>
        <p15:guide id="2" pos="1267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29" autoAdjust="0"/>
    <p:restoredTop sz="96723" autoAdjust="0"/>
  </p:normalViewPr>
  <p:slideViewPr>
    <p:cSldViewPr snapToGrid="0">
      <p:cViewPr>
        <p:scale>
          <a:sx n="25" d="100"/>
          <a:sy n="25" d="100"/>
        </p:scale>
        <p:origin x="-690" y="204"/>
      </p:cViewPr>
      <p:guideLst>
        <p:guide orient="horz" pos="9216"/>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071562"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7800"/>
              <a:buFont typeface="Arial"/>
              <a:buNone/>
            </a:pPr>
            <a:fld id="{00000000-1234-1234-1234-123412341234}" type="slidenum">
              <a:rPr lang="en-US" sz="7800" b="0" i="0" u="none" strike="noStrike" cap="none">
                <a:solidFill>
                  <a:srgbClr val="000000"/>
                </a:solidFill>
                <a:latin typeface="Arial"/>
                <a:ea typeface="Arial"/>
                <a:cs typeface="Arial"/>
                <a:sym typeface="Arial"/>
              </a:rPr>
              <a:t>1</a:t>
            </a:fld>
            <a:endParaRPr/>
          </a:p>
        </p:txBody>
      </p:sp>
      <p:sp>
        <p:nvSpPr>
          <p:cNvPr id="86" name="Shape 86"/>
          <p:cNvSpPr>
            <a:spLocks noGrp="1" noRot="1" noChangeAspect="1"/>
          </p:cNvSpPr>
          <p:nvPr>
            <p:ph type="sldImg" idx="2"/>
          </p:nvPr>
        </p:nvSpPr>
        <p:spPr>
          <a:xfrm>
            <a:off x="1071563"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017838" y="9090025"/>
            <a:ext cx="34197925" cy="6272213"/>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6035675" y="16581438"/>
            <a:ext cx="28162251" cy="7477125"/>
          </a:xfrm>
          <a:prstGeom prst="rect">
            <a:avLst/>
          </a:prstGeom>
          <a:noFill/>
          <a:ln>
            <a:noFill/>
          </a:ln>
        </p:spPr>
        <p:txBody>
          <a:bodyPr spcFirstLastPara="1" wrap="square" lIns="91425" tIns="91425" rIns="91425" bIns="91425" anchor="t" anchorCtr="0"/>
          <a:lstStyle>
            <a:lvl1pPr marR="0" lvl="0" algn="ctr" rtl="0">
              <a:spcBef>
                <a:spcPts val="278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1pPr>
            <a:lvl2pPr marR="0" lvl="1" algn="ctr" rtl="0">
              <a:spcBef>
                <a:spcPts val="2440"/>
              </a:spcBef>
              <a:spcAft>
                <a:spcPts val="0"/>
              </a:spcAft>
              <a:buClr>
                <a:schemeClr val="dk1"/>
              </a:buClr>
              <a:buSzPts val="12200"/>
              <a:buFont typeface="Arial"/>
              <a:buNone/>
              <a:defRPr sz="12200" b="0" i="0" u="none" strike="noStrike" cap="none">
                <a:solidFill>
                  <a:schemeClr val="dk1"/>
                </a:solidFill>
                <a:latin typeface="Arial"/>
                <a:ea typeface="Arial"/>
                <a:cs typeface="Arial"/>
                <a:sym typeface="Arial"/>
              </a:defRPr>
            </a:lvl2pPr>
            <a:lvl3pPr marR="0" lvl="2" algn="ctr" rtl="0">
              <a:spcBef>
                <a:spcPts val="2080"/>
              </a:spcBef>
              <a:spcAft>
                <a:spcPts val="0"/>
              </a:spcAft>
              <a:buClr>
                <a:schemeClr val="dk1"/>
              </a:buClr>
              <a:buSzPts val="10400"/>
              <a:buFont typeface="Arial"/>
              <a:buNone/>
              <a:defRPr sz="10400" b="0" i="0" u="none" strike="noStrike" cap="none">
                <a:solidFill>
                  <a:schemeClr val="dk1"/>
                </a:solidFill>
                <a:latin typeface="Arial"/>
                <a:ea typeface="Arial"/>
                <a:cs typeface="Arial"/>
                <a:sym typeface="Arial"/>
              </a:defRPr>
            </a:lvl3pPr>
            <a:lvl4pPr marR="0" lvl="3"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4pPr>
            <a:lvl5pPr marR="0" lvl="4"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5pPr>
            <a:lvl6pPr marR="0" lvl="5"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6pPr>
            <a:lvl7pPr marR="0" lvl="6"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7pPr>
            <a:lvl8pPr marR="0" lvl="7"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8pPr>
            <a:lvl9pPr marR="0" lvl="8"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78175" y="18802350"/>
            <a:ext cx="34197925" cy="581183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3178175" y="12401550"/>
            <a:ext cx="34197925" cy="64008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body" idx="1"/>
          </p:nvPr>
        </p:nvSpPr>
        <p:spPr>
          <a:xfrm>
            <a:off x="2011362" y="6827837"/>
            <a:ext cx="36210875" cy="19310350"/>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21212968" y="9128920"/>
            <a:ext cx="24966614" cy="90519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rot="5400000">
            <a:off x="3031331" y="151607"/>
            <a:ext cx="24966614" cy="27006549"/>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rot="5400000">
            <a:off x="10461625" y="-1622426"/>
            <a:ext cx="19310350" cy="36210875"/>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886700" y="20481925"/>
            <a:ext cx="24139526" cy="24193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35" name="Shape 35"/>
          <p:cNvSpPr>
            <a:spLocks noGrp="1"/>
          </p:cNvSpPr>
          <p:nvPr>
            <p:ph type="pic" idx="2"/>
          </p:nvPr>
        </p:nvSpPr>
        <p:spPr>
          <a:xfrm>
            <a:off x="7886700" y="2614613"/>
            <a:ext cx="24139526" cy="17556162"/>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
          </p:nvPr>
        </p:nvSpPr>
        <p:spPr>
          <a:xfrm>
            <a:off x="7886700" y="22901275"/>
            <a:ext cx="24139526" cy="34337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011363" y="1165225"/>
            <a:ext cx="13236576" cy="4957763"/>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42" name="Shape 42"/>
          <p:cNvSpPr txBox="1">
            <a:spLocks noGrp="1"/>
          </p:cNvSpPr>
          <p:nvPr>
            <p:ph type="body" idx="1"/>
          </p:nvPr>
        </p:nvSpPr>
        <p:spPr>
          <a:xfrm>
            <a:off x="15730538" y="1165225"/>
            <a:ext cx="22491700" cy="24972962"/>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2011363" y="6122988"/>
            <a:ext cx="13236576" cy="200152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53" name="Shape 53"/>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58" name="Shape 58"/>
          <p:cNvSpPr txBox="1">
            <a:spLocks noGrp="1"/>
          </p:cNvSpPr>
          <p:nvPr>
            <p:ph type="body" idx="1"/>
          </p:nvPr>
        </p:nvSpPr>
        <p:spPr>
          <a:xfrm>
            <a:off x="2011363" y="6550025"/>
            <a:ext cx="17776824" cy="2728913"/>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body" idx="2"/>
          </p:nvPr>
        </p:nvSpPr>
        <p:spPr>
          <a:xfrm>
            <a:off x="2011363" y="9278938"/>
            <a:ext cx="17776824" cy="1685925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3"/>
          </p:nvPr>
        </p:nvSpPr>
        <p:spPr>
          <a:xfrm>
            <a:off x="20437475" y="6550025"/>
            <a:ext cx="17784762" cy="2728913"/>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4"/>
          </p:nvPr>
        </p:nvSpPr>
        <p:spPr>
          <a:xfrm>
            <a:off x="20437475" y="9278938"/>
            <a:ext cx="17784762" cy="1685925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67" name="Shape 67"/>
          <p:cNvSpPr txBox="1">
            <a:spLocks noGrp="1"/>
          </p:cNvSpPr>
          <p:nvPr>
            <p:ph type="body" idx="1"/>
          </p:nvPr>
        </p:nvSpPr>
        <p:spPr>
          <a:xfrm>
            <a:off x="2011363" y="6827838"/>
            <a:ext cx="18029237" cy="193103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2"/>
          </p:nvPr>
        </p:nvSpPr>
        <p:spPr>
          <a:xfrm>
            <a:off x="20193000" y="6827838"/>
            <a:ext cx="18029238" cy="193103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2011362" y="6827837"/>
            <a:ext cx="36210875" cy="19310350"/>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Shape 90" descr="ParchmentDk"/>
          <p:cNvSpPr txBox="1"/>
          <p:nvPr/>
        </p:nvSpPr>
        <p:spPr>
          <a:xfrm>
            <a:off x="4897437" y="1471612"/>
            <a:ext cx="23790276" cy="1847850"/>
          </a:xfrm>
          <a:prstGeom prst="rect">
            <a:avLst/>
          </a:prstGeom>
          <a:noFill/>
          <a:ln>
            <a:noFill/>
          </a:ln>
        </p:spPr>
        <p:txBody>
          <a:bodyPr spcFirstLastPara="1" wrap="square" lIns="138975" tIns="69475" rIns="138975" bIns="69475" anchor="t" anchorCtr="0">
            <a:noAutofit/>
          </a:bodyPr>
          <a:lstStyle/>
          <a:p>
            <a:pPr marL="0" marR="0" lvl="0" indent="0" algn="l" rtl="0">
              <a:lnSpc>
                <a:spcPct val="100000"/>
              </a:lnSpc>
              <a:spcBef>
                <a:spcPts val="0"/>
              </a:spcBef>
              <a:spcAft>
                <a:spcPts val="0"/>
              </a:spcAft>
              <a:buClr>
                <a:srgbClr val="003399"/>
              </a:buClr>
              <a:buSzPts val="5600"/>
              <a:buFont typeface="Comic Sans MS"/>
              <a:buNone/>
            </a:pPr>
            <a:r>
              <a:rPr lang="en-US" sz="5600" b="0" i="0" u="none" strike="noStrike" cap="none">
                <a:solidFill>
                  <a:srgbClr val="003399"/>
                </a:solidFill>
                <a:latin typeface="Comic Sans MS"/>
                <a:ea typeface="Comic Sans MS"/>
                <a:cs typeface="Comic Sans MS"/>
                <a:sym typeface="Comic Sans MS"/>
              </a:rPr>
              <a:t>Computer Systems</a:t>
            </a:r>
            <a:br>
              <a:rPr lang="en-US" sz="5600" b="0" i="0" u="none" strike="noStrike" cap="none">
                <a:solidFill>
                  <a:srgbClr val="003399"/>
                </a:solidFill>
                <a:latin typeface="Comic Sans MS"/>
                <a:ea typeface="Comic Sans MS"/>
                <a:cs typeface="Comic Sans MS"/>
                <a:sym typeface="Comic Sans MS"/>
              </a:rPr>
            </a:br>
            <a:r>
              <a:rPr lang="en-US" sz="5600" b="0" i="0" u="none" strike="noStrike" cap="none">
                <a:solidFill>
                  <a:srgbClr val="003399"/>
                </a:solidFill>
                <a:latin typeface="Comic Sans MS"/>
                <a:ea typeface="Comic Sans MS"/>
                <a:cs typeface="Comic Sans MS"/>
                <a:sym typeface="Comic Sans MS"/>
              </a:rPr>
              <a:t>Design Laboratory</a:t>
            </a:r>
            <a:endParaRPr/>
          </a:p>
        </p:txBody>
      </p:sp>
      <p:pic>
        <p:nvPicPr>
          <p:cNvPr id="91" name="Shape 91" descr="Export Wizard-1 copy"/>
          <p:cNvPicPr preferRelativeResize="0"/>
          <p:nvPr/>
        </p:nvPicPr>
        <p:blipFill rotWithShape="1">
          <a:blip r:embed="rId3">
            <a:alphaModFix/>
          </a:blip>
          <a:srcRect/>
          <a:stretch/>
        </p:blipFill>
        <p:spPr>
          <a:xfrm>
            <a:off x="1284287" y="989012"/>
            <a:ext cx="3492500" cy="2430462"/>
          </a:xfrm>
          <a:prstGeom prst="rect">
            <a:avLst/>
          </a:prstGeom>
          <a:noFill/>
          <a:ln>
            <a:noFill/>
          </a:ln>
        </p:spPr>
      </p:pic>
      <p:sp>
        <p:nvSpPr>
          <p:cNvPr id="92" name="Shape 92" descr="ParchmentDk"/>
          <p:cNvSpPr txBox="1"/>
          <p:nvPr/>
        </p:nvSpPr>
        <p:spPr>
          <a:xfrm>
            <a:off x="28036838" y="1443037"/>
            <a:ext cx="7578725" cy="993775"/>
          </a:xfrm>
          <a:prstGeom prst="rect">
            <a:avLst/>
          </a:prstGeom>
          <a:noFill/>
          <a:ln>
            <a:noFill/>
          </a:ln>
        </p:spPr>
        <p:txBody>
          <a:bodyPr spcFirstLastPara="1" wrap="square" lIns="138975" tIns="69475" rIns="138975" bIns="69475" anchor="t" anchorCtr="0">
            <a:noAutofit/>
          </a:bodyPr>
          <a:lstStyle/>
          <a:p>
            <a:pPr marL="0" marR="0" lvl="0" indent="0" algn="l" rtl="0">
              <a:lnSpc>
                <a:spcPct val="100000"/>
              </a:lnSpc>
              <a:spcBef>
                <a:spcPts val="0"/>
              </a:spcBef>
              <a:spcAft>
                <a:spcPts val="0"/>
              </a:spcAft>
              <a:buClr>
                <a:srgbClr val="003399"/>
              </a:buClr>
              <a:buSzPts val="5600"/>
              <a:buFont typeface="Comic Sans MS"/>
              <a:buNone/>
            </a:pPr>
            <a:r>
              <a:rPr lang="en-US" sz="5600" b="0" i="0" u="none" strike="noStrike" cap="none">
                <a:solidFill>
                  <a:srgbClr val="003399"/>
                </a:solidFill>
                <a:latin typeface="Comic Sans MS"/>
                <a:ea typeface="Comic Sans MS"/>
                <a:cs typeface="Comic Sans MS"/>
                <a:sym typeface="Comic Sans MS"/>
              </a:rPr>
              <a:t>University of Kansas</a:t>
            </a:r>
            <a:endParaRPr/>
          </a:p>
        </p:txBody>
      </p:sp>
      <p:pic>
        <p:nvPicPr>
          <p:cNvPr id="93" name="Shape 93" descr="KU"/>
          <p:cNvPicPr preferRelativeResize="0"/>
          <p:nvPr/>
        </p:nvPicPr>
        <p:blipFill rotWithShape="1">
          <a:blip r:embed="rId4">
            <a:alphaModFix/>
          </a:blip>
          <a:srcRect/>
          <a:stretch/>
        </p:blipFill>
        <p:spPr>
          <a:xfrm>
            <a:off x="35406013" y="908050"/>
            <a:ext cx="3683000" cy="2403475"/>
          </a:xfrm>
          <a:prstGeom prst="rect">
            <a:avLst/>
          </a:prstGeom>
          <a:noFill/>
          <a:ln>
            <a:noFill/>
          </a:ln>
        </p:spPr>
      </p:pic>
      <p:sp>
        <p:nvSpPr>
          <p:cNvPr id="95" name="Shape 95"/>
          <p:cNvSpPr txBox="1"/>
          <p:nvPr/>
        </p:nvSpPr>
        <p:spPr>
          <a:xfrm>
            <a:off x="2155449" y="19578562"/>
            <a:ext cx="16133651" cy="9200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6600" b="1" i="0" u="none" strike="noStrike" cap="none" dirty="0">
                <a:solidFill>
                  <a:schemeClr val="dk1"/>
                </a:solidFill>
                <a:latin typeface="Arial"/>
                <a:ea typeface="Arial"/>
                <a:cs typeface="Arial"/>
                <a:sym typeface="Arial"/>
              </a:rPr>
              <a:t>IMPLEMENTATION</a:t>
            </a:r>
            <a:endParaRPr sz="1100" dirty="0"/>
          </a:p>
          <a:p>
            <a:pPr marL="419100" lvl="1" algn="just">
              <a:spcBef>
                <a:spcPts val="3900"/>
              </a:spcBef>
              <a:buClr>
                <a:schemeClr val="dk1"/>
              </a:buClr>
              <a:buSzPts val="4200"/>
            </a:pPr>
            <a:r>
              <a:rPr lang="en-US" sz="4200" b="1" dirty="0">
                <a:solidFill>
                  <a:schemeClr val="dk1"/>
                </a:solidFill>
              </a:rPr>
              <a:t>Clutch Control system:</a:t>
            </a:r>
            <a:r>
              <a:rPr lang="en-US" sz="4200" dirty="0">
                <a:solidFill>
                  <a:schemeClr val="dk1"/>
                </a:solidFill>
              </a:rPr>
              <a:t> 	</a:t>
            </a:r>
          </a:p>
          <a:p>
            <a:pPr marL="914400" lvl="1" indent="-495300" algn="just">
              <a:spcBef>
                <a:spcPts val="3900"/>
              </a:spcBef>
              <a:buClr>
                <a:schemeClr val="dk1"/>
              </a:buClr>
              <a:buSzPts val="4200"/>
              <a:buFont typeface="Arial"/>
              <a:buChar char="○"/>
            </a:pPr>
            <a:r>
              <a:rPr lang="en-US" sz="4200" dirty="0">
                <a:solidFill>
                  <a:schemeClr val="dk1"/>
                </a:solidFill>
              </a:rPr>
              <a:t>For this control system we used a arduino Due (84MHz, 1MSPS). This controller allowed us to sample the position of the clutch up to 1 Mega sample per second allowing the sensing of the clutch position precisely. We used a linear potentiometer to sense the position.</a:t>
            </a:r>
          </a:p>
          <a:p>
            <a:pPr marL="914400" lvl="1" indent="-495300" algn="just">
              <a:spcBef>
                <a:spcPts val="3900"/>
              </a:spcBef>
              <a:buClr>
                <a:schemeClr val="dk1"/>
              </a:buClr>
              <a:buSzPts val="4200"/>
              <a:buFont typeface="Arial"/>
              <a:buChar char="○"/>
            </a:pPr>
            <a:r>
              <a:rPr lang="en-US" sz="4200" dirty="0">
                <a:solidFill>
                  <a:schemeClr val="dk1"/>
                </a:solidFill>
              </a:rPr>
              <a:t>To control the pneumatic valves we used a pneumatic valves (intake, exhaust) with a response time of 10 milliseconds.</a:t>
            </a:r>
          </a:p>
          <a:p>
            <a:pPr marL="914400" lvl="1" indent="-495300" algn="just">
              <a:spcBef>
                <a:spcPts val="3900"/>
              </a:spcBef>
              <a:buClr>
                <a:schemeClr val="dk1"/>
              </a:buClr>
              <a:buSzPts val="4200"/>
              <a:buFont typeface="Arial"/>
              <a:buChar char="○"/>
            </a:pPr>
            <a:r>
              <a:rPr lang="en-US" sz="4200" dirty="0">
                <a:solidFill>
                  <a:schemeClr val="dk1"/>
                </a:solidFill>
              </a:rPr>
              <a:t>For the control we used a PID control library created for the arduino Due.</a:t>
            </a:r>
          </a:p>
          <a:p>
            <a:pPr marL="914400" lvl="1" indent="-495300" algn="just">
              <a:spcBef>
                <a:spcPts val="3900"/>
              </a:spcBef>
              <a:buClr>
                <a:schemeClr val="dk1"/>
              </a:buClr>
              <a:buSzPts val="4200"/>
              <a:buFont typeface="Arial"/>
              <a:buChar char="○"/>
            </a:pPr>
            <a:endParaRPr sz="4200" dirty="0">
              <a:solidFill>
                <a:schemeClr val="dk1"/>
              </a:solidFill>
            </a:endParaRPr>
          </a:p>
        </p:txBody>
      </p:sp>
      <p:sp>
        <p:nvSpPr>
          <p:cNvPr id="96" name="Shape 96"/>
          <p:cNvSpPr txBox="1"/>
          <p:nvPr/>
        </p:nvSpPr>
        <p:spPr>
          <a:xfrm>
            <a:off x="4626997" y="3386136"/>
            <a:ext cx="31121651" cy="2554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0"/>
              <a:buFont typeface="Arial"/>
              <a:buNone/>
            </a:pPr>
            <a:r>
              <a:rPr lang="en-US" sz="10000" b="1" dirty="0">
                <a:solidFill>
                  <a:schemeClr val="dk1"/>
                </a:solidFill>
              </a:rPr>
              <a:t>Combustion car clutch control, </a:t>
            </a:r>
            <a:r>
              <a:rPr lang="en-US" sz="10000" b="1" dirty="0" err="1">
                <a:solidFill>
                  <a:schemeClr val="dk1"/>
                </a:solidFill>
              </a:rPr>
              <a:t>BSPD</a:t>
            </a:r>
            <a:r>
              <a:rPr lang="en-US" sz="10000" b="1" dirty="0">
                <a:solidFill>
                  <a:schemeClr val="dk1"/>
                </a:solidFill>
              </a:rPr>
              <a:t> design</a:t>
            </a:r>
          </a:p>
          <a:p>
            <a:pPr marL="0" marR="0" lvl="0" indent="0" algn="ctr" rtl="0">
              <a:lnSpc>
                <a:spcPct val="100000"/>
              </a:lnSpc>
              <a:spcBef>
                <a:spcPts val="0"/>
              </a:spcBef>
              <a:spcAft>
                <a:spcPts val="0"/>
              </a:spcAft>
              <a:buClr>
                <a:schemeClr val="dk1"/>
              </a:buClr>
              <a:buSzPts val="10000"/>
              <a:buFont typeface="Arial"/>
              <a:buNone/>
            </a:pPr>
            <a:r>
              <a:rPr lang="en-US" sz="6000" b="0" i="0" u="none" strike="noStrike" cap="none" dirty="0">
                <a:solidFill>
                  <a:schemeClr val="dk1"/>
                </a:solidFill>
                <a:latin typeface="Arial"/>
                <a:ea typeface="Arial"/>
                <a:cs typeface="Arial"/>
                <a:sym typeface="Arial"/>
              </a:rPr>
              <a:t>By: Luis Chachayma, Kelly O’Neill</a:t>
            </a:r>
            <a:endParaRPr dirty="0"/>
          </a:p>
        </p:txBody>
      </p:sp>
      <p:sp>
        <p:nvSpPr>
          <p:cNvPr id="97" name="Shape 97"/>
          <p:cNvSpPr txBox="1"/>
          <p:nvPr/>
        </p:nvSpPr>
        <p:spPr>
          <a:xfrm>
            <a:off x="2155449" y="7391407"/>
            <a:ext cx="17284017" cy="118031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7800"/>
              <a:buFont typeface="Arial"/>
              <a:buNone/>
            </a:pPr>
            <a:r>
              <a:rPr lang="en-US" sz="6600" b="1" i="0" u="none" strike="noStrike" cap="none" dirty="0">
                <a:solidFill>
                  <a:schemeClr val="dk1"/>
                </a:solidFill>
                <a:latin typeface="Arial"/>
                <a:ea typeface="Arial"/>
                <a:cs typeface="Arial"/>
                <a:sym typeface="Arial"/>
              </a:rPr>
              <a:t>PROJECT OVERVIEW</a:t>
            </a:r>
            <a:endParaRPr sz="1100" dirty="0"/>
          </a:p>
          <a:p>
            <a:pPr marL="0" marR="0" lvl="0" indent="0" algn="just" rtl="0">
              <a:lnSpc>
                <a:spcPct val="100000"/>
              </a:lnSpc>
              <a:spcBef>
                <a:spcPts val="2600"/>
              </a:spcBef>
              <a:spcAft>
                <a:spcPts val="0"/>
              </a:spcAft>
              <a:buClr>
                <a:schemeClr val="dk1"/>
              </a:buClr>
              <a:buSzPts val="5200"/>
              <a:buFont typeface="Arial"/>
              <a:buNone/>
            </a:pPr>
            <a:r>
              <a:rPr lang="en-US" sz="4200" b="1" dirty="0">
                <a:solidFill>
                  <a:schemeClr val="dk1"/>
                </a:solidFill>
              </a:rPr>
              <a:t>Clutch Control System: </a:t>
            </a:r>
            <a:r>
              <a:rPr lang="en-US" sz="4200" dirty="0">
                <a:solidFill>
                  <a:schemeClr val="dk1"/>
                </a:solidFill>
              </a:rPr>
              <a:t>The ECU control unit of the vehicle plays the most important role in a combustion vehicle. One of the functions is to manage the shifting, so the driver does not need to control the shifting manually.</a:t>
            </a:r>
          </a:p>
          <a:p>
            <a:pPr marL="0" marR="0" lvl="0" indent="0" algn="just" rtl="0">
              <a:lnSpc>
                <a:spcPct val="100000"/>
              </a:lnSpc>
              <a:spcBef>
                <a:spcPts val="2600"/>
              </a:spcBef>
              <a:spcAft>
                <a:spcPts val="0"/>
              </a:spcAft>
              <a:buClr>
                <a:schemeClr val="dk1"/>
              </a:buClr>
              <a:buSzPts val="5200"/>
              <a:buFont typeface="Arial"/>
              <a:buNone/>
            </a:pPr>
            <a:r>
              <a:rPr lang="en-US" sz="4200" dirty="0">
                <a:solidFill>
                  <a:schemeClr val="dk1"/>
                </a:solidFill>
              </a:rPr>
              <a:t>For our formula SAE car we are using pneumatic cylinders and valves to control the position of the clutch. An inconvenient with this system is that the shifting is done by the ECU, so the movement of the clutch is extremely fast. This is not a problem for competitions, but the problem is that we cannot move the car slowly with out generating unnecessary wear down of the wheels and noise when we are out of a competition scenario.</a:t>
            </a:r>
          </a:p>
          <a:p>
            <a:pPr marL="0" marR="0" lvl="0" indent="0" algn="just" rtl="0">
              <a:lnSpc>
                <a:spcPct val="100000"/>
              </a:lnSpc>
              <a:spcBef>
                <a:spcPts val="2600"/>
              </a:spcBef>
              <a:spcAft>
                <a:spcPts val="0"/>
              </a:spcAft>
              <a:buClr>
                <a:schemeClr val="dk1"/>
              </a:buClr>
              <a:buSzPts val="5200"/>
              <a:buFont typeface="Arial"/>
              <a:buNone/>
            </a:pPr>
            <a:r>
              <a:rPr lang="en-US" sz="4200" b="1" dirty="0" err="1">
                <a:solidFill>
                  <a:schemeClr val="dk1"/>
                </a:solidFill>
              </a:rPr>
              <a:t>BSPD</a:t>
            </a:r>
            <a:r>
              <a:rPr lang="en-US" sz="4200" b="1" dirty="0">
                <a:solidFill>
                  <a:schemeClr val="dk1"/>
                </a:solidFill>
              </a:rPr>
              <a:t> (Brake System Plausibility Device): </a:t>
            </a:r>
            <a:r>
              <a:rPr lang="en-US" sz="4200" dirty="0">
                <a:solidFill>
                  <a:schemeClr val="dk1"/>
                </a:solidFill>
              </a:rPr>
              <a:t>This system is necessary in order to detect faults during the driving. The fault should be activated if the driver presses the clutch and the accelerator at the same time from more than 0.5 seconds. This is required by formula SAE.</a:t>
            </a:r>
            <a:endParaRPr lang="en-US" sz="4200" b="1" dirty="0">
              <a:solidFill>
                <a:schemeClr val="dk1"/>
              </a:solidFill>
            </a:endParaRPr>
          </a:p>
        </p:txBody>
      </p:sp>
      <p:sp>
        <p:nvSpPr>
          <p:cNvPr id="24" name="Shape 94"/>
          <p:cNvSpPr txBox="1"/>
          <p:nvPr/>
        </p:nvSpPr>
        <p:spPr>
          <a:xfrm>
            <a:off x="23358196" y="14318117"/>
            <a:ext cx="6861378" cy="1004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3600" dirty="0">
                <a:solidFill>
                  <a:schemeClr val="dk1"/>
                </a:solidFill>
              </a:rPr>
              <a:t>Block Diagram Clutch Control </a:t>
            </a:r>
            <a:endParaRPr dirty="0"/>
          </a:p>
        </p:txBody>
      </p:sp>
      <p:pic>
        <p:nvPicPr>
          <p:cNvPr id="5" name="Picture 4"/>
          <p:cNvPicPr>
            <a:picLocks noChangeAspect="1"/>
          </p:cNvPicPr>
          <p:nvPr/>
        </p:nvPicPr>
        <p:blipFill>
          <a:blip r:embed="rId5"/>
          <a:stretch>
            <a:fillRect/>
          </a:stretch>
        </p:blipFill>
        <p:spPr>
          <a:xfrm>
            <a:off x="19504632" y="7391407"/>
            <a:ext cx="12821147" cy="6926710"/>
          </a:xfrm>
          <a:prstGeom prst="rect">
            <a:avLst/>
          </a:prstGeom>
        </p:spPr>
      </p:pic>
      <p:sp>
        <p:nvSpPr>
          <p:cNvPr id="26" name="Shape 95"/>
          <p:cNvSpPr txBox="1"/>
          <p:nvPr/>
        </p:nvSpPr>
        <p:spPr>
          <a:xfrm>
            <a:off x="21259811" y="15242119"/>
            <a:ext cx="16133651" cy="3206840"/>
          </a:xfrm>
          <a:prstGeom prst="rect">
            <a:avLst/>
          </a:prstGeom>
          <a:noFill/>
          <a:ln>
            <a:noFill/>
          </a:ln>
        </p:spPr>
        <p:txBody>
          <a:bodyPr spcFirstLastPara="1" wrap="square" lIns="91425" tIns="45700" rIns="91425" bIns="45700" anchor="t" anchorCtr="0">
            <a:noAutofit/>
          </a:bodyPr>
          <a:lstStyle/>
          <a:p>
            <a:pPr marL="419100" lvl="1" algn="just">
              <a:spcBef>
                <a:spcPts val="3900"/>
              </a:spcBef>
              <a:buClr>
                <a:schemeClr val="dk1"/>
              </a:buClr>
              <a:buSzPts val="4200"/>
            </a:pPr>
            <a:r>
              <a:rPr lang="en-US" sz="4200" b="1" dirty="0">
                <a:solidFill>
                  <a:schemeClr val="dk1"/>
                </a:solidFill>
              </a:rPr>
              <a:t>BSPD:</a:t>
            </a:r>
            <a:r>
              <a:rPr lang="en-US" sz="4200" dirty="0">
                <a:solidFill>
                  <a:schemeClr val="dk1"/>
                </a:solidFill>
              </a:rPr>
              <a:t> </a:t>
            </a:r>
          </a:p>
          <a:p>
            <a:pPr marL="914400" lvl="1" indent="-495300" algn="just">
              <a:spcBef>
                <a:spcPts val="3900"/>
              </a:spcBef>
              <a:buClr>
                <a:schemeClr val="dk1"/>
              </a:buClr>
              <a:buSzPts val="4200"/>
              <a:buFont typeface="Arial"/>
              <a:buChar char="○"/>
            </a:pPr>
            <a:r>
              <a:rPr lang="en-US" sz="4200" dirty="0">
                <a:solidFill>
                  <a:schemeClr val="dk1"/>
                </a:solidFill>
              </a:rPr>
              <a:t>For this safety system we are using a comparator, timer and a relay in order to send the command to turn of the car.</a:t>
            </a:r>
            <a:endParaRPr sz="4200" dirty="0">
              <a:solidFill>
                <a:schemeClr val="dk1"/>
              </a:solidFill>
            </a:endParaRPr>
          </a:p>
        </p:txBody>
      </p:sp>
      <p:pic>
        <p:nvPicPr>
          <p:cNvPr id="6" name="Picture 5"/>
          <p:cNvPicPr>
            <a:picLocks noChangeAspect="1"/>
          </p:cNvPicPr>
          <p:nvPr/>
        </p:nvPicPr>
        <p:blipFill>
          <a:blip r:embed="rId6"/>
          <a:stretch>
            <a:fillRect/>
          </a:stretch>
        </p:blipFill>
        <p:spPr>
          <a:xfrm>
            <a:off x="32209776" y="8015812"/>
            <a:ext cx="7120215" cy="5615260"/>
          </a:xfrm>
          <a:prstGeom prst="rect">
            <a:avLst/>
          </a:prstGeom>
        </p:spPr>
      </p:pic>
      <p:sp>
        <p:nvSpPr>
          <p:cNvPr id="28" name="Shape 94"/>
          <p:cNvSpPr txBox="1"/>
          <p:nvPr/>
        </p:nvSpPr>
        <p:spPr>
          <a:xfrm>
            <a:off x="32813820" y="14318117"/>
            <a:ext cx="6861378" cy="1004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3600" dirty="0">
                <a:solidFill>
                  <a:schemeClr val="dk1"/>
                </a:solidFill>
              </a:rPr>
              <a:t>Implementation and testing</a:t>
            </a:r>
            <a:endParaRPr dirty="0"/>
          </a:p>
        </p:txBody>
      </p:sp>
      <p:pic>
        <p:nvPicPr>
          <p:cNvPr id="8" name="Picture 7"/>
          <p:cNvPicPr>
            <a:picLocks noChangeAspect="1"/>
          </p:cNvPicPr>
          <p:nvPr/>
        </p:nvPicPr>
        <p:blipFill>
          <a:blip r:embed="rId7"/>
          <a:stretch>
            <a:fillRect/>
          </a:stretch>
        </p:blipFill>
        <p:spPr>
          <a:xfrm>
            <a:off x="23780493" y="18711167"/>
            <a:ext cx="11168486" cy="8734756"/>
          </a:xfrm>
          <a:prstGeom prst="rect">
            <a:avLst/>
          </a:prstGeom>
        </p:spPr>
      </p:pic>
      <p:sp>
        <p:nvSpPr>
          <p:cNvPr id="31" name="Shape 94"/>
          <p:cNvSpPr txBox="1"/>
          <p:nvPr/>
        </p:nvSpPr>
        <p:spPr>
          <a:xfrm>
            <a:off x="27311249" y="27784331"/>
            <a:ext cx="4153205" cy="1004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3600" dirty="0">
                <a:solidFill>
                  <a:schemeClr val="dk1"/>
                </a:solidFill>
              </a:rPr>
              <a:t>BSPD schematic </a:t>
            </a:r>
            <a:endParaRPr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335</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Comic Sans MS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Chachayma Farfan</dc:creator>
  <cp:lastModifiedBy>luis.chachayma@hotmail.com</cp:lastModifiedBy>
  <cp:revision>86</cp:revision>
  <dcterms:modified xsi:type="dcterms:W3CDTF">2020-07-07T13:35:28Z</dcterms:modified>
</cp:coreProperties>
</file>