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1.xml"/><Relationship Id="rId27" Type="http://schemas.openxmlformats.org/officeDocument/2006/relationships/font" Target="fonts/PTSansNarrow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853a85928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853a85928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853a8592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853a8592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53a859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853a859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853a85928_0_5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853a85928_0_5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853a85928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853a8592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853a8592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853a8592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853a85928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853a85928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853a8592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853a8592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853a85928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853a8592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853a85928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853a85928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53a85928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53a85928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853a8592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853a8592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853a85928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853a85928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53a8592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53a8592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853a8592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853a8592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53a8592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53a8592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53a85928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53a85928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853a85928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853a85928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853a8592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853a8592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853a85928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853a85928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PT Sans Narrow"/>
              <a:buNone/>
              <a:defRPr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PT Sans Narrow"/>
              <a:buChar char="●"/>
              <a:defRPr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○"/>
              <a:defRPr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■"/>
              <a:defRPr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●"/>
              <a:defRPr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○"/>
              <a:defRPr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■"/>
              <a:defRPr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●"/>
              <a:defRPr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Font typeface="PT Sans Narrow"/>
              <a:buChar char="○"/>
              <a:defRPr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Font typeface="PT Sans Narrow"/>
              <a:buChar char="■"/>
              <a:defRPr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T Sans Narrow"/>
              <a:buNone/>
              <a:defRPr sz="2800">
                <a:solidFill>
                  <a:schemeClr val="dk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T Sans Narrow"/>
              <a:buChar char="●"/>
              <a:defRPr sz="1800"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○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■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●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○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■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●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T Sans Narrow"/>
              <a:buChar char="○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T Sans Narrow"/>
              <a:buChar char="■"/>
              <a:defRPr>
                <a:solidFill>
                  <a:schemeClr val="dk2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Generator</a:t>
            </a:r>
            <a:endParaRPr/>
          </a:p>
        </p:txBody>
      </p:sp>
      <p:pic>
        <p:nvPicPr>
          <p:cNvPr id="234" name="Google Shape;2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2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8" name="Google Shape;238;p22"/>
          <p:cNvSpPr txBox="1"/>
          <p:nvPr/>
        </p:nvSpPr>
        <p:spPr>
          <a:xfrm>
            <a:off x="5126450" y="1229575"/>
            <a:ext cx="4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39" name="Google Shape;239;p22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2" name="Google Shape;242;p22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1810500" y="988375"/>
            <a:ext cx="230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4" name="Google Shape;244;p22"/>
          <p:cNvSpPr/>
          <p:nvPr/>
        </p:nvSpPr>
        <p:spPr>
          <a:xfrm>
            <a:off x="2475547" y="2965780"/>
            <a:ext cx="3670800" cy="1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2"/>
          <p:cNvSpPr txBox="1"/>
          <p:nvPr/>
        </p:nvSpPr>
        <p:spPr>
          <a:xfrm>
            <a:off x="7175525" y="2740975"/>
            <a:ext cx="1436700" cy="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Real or fake?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2417403" y="2936991"/>
            <a:ext cx="735000" cy="15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Generator</a:t>
            </a:r>
            <a:endParaRPr/>
          </a:p>
        </p:txBody>
      </p:sp>
      <p:pic>
        <p:nvPicPr>
          <p:cNvPr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6" name="Google Shape;256;p23"/>
          <p:cNvSpPr txBox="1"/>
          <p:nvPr/>
        </p:nvSpPr>
        <p:spPr>
          <a:xfrm>
            <a:off x="4817425" y="1229575"/>
            <a:ext cx="12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i.e. G(y)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1810500" y="988375"/>
            <a:ext cx="230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4096500" y="4264975"/>
            <a:ext cx="230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 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7251725" y="2283775"/>
            <a:ext cx="1655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Backprop D and update 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considering this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pair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to be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real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64" name="Google Shape;264;p23"/>
          <p:cNvPicPr preferRelativeResize="0"/>
          <p:nvPr/>
        </p:nvPicPr>
        <p:blipFill rotWithShape="1">
          <a:blip r:embed="rId4">
            <a:alphaModFix/>
          </a:blip>
          <a:srcRect b="0" l="41690" r="31260" t="0"/>
          <a:stretch/>
        </p:blipFill>
        <p:spPr>
          <a:xfrm>
            <a:off x="6404400" y="3616050"/>
            <a:ext cx="2005535" cy="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3"/>
          <p:cNvSpPr txBox="1"/>
          <p:nvPr/>
        </p:nvSpPr>
        <p:spPr>
          <a:xfrm>
            <a:off x="6348874" y="3865622"/>
            <a:ext cx="73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min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4">
            <a:alphaModFix/>
          </a:blip>
          <a:srcRect b="0" l="68763" r="0" t="0"/>
          <a:stretch/>
        </p:blipFill>
        <p:spPr>
          <a:xfrm>
            <a:off x="6915775" y="3957185"/>
            <a:ext cx="2005523" cy="28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3"/>
          <p:cNvPicPr preferRelativeResize="0"/>
          <p:nvPr/>
        </p:nvPicPr>
        <p:blipFill rotWithShape="1">
          <a:blip r:embed="rId4">
            <a:alphaModFix/>
          </a:blip>
          <a:srcRect b="0" l="98056" r="0" t="0"/>
          <a:stretch/>
        </p:blipFill>
        <p:spPr>
          <a:xfrm>
            <a:off x="8888514" y="3953425"/>
            <a:ext cx="124798" cy="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update</a:t>
            </a: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6839575" y="19407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5187" y="1439563"/>
            <a:ext cx="3128750" cy="29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4"/>
          <p:cNvSpPr/>
          <p:nvPr/>
        </p:nvSpPr>
        <p:spPr>
          <a:xfrm>
            <a:off x="2724775" y="19407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"/>
          <p:cNvSpPr txBox="1"/>
          <p:nvPr/>
        </p:nvSpPr>
        <p:spPr>
          <a:xfrm>
            <a:off x="2670575" y="19265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2546236" y="23319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24"/>
          <p:cNvPicPr preferRelativeResize="0"/>
          <p:nvPr/>
        </p:nvPicPr>
        <p:blipFill rotWithShape="1">
          <a:blip r:embed="rId4">
            <a:alphaModFix/>
          </a:blip>
          <a:srcRect b="50314" l="853" r="48917" t="22537"/>
          <a:stretch/>
        </p:blipFill>
        <p:spPr>
          <a:xfrm rot="5400000">
            <a:off x="725900" y="1349950"/>
            <a:ext cx="1505525" cy="14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4"/>
          <p:cNvSpPr txBox="1"/>
          <p:nvPr/>
        </p:nvSpPr>
        <p:spPr>
          <a:xfrm>
            <a:off x="362700" y="4341175"/>
            <a:ext cx="230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 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0" name="Google Shape;280;p24"/>
          <p:cNvSpPr txBox="1"/>
          <p:nvPr/>
        </p:nvSpPr>
        <p:spPr>
          <a:xfrm>
            <a:off x="685800" y="1045150"/>
            <a:ext cx="1566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 from G i.e. G(y)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3517925" y="2283775"/>
            <a:ext cx="1183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Consider this pair to be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fake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5">
            <a:alphaModFix/>
          </a:blip>
          <a:srcRect b="0" l="41690" r="31260" t="0"/>
          <a:stretch/>
        </p:blipFill>
        <p:spPr>
          <a:xfrm>
            <a:off x="2310625" y="3781675"/>
            <a:ext cx="2005535" cy="3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4"/>
          <p:cNvPicPr preferRelativeResize="0"/>
          <p:nvPr/>
        </p:nvPicPr>
        <p:blipFill rotWithShape="1">
          <a:blip r:embed="rId5">
            <a:alphaModFix/>
          </a:blip>
          <a:srcRect b="0" l="68763" r="0" t="0"/>
          <a:stretch/>
        </p:blipFill>
        <p:spPr>
          <a:xfrm>
            <a:off x="2724775" y="4109585"/>
            <a:ext cx="2005523" cy="28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 rotWithShape="1">
          <a:blip r:embed="rId5">
            <a:alphaModFix/>
          </a:blip>
          <a:srcRect b="0" l="98056" r="0" t="0"/>
          <a:stretch/>
        </p:blipFill>
        <p:spPr>
          <a:xfrm>
            <a:off x="4718507" y="4105825"/>
            <a:ext cx="124798" cy="2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 txBox="1"/>
          <p:nvPr/>
        </p:nvSpPr>
        <p:spPr>
          <a:xfrm>
            <a:off x="2691274" y="3637022"/>
            <a:ext cx="73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max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Discriminator update</a:t>
            </a:r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689987" y="1439563"/>
            <a:ext cx="3128750" cy="29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/>
          <p:nvPr/>
        </p:nvSpPr>
        <p:spPr>
          <a:xfrm>
            <a:off x="6839575" y="19407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6785375" y="19265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4" name="Google Shape;294;p25"/>
          <p:cNvSpPr/>
          <p:nvPr/>
        </p:nvSpPr>
        <p:spPr>
          <a:xfrm>
            <a:off x="6661036" y="23319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75187" y="1439563"/>
            <a:ext cx="3128750" cy="29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5"/>
          <p:cNvSpPr/>
          <p:nvPr/>
        </p:nvSpPr>
        <p:spPr>
          <a:xfrm>
            <a:off x="2724775" y="19407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2670575" y="19265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2546236" y="23319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25"/>
          <p:cNvPicPr preferRelativeResize="0"/>
          <p:nvPr/>
        </p:nvPicPr>
        <p:blipFill rotWithShape="1">
          <a:blip r:embed="rId4">
            <a:alphaModFix/>
          </a:blip>
          <a:srcRect b="50314" l="853" r="48917" t="22537"/>
          <a:stretch/>
        </p:blipFill>
        <p:spPr>
          <a:xfrm rot="5400000">
            <a:off x="725900" y="1349950"/>
            <a:ext cx="1505525" cy="14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 txBox="1"/>
          <p:nvPr/>
        </p:nvSpPr>
        <p:spPr>
          <a:xfrm>
            <a:off x="362700" y="4341175"/>
            <a:ext cx="230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 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1" name="Google Shape;301;p25"/>
          <p:cNvSpPr txBox="1"/>
          <p:nvPr/>
        </p:nvSpPr>
        <p:spPr>
          <a:xfrm>
            <a:off x="685800" y="1045150"/>
            <a:ext cx="15663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 from G i.e. G(y)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5030950" y="1045150"/>
            <a:ext cx="1183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 from data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3517925" y="2283775"/>
            <a:ext cx="1183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Consider this pair to be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fake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7632725" y="2283775"/>
            <a:ext cx="11835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Consider this pair to be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real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4477500" y="4341175"/>
            <a:ext cx="230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 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06" name="Google Shape;306;p25"/>
          <p:cNvPicPr preferRelativeResize="0"/>
          <p:nvPr/>
        </p:nvPicPr>
        <p:blipFill rotWithShape="1">
          <a:blip r:embed="rId5">
            <a:alphaModFix/>
          </a:blip>
          <a:srcRect b="0" l="0" r="61476" t="0"/>
          <a:stretch/>
        </p:blipFill>
        <p:spPr>
          <a:xfrm>
            <a:off x="6483725" y="3873875"/>
            <a:ext cx="2660284" cy="30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5"/>
          <p:cNvPicPr preferRelativeResize="0"/>
          <p:nvPr/>
        </p:nvPicPr>
        <p:blipFill rotWithShape="1">
          <a:blip r:embed="rId5">
            <a:alphaModFix/>
          </a:blip>
          <a:srcRect b="0" l="41690" r="31260" t="0"/>
          <a:stretch/>
        </p:blipFill>
        <p:spPr>
          <a:xfrm>
            <a:off x="2310625" y="3781675"/>
            <a:ext cx="2005535" cy="3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25"/>
          <p:cNvPicPr preferRelativeResize="0"/>
          <p:nvPr/>
        </p:nvPicPr>
        <p:blipFill rotWithShape="1">
          <a:blip r:embed="rId5">
            <a:alphaModFix/>
          </a:blip>
          <a:srcRect b="0" l="68763" r="0" t="0"/>
          <a:stretch/>
        </p:blipFill>
        <p:spPr>
          <a:xfrm>
            <a:off x="2724775" y="4109585"/>
            <a:ext cx="2005523" cy="28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5"/>
          <p:cNvPicPr preferRelativeResize="0"/>
          <p:nvPr/>
        </p:nvPicPr>
        <p:blipFill rotWithShape="1">
          <a:blip r:embed="rId5">
            <a:alphaModFix/>
          </a:blip>
          <a:srcRect b="0" l="98056" r="0" t="0"/>
          <a:stretch/>
        </p:blipFill>
        <p:spPr>
          <a:xfrm>
            <a:off x="4718507" y="4105825"/>
            <a:ext cx="124798" cy="28395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25"/>
          <p:cNvSpPr txBox="1"/>
          <p:nvPr/>
        </p:nvSpPr>
        <p:spPr>
          <a:xfrm>
            <a:off x="7110874" y="3637022"/>
            <a:ext cx="73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max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2691274" y="3637022"/>
            <a:ext cx="73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max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Generator</a:t>
            </a:r>
            <a:endParaRPr/>
          </a:p>
        </p:txBody>
      </p:sp>
      <p:pic>
        <p:nvPicPr>
          <p:cNvPr id="317" name="Google Shape;31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6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1" name="Google Shape;321;p26"/>
          <p:cNvSpPr txBox="1"/>
          <p:nvPr/>
        </p:nvSpPr>
        <p:spPr>
          <a:xfrm>
            <a:off x="4817425" y="1229575"/>
            <a:ext cx="12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 i.e. G(y)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2" name="Google Shape;322;p26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6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6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5" name="Google Shape;325;p26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6" name="Google Shape;326;p26"/>
          <p:cNvSpPr txBox="1"/>
          <p:nvPr/>
        </p:nvSpPr>
        <p:spPr>
          <a:xfrm>
            <a:off x="1810500" y="988375"/>
            <a:ext cx="230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7" name="Google Shape;327;p26"/>
          <p:cNvSpPr txBox="1"/>
          <p:nvPr/>
        </p:nvSpPr>
        <p:spPr>
          <a:xfrm>
            <a:off x="4096500" y="4264975"/>
            <a:ext cx="230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28" name="Google Shape;328;p26"/>
          <p:cNvSpPr txBox="1"/>
          <p:nvPr/>
        </p:nvSpPr>
        <p:spPr>
          <a:xfrm>
            <a:off x="7251725" y="2283775"/>
            <a:ext cx="1655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Backprop D and update 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considering this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pair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to be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real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29" name="Google Shape;329;p26"/>
          <p:cNvPicPr preferRelativeResize="0"/>
          <p:nvPr/>
        </p:nvPicPr>
        <p:blipFill rotWithShape="1">
          <a:blip r:embed="rId4">
            <a:alphaModFix/>
          </a:blip>
          <a:srcRect b="0" l="41690" r="31260" t="0"/>
          <a:stretch/>
        </p:blipFill>
        <p:spPr>
          <a:xfrm>
            <a:off x="6404400" y="3616050"/>
            <a:ext cx="2005535" cy="3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6"/>
          <p:cNvSpPr txBox="1"/>
          <p:nvPr/>
        </p:nvSpPr>
        <p:spPr>
          <a:xfrm>
            <a:off x="6348874" y="3865622"/>
            <a:ext cx="73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min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31" name="Google Shape;331;p26"/>
          <p:cNvPicPr preferRelativeResize="0"/>
          <p:nvPr/>
        </p:nvPicPr>
        <p:blipFill rotWithShape="1">
          <a:blip r:embed="rId4">
            <a:alphaModFix/>
          </a:blip>
          <a:srcRect b="0" l="68763" r="0" t="0"/>
          <a:stretch/>
        </p:blipFill>
        <p:spPr>
          <a:xfrm>
            <a:off x="6915775" y="3957185"/>
            <a:ext cx="2005523" cy="28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6"/>
          <p:cNvPicPr preferRelativeResize="0"/>
          <p:nvPr/>
        </p:nvPicPr>
        <p:blipFill rotWithShape="1">
          <a:blip r:embed="rId4">
            <a:alphaModFix/>
          </a:blip>
          <a:srcRect b="0" l="98056" r="0" t="0"/>
          <a:stretch/>
        </p:blipFill>
        <p:spPr>
          <a:xfrm>
            <a:off x="8888514" y="3953425"/>
            <a:ext cx="124798" cy="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Generator</a:t>
            </a:r>
            <a:endParaRPr/>
          </a:p>
        </p:txBody>
      </p:sp>
      <p:pic>
        <p:nvPicPr>
          <p:cNvPr id="338" name="Google Shape;3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7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7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7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2" name="Google Shape;342;p27"/>
          <p:cNvSpPr txBox="1"/>
          <p:nvPr/>
        </p:nvSpPr>
        <p:spPr>
          <a:xfrm>
            <a:off x="4817425" y="1229575"/>
            <a:ext cx="1251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 i.e. G(y)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6" name="Google Shape;346;p27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7" name="Google Shape;347;p27"/>
          <p:cNvSpPr txBox="1"/>
          <p:nvPr/>
        </p:nvSpPr>
        <p:spPr>
          <a:xfrm>
            <a:off x="1810500" y="988375"/>
            <a:ext cx="230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8" name="Google Shape;348;p27"/>
          <p:cNvSpPr txBox="1"/>
          <p:nvPr/>
        </p:nvSpPr>
        <p:spPr>
          <a:xfrm>
            <a:off x="4096500" y="4264975"/>
            <a:ext cx="23079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7251725" y="2283775"/>
            <a:ext cx="1655100" cy="12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Backprop D and update 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considering this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pair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to be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real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.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50" name="Google Shape;350;p27"/>
          <p:cNvPicPr preferRelativeResize="0"/>
          <p:nvPr/>
        </p:nvPicPr>
        <p:blipFill rotWithShape="1">
          <a:blip r:embed="rId4">
            <a:alphaModFix/>
          </a:blip>
          <a:srcRect b="0" l="41690" r="31260" t="0"/>
          <a:stretch/>
        </p:blipFill>
        <p:spPr>
          <a:xfrm>
            <a:off x="6404400" y="3616050"/>
            <a:ext cx="2005535" cy="3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7"/>
          <p:cNvPicPr preferRelativeResize="0"/>
          <p:nvPr/>
        </p:nvPicPr>
        <p:blipFill rotWithShape="1">
          <a:blip r:embed="rId5">
            <a:alphaModFix/>
          </a:blip>
          <a:srcRect b="-28090" l="0" r="40302" t="0"/>
          <a:stretch/>
        </p:blipFill>
        <p:spPr>
          <a:xfrm>
            <a:off x="6461750" y="4326124"/>
            <a:ext cx="2208149" cy="39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27"/>
          <p:cNvPicPr preferRelativeResize="0"/>
          <p:nvPr/>
        </p:nvPicPr>
        <p:blipFill rotWithShape="1">
          <a:blip r:embed="rId5">
            <a:alphaModFix/>
          </a:blip>
          <a:srcRect b="0" l="58813" r="0" t="0"/>
          <a:stretch/>
        </p:blipFill>
        <p:spPr>
          <a:xfrm>
            <a:off x="7420227" y="4663150"/>
            <a:ext cx="1523401" cy="305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7"/>
          <p:cNvSpPr txBox="1"/>
          <p:nvPr/>
        </p:nvSpPr>
        <p:spPr>
          <a:xfrm>
            <a:off x="506075" y="4407250"/>
            <a:ext cx="4775400" cy="5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T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he generator is tasked to not only fool the discriminator, but also to be near the ground truth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5333825" y="4445675"/>
            <a:ext cx="1251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1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Traditional image loss</a:t>
            </a:r>
            <a:endParaRPr sz="1600">
              <a:solidFill>
                <a:srgbClr val="A61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55" name="Google Shape;355;p27"/>
          <p:cNvSpPr/>
          <p:nvPr/>
        </p:nvSpPr>
        <p:spPr>
          <a:xfrm>
            <a:off x="6996975" y="4248050"/>
            <a:ext cx="211500" cy="206100"/>
          </a:xfrm>
          <a:prstGeom prst="mathPlus">
            <a:avLst>
              <a:gd fmla="val 23520" name="adj1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7"/>
          <p:cNvSpPr/>
          <p:nvPr/>
        </p:nvSpPr>
        <p:spPr>
          <a:xfrm>
            <a:off x="6327875" y="4254650"/>
            <a:ext cx="2691900" cy="809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EA9999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7"/>
          <p:cNvSpPr txBox="1"/>
          <p:nvPr/>
        </p:nvSpPr>
        <p:spPr>
          <a:xfrm>
            <a:off x="7162625" y="4159278"/>
            <a:ext cx="12513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61C00"/>
                </a:solidFill>
              </a:rPr>
              <a:t>λ</a:t>
            </a:r>
            <a:endParaRPr>
              <a:solidFill>
                <a:srgbClr val="A61C00"/>
              </a:solidFill>
            </a:endParaRPr>
          </a:p>
        </p:txBody>
      </p:sp>
      <p:pic>
        <p:nvPicPr>
          <p:cNvPr id="358" name="Google Shape;358;p27"/>
          <p:cNvPicPr preferRelativeResize="0"/>
          <p:nvPr/>
        </p:nvPicPr>
        <p:blipFill rotWithShape="1">
          <a:blip r:embed="rId3">
            <a:alphaModFix/>
          </a:blip>
          <a:srcRect b="49918" l="2844" r="50669" t="23248"/>
          <a:stretch/>
        </p:blipFill>
        <p:spPr>
          <a:xfrm rot="5400000">
            <a:off x="1614813" y="3764688"/>
            <a:ext cx="662525" cy="69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7"/>
          <p:cNvPicPr preferRelativeResize="0"/>
          <p:nvPr/>
        </p:nvPicPr>
        <p:blipFill rotWithShape="1">
          <a:blip r:embed="rId6">
            <a:alphaModFix/>
          </a:blip>
          <a:srcRect b="0" l="0" r="50896" t="46432"/>
          <a:stretch/>
        </p:blipFill>
        <p:spPr>
          <a:xfrm rot="5400000">
            <a:off x="2393975" y="3743825"/>
            <a:ext cx="692000" cy="70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7"/>
          <p:cNvSpPr txBox="1"/>
          <p:nvPr/>
        </p:nvSpPr>
        <p:spPr>
          <a:xfrm>
            <a:off x="1189925" y="3882575"/>
            <a:ext cx="25185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61C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L1(                   ,                   )</a:t>
            </a:r>
            <a:endParaRPr sz="1600">
              <a:solidFill>
                <a:srgbClr val="A61C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61" name="Google Shape;361;p27"/>
          <p:cNvSpPr txBox="1"/>
          <p:nvPr/>
        </p:nvSpPr>
        <p:spPr>
          <a:xfrm>
            <a:off x="1693225" y="3439375"/>
            <a:ext cx="5979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G(y)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62" name="Google Shape;362;p27"/>
          <p:cNvSpPr txBox="1"/>
          <p:nvPr/>
        </p:nvSpPr>
        <p:spPr>
          <a:xfrm>
            <a:off x="2291125" y="3439375"/>
            <a:ext cx="13167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 from data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63" name="Google Shape;363;p27"/>
          <p:cNvSpPr txBox="1"/>
          <p:nvPr/>
        </p:nvSpPr>
        <p:spPr>
          <a:xfrm>
            <a:off x="6348874" y="3865622"/>
            <a:ext cx="735000" cy="2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min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364" name="Google Shape;364;p27"/>
          <p:cNvPicPr preferRelativeResize="0"/>
          <p:nvPr/>
        </p:nvPicPr>
        <p:blipFill rotWithShape="1">
          <a:blip r:embed="rId4">
            <a:alphaModFix/>
          </a:blip>
          <a:srcRect b="0" l="68763" r="0" t="0"/>
          <a:stretch/>
        </p:blipFill>
        <p:spPr>
          <a:xfrm>
            <a:off x="6915775" y="3957185"/>
            <a:ext cx="2005523" cy="283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7"/>
          <p:cNvPicPr preferRelativeResize="0"/>
          <p:nvPr/>
        </p:nvPicPr>
        <p:blipFill rotWithShape="1">
          <a:blip r:embed="rId4">
            <a:alphaModFix/>
          </a:blip>
          <a:srcRect b="0" l="98056" r="0" t="0"/>
          <a:stretch/>
        </p:blipFill>
        <p:spPr>
          <a:xfrm>
            <a:off x="8888514" y="3953425"/>
            <a:ext cx="124798" cy="2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Architecture</a:t>
            </a:r>
            <a:endParaRPr/>
          </a:p>
        </p:txBody>
      </p:sp>
      <p:pic>
        <p:nvPicPr>
          <p:cNvPr id="371" name="Google Shape;3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8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8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8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5126450" y="1229575"/>
            <a:ext cx="4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6" name="Google Shape;376;p28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8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2493950" y="2928970"/>
            <a:ext cx="4959000" cy="1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8"/>
          <p:cNvSpPr/>
          <p:nvPr/>
        </p:nvSpPr>
        <p:spPr>
          <a:xfrm>
            <a:off x="5944000" y="1527575"/>
            <a:ext cx="1453800" cy="147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2000250" y="2923400"/>
            <a:ext cx="151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m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ap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4621075" y="2893225"/>
            <a:ext cx="1334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image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Architecture</a:t>
            </a:r>
            <a:endParaRPr/>
          </a:p>
        </p:txBody>
      </p:sp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10071" l="0" r="52157" t="0"/>
          <a:stretch/>
        </p:blipFill>
        <p:spPr>
          <a:xfrm rot="5400000">
            <a:off x="1308488" y="719938"/>
            <a:ext cx="2219275" cy="327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/>
          <p:nvPr/>
        </p:nvSpPr>
        <p:spPr>
          <a:xfrm>
            <a:off x="1169612" y="1194350"/>
            <a:ext cx="2538600" cy="2271300"/>
          </a:xfrm>
          <a:prstGeom prst="rect">
            <a:avLst/>
          </a:prstGeom>
          <a:solidFill>
            <a:srgbClr val="6AB61A">
              <a:alpha val="14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 txBox="1"/>
          <p:nvPr/>
        </p:nvSpPr>
        <p:spPr>
          <a:xfrm>
            <a:off x="929325" y="3815600"/>
            <a:ext cx="3018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Encoder-decoder architecture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2" name="Google Shape;392;p29"/>
          <p:cNvSpPr txBox="1"/>
          <p:nvPr/>
        </p:nvSpPr>
        <p:spPr>
          <a:xfrm>
            <a:off x="311700" y="3228200"/>
            <a:ext cx="93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map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3" name="Google Shape;393;p29"/>
          <p:cNvSpPr txBox="1"/>
          <p:nvPr/>
        </p:nvSpPr>
        <p:spPr>
          <a:xfrm>
            <a:off x="3653000" y="3274225"/>
            <a:ext cx="93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image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4" name="Google Shape;394;p29"/>
          <p:cNvSpPr txBox="1"/>
          <p:nvPr/>
        </p:nvSpPr>
        <p:spPr>
          <a:xfrm>
            <a:off x="2246225" y="11492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395" name="Google Shape;395;p29"/>
          <p:cNvCxnSpPr/>
          <p:nvPr/>
        </p:nvCxnSpPr>
        <p:spPr>
          <a:xfrm flipH="1" rot="10800000">
            <a:off x="2335425" y="2479325"/>
            <a:ext cx="128700" cy="450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29"/>
          <p:cNvSpPr txBox="1"/>
          <p:nvPr/>
        </p:nvSpPr>
        <p:spPr>
          <a:xfrm>
            <a:off x="1965325" y="2870750"/>
            <a:ext cx="93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Essential features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397" name="Google Shape;397;p29"/>
          <p:cNvSpPr/>
          <p:nvPr/>
        </p:nvSpPr>
        <p:spPr>
          <a:xfrm rot="1611402">
            <a:off x="1196598" y="1556535"/>
            <a:ext cx="1107002" cy="3839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B89F8">
              <a:alpha val="4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 rot="-1919336">
            <a:off x="2598938" y="1556507"/>
            <a:ext cx="1107115" cy="3842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B89F8">
              <a:alpha val="40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 txBox="1"/>
          <p:nvPr/>
        </p:nvSpPr>
        <p:spPr>
          <a:xfrm rot="1646093">
            <a:off x="1432970" y="1341083"/>
            <a:ext cx="786560" cy="3051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encode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 rot="-1851530">
            <a:off x="2607068" y="1410382"/>
            <a:ext cx="786665" cy="3051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de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code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Generator Architecture</a:t>
            </a:r>
            <a:endParaRPr/>
          </a:p>
        </p:txBody>
      </p:sp>
      <p:pic>
        <p:nvPicPr>
          <p:cNvPr id="406" name="Google Shape;406;p30"/>
          <p:cNvPicPr preferRelativeResize="0"/>
          <p:nvPr/>
        </p:nvPicPr>
        <p:blipFill rotWithShape="1">
          <a:blip r:embed="rId3">
            <a:alphaModFix/>
          </a:blip>
          <a:srcRect b="10071" l="0" r="52157" t="0"/>
          <a:stretch/>
        </p:blipFill>
        <p:spPr>
          <a:xfrm rot="5400000">
            <a:off x="1308488" y="719938"/>
            <a:ext cx="2219275" cy="327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0"/>
          <p:cNvPicPr preferRelativeResize="0"/>
          <p:nvPr/>
        </p:nvPicPr>
        <p:blipFill rotWithShape="1">
          <a:blip r:embed="rId3">
            <a:alphaModFix/>
          </a:blip>
          <a:srcRect b="10833" l="49826" r="0" t="0"/>
          <a:stretch/>
        </p:blipFill>
        <p:spPr>
          <a:xfrm rot="5400000">
            <a:off x="5556025" y="735825"/>
            <a:ext cx="2327375" cy="324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30"/>
          <p:cNvSpPr txBox="1"/>
          <p:nvPr/>
        </p:nvSpPr>
        <p:spPr>
          <a:xfrm>
            <a:off x="929325" y="3815600"/>
            <a:ext cx="3018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Encoder-decoder architecture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09" name="Google Shape;409;p30"/>
          <p:cNvSpPr txBox="1"/>
          <p:nvPr/>
        </p:nvSpPr>
        <p:spPr>
          <a:xfrm>
            <a:off x="5196525" y="3587000"/>
            <a:ext cx="3018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U-net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Encoder-decoder architecture with skip connections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0" name="Google Shape;410;p30"/>
          <p:cNvSpPr/>
          <p:nvPr/>
        </p:nvSpPr>
        <p:spPr>
          <a:xfrm>
            <a:off x="1169612" y="1194350"/>
            <a:ext cx="2538600" cy="2271300"/>
          </a:xfrm>
          <a:prstGeom prst="rect">
            <a:avLst/>
          </a:prstGeom>
          <a:solidFill>
            <a:srgbClr val="6AB61A">
              <a:alpha val="14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0"/>
          <p:cNvSpPr txBox="1"/>
          <p:nvPr/>
        </p:nvSpPr>
        <p:spPr>
          <a:xfrm>
            <a:off x="4721275" y="4419125"/>
            <a:ext cx="3937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O. Ronneberger, P. Fischer, and T. Brox. U-net: Convolutional networks for biomedical image segmentation, 2015.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412" name="Google Shape;412;p30"/>
          <p:cNvCxnSpPr/>
          <p:nvPr/>
        </p:nvCxnSpPr>
        <p:spPr>
          <a:xfrm flipH="1" rot="10800000">
            <a:off x="2335425" y="2479325"/>
            <a:ext cx="128700" cy="4509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30"/>
          <p:cNvSpPr/>
          <p:nvPr/>
        </p:nvSpPr>
        <p:spPr>
          <a:xfrm>
            <a:off x="5513012" y="1304765"/>
            <a:ext cx="2538600" cy="2271300"/>
          </a:xfrm>
          <a:prstGeom prst="rect">
            <a:avLst/>
          </a:prstGeom>
          <a:solidFill>
            <a:srgbClr val="6AB61A">
              <a:alpha val="1446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0"/>
          <p:cNvSpPr txBox="1"/>
          <p:nvPr/>
        </p:nvSpPr>
        <p:spPr>
          <a:xfrm>
            <a:off x="5955800" y="3075800"/>
            <a:ext cx="16104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Skip connections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2246225" y="11492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6" name="Google Shape;416;p30"/>
          <p:cNvSpPr txBox="1"/>
          <p:nvPr/>
        </p:nvSpPr>
        <p:spPr>
          <a:xfrm>
            <a:off x="6589625" y="1259615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7" name="Google Shape;417;p30"/>
          <p:cNvSpPr txBox="1"/>
          <p:nvPr/>
        </p:nvSpPr>
        <p:spPr>
          <a:xfrm>
            <a:off x="1965325" y="2870750"/>
            <a:ext cx="93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FF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Essential features</a:t>
            </a:r>
            <a:endParaRPr sz="16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8" name="Google Shape;418;p30"/>
          <p:cNvSpPr txBox="1"/>
          <p:nvPr/>
        </p:nvSpPr>
        <p:spPr>
          <a:xfrm>
            <a:off x="311700" y="3228200"/>
            <a:ext cx="93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map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19" name="Google Shape;419;p30"/>
          <p:cNvSpPr txBox="1"/>
          <p:nvPr/>
        </p:nvSpPr>
        <p:spPr>
          <a:xfrm>
            <a:off x="3653000" y="3274225"/>
            <a:ext cx="9306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image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5" name="Google Shape;4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5875" y="187112"/>
            <a:ext cx="4735050" cy="4769276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31"/>
          <p:cNvSpPr txBox="1"/>
          <p:nvPr/>
        </p:nvSpPr>
        <p:spPr>
          <a:xfrm>
            <a:off x="1234675" y="12800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27" name="Google Shape;427;p31"/>
          <p:cNvSpPr txBox="1"/>
          <p:nvPr/>
        </p:nvSpPr>
        <p:spPr>
          <a:xfrm>
            <a:off x="6716975" y="12800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Output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28" name="Google Shape;428;p31"/>
          <p:cNvSpPr txBox="1"/>
          <p:nvPr/>
        </p:nvSpPr>
        <p:spPr>
          <a:xfrm>
            <a:off x="1234675" y="35660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29" name="Google Shape;429;p31"/>
          <p:cNvSpPr txBox="1"/>
          <p:nvPr/>
        </p:nvSpPr>
        <p:spPr>
          <a:xfrm>
            <a:off x="6716975" y="35660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Output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430" name="Google Shape;430;p31"/>
          <p:cNvSpPr txBox="1"/>
          <p:nvPr/>
        </p:nvSpPr>
        <p:spPr>
          <a:xfrm>
            <a:off x="6594725" y="4062875"/>
            <a:ext cx="2549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Image-to-Image Translation with Conditional Adversarial Networks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, Phillip Isola, Jun-Yan Zhu, Tinghui Zhou, and Alexei A. Efros, 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CVPR 2017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6" name="Google Shape;436;p32"/>
          <p:cNvPicPr preferRelativeResize="0"/>
          <p:nvPr/>
        </p:nvPicPr>
        <p:blipFill rotWithShape="1">
          <a:blip r:embed="rId3">
            <a:alphaModFix/>
          </a:blip>
          <a:srcRect b="0" l="0" r="60051" t="0"/>
          <a:stretch/>
        </p:blipFill>
        <p:spPr>
          <a:xfrm>
            <a:off x="228600" y="1620850"/>
            <a:ext cx="3652901" cy="1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32"/>
          <p:cNvPicPr preferRelativeResize="0"/>
          <p:nvPr/>
        </p:nvPicPr>
        <p:blipFill rotWithShape="1">
          <a:blip r:embed="rId4">
            <a:alphaModFix/>
          </a:blip>
          <a:srcRect b="9844" l="0" r="60397" t="0"/>
          <a:stretch/>
        </p:blipFill>
        <p:spPr>
          <a:xfrm>
            <a:off x="685800" y="1368475"/>
            <a:ext cx="3500501" cy="21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32"/>
          <p:cNvPicPr preferRelativeResize="0"/>
          <p:nvPr/>
        </p:nvPicPr>
        <p:blipFill rotWithShape="1">
          <a:blip r:embed="rId3">
            <a:alphaModFix/>
          </a:blip>
          <a:srcRect b="0" l="59613" r="0" t="0"/>
          <a:stretch/>
        </p:blipFill>
        <p:spPr>
          <a:xfrm>
            <a:off x="4876651" y="1620850"/>
            <a:ext cx="3692850" cy="19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32"/>
          <p:cNvPicPr preferRelativeResize="0"/>
          <p:nvPr/>
        </p:nvPicPr>
        <p:blipFill rotWithShape="1">
          <a:blip r:embed="rId4">
            <a:alphaModFix/>
          </a:blip>
          <a:srcRect b="0" l="53447" r="0" t="9844"/>
          <a:stretch/>
        </p:blipFill>
        <p:spPr>
          <a:xfrm>
            <a:off x="4190850" y="1468452"/>
            <a:ext cx="4114949" cy="2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2"/>
          <p:cNvSpPr txBox="1"/>
          <p:nvPr/>
        </p:nvSpPr>
        <p:spPr>
          <a:xfrm>
            <a:off x="6289925" y="3986675"/>
            <a:ext cx="27942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Image-to-Image Translation with Conditional Adversarial Networks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, Phillip Isola, Jun-Yan Zhu, Tinghui Zhou, and Alexei A. Efros, 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CVPR 2017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6399" y="188075"/>
            <a:ext cx="4637324" cy="476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33"/>
          <p:cNvSpPr txBox="1"/>
          <p:nvPr/>
        </p:nvSpPr>
        <p:spPr>
          <a:xfrm>
            <a:off x="6594725" y="3986675"/>
            <a:ext cx="25494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PT Sans Narrow"/>
                <a:ea typeface="PT Sans Narrow"/>
                <a:cs typeface="PT Sans Narrow"/>
                <a:sym typeface="PT Sans Narrow"/>
              </a:rPr>
              <a:t>Image-to-Image Translation with Conditional Adversarial Networks</a:t>
            </a: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, Phillip Isola, Jun-Yan Zhu, Tinghui Zhou, and Alexei A. Efros, 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T Sans Narrow"/>
                <a:ea typeface="PT Sans Narrow"/>
                <a:cs typeface="PT Sans Narrow"/>
                <a:sym typeface="PT Sans Narrow"/>
              </a:rPr>
              <a:t>CVPR 2017</a:t>
            </a:r>
            <a:endParaRPr sz="12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player game</a:t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4938250" y="11466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67" name="Google Shape;67;p15"/>
          <p:cNvCxnSpPr>
            <a:endCxn id="66" idx="1"/>
          </p:cNvCxnSpPr>
          <p:nvPr/>
        </p:nvCxnSpPr>
        <p:spPr>
          <a:xfrm>
            <a:off x="4375750" y="150455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5"/>
          <p:cNvCxnSpPr>
            <a:stCxn id="66" idx="3"/>
          </p:cNvCxnSpPr>
          <p:nvPr/>
        </p:nvCxnSpPr>
        <p:spPr>
          <a:xfrm>
            <a:off x="5654050" y="15045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5"/>
          <p:cNvSpPr txBox="1"/>
          <p:nvPr/>
        </p:nvSpPr>
        <p:spPr>
          <a:xfrm>
            <a:off x="6119825" y="1239500"/>
            <a:ext cx="159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 = D(G(z))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2844550" y="11466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endParaRPr sz="3000"/>
          </a:p>
        </p:txBody>
      </p:sp>
      <p:cxnSp>
        <p:nvCxnSpPr>
          <p:cNvPr id="71" name="Google Shape;71;p15"/>
          <p:cNvCxnSpPr>
            <a:endCxn id="70" idx="1"/>
          </p:cNvCxnSpPr>
          <p:nvPr/>
        </p:nvCxnSpPr>
        <p:spPr>
          <a:xfrm>
            <a:off x="2282050" y="150455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>
            <a:stCxn id="70" idx="3"/>
          </p:cNvCxnSpPr>
          <p:nvPr/>
        </p:nvCxnSpPr>
        <p:spPr>
          <a:xfrm>
            <a:off x="3560350" y="15045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5"/>
          <p:cNvSpPr txBox="1"/>
          <p:nvPr/>
        </p:nvSpPr>
        <p:spPr>
          <a:xfrm>
            <a:off x="1938854" y="124935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26126" y="1239502"/>
            <a:ext cx="460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38250" y="32409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76" name="Google Shape;76;p15"/>
          <p:cNvCxnSpPr>
            <a:endCxn id="75" idx="1"/>
          </p:cNvCxnSpPr>
          <p:nvPr/>
        </p:nvCxnSpPr>
        <p:spPr>
          <a:xfrm>
            <a:off x="4375750" y="359885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" name="Google Shape;77;p15"/>
          <p:cNvCxnSpPr>
            <a:stCxn id="75" idx="3"/>
          </p:cNvCxnSpPr>
          <p:nvPr/>
        </p:nvCxnSpPr>
        <p:spPr>
          <a:xfrm>
            <a:off x="5654050" y="35988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" name="Google Shape;78;p15"/>
          <p:cNvSpPr txBox="1"/>
          <p:nvPr/>
        </p:nvSpPr>
        <p:spPr>
          <a:xfrm>
            <a:off x="6119825" y="3333800"/>
            <a:ext cx="159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 = D(x)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026126" y="3333802"/>
            <a:ext cx="460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2358250" y="2934700"/>
            <a:ext cx="1533600" cy="1175904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517475" y="3465600"/>
            <a:ext cx="12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C78D8"/>
                </a:solidFill>
              </a:rPr>
              <a:t>𝓓𝓪𝓽𝓪</a:t>
            </a:r>
            <a:endParaRPr baseline="-25000" i="1" sz="2400">
              <a:solidFill>
                <a:srgbClr val="3C78D8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4945300" y="1973950"/>
            <a:ext cx="4008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 tries to make D(G(z)) near 0 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--  “You are fake”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112050" y="1977725"/>
            <a:ext cx="4008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 tries to make D(G(z)) near 1 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--  “I am not fake”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6105975" y="3773600"/>
            <a:ext cx="1719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D tries to output 1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--  “You are real”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925" y="1924425"/>
            <a:ext cx="767725" cy="7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generator</a:t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4785850" y="11466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92" name="Google Shape;92;p16"/>
          <p:cNvCxnSpPr>
            <a:stCxn id="91" idx="3"/>
          </p:cNvCxnSpPr>
          <p:nvPr/>
        </p:nvCxnSpPr>
        <p:spPr>
          <a:xfrm>
            <a:off x="5501650" y="15045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" name="Google Shape;93;p16"/>
          <p:cNvSpPr txBox="1"/>
          <p:nvPr/>
        </p:nvSpPr>
        <p:spPr>
          <a:xfrm>
            <a:off x="5967425" y="1239500"/>
            <a:ext cx="159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 = D(G(z))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2692150" y="11466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endParaRPr sz="3000"/>
          </a:p>
        </p:txBody>
      </p:sp>
      <p:cxnSp>
        <p:nvCxnSpPr>
          <p:cNvPr id="95" name="Google Shape;95;p16"/>
          <p:cNvCxnSpPr>
            <a:endCxn id="94" idx="1"/>
          </p:cNvCxnSpPr>
          <p:nvPr/>
        </p:nvCxnSpPr>
        <p:spPr>
          <a:xfrm>
            <a:off x="2129650" y="150455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6"/>
          <p:cNvCxnSpPr>
            <a:stCxn id="94" idx="3"/>
            <a:endCxn id="97" idx="1"/>
          </p:cNvCxnSpPr>
          <p:nvPr/>
        </p:nvCxnSpPr>
        <p:spPr>
          <a:xfrm>
            <a:off x="3407950" y="1504550"/>
            <a:ext cx="1406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6"/>
          <p:cNvSpPr txBox="1"/>
          <p:nvPr/>
        </p:nvSpPr>
        <p:spPr>
          <a:xfrm>
            <a:off x="1786454" y="124935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7379400" y="1273450"/>
            <a:ext cx="1866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7480625" y="1270875"/>
            <a:ext cx="715800" cy="3420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Cost 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4785850" y="28992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102" name="Google Shape;102;p16"/>
          <p:cNvCxnSpPr>
            <a:stCxn id="100" idx="3"/>
          </p:cNvCxnSpPr>
          <p:nvPr/>
        </p:nvCxnSpPr>
        <p:spPr>
          <a:xfrm flipH="1">
            <a:off x="6036125" y="1441875"/>
            <a:ext cx="2160300" cy="1825800"/>
          </a:xfrm>
          <a:prstGeom prst="curvedConnector3">
            <a:avLst>
              <a:gd fmla="val -11023" name="adj1"/>
            </a:avLst>
          </a:prstGeom>
          <a:noFill/>
          <a:ln cap="flat" cmpd="sng" w="38100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03" name="Google Shape;103;p16"/>
          <p:cNvSpPr/>
          <p:nvPr/>
        </p:nvSpPr>
        <p:spPr>
          <a:xfrm flipH="1">
            <a:off x="4545500" y="296417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CC43A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6"/>
          <p:cNvCxnSpPr>
            <a:stCxn id="105" idx="2"/>
            <a:endCxn id="103" idx="1"/>
          </p:cNvCxnSpPr>
          <p:nvPr/>
        </p:nvCxnSpPr>
        <p:spPr>
          <a:xfrm rot="10800000">
            <a:off x="5510450" y="3250525"/>
            <a:ext cx="528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" name="Google Shape;106;p16"/>
          <p:cNvSpPr/>
          <p:nvPr/>
        </p:nvSpPr>
        <p:spPr>
          <a:xfrm>
            <a:off x="2470325" y="122229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A84C6">
              <a:alpha val="59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4527725" y="122229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A84C6">
              <a:alpha val="59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4066950" y="3672650"/>
            <a:ext cx="22635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Calculate gradients (backprop) and </a:t>
            </a:r>
            <a:r>
              <a:rPr lang="en" sz="1600" u="sng">
                <a:latin typeface="PT Sans Narrow"/>
                <a:ea typeface="PT Sans Narrow"/>
                <a:cs typeface="PT Sans Narrow"/>
                <a:sym typeface="PT Sans Narrow"/>
              </a:rPr>
              <a:t>do not</a:t>
            </a: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 update parameters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2728450" y="28992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endParaRPr sz="3000"/>
          </a:p>
        </p:txBody>
      </p:sp>
      <p:sp>
        <p:nvSpPr>
          <p:cNvPr id="109" name="Google Shape;109;p16"/>
          <p:cNvSpPr/>
          <p:nvPr/>
        </p:nvSpPr>
        <p:spPr>
          <a:xfrm flipH="1">
            <a:off x="2488100" y="296417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CC43A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6"/>
          <p:cNvCxnSpPr>
            <a:stCxn id="103" idx="3"/>
            <a:endCxn id="109" idx="1"/>
          </p:cNvCxnSpPr>
          <p:nvPr/>
        </p:nvCxnSpPr>
        <p:spPr>
          <a:xfrm rot="10800000">
            <a:off x="3452900" y="3250525"/>
            <a:ext cx="109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6"/>
          <p:cNvSpPr txBox="1"/>
          <p:nvPr/>
        </p:nvSpPr>
        <p:spPr>
          <a:xfrm>
            <a:off x="1924400" y="3672650"/>
            <a:ext cx="19584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Calculate gradients (backprop) and update parameters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discriminator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4785850" y="11466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118" name="Google Shape;118;p17"/>
          <p:cNvCxnSpPr>
            <a:stCxn id="117" idx="3"/>
          </p:cNvCxnSpPr>
          <p:nvPr/>
        </p:nvCxnSpPr>
        <p:spPr>
          <a:xfrm>
            <a:off x="5501650" y="15045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7"/>
          <p:cNvSpPr txBox="1"/>
          <p:nvPr/>
        </p:nvSpPr>
        <p:spPr>
          <a:xfrm>
            <a:off x="5967425" y="1239500"/>
            <a:ext cx="159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 = D(G(z))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0" name="Google Shape;120;p17"/>
          <p:cNvSpPr/>
          <p:nvPr/>
        </p:nvSpPr>
        <p:spPr>
          <a:xfrm>
            <a:off x="2692150" y="11466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endParaRPr sz="3000"/>
          </a:p>
        </p:txBody>
      </p:sp>
      <p:cxnSp>
        <p:nvCxnSpPr>
          <p:cNvPr id="121" name="Google Shape;121;p17"/>
          <p:cNvCxnSpPr>
            <a:endCxn id="120" idx="1"/>
          </p:cNvCxnSpPr>
          <p:nvPr/>
        </p:nvCxnSpPr>
        <p:spPr>
          <a:xfrm>
            <a:off x="2129650" y="150455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7"/>
          <p:cNvCxnSpPr>
            <a:stCxn id="120" idx="3"/>
            <a:endCxn id="123" idx="1"/>
          </p:cNvCxnSpPr>
          <p:nvPr/>
        </p:nvCxnSpPr>
        <p:spPr>
          <a:xfrm>
            <a:off x="3407950" y="1504550"/>
            <a:ext cx="1406100" cy="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17"/>
          <p:cNvSpPr txBox="1"/>
          <p:nvPr/>
        </p:nvSpPr>
        <p:spPr>
          <a:xfrm>
            <a:off x="1786454" y="124935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4785850" y="20610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126" name="Google Shape;126;p17"/>
          <p:cNvCxnSpPr>
            <a:endCxn id="125" idx="1"/>
          </p:cNvCxnSpPr>
          <p:nvPr/>
        </p:nvCxnSpPr>
        <p:spPr>
          <a:xfrm>
            <a:off x="4223350" y="241895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7"/>
          <p:cNvCxnSpPr>
            <a:stCxn id="125" idx="3"/>
          </p:cNvCxnSpPr>
          <p:nvPr/>
        </p:nvCxnSpPr>
        <p:spPr>
          <a:xfrm>
            <a:off x="5501650" y="241895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17"/>
          <p:cNvSpPr txBox="1"/>
          <p:nvPr/>
        </p:nvSpPr>
        <p:spPr>
          <a:xfrm>
            <a:off x="5967425" y="2153900"/>
            <a:ext cx="159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 = D(x)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3873726" y="2153902"/>
            <a:ext cx="460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379400" y="1273450"/>
            <a:ext cx="186600" cy="1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7480625" y="1270875"/>
            <a:ext cx="715800" cy="3420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Cost 1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7434625" y="2247950"/>
            <a:ext cx="761700" cy="342000"/>
          </a:xfrm>
          <a:prstGeom prst="rect">
            <a:avLst/>
          </a:prstGeom>
          <a:noFill/>
          <a:ln cap="flat" cmpd="sng" w="19050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Cost 2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4785850" y="350885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134" name="Google Shape;134;p17"/>
          <p:cNvCxnSpPr>
            <a:stCxn id="131" idx="3"/>
            <a:endCxn id="135" idx="2"/>
          </p:cNvCxnSpPr>
          <p:nvPr/>
        </p:nvCxnSpPr>
        <p:spPr>
          <a:xfrm flipH="1">
            <a:off x="6806525" y="1441875"/>
            <a:ext cx="1389900" cy="2418300"/>
          </a:xfrm>
          <a:prstGeom prst="curvedConnector3">
            <a:avLst>
              <a:gd fmla="val -17133" name="adj1"/>
            </a:avLst>
          </a:prstGeom>
          <a:noFill/>
          <a:ln cap="flat" cmpd="sng" w="38100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136" name="Google Shape;136;p17"/>
          <p:cNvCxnSpPr>
            <a:stCxn id="132" idx="3"/>
            <a:endCxn id="135" idx="2"/>
          </p:cNvCxnSpPr>
          <p:nvPr/>
        </p:nvCxnSpPr>
        <p:spPr>
          <a:xfrm flipH="1">
            <a:off x="6806725" y="2418950"/>
            <a:ext cx="1389600" cy="1441200"/>
          </a:xfrm>
          <a:prstGeom prst="curvedConnector3">
            <a:avLst>
              <a:gd fmla="val -17136" name="adj1"/>
            </a:avLst>
          </a:prstGeom>
          <a:noFill/>
          <a:ln cap="flat" cmpd="sng" w="38100">
            <a:solidFill>
              <a:srgbClr val="B7B7B7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37" name="Google Shape;137;p17"/>
          <p:cNvSpPr/>
          <p:nvPr/>
        </p:nvSpPr>
        <p:spPr>
          <a:xfrm flipH="1">
            <a:off x="4545500" y="357377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CC43A">
              <a:alpha val="5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7"/>
          <p:cNvCxnSpPr>
            <a:stCxn id="139" idx="2"/>
            <a:endCxn id="137" idx="1"/>
          </p:cNvCxnSpPr>
          <p:nvPr/>
        </p:nvCxnSpPr>
        <p:spPr>
          <a:xfrm rot="10800000">
            <a:off x="5510450" y="3860125"/>
            <a:ext cx="5283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" name="Google Shape;140;p17"/>
          <p:cNvSpPr/>
          <p:nvPr/>
        </p:nvSpPr>
        <p:spPr>
          <a:xfrm>
            <a:off x="2470325" y="122229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A84C6">
              <a:alpha val="59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4527725" y="122229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A84C6">
              <a:alpha val="59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7"/>
          <p:cNvSpPr/>
          <p:nvPr/>
        </p:nvSpPr>
        <p:spPr>
          <a:xfrm>
            <a:off x="4527725" y="2136695"/>
            <a:ext cx="1251300" cy="572700"/>
          </a:xfrm>
          <a:prstGeom prst="chevron">
            <a:avLst>
              <a:gd fmla="val 50000" name="adj"/>
            </a:avLst>
          </a:prstGeom>
          <a:solidFill>
            <a:srgbClr val="1A84C6">
              <a:alpha val="5908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3981800" y="4282250"/>
            <a:ext cx="2772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Calculate gradients (backprop) and update parameters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43" name="Google Shape;143;p17"/>
          <p:cNvSpPr/>
          <p:nvPr/>
        </p:nvSpPr>
        <p:spPr>
          <a:xfrm>
            <a:off x="2663050" y="1957260"/>
            <a:ext cx="1218348" cy="934092"/>
          </a:xfrm>
          <a:prstGeom prst="cloud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2669875" y="2170200"/>
            <a:ext cx="12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C78D8"/>
                </a:solidFill>
              </a:rPr>
              <a:t>𝓓𝓪𝓽𝓪</a:t>
            </a:r>
            <a:endParaRPr baseline="-25000" i="1" sz="2400">
              <a:solidFill>
                <a:srgbClr val="3C78D8"/>
              </a:solidFill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001100" y="3556525"/>
            <a:ext cx="881400" cy="607200"/>
          </a:xfrm>
          <a:prstGeom prst="parallelogram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GAN</a:t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3897175" y="130760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G</a:t>
            </a:r>
            <a:endParaRPr sz="3000"/>
          </a:p>
        </p:txBody>
      </p:sp>
      <p:cxnSp>
        <p:nvCxnSpPr>
          <p:cNvPr id="151" name="Google Shape;151;p18"/>
          <p:cNvCxnSpPr/>
          <p:nvPr/>
        </p:nvCxnSpPr>
        <p:spPr>
          <a:xfrm>
            <a:off x="3334675" y="151310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8"/>
          <p:cNvCxnSpPr>
            <a:stCxn id="150" idx="3"/>
          </p:cNvCxnSpPr>
          <p:nvPr/>
        </p:nvCxnSpPr>
        <p:spPr>
          <a:xfrm>
            <a:off x="4612975" y="166550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8"/>
          <p:cNvSpPr txBox="1"/>
          <p:nvPr/>
        </p:nvSpPr>
        <p:spPr>
          <a:xfrm>
            <a:off x="1677025" y="1293200"/>
            <a:ext cx="132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random vector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2991479" y="125790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z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5078750" y="1400450"/>
            <a:ext cx="13806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 = G(z | y)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897175" y="2603000"/>
            <a:ext cx="715800" cy="715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</a:t>
            </a:r>
            <a:endParaRPr sz="3000"/>
          </a:p>
        </p:txBody>
      </p:sp>
      <p:cxnSp>
        <p:nvCxnSpPr>
          <p:cNvPr id="157" name="Google Shape;157;p18"/>
          <p:cNvCxnSpPr/>
          <p:nvPr/>
        </p:nvCxnSpPr>
        <p:spPr>
          <a:xfrm>
            <a:off x="3334675" y="280850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8"/>
          <p:cNvCxnSpPr>
            <a:stCxn id="156" idx="3"/>
          </p:cNvCxnSpPr>
          <p:nvPr/>
        </p:nvCxnSpPr>
        <p:spPr>
          <a:xfrm>
            <a:off x="4612975" y="2960900"/>
            <a:ext cx="460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991479" y="255330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5078750" y="2695850"/>
            <a:ext cx="14451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 = D(x | y)</a:t>
            </a:r>
            <a:endParaRPr baseline="-25000"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1" name="Google Shape;161;p18"/>
          <p:cNvCxnSpPr/>
          <p:nvPr/>
        </p:nvCxnSpPr>
        <p:spPr>
          <a:xfrm>
            <a:off x="3334675" y="189410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 txBox="1"/>
          <p:nvPr/>
        </p:nvSpPr>
        <p:spPr>
          <a:xfrm>
            <a:off x="1677025" y="1674200"/>
            <a:ext cx="132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2991479" y="163890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64" name="Google Shape;164;p18"/>
          <p:cNvCxnSpPr/>
          <p:nvPr/>
        </p:nvCxnSpPr>
        <p:spPr>
          <a:xfrm>
            <a:off x="3334675" y="3189500"/>
            <a:ext cx="56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8"/>
          <p:cNvSpPr txBox="1"/>
          <p:nvPr/>
        </p:nvSpPr>
        <p:spPr>
          <a:xfrm>
            <a:off x="1677025" y="2969600"/>
            <a:ext cx="1329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2991479" y="2934303"/>
            <a:ext cx="290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rgbClr val="3C78D8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 i="1" sz="1800">
              <a:solidFill>
                <a:srgbClr val="3C78D8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2327925" y="2588600"/>
            <a:ext cx="67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138" y="3889601"/>
            <a:ext cx="7376273" cy="4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5883900" y="2286475"/>
            <a:ext cx="3045600" cy="2677536"/>
          </a:xfrm>
          <a:prstGeom prst="cloud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to image translation (transformation)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 rotWithShape="1">
          <a:blip r:embed="rId3">
            <a:alphaModFix/>
          </a:blip>
          <a:srcRect b="0" l="49397" r="0" t="46432"/>
          <a:stretch/>
        </p:blipFill>
        <p:spPr>
          <a:xfrm rot="5400000">
            <a:off x="1144350" y="1694825"/>
            <a:ext cx="1583225" cy="1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50627" t="46432"/>
          <a:stretch/>
        </p:blipFill>
        <p:spPr>
          <a:xfrm rot="5400000">
            <a:off x="3445075" y="1694825"/>
            <a:ext cx="1544750" cy="1557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9"/>
          <p:cNvSpPr txBox="1"/>
          <p:nvPr/>
        </p:nvSpPr>
        <p:spPr>
          <a:xfrm>
            <a:off x="481050" y="22539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GOAL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1615675" y="14324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3821375" y="1432475"/>
            <a:ext cx="11595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Output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2850078" y="2336775"/>
            <a:ext cx="479700" cy="25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19"/>
          <p:cNvPicPr preferRelativeResize="0"/>
          <p:nvPr/>
        </p:nvPicPr>
        <p:blipFill rotWithShape="1">
          <a:blip r:embed="rId3">
            <a:alphaModFix/>
          </a:blip>
          <a:srcRect b="0" l="49397" r="0" t="46432"/>
          <a:stretch/>
        </p:blipFill>
        <p:spPr>
          <a:xfrm rot="5400000">
            <a:off x="7165625" y="2574975"/>
            <a:ext cx="604925" cy="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3">
            <a:alphaModFix/>
          </a:blip>
          <a:srcRect b="0" l="0" r="50627" t="46432"/>
          <a:stretch/>
        </p:blipFill>
        <p:spPr>
          <a:xfrm rot="5400000">
            <a:off x="7862645" y="2577242"/>
            <a:ext cx="585700" cy="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49397" r="0" t="46432"/>
          <a:stretch/>
        </p:blipFill>
        <p:spPr>
          <a:xfrm rot="5400000">
            <a:off x="6256400" y="3264812"/>
            <a:ext cx="604925" cy="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9"/>
          <p:cNvPicPr preferRelativeResize="0"/>
          <p:nvPr/>
        </p:nvPicPr>
        <p:blipFill rotWithShape="1">
          <a:blip r:embed="rId3">
            <a:alphaModFix/>
          </a:blip>
          <a:srcRect b="0" l="0" r="50627" t="46432"/>
          <a:stretch/>
        </p:blipFill>
        <p:spPr>
          <a:xfrm rot="5400000">
            <a:off x="6953420" y="3267080"/>
            <a:ext cx="585700" cy="5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9"/>
          <p:cNvPicPr preferRelativeResize="0"/>
          <p:nvPr/>
        </p:nvPicPr>
        <p:blipFill rotWithShape="1">
          <a:blip r:embed="rId3">
            <a:alphaModFix/>
          </a:blip>
          <a:srcRect b="0" l="49397" r="0" t="46432"/>
          <a:stretch/>
        </p:blipFill>
        <p:spPr>
          <a:xfrm rot="5400000">
            <a:off x="6824662" y="3954637"/>
            <a:ext cx="604925" cy="59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 rotWithShape="1">
          <a:blip r:embed="rId3">
            <a:alphaModFix/>
          </a:blip>
          <a:srcRect b="0" l="0" r="50627" t="46432"/>
          <a:stretch/>
        </p:blipFill>
        <p:spPr>
          <a:xfrm rot="5400000">
            <a:off x="7521683" y="3956905"/>
            <a:ext cx="585700" cy="5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/>
        </p:nvSpPr>
        <p:spPr>
          <a:xfrm>
            <a:off x="6098875" y="2627400"/>
            <a:ext cx="12183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3C78D8"/>
                </a:solidFill>
              </a:rPr>
              <a:t>𝓓𝓪𝓽𝓪</a:t>
            </a:r>
            <a:endParaRPr baseline="-25000" i="1" sz="2400">
              <a:solidFill>
                <a:srgbClr val="3C78D8"/>
              </a:solidFill>
            </a:endParaRPr>
          </a:p>
        </p:txBody>
      </p:sp>
      <p:sp>
        <p:nvSpPr>
          <p:cNvPr id="188" name="Google Shape;188;p19"/>
          <p:cNvSpPr txBox="1"/>
          <p:nvPr/>
        </p:nvSpPr>
        <p:spPr>
          <a:xfrm>
            <a:off x="335275" y="4139075"/>
            <a:ext cx="5243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PT Sans Narrow"/>
                <a:ea typeface="PT Sans Narrow"/>
                <a:cs typeface="PT Sans Narrow"/>
                <a:sym typeface="PT Sans Narrow"/>
              </a:rPr>
              <a:t>Image-to-Image Translation with Conditional Adversarial Networks</a:t>
            </a: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, Phillip Isola, Jun-Yan Zhu, Tinghui Zhou, and Alexei A. Efros, 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Berkeley AI Research (BAIR) Laboratory, CVPR 2017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89" name="Google Shape;189;p19"/>
          <p:cNvSpPr txBox="1"/>
          <p:nvPr/>
        </p:nvSpPr>
        <p:spPr>
          <a:xfrm>
            <a:off x="1171646" y="3152000"/>
            <a:ext cx="15138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map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0" name="Google Shape;190;p19"/>
          <p:cNvSpPr txBox="1"/>
          <p:nvPr/>
        </p:nvSpPr>
        <p:spPr>
          <a:xfrm>
            <a:off x="3573467" y="3121825"/>
            <a:ext cx="1334100" cy="6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Aerial image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91" name="Google Shape;191;p19"/>
          <p:cNvSpPr txBox="1"/>
          <p:nvPr/>
        </p:nvSpPr>
        <p:spPr>
          <a:xfrm>
            <a:off x="7443075" y="3342438"/>
            <a:ext cx="17487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From Google Maps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Generator</a:t>
            </a:r>
            <a:endParaRPr/>
          </a:p>
        </p:txBody>
      </p:sp>
      <p:pic>
        <p:nvPicPr>
          <p:cNvPr id="197" name="Google Shape;1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0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0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5126450" y="1229575"/>
            <a:ext cx="4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06" name="Google Shape;206;p20"/>
          <p:cNvSpPr/>
          <p:nvPr/>
        </p:nvSpPr>
        <p:spPr>
          <a:xfrm>
            <a:off x="2493950" y="2928970"/>
            <a:ext cx="4959000" cy="1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0"/>
          <p:cNvSpPr/>
          <p:nvPr/>
        </p:nvSpPr>
        <p:spPr>
          <a:xfrm>
            <a:off x="5944000" y="1527575"/>
            <a:ext cx="1453800" cy="147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"/>
          <p:cNvSpPr txBox="1"/>
          <p:nvPr/>
        </p:nvSpPr>
        <p:spPr>
          <a:xfrm>
            <a:off x="1810500" y="988375"/>
            <a:ext cx="230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 rot="10800000">
            <a:off x="3861875" y="2855250"/>
            <a:ext cx="0" cy="55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0"/>
          <p:cNvCxnSpPr/>
          <p:nvPr/>
        </p:nvCxnSpPr>
        <p:spPr>
          <a:xfrm>
            <a:off x="2058499" y="3413872"/>
            <a:ext cx="181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20"/>
          <p:cNvSpPr txBox="1"/>
          <p:nvPr/>
        </p:nvSpPr>
        <p:spPr>
          <a:xfrm>
            <a:off x="1232975" y="3198175"/>
            <a:ext cx="9237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Noise   z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Generator</a:t>
            </a:r>
            <a:endParaRPr/>
          </a:p>
        </p:txBody>
      </p:sp>
      <p:pic>
        <p:nvPicPr>
          <p:cNvPr id="217" name="Google Shape;2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146822" y="381000"/>
            <a:ext cx="285035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3789350" y="1301205"/>
            <a:ext cx="391200" cy="39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1"/>
          <p:cNvSpPr/>
          <p:nvPr/>
        </p:nvSpPr>
        <p:spPr>
          <a:xfrm>
            <a:off x="6385550" y="2035995"/>
            <a:ext cx="391200" cy="391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1"/>
          <p:cNvSpPr txBox="1"/>
          <p:nvPr/>
        </p:nvSpPr>
        <p:spPr>
          <a:xfrm>
            <a:off x="2603525" y="1216975"/>
            <a:ext cx="3912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T Sans Narrow"/>
                <a:ea typeface="PT Sans Narrow"/>
                <a:cs typeface="PT Sans Narrow"/>
                <a:sym typeface="PT Sans Narrow"/>
              </a:rPr>
              <a:t>y</a:t>
            </a:r>
            <a:endParaRPr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1" name="Google Shape;221;p21"/>
          <p:cNvSpPr txBox="1"/>
          <p:nvPr/>
        </p:nvSpPr>
        <p:spPr>
          <a:xfrm>
            <a:off x="5126450" y="1229575"/>
            <a:ext cx="46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x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3607955" y="1730425"/>
            <a:ext cx="735000" cy="1089000"/>
          </a:xfrm>
          <a:prstGeom prst="rect">
            <a:avLst/>
          </a:prstGeom>
          <a:solidFill>
            <a:srgbClr val="6AB61A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1"/>
          <p:cNvSpPr/>
          <p:nvPr/>
        </p:nvSpPr>
        <p:spPr>
          <a:xfrm>
            <a:off x="6203836" y="2408106"/>
            <a:ext cx="735000" cy="1089000"/>
          </a:xfrm>
          <a:prstGeom prst="rect">
            <a:avLst/>
          </a:prstGeom>
          <a:solidFill>
            <a:srgbClr val="1A6CB6">
              <a:alpha val="4754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"/>
          <p:cNvSpPr txBox="1"/>
          <p:nvPr/>
        </p:nvSpPr>
        <p:spPr>
          <a:xfrm>
            <a:off x="3770225" y="13016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G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6404375" y="2078900"/>
            <a:ext cx="391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226" name="Google Shape;226;p21"/>
          <p:cNvSpPr/>
          <p:nvPr/>
        </p:nvSpPr>
        <p:spPr>
          <a:xfrm>
            <a:off x="2493950" y="2928970"/>
            <a:ext cx="4959000" cy="1794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/>
          <p:nvPr/>
        </p:nvSpPr>
        <p:spPr>
          <a:xfrm>
            <a:off x="5944000" y="1527575"/>
            <a:ext cx="1453800" cy="1475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1810500" y="988375"/>
            <a:ext cx="2307900" cy="3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PT Sans Narrow"/>
                <a:ea typeface="PT Sans Narrow"/>
                <a:cs typeface="PT Sans Narrow"/>
                <a:sym typeface="PT Sans Narrow"/>
              </a:rPr>
              <a:t>Auxiliary / conditional input</a:t>
            </a:r>
            <a:endParaRPr sz="16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