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4" r:id="rId3"/>
    <p:sldId id="295" r:id="rId4"/>
    <p:sldId id="303" r:id="rId5"/>
    <p:sldId id="296" r:id="rId6"/>
    <p:sldId id="302" r:id="rId7"/>
    <p:sldId id="304" r:id="rId8"/>
    <p:sldId id="297" r:id="rId9"/>
    <p:sldId id="306" r:id="rId10"/>
    <p:sldId id="298" r:id="rId11"/>
    <p:sldId id="301" r:id="rId12"/>
    <p:sldId id="299" r:id="rId13"/>
    <p:sldId id="307" r:id="rId14"/>
    <p:sldId id="300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FD92"/>
    <a:srgbClr val="FE6E6E"/>
    <a:srgbClr val="FFEE6D"/>
    <a:srgbClr val="A9D18E"/>
    <a:srgbClr val="C5E0B4"/>
    <a:srgbClr val="FFAFAF"/>
    <a:srgbClr val="FFFFFF"/>
    <a:srgbClr val="C60202"/>
    <a:srgbClr val="B69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75E7-DCF2-4F52-883A-ED85448FF57C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11633-1533-415B-8E61-EE93885E5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3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11633-1533-415B-8E61-EE93885E55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1B59366-9CCE-4813-9795-2C1CFD3786CA}" type="datetimeFigureOut">
              <a:rPr lang="en-IN" smtClean="0"/>
              <a:pPr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E70200A-25FB-4142-B063-8D9C34BD895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3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60" y="-125073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7"/>
            <a:ext cx="10515600" cy="47817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8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4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6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1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366-9CCE-4813-9795-2C1CFD3786CA}" type="datetimeFigureOut">
              <a:rPr lang="en-IN" smtClean="0"/>
              <a:t>26-03-2017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0A-25FB-4142-B063-8D9C34BD8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9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A1B59366-9CCE-4813-9795-2C1CFD3786CA}" type="datetimeFigureOut">
              <a:rPr lang="en-IN" smtClean="0"/>
              <a:pPr/>
              <a:t>26-03-2017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E70200A-25FB-4142-B063-8D9C34BD895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1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IN" dirty="0"/>
              <a:t>Non-local Means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978" y="3602038"/>
            <a:ext cx="11873022" cy="218916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EE5175 Image Signal Processing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29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Non-local means (NLM)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Averages </a:t>
            </a:r>
            <a:r>
              <a:rPr lang="en-IN" sz="2400" u="sng" dirty="0">
                <a:solidFill>
                  <a:schemeClr val="bg1">
                    <a:lumMod val="50000"/>
                  </a:schemeClr>
                </a:solidFill>
              </a:rPr>
              <a:t>pixels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that have </a:t>
            </a:r>
            <a:r>
              <a:rPr lang="en-IN" sz="2400" u="sng" dirty="0">
                <a:solidFill>
                  <a:schemeClr val="bg1">
                    <a:lumMod val="50000"/>
                  </a:schemeClr>
                </a:solidFill>
              </a:rPr>
              <a:t>similar neighbourhoods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29" y="2280406"/>
            <a:ext cx="4965010" cy="947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59" y="3465598"/>
            <a:ext cx="2582784" cy="6476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0946" y="3099471"/>
            <a:ext cx="5632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neighbourhood of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looks similar to neighbourhood of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give higher weight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weight depends on image intensities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56304" y="2311155"/>
            <a:ext cx="2207374" cy="691394"/>
          </a:xfrm>
          <a:prstGeom prst="rect">
            <a:avLst/>
          </a:prstGeom>
          <a:solidFill>
            <a:srgbClr val="A9D18E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82" y="5079455"/>
            <a:ext cx="2580861" cy="6120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4298" y="3465598"/>
            <a:ext cx="257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weighting based on difference in image intensities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298" y="5079455"/>
            <a:ext cx="25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74029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Non-local means (NLM)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7"/>
            <a:ext cx="10830339" cy="4781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Weighs </a:t>
            </a:r>
            <a:r>
              <a:rPr lang="en-IN" sz="2400" u="sng" dirty="0">
                <a:solidFill>
                  <a:schemeClr val="bg1">
                    <a:lumMod val="50000"/>
                  </a:schemeClr>
                </a:solidFill>
              </a:rPr>
              <a:t>neighbour pixels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that have </a:t>
            </a:r>
            <a:r>
              <a:rPr lang="en-IN" sz="2400" u="sng" dirty="0">
                <a:solidFill>
                  <a:schemeClr val="bg1">
                    <a:lumMod val="50000"/>
                  </a:schemeClr>
                </a:solidFill>
              </a:rPr>
              <a:t>similar neighbourhoods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7791" y="3328071"/>
            <a:ext cx="584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Similarity weight based on intensities of neighbourhood around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2139" y="2196548"/>
            <a:ext cx="2117035" cy="879961"/>
          </a:xfrm>
          <a:prstGeom prst="rect">
            <a:avLst/>
          </a:prstGeom>
          <a:solidFill>
            <a:srgbClr val="A9D18E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14" y="2299268"/>
            <a:ext cx="6397910" cy="90289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71166" y="2199267"/>
            <a:ext cx="1581155" cy="879961"/>
          </a:xfrm>
          <a:prstGeom prst="rect">
            <a:avLst/>
          </a:prstGeom>
          <a:solidFill>
            <a:srgbClr val="FFEE6D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038251" y="3979407"/>
            <a:ext cx="58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within W-box radius around p</a:t>
            </a:r>
          </a:p>
        </p:txBody>
      </p:sp>
      <p:cxnSp>
        <p:nvCxnSpPr>
          <p:cNvPr id="15" name="Connector: Curved 14"/>
          <p:cNvCxnSpPr>
            <a:endCxn id="10" idx="1"/>
          </p:cNvCxnSpPr>
          <p:nvPr/>
        </p:nvCxnSpPr>
        <p:spPr>
          <a:xfrm rot="5400000">
            <a:off x="6062304" y="3359400"/>
            <a:ext cx="577324" cy="6350"/>
          </a:xfrm>
          <a:prstGeom prst="curvedConnector4">
            <a:avLst>
              <a:gd name="adj1" fmla="val 22012"/>
              <a:gd name="adj2" fmla="val 3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endCxn id="14" idx="1"/>
          </p:cNvCxnSpPr>
          <p:nvPr/>
        </p:nvCxnSpPr>
        <p:spPr>
          <a:xfrm rot="16200000" flipH="1">
            <a:off x="4314711" y="3440532"/>
            <a:ext cx="1090159" cy="35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14" y="4477010"/>
            <a:ext cx="3340170" cy="5238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0" t="-1184"/>
          <a:stretch/>
        </p:blipFill>
        <p:spPr>
          <a:xfrm>
            <a:off x="2503414" y="5313842"/>
            <a:ext cx="4292458" cy="7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Non-local means (NLM) filter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7" y="3553058"/>
            <a:ext cx="4013174" cy="74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9" y="1487673"/>
            <a:ext cx="4795616" cy="67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9" y="2377542"/>
            <a:ext cx="2108751" cy="528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1"/>
          <a:stretch/>
        </p:blipFill>
        <p:spPr>
          <a:xfrm>
            <a:off x="6576390" y="1200490"/>
            <a:ext cx="4823792" cy="26467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35224" y="1533394"/>
            <a:ext cx="1822307" cy="1822307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8270869" y="2391803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2" t="20510" r="59375" b="70907"/>
          <a:stretch/>
        </p:blipFill>
        <p:spPr>
          <a:xfrm>
            <a:off x="6660025" y="4618351"/>
            <a:ext cx="1079946" cy="1079946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8" t="26831" r="44878" b="65296"/>
          <a:stretch/>
        </p:blipFill>
        <p:spPr>
          <a:xfrm>
            <a:off x="8670092" y="5504419"/>
            <a:ext cx="1096745" cy="1096745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5" t="8710" r="59935" b="83160"/>
          <a:stretch/>
        </p:blipFill>
        <p:spPr>
          <a:xfrm>
            <a:off x="8670092" y="4311438"/>
            <a:ext cx="1080041" cy="1080041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</p:pic>
      <p:sp>
        <p:nvSpPr>
          <p:cNvPr id="14" name="Oval 13"/>
          <p:cNvSpPr/>
          <p:nvPr/>
        </p:nvSpPr>
        <p:spPr>
          <a:xfrm>
            <a:off x="8254306" y="1689435"/>
            <a:ext cx="147573" cy="1475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8655183" y="2557453"/>
            <a:ext cx="147573" cy="14757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178382" y="1600827"/>
            <a:ext cx="299419" cy="29941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178381" y="2294837"/>
            <a:ext cx="299419" cy="29941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8578704" y="2478913"/>
            <a:ext cx="299419" cy="29941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9132263" y="4773873"/>
            <a:ext cx="147573" cy="1475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9145511" y="5969881"/>
            <a:ext cx="147573" cy="14757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7151059" y="5088615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96" y="3923551"/>
            <a:ext cx="243867" cy="2801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59" y="4203739"/>
            <a:ext cx="247941" cy="2848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64" y="5774017"/>
            <a:ext cx="530213" cy="2188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832" y="1293492"/>
            <a:ext cx="492602" cy="3560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946738" y="4526490"/>
            <a:ext cx="208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 weight</a:t>
            </a:r>
          </a:p>
          <a:p>
            <a:pPr algn="ctr"/>
            <a:r>
              <a:rPr lang="en-IN" i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similar to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6738" y="5785215"/>
            <a:ext cx="2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Lower weight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11" y="6249511"/>
            <a:ext cx="2081627" cy="351653"/>
          </a:xfrm>
          <a:prstGeom prst="rect">
            <a:avLst/>
          </a:prstGeom>
        </p:spPr>
      </p:pic>
      <p:cxnSp>
        <p:nvCxnSpPr>
          <p:cNvPr id="31" name="Connector: Curved 30"/>
          <p:cNvCxnSpPr>
            <a:stCxn id="11" idx="2"/>
          </p:cNvCxnSpPr>
          <p:nvPr/>
        </p:nvCxnSpPr>
        <p:spPr>
          <a:xfrm rot="5400000">
            <a:off x="6654405" y="5703918"/>
            <a:ext cx="551214" cy="5399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0372" y="5051160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Similarity neighbourhood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372" y="3158181"/>
            <a:ext cx="3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neighbourhood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7" y="5622739"/>
            <a:ext cx="4422079" cy="26029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31650" y="4325963"/>
            <a:ext cx="5744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 covers the whole image, then each output pixel depends on input pixels at any location “non-local”</a:t>
            </a:r>
          </a:p>
        </p:txBody>
      </p:sp>
    </p:spTree>
    <p:extLst>
      <p:ext uri="{BB962C8B-B14F-4D97-AF65-F5344CB8AC3E}">
        <p14:creationId xmlns:p14="http://schemas.microsoft.com/office/powerpoint/2010/main" val="154700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Non-local means (NLM) filter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1"/>
          <a:stretch/>
        </p:blipFill>
        <p:spPr>
          <a:xfrm>
            <a:off x="843938" y="1289941"/>
            <a:ext cx="4823792" cy="2646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0521" y="2039040"/>
            <a:ext cx="1060306" cy="106030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538417" y="2481254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54764" y="2728153"/>
            <a:ext cx="1060306" cy="106030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022660" y="3170367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281353" y="2497320"/>
            <a:ext cx="40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280" y="2791284"/>
            <a:ext cx="40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1"/>
          <a:stretch/>
        </p:blipFill>
        <p:spPr>
          <a:xfrm>
            <a:off x="6535746" y="1305443"/>
            <a:ext cx="4823792" cy="26467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762329" y="2054542"/>
            <a:ext cx="1060306" cy="106030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8230225" y="2496756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246572" y="2743655"/>
            <a:ext cx="1060306" cy="1060306"/>
          </a:xfrm>
          <a:prstGeom prst="rect">
            <a:avLst/>
          </a:prstGeom>
          <a:solidFill>
            <a:srgbClr val="87FD92">
              <a:alpha val="40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9714468" y="3185869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973161" y="2512822"/>
            <a:ext cx="40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72088" y="2806786"/>
            <a:ext cx="40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8273" y="4041159"/>
            <a:ext cx="4919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and Gaussian filtering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Filters (kernels) at A and B are same</a:t>
            </a:r>
          </a:p>
          <a:p>
            <a:pPr lvl="1"/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can be used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5746" y="4041159"/>
            <a:ext cx="4823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local means filtering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Filters (kernels) at A and B are different</a:t>
            </a:r>
          </a:p>
          <a:p>
            <a:pPr lvl="1"/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cannot be used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3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Non-local means (NLM) filter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Operates based on image intensities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Specifically, based on image neighbourhood around a pixel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Causes space variant blur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Good for applications such as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</a:rPr>
              <a:t>denoising</a:t>
            </a: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Preserves edges</a:t>
            </a:r>
          </a:p>
        </p:txBody>
      </p:sp>
    </p:spTree>
    <p:extLst>
      <p:ext uri="{BB962C8B-B14F-4D97-AF65-F5344CB8AC3E}">
        <p14:creationId xmlns:p14="http://schemas.microsoft.com/office/powerpoint/2010/main" val="122682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Denoising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653" y="1200490"/>
            <a:ext cx="2438400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049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47" y="120049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5" y="1200490"/>
            <a:ext cx="2438400" cy="243840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6160" r="57537" b="60781"/>
          <a:stretch/>
        </p:blipFill>
        <p:spPr>
          <a:xfrm>
            <a:off x="9031853" y="3880297"/>
            <a:ext cx="2160000" cy="21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t="15897" r="58387" b="61006"/>
          <a:stretch/>
        </p:blipFill>
        <p:spPr>
          <a:xfrm>
            <a:off x="6235200" y="3880297"/>
            <a:ext cx="2160000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16305" r="56008" b="59694"/>
          <a:stretch/>
        </p:blipFill>
        <p:spPr>
          <a:xfrm>
            <a:off x="3464660" y="3880297"/>
            <a:ext cx="216000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t="15489" r="57231" b="60102"/>
          <a:stretch/>
        </p:blipFill>
        <p:spPr>
          <a:xfrm>
            <a:off x="771937" y="3884453"/>
            <a:ext cx="2160000" cy="21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6897" y="6040297"/>
            <a:ext cx="167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Noisy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3209" y="6097038"/>
            <a:ext cx="167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5200" y="6097038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filter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31853" y="6059636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 local means filter</a:t>
            </a:r>
          </a:p>
        </p:txBody>
      </p:sp>
    </p:spTree>
    <p:extLst>
      <p:ext uri="{BB962C8B-B14F-4D97-AF65-F5344CB8AC3E}">
        <p14:creationId xmlns:p14="http://schemas.microsoft.com/office/powerpoint/2010/main" val="28741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60" y="-125073"/>
            <a:ext cx="10515600" cy="1325563"/>
          </a:xfrm>
        </p:spPr>
        <p:txBody>
          <a:bodyPr/>
          <a:lstStyle/>
          <a:p>
            <a:r>
              <a:rPr lang="en-IN" dirty="0"/>
              <a:t>Mean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7"/>
            <a:ext cx="10820400" cy="4781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Each output pixel is the average of intensities present in a neighbourhood around the corresponding input pixel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47" y="3955730"/>
            <a:ext cx="6470374" cy="773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82" y="2549225"/>
            <a:ext cx="4154557" cy="862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47" y="5273274"/>
            <a:ext cx="2604053" cy="7010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76422" y="4158048"/>
            <a:ext cx="177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6470" y="5138800"/>
            <a:ext cx="257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Normalization</a:t>
            </a:r>
          </a:p>
          <a:p>
            <a:pPr algn="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averaging here</a:t>
            </a:r>
          </a:p>
        </p:txBody>
      </p:sp>
    </p:spTree>
    <p:extLst>
      <p:ext uri="{BB962C8B-B14F-4D97-AF65-F5344CB8AC3E}">
        <p14:creationId xmlns:p14="http://schemas.microsoft.com/office/powerpoint/2010/main" val="318208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7"/>
            <a:ext cx="9478617" cy="4781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     depends only on the pixel location</a:t>
            </a:r>
          </a:p>
          <a:p>
            <a:pPr marL="0" indent="0">
              <a:buNone/>
            </a:pP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Takes into account all pixels </a:t>
            </a: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which are inside a box radius      with </a:t>
            </a:r>
            <a:r>
              <a:rPr lang="en-IN" sz="2400" b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as centre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21" y="3354600"/>
            <a:ext cx="4154557" cy="8629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25956" y="3285027"/>
            <a:ext cx="1581155" cy="879961"/>
          </a:xfrm>
          <a:prstGeom prst="rect">
            <a:avLst/>
          </a:prstGeom>
          <a:solidFill>
            <a:srgbClr val="FFEE6D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529121" y="5173503"/>
            <a:ext cx="58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within W-box radius around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</a:p>
        </p:txBody>
      </p:sp>
      <p:cxnSp>
        <p:nvCxnSpPr>
          <p:cNvPr id="8" name="Connector: Curved 7"/>
          <p:cNvCxnSpPr/>
          <p:nvPr/>
        </p:nvCxnSpPr>
        <p:spPr>
          <a:xfrm rot="16200000" flipH="1">
            <a:off x="5810325" y="4586951"/>
            <a:ext cx="1090159" cy="35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8" r="36043" b="41247"/>
          <a:stretch/>
        </p:blipFill>
        <p:spPr>
          <a:xfrm>
            <a:off x="838200" y="1387995"/>
            <a:ext cx="575475" cy="411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30" y="2378749"/>
            <a:ext cx="322123" cy="2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4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1"/>
          <a:stretch/>
        </p:blipFill>
        <p:spPr>
          <a:xfrm>
            <a:off x="5930347" y="1856471"/>
            <a:ext cx="4823792" cy="2646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9181" y="2189375"/>
            <a:ext cx="1822307" cy="1822307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624826" y="3047784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68" y="2104895"/>
            <a:ext cx="322123" cy="2328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41221" y="2034525"/>
            <a:ext cx="4099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 radius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 dimensions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ones filter (before normalizing)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65" y="2629217"/>
            <a:ext cx="2740715" cy="2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Each output pixel is the Gaussian weighted average of intensities centred around the corresponding input pixel </a:t>
            </a:r>
          </a:p>
          <a:p>
            <a:pPr>
              <a:lnSpc>
                <a:spcPct val="100000"/>
              </a:lnSpc>
            </a:pP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01" y="2512773"/>
            <a:ext cx="4480260" cy="956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5208104"/>
            <a:ext cx="2002165" cy="561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1" y="3876849"/>
            <a:ext cx="2286828" cy="555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062889"/>
            <a:ext cx="25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weighting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8123" y="5208104"/>
            <a:ext cx="177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5170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Each output pixel is the Gaussian weighted average of intensities present in a neighbourhood around the corresponding input pixel 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63" y="4742764"/>
            <a:ext cx="2505488" cy="608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381" y="2805067"/>
            <a:ext cx="5705062" cy="873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677" y="5668027"/>
            <a:ext cx="3279914" cy="5729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1495" y="2743510"/>
            <a:ext cx="1581155" cy="879961"/>
          </a:xfrm>
          <a:prstGeom prst="rect">
            <a:avLst/>
          </a:prstGeom>
          <a:solidFill>
            <a:srgbClr val="FFEE6D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624660" y="4631986"/>
            <a:ext cx="58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within W-box radius around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47791" y="3904537"/>
            <a:ext cx="58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 based on spatial distance between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1164" y="2773014"/>
            <a:ext cx="1530626" cy="879961"/>
          </a:xfrm>
          <a:prstGeom prst="rect">
            <a:avLst/>
          </a:prstGeom>
          <a:solidFill>
            <a:srgbClr val="A9D18E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Curved 14"/>
          <p:cNvCxnSpPr>
            <a:endCxn id="13" idx="1"/>
          </p:cNvCxnSpPr>
          <p:nvPr/>
        </p:nvCxnSpPr>
        <p:spPr>
          <a:xfrm rot="5400000">
            <a:off x="6131554" y="3866616"/>
            <a:ext cx="438824" cy="6350"/>
          </a:xfrm>
          <a:prstGeom prst="curvedConnector4">
            <a:avLst>
              <a:gd name="adj1" fmla="val 28959"/>
              <a:gd name="adj2" fmla="val 3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/>
          <p:cNvCxnSpPr/>
          <p:nvPr/>
        </p:nvCxnSpPr>
        <p:spPr>
          <a:xfrm rot="16200000" flipH="1">
            <a:off x="4905864" y="4045434"/>
            <a:ext cx="1090159" cy="3569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0" t="-1184"/>
          <a:stretch/>
        </p:blipFill>
        <p:spPr>
          <a:xfrm>
            <a:off x="2353148" y="5619551"/>
            <a:ext cx="4292458" cy="7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filtering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31"/>
          <a:stretch/>
        </p:blipFill>
        <p:spPr>
          <a:xfrm>
            <a:off x="5930347" y="1856471"/>
            <a:ext cx="4823792" cy="2646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9181" y="2189375"/>
            <a:ext cx="1822307" cy="1822307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7624826" y="3047784"/>
            <a:ext cx="147573" cy="1475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68" y="2104895"/>
            <a:ext cx="322123" cy="2328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41221" y="2034525"/>
            <a:ext cx="4099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 radius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 dimensions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filter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65" y="2629217"/>
            <a:ext cx="2740715" cy="2977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24" y="3766481"/>
            <a:ext cx="1936268" cy="19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3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and Gaussian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Operate in the same manner irrespective of image intensities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Only depend on spatial locations around a pixel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Cause space invariant blur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Useful to model optical lens blur (defocus blur)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Bad for applications such as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</a:rPr>
              <a:t>denoising</a:t>
            </a: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</a:rPr>
              <a:t>not care about edges</a:t>
            </a:r>
          </a:p>
        </p:txBody>
      </p:sp>
    </p:spTree>
    <p:extLst>
      <p:ext uri="{BB962C8B-B14F-4D97-AF65-F5344CB8AC3E}">
        <p14:creationId xmlns:p14="http://schemas.microsoft.com/office/powerpoint/2010/main" val="90128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Denoising</a:t>
            </a:r>
            <a:r>
              <a:rPr lang="en-IN" dirty="0"/>
              <a:t> additive Gaussian noise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02" y="120049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49" y="120049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37" y="1200490"/>
            <a:ext cx="24384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5" t="15897" r="58387" b="61006"/>
          <a:stretch/>
        </p:blipFill>
        <p:spPr>
          <a:xfrm>
            <a:off x="7785702" y="3880297"/>
            <a:ext cx="2160000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16305" r="56008" b="59694"/>
          <a:stretch/>
        </p:blipFill>
        <p:spPr>
          <a:xfrm>
            <a:off x="5015162" y="3880297"/>
            <a:ext cx="2160000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0" t="15489" r="57231" b="60102"/>
          <a:stretch/>
        </p:blipFill>
        <p:spPr>
          <a:xfrm>
            <a:off x="2322439" y="3884453"/>
            <a:ext cx="2160000" cy="21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27399" y="6040297"/>
            <a:ext cx="167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Noisy image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3711" y="6097038"/>
            <a:ext cx="167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 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85702" y="6097038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filter</a:t>
            </a:r>
          </a:p>
        </p:txBody>
      </p:sp>
    </p:spTree>
    <p:extLst>
      <p:ext uri="{BB962C8B-B14F-4D97-AF65-F5344CB8AC3E}">
        <p14:creationId xmlns:p14="http://schemas.microsoft.com/office/powerpoint/2010/main" val="30345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404</Words>
  <Application>Microsoft Office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Open Sans Condensed</vt:lpstr>
      <vt:lpstr>Office Theme</vt:lpstr>
      <vt:lpstr>Non-local Means Filtering</vt:lpstr>
      <vt:lpstr>Mean filtering</vt:lpstr>
      <vt:lpstr>Mean filtering</vt:lpstr>
      <vt:lpstr>Mean filtering</vt:lpstr>
      <vt:lpstr>Gaussian filtering</vt:lpstr>
      <vt:lpstr>Gaussian filtering</vt:lpstr>
      <vt:lpstr>Gaussian filtering</vt:lpstr>
      <vt:lpstr>Mean and Gaussian filters</vt:lpstr>
      <vt:lpstr>Denoising additive Gaussian noise</vt:lpstr>
      <vt:lpstr>Non-local means (NLM) filter </vt:lpstr>
      <vt:lpstr>Non-local means (NLM) filter </vt:lpstr>
      <vt:lpstr>Non-local means (NLM) filter </vt:lpstr>
      <vt:lpstr>Non-local means (NLM) filter </vt:lpstr>
      <vt:lpstr>Non-local means (NLM) filter </vt:lpstr>
      <vt:lpstr>Denoising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Rengarajan</dc:creator>
  <cp:lastModifiedBy>Vijay Rengarajan</cp:lastModifiedBy>
  <cp:revision>827</cp:revision>
  <dcterms:created xsi:type="dcterms:W3CDTF">2016-09-19T02:36:29Z</dcterms:created>
  <dcterms:modified xsi:type="dcterms:W3CDTF">2017-03-26T10:57:00Z</dcterms:modified>
</cp:coreProperties>
</file>