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75" r:id="rId5"/>
    <p:sldId id="263" r:id="rId6"/>
    <p:sldId id="284" r:id="rId7"/>
    <p:sldId id="287" r:id="rId8"/>
    <p:sldId id="286" r:id="rId9"/>
    <p:sldId id="288" r:id="rId10"/>
  </p:sldIdLst>
  <p:sldSz cx="9144000" cy="5143500" type="screen16x9"/>
  <p:notesSz cx="6858000" cy="9144000"/>
  <p:embeddedFontLst>
    <p:embeddedFont>
      <p:font typeface="Fira Sans Extra Condensed Medium"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F49D4C-8325-94F0-50E9-36FBDABAF16D}" name="Aitor Perez" initials="AP" userId="7867648b90f3833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8AA"/>
    <a:srgbClr val="9BCAFF"/>
    <a:srgbClr val="393939"/>
    <a:srgbClr val="FFFFFF"/>
    <a:srgbClr val="1E35A1"/>
    <a:srgbClr val="2889F4"/>
    <a:srgbClr val="A8CA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8297" autoAdjust="0"/>
  </p:normalViewPr>
  <p:slideViewPr>
    <p:cSldViewPr snapToGrid="0">
      <p:cViewPr varScale="1">
        <p:scale>
          <a:sx n="144" d="100"/>
          <a:sy n="144" d="100"/>
        </p:scale>
        <p:origin x="65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a22a4a535_2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a22a4a535_2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8a22a4a535_2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8a22a4a535_2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ab8bef9c2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ab8bef9c2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5B529DD8-9D4F-7FF1-293D-EC862A348082}"/>
            </a:ext>
          </a:extLst>
        </p:cNvPr>
        <p:cNvGrpSpPr/>
        <p:nvPr/>
      </p:nvGrpSpPr>
      <p:grpSpPr>
        <a:xfrm>
          <a:off x="0" y="0"/>
          <a:ext cx="0" cy="0"/>
          <a:chOff x="0" y="0"/>
          <a:chExt cx="0" cy="0"/>
        </a:xfrm>
      </p:grpSpPr>
      <p:sp>
        <p:nvSpPr>
          <p:cNvPr id="123" name="Google Shape;123;g8a22a4a535_2_878:notes">
            <a:extLst>
              <a:ext uri="{FF2B5EF4-FFF2-40B4-BE49-F238E27FC236}">
                <a16:creationId xmlns:a16="http://schemas.microsoft.com/office/drawing/2014/main" id="{E69614D1-1E52-D43D-9017-8462784CD9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a22a4a535_2_878:notes">
            <a:extLst>
              <a:ext uri="{FF2B5EF4-FFF2-40B4-BE49-F238E27FC236}">
                <a16:creationId xmlns:a16="http://schemas.microsoft.com/office/drawing/2014/main" id="{42AACCC7-49E8-17C4-50FC-C49A32591B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s-ES" dirty="0"/>
          </a:p>
        </p:txBody>
      </p:sp>
    </p:spTree>
    <p:extLst>
      <p:ext uri="{BB962C8B-B14F-4D97-AF65-F5344CB8AC3E}">
        <p14:creationId xmlns:p14="http://schemas.microsoft.com/office/powerpoint/2010/main" val="1841284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a:extLst>
            <a:ext uri="{FF2B5EF4-FFF2-40B4-BE49-F238E27FC236}">
              <a16:creationId xmlns:a16="http://schemas.microsoft.com/office/drawing/2014/main" id="{262D34C3-2334-2279-0A95-30B15B933F1D}"/>
            </a:ext>
          </a:extLst>
        </p:cNvPr>
        <p:cNvGrpSpPr/>
        <p:nvPr/>
      </p:nvGrpSpPr>
      <p:grpSpPr>
        <a:xfrm>
          <a:off x="0" y="0"/>
          <a:ext cx="0" cy="0"/>
          <a:chOff x="0" y="0"/>
          <a:chExt cx="0" cy="0"/>
        </a:xfrm>
      </p:grpSpPr>
      <p:sp>
        <p:nvSpPr>
          <p:cNvPr id="383" name="Google Shape;383;g8ab8bef9c2_0_346:notes">
            <a:extLst>
              <a:ext uri="{FF2B5EF4-FFF2-40B4-BE49-F238E27FC236}">
                <a16:creationId xmlns:a16="http://schemas.microsoft.com/office/drawing/2014/main" id="{9FAA9476-31A8-A3EF-A4BC-A193192590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ab8bef9c2_0_346:notes">
            <a:extLst>
              <a:ext uri="{FF2B5EF4-FFF2-40B4-BE49-F238E27FC236}">
                <a16:creationId xmlns:a16="http://schemas.microsoft.com/office/drawing/2014/main" id="{6CC862DE-F779-CFBD-5AA4-142858444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19339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95726CE0-45C2-A9FD-0F82-E5700C48B89B}"/>
            </a:ext>
          </a:extLst>
        </p:cNvPr>
        <p:cNvGrpSpPr/>
        <p:nvPr/>
      </p:nvGrpSpPr>
      <p:grpSpPr>
        <a:xfrm>
          <a:off x="0" y="0"/>
          <a:ext cx="0" cy="0"/>
          <a:chOff x="0" y="0"/>
          <a:chExt cx="0" cy="0"/>
        </a:xfrm>
      </p:grpSpPr>
      <p:sp>
        <p:nvSpPr>
          <p:cNvPr id="123" name="Google Shape;123;g8a22a4a535_2_878:notes">
            <a:extLst>
              <a:ext uri="{FF2B5EF4-FFF2-40B4-BE49-F238E27FC236}">
                <a16:creationId xmlns:a16="http://schemas.microsoft.com/office/drawing/2014/main" id="{C50C9ED2-08FD-81DB-4094-871A72C878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a22a4a535_2_878:notes">
            <a:extLst>
              <a:ext uri="{FF2B5EF4-FFF2-40B4-BE49-F238E27FC236}">
                <a16:creationId xmlns:a16="http://schemas.microsoft.com/office/drawing/2014/main" id="{E486E2F3-85A0-D69B-71F3-3E3CB60FB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s-ES" dirty="0"/>
          </a:p>
        </p:txBody>
      </p:sp>
    </p:spTree>
    <p:extLst>
      <p:ext uri="{BB962C8B-B14F-4D97-AF65-F5344CB8AC3E}">
        <p14:creationId xmlns:p14="http://schemas.microsoft.com/office/powerpoint/2010/main" val="1993260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5B9FD593-B69B-9DEA-4DAB-85FE25933573}"/>
            </a:ext>
          </a:extLst>
        </p:cNvPr>
        <p:cNvGrpSpPr/>
        <p:nvPr/>
      </p:nvGrpSpPr>
      <p:grpSpPr>
        <a:xfrm>
          <a:off x="0" y="0"/>
          <a:ext cx="0" cy="0"/>
          <a:chOff x="0" y="0"/>
          <a:chExt cx="0" cy="0"/>
        </a:xfrm>
      </p:grpSpPr>
      <p:sp>
        <p:nvSpPr>
          <p:cNvPr id="123" name="Google Shape;123;g8a22a4a535_2_878:notes">
            <a:extLst>
              <a:ext uri="{FF2B5EF4-FFF2-40B4-BE49-F238E27FC236}">
                <a16:creationId xmlns:a16="http://schemas.microsoft.com/office/drawing/2014/main" id="{CA7665DE-B5CD-E241-B7D9-18F6B00571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a22a4a535_2_878:notes">
            <a:extLst>
              <a:ext uri="{FF2B5EF4-FFF2-40B4-BE49-F238E27FC236}">
                <a16:creationId xmlns:a16="http://schemas.microsoft.com/office/drawing/2014/main" id="{28564A23-D239-6417-C734-A7A9212AEC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235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80" y="536650"/>
            <a:ext cx="49182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710275" y="2589250"/>
            <a:ext cx="4918200" cy="53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483675" y="1031250"/>
            <a:ext cx="8203200" cy="3696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EDA – Comida rápida</a:t>
            </a:r>
            <a:endParaRPr dirty="0">
              <a:solidFill>
                <a:schemeClr val="accent1"/>
              </a:solidFill>
            </a:endParaRPr>
          </a:p>
        </p:txBody>
      </p:sp>
      <p:sp>
        <p:nvSpPr>
          <p:cNvPr id="56" name="Google Shape;56;p15"/>
          <p:cNvSpPr txBox="1">
            <a:spLocks noGrp="1"/>
          </p:cNvSpPr>
          <p:nvPr>
            <p:ph type="subTitle" idx="1"/>
          </p:nvPr>
        </p:nvSpPr>
        <p:spPr>
          <a:xfrm>
            <a:off x="1724988" y="1784475"/>
            <a:ext cx="5694000" cy="3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rPr>
              <a:t>Mejores opciones de las cadenas más famosas</a:t>
            </a:r>
            <a:endParaRPr sz="1700" dirty="0">
              <a:solidFill>
                <a:schemeClr val="accent1"/>
              </a:solidFill>
            </a:endParaRPr>
          </a:p>
        </p:txBody>
      </p:sp>
      <p:grpSp>
        <p:nvGrpSpPr>
          <p:cNvPr id="57" name="Google Shape;57;p15"/>
          <p:cNvGrpSpPr/>
          <p:nvPr/>
        </p:nvGrpSpPr>
        <p:grpSpPr>
          <a:xfrm>
            <a:off x="-1765072" y="2664807"/>
            <a:ext cx="10787812" cy="3283202"/>
            <a:chOff x="711150" y="1559663"/>
            <a:chExt cx="7721575" cy="2350013"/>
          </a:xfrm>
        </p:grpSpPr>
        <p:sp>
          <p:nvSpPr>
            <p:cNvPr id="58" name="Google Shape;58;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59" name="Google Shape;59;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5"/>
          <p:cNvGrpSpPr/>
          <p:nvPr/>
        </p:nvGrpSpPr>
        <p:grpSpPr>
          <a:xfrm>
            <a:off x="-823039" y="2664804"/>
            <a:ext cx="10790078" cy="2519041"/>
            <a:chOff x="710288" y="2137750"/>
            <a:chExt cx="7723197" cy="1803050"/>
          </a:xfrm>
        </p:grpSpPr>
        <p:sp>
          <p:nvSpPr>
            <p:cNvPr id="72" name="Google Shape;72;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txBody>
            <a:bodyPr/>
            <a:lstStyle/>
            <a:p>
              <a:endParaRPr lang="es-ES" dirty="0"/>
            </a:p>
          </p:txBody>
        </p:sp>
        <p:sp>
          <p:nvSpPr>
            <p:cNvPr id="73" name="Google Shape;73;p15"/>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Objetivos del Análisis Nutricional</a:t>
            </a:r>
            <a:endParaRPr dirty="0">
              <a:solidFill>
                <a:srgbClr val="000000"/>
              </a:solidFill>
            </a:endParaRPr>
          </a:p>
        </p:txBody>
      </p:sp>
      <p:grpSp>
        <p:nvGrpSpPr>
          <p:cNvPr id="2" name="Google Shape;397;p22">
            <a:extLst>
              <a:ext uri="{FF2B5EF4-FFF2-40B4-BE49-F238E27FC236}">
                <a16:creationId xmlns:a16="http://schemas.microsoft.com/office/drawing/2014/main" id="{4957046C-8DB6-3A04-585B-9FCD16B45BB6}"/>
              </a:ext>
            </a:extLst>
          </p:cNvPr>
          <p:cNvGrpSpPr/>
          <p:nvPr/>
        </p:nvGrpSpPr>
        <p:grpSpPr>
          <a:xfrm>
            <a:off x="483675" y="1034322"/>
            <a:ext cx="7718705" cy="629627"/>
            <a:chOff x="710275" y="1214925"/>
            <a:chExt cx="2820650" cy="846600"/>
          </a:xfrm>
        </p:grpSpPr>
        <p:sp>
          <p:nvSpPr>
            <p:cNvPr id="4" name="Google Shape;399;p22">
              <a:extLst>
                <a:ext uri="{FF2B5EF4-FFF2-40B4-BE49-F238E27FC236}">
                  <a16:creationId xmlns:a16="http://schemas.microsoft.com/office/drawing/2014/main" id="{A7AD0CC1-BD8C-EAA8-6A72-75A71704BB19}"/>
                </a:ext>
              </a:extLst>
            </p:cNvPr>
            <p:cNvSpPr txBox="1"/>
            <p:nvPr/>
          </p:nvSpPr>
          <p:spPr>
            <a:xfrm>
              <a:off x="710325" y="1214925"/>
              <a:ext cx="2820600" cy="366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700" dirty="0">
                  <a:solidFill>
                    <a:schemeClr val="accent1"/>
                  </a:solidFill>
                  <a:latin typeface="Fira Sans Extra Condensed Medium"/>
                  <a:sym typeface="Fira Sans Extra Condensed Medium"/>
                  <a:hlinkClick r:id="rId3" action="ppaction://hlinksldjump">
                    <a:extLst>
                      <a:ext uri="{A12FA001-AC4F-418D-AE19-62706E023703}">
                        <ahyp:hlinkClr xmlns:ahyp="http://schemas.microsoft.com/office/drawing/2018/hyperlinkcolor" val="tx"/>
                      </a:ext>
                    </a:extLst>
                  </a:hlinkClick>
                </a:rPr>
                <a:t>1. </a:t>
              </a:r>
              <a:r>
                <a:rPr lang="es-ES" sz="1700" dirty="0">
                  <a:solidFill>
                    <a:schemeClr val="accent1"/>
                  </a:solidFill>
                  <a:latin typeface="Fira Sans Extra Condensed Medium"/>
                  <a:sym typeface="Fira Sans Extra Condensed Medium"/>
                  <a:hlinkClick r:id="rId3" action="ppaction://hlinksldjump">
                    <a:extLst>
                      <a:ext uri="{A12FA001-AC4F-418D-AE19-62706E023703}">
                        <ahyp:hlinkClr xmlns:ahyp="http://schemas.microsoft.com/office/drawing/2018/hyperlinkcolor" val="tx"/>
                      </a:ext>
                    </a:extLst>
                  </a:hlinkClick>
                </a:rPr>
                <a:t>Comparar calorías por cadena</a:t>
              </a:r>
              <a:endParaRPr sz="1700" dirty="0">
                <a:solidFill>
                  <a:schemeClr val="accent1"/>
                </a:solidFill>
                <a:latin typeface="Fira Sans Extra Condensed Medium"/>
                <a:sym typeface="Fira Sans Extra Condensed Medium"/>
              </a:endParaRPr>
            </a:p>
          </p:txBody>
        </p:sp>
        <p:sp>
          <p:nvSpPr>
            <p:cNvPr id="5" name="Google Shape;400;p22">
              <a:extLst>
                <a:ext uri="{FF2B5EF4-FFF2-40B4-BE49-F238E27FC236}">
                  <a16:creationId xmlns:a16="http://schemas.microsoft.com/office/drawing/2014/main" id="{FEBC0060-277C-6782-28D9-D41FEAE80E2C}"/>
                </a:ext>
              </a:extLst>
            </p:cNvPr>
            <p:cNvSpPr txBox="1"/>
            <p:nvPr/>
          </p:nvSpPr>
          <p:spPr>
            <a:xfrm>
              <a:off x="710275" y="1540725"/>
              <a:ext cx="2820600" cy="520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solidFill>
                    <a:srgbClr val="434343"/>
                  </a:solidFill>
                  <a:latin typeface="Roboto"/>
                  <a:ea typeface="Roboto"/>
                  <a:cs typeface="Roboto"/>
                  <a:sym typeface="Roboto"/>
                </a:rPr>
                <a:t>Identificar cadenas con productos más o menos calóricos.</a:t>
              </a:r>
              <a:endParaRPr sz="1200" dirty="0">
                <a:solidFill>
                  <a:srgbClr val="434343"/>
                </a:solidFill>
                <a:latin typeface="Roboto"/>
                <a:ea typeface="Roboto"/>
                <a:cs typeface="Roboto"/>
                <a:sym typeface="Roboto"/>
              </a:endParaRPr>
            </a:p>
          </p:txBody>
        </p:sp>
      </p:grpSp>
      <p:grpSp>
        <p:nvGrpSpPr>
          <p:cNvPr id="9" name="Google Shape;397;p22">
            <a:extLst>
              <a:ext uri="{FF2B5EF4-FFF2-40B4-BE49-F238E27FC236}">
                <a16:creationId xmlns:a16="http://schemas.microsoft.com/office/drawing/2014/main" id="{58007CAD-4658-4972-802F-ECE4DFC6B102}"/>
              </a:ext>
            </a:extLst>
          </p:cNvPr>
          <p:cNvGrpSpPr/>
          <p:nvPr/>
        </p:nvGrpSpPr>
        <p:grpSpPr>
          <a:xfrm>
            <a:off x="483812" y="1818734"/>
            <a:ext cx="7718705" cy="629627"/>
            <a:chOff x="710275" y="1214925"/>
            <a:chExt cx="2820650" cy="846600"/>
          </a:xfrm>
        </p:grpSpPr>
        <p:sp>
          <p:nvSpPr>
            <p:cNvPr id="10" name="Google Shape;399;p22">
              <a:extLst>
                <a:ext uri="{FF2B5EF4-FFF2-40B4-BE49-F238E27FC236}">
                  <a16:creationId xmlns:a16="http://schemas.microsoft.com/office/drawing/2014/main" id="{C595BD86-F069-4407-1042-D598D1FE4AA6}"/>
                </a:ext>
              </a:extLst>
            </p:cNvPr>
            <p:cNvSpPr txBox="1"/>
            <p:nvPr/>
          </p:nvSpPr>
          <p:spPr>
            <a:xfrm>
              <a:off x="710325" y="1214925"/>
              <a:ext cx="2820600" cy="366600"/>
            </a:xfrm>
            <a:prstGeom prst="rect">
              <a:avLst/>
            </a:prstGeom>
            <a:noFill/>
            <a:ln>
              <a:noFill/>
            </a:ln>
          </p:spPr>
          <p:txBody>
            <a:bodyPr spcFirstLastPara="1" wrap="square" lIns="91425" tIns="91425" rIns="91425" bIns="91425" anchor="ctr" anchorCtr="0">
              <a:noAutofit/>
            </a:bodyPr>
            <a:lstStyle/>
            <a:p>
              <a:pPr algn="just"/>
              <a:r>
                <a:rPr lang="es-ES" sz="1700" dirty="0">
                  <a:solidFill>
                    <a:schemeClr val="accent1"/>
                  </a:solidFill>
                  <a:latin typeface="Fira Sans Extra Condensed Medium"/>
                  <a:sym typeface="Fira Sans Extra Condensed Medium"/>
                  <a:hlinkClick r:id="rId4" action="ppaction://hlinksldjump">
                    <a:extLst>
                      <a:ext uri="{A12FA001-AC4F-418D-AE19-62706E023703}">
                        <ahyp:hlinkClr xmlns:ahyp="http://schemas.microsoft.com/office/drawing/2018/hyperlinkcolor" val="tx"/>
                      </a:ext>
                    </a:extLst>
                  </a:hlinkClick>
                </a:rPr>
                <a:t>2. Explorar patrones nutricionales</a:t>
              </a:r>
              <a:endParaRPr sz="1700" dirty="0">
                <a:solidFill>
                  <a:schemeClr val="accent1"/>
                </a:solidFill>
                <a:latin typeface="Fira Sans Extra Condensed Medium"/>
                <a:sym typeface="Fira Sans Extra Condensed Medium"/>
              </a:endParaRPr>
            </a:p>
          </p:txBody>
        </p:sp>
        <p:sp>
          <p:nvSpPr>
            <p:cNvPr id="11" name="Google Shape;400;p22">
              <a:extLst>
                <a:ext uri="{FF2B5EF4-FFF2-40B4-BE49-F238E27FC236}">
                  <a16:creationId xmlns:a16="http://schemas.microsoft.com/office/drawing/2014/main" id="{0FE88B50-919D-7562-BC28-372C72CEAC8B}"/>
                </a:ext>
              </a:extLst>
            </p:cNvPr>
            <p:cNvSpPr txBox="1"/>
            <p:nvPr/>
          </p:nvSpPr>
          <p:spPr>
            <a:xfrm>
              <a:off x="710275" y="1540725"/>
              <a:ext cx="2820600" cy="520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solidFill>
                    <a:srgbClr val="434343"/>
                  </a:solidFill>
                  <a:latin typeface="Roboto"/>
                  <a:ea typeface="Roboto"/>
                  <a:cs typeface="Roboto"/>
                  <a:sym typeface="Roboto"/>
                </a:rPr>
                <a:t>Analizar correlaciones entre calorías, sodio y azúcares.</a:t>
              </a:r>
            </a:p>
          </p:txBody>
        </p:sp>
      </p:grpSp>
      <p:grpSp>
        <p:nvGrpSpPr>
          <p:cNvPr id="12" name="Google Shape;397;p22">
            <a:extLst>
              <a:ext uri="{FF2B5EF4-FFF2-40B4-BE49-F238E27FC236}">
                <a16:creationId xmlns:a16="http://schemas.microsoft.com/office/drawing/2014/main" id="{4DE5473C-64EF-6076-9CC8-95A8323A5619}"/>
              </a:ext>
            </a:extLst>
          </p:cNvPr>
          <p:cNvGrpSpPr/>
          <p:nvPr/>
        </p:nvGrpSpPr>
        <p:grpSpPr>
          <a:xfrm>
            <a:off x="483949" y="2603146"/>
            <a:ext cx="7718705" cy="629627"/>
            <a:chOff x="710275" y="1214925"/>
            <a:chExt cx="2820650" cy="846600"/>
          </a:xfrm>
        </p:grpSpPr>
        <p:sp>
          <p:nvSpPr>
            <p:cNvPr id="13" name="Google Shape;399;p22">
              <a:extLst>
                <a:ext uri="{FF2B5EF4-FFF2-40B4-BE49-F238E27FC236}">
                  <a16:creationId xmlns:a16="http://schemas.microsoft.com/office/drawing/2014/main" id="{BA83F110-85D7-0974-3E23-CE4BCBBD8659}"/>
                </a:ext>
              </a:extLst>
            </p:cNvPr>
            <p:cNvSpPr txBox="1"/>
            <p:nvPr/>
          </p:nvSpPr>
          <p:spPr>
            <a:xfrm>
              <a:off x="710325" y="1214925"/>
              <a:ext cx="2820600" cy="366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700" dirty="0">
                  <a:solidFill>
                    <a:schemeClr val="accent1"/>
                  </a:solidFill>
                  <a:latin typeface="Fira Sans Extra Condensed Medium"/>
                  <a:sym typeface="Fira Sans Extra Condensed Medium"/>
                  <a:hlinkClick r:id="rId5" action="ppaction://hlinksldjump">
                    <a:extLst>
                      <a:ext uri="{A12FA001-AC4F-418D-AE19-62706E023703}">
                        <ahyp:hlinkClr xmlns:ahyp="http://schemas.microsoft.com/office/drawing/2018/hyperlinkcolor" val="tx"/>
                      </a:ext>
                    </a:extLst>
                  </a:hlinkClick>
                </a:rPr>
                <a:t>3. Evaluar impacto de nutrientes</a:t>
              </a:r>
              <a:endParaRPr sz="1700" dirty="0">
                <a:solidFill>
                  <a:schemeClr val="accent1"/>
                </a:solidFill>
                <a:latin typeface="Fira Sans Extra Condensed Medium"/>
                <a:sym typeface="Fira Sans Extra Condensed Medium"/>
              </a:endParaRPr>
            </a:p>
          </p:txBody>
        </p:sp>
        <p:sp>
          <p:nvSpPr>
            <p:cNvPr id="14" name="Google Shape;400;p22">
              <a:extLst>
                <a:ext uri="{FF2B5EF4-FFF2-40B4-BE49-F238E27FC236}">
                  <a16:creationId xmlns:a16="http://schemas.microsoft.com/office/drawing/2014/main" id="{549A335F-D31A-EBB6-BFF5-B07F93C4709F}"/>
                </a:ext>
              </a:extLst>
            </p:cNvPr>
            <p:cNvSpPr txBox="1"/>
            <p:nvPr/>
          </p:nvSpPr>
          <p:spPr>
            <a:xfrm>
              <a:off x="710275" y="1540726"/>
              <a:ext cx="2820600" cy="520799"/>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solidFill>
                    <a:srgbClr val="434343"/>
                  </a:solidFill>
                  <a:latin typeface="Roboto"/>
                  <a:ea typeface="Roboto"/>
                  <a:cs typeface="Roboto"/>
                  <a:sym typeface="Roboto"/>
                </a:rPr>
                <a:t>Determinar cómo las grasas saturadas y otros nutrientes influyen en el colesterol.</a:t>
              </a:r>
              <a:endParaRPr sz="1200" dirty="0">
                <a:solidFill>
                  <a:srgbClr val="434343"/>
                </a:solidFill>
                <a:latin typeface="Roboto"/>
                <a:ea typeface="Roboto"/>
                <a:cs typeface="Roboto"/>
                <a:sym typeface="Roboto"/>
              </a:endParaRPr>
            </a:p>
          </p:txBody>
        </p:sp>
      </p:grpSp>
      <p:grpSp>
        <p:nvGrpSpPr>
          <p:cNvPr id="15" name="Google Shape;397;p22">
            <a:extLst>
              <a:ext uri="{FF2B5EF4-FFF2-40B4-BE49-F238E27FC236}">
                <a16:creationId xmlns:a16="http://schemas.microsoft.com/office/drawing/2014/main" id="{C0F6A24B-4810-4E96-089D-418C3885B590}"/>
              </a:ext>
            </a:extLst>
          </p:cNvPr>
          <p:cNvGrpSpPr/>
          <p:nvPr/>
        </p:nvGrpSpPr>
        <p:grpSpPr>
          <a:xfrm>
            <a:off x="484086" y="3385173"/>
            <a:ext cx="7718705" cy="629627"/>
            <a:chOff x="710275" y="1214925"/>
            <a:chExt cx="2820650" cy="846600"/>
          </a:xfrm>
        </p:grpSpPr>
        <p:sp>
          <p:nvSpPr>
            <p:cNvPr id="16" name="Google Shape;399;p22">
              <a:extLst>
                <a:ext uri="{FF2B5EF4-FFF2-40B4-BE49-F238E27FC236}">
                  <a16:creationId xmlns:a16="http://schemas.microsoft.com/office/drawing/2014/main" id="{4130043E-501F-64C8-B101-A1B32CBADD7C}"/>
                </a:ext>
              </a:extLst>
            </p:cNvPr>
            <p:cNvSpPr txBox="1"/>
            <p:nvPr/>
          </p:nvSpPr>
          <p:spPr>
            <a:xfrm>
              <a:off x="710325" y="1214925"/>
              <a:ext cx="2820600" cy="366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700" dirty="0">
                  <a:solidFill>
                    <a:schemeClr val="accent1"/>
                  </a:solidFill>
                  <a:latin typeface="Fira Sans Extra Condensed Medium"/>
                  <a:sym typeface="Fira Sans Extra Condensed Medium"/>
                  <a:hlinkClick r:id="rId6" action="ppaction://hlinksldjump">
                    <a:extLst>
                      <a:ext uri="{A12FA001-AC4F-418D-AE19-62706E023703}">
                        <ahyp:hlinkClr xmlns:ahyp="http://schemas.microsoft.com/office/drawing/2018/hyperlinkcolor" val="tx"/>
                      </a:ext>
                    </a:extLst>
                  </a:hlinkClick>
                </a:rPr>
                <a:t>4. </a:t>
              </a:r>
              <a:r>
                <a:rPr lang="es-ES" sz="1700" dirty="0">
                  <a:solidFill>
                    <a:schemeClr val="accent1"/>
                  </a:solidFill>
                  <a:latin typeface="Fira Sans Extra Condensed Medium"/>
                  <a:sym typeface="Fira Sans Extra Condensed Medium"/>
                  <a:hlinkClick r:id="rId6" action="ppaction://hlinksldjump">
                    <a:extLst>
                      <a:ext uri="{A12FA001-AC4F-418D-AE19-62706E023703}">
                        <ahyp:hlinkClr xmlns:ahyp="http://schemas.microsoft.com/office/drawing/2018/hyperlinkcolor" val="tx"/>
                      </a:ext>
                    </a:extLst>
                  </a:hlinkClick>
                </a:rPr>
                <a:t>Destacar opciones saludables</a:t>
              </a:r>
              <a:endParaRPr sz="1700" dirty="0">
                <a:solidFill>
                  <a:schemeClr val="accent1"/>
                </a:solidFill>
                <a:latin typeface="Fira Sans Extra Condensed Medium"/>
                <a:sym typeface="Fira Sans Extra Condensed Medium"/>
              </a:endParaRPr>
            </a:p>
          </p:txBody>
        </p:sp>
        <p:sp>
          <p:nvSpPr>
            <p:cNvPr id="17" name="Google Shape;400;p22">
              <a:extLst>
                <a:ext uri="{FF2B5EF4-FFF2-40B4-BE49-F238E27FC236}">
                  <a16:creationId xmlns:a16="http://schemas.microsoft.com/office/drawing/2014/main" id="{0E81733D-FBAD-57FC-E475-52B26183772C}"/>
                </a:ext>
              </a:extLst>
            </p:cNvPr>
            <p:cNvSpPr txBox="1"/>
            <p:nvPr/>
          </p:nvSpPr>
          <p:spPr>
            <a:xfrm>
              <a:off x="710275" y="1540725"/>
              <a:ext cx="2820600" cy="520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solidFill>
                    <a:srgbClr val="434343"/>
                  </a:solidFill>
                  <a:latin typeface="Roboto"/>
                  <a:ea typeface="Roboto"/>
                  <a:cs typeface="Roboto"/>
                  <a:sym typeface="Roboto"/>
                </a:rPr>
                <a:t>Identificar productos con mejor balance nutricional (bajas calorías, grasas y sodio).</a:t>
              </a:r>
              <a:endParaRPr sz="1200" dirty="0">
                <a:solidFill>
                  <a:srgbClr val="434343"/>
                </a:solidFill>
                <a:latin typeface="Roboto"/>
                <a:ea typeface="Roboto"/>
                <a:cs typeface="Roboto"/>
                <a:sym typeface="Roboto"/>
              </a:endParaRPr>
            </a:p>
          </p:txBody>
        </p:sp>
      </p:grpSp>
      <p:grpSp>
        <p:nvGrpSpPr>
          <p:cNvPr id="18" name="Google Shape;397;p22">
            <a:extLst>
              <a:ext uri="{FF2B5EF4-FFF2-40B4-BE49-F238E27FC236}">
                <a16:creationId xmlns:a16="http://schemas.microsoft.com/office/drawing/2014/main" id="{6D2D373A-806F-955D-E01F-5F05C5484C57}"/>
              </a:ext>
            </a:extLst>
          </p:cNvPr>
          <p:cNvGrpSpPr/>
          <p:nvPr/>
        </p:nvGrpSpPr>
        <p:grpSpPr>
          <a:xfrm>
            <a:off x="484223" y="4167200"/>
            <a:ext cx="7718705" cy="629627"/>
            <a:chOff x="710275" y="1214925"/>
            <a:chExt cx="2820650" cy="846600"/>
          </a:xfrm>
        </p:grpSpPr>
        <p:sp>
          <p:nvSpPr>
            <p:cNvPr id="19" name="Google Shape;399;p22">
              <a:extLst>
                <a:ext uri="{FF2B5EF4-FFF2-40B4-BE49-F238E27FC236}">
                  <a16:creationId xmlns:a16="http://schemas.microsoft.com/office/drawing/2014/main" id="{BEDF7704-BBCC-CE2C-D63E-63CF0DB8B17C}"/>
                </a:ext>
              </a:extLst>
            </p:cNvPr>
            <p:cNvSpPr txBox="1"/>
            <p:nvPr/>
          </p:nvSpPr>
          <p:spPr>
            <a:xfrm>
              <a:off x="710325" y="1214925"/>
              <a:ext cx="2820600" cy="366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700" dirty="0">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5. </a:t>
              </a:r>
              <a:r>
                <a:rPr lang="es-ES" sz="1700" dirty="0" err="1">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Weight</a:t>
              </a:r>
              <a:r>
                <a:rPr lang="es-ES" sz="1700" dirty="0">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 </a:t>
              </a:r>
              <a:r>
                <a:rPr lang="es-ES" sz="1700" dirty="0" err="1">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Watchers</a:t>
              </a:r>
              <a:r>
                <a:rPr lang="es-ES" sz="1700" dirty="0">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 </a:t>
              </a:r>
              <a:r>
                <a:rPr lang="es-ES" sz="1700" dirty="0" err="1">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Points</a:t>
              </a:r>
              <a:r>
                <a:rPr lang="es-ES" sz="1700" dirty="0">
                  <a:solidFill>
                    <a:schemeClr val="accent1"/>
                  </a:solidFill>
                  <a:latin typeface="Fira Sans Extra Condensed Medium"/>
                  <a:sym typeface="Fira Sans Extra Condensed Medium"/>
                  <a:hlinkClick r:id="rId7" action="ppaction://hlinksldjump">
                    <a:extLst>
                      <a:ext uri="{A12FA001-AC4F-418D-AE19-62706E023703}">
                        <ahyp:hlinkClr xmlns:ahyp="http://schemas.microsoft.com/office/drawing/2018/hyperlinkcolor" val="tx"/>
                      </a:ext>
                    </a:extLst>
                  </a:hlinkClick>
                </a:rPr>
                <a:t> </a:t>
              </a:r>
              <a:endParaRPr sz="1700" dirty="0">
                <a:solidFill>
                  <a:schemeClr val="accent1"/>
                </a:solidFill>
                <a:latin typeface="Fira Sans Extra Condensed Medium"/>
                <a:sym typeface="Fira Sans Extra Condensed Medium"/>
              </a:endParaRPr>
            </a:p>
          </p:txBody>
        </p:sp>
        <p:sp>
          <p:nvSpPr>
            <p:cNvPr id="20" name="Google Shape;400;p22">
              <a:extLst>
                <a:ext uri="{FF2B5EF4-FFF2-40B4-BE49-F238E27FC236}">
                  <a16:creationId xmlns:a16="http://schemas.microsoft.com/office/drawing/2014/main" id="{D1B0EF69-5738-671F-CB71-75367DDCFF49}"/>
                </a:ext>
              </a:extLst>
            </p:cNvPr>
            <p:cNvSpPr txBox="1"/>
            <p:nvPr/>
          </p:nvSpPr>
          <p:spPr>
            <a:xfrm>
              <a:off x="710275" y="1540725"/>
              <a:ext cx="2820600" cy="520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solidFill>
                    <a:srgbClr val="434343"/>
                  </a:solidFill>
                  <a:latin typeface="Roboto"/>
                  <a:ea typeface="Roboto"/>
                  <a:cs typeface="Roboto"/>
                  <a:sym typeface="Roboto"/>
                </a:rPr>
                <a:t>Evaluar la salud percibida de los productos según estándares dietéticos.</a:t>
              </a:r>
              <a:endParaRPr sz="1200" dirty="0">
                <a:solidFill>
                  <a:srgbClr val="434343"/>
                </a:solidFill>
                <a:latin typeface="Roboto"/>
                <a:ea typeface="Roboto"/>
                <a:cs typeface="Roboto"/>
                <a:sym typeface="Roboto"/>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47" name="Google Shape;147;p17"/>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Calorías Promedio por Cadena de Comida Rápida</a:t>
            </a:r>
            <a:endParaRPr dirty="0"/>
          </a:p>
        </p:txBody>
      </p:sp>
      <p:pic>
        <p:nvPicPr>
          <p:cNvPr id="5" name="Imagen 4">
            <a:extLst>
              <a:ext uri="{FF2B5EF4-FFF2-40B4-BE49-F238E27FC236}">
                <a16:creationId xmlns:a16="http://schemas.microsoft.com/office/drawing/2014/main" id="{72FD9629-E66F-EE54-86B0-E78E41ED8A55}"/>
              </a:ext>
            </a:extLst>
          </p:cNvPr>
          <p:cNvPicPr>
            <a:picLocks noChangeAspect="1"/>
          </p:cNvPicPr>
          <p:nvPr/>
        </p:nvPicPr>
        <p:blipFill>
          <a:blip r:embed="rId3"/>
          <a:srcRect/>
          <a:stretch/>
        </p:blipFill>
        <p:spPr>
          <a:xfrm>
            <a:off x="63525" y="896625"/>
            <a:ext cx="6114335" cy="4116730"/>
          </a:xfrm>
          <a:prstGeom prst="rect">
            <a:avLst/>
          </a:prstGeom>
        </p:spPr>
      </p:pic>
      <p:grpSp>
        <p:nvGrpSpPr>
          <p:cNvPr id="12" name="Google Shape;148;p17"/>
          <p:cNvGrpSpPr/>
          <p:nvPr/>
        </p:nvGrpSpPr>
        <p:grpSpPr>
          <a:xfrm>
            <a:off x="6356731" y="1102473"/>
            <a:ext cx="1247227" cy="660572"/>
            <a:chOff x="652838" y="1563888"/>
            <a:chExt cx="1857263" cy="1095971"/>
          </a:xfrm>
        </p:grpSpPr>
        <p:sp>
          <p:nvSpPr>
            <p:cNvPr id="13" name="Google Shape;149;p17"/>
            <p:cNvSpPr txBox="1"/>
            <p:nvPr/>
          </p:nvSpPr>
          <p:spPr>
            <a:xfrm>
              <a:off x="652838" y="176069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A8CAF2"/>
                  </a:solidFill>
                  <a:latin typeface="Fira Sans Extra Condensed Medium"/>
                  <a:ea typeface="Fira Sans Extra Condensed Medium"/>
                  <a:cs typeface="Fira Sans Extra Condensed Medium"/>
                  <a:sym typeface="Fira Sans Extra Condensed Medium"/>
                </a:rPr>
                <a:t>Calorías</a:t>
              </a:r>
              <a:endParaRPr sz="1700" dirty="0">
                <a:solidFill>
                  <a:srgbClr val="A8CAF2"/>
                </a:solidFill>
                <a:latin typeface="Fira Sans Extra Condensed Medium"/>
                <a:ea typeface="Fira Sans Extra Condensed Medium"/>
                <a:cs typeface="Fira Sans Extra Condensed Medium"/>
                <a:sym typeface="Fira Sans Extra Condensed Medium"/>
              </a:endParaRPr>
            </a:p>
          </p:txBody>
        </p:sp>
        <p:sp>
          <p:nvSpPr>
            <p:cNvPr id="14" name="Google Shape;150;p17"/>
            <p:cNvSpPr txBox="1"/>
            <p:nvPr/>
          </p:nvSpPr>
          <p:spPr>
            <a:xfrm>
              <a:off x="660964" y="2111459"/>
              <a:ext cx="1849137" cy="548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000" dirty="0">
                  <a:solidFill>
                    <a:srgbClr val="434343"/>
                  </a:solidFill>
                  <a:latin typeface="Roboto"/>
                  <a:ea typeface="Roboto"/>
                  <a:cs typeface="Roboto"/>
                  <a:sym typeface="Roboto"/>
                </a:rPr>
                <a:t>Media de calorías por franquicia</a:t>
              </a:r>
              <a:endParaRPr sz="1100" dirty="0">
                <a:solidFill>
                  <a:srgbClr val="434343"/>
                </a:solidFill>
                <a:latin typeface="Roboto"/>
                <a:ea typeface="Roboto"/>
                <a:cs typeface="Roboto"/>
                <a:sym typeface="Roboto"/>
              </a:endParaRPr>
            </a:p>
          </p:txBody>
        </p:sp>
        <p:sp>
          <p:nvSpPr>
            <p:cNvPr id="15" name="Google Shape;151;p17"/>
            <p:cNvSpPr/>
            <p:nvPr/>
          </p:nvSpPr>
          <p:spPr>
            <a:xfrm>
              <a:off x="815175" y="1563888"/>
              <a:ext cx="607500" cy="92100"/>
            </a:xfrm>
            <a:prstGeom prst="rect">
              <a:avLst/>
            </a:prstGeom>
            <a:solidFill>
              <a:srgbClr val="A8CAF2"/>
            </a:solidFill>
            <a:ln>
              <a:solidFill>
                <a:srgbClr val="A8CAF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48;p17">
            <a:extLst>
              <a:ext uri="{FF2B5EF4-FFF2-40B4-BE49-F238E27FC236}">
                <a16:creationId xmlns:a16="http://schemas.microsoft.com/office/drawing/2014/main" id="{EF4FD1A1-6DC8-DE70-2C61-7DAB0E2517A6}"/>
              </a:ext>
            </a:extLst>
          </p:cNvPr>
          <p:cNvGrpSpPr/>
          <p:nvPr/>
        </p:nvGrpSpPr>
        <p:grpSpPr>
          <a:xfrm>
            <a:off x="7631747" y="1102472"/>
            <a:ext cx="1247227" cy="641796"/>
            <a:chOff x="652838" y="1595040"/>
            <a:chExt cx="1857263" cy="1064819"/>
          </a:xfrm>
        </p:grpSpPr>
        <p:sp>
          <p:nvSpPr>
            <p:cNvPr id="17" name="Google Shape;149;p17">
              <a:extLst>
                <a:ext uri="{FF2B5EF4-FFF2-40B4-BE49-F238E27FC236}">
                  <a16:creationId xmlns:a16="http://schemas.microsoft.com/office/drawing/2014/main" id="{692086CD-AAB2-7EE6-5B05-BA8D309141EB}"/>
                </a:ext>
              </a:extLst>
            </p:cNvPr>
            <p:cNvSpPr txBox="1"/>
            <p:nvPr/>
          </p:nvSpPr>
          <p:spPr>
            <a:xfrm>
              <a:off x="652838" y="176069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2889F4"/>
                  </a:solidFill>
                  <a:latin typeface="Fira Sans Extra Condensed Medium"/>
                  <a:ea typeface="Fira Sans Extra Condensed Medium"/>
                  <a:cs typeface="Fira Sans Extra Condensed Medium"/>
                  <a:sym typeface="Fira Sans Extra Condensed Medium"/>
                </a:rPr>
                <a:t>Media</a:t>
              </a:r>
              <a:endParaRPr sz="1700" dirty="0">
                <a:solidFill>
                  <a:srgbClr val="2889F4"/>
                </a:solidFill>
                <a:latin typeface="Fira Sans Extra Condensed Medium"/>
                <a:ea typeface="Fira Sans Extra Condensed Medium"/>
                <a:cs typeface="Fira Sans Extra Condensed Medium"/>
                <a:sym typeface="Fira Sans Extra Condensed Medium"/>
              </a:endParaRPr>
            </a:p>
          </p:txBody>
        </p:sp>
        <p:sp>
          <p:nvSpPr>
            <p:cNvPr id="18" name="Google Shape;150;p17">
              <a:extLst>
                <a:ext uri="{FF2B5EF4-FFF2-40B4-BE49-F238E27FC236}">
                  <a16:creationId xmlns:a16="http://schemas.microsoft.com/office/drawing/2014/main" id="{04BAD0B7-AAA9-B057-1653-AE384A2B8776}"/>
                </a:ext>
              </a:extLst>
            </p:cNvPr>
            <p:cNvSpPr txBox="1"/>
            <p:nvPr/>
          </p:nvSpPr>
          <p:spPr>
            <a:xfrm>
              <a:off x="660964" y="2111459"/>
              <a:ext cx="1849137" cy="548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000" dirty="0">
                  <a:solidFill>
                    <a:srgbClr val="434343"/>
                  </a:solidFill>
                  <a:latin typeface="Roboto"/>
                  <a:ea typeface="Roboto"/>
                  <a:cs typeface="Roboto"/>
                  <a:sym typeface="Roboto"/>
                </a:rPr>
                <a:t>Media de calorías general</a:t>
              </a:r>
              <a:endParaRPr sz="1100" dirty="0">
                <a:solidFill>
                  <a:srgbClr val="434343"/>
                </a:solidFill>
                <a:latin typeface="Roboto"/>
                <a:ea typeface="Roboto"/>
                <a:cs typeface="Roboto"/>
                <a:sym typeface="Roboto"/>
              </a:endParaRPr>
            </a:p>
          </p:txBody>
        </p:sp>
        <p:sp>
          <p:nvSpPr>
            <p:cNvPr id="19" name="Google Shape;151;p17">
              <a:extLst>
                <a:ext uri="{FF2B5EF4-FFF2-40B4-BE49-F238E27FC236}">
                  <a16:creationId xmlns:a16="http://schemas.microsoft.com/office/drawing/2014/main" id="{2D0C2131-3AAD-2171-193B-614F3EA639C7}"/>
                </a:ext>
              </a:extLst>
            </p:cNvPr>
            <p:cNvSpPr/>
            <p:nvPr/>
          </p:nvSpPr>
          <p:spPr>
            <a:xfrm>
              <a:off x="815175" y="1595040"/>
              <a:ext cx="607500" cy="92101"/>
            </a:xfrm>
            <a:prstGeom prst="rect">
              <a:avLst/>
            </a:prstGeom>
            <a:solidFill>
              <a:srgbClr val="2889F4"/>
            </a:solidFill>
            <a:ln>
              <a:solidFill>
                <a:srgbClr val="2889F4"/>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151;p17">
            <a:extLst>
              <a:ext uri="{FF2B5EF4-FFF2-40B4-BE49-F238E27FC236}">
                <a16:creationId xmlns:a16="http://schemas.microsoft.com/office/drawing/2014/main" id="{B47F6763-4E61-9BB7-FA91-816CE80EA030}"/>
              </a:ext>
            </a:extLst>
          </p:cNvPr>
          <p:cNvSpPr/>
          <p:nvPr/>
        </p:nvSpPr>
        <p:spPr>
          <a:xfrm>
            <a:off x="7824413" y="1076117"/>
            <a:ext cx="68305" cy="105658"/>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51;p17">
            <a:extLst>
              <a:ext uri="{FF2B5EF4-FFF2-40B4-BE49-F238E27FC236}">
                <a16:creationId xmlns:a16="http://schemas.microsoft.com/office/drawing/2014/main" id="{182AABBD-C709-CD4B-5B22-DF5BFB4F15E3}"/>
              </a:ext>
            </a:extLst>
          </p:cNvPr>
          <p:cNvSpPr/>
          <p:nvPr/>
        </p:nvSpPr>
        <p:spPr>
          <a:xfrm>
            <a:off x="7990563" y="1063514"/>
            <a:ext cx="68305" cy="105658"/>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 name="Google Shape;397;p22">
            <a:extLst>
              <a:ext uri="{FF2B5EF4-FFF2-40B4-BE49-F238E27FC236}">
                <a16:creationId xmlns:a16="http://schemas.microsoft.com/office/drawing/2014/main" id="{6AAB49D9-2EE5-B4C7-FAE9-8087AD3C474C}"/>
              </a:ext>
            </a:extLst>
          </p:cNvPr>
          <p:cNvGrpSpPr/>
          <p:nvPr/>
        </p:nvGrpSpPr>
        <p:grpSpPr>
          <a:xfrm>
            <a:off x="6356775" y="1968858"/>
            <a:ext cx="2465412" cy="904506"/>
            <a:chOff x="710325" y="1214925"/>
            <a:chExt cx="2820600" cy="780907"/>
          </a:xfrm>
        </p:grpSpPr>
        <p:sp>
          <p:nvSpPr>
            <p:cNvPr id="24" name="Google Shape;399;p22">
              <a:extLst>
                <a:ext uri="{FF2B5EF4-FFF2-40B4-BE49-F238E27FC236}">
                  <a16:creationId xmlns:a16="http://schemas.microsoft.com/office/drawing/2014/main" id="{317E1310-8FA4-5BE8-1225-6E475FBE9157}"/>
                </a:ext>
              </a:extLst>
            </p:cNvPr>
            <p:cNvSpPr txBox="1"/>
            <p:nvPr/>
          </p:nvSpPr>
          <p:spPr>
            <a:xfrm>
              <a:off x="710325" y="1214925"/>
              <a:ext cx="2820600" cy="2687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Objetivo</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25" name="Google Shape;400;p22">
              <a:extLst>
                <a:ext uri="{FF2B5EF4-FFF2-40B4-BE49-F238E27FC236}">
                  <a16:creationId xmlns:a16="http://schemas.microsoft.com/office/drawing/2014/main" id="{E70CB823-BAD6-C606-B617-EA2A463E037F}"/>
                </a:ext>
              </a:extLst>
            </p:cNvPr>
            <p:cNvSpPr txBox="1"/>
            <p:nvPr/>
          </p:nvSpPr>
          <p:spPr>
            <a:xfrm>
              <a:off x="710325" y="1475032"/>
              <a:ext cx="2820600" cy="520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Analizar las calorías promedio por cadena para identificar cuáles ofrecen productos más o menos calóricos.</a:t>
              </a:r>
              <a:endParaRPr sz="1050" dirty="0">
                <a:solidFill>
                  <a:srgbClr val="434343"/>
                </a:solidFill>
                <a:latin typeface="Roboto"/>
                <a:ea typeface="Roboto"/>
                <a:cs typeface="Roboto"/>
                <a:sym typeface="Roboto"/>
              </a:endParaRPr>
            </a:p>
          </p:txBody>
        </p:sp>
      </p:grpSp>
      <p:grpSp>
        <p:nvGrpSpPr>
          <p:cNvPr id="31" name="Google Shape;397;p22">
            <a:extLst>
              <a:ext uri="{FF2B5EF4-FFF2-40B4-BE49-F238E27FC236}">
                <a16:creationId xmlns:a16="http://schemas.microsoft.com/office/drawing/2014/main" id="{B9A6DC22-451F-C722-3C3E-0F6143459CDC}"/>
              </a:ext>
            </a:extLst>
          </p:cNvPr>
          <p:cNvGrpSpPr/>
          <p:nvPr/>
        </p:nvGrpSpPr>
        <p:grpSpPr>
          <a:xfrm>
            <a:off x="6356731" y="2928203"/>
            <a:ext cx="2465412" cy="1799872"/>
            <a:chOff x="710325" y="1214925"/>
            <a:chExt cx="2820600" cy="1553923"/>
          </a:xfrm>
        </p:grpSpPr>
        <p:sp>
          <p:nvSpPr>
            <p:cNvPr id="32" name="Google Shape;399;p22">
              <a:extLst>
                <a:ext uri="{FF2B5EF4-FFF2-40B4-BE49-F238E27FC236}">
                  <a16:creationId xmlns:a16="http://schemas.microsoft.com/office/drawing/2014/main" id="{E674DB50-234F-7791-2A48-A069E22267B4}"/>
                </a:ext>
              </a:extLst>
            </p:cNvPr>
            <p:cNvSpPr txBox="1"/>
            <p:nvPr/>
          </p:nvSpPr>
          <p:spPr>
            <a:xfrm>
              <a:off x="710325" y="1214925"/>
              <a:ext cx="2820600" cy="2687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Resultados clave</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33" name="Google Shape;400;p22">
              <a:extLst>
                <a:ext uri="{FF2B5EF4-FFF2-40B4-BE49-F238E27FC236}">
                  <a16:creationId xmlns:a16="http://schemas.microsoft.com/office/drawing/2014/main" id="{30B31164-18C6-6278-1DA0-FD4CF0ACE772}"/>
                </a:ext>
              </a:extLst>
            </p:cNvPr>
            <p:cNvSpPr txBox="1"/>
            <p:nvPr/>
          </p:nvSpPr>
          <p:spPr>
            <a:xfrm>
              <a:off x="710325" y="1475032"/>
              <a:ext cx="2820600" cy="1293816"/>
            </a:xfrm>
            <a:prstGeom prst="rect">
              <a:avLst/>
            </a:prstGeom>
            <a:noFill/>
            <a:ln>
              <a:noFill/>
            </a:ln>
          </p:spPr>
          <p:txBody>
            <a:bodyPr spcFirstLastPara="1" wrap="square" lIns="91425" tIns="91425" rIns="91425" bIns="91425" anchor="t" anchorCtr="0">
              <a:noAutofit/>
            </a:bodyPr>
            <a:lstStyle/>
            <a:p>
              <a:pPr marL="171450" lvl="0" indent="-171450" algn="just" rtl="0">
                <a:spcBef>
                  <a:spcPts val="0"/>
                </a:spcBef>
                <a:spcAft>
                  <a:spcPts val="0"/>
                </a:spcAft>
                <a:buClr>
                  <a:srgbClr val="1E35A1"/>
                </a:buClr>
                <a:buFont typeface="Arial" panose="020B0604020202020204" pitchFamily="34" charset="0"/>
                <a:buChar char="•"/>
              </a:pPr>
              <a:r>
                <a:rPr lang="es-ES" sz="1050" dirty="0">
                  <a:solidFill>
                    <a:srgbClr val="434343"/>
                  </a:solidFill>
                  <a:latin typeface="Roboto"/>
                  <a:ea typeface="Roboto"/>
                  <a:cs typeface="Roboto"/>
                  <a:sym typeface="Roboto"/>
                </a:rPr>
                <a:t>Burger King tiene la mayor cantidad de calorías promedio (366 kcal).</a:t>
              </a:r>
            </a:p>
            <a:p>
              <a:pPr lvl="0" algn="just" rtl="0">
                <a:spcBef>
                  <a:spcPts val="0"/>
                </a:spcBef>
                <a:spcAft>
                  <a:spcPts val="0"/>
                </a:spcAft>
              </a:pPr>
              <a:endParaRPr lang="es-ES" sz="300" dirty="0">
                <a:solidFill>
                  <a:srgbClr val="434343"/>
                </a:solidFill>
                <a:latin typeface="Roboto"/>
                <a:ea typeface="Roboto"/>
                <a:cs typeface="Roboto"/>
                <a:sym typeface="Roboto"/>
              </a:endParaRPr>
            </a:p>
            <a:p>
              <a:pPr marL="171450" lvl="0" indent="-171450" algn="just" rtl="0">
                <a:spcBef>
                  <a:spcPts val="0"/>
                </a:spcBef>
                <a:spcAft>
                  <a:spcPts val="0"/>
                </a:spcAft>
                <a:buClr>
                  <a:srgbClr val="1E35A1"/>
                </a:buClr>
                <a:buFont typeface="Arial" panose="020B0604020202020204" pitchFamily="34" charset="0"/>
                <a:buChar char="•"/>
              </a:pPr>
              <a:r>
                <a:rPr lang="es-ES" sz="1050" dirty="0">
                  <a:solidFill>
                    <a:srgbClr val="434343"/>
                  </a:solidFill>
                  <a:latin typeface="Roboto"/>
                  <a:ea typeface="Roboto"/>
                  <a:cs typeface="Roboto"/>
                  <a:sym typeface="Roboto"/>
                </a:rPr>
                <a:t>KFC ofrece los productos con menor cantidad de calorías promedio (215 kcal).</a:t>
              </a:r>
            </a:p>
            <a:p>
              <a:pPr lvl="0" algn="just" rtl="0">
                <a:spcBef>
                  <a:spcPts val="0"/>
                </a:spcBef>
                <a:spcAft>
                  <a:spcPts val="0"/>
                </a:spcAft>
              </a:pPr>
              <a:endParaRPr lang="es-ES" sz="300" dirty="0">
                <a:solidFill>
                  <a:srgbClr val="434343"/>
                </a:solidFill>
                <a:latin typeface="Roboto"/>
                <a:ea typeface="Roboto"/>
                <a:cs typeface="Roboto"/>
                <a:sym typeface="Roboto"/>
              </a:endParaRPr>
            </a:p>
            <a:p>
              <a:pPr marL="171450" lvl="0" indent="-171450" algn="just" rtl="0">
                <a:spcBef>
                  <a:spcPts val="0"/>
                </a:spcBef>
                <a:spcAft>
                  <a:spcPts val="0"/>
                </a:spcAft>
                <a:buClr>
                  <a:srgbClr val="1E35A1"/>
                </a:buClr>
                <a:buFont typeface="Arial" panose="020B0604020202020204" pitchFamily="34" charset="0"/>
                <a:buChar char="•"/>
              </a:pPr>
              <a:r>
                <a:rPr lang="es-ES" sz="1050" dirty="0">
                  <a:solidFill>
                    <a:srgbClr val="434343"/>
                  </a:solidFill>
                  <a:latin typeface="Roboto"/>
                  <a:ea typeface="Roboto"/>
                  <a:cs typeface="Roboto"/>
                  <a:sym typeface="Roboto"/>
                </a:rPr>
                <a:t>El promedio general es de 288 kcal (línea de referencia azul).</a:t>
              </a: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Correlación entre calorías con sodio y azúcares</a:t>
            </a:r>
            <a:endParaRPr dirty="0"/>
          </a:p>
        </p:txBody>
      </p:sp>
      <p:pic>
        <p:nvPicPr>
          <p:cNvPr id="18" name="Imagen 17">
            <a:extLst>
              <a:ext uri="{FF2B5EF4-FFF2-40B4-BE49-F238E27FC236}">
                <a16:creationId xmlns:a16="http://schemas.microsoft.com/office/drawing/2014/main" id="{BE5A4731-E43A-9B28-60B9-C5976E7267EA}"/>
              </a:ext>
            </a:extLst>
          </p:cNvPr>
          <p:cNvPicPr>
            <a:picLocks noChangeAspect="1"/>
          </p:cNvPicPr>
          <p:nvPr/>
        </p:nvPicPr>
        <p:blipFill>
          <a:blip r:embed="rId3"/>
          <a:stretch>
            <a:fillRect/>
          </a:stretch>
        </p:blipFill>
        <p:spPr>
          <a:xfrm>
            <a:off x="790647" y="976633"/>
            <a:ext cx="3245088" cy="2530216"/>
          </a:xfrm>
          <a:prstGeom prst="rect">
            <a:avLst/>
          </a:prstGeom>
        </p:spPr>
      </p:pic>
      <p:pic>
        <p:nvPicPr>
          <p:cNvPr id="20" name="Imagen 19">
            <a:extLst>
              <a:ext uri="{FF2B5EF4-FFF2-40B4-BE49-F238E27FC236}">
                <a16:creationId xmlns:a16="http://schemas.microsoft.com/office/drawing/2014/main" id="{6F6FBD0D-F623-04E7-02C0-E833AF374CBA}"/>
              </a:ext>
            </a:extLst>
          </p:cNvPr>
          <p:cNvPicPr>
            <a:picLocks noChangeAspect="1"/>
          </p:cNvPicPr>
          <p:nvPr/>
        </p:nvPicPr>
        <p:blipFill>
          <a:blip r:embed="rId4"/>
          <a:stretch>
            <a:fillRect/>
          </a:stretch>
        </p:blipFill>
        <p:spPr>
          <a:xfrm>
            <a:off x="5108267" y="976633"/>
            <a:ext cx="3245088" cy="2522045"/>
          </a:xfrm>
          <a:prstGeom prst="rect">
            <a:avLst/>
          </a:prstGeom>
        </p:spPr>
      </p:pic>
      <p:grpSp>
        <p:nvGrpSpPr>
          <p:cNvPr id="21" name="Google Shape;397;p22">
            <a:extLst>
              <a:ext uri="{FF2B5EF4-FFF2-40B4-BE49-F238E27FC236}">
                <a16:creationId xmlns:a16="http://schemas.microsoft.com/office/drawing/2014/main" id="{9D23F178-C7F9-77DD-984F-D35DD3F58471}"/>
              </a:ext>
            </a:extLst>
          </p:cNvPr>
          <p:cNvGrpSpPr/>
          <p:nvPr/>
        </p:nvGrpSpPr>
        <p:grpSpPr>
          <a:xfrm>
            <a:off x="5108267" y="3506849"/>
            <a:ext cx="3602598" cy="1198275"/>
            <a:chOff x="710325" y="1214925"/>
            <a:chExt cx="2820600" cy="704146"/>
          </a:xfrm>
        </p:grpSpPr>
        <p:sp>
          <p:nvSpPr>
            <p:cNvPr id="22" name="Google Shape;399;p22">
              <a:extLst>
                <a:ext uri="{FF2B5EF4-FFF2-40B4-BE49-F238E27FC236}">
                  <a16:creationId xmlns:a16="http://schemas.microsoft.com/office/drawing/2014/main" id="{68487623-CACA-D3C6-28B5-17774DDD7A96}"/>
                </a:ext>
              </a:extLst>
            </p:cNvPr>
            <p:cNvSpPr txBox="1"/>
            <p:nvPr/>
          </p:nvSpPr>
          <p:spPr>
            <a:xfrm>
              <a:off x="710325" y="1214925"/>
              <a:ext cx="2820600" cy="2687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Calorías vs Azúcares</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23" name="Google Shape;400;p22">
              <a:extLst>
                <a:ext uri="{FF2B5EF4-FFF2-40B4-BE49-F238E27FC236}">
                  <a16:creationId xmlns:a16="http://schemas.microsoft.com/office/drawing/2014/main" id="{B35493E4-F62C-3599-3D5D-7CCCA6F45C57}"/>
                </a:ext>
              </a:extLst>
            </p:cNvPr>
            <p:cNvSpPr txBox="1"/>
            <p:nvPr/>
          </p:nvSpPr>
          <p:spPr>
            <a:xfrm>
              <a:off x="710325" y="1398271"/>
              <a:ext cx="2820600" cy="520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En este gráfico se ilustra la </a:t>
              </a:r>
              <a:r>
                <a:rPr lang="es-ES" sz="1050" b="1" dirty="0">
                  <a:solidFill>
                    <a:srgbClr val="434343"/>
                  </a:solidFill>
                  <a:latin typeface="Roboto"/>
                  <a:ea typeface="Roboto"/>
                  <a:cs typeface="Roboto"/>
                  <a:sym typeface="Roboto"/>
                </a:rPr>
                <a:t>relación entre las calorías de los productos y su nivel de azúcares</a:t>
              </a:r>
              <a:r>
                <a:rPr lang="es-ES" sz="1050" dirty="0">
                  <a:solidFill>
                    <a:srgbClr val="434343"/>
                  </a:solidFill>
                  <a:latin typeface="Roboto"/>
                  <a:ea typeface="Roboto"/>
                  <a:cs typeface="Roboto"/>
                  <a:sym typeface="Roboto"/>
                </a:rPr>
                <a:t>. Aunque se aprecia cierta </a:t>
              </a:r>
              <a:r>
                <a:rPr lang="es-ES" sz="1050" b="1" dirty="0">
                  <a:solidFill>
                    <a:srgbClr val="434343"/>
                  </a:solidFill>
                  <a:latin typeface="Roboto"/>
                  <a:ea typeface="Roboto"/>
                  <a:cs typeface="Roboto"/>
                  <a:sym typeface="Roboto"/>
                </a:rPr>
                <a:t>correlación positiva </a:t>
              </a:r>
              <a:r>
                <a:rPr lang="es-ES" sz="1050" dirty="0">
                  <a:solidFill>
                    <a:srgbClr val="434343"/>
                  </a:solidFill>
                  <a:latin typeface="Roboto"/>
                  <a:ea typeface="Roboto"/>
                  <a:cs typeface="Roboto"/>
                  <a:sym typeface="Roboto"/>
                </a:rPr>
                <a:t>(0.26), esta es </a:t>
              </a:r>
              <a:r>
                <a:rPr lang="es-ES" sz="1050" b="1" dirty="0">
                  <a:solidFill>
                    <a:srgbClr val="434343"/>
                  </a:solidFill>
                  <a:latin typeface="Roboto"/>
                  <a:ea typeface="Roboto"/>
                  <a:cs typeface="Roboto"/>
                  <a:sym typeface="Roboto"/>
                </a:rPr>
                <a:t>mucho más débil</a:t>
              </a:r>
              <a:r>
                <a:rPr lang="es-ES" sz="1050" dirty="0">
                  <a:solidFill>
                    <a:srgbClr val="434343"/>
                  </a:solidFill>
                  <a:latin typeface="Roboto"/>
                  <a:ea typeface="Roboto"/>
                  <a:cs typeface="Roboto"/>
                  <a:sym typeface="Roboto"/>
                </a:rPr>
                <a:t>, indicando que el incremento de calorías no necesariamente implica un aumento significativo en la cantidad de azúcares.</a:t>
              </a:r>
            </a:p>
          </p:txBody>
        </p:sp>
      </p:grpSp>
      <p:grpSp>
        <p:nvGrpSpPr>
          <p:cNvPr id="24" name="Google Shape;397;p22">
            <a:extLst>
              <a:ext uri="{FF2B5EF4-FFF2-40B4-BE49-F238E27FC236}">
                <a16:creationId xmlns:a16="http://schemas.microsoft.com/office/drawing/2014/main" id="{F8518ECA-4F8D-7EAD-E919-B8EDED846FBD}"/>
              </a:ext>
            </a:extLst>
          </p:cNvPr>
          <p:cNvGrpSpPr/>
          <p:nvPr/>
        </p:nvGrpSpPr>
        <p:grpSpPr>
          <a:xfrm>
            <a:off x="611892" y="3506849"/>
            <a:ext cx="3602598" cy="1198275"/>
            <a:chOff x="710325" y="1214925"/>
            <a:chExt cx="2820600" cy="704146"/>
          </a:xfrm>
        </p:grpSpPr>
        <p:sp>
          <p:nvSpPr>
            <p:cNvPr id="25" name="Google Shape;399;p22">
              <a:extLst>
                <a:ext uri="{FF2B5EF4-FFF2-40B4-BE49-F238E27FC236}">
                  <a16:creationId xmlns:a16="http://schemas.microsoft.com/office/drawing/2014/main" id="{852E3B0C-5A12-75D7-B4CE-3910C616A4A3}"/>
                </a:ext>
              </a:extLst>
            </p:cNvPr>
            <p:cNvSpPr txBox="1"/>
            <p:nvPr/>
          </p:nvSpPr>
          <p:spPr>
            <a:xfrm>
              <a:off x="710325" y="1214925"/>
              <a:ext cx="2820600" cy="2687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Calorías vs Sodio</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26" name="Google Shape;400;p22">
              <a:extLst>
                <a:ext uri="{FF2B5EF4-FFF2-40B4-BE49-F238E27FC236}">
                  <a16:creationId xmlns:a16="http://schemas.microsoft.com/office/drawing/2014/main" id="{5F76BA41-569D-DAD9-809B-D52D2D8DDFA5}"/>
                </a:ext>
              </a:extLst>
            </p:cNvPr>
            <p:cNvSpPr txBox="1"/>
            <p:nvPr/>
          </p:nvSpPr>
          <p:spPr>
            <a:xfrm>
              <a:off x="710325" y="1398271"/>
              <a:ext cx="2820600" cy="520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Este gráfico muestra cómo las </a:t>
              </a:r>
              <a:r>
                <a:rPr lang="es-ES" sz="1050" b="1" dirty="0">
                  <a:solidFill>
                    <a:srgbClr val="434343"/>
                  </a:solidFill>
                  <a:latin typeface="Roboto"/>
                  <a:ea typeface="Roboto"/>
                  <a:cs typeface="Roboto"/>
                  <a:sym typeface="Roboto"/>
                </a:rPr>
                <a:t>calorías</a:t>
              </a:r>
              <a:r>
                <a:rPr lang="es-ES" sz="1050" dirty="0">
                  <a:solidFill>
                    <a:srgbClr val="434343"/>
                  </a:solidFill>
                  <a:latin typeface="Roboto"/>
                  <a:ea typeface="Roboto"/>
                  <a:cs typeface="Roboto"/>
                  <a:sym typeface="Roboto"/>
                </a:rPr>
                <a:t> de los productos </a:t>
              </a:r>
              <a:r>
                <a:rPr lang="es-ES" sz="1050" b="1" dirty="0">
                  <a:solidFill>
                    <a:srgbClr val="434343"/>
                  </a:solidFill>
                  <a:latin typeface="Roboto"/>
                  <a:ea typeface="Roboto"/>
                  <a:cs typeface="Roboto"/>
                  <a:sym typeface="Roboto"/>
                </a:rPr>
                <a:t>se relacionan </a:t>
              </a:r>
              <a:r>
                <a:rPr lang="es-ES" sz="1050" dirty="0">
                  <a:solidFill>
                    <a:srgbClr val="434343"/>
                  </a:solidFill>
                  <a:latin typeface="Roboto"/>
                  <a:ea typeface="Roboto"/>
                  <a:cs typeface="Roboto"/>
                  <a:sym typeface="Roboto"/>
                </a:rPr>
                <a:t>con su </a:t>
              </a:r>
              <a:r>
                <a:rPr lang="es-ES" sz="1050" b="1" dirty="0">
                  <a:solidFill>
                    <a:srgbClr val="434343"/>
                  </a:solidFill>
                  <a:latin typeface="Roboto"/>
                  <a:ea typeface="Roboto"/>
                  <a:cs typeface="Roboto"/>
                  <a:sym typeface="Roboto"/>
                </a:rPr>
                <a:t>contenido de sodio</a:t>
              </a:r>
              <a:r>
                <a:rPr lang="es-ES" sz="1050" dirty="0">
                  <a:solidFill>
                    <a:srgbClr val="434343"/>
                  </a:solidFill>
                  <a:latin typeface="Roboto"/>
                  <a:ea typeface="Roboto"/>
                  <a:cs typeface="Roboto"/>
                  <a:sym typeface="Roboto"/>
                </a:rPr>
                <a:t>. Puede observarse una tendencia clara a que, a mayor cantidad de calorías, mayor es también el contenido de sodio, reflejado en una </a:t>
              </a:r>
              <a:r>
                <a:rPr lang="es-ES" sz="1050" b="1" dirty="0">
                  <a:solidFill>
                    <a:srgbClr val="434343"/>
                  </a:solidFill>
                  <a:latin typeface="Roboto"/>
                  <a:ea typeface="Roboto"/>
                  <a:cs typeface="Roboto"/>
                  <a:sym typeface="Roboto"/>
                </a:rPr>
                <a:t>correlación positiva de 0.73</a:t>
              </a:r>
              <a:r>
                <a:rPr lang="es-ES" sz="1050" dirty="0">
                  <a:solidFill>
                    <a:srgbClr val="434343"/>
                  </a:solidFill>
                  <a:latin typeface="Roboto"/>
                  <a:ea typeface="Roboto"/>
                  <a:cs typeface="Roboto"/>
                  <a:sym typeface="Roboto"/>
                </a:rPr>
                <a:t>.</a:t>
              </a: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2"/>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Correlación entre Colesterol y Nutrientes Clave</a:t>
            </a:r>
            <a:endParaRPr lang="es-ES" dirty="0"/>
          </a:p>
        </p:txBody>
      </p:sp>
      <p:pic>
        <p:nvPicPr>
          <p:cNvPr id="3" name="Imagen 2">
            <a:extLst>
              <a:ext uri="{FF2B5EF4-FFF2-40B4-BE49-F238E27FC236}">
                <a16:creationId xmlns:a16="http://schemas.microsoft.com/office/drawing/2014/main" id="{9C86F01A-D8C2-646B-3E99-C1795C06D997}"/>
              </a:ext>
            </a:extLst>
          </p:cNvPr>
          <p:cNvPicPr>
            <a:picLocks noChangeAspect="1"/>
          </p:cNvPicPr>
          <p:nvPr/>
        </p:nvPicPr>
        <p:blipFill>
          <a:blip r:embed="rId3"/>
          <a:srcRect/>
          <a:stretch/>
        </p:blipFill>
        <p:spPr>
          <a:xfrm>
            <a:off x="4572000" y="1146347"/>
            <a:ext cx="4207616" cy="3581727"/>
          </a:xfrm>
          <a:prstGeom prst="rect">
            <a:avLst/>
          </a:prstGeom>
        </p:spPr>
      </p:pic>
      <p:grpSp>
        <p:nvGrpSpPr>
          <p:cNvPr id="4" name="Google Shape;397;p22">
            <a:extLst>
              <a:ext uri="{FF2B5EF4-FFF2-40B4-BE49-F238E27FC236}">
                <a16:creationId xmlns:a16="http://schemas.microsoft.com/office/drawing/2014/main" id="{B8A741BA-084B-1647-A1C7-991A1C94E84B}"/>
              </a:ext>
            </a:extLst>
          </p:cNvPr>
          <p:cNvGrpSpPr/>
          <p:nvPr/>
        </p:nvGrpSpPr>
        <p:grpSpPr>
          <a:xfrm>
            <a:off x="483675" y="1146347"/>
            <a:ext cx="3602598" cy="3581727"/>
            <a:chOff x="710325" y="1214925"/>
            <a:chExt cx="2820600" cy="704146"/>
          </a:xfrm>
        </p:grpSpPr>
        <p:sp>
          <p:nvSpPr>
            <p:cNvPr id="5" name="Google Shape;399;p22">
              <a:extLst>
                <a:ext uri="{FF2B5EF4-FFF2-40B4-BE49-F238E27FC236}">
                  <a16:creationId xmlns:a16="http://schemas.microsoft.com/office/drawing/2014/main" id="{4ED29870-F0A5-2F17-CF53-92B4CCEC2ABC}"/>
                </a:ext>
              </a:extLst>
            </p:cNvPr>
            <p:cNvSpPr txBox="1"/>
            <p:nvPr/>
          </p:nvSpPr>
          <p:spPr>
            <a:xfrm>
              <a:off x="710325" y="1214925"/>
              <a:ext cx="2820600" cy="801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Relaciones</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6" name="Google Shape;400;p22">
              <a:extLst>
                <a:ext uri="{FF2B5EF4-FFF2-40B4-BE49-F238E27FC236}">
                  <a16:creationId xmlns:a16="http://schemas.microsoft.com/office/drawing/2014/main" id="{FB1B810B-234C-EA2C-7468-5B634D3603F6}"/>
                </a:ext>
              </a:extLst>
            </p:cNvPr>
            <p:cNvSpPr txBox="1"/>
            <p:nvPr/>
          </p:nvSpPr>
          <p:spPr>
            <a:xfrm>
              <a:off x="710325" y="1267994"/>
              <a:ext cx="2820600" cy="65107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Este </a:t>
              </a:r>
              <a:r>
                <a:rPr lang="es-ES" sz="1050" b="1" dirty="0">
                  <a:solidFill>
                    <a:srgbClr val="434343"/>
                  </a:solidFill>
                  <a:latin typeface="Roboto"/>
                  <a:ea typeface="Roboto"/>
                  <a:cs typeface="Roboto"/>
                  <a:sym typeface="Roboto"/>
                </a:rPr>
                <a:t>mapa de calor </a:t>
              </a:r>
              <a:r>
                <a:rPr lang="es-ES" sz="1050" dirty="0">
                  <a:solidFill>
                    <a:srgbClr val="434343"/>
                  </a:solidFill>
                  <a:latin typeface="Roboto"/>
                  <a:ea typeface="Roboto"/>
                  <a:cs typeface="Roboto"/>
                  <a:sym typeface="Roboto"/>
                </a:rPr>
                <a:t>muestra las correlaciones entre el </a:t>
              </a:r>
              <a:r>
                <a:rPr lang="es-ES" sz="1050" b="1" dirty="0">
                  <a:solidFill>
                    <a:srgbClr val="434343"/>
                  </a:solidFill>
                  <a:latin typeface="Roboto"/>
                  <a:ea typeface="Roboto"/>
                  <a:cs typeface="Roboto"/>
                  <a:sym typeface="Roboto"/>
                </a:rPr>
                <a:t>colesterol</a:t>
              </a:r>
              <a:r>
                <a:rPr lang="es-ES" sz="1050" dirty="0">
                  <a:solidFill>
                    <a:srgbClr val="434343"/>
                  </a:solidFill>
                  <a:latin typeface="Roboto"/>
                  <a:ea typeface="Roboto"/>
                  <a:cs typeface="Roboto"/>
                  <a:sym typeface="Roboto"/>
                </a:rPr>
                <a:t> y varias variables relacionadas con la composición nutricional, incluyendo </a:t>
              </a:r>
              <a:r>
                <a:rPr lang="es-ES" sz="1050" b="1" dirty="0">
                  <a:solidFill>
                    <a:srgbClr val="434343"/>
                  </a:solidFill>
                  <a:latin typeface="Roboto"/>
                  <a:ea typeface="Roboto"/>
                  <a:cs typeface="Roboto"/>
                  <a:sym typeface="Roboto"/>
                </a:rPr>
                <a:t>grasa total, grasa saturada, grasa trans y sodio</a:t>
              </a:r>
              <a:r>
                <a:rPr lang="es-ES" sz="1050" dirty="0">
                  <a:solidFill>
                    <a:srgbClr val="434343"/>
                  </a:solidFill>
                  <a:latin typeface="Roboto"/>
                  <a:ea typeface="Roboto"/>
                  <a:cs typeface="Roboto"/>
                  <a:sym typeface="Roboto"/>
                </a:rPr>
                <a:t>.</a:t>
              </a:r>
            </a:p>
            <a:p>
              <a:pPr marL="0" lvl="0" indent="0" algn="just" rtl="0">
                <a:spcBef>
                  <a:spcPts val="0"/>
                </a:spcBef>
                <a:spcAft>
                  <a:spcPts val="0"/>
                </a:spcAft>
                <a:buNone/>
              </a:pPr>
              <a:endParaRPr lang="es-ES" sz="105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Podemos observar que el colesterol presenta una </a:t>
              </a:r>
              <a:r>
                <a:rPr lang="es-ES" sz="1050" b="1" dirty="0">
                  <a:solidFill>
                    <a:srgbClr val="434343"/>
                  </a:solidFill>
                  <a:latin typeface="Roboto"/>
                  <a:ea typeface="Roboto"/>
                  <a:cs typeface="Roboto"/>
                  <a:sym typeface="Roboto"/>
                </a:rPr>
                <a:t>relación notablemente positiva con la grasa total</a:t>
              </a:r>
              <a:r>
                <a:rPr lang="es-ES" sz="1050" dirty="0">
                  <a:solidFill>
                    <a:srgbClr val="434343"/>
                  </a:solidFill>
                  <a:latin typeface="Roboto"/>
                  <a:ea typeface="Roboto"/>
                  <a:cs typeface="Roboto"/>
                  <a:sym typeface="Roboto"/>
                </a:rPr>
                <a:t> (0.61) </a:t>
              </a:r>
              <a:r>
                <a:rPr lang="es-ES" sz="1050" b="1" dirty="0">
                  <a:solidFill>
                    <a:srgbClr val="434343"/>
                  </a:solidFill>
                  <a:latin typeface="Roboto"/>
                  <a:ea typeface="Roboto"/>
                  <a:cs typeface="Roboto"/>
                  <a:sym typeface="Roboto"/>
                </a:rPr>
                <a:t>y la grasa saturada</a:t>
              </a:r>
              <a:r>
                <a:rPr lang="es-ES" sz="1050" dirty="0">
                  <a:solidFill>
                    <a:srgbClr val="434343"/>
                  </a:solidFill>
                  <a:latin typeface="Roboto"/>
                  <a:ea typeface="Roboto"/>
                  <a:cs typeface="Roboto"/>
                  <a:sym typeface="Roboto"/>
                </a:rPr>
                <a:t> (0.63), mientras que su correlación con la grasa trans es más moderada (0.33). </a:t>
              </a:r>
            </a:p>
            <a:p>
              <a:pPr marL="0" lvl="0" indent="0" algn="just" rtl="0">
                <a:spcBef>
                  <a:spcPts val="0"/>
                </a:spcBef>
                <a:spcAft>
                  <a:spcPts val="0"/>
                </a:spcAft>
                <a:buNone/>
              </a:pPr>
              <a:endParaRPr lang="es-ES" sz="105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Además, se destaca la </a:t>
              </a:r>
              <a:r>
                <a:rPr lang="es-ES" sz="1050" b="1" dirty="0">
                  <a:solidFill>
                    <a:srgbClr val="434343"/>
                  </a:solidFill>
                  <a:latin typeface="Roboto"/>
                  <a:ea typeface="Roboto"/>
                  <a:cs typeface="Roboto"/>
                  <a:sym typeface="Roboto"/>
                </a:rPr>
                <a:t>fuerte relación entre grasa total y grasa saturada</a:t>
              </a:r>
              <a:r>
                <a:rPr lang="es-ES" sz="1050" dirty="0">
                  <a:solidFill>
                    <a:srgbClr val="434343"/>
                  </a:solidFill>
                  <a:latin typeface="Roboto"/>
                  <a:ea typeface="Roboto"/>
                  <a:cs typeface="Roboto"/>
                  <a:sym typeface="Roboto"/>
                </a:rPr>
                <a:t> (0.89), indicando que los productos con mayor contenido de grasa en general suelen tener también niveles elevados de grasas saturadas. </a:t>
              </a:r>
            </a:p>
            <a:p>
              <a:pPr marL="0" lvl="0" indent="0" algn="just" rtl="0">
                <a:spcBef>
                  <a:spcPts val="0"/>
                </a:spcBef>
                <a:spcAft>
                  <a:spcPts val="0"/>
                </a:spcAft>
                <a:buNone/>
              </a:pPr>
              <a:endParaRPr lang="es-ES" sz="105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Por otro lado, el </a:t>
              </a:r>
              <a:r>
                <a:rPr lang="es-ES" sz="1050" b="1" dirty="0">
                  <a:solidFill>
                    <a:srgbClr val="434343"/>
                  </a:solidFill>
                  <a:latin typeface="Roboto"/>
                  <a:ea typeface="Roboto"/>
                  <a:cs typeface="Roboto"/>
                  <a:sym typeface="Roboto"/>
                </a:rPr>
                <a:t>sodio</a:t>
              </a:r>
              <a:r>
                <a:rPr lang="es-ES" sz="1050" dirty="0">
                  <a:solidFill>
                    <a:srgbClr val="434343"/>
                  </a:solidFill>
                  <a:latin typeface="Roboto"/>
                  <a:ea typeface="Roboto"/>
                  <a:cs typeface="Roboto"/>
                  <a:sym typeface="Roboto"/>
                </a:rPr>
                <a:t> muestra </a:t>
              </a:r>
              <a:r>
                <a:rPr lang="es-ES" sz="1050" b="1" dirty="0">
                  <a:solidFill>
                    <a:srgbClr val="434343"/>
                  </a:solidFill>
                  <a:latin typeface="Roboto"/>
                  <a:ea typeface="Roboto"/>
                  <a:cs typeface="Roboto"/>
                  <a:sym typeface="Roboto"/>
                </a:rPr>
                <a:t>correlaciones intermedias con las demás variables</a:t>
              </a:r>
              <a:r>
                <a:rPr lang="es-ES" sz="1050" dirty="0">
                  <a:solidFill>
                    <a:srgbClr val="434343"/>
                  </a:solidFill>
                  <a:latin typeface="Roboto"/>
                  <a:ea typeface="Roboto"/>
                  <a:cs typeface="Roboto"/>
                  <a:sym typeface="Roboto"/>
                </a:rPr>
                <a:t>, sugiriendo que su presencia no siempre está tan estrechamente vinculada al contenido de grasas o colesterol.</a:t>
              </a: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6105FED8-BB18-3AED-383D-2FCC103B7EAD}"/>
            </a:ext>
          </a:extLst>
        </p:cNvPr>
        <p:cNvGrpSpPr/>
        <p:nvPr/>
      </p:nvGrpSpPr>
      <p:grpSpPr>
        <a:xfrm>
          <a:off x="0" y="0"/>
          <a:ext cx="0" cy="0"/>
          <a:chOff x="0" y="0"/>
          <a:chExt cx="0" cy="0"/>
        </a:xfrm>
      </p:grpSpPr>
      <p:sp>
        <p:nvSpPr>
          <p:cNvPr id="147" name="Google Shape;147;p17">
            <a:extLst>
              <a:ext uri="{FF2B5EF4-FFF2-40B4-BE49-F238E27FC236}">
                <a16:creationId xmlns:a16="http://schemas.microsoft.com/office/drawing/2014/main" id="{86962EEB-74CC-3A36-632A-DA883D6B27B7}"/>
              </a:ext>
            </a:extLst>
          </p:cNvPr>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Top 5 Comidas Más Saludables</a:t>
            </a:r>
            <a:endParaRPr lang="es-ES" dirty="0"/>
          </a:p>
        </p:txBody>
      </p:sp>
      <p:pic>
        <p:nvPicPr>
          <p:cNvPr id="5" name="Imagen 4">
            <a:extLst>
              <a:ext uri="{FF2B5EF4-FFF2-40B4-BE49-F238E27FC236}">
                <a16:creationId xmlns:a16="http://schemas.microsoft.com/office/drawing/2014/main" id="{7A7CE6A1-DF96-1084-003B-F771C9C44ABF}"/>
              </a:ext>
            </a:extLst>
          </p:cNvPr>
          <p:cNvPicPr>
            <a:picLocks noChangeAspect="1"/>
          </p:cNvPicPr>
          <p:nvPr/>
        </p:nvPicPr>
        <p:blipFill>
          <a:blip r:embed="rId3"/>
          <a:srcRect/>
          <a:stretch/>
        </p:blipFill>
        <p:spPr>
          <a:xfrm>
            <a:off x="1109710" y="983978"/>
            <a:ext cx="4689388" cy="3784036"/>
          </a:xfrm>
          <a:prstGeom prst="rect">
            <a:avLst/>
          </a:prstGeom>
        </p:spPr>
      </p:pic>
      <p:grpSp>
        <p:nvGrpSpPr>
          <p:cNvPr id="23" name="Google Shape;397;p22">
            <a:extLst>
              <a:ext uri="{FF2B5EF4-FFF2-40B4-BE49-F238E27FC236}">
                <a16:creationId xmlns:a16="http://schemas.microsoft.com/office/drawing/2014/main" id="{F190AC3E-900B-B862-4969-5A2F31CD2927}"/>
              </a:ext>
            </a:extLst>
          </p:cNvPr>
          <p:cNvGrpSpPr/>
          <p:nvPr/>
        </p:nvGrpSpPr>
        <p:grpSpPr>
          <a:xfrm>
            <a:off x="6007700" y="899475"/>
            <a:ext cx="2847542" cy="4002533"/>
            <a:chOff x="710325" y="1214925"/>
            <a:chExt cx="2820600" cy="780907"/>
          </a:xfrm>
        </p:grpSpPr>
        <p:sp>
          <p:nvSpPr>
            <p:cNvPr id="24" name="Google Shape;399;p22">
              <a:extLst>
                <a:ext uri="{FF2B5EF4-FFF2-40B4-BE49-F238E27FC236}">
                  <a16:creationId xmlns:a16="http://schemas.microsoft.com/office/drawing/2014/main" id="{C2BA8C67-1C7C-0451-F980-64A06BF2150C}"/>
                </a:ext>
              </a:extLst>
            </p:cNvPr>
            <p:cNvSpPr txBox="1"/>
            <p:nvPr/>
          </p:nvSpPr>
          <p:spPr>
            <a:xfrm>
              <a:off x="710325" y="1214925"/>
              <a:ext cx="2820600" cy="646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Cómo calcular la puntuación de salud:</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25" name="Google Shape;400;p22">
              <a:extLst>
                <a:ext uri="{FF2B5EF4-FFF2-40B4-BE49-F238E27FC236}">
                  <a16:creationId xmlns:a16="http://schemas.microsoft.com/office/drawing/2014/main" id="{972DF172-A694-504C-AC22-F7C73CD0D5AA}"/>
                </a:ext>
              </a:extLst>
            </p:cNvPr>
            <p:cNvSpPr txBox="1"/>
            <p:nvPr/>
          </p:nvSpPr>
          <p:spPr>
            <a:xfrm>
              <a:off x="710325" y="1267468"/>
              <a:ext cx="2820600" cy="72836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La </a:t>
              </a:r>
              <a:r>
                <a:rPr lang="es-ES" sz="1050" b="1" dirty="0">
                  <a:solidFill>
                    <a:srgbClr val="434343"/>
                  </a:solidFill>
                  <a:latin typeface="Roboto"/>
                  <a:ea typeface="Roboto"/>
                  <a:cs typeface="Roboto"/>
                  <a:sym typeface="Roboto"/>
                </a:rPr>
                <a:t>puntuación de salud </a:t>
              </a:r>
              <a:r>
                <a:rPr lang="es-ES" sz="1050" dirty="0">
                  <a:solidFill>
                    <a:srgbClr val="434343"/>
                  </a:solidFill>
                  <a:latin typeface="Roboto"/>
                  <a:ea typeface="Roboto"/>
                  <a:cs typeface="Roboto"/>
                  <a:sym typeface="Roboto"/>
                </a:rPr>
                <a:t>se obtiene a partir de </a:t>
              </a:r>
              <a:r>
                <a:rPr lang="es-ES" sz="1050" b="1" dirty="0">
                  <a:solidFill>
                    <a:srgbClr val="434343"/>
                  </a:solidFill>
                  <a:latin typeface="Roboto"/>
                  <a:ea typeface="Roboto"/>
                  <a:cs typeface="Roboto"/>
                  <a:sym typeface="Roboto"/>
                </a:rPr>
                <a:t>variables nutricionales clave</a:t>
              </a:r>
              <a:r>
                <a:rPr lang="es-ES" sz="1050" dirty="0">
                  <a:solidFill>
                    <a:srgbClr val="434343"/>
                  </a:solidFill>
                  <a:latin typeface="Roboto"/>
                  <a:ea typeface="Roboto"/>
                  <a:cs typeface="Roboto"/>
                  <a:sym typeface="Roboto"/>
                </a:rPr>
                <a:t> (calorías, grasa, sodio, proteína, fibra y azúcares).</a:t>
              </a:r>
            </a:p>
            <a:p>
              <a:pPr marL="0" lvl="0" indent="0" algn="just" rtl="0">
                <a:spcBef>
                  <a:spcPts val="0"/>
                </a:spcBef>
                <a:spcAft>
                  <a:spcPts val="0"/>
                </a:spcAft>
                <a:buNone/>
              </a:pPr>
              <a:endParaRPr lang="es-ES" sz="105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Se aplica un </a:t>
              </a:r>
              <a:r>
                <a:rPr lang="es-ES" sz="1050" b="1" dirty="0">
                  <a:solidFill>
                    <a:srgbClr val="434343"/>
                  </a:solidFill>
                  <a:latin typeface="Roboto"/>
                  <a:ea typeface="Roboto"/>
                  <a:cs typeface="Roboto"/>
                  <a:sym typeface="Roboto"/>
                </a:rPr>
                <a:t>Análisis de Componentes Principales (PCA) </a:t>
              </a:r>
              <a:r>
                <a:rPr lang="es-ES" sz="1050" dirty="0">
                  <a:solidFill>
                    <a:srgbClr val="434343"/>
                  </a:solidFill>
                  <a:latin typeface="Roboto"/>
                  <a:ea typeface="Roboto"/>
                  <a:cs typeface="Roboto"/>
                  <a:sym typeface="Roboto"/>
                </a:rPr>
                <a:t>para identificar qué variables tienen mayor importancia. Usando esos pesos, se calcula una puntuación final para cada comida, reflejando un balance entre todos estos factores nutricionales</a:t>
              </a:r>
            </a:p>
          </p:txBody>
        </p:sp>
      </p:grpSp>
      <p:sp>
        <p:nvSpPr>
          <p:cNvPr id="2" name="CuadroTexto 1">
            <a:extLst>
              <a:ext uri="{FF2B5EF4-FFF2-40B4-BE49-F238E27FC236}">
                <a16:creationId xmlns:a16="http://schemas.microsoft.com/office/drawing/2014/main" id="{83F9EDA3-4559-12FD-79C8-D41A0F69390B}"/>
              </a:ext>
            </a:extLst>
          </p:cNvPr>
          <p:cNvSpPr txBox="1"/>
          <p:nvPr/>
        </p:nvSpPr>
        <p:spPr>
          <a:xfrm>
            <a:off x="299169" y="1151430"/>
            <a:ext cx="887181"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lvl="1" algn="ctr">
              <a:lnSpc>
                <a:spcPct val="150000"/>
              </a:lnSpc>
            </a:pPr>
            <a:r>
              <a:rPr lang="en-US" sz="600" dirty="0">
                <a:solidFill>
                  <a:srgbClr val="434343"/>
                </a:solidFill>
                <a:latin typeface="Roboto"/>
                <a:ea typeface="Roboto"/>
                <a:cs typeface="Roboto"/>
              </a:rPr>
              <a:t>House Side Salad</a:t>
            </a:r>
            <a:endParaRPr lang="en-US" sz="1050" dirty="0">
              <a:solidFill>
                <a:srgbClr val="434343"/>
              </a:solidFill>
              <a:latin typeface="Roboto"/>
              <a:ea typeface="Roboto"/>
              <a:cs typeface="Roboto"/>
            </a:endParaRPr>
          </a:p>
        </p:txBody>
      </p:sp>
      <p:sp>
        <p:nvSpPr>
          <p:cNvPr id="3" name="CuadroTexto 2">
            <a:extLst>
              <a:ext uri="{FF2B5EF4-FFF2-40B4-BE49-F238E27FC236}">
                <a16:creationId xmlns:a16="http://schemas.microsoft.com/office/drawing/2014/main" id="{EF4899B5-A959-7A97-7AD9-0A8E08228667}"/>
              </a:ext>
            </a:extLst>
          </p:cNvPr>
          <p:cNvSpPr txBox="1"/>
          <p:nvPr/>
        </p:nvSpPr>
        <p:spPr>
          <a:xfrm>
            <a:off x="288758" y="1833978"/>
            <a:ext cx="887181"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lvl="1" algn="ctr">
              <a:lnSpc>
                <a:spcPct val="150000"/>
              </a:lnSpc>
            </a:pPr>
            <a:r>
              <a:rPr lang="en-US" sz="600" dirty="0">
                <a:solidFill>
                  <a:srgbClr val="434343"/>
                </a:solidFill>
                <a:latin typeface="Roboto"/>
                <a:ea typeface="Roboto"/>
                <a:cs typeface="Roboto"/>
              </a:rPr>
              <a:t>KENTUCKY GRILLED CHICKEN  Breast</a:t>
            </a:r>
            <a:endParaRPr lang="en-US" sz="1050" dirty="0">
              <a:solidFill>
                <a:srgbClr val="434343"/>
              </a:solidFill>
              <a:latin typeface="Roboto"/>
              <a:ea typeface="Roboto"/>
              <a:cs typeface="Roboto"/>
            </a:endParaRPr>
          </a:p>
        </p:txBody>
      </p:sp>
      <p:sp>
        <p:nvSpPr>
          <p:cNvPr id="4" name="CuadroTexto 3">
            <a:extLst>
              <a:ext uri="{FF2B5EF4-FFF2-40B4-BE49-F238E27FC236}">
                <a16:creationId xmlns:a16="http://schemas.microsoft.com/office/drawing/2014/main" id="{C12CF8EB-F863-3950-3E31-3A2F13554E7C}"/>
              </a:ext>
            </a:extLst>
          </p:cNvPr>
          <p:cNvSpPr txBox="1"/>
          <p:nvPr/>
        </p:nvSpPr>
        <p:spPr>
          <a:xfrm>
            <a:off x="386592" y="2655026"/>
            <a:ext cx="712329"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McDonald’s</a:t>
            </a:r>
          </a:p>
          <a:p>
            <a:pPr algn="ctr">
              <a:lnSpc>
                <a:spcPct val="150000"/>
              </a:lnSpc>
            </a:pPr>
            <a:r>
              <a:rPr lang="en-US" sz="600" dirty="0">
                <a:solidFill>
                  <a:srgbClr val="434343"/>
                </a:solidFill>
                <a:latin typeface="Roboto"/>
                <a:ea typeface="Roboto"/>
                <a:cs typeface="Roboto"/>
              </a:rPr>
              <a:t>Side Salad</a:t>
            </a:r>
          </a:p>
        </p:txBody>
      </p:sp>
      <p:sp>
        <p:nvSpPr>
          <p:cNvPr id="6" name="CuadroTexto 5">
            <a:extLst>
              <a:ext uri="{FF2B5EF4-FFF2-40B4-BE49-F238E27FC236}">
                <a16:creationId xmlns:a16="http://schemas.microsoft.com/office/drawing/2014/main" id="{F6826597-9E39-2CD9-EBEE-FC7A72AFE8F0}"/>
              </a:ext>
            </a:extLst>
          </p:cNvPr>
          <p:cNvSpPr txBox="1"/>
          <p:nvPr/>
        </p:nvSpPr>
        <p:spPr>
          <a:xfrm>
            <a:off x="370789" y="3337574"/>
            <a:ext cx="743934"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Wendy’s</a:t>
            </a:r>
          </a:p>
          <a:p>
            <a:pPr algn="ctr">
              <a:lnSpc>
                <a:spcPct val="150000"/>
              </a:lnSpc>
            </a:pPr>
            <a:r>
              <a:rPr lang="en-US" sz="600" dirty="0">
                <a:solidFill>
                  <a:srgbClr val="434343"/>
                </a:solidFill>
                <a:latin typeface="Roboto"/>
                <a:ea typeface="Roboto"/>
                <a:cs typeface="Roboto"/>
              </a:rPr>
              <a:t>Summer Berry Burst Fruit Cup</a:t>
            </a:r>
            <a:endParaRPr lang="en-US" sz="1050" dirty="0">
              <a:solidFill>
                <a:srgbClr val="434343"/>
              </a:solidFill>
              <a:latin typeface="Roboto"/>
              <a:ea typeface="Roboto"/>
              <a:cs typeface="Roboto"/>
            </a:endParaRPr>
          </a:p>
        </p:txBody>
      </p:sp>
      <p:sp>
        <p:nvSpPr>
          <p:cNvPr id="7" name="CuadroTexto 6">
            <a:extLst>
              <a:ext uri="{FF2B5EF4-FFF2-40B4-BE49-F238E27FC236}">
                <a16:creationId xmlns:a16="http://schemas.microsoft.com/office/drawing/2014/main" id="{530AD7BC-C9F7-4C2D-F77A-AA0FA2C8A676}"/>
              </a:ext>
            </a:extLst>
          </p:cNvPr>
          <p:cNvSpPr txBox="1"/>
          <p:nvPr/>
        </p:nvSpPr>
        <p:spPr>
          <a:xfrm>
            <a:off x="444892" y="4159522"/>
            <a:ext cx="595731"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Sweet Kernel Corn</a:t>
            </a:r>
            <a:endParaRPr lang="en-US" sz="1050" dirty="0">
              <a:solidFill>
                <a:srgbClr val="434343"/>
              </a:solidFill>
              <a:latin typeface="Roboto"/>
              <a:ea typeface="Roboto"/>
              <a:cs typeface="Roboto"/>
            </a:endParaRPr>
          </a:p>
        </p:txBody>
      </p:sp>
    </p:spTree>
    <p:extLst>
      <p:ext uri="{BB962C8B-B14F-4D97-AF65-F5344CB8AC3E}">
        <p14:creationId xmlns:p14="http://schemas.microsoft.com/office/powerpoint/2010/main" val="272048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a:extLst>
            <a:ext uri="{FF2B5EF4-FFF2-40B4-BE49-F238E27FC236}">
              <a16:creationId xmlns:a16="http://schemas.microsoft.com/office/drawing/2014/main" id="{A3340C6E-D334-7E97-8AEA-58EBCE413C13}"/>
            </a:ext>
          </a:extLst>
        </p:cNvPr>
        <p:cNvGrpSpPr/>
        <p:nvPr/>
      </p:nvGrpSpPr>
      <p:grpSpPr>
        <a:xfrm>
          <a:off x="0" y="0"/>
          <a:ext cx="0" cy="0"/>
          <a:chOff x="0" y="0"/>
          <a:chExt cx="0" cy="0"/>
        </a:xfrm>
      </p:grpSpPr>
      <p:sp>
        <p:nvSpPr>
          <p:cNvPr id="386" name="Google Shape;386;p22">
            <a:extLst>
              <a:ext uri="{FF2B5EF4-FFF2-40B4-BE49-F238E27FC236}">
                <a16:creationId xmlns:a16="http://schemas.microsoft.com/office/drawing/2014/main" id="{06DBB551-9779-E334-12E7-E27A0959CDB9}"/>
              </a:ext>
            </a:extLst>
          </p:cNvPr>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Top 10 Comidas “</a:t>
            </a:r>
            <a:r>
              <a:rPr lang="es-ES" dirty="0" err="1">
                <a:solidFill>
                  <a:schemeClr val="dk1"/>
                </a:solidFill>
              </a:rPr>
              <a:t>Weight</a:t>
            </a:r>
            <a:r>
              <a:rPr lang="es-ES" dirty="0">
                <a:solidFill>
                  <a:schemeClr val="dk1"/>
                </a:solidFill>
              </a:rPr>
              <a:t> </a:t>
            </a:r>
            <a:r>
              <a:rPr lang="es-ES" dirty="0" err="1">
                <a:solidFill>
                  <a:schemeClr val="dk1"/>
                </a:solidFill>
              </a:rPr>
              <a:t>Watchers</a:t>
            </a:r>
            <a:r>
              <a:rPr lang="es-ES" dirty="0">
                <a:solidFill>
                  <a:schemeClr val="dk1"/>
                </a:solidFill>
              </a:rPr>
              <a:t>”</a:t>
            </a:r>
            <a:endParaRPr lang="es-ES" dirty="0"/>
          </a:p>
        </p:txBody>
      </p:sp>
      <p:pic>
        <p:nvPicPr>
          <p:cNvPr id="3" name="Imagen 2">
            <a:extLst>
              <a:ext uri="{FF2B5EF4-FFF2-40B4-BE49-F238E27FC236}">
                <a16:creationId xmlns:a16="http://schemas.microsoft.com/office/drawing/2014/main" id="{2257C121-8832-250A-B366-CF61536B253D}"/>
              </a:ext>
            </a:extLst>
          </p:cNvPr>
          <p:cNvPicPr>
            <a:picLocks noChangeAspect="1"/>
          </p:cNvPicPr>
          <p:nvPr/>
        </p:nvPicPr>
        <p:blipFill>
          <a:blip r:embed="rId3"/>
          <a:srcRect t="536" b="536"/>
          <a:stretch/>
        </p:blipFill>
        <p:spPr>
          <a:xfrm>
            <a:off x="4932000" y="1360800"/>
            <a:ext cx="4140000" cy="3204000"/>
          </a:xfrm>
          <a:prstGeom prst="rect">
            <a:avLst/>
          </a:prstGeom>
        </p:spPr>
      </p:pic>
      <p:grpSp>
        <p:nvGrpSpPr>
          <p:cNvPr id="4" name="Google Shape;397;p22">
            <a:extLst>
              <a:ext uri="{FF2B5EF4-FFF2-40B4-BE49-F238E27FC236}">
                <a16:creationId xmlns:a16="http://schemas.microsoft.com/office/drawing/2014/main" id="{42A2E963-0607-E394-96BE-15BD5B46F167}"/>
              </a:ext>
            </a:extLst>
          </p:cNvPr>
          <p:cNvGrpSpPr/>
          <p:nvPr/>
        </p:nvGrpSpPr>
        <p:grpSpPr>
          <a:xfrm>
            <a:off x="483675" y="1146346"/>
            <a:ext cx="3602598" cy="3594840"/>
            <a:chOff x="710325" y="1214925"/>
            <a:chExt cx="2820600" cy="706724"/>
          </a:xfrm>
        </p:grpSpPr>
        <p:sp>
          <p:nvSpPr>
            <p:cNvPr id="5" name="Google Shape;399;p22">
              <a:extLst>
                <a:ext uri="{FF2B5EF4-FFF2-40B4-BE49-F238E27FC236}">
                  <a16:creationId xmlns:a16="http://schemas.microsoft.com/office/drawing/2014/main" id="{A4749219-96A3-0BE5-0051-84154CD0896A}"/>
                </a:ext>
              </a:extLst>
            </p:cNvPr>
            <p:cNvSpPr txBox="1"/>
            <p:nvPr/>
          </p:nvSpPr>
          <p:spPr>
            <a:xfrm>
              <a:off x="710325" y="1214925"/>
              <a:ext cx="2820600" cy="801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rgbClr val="1E35A1"/>
                  </a:solidFill>
                  <a:latin typeface="Fira Sans Extra Condensed Medium"/>
                  <a:ea typeface="Fira Sans Extra Condensed Medium"/>
                  <a:cs typeface="Fira Sans Extra Condensed Medium"/>
                  <a:sym typeface="Fira Sans Extra Condensed Medium"/>
                </a:rPr>
                <a:t>Qué son y cómo se calculan los puntos “WW”:</a:t>
              </a:r>
              <a:endParaRPr lang="es-ES" sz="1800" dirty="0">
                <a:solidFill>
                  <a:srgbClr val="1E35A1"/>
                </a:solidFill>
                <a:latin typeface="Fira Sans Extra Condensed Medium"/>
                <a:ea typeface="Fira Sans Extra Condensed Medium"/>
                <a:cs typeface="Fira Sans Extra Condensed Medium"/>
                <a:sym typeface="Fira Sans Extra Condensed Medium"/>
              </a:endParaRPr>
            </a:p>
          </p:txBody>
        </p:sp>
        <p:sp>
          <p:nvSpPr>
            <p:cNvPr id="6" name="Google Shape;400;p22">
              <a:extLst>
                <a:ext uri="{FF2B5EF4-FFF2-40B4-BE49-F238E27FC236}">
                  <a16:creationId xmlns:a16="http://schemas.microsoft.com/office/drawing/2014/main" id="{067A8913-40F4-B3E2-AD0C-0243916FA394}"/>
                </a:ext>
              </a:extLst>
            </p:cNvPr>
            <p:cNvSpPr txBox="1"/>
            <p:nvPr/>
          </p:nvSpPr>
          <p:spPr>
            <a:xfrm>
              <a:off x="710325" y="1270572"/>
              <a:ext cx="2820600" cy="65107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Los </a:t>
              </a:r>
              <a:r>
                <a:rPr lang="es-ES" sz="1050" b="1" dirty="0" err="1">
                  <a:solidFill>
                    <a:srgbClr val="434343"/>
                  </a:solidFill>
                  <a:latin typeface="Roboto"/>
                  <a:ea typeface="Roboto"/>
                  <a:cs typeface="Roboto"/>
                  <a:sym typeface="Roboto"/>
                </a:rPr>
                <a:t>Weight</a:t>
              </a:r>
              <a:r>
                <a:rPr lang="es-ES" sz="1050" b="1" dirty="0">
                  <a:solidFill>
                    <a:srgbClr val="434343"/>
                  </a:solidFill>
                  <a:latin typeface="Roboto"/>
                  <a:ea typeface="Roboto"/>
                  <a:cs typeface="Roboto"/>
                  <a:sym typeface="Roboto"/>
                </a:rPr>
                <a:t> </a:t>
              </a:r>
              <a:r>
                <a:rPr lang="es-ES" sz="1050" b="1" dirty="0" err="1">
                  <a:solidFill>
                    <a:srgbClr val="434343"/>
                  </a:solidFill>
                  <a:latin typeface="Roboto"/>
                  <a:ea typeface="Roboto"/>
                  <a:cs typeface="Roboto"/>
                  <a:sym typeface="Roboto"/>
                </a:rPr>
                <a:t>Watchers</a:t>
              </a:r>
              <a:r>
                <a:rPr lang="es-ES" sz="1050" b="1" dirty="0">
                  <a:solidFill>
                    <a:srgbClr val="434343"/>
                  </a:solidFill>
                  <a:latin typeface="Roboto"/>
                  <a:ea typeface="Roboto"/>
                  <a:cs typeface="Roboto"/>
                  <a:sym typeface="Roboto"/>
                </a:rPr>
                <a:t> </a:t>
              </a:r>
              <a:r>
                <a:rPr lang="es-ES" sz="1050" b="1" dirty="0" err="1">
                  <a:solidFill>
                    <a:srgbClr val="434343"/>
                  </a:solidFill>
                  <a:latin typeface="Roboto"/>
                  <a:ea typeface="Roboto"/>
                  <a:cs typeface="Roboto"/>
                  <a:sym typeface="Roboto"/>
                </a:rPr>
                <a:t>Points</a:t>
              </a:r>
              <a:r>
                <a:rPr lang="es-ES" sz="1050" b="1" dirty="0">
                  <a:solidFill>
                    <a:srgbClr val="434343"/>
                  </a:solidFill>
                  <a:latin typeface="Roboto"/>
                  <a:ea typeface="Roboto"/>
                  <a:cs typeface="Roboto"/>
                  <a:sym typeface="Roboto"/>
                </a:rPr>
                <a:t> </a:t>
              </a:r>
              <a:r>
                <a:rPr lang="es-ES" sz="1050" dirty="0">
                  <a:solidFill>
                    <a:srgbClr val="434343"/>
                  </a:solidFill>
                  <a:latin typeface="Roboto"/>
                  <a:ea typeface="Roboto"/>
                  <a:cs typeface="Roboto"/>
                  <a:sym typeface="Roboto"/>
                </a:rPr>
                <a:t>son una forma resumida de cuantificar el aporte calórico y nutricional de un alimento, asignándole un valor numérico que facilita el control de la ingesta. Si bien el cálculo exacto puede variar según la versión del programa, en términos generales considera factores como </a:t>
              </a:r>
              <a:r>
                <a:rPr lang="es-ES" sz="1050" b="1" dirty="0">
                  <a:solidFill>
                    <a:srgbClr val="434343"/>
                  </a:solidFill>
                  <a:latin typeface="Roboto"/>
                  <a:ea typeface="Roboto"/>
                  <a:cs typeface="Roboto"/>
                  <a:sym typeface="Roboto"/>
                </a:rPr>
                <a:t>calorías, azúcares, grasas, fibra y proteínas</a:t>
              </a:r>
              <a:r>
                <a:rPr lang="es-ES" sz="1050" dirty="0">
                  <a:solidFill>
                    <a:srgbClr val="434343"/>
                  </a:solidFill>
                  <a:latin typeface="Roboto"/>
                  <a:ea typeface="Roboto"/>
                  <a:cs typeface="Roboto"/>
                  <a:sym typeface="Roboto"/>
                </a:rPr>
                <a:t>. Valores más altos indican que el alimento suma más puntos a la dieta diaria, mientras que valores más bajos se asocian con opciones más ligeras o menos “costosas” en este sistema de control nutricional.</a:t>
              </a:r>
            </a:p>
            <a:p>
              <a:pPr marL="0" lvl="0" indent="0" algn="just" rtl="0">
                <a:spcBef>
                  <a:spcPts val="0"/>
                </a:spcBef>
                <a:spcAft>
                  <a:spcPts val="0"/>
                </a:spcAft>
                <a:buNone/>
              </a:pPr>
              <a:endParaRPr lang="es-ES" sz="105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En este caso, tras convertir la información nutricional a puntos </a:t>
              </a:r>
              <a:r>
                <a:rPr lang="es-ES" sz="1050" dirty="0" err="1">
                  <a:solidFill>
                    <a:srgbClr val="434343"/>
                  </a:solidFill>
                  <a:latin typeface="Roboto"/>
                  <a:ea typeface="Roboto"/>
                  <a:cs typeface="Roboto"/>
                  <a:sym typeface="Roboto"/>
                </a:rPr>
                <a:t>Weight</a:t>
              </a:r>
              <a:r>
                <a:rPr lang="es-ES" sz="1050" dirty="0">
                  <a:solidFill>
                    <a:srgbClr val="434343"/>
                  </a:solidFill>
                  <a:latin typeface="Roboto"/>
                  <a:ea typeface="Roboto"/>
                  <a:cs typeface="Roboto"/>
                  <a:sym typeface="Roboto"/>
                </a:rPr>
                <a:t> </a:t>
              </a:r>
              <a:r>
                <a:rPr lang="es-ES" sz="1050" dirty="0" err="1">
                  <a:solidFill>
                    <a:srgbClr val="434343"/>
                  </a:solidFill>
                  <a:latin typeface="Roboto"/>
                  <a:ea typeface="Roboto"/>
                  <a:cs typeface="Roboto"/>
                  <a:sym typeface="Roboto"/>
                </a:rPr>
                <a:t>Watchers</a:t>
              </a:r>
              <a:r>
                <a:rPr lang="es-ES" sz="1050" dirty="0">
                  <a:solidFill>
                    <a:srgbClr val="434343"/>
                  </a:solidFill>
                  <a:latin typeface="Roboto"/>
                  <a:ea typeface="Roboto"/>
                  <a:cs typeface="Roboto"/>
                  <a:sym typeface="Roboto"/>
                </a:rPr>
                <a:t>, simplemente se han ordenado las comidas de menor a mayor puntuación, mostrando así cuáles son las opciones con un menor impacto en la cuota diaria de puntos.</a:t>
              </a:r>
            </a:p>
          </p:txBody>
        </p:sp>
      </p:grpSp>
      <p:sp>
        <p:nvSpPr>
          <p:cNvPr id="2" name="CuadroTexto 1">
            <a:extLst>
              <a:ext uri="{FF2B5EF4-FFF2-40B4-BE49-F238E27FC236}">
                <a16:creationId xmlns:a16="http://schemas.microsoft.com/office/drawing/2014/main" id="{2057998C-7B0A-F033-0F32-72FF2D3FBA25}"/>
              </a:ext>
            </a:extLst>
          </p:cNvPr>
          <p:cNvSpPr txBox="1"/>
          <p:nvPr/>
        </p:nvSpPr>
        <p:spPr>
          <a:xfrm>
            <a:off x="4336269" y="1416289"/>
            <a:ext cx="595731"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House Side</a:t>
            </a:r>
          </a:p>
          <a:p>
            <a:pPr algn="ctr">
              <a:lnSpc>
                <a:spcPct val="150000"/>
              </a:lnSpc>
            </a:pPr>
            <a:r>
              <a:rPr lang="en-US" sz="600" dirty="0">
                <a:solidFill>
                  <a:srgbClr val="434343"/>
                </a:solidFill>
                <a:latin typeface="Roboto"/>
                <a:ea typeface="Roboto"/>
                <a:cs typeface="Roboto"/>
              </a:rPr>
              <a:t>Salad</a:t>
            </a:r>
            <a:endParaRPr lang="en-US" sz="1050" dirty="0">
              <a:solidFill>
                <a:srgbClr val="434343"/>
              </a:solidFill>
              <a:latin typeface="Roboto"/>
              <a:ea typeface="Roboto"/>
              <a:cs typeface="Roboto"/>
            </a:endParaRPr>
          </a:p>
        </p:txBody>
      </p:sp>
      <p:sp>
        <p:nvSpPr>
          <p:cNvPr id="7" name="CuadroTexto 6">
            <a:extLst>
              <a:ext uri="{FF2B5EF4-FFF2-40B4-BE49-F238E27FC236}">
                <a16:creationId xmlns:a16="http://schemas.microsoft.com/office/drawing/2014/main" id="{1C5FBFFA-D3D5-FFCA-678F-D5357C8977D3}"/>
              </a:ext>
            </a:extLst>
          </p:cNvPr>
          <p:cNvSpPr txBox="1"/>
          <p:nvPr/>
        </p:nvSpPr>
        <p:spPr>
          <a:xfrm>
            <a:off x="4333242" y="2099671"/>
            <a:ext cx="595731"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McDonald’s</a:t>
            </a:r>
          </a:p>
          <a:p>
            <a:pPr algn="ctr">
              <a:lnSpc>
                <a:spcPct val="150000"/>
              </a:lnSpc>
            </a:pPr>
            <a:r>
              <a:rPr lang="en-US" sz="600" dirty="0">
                <a:solidFill>
                  <a:srgbClr val="434343"/>
                </a:solidFill>
                <a:latin typeface="Roboto"/>
                <a:ea typeface="Roboto"/>
                <a:cs typeface="Roboto"/>
              </a:rPr>
              <a:t>Side Salad</a:t>
            </a:r>
            <a:endParaRPr lang="en-US" sz="1050" dirty="0">
              <a:solidFill>
                <a:srgbClr val="434343"/>
              </a:solidFill>
              <a:latin typeface="Roboto"/>
              <a:ea typeface="Roboto"/>
              <a:cs typeface="Roboto"/>
            </a:endParaRPr>
          </a:p>
        </p:txBody>
      </p:sp>
      <p:sp>
        <p:nvSpPr>
          <p:cNvPr id="8" name="CuadroTexto 7">
            <a:extLst>
              <a:ext uri="{FF2B5EF4-FFF2-40B4-BE49-F238E27FC236}">
                <a16:creationId xmlns:a16="http://schemas.microsoft.com/office/drawing/2014/main" id="{328DA085-F1D0-43F1-9243-D5405A01DED6}"/>
              </a:ext>
            </a:extLst>
          </p:cNvPr>
          <p:cNvSpPr txBox="1"/>
          <p:nvPr/>
        </p:nvSpPr>
        <p:spPr>
          <a:xfrm>
            <a:off x="4275649" y="2592852"/>
            <a:ext cx="716971"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Wendy’s</a:t>
            </a:r>
          </a:p>
          <a:p>
            <a:pPr algn="ctr">
              <a:lnSpc>
                <a:spcPct val="150000"/>
              </a:lnSpc>
            </a:pPr>
            <a:r>
              <a:rPr lang="en-US" sz="600" dirty="0">
                <a:solidFill>
                  <a:srgbClr val="434343"/>
                </a:solidFill>
                <a:latin typeface="Roboto"/>
                <a:ea typeface="Roboto"/>
                <a:cs typeface="Roboto"/>
              </a:rPr>
              <a:t>Summer Berry Burst Fruit Cup</a:t>
            </a:r>
            <a:endParaRPr lang="en-US" sz="1050" dirty="0">
              <a:solidFill>
                <a:srgbClr val="434343"/>
              </a:solidFill>
              <a:latin typeface="Roboto"/>
              <a:ea typeface="Roboto"/>
              <a:cs typeface="Roboto"/>
            </a:endParaRPr>
          </a:p>
        </p:txBody>
      </p:sp>
      <p:sp>
        <p:nvSpPr>
          <p:cNvPr id="9" name="CuadroTexto 8">
            <a:extLst>
              <a:ext uri="{FF2B5EF4-FFF2-40B4-BE49-F238E27FC236}">
                <a16:creationId xmlns:a16="http://schemas.microsoft.com/office/drawing/2014/main" id="{21A6923F-1547-0586-DA83-A0C37C943FDF}"/>
              </a:ext>
            </a:extLst>
          </p:cNvPr>
          <p:cNvSpPr txBox="1"/>
          <p:nvPr/>
        </p:nvSpPr>
        <p:spPr>
          <a:xfrm>
            <a:off x="4275649" y="3241828"/>
            <a:ext cx="653324"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Green Beans</a:t>
            </a:r>
            <a:endParaRPr lang="en-US" sz="1050" dirty="0">
              <a:solidFill>
                <a:srgbClr val="434343"/>
              </a:solidFill>
              <a:latin typeface="Roboto"/>
              <a:ea typeface="Roboto"/>
              <a:cs typeface="Roboto"/>
            </a:endParaRPr>
          </a:p>
        </p:txBody>
      </p:sp>
      <p:sp>
        <p:nvSpPr>
          <p:cNvPr id="10" name="CuadroTexto 9">
            <a:extLst>
              <a:ext uri="{FF2B5EF4-FFF2-40B4-BE49-F238E27FC236}">
                <a16:creationId xmlns:a16="http://schemas.microsoft.com/office/drawing/2014/main" id="{F401B844-7B92-4CC8-783A-564EAE05870F}"/>
              </a:ext>
            </a:extLst>
          </p:cNvPr>
          <p:cNvSpPr txBox="1"/>
          <p:nvPr/>
        </p:nvSpPr>
        <p:spPr>
          <a:xfrm>
            <a:off x="4333242" y="3855474"/>
            <a:ext cx="595731"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Wendy’s</a:t>
            </a:r>
          </a:p>
          <a:p>
            <a:pPr algn="ctr">
              <a:lnSpc>
                <a:spcPct val="150000"/>
              </a:lnSpc>
            </a:pPr>
            <a:r>
              <a:rPr lang="en-US" sz="600" dirty="0">
                <a:solidFill>
                  <a:srgbClr val="434343"/>
                </a:solidFill>
                <a:latin typeface="Roboto"/>
                <a:ea typeface="Roboto"/>
                <a:cs typeface="Roboto"/>
              </a:rPr>
              <a:t>Apple Bites</a:t>
            </a:r>
            <a:endParaRPr lang="en-US" sz="1050" dirty="0">
              <a:solidFill>
                <a:srgbClr val="434343"/>
              </a:solidFill>
              <a:latin typeface="Roboto"/>
              <a:ea typeface="Roboto"/>
              <a:cs typeface="Roboto"/>
            </a:endParaRPr>
          </a:p>
        </p:txBody>
      </p:sp>
    </p:spTree>
    <p:extLst>
      <p:ext uri="{BB962C8B-B14F-4D97-AF65-F5344CB8AC3E}">
        <p14:creationId xmlns:p14="http://schemas.microsoft.com/office/powerpoint/2010/main" val="3022171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02A0A255-BCB5-1112-BD89-7EF64E5B81A8}"/>
            </a:ext>
          </a:extLst>
        </p:cNvPr>
        <p:cNvGrpSpPr/>
        <p:nvPr/>
      </p:nvGrpSpPr>
      <p:grpSpPr>
        <a:xfrm>
          <a:off x="0" y="0"/>
          <a:ext cx="0" cy="0"/>
          <a:chOff x="0" y="0"/>
          <a:chExt cx="0" cy="0"/>
        </a:xfrm>
      </p:grpSpPr>
      <p:sp>
        <p:nvSpPr>
          <p:cNvPr id="147" name="Google Shape;147;p17">
            <a:extLst>
              <a:ext uri="{FF2B5EF4-FFF2-40B4-BE49-F238E27FC236}">
                <a16:creationId xmlns:a16="http://schemas.microsoft.com/office/drawing/2014/main" id="{B446BB5C-F16D-42CC-2820-F940883D7520}"/>
              </a:ext>
            </a:extLst>
          </p:cNvPr>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Relación entre Puntos WW y Productos Saludables</a:t>
            </a:r>
            <a:endParaRPr lang="es-ES" dirty="0"/>
          </a:p>
        </p:txBody>
      </p:sp>
      <p:pic>
        <p:nvPicPr>
          <p:cNvPr id="5" name="Imagen 4">
            <a:extLst>
              <a:ext uri="{FF2B5EF4-FFF2-40B4-BE49-F238E27FC236}">
                <a16:creationId xmlns:a16="http://schemas.microsoft.com/office/drawing/2014/main" id="{B553FA99-FB8A-E4B3-D0A8-F3971A9B2CF2}"/>
              </a:ext>
            </a:extLst>
          </p:cNvPr>
          <p:cNvPicPr>
            <a:picLocks noChangeAspect="1"/>
          </p:cNvPicPr>
          <p:nvPr/>
        </p:nvPicPr>
        <p:blipFill>
          <a:blip r:embed="rId3"/>
          <a:srcRect t="5350"/>
          <a:stretch/>
        </p:blipFill>
        <p:spPr>
          <a:xfrm>
            <a:off x="235008" y="1209194"/>
            <a:ext cx="5812655" cy="2577177"/>
          </a:xfrm>
          <a:prstGeom prst="rect">
            <a:avLst/>
          </a:prstGeom>
        </p:spPr>
      </p:pic>
      <p:grpSp>
        <p:nvGrpSpPr>
          <p:cNvPr id="12" name="Google Shape;148;p17">
            <a:extLst>
              <a:ext uri="{FF2B5EF4-FFF2-40B4-BE49-F238E27FC236}">
                <a16:creationId xmlns:a16="http://schemas.microsoft.com/office/drawing/2014/main" id="{23B91E67-B171-50D2-24A6-6B713D4C2E41}"/>
              </a:ext>
            </a:extLst>
          </p:cNvPr>
          <p:cNvGrpSpPr/>
          <p:nvPr/>
        </p:nvGrpSpPr>
        <p:grpSpPr>
          <a:xfrm>
            <a:off x="6131313" y="1113661"/>
            <a:ext cx="1500434" cy="648465"/>
            <a:chOff x="544416" y="1582450"/>
            <a:chExt cx="2007065" cy="1075884"/>
          </a:xfrm>
        </p:grpSpPr>
        <p:sp>
          <p:nvSpPr>
            <p:cNvPr id="13" name="Google Shape;149;p17">
              <a:extLst>
                <a:ext uri="{FF2B5EF4-FFF2-40B4-BE49-F238E27FC236}">
                  <a16:creationId xmlns:a16="http://schemas.microsoft.com/office/drawing/2014/main" id="{9C73CF7E-9151-9327-5B29-D3B473969507}"/>
                </a:ext>
              </a:extLst>
            </p:cNvPr>
            <p:cNvSpPr txBox="1"/>
            <p:nvPr/>
          </p:nvSpPr>
          <p:spPr>
            <a:xfrm>
              <a:off x="544416" y="1740953"/>
              <a:ext cx="2007065" cy="3277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9BCAFF"/>
                  </a:solidFill>
                  <a:latin typeface="Fira Sans Extra Condensed Medium"/>
                  <a:ea typeface="Fira Sans Extra Condensed Medium"/>
                  <a:cs typeface="Fira Sans Extra Condensed Medium"/>
                  <a:sym typeface="Fira Sans Extra Condensed Medium"/>
                </a:rPr>
                <a:t>Weight Watchers</a:t>
              </a:r>
              <a:endParaRPr sz="1700" dirty="0">
                <a:solidFill>
                  <a:srgbClr val="9BCAFF"/>
                </a:solidFill>
                <a:latin typeface="Fira Sans Extra Condensed Medium"/>
                <a:ea typeface="Fira Sans Extra Condensed Medium"/>
                <a:cs typeface="Fira Sans Extra Condensed Medium"/>
                <a:sym typeface="Fira Sans Extra Condensed Medium"/>
              </a:endParaRPr>
            </a:p>
          </p:txBody>
        </p:sp>
        <p:sp>
          <p:nvSpPr>
            <p:cNvPr id="14" name="Google Shape;150;p17">
              <a:extLst>
                <a:ext uri="{FF2B5EF4-FFF2-40B4-BE49-F238E27FC236}">
                  <a16:creationId xmlns:a16="http://schemas.microsoft.com/office/drawing/2014/main" id="{9D058BD7-72E7-0D7E-B2F7-19E73457A062}"/>
                </a:ext>
              </a:extLst>
            </p:cNvPr>
            <p:cNvSpPr txBox="1"/>
            <p:nvPr/>
          </p:nvSpPr>
          <p:spPr>
            <a:xfrm>
              <a:off x="544416" y="2109934"/>
              <a:ext cx="1661063" cy="548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000" dirty="0">
                  <a:solidFill>
                    <a:srgbClr val="434343"/>
                  </a:solidFill>
                  <a:latin typeface="Roboto"/>
                  <a:ea typeface="Roboto"/>
                  <a:cs typeface="Roboto"/>
                  <a:sym typeface="Roboto"/>
                </a:rPr>
                <a:t>Puntos “WW” por producto</a:t>
              </a:r>
              <a:endParaRPr sz="1100" dirty="0">
                <a:solidFill>
                  <a:srgbClr val="434343"/>
                </a:solidFill>
                <a:latin typeface="Roboto"/>
                <a:ea typeface="Roboto"/>
                <a:cs typeface="Roboto"/>
                <a:sym typeface="Roboto"/>
              </a:endParaRPr>
            </a:p>
          </p:txBody>
        </p:sp>
        <p:sp>
          <p:nvSpPr>
            <p:cNvPr id="15" name="Google Shape;151;p17">
              <a:extLst>
                <a:ext uri="{FF2B5EF4-FFF2-40B4-BE49-F238E27FC236}">
                  <a16:creationId xmlns:a16="http://schemas.microsoft.com/office/drawing/2014/main" id="{36530DC9-2BE5-F944-1D0C-FB51A9EAF582}"/>
                </a:ext>
              </a:extLst>
            </p:cNvPr>
            <p:cNvSpPr/>
            <p:nvPr/>
          </p:nvSpPr>
          <p:spPr>
            <a:xfrm>
              <a:off x="652838" y="1582450"/>
              <a:ext cx="607500" cy="92100"/>
            </a:xfrm>
            <a:prstGeom prst="rect">
              <a:avLst/>
            </a:prstGeom>
            <a:solidFill>
              <a:srgbClr val="9BCAFF"/>
            </a:solidFill>
            <a:ln>
              <a:solidFill>
                <a:srgbClr val="A8CAF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48;p17">
            <a:extLst>
              <a:ext uri="{FF2B5EF4-FFF2-40B4-BE49-F238E27FC236}">
                <a16:creationId xmlns:a16="http://schemas.microsoft.com/office/drawing/2014/main" id="{A8B7B623-8409-D57A-0F1D-10D91839B125}"/>
              </a:ext>
            </a:extLst>
          </p:cNvPr>
          <p:cNvGrpSpPr/>
          <p:nvPr/>
        </p:nvGrpSpPr>
        <p:grpSpPr>
          <a:xfrm>
            <a:off x="7631747" y="1100802"/>
            <a:ext cx="1247227" cy="643467"/>
            <a:chOff x="652838" y="1592268"/>
            <a:chExt cx="1857263" cy="1067591"/>
          </a:xfrm>
        </p:grpSpPr>
        <p:sp>
          <p:nvSpPr>
            <p:cNvPr id="17" name="Google Shape;149;p17">
              <a:extLst>
                <a:ext uri="{FF2B5EF4-FFF2-40B4-BE49-F238E27FC236}">
                  <a16:creationId xmlns:a16="http://schemas.microsoft.com/office/drawing/2014/main" id="{0D132EC2-9F6A-71AF-B2FF-2777D667D11C}"/>
                </a:ext>
              </a:extLst>
            </p:cNvPr>
            <p:cNvSpPr txBox="1"/>
            <p:nvPr/>
          </p:nvSpPr>
          <p:spPr>
            <a:xfrm>
              <a:off x="652838" y="1806268"/>
              <a:ext cx="1772701"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3448AA"/>
                  </a:solidFill>
                  <a:latin typeface="Fira Sans Extra Condensed Medium"/>
                  <a:ea typeface="Fira Sans Extra Condensed Medium"/>
                  <a:cs typeface="Fira Sans Extra Condensed Medium"/>
                  <a:sym typeface="Fira Sans Extra Condensed Medium"/>
                </a:rPr>
                <a:t>Puntos</a:t>
              </a:r>
              <a:r>
                <a:rPr lang="en" dirty="0">
                  <a:solidFill>
                    <a:srgbClr val="2889F4"/>
                  </a:solidFill>
                  <a:latin typeface="Fira Sans Extra Condensed Medium"/>
                  <a:ea typeface="Fira Sans Extra Condensed Medium"/>
                  <a:cs typeface="Fira Sans Extra Condensed Medium"/>
                  <a:sym typeface="Fira Sans Extra Condensed Medium"/>
                </a:rPr>
                <a:t> </a:t>
              </a:r>
              <a:r>
                <a:rPr lang="en" dirty="0">
                  <a:solidFill>
                    <a:srgbClr val="3448AA"/>
                  </a:solidFill>
                  <a:latin typeface="Fira Sans Extra Condensed Medium"/>
                  <a:ea typeface="Fira Sans Extra Condensed Medium"/>
                  <a:cs typeface="Fira Sans Extra Condensed Medium"/>
                  <a:sym typeface="Fira Sans Extra Condensed Medium"/>
                </a:rPr>
                <a:t>salud</a:t>
              </a:r>
              <a:endParaRPr sz="1700" dirty="0">
                <a:solidFill>
                  <a:srgbClr val="3448AA"/>
                </a:solidFill>
                <a:latin typeface="Fira Sans Extra Condensed Medium"/>
                <a:ea typeface="Fira Sans Extra Condensed Medium"/>
                <a:cs typeface="Fira Sans Extra Condensed Medium"/>
                <a:sym typeface="Fira Sans Extra Condensed Medium"/>
              </a:endParaRPr>
            </a:p>
          </p:txBody>
        </p:sp>
        <p:sp>
          <p:nvSpPr>
            <p:cNvPr id="18" name="Google Shape;150;p17">
              <a:extLst>
                <a:ext uri="{FF2B5EF4-FFF2-40B4-BE49-F238E27FC236}">
                  <a16:creationId xmlns:a16="http://schemas.microsoft.com/office/drawing/2014/main" id="{C50B57D1-7296-0D2E-68B5-54944E9D6907}"/>
                </a:ext>
              </a:extLst>
            </p:cNvPr>
            <p:cNvSpPr txBox="1"/>
            <p:nvPr/>
          </p:nvSpPr>
          <p:spPr>
            <a:xfrm>
              <a:off x="660964" y="2111459"/>
              <a:ext cx="1849137" cy="548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sz="1000" dirty="0">
                  <a:solidFill>
                    <a:srgbClr val="434343"/>
                  </a:solidFill>
                  <a:latin typeface="Roboto"/>
                  <a:ea typeface="Roboto"/>
                  <a:cs typeface="Roboto"/>
                  <a:sym typeface="Roboto"/>
                </a:rPr>
                <a:t>Puntos de salud por producto</a:t>
              </a:r>
              <a:endParaRPr sz="1100" dirty="0">
                <a:solidFill>
                  <a:srgbClr val="434343"/>
                </a:solidFill>
                <a:latin typeface="Roboto"/>
                <a:ea typeface="Roboto"/>
                <a:cs typeface="Roboto"/>
                <a:sym typeface="Roboto"/>
              </a:endParaRPr>
            </a:p>
          </p:txBody>
        </p:sp>
        <p:sp>
          <p:nvSpPr>
            <p:cNvPr id="19" name="Google Shape;151;p17">
              <a:extLst>
                <a:ext uri="{FF2B5EF4-FFF2-40B4-BE49-F238E27FC236}">
                  <a16:creationId xmlns:a16="http://schemas.microsoft.com/office/drawing/2014/main" id="{FD4583CA-0F27-1B7B-F126-BE3067423D44}"/>
                </a:ext>
              </a:extLst>
            </p:cNvPr>
            <p:cNvSpPr/>
            <p:nvPr/>
          </p:nvSpPr>
          <p:spPr>
            <a:xfrm>
              <a:off x="815175" y="1592268"/>
              <a:ext cx="758648" cy="94874"/>
            </a:xfrm>
            <a:prstGeom prst="rect">
              <a:avLst/>
            </a:prstGeom>
            <a:solidFill>
              <a:srgbClr val="3448AA"/>
            </a:solidFill>
            <a:ln>
              <a:solidFill>
                <a:srgbClr val="3448AA"/>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00AFE569-43AF-03F0-1C31-390CA54752D6}"/>
              </a:ext>
            </a:extLst>
          </p:cNvPr>
          <p:cNvSpPr txBox="1"/>
          <p:nvPr/>
        </p:nvSpPr>
        <p:spPr>
          <a:xfrm>
            <a:off x="4932242" y="3725078"/>
            <a:ext cx="595731" cy="769441"/>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KENTUCKY</a:t>
            </a:r>
          </a:p>
          <a:p>
            <a:pPr algn="ctr">
              <a:lnSpc>
                <a:spcPct val="150000"/>
              </a:lnSpc>
            </a:pPr>
            <a:r>
              <a:rPr lang="en-US" sz="600" dirty="0">
                <a:solidFill>
                  <a:srgbClr val="434343"/>
                </a:solidFill>
                <a:latin typeface="Roboto"/>
                <a:ea typeface="Roboto"/>
                <a:cs typeface="Roboto"/>
              </a:rPr>
              <a:t>GRILLED</a:t>
            </a:r>
          </a:p>
          <a:p>
            <a:pPr algn="ctr">
              <a:lnSpc>
                <a:spcPct val="150000"/>
              </a:lnSpc>
            </a:pPr>
            <a:r>
              <a:rPr lang="en-US" sz="600" dirty="0">
                <a:solidFill>
                  <a:srgbClr val="434343"/>
                </a:solidFill>
                <a:latin typeface="Roboto"/>
                <a:ea typeface="Roboto"/>
                <a:cs typeface="Roboto"/>
              </a:rPr>
              <a:t>CHICKEN</a:t>
            </a:r>
          </a:p>
          <a:p>
            <a:pPr algn="ctr">
              <a:lnSpc>
                <a:spcPct val="150000"/>
              </a:lnSpc>
            </a:pPr>
            <a:r>
              <a:rPr lang="en-US" sz="600" dirty="0">
                <a:solidFill>
                  <a:srgbClr val="434343"/>
                </a:solidFill>
                <a:latin typeface="Roboto"/>
                <a:ea typeface="Roboto"/>
                <a:cs typeface="Roboto"/>
              </a:rPr>
              <a:t>Breast</a:t>
            </a:r>
            <a:endParaRPr lang="en-US" sz="1050" dirty="0">
              <a:solidFill>
                <a:srgbClr val="434343"/>
              </a:solidFill>
              <a:latin typeface="Roboto"/>
              <a:ea typeface="Roboto"/>
              <a:cs typeface="Roboto"/>
            </a:endParaRPr>
          </a:p>
        </p:txBody>
      </p:sp>
      <p:sp>
        <p:nvSpPr>
          <p:cNvPr id="8" name="CuadroTexto 7">
            <a:extLst>
              <a:ext uri="{FF2B5EF4-FFF2-40B4-BE49-F238E27FC236}">
                <a16:creationId xmlns:a16="http://schemas.microsoft.com/office/drawing/2014/main" id="{734FE7F6-75A6-0AC6-B259-CF3F8043A7AF}"/>
              </a:ext>
            </a:extLst>
          </p:cNvPr>
          <p:cNvSpPr txBox="1"/>
          <p:nvPr/>
        </p:nvSpPr>
        <p:spPr>
          <a:xfrm>
            <a:off x="652889" y="3718703"/>
            <a:ext cx="595731"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House Side</a:t>
            </a:r>
          </a:p>
          <a:p>
            <a:pPr algn="ctr">
              <a:lnSpc>
                <a:spcPct val="150000"/>
              </a:lnSpc>
            </a:pPr>
            <a:r>
              <a:rPr lang="en-US" sz="600" dirty="0">
                <a:solidFill>
                  <a:srgbClr val="434343"/>
                </a:solidFill>
                <a:latin typeface="Roboto"/>
                <a:ea typeface="Roboto"/>
                <a:cs typeface="Roboto"/>
              </a:rPr>
              <a:t>Salad</a:t>
            </a:r>
            <a:endParaRPr lang="en-US" sz="1050" dirty="0">
              <a:solidFill>
                <a:srgbClr val="434343"/>
              </a:solidFill>
              <a:latin typeface="Roboto"/>
              <a:ea typeface="Roboto"/>
              <a:cs typeface="Roboto"/>
            </a:endParaRPr>
          </a:p>
        </p:txBody>
      </p:sp>
      <p:sp>
        <p:nvSpPr>
          <p:cNvPr id="20" name="CuadroTexto 19">
            <a:extLst>
              <a:ext uri="{FF2B5EF4-FFF2-40B4-BE49-F238E27FC236}">
                <a16:creationId xmlns:a16="http://schemas.microsoft.com/office/drawing/2014/main" id="{540CA45B-A01E-C34E-2EF3-7C691F8AA112}"/>
              </a:ext>
            </a:extLst>
          </p:cNvPr>
          <p:cNvSpPr txBox="1"/>
          <p:nvPr/>
        </p:nvSpPr>
        <p:spPr>
          <a:xfrm>
            <a:off x="2077506" y="3711828"/>
            <a:ext cx="595731" cy="630942"/>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Wendy’s</a:t>
            </a:r>
          </a:p>
          <a:p>
            <a:pPr algn="ctr">
              <a:lnSpc>
                <a:spcPct val="150000"/>
              </a:lnSpc>
            </a:pPr>
            <a:r>
              <a:rPr lang="en-US" sz="600" dirty="0">
                <a:solidFill>
                  <a:srgbClr val="434343"/>
                </a:solidFill>
                <a:latin typeface="Roboto"/>
                <a:ea typeface="Roboto"/>
                <a:cs typeface="Roboto"/>
              </a:rPr>
              <a:t>Summer</a:t>
            </a:r>
          </a:p>
          <a:p>
            <a:pPr algn="ctr">
              <a:lnSpc>
                <a:spcPct val="150000"/>
              </a:lnSpc>
            </a:pPr>
            <a:r>
              <a:rPr lang="en-US" sz="600" dirty="0">
                <a:solidFill>
                  <a:srgbClr val="434343"/>
                </a:solidFill>
                <a:latin typeface="Roboto"/>
                <a:ea typeface="Roboto"/>
                <a:cs typeface="Roboto"/>
              </a:rPr>
              <a:t>Berry Burst</a:t>
            </a:r>
          </a:p>
          <a:p>
            <a:pPr algn="ctr">
              <a:lnSpc>
                <a:spcPct val="150000"/>
              </a:lnSpc>
            </a:pPr>
            <a:r>
              <a:rPr lang="en-US" sz="600" dirty="0">
                <a:solidFill>
                  <a:srgbClr val="434343"/>
                </a:solidFill>
                <a:latin typeface="Roboto"/>
                <a:ea typeface="Roboto"/>
                <a:cs typeface="Roboto"/>
              </a:rPr>
              <a:t>Fruit Cup</a:t>
            </a:r>
            <a:endParaRPr lang="en-US" sz="1050" dirty="0">
              <a:solidFill>
                <a:srgbClr val="434343"/>
              </a:solidFill>
              <a:latin typeface="Roboto"/>
              <a:ea typeface="Roboto"/>
              <a:cs typeface="Roboto"/>
            </a:endParaRPr>
          </a:p>
        </p:txBody>
      </p:sp>
      <p:sp>
        <p:nvSpPr>
          <p:cNvPr id="26" name="CuadroTexto 25">
            <a:extLst>
              <a:ext uri="{FF2B5EF4-FFF2-40B4-BE49-F238E27FC236}">
                <a16:creationId xmlns:a16="http://schemas.microsoft.com/office/drawing/2014/main" id="{1F4FE7AD-047D-6A7A-1269-637B4825F122}"/>
              </a:ext>
            </a:extLst>
          </p:cNvPr>
          <p:cNvSpPr txBox="1"/>
          <p:nvPr/>
        </p:nvSpPr>
        <p:spPr>
          <a:xfrm>
            <a:off x="2791229" y="3725657"/>
            <a:ext cx="595731" cy="4924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Green</a:t>
            </a:r>
          </a:p>
          <a:p>
            <a:pPr algn="ctr">
              <a:lnSpc>
                <a:spcPct val="150000"/>
              </a:lnSpc>
            </a:pPr>
            <a:r>
              <a:rPr lang="en-US" sz="600" dirty="0">
                <a:solidFill>
                  <a:srgbClr val="434343"/>
                </a:solidFill>
                <a:latin typeface="Roboto"/>
                <a:ea typeface="Roboto"/>
                <a:cs typeface="Roboto"/>
              </a:rPr>
              <a:t>Beans</a:t>
            </a:r>
            <a:endParaRPr lang="en-US" sz="1050" dirty="0">
              <a:solidFill>
                <a:srgbClr val="434343"/>
              </a:solidFill>
              <a:latin typeface="Roboto"/>
              <a:ea typeface="Roboto"/>
              <a:cs typeface="Roboto"/>
            </a:endParaRPr>
          </a:p>
        </p:txBody>
      </p:sp>
      <p:sp>
        <p:nvSpPr>
          <p:cNvPr id="9" name="CuadroTexto 8">
            <a:extLst>
              <a:ext uri="{FF2B5EF4-FFF2-40B4-BE49-F238E27FC236}">
                <a16:creationId xmlns:a16="http://schemas.microsoft.com/office/drawing/2014/main" id="{C46D4B9F-F2FD-E7A7-5E00-A8E0E47C3251}"/>
              </a:ext>
            </a:extLst>
          </p:cNvPr>
          <p:cNvSpPr txBox="1"/>
          <p:nvPr/>
        </p:nvSpPr>
        <p:spPr>
          <a:xfrm>
            <a:off x="1368635" y="3735039"/>
            <a:ext cx="595731"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McDonald’s</a:t>
            </a:r>
          </a:p>
          <a:p>
            <a:pPr algn="ctr">
              <a:lnSpc>
                <a:spcPct val="150000"/>
              </a:lnSpc>
            </a:pPr>
            <a:r>
              <a:rPr lang="en-US" sz="600" dirty="0">
                <a:solidFill>
                  <a:srgbClr val="434343"/>
                </a:solidFill>
                <a:latin typeface="Roboto"/>
                <a:ea typeface="Roboto"/>
                <a:cs typeface="Roboto"/>
              </a:rPr>
              <a:t>Side Salad</a:t>
            </a:r>
            <a:endParaRPr lang="en-US" sz="1050" dirty="0">
              <a:solidFill>
                <a:srgbClr val="434343"/>
              </a:solidFill>
              <a:latin typeface="Roboto"/>
              <a:ea typeface="Roboto"/>
              <a:cs typeface="Roboto"/>
            </a:endParaRPr>
          </a:p>
        </p:txBody>
      </p:sp>
      <p:sp>
        <p:nvSpPr>
          <p:cNvPr id="10" name="CuadroTexto 9">
            <a:extLst>
              <a:ext uri="{FF2B5EF4-FFF2-40B4-BE49-F238E27FC236}">
                <a16:creationId xmlns:a16="http://schemas.microsoft.com/office/drawing/2014/main" id="{20DEB49F-1279-8D2D-6B05-B502DFA7A9D6}"/>
              </a:ext>
            </a:extLst>
          </p:cNvPr>
          <p:cNvSpPr txBox="1"/>
          <p:nvPr/>
        </p:nvSpPr>
        <p:spPr>
          <a:xfrm>
            <a:off x="3494671" y="3753831"/>
            <a:ext cx="595731" cy="353943"/>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Wendy’s</a:t>
            </a:r>
          </a:p>
          <a:p>
            <a:pPr algn="ctr">
              <a:lnSpc>
                <a:spcPct val="150000"/>
              </a:lnSpc>
            </a:pPr>
            <a:r>
              <a:rPr lang="en-US" sz="600" dirty="0">
                <a:solidFill>
                  <a:srgbClr val="434343"/>
                </a:solidFill>
                <a:latin typeface="Roboto"/>
                <a:ea typeface="Roboto"/>
                <a:cs typeface="Roboto"/>
              </a:rPr>
              <a:t>Apple Bites</a:t>
            </a:r>
            <a:endParaRPr lang="en-US" sz="1050" dirty="0">
              <a:solidFill>
                <a:srgbClr val="434343"/>
              </a:solidFill>
              <a:latin typeface="Roboto"/>
              <a:ea typeface="Roboto"/>
              <a:cs typeface="Roboto"/>
            </a:endParaRPr>
          </a:p>
        </p:txBody>
      </p:sp>
      <p:sp>
        <p:nvSpPr>
          <p:cNvPr id="28" name="CuadroTexto 27">
            <a:extLst>
              <a:ext uri="{FF2B5EF4-FFF2-40B4-BE49-F238E27FC236}">
                <a16:creationId xmlns:a16="http://schemas.microsoft.com/office/drawing/2014/main" id="{79C6DC1A-3A09-CB5B-860D-FB63AC31BD00}"/>
              </a:ext>
            </a:extLst>
          </p:cNvPr>
          <p:cNvSpPr txBox="1"/>
          <p:nvPr/>
        </p:nvSpPr>
        <p:spPr>
          <a:xfrm>
            <a:off x="4217408" y="3725406"/>
            <a:ext cx="595731" cy="630942"/>
          </a:xfrm>
          <a:prstGeom prst="rect">
            <a:avLst/>
          </a:prstGeom>
          <a:noFill/>
        </p:spPr>
        <p:txBody>
          <a:bodyPr wrap="square" rtlCol="0">
            <a:spAutoFit/>
          </a:bodyPr>
          <a:lstStyle/>
          <a:p>
            <a:pPr algn="ctr">
              <a:lnSpc>
                <a:spcPct val="150000"/>
              </a:lnSpc>
            </a:pPr>
            <a:r>
              <a:rPr lang="en-US" sz="600" b="1" dirty="0">
                <a:solidFill>
                  <a:srgbClr val="434343"/>
                </a:solidFill>
                <a:latin typeface="Roboto"/>
                <a:ea typeface="Roboto"/>
                <a:cs typeface="Roboto"/>
              </a:rPr>
              <a:t>KFC</a:t>
            </a:r>
          </a:p>
          <a:p>
            <a:pPr algn="ctr">
              <a:lnSpc>
                <a:spcPct val="150000"/>
              </a:lnSpc>
            </a:pPr>
            <a:r>
              <a:rPr lang="en-US" sz="600" dirty="0">
                <a:solidFill>
                  <a:srgbClr val="434343"/>
                </a:solidFill>
                <a:latin typeface="Roboto"/>
                <a:ea typeface="Roboto"/>
                <a:cs typeface="Roboto"/>
              </a:rPr>
              <a:t>Sweet Kernel Corn</a:t>
            </a:r>
          </a:p>
          <a:p>
            <a:pPr algn="ctr">
              <a:lnSpc>
                <a:spcPct val="150000"/>
              </a:lnSpc>
            </a:pPr>
            <a:r>
              <a:rPr lang="en-US" sz="600" dirty="0">
                <a:solidFill>
                  <a:srgbClr val="434343"/>
                </a:solidFill>
                <a:latin typeface="Roboto"/>
                <a:ea typeface="Roboto"/>
                <a:cs typeface="Roboto"/>
              </a:rPr>
              <a:t>(Family)</a:t>
            </a:r>
            <a:endParaRPr lang="en-US" sz="1050" dirty="0">
              <a:solidFill>
                <a:srgbClr val="434343"/>
              </a:solidFill>
              <a:latin typeface="Roboto"/>
              <a:ea typeface="Roboto"/>
              <a:cs typeface="Roboto"/>
            </a:endParaRPr>
          </a:p>
        </p:txBody>
      </p:sp>
      <p:sp>
        <p:nvSpPr>
          <p:cNvPr id="29" name="Elipse 28">
            <a:extLst>
              <a:ext uri="{FF2B5EF4-FFF2-40B4-BE49-F238E27FC236}">
                <a16:creationId xmlns:a16="http://schemas.microsoft.com/office/drawing/2014/main" id="{68538C34-00AA-76DA-EE78-180CF5021781}"/>
              </a:ext>
            </a:extLst>
          </p:cNvPr>
          <p:cNvSpPr/>
          <p:nvPr/>
        </p:nvSpPr>
        <p:spPr>
          <a:xfrm>
            <a:off x="7837893" y="1070874"/>
            <a:ext cx="108000" cy="108000"/>
          </a:xfrm>
          <a:prstGeom prst="ellipse">
            <a:avLst/>
          </a:prstGeom>
          <a:solidFill>
            <a:srgbClr val="3448AA"/>
          </a:solidFill>
          <a:ln>
            <a:solidFill>
              <a:srgbClr val="3448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8107C690-7842-7FC7-3BB1-6B7642D2CD5F}"/>
              </a:ext>
            </a:extLst>
          </p:cNvPr>
          <p:cNvSpPr/>
          <p:nvPr/>
        </p:nvSpPr>
        <p:spPr>
          <a:xfrm>
            <a:off x="8048360" y="1071852"/>
            <a:ext cx="108000" cy="108000"/>
          </a:xfrm>
          <a:prstGeom prst="ellipse">
            <a:avLst/>
          </a:prstGeom>
          <a:solidFill>
            <a:srgbClr val="3448AA"/>
          </a:solidFill>
          <a:ln>
            <a:solidFill>
              <a:srgbClr val="3448A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Google Shape;400;p22">
            <a:extLst>
              <a:ext uri="{FF2B5EF4-FFF2-40B4-BE49-F238E27FC236}">
                <a16:creationId xmlns:a16="http://schemas.microsoft.com/office/drawing/2014/main" id="{F7AA73F2-2D8C-C31E-290B-C2FA532BEAF0}"/>
              </a:ext>
            </a:extLst>
          </p:cNvPr>
          <p:cNvSpPr txBox="1"/>
          <p:nvPr/>
        </p:nvSpPr>
        <p:spPr>
          <a:xfrm>
            <a:off x="6137408" y="1884048"/>
            <a:ext cx="2684779" cy="2458722"/>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Los productos más saludables no siempre coinciden con los que tienen la menor puntuación “WW”, aunque en el top 5 de ambas métricas sí encontramos coincidencias.</a:t>
            </a:r>
          </a:p>
          <a:p>
            <a:pPr marL="0" lvl="0" indent="0" algn="just" rtl="0">
              <a:spcBef>
                <a:spcPts val="0"/>
              </a:spcBef>
              <a:spcAft>
                <a:spcPts val="0"/>
              </a:spcAft>
              <a:buNone/>
            </a:pPr>
            <a:endParaRPr lang="es-ES" sz="105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Por ejemplo, KFC House </a:t>
            </a:r>
            <a:r>
              <a:rPr lang="es-ES" sz="1050" dirty="0" err="1">
                <a:solidFill>
                  <a:srgbClr val="434343"/>
                </a:solidFill>
                <a:latin typeface="Roboto"/>
                <a:ea typeface="Roboto"/>
                <a:cs typeface="Roboto"/>
                <a:sym typeface="Roboto"/>
              </a:rPr>
              <a:t>Side</a:t>
            </a:r>
            <a:r>
              <a:rPr lang="es-ES" sz="1050" dirty="0">
                <a:solidFill>
                  <a:srgbClr val="434343"/>
                </a:solidFill>
                <a:latin typeface="Roboto"/>
                <a:ea typeface="Roboto"/>
                <a:cs typeface="Roboto"/>
                <a:sym typeface="Roboto"/>
              </a:rPr>
              <a:t> Salad destaca como el producto más saludable y con la menor puntuación WW. Otros productos también muestran que opciones naturales y menos procesadas tienden a sobresalir en ambas categorías, combinando un buen perfil nutricional con puntuaciones más bajas.</a:t>
            </a:r>
          </a:p>
        </p:txBody>
      </p:sp>
    </p:spTree>
    <p:extLst>
      <p:ext uri="{BB962C8B-B14F-4D97-AF65-F5344CB8AC3E}">
        <p14:creationId xmlns:p14="http://schemas.microsoft.com/office/powerpoint/2010/main" val="39278533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2B696A9D-8D8F-D8B7-9A94-C9B02F0CCE67}"/>
            </a:ext>
          </a:extLst>
        </p:cNvPr>
        <p:cNvGrpSpPr/>
        <p:nvPr/>
      </p:nvGrpSpPr>
      <p:grpSpPr>
        <a:xfrm>
          <a:off x="0" y="0"/>
          <a:ext cx="0" cy="0"/>
          <a:chOff x="0" y="0"/>
          <a:chExt cx="0" cy="0"/>
        </a:xfrm>
      </p:grpSpPr>
      <p:sp>
        <p:nvSpPr>
          <p:cNvPr id="147" name="Google Shape;147;p17">
            <a:extLst>
              <a:ext uri="{FF2B5EF4-FFF2-40B4-BE49-F238E27FC236}">
                <a16:creationId xmlns:a16="http://schemas.microsoft.com/office/drawing/2014/main" id="{C2604283-8F2F-2B09-2B26-F1C9271F3A41}"/>
              </a:ext>
            </a:extLst>
          </p:cNvPr>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1"/>
                </a:solidFill>
              </a:rPr>
              <a:t>Conclusiones</a:t>
            </a:r>
            <a:endParaRPr lang="es-ES" dirty="0"/>
          </a:p>
        </p:txBody>
      </p:sp>
      <p:sp>
        <p:nvSpPr>
          <p:cNvPr id="36" name="Google Shape;400;p22">
            <a:extLst>
              <a:ext uri="{FF2B5EF4-FFF2-40B4-BE49-F238E27FC236}">
                <a16:creationId xmlns:a16="http://schemas.microsoft.com/office/drawing/2014/main" id="{23E58E2C-B500-C24C-208F-9A1ABB8FE32D}"/>
              </a:ext>
            </a:extLst>
          </p:cNvPr>
          <p:cNvSpPr txBox="1"/>
          <p:nvPr/>
        </p:nvSpPr>
        <p:spPr>
          <a:xfrm>
            <a:off x="348363" y="1081008"/>
            <a:ext cx="8338512" cy="333899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050" dirty="0">
                <a:solidFill>
                  <a:srgbClr val="434343"/>
                </a:solidFill>
                <a:latin typeface="Roboto"/>
                <a:ea typeface="Roboto"/>
                <a:cs typeface="Roboto"/>
                <a:sym typeface="Roboto"/>
              </a:rPr>
              <a:t>El análisis de los productos de comida rápida nos permite identificar tendencias importantes y extraer recomendaciones clave para los consumidores:</a:t>
            </a:r>
          </a:p>
          <a:p>
            <a:pPr marL="0" lvl="0" indent="0" algn="just" rtl="0">
              <a:spcBef>
                <a:spcPts val="0"/>
              </a:spcBef>
              <a:spcAft>
                <a:spcPts val="0"/>
              </a:spcAft>
              <a:buNone/>
            </a:pPr>
            <a:endParaRPr lang="es-ES" sz="300" dirty="0">
              <a:solidFill>
                <a:srgbClr val="434343"/>
              </a:solidFill>
              <a:latin typeface="Roboto"/>
              <a:ea typeface="Roboto"/>
              <a:cs typeface="Roboto"/>
              <a:sym typeface="Roboto"/>
            </a:endParaRPr>
          </a:p>
          <a:p>
            <a:pPr marL="171450" lvl="0" indent="-171450" algn="just" rtl="0">
              <a:spcBef>
                <a:spcPts val="0"/>
              </a:spcBef>
              <a:spcAft>
                <a:spcPts val="0"/>
              </a:spcAft>
              <a:buFont typeface="Arial" panose="020B0604020202020204" pitchFamily="34" charset="0"/>
              <a:buChar char="•"/>
            </a:pPr>
            <a:r>
              <a:rPr lang="es-ES" sz="1050" b="1" dirty="0">
                <a:solidFill>
                  <a:srgbClr val="434343"/>
                </a:solidFill>
                <a:latin typeface="Roboto"/>
                <a:ea typeface="Roboto"/>
                <a:cs typeface="Roboto"/>
                <a:sym typeface="Roboto"/>
              </a:rPr>
              <a:t>Importancia de las elecciones informadas</a:t>
            </a:r>
            <a:r>
              <a:rPr lang="es-ES" sz="1050" dirty="0">
                <a:solidFill>
                  <a:srgbClr val="434343"/>
                </a:solidFill>
                <a:latin typeface="Roboto"/>
                <a:ea typeface="Roboto"/>
                <a:cs typeface="Roboto"/>
                <a:sym typeface="Roboto"/>
              </a:rPr>
              <a:t>: Las cadenas de comida rápida ofrecen una amplia variedad de opciones, pero es evidente que existen diferencias significativas en el contenido nutricional de sus productos. Elegir sabiamente puede marcar la diferencia en una dieta balanceada.</a:t>
            </a:r>
          </a:p>
          <a:p>
            <a:pPr marL="171450" lvl="0" indent="-171450" algn="just" rtl="0">
              <a:spcBef>
                <a:spcPts val="0"/>
              </a:spcBef>
              <a:spcAft>
                <a:spcPts val="0"/>
              </a:spcAft>
              <a:buFont typeface="Arial" panose="020B0604020202020204" pitchFamily="34" charset="0"/>
              <a:buChar char="•"/>
            </a:pPr>
            <a:r>
              <a:rPr lang="es-ES" sz="1050" b="1" dirty="0">
                <a:solidFill>
                  <a:srgbClr val="434343"/>
                </a:solidFill>
                <a:latin typeface="Roboto"/>
                <a:ea typeface="Roboto"/>
                <a:cs typeface="Roboto"/>
                <a:sym typeface="Roboto"/>
              </a:rPr>
              <a:t>Relaciones entre nutrientes</a:t>
            </a:r>
            <a:r>
              <a:rPr lang="es-ES" sz="1050" dirty="0">
                <a:solidFill>
                  <a:srgbClr val="434343"/>
                </a:solidFill>
                <a:latin typeface="Roboto"/>
                <a:ea typeface="Roboto"/>
                <a:cs typeface="Roboto"/>
                <a:sym typeface="Roboto"/>
              </a:rPr>
              <a:t>: Factores como las calorías, el sodio y las grasas están interconectados, y su combinación puede tener un impacto importante en la salud. Comprender estas relaciones nos ayuda a detectar qué productos son más favorables para el bienestar.</a:t>
            </a:r>
          </a:p>
          <a:p>
            <a:pPr marL="171450" lvl="0" indent="-171450" algn="just" rtl="0">
              <a:spcBef>
                <a:spcPts val="0"/>
              </a:spcBef>
              <a:spcAft>
                <a:spcPts val="0"/>
              </a:spcAft>
              <a:buFont typeface="Arial" panose="020B0604020202020204" pitchFamily="34" charset="0"/>
              <a:buChar char="•"/>
            </a:pPr>
            <a:r>
              <a:rPr lang="es-ES" sz="1050" b="1" dirty="0">
                <a:solidFill>
                  <a:srgbClr val="434343"/>
                </a:solidFill>
                <a:latin typeface="Roboto"/>
                <a:ea typeface="Roboto"/>
                <a:cs typeface="Roboto"/>
                <a:sym typeface="Roboto"/>
              </a:rPr>
              <a:t>Opciones más saludables</a:t>
            </a:r>
            <a:r>
              <a:rPr lang="es-ES" sz="1050" dirty="0">
                <a:solidFill>
                  <a:srgbClr val="434343"/>
                </a:solidFill>
                <a:latin typeface="Roboto"/>
                <a:ea typeface="Roboto"/>
                <a:cs typeface="Roboto"/>
                <a:sym typeface="Roboto"/>
              </a:rPr>
              <a:t>: Las alternativas naturales, menos procesadas y bajas en calorías, grasas saturadas y sodio, destacan como las mejores elecciones. Estos productos no solo son nutritivos, sino que también contribuyen a mantener una alimentación más equilibrada.</a:t>
            </a:r>
          </a:p>
          <a:p>
            <a:pPr marL="171450" lvl="0" indent="-171450" algn="just" rtl="0">
              <a:spcBef>
                <a:spcPts val="0"/>
              </a:spcBef>
              <a:spcAft>
                <a:spcPts val="0"/>
              </a:spcAft>
              <a:buFont typeface="Arial" panose="020B0604020202020204" pitchFamily="34" charset="0"/>
              <a:buChar char="•"/>
            </a:pPr>
            <a:r>
              <a:rPr lang="es-ES" sz="1050" b="1" dirty="0">
                <a:solidFill>
                  <a:srgbClr val="434343"/>
                </a:solidFill>
                <a:latin typeface="Roboto"/>
                <a:ea typeface="Roboto"/>
                <a:cs typeface="Roboto"/>
                <a:sym typeface="Roboto"/>
              </a:rPr>
              <a:t>Reflexión final</a:t>
            </a:r>
            <a:r>
              <a:rPr lang="es-ES" sz="1050" dirty="0">
                <a:solidFill>
                  <a:srgbClr val="434343"/>
                </a:solidFill>
                <a:latin typeface="Roboto"/>
                <a:ea typeface="Roboto"/>
                <a:cs typeface="Roboto"/>
                <a:sym typeface="Roboto"/>
              </a:rPr>
              <a:t>: Aunque la comida rápida es parte del estilo de vida moderno, una selección consciente y basada en datos permite disfrutarla sin comprometer la salud. Optar por productos con buenos perfiles nutricionales puede ser un primer paso hacia mejores hábitos alimenticios.</a:t>
            </a:r>
          </a:p>
          <a:p>
            <a:pPr lvl="0" algn="just" rtl="0">
              <a:spcBef>
                <a:spcPts val="0"/>
              </a:spcBef>
              <a:spcAft>
                <a:spcPts val="0"/>
              </a:spcAft>
            </a:pPr>
            <a:endParaRPr lang="es-ES" sz="500" dirty="0">
              <a:solidFill>
                <a:srgbClr val="434343"/>
              </a:solidFill>
              <a:latin typeface="Roboto"/>
              <a:ea typeface="Roboto"/>
              <a:cs typeface="Roboto"/>
              <a:sym typeface="Roboto"/>
            </a:endParaRPr>
          </a:p>
          <a:p>
            <a:pPr marL="0" lvl="0" indent="0" algn="just" rtl="0">
              <a:spcBef>
                <a:spcPts val="0"/>
              </a:spcBef>
              <a:spcAft>
                <a:spcPts val="0"/>
              </a:spcAft>
              <a:buNone/>
            </a:pPr>
            <a:r>
              <a:rPr lang="es-ES" sz="1050" dirty="0">
                <a:solidFill>
                  <a:srgbClr val="434343"/>
                </a:solidFill>
                <a:latin typeface="Roboto"/>
                <a:ea typeface="Roboto"/>
                <a:cs typeface="Roboto"/>
                <a:sym typeface="Roboto"/>
              </a:rPr>
              <a:t>Este análisis resalta la importancia de la transparencia nutricional y del conocimiento como herramientas para mejorar la calidad de nuestras decisiones alimenticias.</a:t>
            </a:r>
          </a:p>
        </p:txBody>
      </p:sp>
    </p:spTree>
    <p:extLst>
      <p:ext uri="{BB962C8B-B14F-4D97-AF65-F5344CB8AC3E}">
        <p14:creationId xmlns:p14="http://schemas.microsoft.com/office/powerpoint/2010/main" val="1538707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1059</Words>
  <Application>Microsoft Office PowerPoint</Application>
  <PresentationFormat>Presentación en pantalla (16:9)</PresentationFormat>
  <Paragraphs>110</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Roboto</vt:lpstr>
      <vt:lpstr>Fira Sans Extra Condensed Medium</vt:lpstr>
      <vt:lpstr>Data Charts Infographics by Slidesgo</vt:lpstr>
      <vt:lpstr>EDA – Comida rápida</vt:lpstr>
      <vt:lpstr>Objetivos del Análisis Nutricional</vt:lpstr>
      <vt:lpstr>Calorías Promedio por Cadena de Comida Rápida</vt:lpstr>
      <vt:lpstr>Correlación entre calorías con sodio y azúcares</vt:lpstr>
      <vt:lpstr>Correlación entre Colesterol y Nutrientes Clave</vt:lpstr>
      <vt:lpstr>Top 5 Comidas Más Saludables</vt:lpstr>
      <vt:lpstr>Top 10 Comidas “Weight Watchers”</vt:lpstr>
      <vt:lpstr>Relación entre Puntos WW y Productos Saludables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Aitor Perez</cp:lastModifiedBy>
  <cp:revision>6</cp:revision>
  <dcterms:modified xsi:type="dcterms:W3CDTF">2024-12-18T14:01:56Z</dcterms:modified>
</cp:coreProperties>
</file>