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4"/>
  </p:sldMasterIdLst>
  <p:notesMasterIdLst>
    <p:notesMasterId r:id="rId10"/>
  </p:notesMasterIdLst>
  <p:handoutMasterIdLst>
    <p:handoutMasterId r:id="rId11"/>
  </p:handoutMasterIdLst>
  <p:sldIdLst>
    <p:sldId id="272" r:id="rId5"/>
    <p:sldId id="273" r:id="rId6"/>
    <p:sldId id="274" r:id="rId7"/>
    <p:sldId id="275" r:id="rId8"/>
    <p:sldId id="27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95646-5E00-4AAC-B6EF-2214EBE8DC34}" type="datetime1">
              <a:rPr lang="es-ES" smtClean="0"/>
              <a:t>11/12/2024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F054BB-8F28-4346-8754-0E5644500E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230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93B9285-C1C2-4C6F-BA02-7D4F93FD11DA}" type="datetime1">
              <a:rPr lang="es-ES" noProof="0" smtClean="0"/>
              <a:t>11/12/2024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70A596-7141-45E9-836C-E467146705E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395994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84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78CF9-3EBD-6CDD-ECAF-4D39DDA3F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802FAAF3-14FD-422B-8288-B38089D37C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3154BC7F-7FEA-A096-0FCF-5C60E85F0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B5EDE38C-A174-B5BA-73BA-229AADB4F2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899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F1CF4-7888-A637-517D-1433C82E0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3C980750-4D6A-DAA5-3519-5DC18642C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FB43C778-CC0B-F31B-AF9B-EFFF85420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3B856DA2-CFD7-3535-CB8B-457D405ACC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432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66E3E-0ABD-603A-B1CE-3E0AAE976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A1862D86-7A42-02B5-0C47-AAA45255F3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775D1353-D3D0-EE6D-3F15-D8000E4C2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519E8C2D-94DE-3446-0BB3-2D7688619E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5597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96869-BB5B-C789-7920-3190B94F9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>
            <a:extLst>
              <a:ext uri="{FF2B5EF4-FFF2-40B4-BE49-F238E27FC236}">
                <a16:creationId xmlns:a16="http://schemas.microsoft.com/office/drawing/2014/main" id="{4A933A59-960D-E1B9-FCBE-983EE3A064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posición de notas 2">
            <a:extLst>
              <a:ext uri="{FF2B5EF4-FFF2-40B4-BE49-F238E27FC236}">
                <a16:creationId xmlns:a16="http://schemas.microsoft.com/office/drawing/2014/main" id="{55E2594D-02FC-0A8A-5C05-361BEF89A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53F9BA38-AE3C-29A4-002A-B13D1B909B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170A596-7141-45E9-836C-E467146705E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647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E22EF08-C215-4E05-8FDC-6ED45CE03DE2}" type="datetime1">
              <a:rPr lang="es-ES" noProof="0" smtClean="0"/>
              <a:t>11/12/2024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1795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913525-0E5A-4FC8-9DDC-86F3C93C8117}" type="datetime1">
              <a:rPr lang="es-ES" noProof="0" smtClean="0"/>
              <a:t>11/12/2024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8877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9BBD4A-62FB-4808-ABFC-5C111B326BAB}" type="datetime1">
              <a:rPr lang="es-ES" noProof="0" smtClean="0"/>
              <a:t>11/12/2024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0661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E7F34A-1ECC-4100-8FA5-D4B60A3F20F5}" type="datetime1">
              <a:rPr lang="es-ES" noProof="0" smtClean="0"/>
              <a:t>11/12/2024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292776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56F9E9-F1A2-4E19-87D2-4DCB71AECEAE}" type="datetime1">
              <a:rPr lang="es-ES" noProof="0" smtClean="0"/>
              <a:t>11/12/2024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0763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99F0C9-E655-4B95-ADEB-20027AB653F8}" type="datetime1">
              <a:rPr lang="es-ES" noProof="0" smtClean="0"/>
              <a:t>11/12/2024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9648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A1FFC8-D631-497B-A23D-98BFA5D663E4}" type="datetime1">
              <a:rPr lang="es-ES" noProof="0" smtClean="0"/>
              <a:t>11/12/2024</a:t>
            </a:fld>
            <a:endParaRPr lang="es-E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1611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773693-C382-401F-B777-F9A98043FD94}" type="datetime1">
              <a:rPr lang="es-ES" noProof="0" smtClean="0"/>
              <a:t>11/12/2024</a:t>
            </a:fld>
            <a:endParaRPr lang="es-E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82879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D80D90-D280-4DB6-B878-F63803F9C6DC}" type="datetime1">
              <a:rPr lang="es-ES" noProof="0" smtClean="0"/>
              <a:t>11/12/2024</a:t>
            </a:fld>
            <a:endParaRPr lang="es-E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3732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5D0626-99A7-4B00-BC06-8A4F660DB66D}" type="datetime1">
              <a:rPr lang="es-ES" noProof="0" smtClean="0"/>
              <a:t>11/12/2024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510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9E7F34A-1ECC-4100-8FA5-D4B60A3F20F5}" type="datetime1">
              <a:rPr lang="es-ES" noProof="0" smtClean="0"/>
              <a:t>11/12/2024</a:t>
            </a:fld>
            <a:endParaRPr lang="es-E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4178666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9E7F34A-1ECC-4100-8FA5-D4B60A3F20F5}" type="datetime1">
              <a:rPr lang="es-ES" noProof="0" smtClean="0"/>
              <a:t>11/12/2024</a:t>
            </a:fld>
            <a:endParaRPr lang="es-E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1308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AE82C51-6401-41AD-B403-D8CC97A7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5FC9167-C761-2B34-2D78-9F970273660C}"/>
              </a:ext>
            </a:extLst>
          </p:cNvPr>
          <p:cNvSpPr/>
          <p:nvPr/>
        </p:nvSpPr>
        <p:spPr>
          <a:xfrm>
            <a:off x="1" y="325891"/>
            <a:ext cx="7511141" cy="7102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67DAFB-9973-42DC-88E6-DA49A7B5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5891"/>
            <a:ext cx="8918020" cy="710292"/>
          </a:xfrm>
        </p:spPr>
        <p:txBody>
          <a:bodyPr rtlCol="0">
            <a:no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Una tragedia con elevada mortalidad</a:t>
            </a:r>
            <a:endParaRPr lang="es-ES" sz="3200" noProof="1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A67CFA-841A-446C-F689-D5EE5633A81D}"/>
              </a:ext>
            </a:extLst>
          </p:cNvPr>
          <p:cNvSpPr txBox="1"/>
          <p:nvPr/>
        </p:nvSpPr>
        <p:spPr>
          <a:xfrm>
            <a:off x="6095990" y="2669814"/>
            <a:ext cx="5241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Cerca del 62% de los pasajeros del </a:t>
            </a:r>
            <a:r>
              <a:rPr lang="es-ES" sz="20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Titanic</a:t>
            </a:r>
            <a:r>
              <a:rPr lang="es-E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no sobrevivieron, un porcentaje sumamente alto. Para ponerlo en perspectiva, en la mayoría de incidentes marítimos actuales, las medidas de seguridad y rescate permiten que la gran mayoría de tripulantes se salven, haciendo que una tasa de supervivencia del 38% luzca aún más trágica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AE9790F-A112-999D-5F25-CE1CC362D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93" b="92032" l="9356" r="94802">
                        <a14:foregroundMark x1="23493" y1="2590" x2="23493" y2="2590"/>
                        <a14:foregroundMark x1="23493" y1="2590" x2="34719" y2="3586"/>
                        <a14:foregroundMark x1="34719" y1="3586" x2="53846" y2="3386"/>
                        <a14:foregroundMark x1="53846" y1="3386" x2="73181" y2="3984"/>
                        <a14:foregroundMark x1="76299" y1="3984" x2="71518" y2="3187"/>
                        <a14:foregroundMark x1="76299" y1="3187" x2="33056" y2="2191"/>
                        <a14:foregroundMark x1="33056" y1="2191" x2="44906" y2="4781"/>
                        <a14:foregroundMark x1="44906" y1="4781" x2="74636" y2="3785"/>
                        <a14:foregroundMark x1="74636" y1="3785" x2="76715" y2="3785"/>
                        <a14:foregroundMark x1="41580" y1="4781" x2="23285" y2="3984"/>
                        <a14:foregroundMark x1="64241" y1="1992" x2="67152" y2="2390"/>
                        <a14:foregroundMark x1="67152" y1="2191" x2="70686" y2="2191"/>
                        <a14:foregroundMark x1="69854" y1="2191" x2="76299" y2="2390"/>
                        <a14:foregroundMark x1="76299" y1="2988" x2="76923" y2="4781"/>
                        <a14:foregroundMark x1="76715" y1="4781" x2="72141" y2="4781"/>
                        <a14:foregroundMark x1="76715" y1="3386" x2="76715" y2="2988"/>
                        <a14:foregroundMark x1="76715" y1="2789" x2="77339" y2="2789"/>
                        <a14:foregroundMark x1="77131" y1="4183" x2="77131" y2="4183"/>
                        <a14:foregroundMark x1="16840" y1="13147" x2="32432" y2="14940"/>
                        <a14:foregroundMark x1="32432" y1="14940" x2="20998" y2="16135"/>
                        <a14:foregroundMark x1="20998" y1="16135" x2="33888" y2="13147"/>
                        <a14:foregroundMark x1="33888" y1="13147" x2="22661" y2="13944"/>
                        <a14:foregroundMark x1="22661" y1="13944" x2="28898" y2="14143"/>
                        <a14:foregroundMark x1="22453" y1="16135" x2="16216" y2="17131"/>
                        <a14:foregroundMark x1="22453" y1="16733" x2="12058" y2="16534"/>
                        <a14:foregroundMark x1="17256" y1="16135" x2="11850" y2="15339"/>
                        <a14:foregroundMark x1="12890" y1="16534" x2="12890" y2="12948"/>
                        <a14:foregroundMark x1="11435" y1="14143" x2="19335" y2="12351"/>
                        <a14:foregroundMark x1="13098" y1="12749" x2="19543" y2="13745"/>
                        <a14:foregroundMark x1="10811" y1="14143" x2="18711" y2="12948"/>
                        <a14:foregroundMark x1="14137" y1="13546" x2="23285" y2="13944"/>
                        <a14:foregroundMark x1="20998" y1="13944" x2="28482" y2="14143"/>
                        <a14:foregroundMark x1="21622" y1="14143" x2="31809" y2="13347"/>
                        <a14:foregroundMark x1="34927" y1="13147" x2="31809" y2="16534"/>
                        <a14:foregroundMark x1="34719" y1="15139" x2="29938" y2="15339"/>
                        <a14:foregroundMark x1="34927" y1="14343" x2="33888" y2="16135"/>
                        <a14:foregroundMark x1="35135" y1="14741" x2="35135" y2="15139"/>
                        <a14:foregroundMark x1="34511" y1="13745" x2="34304" y2="15936"/>
                        <a14:foregroundMark x1="34927" y1="14143" x2="34719" y2="15936"/>
                        <a14:foregroundMark x1="65281" y1="88845" x2="93763" y2="89442"/>
                        <a14:foregroundMark x1="93763" y1="89442" x2="66736" y2="91036"/>
                        <a14:foregroundMark x1="66736" y1="91036" x2="65489" y2="88446"/>
                        <a14:foregroundMark x1="66112" y1="89841" x2="75260" y2="90837"/>
                        <a14:foregroundMark x1="72765" y1="89841" x2="82536" y2="89442"/>
                        <a14:foregroundMark x1="76715" y1="89243" x2="87942" y2="88247"/>
                        <a14:foregroundMark x1="83368" y1="88446" x2="94802" y2="88446"/>
                        <a14:foregroundMark x1="90852" y1="89044" x2="91684" y2="90637"/>
                        <a14:foregroundMark x1="92931" y1="91633" x2="74844" y2="91833"/>
                        <a14:foregroundMark x1="74844" y1="91833" x2="93139" y2="88048"/>
                        <a14:foregroundMark x1="72141" y1="91833" x2="67568" y2="91434"/>
                        <a14:foregroundMark x1="66736" y1="89044" x2="78378" y2="88247"/>
                        <a14:foregroundMark x1="65696" y1="87649" x2="74220" y2="88247"/>
                        <a14:foregroundMark x1="69231" y1="88247" x2="82952" y2="88247"/>
                        <a14:foregroundMark x1="82952" y1="88247" x2="90644" y2="88645"/>
                        <a14:foregroundMark x1="94179" y1="89442" x2="92931" y2="92231"/>
                        <a14:foregroundMark x1="93763" y1="89841" x2="94179" y2="91833"/>
                        <a14:foregroundMark x1="94179" y1="90239" x2="94179" y2="90239"/>
                        <a14:foregroundMark x1="94802" y1="90239" x2="94595" y2="91633"/>
                        <a14:foregroundMark x1="34719" y1="13147" x2="18087" y2="12948"/>
                        <a14:foregroundMark x1="13721" y1="13147" x2="11435" y2="13944"/>
                        <a14:foregroundMark x1="31185" y1="3187" x2="19335" y2="2988"/>
                        <a14:foregroundMark x1="23909" y1="3586" x2="23909" y2="1793"/>
                        <a14:foregroundMark x1="24116" y1="4781" x2="33888" y2="4980"/>
                        <a14:foregroundMark x1="70270" y1="4781" x2="62370" y2="537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537" y="1556311"/>
            <a:ext cx="45815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82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FE70F-3DB5-4191-6936-E97331D7F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E3251AC-6032-26E0-C62E-0262F170D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C714989B-116A-033E-9E89-69C444186940}"/>
              </a:ext>
            </a:extLst>
          </p:cNvPr>
          <p:cNvSpPr/>
          <p:nvPr/>
        </p:nvSpPr>
        <p:spPr>
          <a:xfrm>
            <a:off x="1" y="325891"/>
            <a:ext cx="7511141" cy="7102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627CCF-B30C-E0BC-6864-AC60C954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5891"/>
            <a:ext cx="8918020" cy="710292"/>
          </a:xfrm>
        </p:spPr>
        <p:txBody>
          <a:bodyPr rtlCol="0">
            <a:no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¿Mujeres y niños primero?</a:t>
            </a:r>
            <a:endParaRPr lang="es-ES" sz="3200" noProof="1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2DD7536-52C5-A181-7D43-E7306AA34538}"/>
              </a:ext>
            </a:extLst>
          </p:cNvPr>
          <p:cNvSpPr txBox="1"/>
          <p:nvPr/>
        </p:nvSpPr>
        <p:spPr>
          <a:xfrm>
            <a:off x="6095990" y="2515924"/>
            <a:ext cx="5241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Como muestran los datos, mujeres y niños sobrevivieron en mayor proporción que los hombres, respaldando la conocida máxima de ‘mujeres y niños primero’. Sin embargo, esta no fue la única variable determinante: otros factores, como la clase social, también influyeron significativamente en las probabilidades de sobrevivir.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27FE592-69AB-7CD3-67CB-C0DE1A3949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6884" y="1704029"/>
            <a:ext cx="5742224" cy="448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1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43A22-8F2E-B971-7DD4-4426D01EA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7CE39F9-27A5-8639-932E-18B6E5C4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9DB9EE6-F5E0-1A1A-D58A-B2EA4350DF6C}"/>
              </a:ext>
            </a:extLst>
          </p:cNvPr>
          <p:cNvSpPr/>
          <p:nvPr/>
        </p:nvSpPr>
        <p:spPr>
          <a:xfrm>
            <a:off x="0" y="325891"/>
            <a:ext cx="7764236" cy="7102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78E0AF-C6A5-7C63-FCAA-953C5311B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5891"/>
            <a:ext cx="8918020" cy="710292"/>
          </a:xfrm>
        </p:spPr>
        <p:txBody>
          <a:bodyPr rtlCol="0">
            <a:no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La Clase Social: Un Factor Determinante</a:t>
            </a:r>
            <a:endParaRPr lang="es-ES" sz="3200" noProof="1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57E3EE3-2F8B-353F-2664-E77CF4366F9E}"/>
              </a:ext>
            </a:extLst>
          </p:cNvPr>
          <p:cNvSpPr txBox="1"/>
          <p:nvPr/>
        </p:nvSpPr>
        <p:spPr>
          <a:xfrm>
            <a:off x="6272894" y="2362042"/>
            <a:ext cx="52414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La clase social tuvo un impacto significativo en las probabilidades de supervivencia. Quienes viajaban en Primera Clase presentaron tasas mucho más altas de sobrevivir en comparación con los de Segunda o Tercera. Esta diferencia sugiere que el acceso a recursos y a los botes salvavidas no fue equitativo, lo que explica en parte las variaciones incluso entre mujeres y niños.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6489B0D-5BFE-80D4-1C58-5690C672DB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6883" y="1681234"/>
            <a:ext cx="5742224" cy="394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0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A50CA-263D-8DC4-9E93-1A56AC51A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359D429-0954-E2E6-B60B-222E9069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33C99E25-C767-DB79-D21E-8A54193E8520}"/>
              </a:ext>
            </a:extLst>
          </p:cNvPr>
          <p:cNvSpPr/>
          <p:nvPr/>
        </p:nvSpPr>
        <p:spPr>
          <a:xfrm>
            <a:off x="-1" y="325891"/>
            <a:ext cx="7992835" cy="7102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701930-3BEE-0A6C-4A36-964A598D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5891"/>
            <a:ext cx="7992836" cy="710292"/>
          </a:xfrm>
        </p:spPr>
        <p:txBody>
          <a:bodyPr rtlCol="0">
            <a:no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Prioridad en el Rescate: Mujeres vs Niños</a:t>
            </a:r>
            <a:endParaRPr lang="es-ES" sz="3200" noProof="1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9088050-F8A4-8E39-BE29-6ECB40E4774D}"/>
              </a:ext>
            </a:extLst>
          </p:cNvPr>
          <p:cNvSpPr txBox="1"/>
          <p:nvPr/>
        </p:nvSpPr>
        <p:spPr>
          <a:xfrm>
            <a:off x="6272895" y="1859338"/>
            <a:ext cx="54972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Este gráfico muestra cómo las mujeres tuvieron mayores probabilidades de supervivencia en comparación con los niños durante el desastre. Las mujeres sobrevivieron en un </a:t>
            </a:r>
            <a:r>
              <a:rPr lang="es-E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75.6%</a:t>
            </a: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, mientras que los niños alcanzaron un </a:t>
            </a:r>
            <a:r>
              <a:rPr lang="es-ES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59.0%</a:t>
            </a:r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. Esta diferencia refleja el cumplimiento parcial de la política "mujeres y niños primero". Sin embargo, el resultado también sugiere que otros factores, como la presencia de acompañantes adultos o el acceso desigual a los botes salvavidas, pudieron influir en las probabilidades de los niños.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7731A27-8FBD-C3A7-E442-A8AC5619D2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6883" y="1541145"/>
            <a:ext cx="5742224" cy="377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41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6167D-BEEE-9D53-E0EB-1A27BA6A8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473B35E-E868-0BE9-A1E1-ACCC01C3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A4C1A06-C287-FC31-AD1D-8BC96E5F989A}"/>
              </a:ext>
            </a:extLst>
          </p:cNvPr>
          <p:cNvSpPr/>
          <p:nvPr/>
        </p:nvSpPr>
        <p:spPr>
          <a:xfrm>
            <a:off x="-1" y="325891"/>
            <a:ext cx="7992835" cy="7102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A6F375-564C-F009-0881-DD2B319D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5891"/>
            <a:ext cx="7992836" cy="710292"/>
          </a:xfrm>
        </p:spPr>
        <p:txBody>
          <a:bodyPr rtlCol="0">
            <a:noAutofit/>
          </a:bodyPr>
          <a:lstStyle/>
          <a:p>
            <a:r>
              <a:rPr lang="es-ES" sz="32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Impacto del Puerto y Tipo de Pasaje</a:t>
            </a:r>
            <a:endParaRPr lang="es-ES" sz="3200" noProof="1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A835899-219B-50E6-28D6-5BEAA97139B9}"/>
              </a:ext>
            </a:extLst>
          </p:cNvPr>
          <p:cNvSpPr txBox="1"/>
          <p:nvPr/>
        </p:nvSpPr>
        <p:spPr>
          <a:xfrm>
            <a:off x="7532904" y="2305615"/>
            <a:ext cx="40848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Aunque el puerto de embarque parece influir en la tarifa y supervivencia, se puede asumir que esta relación está más ligada al tipo de pasaje (clase social) que predominaba en cada puerto.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2996AD7-3257-C19B-2406-306175442E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3405" y="1375031"/>
            <a:ext cx="7110814" cy="410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65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871927-9856-4138-B7A7-125C4AA7EF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4E3864-550F-4194-BC9D-CCA442A52D0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934CB3-A97C-40D1-8D7D-5211E1C57C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</TotalTime>
  <Words>337</Words>
  <Application>Microsoft Office PowerPoint</Application>
  <PresentationFormat>Panorámica</PresentationFormat>
  <Paragraphs>15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Tema de Office</vt:lpstr>
      <vt:lpstr>Una tragedia con elevada mortalidad</vt:lpstr>
      <vt:lpstr>¿Mujeres y niños primero?</vt:lpstr>
      <vt:lpstr>La Clase Social: Un Factor Determinante</vt:lpstr>
      <vt:lpstr>Prioridad en el Rescate: Mujeres vs Niños</vt:lpstr>
      <vt:lpstr>Impacto del Puerto y Tipo de Pasaje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Aitor Perez</dc:creator>
  <cp:lastModifiedBy>Aitor Perez</cp:lastModifiedBy>
  <cp:revision>1</cp:revision>
  <dcterms:created xsi:type="dcterms:W3CDTF">2024-12-11T14:36:38Z</dcterms:created>
  <dcterms:modified xsi:type="dcterms:W3CDTF">2024-12-11T15:26:50Z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