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Arimo Bold" panose="020B0604020202020204" charset="0"/>
      <p:regular r:id="rId13"/>
    </p:embeddedFont>
    <p:embeddedFont>
      <p:font typeface="TT Rounds Condensed" panose="020B0604020202020204" charset="0"/>
      <p:regular r:id="rId14"/>
    </p:embeddedFont>
    <p:embeddedFont>
      <p:font typeface="TT Rounds Condensed Bold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5" d="100"/>
          <a:sy n="55" d="100"/>
        </p:scale>
        <p:origin x="168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kaggle.com/datasets/rabieelkharoua/students-performance-datase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250" r="-6250"/>
              </a:stretch>
            </a:blipFill>
          </p:spPr>
          <p:txBody>
            <a:bodyPr/>
            <a:lstStyle/>
            <a:p>
              <a:endParaRPr lang="es-ES" noProof="0" dirty="0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4117229" y="9031616"/>
            <a:ext cx="3854777" cy="900353"/>
            <a:chOff x="0" y="0"/>
            <a:chExt cx="5139703" cy="120047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139690" cy="1200531"/>
            </a:xfrm>
            <a:custGeom>
              <a:avLst/>
              <a:gdLst/>
              <a:ahLst/>
              <a:cxnLst/>
              <a:rect l="l" t="t" r="r" b="b"/>
              <a:pathLst>
                <a:path w="5139690" h="1200531">
                  <a:moveTo>
                    <a:pt x="0" y="0"/>
                  </a:moveTo>
                  <a:lnTo>
                    <a:pt x="5139690" y="0"/>
                  </a:lnTo>
                  <a:lnTo>
                    <a:pt x="5139690" y="1200531"/>
                  </a:lnTo>
                  <a:lnTo>
                    <a:pt x="0" y="12005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51210" b="-51205"/>
              </a:stretch>
            </a:blipFill>
          </p:spPr>
          <p:txBody>
            <a:bodyPr/>
            <a:lstStyle/>
            <a:p>
              <a:endParaRPr lang="es-ES" noProof="0" dirty="0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3886200" y="495300"/>
            <a:ext cx="13589466" cy="1609824"/>
            <a:chOff x="0" y="0"/>
            <a:chExt cx="17657956" cy="214643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5555384" cy="1615017"/>
            </a:xfrm>
            <a:custGeom>
              <a:avLst/>
              <a:gdLst/>
              <a:ahLst/>
              <a:cxnLst/>
              <a:rect l="l" t="t" r="r" b="b"/>
              <a:pathLst>
                <a:path w="15555384" h="1615017">
                  <a:moveTo>
                    <a:pt x="0" y="0"/>
                  </a:moveTo>
                  <a:lnTo>
                    <a:pt x="15555384" y="0"/>
                  </a:lnTo>
                  <a:lnTo>
                    <a:pt x="15555384" y="1615017"/>
                  </a:lnTo>
                  <a:lnTo>
                    <a:pt x="0" y="161501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2102572" y="369489"/>
              <a:ext cx="15555384" cy="1776941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9799"/>
                </a:lnSpc>
              </a:pPr>
              <a:r>
                <a:rPr lang="es-ES" sz="6998" b="1" noProof="0" dirty="0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Team Challenge: Lost in ML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4267200" y="1988496"/>
            <a:ext cx="12268200" cy="7018337"/>
          </a:xfrm>
          <a:custGeom>
            <a:avLst/>
            <a:gdLst/>
            <a:ahLst/>
            <a:cxnLst/>
            <a:rect l="l" t="t" r="r" b="b"/>
            <a:pathLst>
              <a:path w="12268200" h="7018337">
                <a:moveTo>
                  <a:pt x="0" y="0"/>
                </a:moveTo>
                <a:lnTo>
                  <a:pt x="12268200" y="0"/>
                </a:lnTo>
                <a:lnTo>
                  <a:pt x="12268200" y="7018337"/>
                </a:lnTo>
                <a:lnTo>
                  <a:pt x="0" y="701833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9"/>
            </a:stretch>
          </a:blipFill>
        </p:spPr>
        <p:txBody>
          <a:bodyPr/>
          <a:lstStyle/>
          <a:p>
            <a:endParaRPr lang="es-ES" noProof="0" dirty="0"/>
          </a:p>
        </p:txBody>
      </p:sp>
      <p:grpSp>
        <p:nvGrpSpPr>
          <p:cNvPr id="10" name="Group 10"/>
          <p:cNvGrpSpPr/>
          <p:nvPr/>
        </p:nvGrpSpPr>
        <p:grpSpPr>
          <a:xfrm>
            <a:off x="5181600" y="8877300"/>
            <a:ext cx="8229599" cy="963614"/>
            <a:chOff x="0" y="-1237601"/>
            <a:chExt cx="12308417" cy="2700218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9870018" cy="1462617"/>
            </a:xfrm>
            <a:custGeom>
              <a:avLst/>
              <a:gdLst/>
              <a:ahLst/>
              <a:cxnLst/>
              <a:rect l="l" t="t" r="r" b="b"/>
              <a:pathLst>
                <a:path w="9870018" h="1462617">
                  <a:moveTo>
                    <a:pt x="0" y="0"/>
                  </a:moveTo>
                  <a:lnTo>
                    <a:pt x="9870018" y="0"/>
                  </a:lnTo>
                  <a:lnTo>
                    <a:pt x="9870018" y="1462617"/>
                  </a:lnTo>
                  <a:lnTo>
                    <a:pt x="0" y="146261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482681" y="-1237601"/>
              <a:ext cx="11825736" cy="1957917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9800"/>
                </a:lnSpc>
              </a:pPr>
              <a:r>
                <a:rPr lang="es-ES" sz="4000" b="1" noProof="0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Herramientas básicas para ML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250" r="-6250"/>
              </a:stretch>
            </a:blipFill>
          </p:spPr>
          <p:txBody>
            <a:bodyPr/>
            <a:lstStyle/>
            <a:p>
              <a:endParaRPr lang="es-ES" noProof="0" dirty="0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4117229" y="9031616"/>
            <a:ext cx="3854777" cy="900353"/>
            <a:chOff x="0" y="0"/>
            <a:chExt cx="5139703" cy="120047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139690" cy="1200531"/>
            </a:xfrm>
            <a:custGeom>
              <a:avLst/>
              <a:gdLst/>
              <a:ahLst/>
              <a:cxnLst/>
              <a:rect l="l" t="t" r="r" b="b"/>
              <a:pathLst>
                <a:path w="5139690" h="1200531">
                  <a:moveTo>
                    <a:pt x="0" y="0"/>
                  </a:moveTo>
                  <a:lnTo>
                    <a:pt x="5139690" y="0"/>
                  </a:lnTo>
                  <a:lnTo>
                    <a:pt x="5139690" y="1200531"/>
                  </a:lnTo>
                  <a:lnTo>
                    <a:pt x="0" y="12005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51210" b="-51205"/>
              </a:stretch>
            </a:blipFill>
          </p:spPr>
          <p:txBody>
            <a:bodyPr/>
            <a:lstStyle/>
            <a:p>
              <a:endParaRPr lang="es-ES" noProof="0" dirty="0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3510593" y="1526254"/>
            <a:ext cx="14759994" cy="1249680"/>
            <a:chOff x="0" y="0"/>
            <a:chExt cx="19679992" cy="166624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679993" cy="1666240"/>
            </a:xfrm>
            <a:custGeom>
              <a:avLst/>
              <a:gdLst/>
              <a:ahLst/>
              <a:cxnLst/>
              <a:rect l="l" t="t" r="r" b="b"/>
              <a:pathLst>
                <a:path w="19679993" h="1666240">
                  <a:moveTo>
                    <a:pt x="0" y="0"/>
                  </a:moveTo>
                  <a:lnTo>
                    <a:pt x="19679993" y="0"/>
                  </a:lnTo>
                  <a:lnTo>
                    <a:pt x="19679993" y="1666240"/>
                  </a:lnTo>
                  <a:lnTo>
                    <a:pt x="0" y="166624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228600"/>
              <a:ext cx="19679992" cy="189484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9799"/>
                </a:lnSpc>
              </a:pPr>
              <a:r>
                <a:rPr lang="es-ES" sz="6199" b="1" spc="-37" noProof="0" dirty="0">
                  <a:solidFill>
                    <a:srgbClr val="000000"/>
                  </a:solidFill>
                  <a:latin typeface="TT Rounds Condensed Bold"/>
                  <a:ea typeface="TT Rounds Condensed Bold"/>
                  <a:cs typeface="TT Rounds Condensed Bold"/>
                  <a:sym typeface="TT Rounds Condensed Bold"/>
                </a:rPr>
                <a:t>5. get_features_cat_regression()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3510593" y="3280875"/>
            <a:ext cx="13763438" cy="4785374"/>
          </a:xfrm>
          <a:custGeom>
            <a:avLst/>
            <a:gdLst/>
            <a:ahLst/>
            <a:cxnLst/>
            <a:rect l="l" t="t" r="r" b="b"/>
            <a:pathLst>
              <a:path w="13763438" h="4785374">
                <a:moveTo>
                  <a:pt x="0" y="0"/>
                </a:moveTo>
                <a:lnTo>
                  <a:pt x="13763438" y="0"/>
                </a:lnTo>
                <a:lnTo>
                  <a:pt x="13763438" y="4785374"/>
                </a:lnTo>
                <a:lnTo>
                  <a:pt x="0" y="478537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250" r="-6250"/>
              </a:stretch>
            </a:blipFill>
          </p:spPr>
          <p:txBody>
            <a:bodyPr/>
            <a:lstStyle/>
            <a:p>
              <a:endParaRPr lang="es-ES" noProof="0" dirty="0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4117229" y="9031616"/>
            <a:ext cx="3854777" cy="900353"/>
            <a:chOff x="0" y="0"/>
            <a:chExt cx="5139703" cy="120047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139690" cy="1200531"/>
            </a:xfrm>
            <a:custGeom>
              <a:avLst/>
              <a:gdLst/>
              <a:ahLst/>
              <a:cxnLst/>
              <a:rect l="l" t="t" r="r" b="b"/>
              <a:pathLst>
                <a:path w="5139690" h="1200531">
                  <a:moveTo>
                    <a:pt x="0" y="0"/>
                  </a:moveTo>
                  <a:lnTo>
                    <a:pt x="5139690" y="0"/>
                  </a:lnTo>
                  <a:lnTo>
                    <a:pt x="5139690" y="1200531"/>
                  </a:lnTo>
                  <a:lnTo>
                    <a:pt x="0" y="12005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51210" b="-51205"/>
              </a:stretch>
            </a:blipFill>
          </p:spPr>
          <p:txBody>
            <a:bodyPr/>
            <a:lstStyle/>
            <a:p>
              <a:endParaRPr lang="es-ES" noProof="0" dirty="0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4637006" y="621521"/>
            <a:ext cx="13335000" cy="1330706"/>
            <a:chOff x="0" y="0"/>
            <a:chExt cx="17780000" cy="177427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7780000" cy="1774275"/>
            </a:xfrm>
            <a:custGeom>
              <a:avLst/>
              <a:gdLst/>
              <a:ahLst/>
              <a:cxnLst/>
              <a:rect l="l" t="t" r="r" b="b"/>
              <a:pathLst>
                <a:path w="17780000" h="1774275">
                  <a:moveTo>
                    <a:pt x="0" y="0"/>
                  </a:moveTo>
                  <a:lnTo>
                    <a:pt x="17780000" y="0"/>
                  </a:lnTo>
                  <a:lnTo>
                    <a:pt x="17780000" y="1774275"/>
                  </a:lnTo>
                  <a:lnTo>
                    <a:pt x="0" y="17742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180975"/>
              <a:ext cx="17780000" cy="19552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9799"/>
                </a:lnSpc>
              </a:pPr>
              <a:r>
                <a:rPr lang="es-ES" sz="6600" b="1" spc="-40" noProof="0" dirty="0">
                  <a:solidFill>
                    <a:srgbClr val="000000"/>
                  </a:solidFill>
                  <a:latin typeface="TT Rounds Condensed Bold"/>
                  <a:ea typeface="TT Rounds Condensed Bold"/>
                  <a:cs typeface="TT Rounds Condensed Bold"/>
                  <a:sym typeface="TT Rounds Condensed Bold"/>
                </a:rPr>
                <a:t>6. plot_features_cat_regression()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4152098" y="2404590"/>
            <a:ext cx="10155255" cy="7644285"/>
          </a:xfrm>
          <a:custGeom>
            <a:avLst/>
            <a:gdLst/>
            <a:ahLst/>
            <a:cxnLst/>
            <a:rect l="l" t="t" r="r" b="b"/>
            <a:pathLst>
              <a:path w="10155255" h="7644285">
                <a:moveTo>
                  <a:pt x="0" y="0"/>
                </a:moveTo>
                <a:lnTo>
                  <a:pt x="10155254" y="0"/>
                </a:lnTo>
                <a:lnTo>
                  <a:pt x="10155254" y="7644285"/>
                </a:lnTo>
                <a:lnTo>
                  <a:pt x="0" y="76442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250" r="-6250"/>
              </a:stretch>
            </a:blipFill>
          </p:spPr>
          <p:txBody>
            <a:bodyPr/>
            <a:lstStyle/>
            <a:p>
              <a:endParaRPr lang="es-ES" noProof="0" dirty="0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4117229" y="9031616"/>
            <a:ext cx="3854777" cy="900353"/>
            <a:chOff x="0" y="0"/>
            <a:chExt cx="5139703" cy="120047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139690" cy="1200531"/>
            </a:xfrm>
            <a:custGeom>
              <a:avLst/>
              <a:gdLst/>
              <a:ahLst/>
              <a:cxnLst/>
              <a:rect l="l" t="t" r="r" b="b"/>
              <a:pathLst>
                <a:path w="5139690" h="1200531">
                  <a:moveTo>
                    <a:pt x="0" y="0"/>
                  </a:moveTo>
                  <a:lnTo>
                    <a:pt x="5139690" y="0"/>
                  </a:lnTo>
                  <a:lnTo>
                    <a:pt x="5139690" y="1200531"/>
                  </a:lnTo>
                  <a:lnTo>
                    <a:pt x="0" y="12005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51210" b="-51205"/>
              </a:stretch>
            </a:blipFill>
          </p:spPr>
          <p:txBody>
            <a:bodyPr/>
            <a:lstStyle/>
            <a:p>
              <a:endParaRPr lang="es-ES" noProof="0" dirty="0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5071817" y="742950"/>
            <a:ext cx="11658600" cy="1211263"/>
            <a:chOff x="0" y="0"/>
            <a:chExt cx="15544800" cy="161501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5544800" cy="1615017"/>
            </a:xfrm>
            <a:custGeom>
              <a:avLst/>
              <a:gdLst/>
              <a:ahLst/>
              <a:cxnLst/>
              <a:rect l="l" t="t" r="r" b="b"/>
              <a:pathLst>
                <a:path w="15544800" h="1615017">
                  <a:moveTo>
                    <a:pt x="0" y="0"/>
                  </a:moveTo>
                  <a:lnTo>
                    <a:pt x="15544800" y="0"/>
                  </a:lnTo>
                  <a:lnTo>
                    <a:pt x="15544800" y="1615017"/>
                  </a:lnTo>
                  <a:lnTo>
                    <a:pt x="0" y="161501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161925"/>
              <a:ext cx="15544800" cy="177694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9799"/>
                </a:lnSpc>
              </a:pPr>
              <a:r>
                <a:rPr lang="es-ES" sz="6998" b="1" noProof="0" dirty="0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Objetivo del negocio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3246372" y="3432783"/>
            <a:ext cx="14308203" cy="6201410"/>
            <a:chOff x="0" y="0"/>
            <a:chExt cx="19077604" cy="826854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9077605" cy="8268546"/>
            </a:xfrm>
            <a:custGeom>
              <a:avLst/>
              <a:gdLst/>
              <a:ahLst/>
              <a:cxnLst/>
              <a:rect l="l" t="t" r="r" b="b"/>
              <a:pathLst>
                <a:path w="19077605" h="8268546">
                  <a:moveTo>
                    <a:pt x="0" y="0"/>
                  </a:moveTo>
                  <a:lnTo>
                    <a:pt x="19077605" y="0"/>
                  </a:lnTo>
                  <a:lnTo>
                    <a:pt x="19077605" y="8268546"/>
                  </a:lnTo>
                  <a:lnTo>
                    <a:pt x="0" y="826854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9525"/>
              <a:ext cx="19077604" cy="827807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just">
                <a:lnSpc>
                  <a:spcPts val="4799"/>
                </a:lnSpc>
              </a:pPr>
              <a:r>
                <a:rPr lang="es-ES" sz="3999" b="1" spc="-23" noProof="0" dirty="0">
                  <a:solidFill>
                    <a:srgbClr val="000000"/>
                  </a:solidFill>
                  <a:latin typeface="TT Rounds Condensed Bold"/>
                  <a:ea typeface="TT Rounds Condensed Bold"/>
                  <a:cs typeface="TT Rounds Condensed Bold"/>
                  <a:sym typeface="TT Rounds Condensed Bold"/>
                </a:rPr>
                <a:t>Objetivo:</a:t>
              </a:r>
              <a:r>
                <a:rPr lang="es-ES" sz="3999" spc="-23" noProof="0" dirty="0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 Desarrollar un conjunto de herramientas fundamentales que simplifiquen y automaticen análisis repetitivos en EDA para la selección de features en modelos de Machine Learning (aprendizaje automático).</a:t>
              </a:r>
            </a:p>
            <a:p>
              <a:pPr algn="just">
                <a:lnSpc>
                  <a:spcPts val="4799"/>
                </a:lnSpc>
              </a:pPr>
              <a:endParaRPr lang="es-ES" sz="3999" spc="-23" noProof="0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endParaRPr>
            </a:p>
            <a:p>
              <a:pPr algn="just">
                <a:lnSpc>
                  <a:spcPts val="4799"/>
                </a:lnSpc>
              </a:pPr>
              <a:r>
                <a:rPr lang="es-ES" sz="3999" b="1" spc="-23" noProof="0" dirty="0">
                  <a:solidFill>
                    <a:srgbClr val="000000"/>
                  </a:solidFill>
                  <a:latin typeface="TT Rounds Condensed Bold"/>
                  <a:ea typeface="TT Rounds Condensed Bold"/>
                  <a:cs typeface="TT Rounds Condensed Bold"/>
                  <a:sym typeface="TT Rounds Condensed Bold"/>
                </a:rPr>
                <a:t>Problema de negocio:</a:t>
              </a:r>
              <a:r>
                <a:rPr lang="es-ES" sz="3999" spc="-23" noProof="0" dirty="0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 Reducir significativamente el tiempo y los costos computacionales asociados al análisis, mejorando el flujo de trabajo en proyectos de Machine Learning.</a:t>
              </a:r>
            </a:p>
            <a:p>
              <a:pPr algn="just">
                <a:lnSpc>
                  <a:spcPts val="4799"/>
                </a:lnSpc>
              </a:pPr>
              <a:endParaRPr lang="es-ES" sz="3999" spc="-23" noProof="0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endParaRPr>
            </a:p>
            <a:p>
              <a:pPr algn="just">
                <a:lnSpc>
                  <a:spcPts val="4800"/>
                </a:lnSpc>
              </a:pPr>
              <a:endParaRPr lang="es-ES" sz="3999" spc="-23" noProof="0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0997" y="-5812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250" r="-6250"/>
              </a:stretch>
            </a:blipFill>
          </p:spPr>
          <p:txBody>
            <a:bodyPr/>
            <a:lstStyle/>
            <a:p>
              <a:endParaRPr lang="es-ES" noProof="0" dirty="0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4117229" y="9031616"/>
            <a:ext cx="3854777" cy="900353"/>
            <a:chOff x="0" y="0"/>
            <a:chExt cx="5139703" cy="120047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139690" cy="1200531"/>
            </a:xfrm>
            <a:custGeom>
              <a:avLst/>
              <a:gdLst/>
              <a:ahLst/>
              <a:cxnLst/>
              <a:rect l="l" t="t" r="r" b="b"/>
              <a:pathLst>
                <a:path w="5139690" h="1200531">
                  <a:moveTo>
                    <a:pt x="0" y="0"/>
                  </a:moveTo>
                  <a:lnTo>
                    <a:pt x="5139690" y="0"/>
                  </a:lnTo>
                  <a:lnTo>
                    <a:pt x="5139690" y="1200531"/>
                  </a:lnTo>
                  <a:lnTo>
                    <a:pt x="0" y="12005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51210" b="-51205"/>
              </a:stretch>
            </a:blipFill>
          </p:spPr>
          <p:txBody>
            <a:bodyPr/>
            <a:lstStyle/>
            <a:p>
              <a:endParaRPr lang="es-ES" noProof="0" dirty="0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4786067" y="419100"/>
            <a:ext cx="11430000" cy="1211263"/>
            <a:chOff x="0" y="0"/>
            <a:chExt cx="15240000" cy="161501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5240000" cy="1615017"/>
            </a:xfrm>
            <a:custGeom>
              <a:avLst/>
              <a:gdLst/>
              <a:ahLst/>
              <a:cxnLst/>
              <a:rect l="l" t="t" r="r" b="b"/>
              <a:pathLst>
                <a:path w="15240000" h="1615017">
                  <a:moveTo>
                    <a:pt x="0" y="0"/>
                  </a:moveTo>
                  <a:lnTo>
                    <a:pt x="15240000" y="0"/>
                  </a:lnTo>
                  <a:lnTo>
                    <a:pt x="15240000" y="1615017"/>
                  </a:lnTo>
                  <a:lnTo>
                    <a:pt x="0" y="161501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161925"/>
              <a:ext cx="15240000" cy="177694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9799"/>
                </a:lnSpc>
              </a:pPr>
              <a:r>
                <a:rPr lang="es-ES" sz="6998" b="1" noProof="0" dirty="0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Archivos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333500" y="4817544"/>
            <a:ext cx="16290010" cy="3029950"/>
            <a:chOff x="0" y="0"/>
            <a:chExt cx="21720013" cy="403993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1720014" cy="4039934"/>
            </a:xfrm>
            <a:custGeom>
              <a:avLst/>
              <a:gdLst/>
              <a:ahLst/>
              <a:cxnLst/>
              <a:rect l="l" t="t" r="r" b="b"/>
              <a:pathLst>
                <a:path w="21720014" h="4039934">
                  <a:moveTo>
                    <a:pt x="0" y="0"/>
                  </a:moveTo>
                  <a:lnTo>
                    <a:pt x="21720014" y="0"/>
                  </a:lnTo>
                  <a:lnTo>
                    <a:pt x="21720014" y="4039934"/>
                  </a:lnTo>
                  <a:lnTo>
                    <a:pt x="0" y="40399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0"/>
              <a:ext cx="21720013" cy="403993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just">
                <a:lnSpc>
                  <a:spcPts val="6480"/>
                </a:lnSpc>
              </a:pPr>
              <a:r>
                <a:rPr lang="es-ES" sz="5400" b="1" spc="-32" noProof="0" dirty="0">
                  <a:solidFill>
                    <a:srgbClr val="000000"/>
                  </a:solidFill>
                  <a:latin typeface="TT Rounds Condensed Bold"/>
                  <a:ea typeface="TT Rounds Condensed Bold"/>
                  <a:cs typeface="TT Rounds Condensed Bold"/>
                  <a:sym typeface="TT Rounds Condensed Bold"/>
                </a:rPr>
                <a:t>toolbox_ML.py: </a:t>
              </a:r>
            </a:p>
            <a:p>
              <a:pPr algn="just">
                <a:lnSpc>
                  <a:spcPts val="3840"/>
                </a:lnSpc>
              </a:pPr>
              <a:r>
                <a:rPr lang="es-ES" sz="3200" spc="-19" noProof="0" dirty="0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Este conjunto de código incluye las funciones fundamentales necesarias para el preprocesamiento de datos y la exploración de conjuntos de datos para la selección de features. 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371600" y="7300211"/>
            <a:ext cx="16290010" cy="2400657"/>
            <a:chOff x="0" y="0"/>
            <a:chExt cx="21720013" cy="3200876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1720014" cy="3200876"/>
            </a:xfrm>
            <a:custGeom>
              <a:avLst/>
              <a:gdLst/>
              <a:ahLst/>
              <a:cxnLst/>
              <a:rect l="l" t="t" r="r" b="b"/>
              <a:pathLst>
                <a:path w="21720014" h="3200876">
                  <a:moveTo>
                    <a:pt x="0" y="0"/>
                  </a:moveTo>
                  <a:lnTo>
                    <a:pt x="21720014" y="0"/>
                  </a:lnTo>
                  <a:lnTo>
                    <a:pt x="21720014" y="3200876"/>
                  </a:lnTo>
                  <a:lnTo>
                    <a:pt x="0" y="32008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0"/>
              <a:ext cx="21720013" cy="3200876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6480"/>
                </a:lnSpc>
              </a:pPr>
              <a:r>
                <a:rPr lang="es-ES" sz="5400" b="1" spc="-32" noProof="0" dirty="0">
                  <a:solidFill>
                    <a:srgbClr val="000000"/>
                  </a:solidFill>
                  <a:latin typeface="TT Rounds Condensed Bold"/>
                  <a:ea typeface="TT Rounds Condensed Bold"/>
                  <a:cs typeface="TT Rounds Condensed Bold"/>
                  <a:sym typeface="TT Rounds Condensed Bold"/>
                </a:rPr>
                <a:t>Lost_in_ML_ToolBox.ipynb: </a:t>
              </a:r>
            </a:p>
            <a:p>
              <a:pPr algn="l">
                <a:lnSpc>
                  <a:spcPts val="3840"/>
                </a:lnSpc>
              </a:pPr>
              <a:r>
                <a:rPr lang="es-ES" sz="3200" spc="-19" noProof="0" dirty="0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Notebook con pruebas de funciones y corrección de errores.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4284581" y="1887538"/>
            <a:ext cx="13716000" cy="2437035"/>
            <a:chOff x="0" y="0"/>
            <a:chExt cx="18288000" cy="324938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8288000" cy="3249380"/>
            </a:xfrm>
            <a:custGeom>
              <a:avLst/>
              <a:gdLst/>
              <a:ahLst/>
              <a:cxnLst/>
              <a:rect l="l" t="t" r="r" b="b"/>
              <a:pathLst>
                <a:path w="18288000" h="3249380">
                  <a:moveTo>
                    <a:pt x="0" y="0"/>
                  </a:moveTo>
                  <a:lnTo>
                    <a:pt x="18288000" y="0"/>
                  </a:lnTo>
                  <a:lnTo>
                    <a:pt x="18288000" y="3249380"/>
                  </a:lnTo>
                  <a:lnTo>
                    <a:pt x="0" y="324938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0"/>
              <a:ext cx="18288000" cy="324938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6480"/>
                </a:lnSpc>
              </a:pPr>
              <a:r>
                <a:rPr lang="es-ES" sz="5400" b="1" spc="-32" noProof="0" dirty="0">
                  <a:solidFill>
                    <a:srgbClr val="000000"/>
                  </a:solidFill>
                  <a:latin typeface="TT Rounds Condensed Bold"/>
                  <a:ea typeface="TT Rounds Condensed Bold"/>
                  <a:cs typeface="TT Rounds Condensed Bold"/>
                  <a:sym typeface="TT Rounds Condensed Bold"/>
                </a:rPr>
                <a:t>DataFrame:</a:t>
              </a:r>
            </a:p>
            <a:p>
              <a:pPr algn="l">
                <a:lnSpc>
                  <a:spcPts val="3840"/>
                </a:lnSpc>
              </a:pPr>
              <a:r>
                <a:rPr lang="es-ES" sz="3200" spc="-19" noProof="0" dirty="0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El dataset utilizado para el ejemplo de Machine Learning es: </a:t>
              </a:r>
              <a:r>
                <a:rPr lang="es-ES" sz="3200" b="1" spc="-19" noProof="0" dirty="0">
                  <a:solidFill>
                    <a:srgbClr val="569CD6"/>
                  </a:solidFill>
                  <a:latin typeface="TT Rounds Condensed Bold"/>
                  <a:ea typeface="TT Rounds Condensed Bold"/>
                  <a:cs typeface="TT Rounds Condensed Bold"/>
                  <a:sym typeface="TT Rounds Condensed Bold"/>
                </a:rPr>
                <a:t>data/student_performance_data.csv</a:t>
              </a:r>
            </a:p>
            <a:p>
              <a:pPr algn="l">
                <a:lnSpc>
                  <a:spcPts val="3480"/>
                </a:lnSpc>
              </a:pPr>
              <a:r>
                <a:rPr lang="es-ES" sz="2900" spc="-17" noProof="0" dirty="0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Fuente: </a:t>
              </a:r>
              <a:r>
                <a:rPr lang="es-ES" sz="2900" u="sng" spc="-17" noProof="0" dirty="0">
                  <a:solidFill>
                    <a:srgbClr val="0000FF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  <a:hlinkClick r:id="rId4" tooltip="https://www.kaggle.com/datasets/rabieelkharoua/students-performance-dataset"/>
                </a:rPr>
                <a:t>https://www.kaggle.com/datasets/rabieelkharoua/students-performance-dataset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250" r="-6250"/>
              </a:stretch>
            </a:blipFill>
          </p:spPr>
          <p:txBody>
            <a:bodyPr/>
            <a:lstStyle/>
            <a:p>
              <a:endParaRPr lang="es-ES" noProof="0" dirty="0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4117229" y="9031616"/>
            <a:ext cx="3854777" cy="900353"/>
            <a:chOff x="0" y="0"/>
            <a:chExt cx="5139703" cy="120047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139690" cy="1200531"/>
            </a:xfrm>
            <a:custGeom>
              <a:avLst/>
              <a:gdLst/>
              <a:ahLst/>
              <a:cxnLst/>
              <a:rect l="l" t="t" r="r" b="b"/>
              <a:pathLst>
                <a:path w="5139690" h="1200531">
                  <a:moveTo>
                    <a:pt x="0" y="0"/>
                  </a:moveTo>
                  <a:lnTo>
                    <a:pt x="5139690" y="0"/>
                  </a:lnTo>
                  <a:lnTo>
                    <a:pt x="5139690" y="1200531"/>
                  </a:lnTo>
                  <a:lnTo>
                    <a:pt x="0" y="12005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51210" b="-51205"/>
              </a:stretch>
            </a:blipFill>
          </p:spPr>
          <p:txBody>
            <a:bodyPr/>
            <a:lstStyle/>
            <a:p>
              <a:endParaRPr lang="es-ES" noProof="0" dirty="0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6515978" y="825657"/>
            <a:ext cx="8800222" cy="1306132"/>
            <a:chOff x="-382585" y="-104776"/>
            <a:chExt cx="18162585" cy="200021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7780000" cy="1790668"/>
            </a:xfrm>
            <a:custGeom>
              <a:avLst/>
              <a:gdLst/>
              <a:ahLst/>
              <a:cxnLst/>
              <a:rect l="l" t="t" r="r" b="b"/>
              <a:pathLst>
                <a:path w="17780000" h="1790668">
                  <a:moveTo>
                    <a:pt x="0" y="0"/>
                  </a:moveTo>
                  <a:lnTo>
                    <a:pt x="17780000" y="0"/>
                  </a:lnTo>
                  <a:lnTo>
                    <a:pt x="17780000" y="1790668"/>
                  </a:lnTo>
                  <a:lnTo>
                    <a:pt x="0" y="179066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-382585" y="-104776"/>
              <a:ext cx="13693226" cy="2000219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9799"/>
                </a:lnSpc>
              </a:pPr>
              <a:r>
                <a:rPr lang="es-ES" sz="6600" b="1" noProof="0" dirty="0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1. describe_df()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4865606" y="2447317"/>
            <a:ext cx="13106400" cy="584775"/>
            <a:chOff x="0" y="0"/>
            <a:chExt cx="17475200" cy="7797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7475200" cy="779700"/>
            </a:xfrm>
            <a:custGeom>
              <a:avLst/>
              <a:gdLst/>
              <a:ahLst/>
              <a:cxnLst/>
              <a:rect l="l" t="t" r="r" b="b"/>
              <a:pathLst>
                <a:path w="17475200" h="779700">
                  <a:moveTo>
                    <a:pt x="0" y="0"/>
                  </a:moveTo>
                  <a:lnTo>
                    <a:pt x="17475200" y="0"/>
                  </a:lnTo>
                  <a:lnTo>
                    <a:pt x="17475200" y="779700"/>
                  </a:lnTo>
                  <a:lnTo>
                    <a:pt x="0" y="7797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0"/>
              <a:ext cx="17475200" cy="7797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840"/>
                </a:lnSpc>
              </a:pPr>
              <a:r>
                <a:rPr lang="es-ES" sz="3200" spc="-19" noProof="0" dirty="0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Análisis descriptivo del DataFrame.</a:t>
              </a:r>
            </a:p>
          </p:txBody>
        </p:sp>
      </p:grpSp>
      <p:sp>
        <p:nvSpPr>
          <p:cNvPr id="12" name="Freeform 12"/>
          <p:cNvSpPr/>
          <p:nvPr/>
        </p:nvSpPr>
        <p:spPr>
          <a:xfrm>
            <a:off x="2790264" y="3868285"/>
            <a:ext cx="14086137" cy="3158591"/>
          </a:xfrm>
          <a:custGeom>
            <a:avLst/>
            <a:gdLst/>
            <a:ahLst/>
            <a:cxnLst/>
            <a:rect l="l" t="t" r="r" b="b"/>
            <a:pathLst>
              <a:path w="14086137" h="3158591">
                <a:moveTo>
                  <a:pt x="0" y="0"/>
                </a:moveTo>
                <a:lnTo>
                  <a:pt x="14086138" y="0"/>
                </a:lnTo>
                <a:lnTo>
                  <a:pt x="14086138" y="3158590"/>
                </a:lnTo>
                <a:lnTo>
                  <a:pt x="0" y="31585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3" name="TextBox 13"/>
          <p:cNvSpPr txBox="1"/>
          <p:nvPr/>
        </p:nvSpPr>
        <p:spPr>
          <a:xfrm>
            <a:off x="17164050" y="4749650"/>
            <a:ext cx="481679" cy="11672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8"/>
              </a:lnSpc>
              <a:spcBef>
                <a:spcPct val="0"/>
              </a:spcBef>
            </a:pPr>
            <a:r>
              <a:rPr lang="es-ES" sz="6200" b="1" spc="-37" noProof="0" dirty="0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...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250" r="-6250"/>
              </a:stretch>
            </a:blipFill>
          </p:spPr>
          <p:txBody>
            <a:bodyPr/>
            <a:lstStyle/>
            <a:p>
              <a:endParaRPr lang="es-ES" noProof="0" dirty="0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4117229" y="9031616"/>
            <a:ext cx="3854777" cy="900353"/>
            <a:chOff x="0" y="0"/>
            <a:chExt cx="5139703" cy="120047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139690" cy="1200531"/>
            </a:xfrm>
            <a:custGeom>
              <a:avLst/>
              <a:gdLst/>
              <a:ahLst/>
              <a:cxnLst/>
              <a:rect l="l" t="t" r="r" b="b"/>
              <a:pathLst>
                <a:path w="5139690" h="1200531">
                  <a:moveTo>
                    <a:pt x="0" y="0"/>
                  </a:moveTo>
                  <a:lnTo>
                    <a:pt x="5139690" y="0"/>
                  </a:lnTo>
                  <a:lnTo>
                    <a:pt x="5139690" y="1200531"/>
                  </a:lnTo>
                  <a:lnTo>
                    <a:pt x="0" y="12005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51210" b="-51205"/>
              </a:stretch>
            </a:blipFill>
          </p:spPr>
          <p:txBody>
            <a:bodyPr/>
            <a:lstStyle/>
            <a:p>
              <a:endParaRPr lang="es-ES" noProof="0" dirty="0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7850468" y="624438"/>
            <a:ext cx="8211729" cy="1343001"/>
            <a:chOff x="0" y="0"/>
            <a:chExt cx="17780000" cy="179066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7780000" cy="1790668"/>
            </a:xfrm>
            <a:custGeom>
              <a:avLst/>
              <a:gdLst/>
              <a:ahLst/>
              <a:cxnLst/>
              <a:rect l="l" t="t" r="r" b="b"/>
              <a:pathLst>
                <a:path w="17780000" h="1790668">
                  <a:moveTo>
                    <a:pt x="0" y="0"/>
                  </a:moveTo>
                  <a:lnTo>
                    <a:pt x="17780000" y="0"/>
                  </a:lnTo>
                  <a:lnTo>
                    <a:pt x="17780000" y="1790668"/>
                  </a:lnTo>
                  <a:lnTo>
                    <a:pt x="0" y="179066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209550"/>
              <a:ext cx="17780000" cy="200021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9799"/>
                </a:lnSpc>
              </a:pPr>
              <a:r>
                <a:rPr lang="es-ES" sz="6600" b="1" noProof="0" dirty="0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1. describe_df()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4114800" y="1944688"/>
            <a:ext cx="13106400" cy="1828927"/>
            <a:chOff x="0" y="0"/>
            <a:chExt cx="17475200" cy="2438569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7475200" cy="2438569"/>
            </a:xfrm>
            <a:custGeom>
              <a:avLst/>
              <a:gdLst/>
              <a:ahLst/>
              <a:cxnLst/>
              <a:rect l="l" t="t" r="r" b="b"/>
              <a:pathLst>
                <a:path w="17475200" h="2438569">
                  <a:moveTo>
                    <a:pt x="0" y="0"/>
                  </a:moveTo>
                  <a:lnTo>
                    <a:pt x="17475200" y="0"/>
                  </a:lnTo>
                  <a:lnTo>
                    <a:pt x="17475200" y="2438569"/>
                  </a:lnTo>
                  <a:lnTo>
                    <a:pt x="0" y="243856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9525"/>
              <a:ext cx="17475200" cy="2448094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just">
                <a:lnSpc>
                  <a:spcPts val="5280"/>
                </a:lnSpc>
              </a:pPr>
              <a:r>
                <a:rPr lang="es-ES" sz="4400" b="1" spc="-26" noProof="0" dirty="0">
                  <a:solidFill>
                    <a:srgbClr val="000000"/>
                  </a:solidFill>
                  <a:latin typeface="TT Rounds Condensed Bold"/>
                  <a:ea typeface="TT Rounds Condensed Bold"/>
                  <a:cs typeface="TT Rounds Condensed Bold"/>
                  <a:sym typeface="TT Rounds Condensed Bold"/>
                </a:rPr>
                <a:t>Testeo de errores: describe_df(155)</a:t>
              </a:r>
            </a:p>
            <a:p>
              <a:pPr algn="just">
                <a:lnSpc>
                  <a:spcPts val="3840"/>
                </a:lnSpc>
              </a:pPr>
              <a:r>
                <a:rPr lang="es-ES" sz="3200" spc="-19" noProof="0" dirty="0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El error se debe a que se ha pasado un argumento incorrecto (un entero = 155), lo que provoca el error.</a:t>
              </a:r>
            </a:p>
          </p:txBody>
        </p:sp>
      </p:grpSp>
      <p:sp>
        <p:nvSpPr>
          <p:cNvPr id="12" name="Freeform 12"/>
          <p:cNvSpPr/>
          <p:nvPr/>
        </p:nvSpPr>
        <p:spPr>
          <a:xfrm>
            <a:off x="902512" y="3727510"/>
            <a:ext cx="13178554" cy="6292790"/>
          </a:xfrm>
          <a:custGeom>
            <a:avLst/>
            <a:gdLst/>
            <a:ahLst/>
            <a:cxnLst/>
            <a:rect l="l" t="t" r="r" b="b"/>
            <a:pathLst>
              <a:path w="13178554" h="6292790">
                <a:moveTo>
                  <a:pt x="0" y="0"/>
                </a:moveTo>
                <a:lnTo>
                  <a:pt x="13178554" y="0"/>
                </a:lnTo>
                <a:lnTo>
                  <a:pt x="13178554" y="6292790"/>
                </a:lnTo>
                <a:lnTo>
                  <a:pt x="0" y="62927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250" r="-6250"/>
              </a:stretch>
            </a:blipFill>
          </p:spPr>
          <p:txBody>
            <a:bodyPr/>
            <a:lstStyle/>
            <a:p>
              <a:endParaRPr lang="es-ES" noProof="0" dirty="0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4117229" y="9031616"/>
            <a:ext cx="3854777" cy="900353"/>
            <a:chOff x="0" y="0"/>
            <a:chExt cx="5139703" cy="120047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139690" cy="1200531"/>
            </a:xfrm>
            <a:custGeom>
              <a:avLst/>
              <a:gdLst/>
              <a:ahLst/>
              <a:cxnLst/>
              <a:rect l="l" t="t" r="r" b="b"/>
              <a:pathLst>
                <a:path w="5139690" h="1200531">
                  <a:moveTo>
                    <a:pt x="0" y="0"/>
                  </a:moveTo>
                  <a:lnTo>
                    <a:pt x="5139690" y="0"/>
                  </a:lnTo>
                  <a:lnTo>
                    <a:pt x="5139690" y="1200531"/>
                  </a:lnTo>
                  <a:lnTo>
                    <a:pt x="0" y="12005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51210" b="-51205"/>
              </a:stretch>
            </a:blipFill>
          </p:spPr>
          <p:txBody>
            <a:bodyPr/>
            <a:lstStyle/>
            <a:p>
              <a:endParaRPr lang="es-ES" noProof="0" dirty="0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6858000" y="368512"/>
            <a:ext cx="10704451" cy="1145178"/>
            <a:chOff x="0" y="-66521"/>
            <a:chExt cx="17780000" cy="200021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7780000" cy="1790668"/>
            </a:xfrm>
            <a:custGeom>
              <a:avLst/>
              <a:gdLst/>
              <a:ahLst/>
              <a:cxnLst/>
              <a:rect l="l" t="t" r="r" b="b"/>
              <a:pathLst>
                <a:path w="17780000" h="1790668">
                  <a:moveTo>
                    <a:pt x="0" y="0"/>
                  </a:moveTo>
                  <a:lnTo>
                    <a:pt x="17780000" y="0"/>
                  </a:lnTo>
                  <a:lnTo>
                    <a:pt x="17780000" y="1790668"/>
                  </a:lnTo>
                  <a:lnTo>
                    <a:pt x="0" y="179066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9001" y="-66521"/>
              <a:ext cx="13692172" cy="2000219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9799"/>
                </a:lnSpc>
              </a:pPr>
              <a:r>
                <a:rPr lang="es-ES" sz="6600" b="1" noProof="0" dirty="0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2. tipifica_variable()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5415855" y="2115796"/>
            <a:ext cx="7227690" cy="7822175"/>
          </a:xfrm>
          <a:custGeom>
            <a:avLst/>
            <a:gdLst/>
            <a:ahLst/>
            <a:cxnLst/>
            <a:rect l="l" t="t" r="r" b="b"/>
            <a:pathLst>
              <a:path w="7227690" h="7822175">
                <a:moveTo>
                  <a:pt x="0" y="0"/>
                </a:moveTo>
                <a:lnTo>
                  <a:pt x="7227690" y="0"/>
                </a:lnTo>
                <a:lnTo>
                  <a:pt x="7227690" y="7822175"/>
                </a:lnTo>
                <a:lnTo>
                  <a:pt x="0" y="78221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250" r="-6250"/>
              </a:stretch>
            </a:blipFill>
          </p:spPr>
          <p:txBody>
            <a:bodyPr/>
            <a:lstStyle/>
            <a:p>
              <a:endParaRPr lang="es-ES" noProof="0" dirty="0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4117229" y="9031616"/>
            <a:ext cx="3854777" cy="900353"/>
            <a:chOff x="0" y="0"/>
            <a:chExt cx="5139703" cy="120047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139690" cy="1200531"/>
            </a:xfrm>
            <a:custGeom>
              <a:avLst/>
              <a:gdLst/>
              <a:ahLst/>
              <a:cxnLst/>
              <a:rect l="l" t="t" r="r" b="b"/>
              <a:pathLst>
                <a:path w="5139690" h="1200531">
                  <a:moveTo>
                    <a:pt x="0" y="0"/>
                  </a:moveTo>
                  <a:lnTo>
                    <a:pt x="5139690" y="0"/>
                  </a:lnTo>
                  <a:lnTo>
                    <a:pt x="5139690" y="1200531"/>
                  </a:lnTo>
                  <a:lnTo>
                    <a:pt x="0" y="12005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51210" b="-51205"/>
              </a:stretch>
            </a:blipFill>
          </p:spPr>
          <p:txBody>
            <a:bodyPr/>
            <a:lstStyle/>
            <a:p>
              <a:endParaRPr lang="es-ES" noProof="0" dirty="0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6096000" y="655030"/>
            <a:ext cx="11353800" cy="1249680"/>
            <a:chOff x="0" y="0"/>
            <a:chExt cx="19679992" cy="166624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679993" cy="1666240"/>
            </a:xfrm>
            <a:custGeom>
              <a:avLst/>
              <a:gdLst/>
              <a:ahLst/>
              <a:cxnLst/>
              <a:rect l="l" t="t" r="r" b="b"/>
              <a:pathLst>
                <a:path w="19679993" h="1666240">
                  <a:moveTo>
                    <a:pt x="0" y="0"/>
                  </a:moveTo>
                  <a:lnTo>
                    <a:pt x="19679993" y="0"/>
                  </a:lnTo>
                  <a:lnTo>
                    <a:pt x="19679993" y="1666240"/>
                  </a:lnTo>
                  <a:lnTo>
                    <a:pt x="0" y="166624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228600"/>
              <a:ext cx="19679992" cy="189484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9799"/>
                </a:lnSpc>
              </a:pPr>
              <a:r>
                <a:rPr lang="es-ES" sz="6199" b="1" spc="-37" noProof="0" dirty="0">
                  <a:solidFill>
                    <a:srgbClr val="000000"/>
                  </a:solidFill>
                  <a:latin typeface="TT Rounds Condensed Bold"/>
                  <a:ea typeface="TT Rounds Condensed Bold"/>
                  <a:cs typeface="TT Rounds Condensed Bold"/>
                  <a:sym typeface="TT Rounds Condensed Bold"/>
                </a:rPr>
                <a:t>3. get_features_num_regression()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5322171" y="2409114"/>
            <a:ext cx="10710708" cy="2429586"/>
          </a:xfrm>
          <a:custGeom>
            <a:avLst/>
            <a:gdLst/>
            <a:ahLst/>
            <a:cxnLst/>
            <a:rect l="l" t="t" r="r" b="b"/>
            <a:pathLst>
              <a:path w="10710708" h="2429586">
                <a:moveTo>
                  <a:pt x="0" y="0"/>
                </a:moveTo>
                <a:lnTo>
                  <a:pt x="10710708" y="0"/>
                </a:lnTo>
                <a:lnTo>
                  <a:pt x="10710708" y="2429586"/>
                </a:lnTo>
                <a:lnTo>
                  <a:pt x="0" y="24295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0" name="Freeform 10"/>
          <p:cNvSpPr/>
          <p:nvPr/>
        </p:nvSpPr>
        <p:spPr>
          <a:xfrm>
            <a:off x="1263882" y="7422836"/>
            <a:ext cx="11195997" cy="1751655"/>
          </a:xfrm>
          <a:custGeom>
            <a:avLst/>
            <a:gdLst/>
            <a:ahLst/>
            <a:cxnLst/>
            <a:rect l="l" t="t" r="r" b="b"/>
            <a:pathLst>
              <a:path w="11195997" h="1751655">
                <a:moveTo>
                  <a:pt x="0" y="0"/>
                </a:moveTo>
                <a:lnTo>
                  <a:pt x="11195997" y="0"/>
                </a:lnTo>
                <a:lnTo>
                  <a:pt x="11195997" y="1751655"/>
                </a:lnTo>
                <a:lnTo>
                  <a:pt x="0" y="175165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1" name="TextBox 11"/>
          <p:cNvSpPr txBox="1"/>
          <p:nvPr/>
        </p:nvSpPr>
        <p:spPr>
          <a:xfrm>
            <a:off x="1263882" y="6391417"/>
            <a:ext cx="3324511" cy="5487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54"/>
              </a:lnSpc>
              <a:spcBef>
                <a:spcPct val="0"/>
              </a:spcBef>
            </a:pPr>
            <a:r>
              <a:rPr lang="es-ES" sz="3000" b="1" noProof="0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Testeo de errores: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250" r="-6250"/>
              </a:stretch>
            </a:blipFill>
          </p:spPr>
          <p:txBody>
            <a:bodyPr/>
            <a:lstStyle/>
            <a:p>
              <a:endParaRPr lang="es-ES" noProof="0" dirty="0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4117229" y="9031616"/>
            <a:ext cx="3854777" cy="900353"/>
            <a:chOff x="0" y="0"/>
            <a:chExt cx="5139703" cy="120047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139690" cy="1200531"/>
            </a:xfrm>
            <a:custGeom>
              <a:avLst/>
              <a:gdLst/>
              <a:ahLst/>
              <a:cxnLst/>
              <a:rect l="l" t="t" r="r" b="b"/>
              <a:pathLst>
                <a:path w="5139690" h="1200531">
                  <a:moveTo>
                    <a:pt x="0" y="0"/>
                  </a:moveTo>
                  <a:lnTo>
                    <a:pt x="5139690" y="0"/>
                  </a:lnTo>
                  <a:lnTo>
                    <a:pt x="5139690" y="1200531"/>
                  </a:lnTo>
                  <a:lnTo>
                    <a:pt x="0" y="12005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51210" b="-51205"/>
              </a:stretch>
            </a:blipFill>
          </p:spPr>
          <p:txBody>
            <a:bodyPr/>
            <a:lstStyle/>
            <a:p>
              <a:endParaRPr lang="es-ES" noProof="0" dirty="0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5000625" y="726721"/>
            <a:ext cx="13335000" cy="1330706"/>
            <a:chOff x="0" y="0"/>
            <a:chExt cx="17780000" cy="177427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7780000" cy="1774275"/>
            </a:xfrm>
            <a:custGeom>
              <a:avLst/>
              <a:gdLst/>
              <a:ahLst/>
              <a:cxnLst/>
              <a:rect l="l" t="t" r="r" b="b"/>
              <a:pathLst>
                <a:path w="17780000" h="1774275">
                  <a:moveTo>
                    <a:pt x="0" y="0"/>
                  </a:moveTo>
                  <a:lnTo>
                    <a:pt x="17780000" y="0"/>
                  </a:lnTo>
                  <a:lnTo>
                    <a:pt x="17780000" y="1774275"/>
                  </a:lnTo>
                  <a:lnTo>
                    <a:pt x="0" y="17742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180975"/>
              <a:ext cx="17780000" cy="19552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9799"/>
                </a:lnSpc>
              </a:pPr>
              <a:r>
                <a:rPr lang="es-ES" sz="6600" b="1" spc="-40" noProof="0" dirty="0">
                  <a:solidFill>
                    <a:srgbClr val="000000"/>
                  </a:solidFill>
                  <a:latin typeface="TT Rounds Condensed Bold"/>
                  <a:ea typeface="TT Rounds Condensed Bold"/>
                  <a:cs typeface="TT Rounds Condensed Bold"/>
                  <a:sym typeface="TT Rounds Condensed Bold"/>
                </a:rPr>
                <a:t>4. plot_features_num_regression()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4689375" y="3290425"/>
            <a:ext cx="11702380" cy="5033282"/>
          </a:xfrm>
          <a:custGeom>
            <a:avLst/>
            <a:gdLst/>
            <a:ahLst/>
            <a:cxnLst/>
            <a:rect l="l" t="t" r="r" b="b"/>
            <a:pathLst>
              <a:path w="11702380" h="5033282">
                <a:moveTo>
                  <a:pt x="0" y="0"/>
                </a:moveTo>
                <a:lnTo>
                  <a:pt x="11702380" y="0"/>
                </a:lnTo>
                <a:lnTo>
                  <a:pt x="11702380" y="5033282"/>
                </a:lnTo>
                <a:lnTo>
                  <a:pt x="0" y="50332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0" name="Freeform 10"/>
          <p:cNvSpPr/>
          <p:nvPr/>
        </p:nvSpPr>
        <p:spPr>
          <a:xfrm>
            <a:off x="7478599" y="8830062"/>
            <a:ext cx="5102451" cy="555509"/>
          </a:xfrm>
          <a:custGeom>
            <a:avLst/>
            <a:gdLst/>
            <a:ahLst/>
            <a:cxnLst/>
            <a:rect l="l" t="t" r="r" b="b"/>
            <a:pathLst>
              <a:path w="5102451" h="555509">
                <a:moveTo>
                  <a:pt x="0" y="0"/>
                </a:moveTo>
                <a:lnTo>
                  <a:pt x="5102452" y="0"/>
                </a:lnTo>
                <a:lnTo>
                  <a:pt x="5102452" y="555508"/>
                </a:lnTo>
                <a:lnTo>
                  <a:pt x="0" y="55550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1" name="Freeform 11"/>
          <p:cNvSpPr/>
          <p:nvPr/>
        </p:nvSpPr>
        <p:spPr>
          <a:xfrm>
            <a:off x="4114800" y="2257452"/>
            <a:ext cx="13575429" cy="644833"/>
          </a:xfrm>
          <a:custGeom>
            <a:avLst/>
            <a:gdLst/>
            <a:ahLst/>
            <a:cxnLst/>
            <a:rect l="l" t="t" r="r" b="b"/>
            <a:pathLst>
              <a:path w="13575429" h="644833">
                <a:moveTo>
                  <a:pt x="0" y="0"/>
                </a:moveTo>
                <a:lnTo>
                  <a:pt x="13575429" y="0"/>
                </a:lnTo>
                <a:lnTo>
                  <a:pt x="13575429" y="644833"/>
                </a:lnTo>
                <a:lnTo>
                  <a:pt x="0" y="64483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250" r="-6250"/>
              </a:stretch>
            </a:blipFill>
          </p:spPr>
          <p:txBody>
            <a:bodyPr/>
            <a:lstStyle/>
            <a:p>
              <a:endParaRPr lang="es-ES" noProof="0" dirty="0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4117229" y="9031616"/>
            <a:ext cx="3854777" cy="900353"/>
            <a:chOff x="0" y="0"/>
            <a:chExt cx="5139703" cy="120047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139690" cy="1200531"/>
            </a:xfrm>
            <a:custGeom>
              <a:avLst/>
              <a:gdLst/>
              <a:ahLst/>
              <a:cxnLst/>
              <a:rect l="l" t="t" r="r" b="b"/>
              <a:pathLst>
                <a:path w="5139690" h="1200531">
                  <a:moveTo>
                    <a:pt x="0" y="0"/>
                  </a:moveTo>
                  <a:lnTo>
                    <a:pt x="5139690" y="0"/>
                  </a:lnTo>
                  <a:lnTo>
                    <a:pt x="5139690" y="1200531"/>
                  </a:lnTo>
                  <a:lnTo>
                    <a:pt x="0" y="12005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51210" b="-51205"/>
              </a:stretch>
            </a:blipFill>
          </p:spPr>
          <p:txBody>
            <a:bodyPr/>
            <a:lstStyle/>
            <a:p>
              <a:endParaRPr lang="es-ES" noProof="0" dirty="0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4204281" y="655030"/>
            <a:ext cx="14759994" cy="1249680"/>
            <a:chOff x="0" y="0"/>
            <a:chExt cx="19679992" cy="166624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679993" cy="1666240"/>
            </a:xfrm>
            <a:custGeom>
              <a:avLst/>
              <a:gdLst/>
              <a:ahLst/>
              <a:cxnLst/>
              <a:rect l="l" t="t" r="r" b="b"/>
              <a:pathLst>
                <a:path w="19679993" h="1666240">
                  <a:moveTo>
                    <a:pt x="0" y="0"/>
                  </a:moveTo>
                  <a:lnTo>
                    <a:pt x="19679993" y="0"/>
                  </a:lnTo>
                  <a:lnTo>
                    <a:pt x="19679993" y="1666240"/>
                  </a:lnTo>
                  <a:lnTo>
                    <a:pt x="0" y="166624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228600"/>
              <a:ext cx="19679992" cy="189484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9799"/>
                </a:lnSpc>
              </a:pPr>
              <a:r>
                <a:rPr lang="es-ES" sz="6199" b="1" spc="-37" noProof="0" dirty="0">
                  <a:solidFill>
                    <a:srgbClr val="000000"/>
                  </a:solidFill>
                  <a:latin typeface="TT Rounds Condensed Bold"/>
                  <a:ea typeface="TT Rounds Condensed Bold"/>
                  <a:cs typeface="TT Rounds Condensed Bold"/>
                  <a:sym typeface="TT Rounds Condensed Bold"/>
                </a:rPr>
                <a:t>5. get_features_cat_regression()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3033726" y="1904710"/>
            <a:ext cx="13873149" cy="7803646"/>
          </a:xfrm>
          <a:custGeom>
            <a:avLst/>
            <a:gdLst/>
            <a:ahLst/>
            <a:cxnLst/>
            <a:rect l="l" t="t" r="r" b="b"/>
            <a:pathLst>
              <a:path w="13873149" h="7803646">
                <a:moveTo>
                  <a:pt x="0" y="0"/>
                </a:moveTo>
                <a:lnTo>
                  <a:pt x="13873149" y="0"/>
                </a:lnTo>
                <a:lnTo>
                  <a:pt x="13873149" y="7803646"/>
                </a:lnTo>
                <a:lnTo>
                  <a:pt x="0" y="78036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273</Words>
  <Application>Microsoft Office PowerPoint</Application>
  <PresentationFormat>Personalizado</PresentationFormat>
  <Paragraphs>27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Arimo Bold</vt:lpstr>
      <vt:lpstr>Arial</vt:lpstr>
      <vt:lpstr>TT Rounds Condensed Bold</vt:lpstr>
      <vt:lpstr>Calibri</vt:lpstr>
      <vt:lpstr>TT Rounds Condensed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Lost in ML.pptx</dc:title>
  <cp:lastModifiedBy>Yaya hermoza Juan jose</cp:lastModifiedBy>
  <cp:revision>2</cp:revision>
  <dcterms:created xsi:type="dcterms:W3CDTF">2006-08-16T00:00:00Z</dcterms:created>
  <dcterms:modified xsi:type="dcterms:W3CDTF">2025-01-30T11:52:01Z</dcterms:modified>
  <dc:identifier>DAGdoSrz91U</dc:identifier>
</cp:coreProperties>
</file>