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Nunito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35038" y="2089150"/>
            <a:ext cx="9582192" cy="6384135"/>
          </a:xfrm>
          <a:custGeom>
            <a:avLst/>
            <a:gdLst/>
            <a:ahLst/>
            <a:cxnLst/>
            <a:rect l="l" t="t" r="r" b="b"/>
            <a:pathLst>
              <a:path w="9582192" h="6384135">
                <a:moveTo>
                  <a:pt x="0" y="0"/>
                </a:moveTo>
                <a:lnTo>
                  <a:pt x="9582191" y="0"/>
                </a:lnTo>
                <a:lnTo>
                  <a:pt x="9582191" y="6384135"/>
                </a:lnTo>
                <a:lnTo>
                  <a:pt x="0" y="6384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67695" y="733498"/>
            <a:ext cx="7552611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Team Miss Marple</a:t>
            </a:r>
          </a:p>
        </p:txBody>
      </p:sp>
      <p:sp>
        <p:nvSpPr>
          <p:cNvPr id="6" name="TextBox 6"/>
          <p:cNvSpPr txBox="1"/>
          <p:nvPr/>
        </p:nvSpPr>
        <p:spPr>
          <a:xfrm rot="-1528228">
            <a:off x="2468853" y="4047961"/>
            <a:ext cx="13620348" cy="203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87"/>
              </a:lnSpc>
              <a:spcBef>
                <a:spcPct val="0"/>
              </a:spcBef>
            </a:pPr>
            <a:r>
              <a:rPr lang="en-US" sz="11990" b="1">
                <a:solidFill>
                  <a:srgbClr val="BC2E31"/>
                </a:solidFill>
                <a:latin typeface="Nunito Bold"/>
                <a:ea typeface="Nunito Bold"/>
                <a:cs typeface="Nunito Bold"/>
                <a:sym typeface="Nunito Bold"/>
              </a:rPr>
              <a:t>SQL Murder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987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id="4" name="AutoShape 4"/>
          <p:cNvSpPr/>
          <p:nvPr/>
        </p:nvSpPr>
        <p:spPr>
          <a:xfrm flipH="1">
            <a:off x="6702518" y="3575125"/>
            <a:ext cx="3229867" cy="15433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AutoShape 5"/>
          <p:cNvSpPr/>
          <p:nvPr/>
        </p:nvSpPr>
        <p:spPr>
          <a:xfrm>
            <a:off x="9932386" y="3575125"/>
            <a:ext cx="2981363" cy="15184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" name="Group 6"/>
          <p:cNvGrpSpPr/>
          <p:nvPr/>
        </p:nvGrpSpPr>
        <p:grpSpPr>
          <a:xfrm>
            <a:off x="10944238" y="5856835"/>
            <a:ext cx="4622613" cy="2359748"/>
            <a:chOff x="0" y="0"/>
            <a:chExt cx="1217478" cy="6214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7478" cy="621497"/>
            </a:xfrm>
            <a:custGeom>
              <a:avLst/>
              <a:gdLst/>
              <a:ahLst/>
              <a:cxnLst/>
              <a:rect l="l" t="t" r="r" b="b"/>
              <a:pathLst>
                <a:path w="1217478" h="621497">
                  <a:moveTo>
                    <a:pt x="0" y="0"/>
                  </a:moveTo>
                  <a:lnTo>
                    <a:pt x="1217478" y="0"/>
                  </a:lnTo>
                  <a:lnTo>
                    <a:pt x="1217478" y="621497"/>
                  </a:lnTo>
                  <a:lnTo>
                    <a:pt x="0" y="621497"/>
                  </a:lnTo>
                  <a:close/>
                </a:path>
              </a:pathLst>
            </a:custGeom>
            <a:solidFill>
              <a:srgbClr val="BC2E3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17478" cy="659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16041" y="962025"/>
            <a:ext cx="14909959" cy="22217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(1) Importamos pandas y sqlite3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  <a:endParaRPr lang="en-US" sz="35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(2) Establecemos conexión con la base de datos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  <a:endParaRPr lang="en-US" sz="35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(3) Creamos DataFrames de pandas con cada tabla de la base de datos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885372" y="5856835"/>
            <a:ext cx="4622613" cy="2359748"/>
            <a:chOff x="0" y="0"/>
            <a:chExt cx="1217478" cy="6214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7478" cy="621497"/>
            </a:xfrm>
            <a:custGeom>
              <a:avLst/>
              <a:gdLst/>
              <a:ahLst/>
              <a:cxnLst/>
              <a:rect l="l" t="t" r="r" b="b"/>
              <a:pathLst>
                <a:path w="1217478" h="621497">
                  <a:moveTo>
                    <a:pt x="0" y="0"/>
                  </a:moveTo>
                  <a:lnTo>
                    <a:pt x="1217478" y="0"/>
                  </a:lnTo>
                  <a:lnTo>
                    <a:pt x="1217478" y="621497"/>
                  </a:lnTo>
                  <a:lnTo>
                    <a:pt x="0" y="621497"/>
                  </a:lnTo>
                  <a:close/>
                </a:path>
              </a:pathLst>
            </a:custGeom>
            <a:solidFill>
              <a:srgbClr val="BC2E3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17478" cy="659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463713" y="6039759"/>
            <a:ext cx="3736062" cy="193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Resolución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 </a:t>
            </a:r>
            <a:r>
              <a:rPr lang="en-US" sz="5499" b="1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28647" y="6039759"/>
            <a:ext cx="3736062" cy="193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Resolución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 </a:t>
            </a:r>
            <a:r>
              <a:rPr lang="en-US" sz="5499" b="1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20809" y="723900"/>
            <a:ext cx="13357591" cy="813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Tablas: “</a:t>
            </a:r>
            <a:r>
              <a:rPr lang="en-US" sz="5400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crime_scene_report” </a:t>
            </a:r>
            <a:r>
              <a:rPr lang="en-US" sz="5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y “</a:t>
            </a:r>
            <a:r>
              <a:rPr lang="en-US" sz="5400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person”</a:t>
            </a:r>
          </a:p>
        </p:txBody>
      </p:sp>
      <p:sp>
        <p:nvSpPr>
          <p:cNvPr id="5" name="AutoShape 5"/>
          <p:cNvSpPr/>
          <p:nvPr/>
        </p:nvSpPr>
        <p:spPr>
          <a:xfrm>
            <a:off x="8610600" y="1730812"/>
            <a:ext cx="0" cy="58946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TextBox 6"/>
          <p:cNvSpPr txBox="1"/>
          <p:nvPr/>
        </p:nvSpPr>
        <p:spPr>
          <a:xfrm>
            <a:off x="2685518" y="3225165"/>
            <a:ext cx="5258158" cy="3789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description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crime_scene_report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date = '20180115' AND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          type = 'murder' AND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          city = 'SQL City';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67802" y="3225165"/>
            <a:ext cx="9220195" cy="29059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(crime_scene_report["date"] == 20180115) &amp; \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          (crime_scene_report["city"] == "SQL City") &amp; \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          (crime_scene_report["type"] == "murder")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crime_scene_report[mascara]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3406" y="8229916"/>
            <a:ext cx="13357592" cy="952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Testigos: Annabel Miller y Morty Shapiro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38400" y="2190408"/>
            <a:ext cx="1371599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60768" y="2190407"/>
            <a:ext cx="17367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15001" y="647700"/>
            <a:ext cx="6345704" cy="813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5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Tabla:  </a:t>
            </a:r>
            <a:r>
              <a:rPr lang="en-US" sz="5400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interview</a:t>
            </a:r>
          </a:p>
        </p:txBody>
      </p:sp>
      <p:sp>
        <p:nvSpPr>
          <p:cNvPr id="5" name="AutoShape 5"/>
          <p:cNvSpPr/>
          <p:nvPr/>
        </p:nvSpPr>
        <p:spPr>
          <a:xfrm>
            <a:off x="8915400" y="1809836"/>
            <a:ext cx="0" cy="58946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TextBox 6"/>
          <p:cNvSpPr txBox="1"/>
          <p:nvPr/>
        </p:nvSpPr>
        <p:spPr>
          <a:xfrm>
            <a:off x="2760770" y="3162300"/>
            <a:ext cx="5588198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transcript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interview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person_id = '16371'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37365" y="3429000"/>
            <a:ext cx="8334642" cy="267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(interview["person_id"] == 16371)</a:t>
            </a:r>
          </a:p>
          <a:p>
            <a:pPr algn="l">
              <a:lnSpc>
                <a:spcPts val="4200"/>
              </a:lnSpc>
            </a:pPr>
            <a:endParaRPr lang="en-US" sz="30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interview[mascara]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60770" y="7704466"/>
            <a:ext cx="11040465" cy="1939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Información del asesinato y datos del asesino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67126" y="2248869"/>
            <a:ext cx="1596478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37365" y="2248869"/>
            <a:ext cx="173676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267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70207" y="800409"/>
            <a:ext cx="14401799" cy="813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Tablas: “</a:t>
            </a:r>
            <a:r>
              <a:rPr lang="en-US" sz="5400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get_fit_now_check</a:t>
            </a:r>
            <a:r>
              <a:rPr lang="en-US" sz="5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_</a:t>
            </a:r>
            <a:r>
              <a:rPr lang="en-US" sz="5400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in”</a:t>
            </a:r>
            <a:r>
              <a:rPr lang="en-US" sz="5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y “</a:t>
            </a:r>
            <a:r>
              <a:rPr lang="en-US" sz="5400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person”</a:t>
            </a:r>
          </a:p>
        </p:txBody>
      </p:sp>
      <p:sp>
        <p:nvSpPr>
          <p:cNvPr id="5" name="AutoShape 5"/>
          <p:cNvSpPr/>
          <p:nvPr/>
        </p:nvSpPr>
        <p:spPr>
          <a:xfrm>
            <a:off x="8001000" y="1968697"/>
            <a:ext cx="0" cy="58946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TextBox 6"/>
          <p:cNvSpPr txBox="1"/>
          <p:nvPr/>
        </p:nvSpPr>
        <p:spPr>
          <a:xfrm>
            <a:off x="1736144" y="3174056"/>
            <a:ext cx="6493456" cy="3393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3779"/>
              </a:lnSpc>
            </a:pP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membership_id</a:t>
            </a:r>
          </a:p>
          <a:p>
            <a:pPr algn="l">
              <a:lnSpc>
                <a:spcPts val="3779"/>
              </a:lnSpc>
            </a:pP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get_fit_now_check_in</a:t>
            </a:r>
          </a:p>
          <a:p>
            <a:pPr algn="l">
              <a:lnSpc>
                <a:spcPts val="3779"/>
              </a:lnSpc>
            </a:pP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membership_id LIKE '48Z%' AND check_in_date = '20180109'</a:t>
            </a:r>
          </a:p>
          <a:p>
            <a:pPr algn="l">
              <a:lnSpc>
                <a:spcPts val="3779"/>
              </a:lnSpc>
            </a:pP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3779"/>
              </a:lnSpc>
            </a:pPr>
            <a:r>
              <a:rPr lang="en-US" sz="24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</a:t>
            </a: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(query, conn)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2000" y="3225165"/>
            <a:ext cx="9829798" cy="3381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((get_fit_now_check_in["membership_id"].str.startswith("48Z")) &amp; \</a:t>
            </a:r>
          </a:p>
          <a:p>
            <a:pPr algn="l">
              <a:lnSpc>
                <a:spcPts val="3779"/>
              </a:lnSpc>
            </a:pP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(get_fit_now_check_in["check_in_date"] == 20180109))</a:t>
            </a:r>
          </a:p>
          <a:p>
            <a:pPr algn="l">
              <a:lnSpc>
                <a:spcPts val="3779"/>
              </a:lnSpc>
            </a:pPr>
            <a:endParaRPr lang="en-US" sz="24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l">
              <a:lnSpc>
                <a:spcPts val="3779"/>
              </a:lnSpc>
            </a:pP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get_fit_now_check_in[mascara]</a:t>
            </a:r>
          </a:p>
          <a:p>
            <a:pPr algn="l">
              <a:lnSpc>
                <a:spcPts val="3779"/>
              </a:lnSpc>
            </a:pPr>
            <a:r>
              <a:rPr lang="en-US" sz="24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4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95653" y="8307125"/>
            <a:ext cx="8410694" cy="952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Asesino: Jeremy Bowers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9393" y="2316911"/>
            <a:ext cx="1460116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0" y="2363360"/>
            <a:ext cx="173676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16861" y="-4202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52800" y="685709"/>
            <a:ext cx="13669653" cy="836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Tablas: “</a:t>
            </a:r>
            <a:r>
              <a:rPr lang="en-US" sz="6000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drivers_license”</a:t>
            </a:r>
            <a:r>
              <a:rPr lang="en-US" sz="60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y “</a:t>
            </a:r>
            <a:r>
              <a:rPr lang="en-US" sz="6000" b="1" u="sng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person”</a:t>
            </a:r>
          </a:p>
        </p:txBody>
      </p:sp>
      <p:sp>
        <p:nvSpPr>
          <p:cNvPr id="5" name="AutoShape 5"/>
          <p:cNvSpPr/>
          <p:nvPr/>
        </p:nvSpPr>
        <p:spPr>
          <a:xfrm>
            <a:off x="9436642" y="1771736"/>
            <a:ext cx="0" cy="58946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TextBox 6"/>
          <p:cNvSpPr txBox="1"/>
          <p:nvPr/>
        </p:nvSpPr>
        <p:spPr>
          <a:xfrm>
            <a:off x="1641188" y="2950528"/>
            <a:ext cx="8115300" cy="499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p.name, d.height, d.hair_color, d.car_make, d.car_model, d.gender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drivers_license AS d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JOIN person AS p ON d.id = p.license_id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d.height BETWEEN 65 AND 67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d.hair_color = 'red'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d.gender = 'female'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d.car_make = 'Tesla'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d.car_model = 'Model S'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p.id IN (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SELECT f.person_id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FROM facebook_event_checkin AS f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WHERE f.event_name = 'SQL Symphony Concert'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);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  <a:endParaRPr lang="en-US" sz="17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860862" y="2992131"/>
            <a:ext cx="8244094" cy="5290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merged = pd.merge(drivers_license, person, left_on='id', right_on='license_id', how="inner")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merged.columns</a:t>
            </a:r>
          </a:p>
          <a:p>
            <a:pPr algn="l">
              <a:lnSpc>
                <a:spcPts val="2380"/>
              </a:lnSpc>
            </a:pPr>
            <a:endParaRPr lang="en-US" sz="17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merged[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(merged['height'].between(65, 67)) &amp; 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(merged['hair_color'] == 'red') &amp; 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(merged['gender'] == 'female') &amp; 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(merged['car_make'] == 'tesla') &amp; 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(merged['car_model'] == 'model s') 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]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event_person_ids = facebook_event_checkin[facebook_event_checkin['event_name'] == 'SQL Symphony Concert']['person_id']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condicion[condicion['id_y'].isin(event_person_ids)]</a:t>
            </a:r>
          </a:p>
          <a:p>
            <a:pPr algn="l">
              <a:lnSpc>
                <a:spcPts val="2380"/>
              </a:lnSpc>
            </a:pPr>
            <a:r>
              <a:rPr lang="en-US" sz="17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condicion["name"]</a:t>
            </a:r>
          </a:p>
          <a:p>
            <a:pPr algn="l">
              <a:lnSpc>
                <a:spcPts val="2380"/>
              </a:lnSpc>
            </a:pPr>
            <a:endParaRPr lang="en-US" sz="17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l">
              <a:lnSpc>
                <a:spcPts val="2380"/>
              </a:lnSpc>
              <a:spcBef>
                <a:spcPct val="0"/>
              </a:spcBef>
            </a:pPr>
            <a:endParaRPr lang="en-US" sz="17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7877" y="8189752"/>
            <a:ext cx="12227212" cy="1939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s-ES" sz="5499" b="1" u="sng" dirty="0">
                <a:solidFill>
                  <a:srgbClr val="000000"/>
                </a:solidFill>
                <a:latin typeface="Nunito Bold"/>
              </a:rPr>
              <a:t>Miranda Priestly</a:t>
            </a:r>
            <a:r>
              <a:rPr lang="es-ES" sz="5499" b="1" dirty="0">
                <a:solidFill>
                  <a:srgbClr val="000000"/>
                </a:solidFill>
                <a:latin typeface="Nunito Bold"/>
              </a:rPr>
              <a:t> es la persona quién encargó el crimen</a:t>
            </a:r>
            <a:endParaRPr lang="en-US" sz="54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41188" y="2165203"/>
            <a:ext cx="1156526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23119" y="2146300"/>
            <a:ext cx="173676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40413" y="2274619"/>
            <a:ext cx="7207174" cy="7207174"/>
          </a:xfrm>
          <a:custGeom>
            <a:avLst/>
            <a:gdLst/>
            <a:ahLst/>
            <a:cxnLst/>
            <a:rect l="l" t="t" r="r" b="b"/>
            <a:pathLst>
              <a:path w="7207174" h="7207174">
                <a:moveTo>
                  <a:pt x="0" y="0"/>
                </a:moveTo>
                <a:lnTo>
                  <a:pt x="7207174" y="0"/>
                </a:lnTo>
                <a:lnTo>
                  <a:pt x="7207174" y="7207174"/>
                </a:lnTo>
                <a:lnTo>
                  <a:pt x="0" y="7207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67695" y="733498"/>
            <a:ext cx="7552611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Team Miss Marple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875440" y="5303863"/>
            <a:ext cx="92130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72959" y="5303863"/>
            <a:ext cx="275736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pieza_categoria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913989" y="5949409"/>
            <a:ext cx="0" cy="128815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>
            <a:off x="5153616" y="5949409"/>
            <a:ext cx="0" cy="128815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>
            <a:off x="8392116" y="5949409"/>
            <a:ext cx="0" cy="128815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>
            <a:off x="12016196" y="5949409"/>
            <a:ext cx="0" cy="128815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Freeform 10"/>
          <p:cNvSpPr/>
          <p:nvPr/>
        </p:nvSpPr>
        <p:spPr>
          <a:xfrm>
            <a:off x="2889727" y="5949409"/>
            <a:ext cx="1288152" cy="1288152"/>
          </a:xfrm>
          <a:custGeom>
            <a:avLst/>
            <a:gdLst/>
            <a:ahLst/>
            <a:cxnLst/>
            <a:rect l="l" t="t" r="r" b="b"/>
            <a:pathLst>
              <a:path w="1288152" h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334265" y="800257"/>
            <a:ext cx="10737652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00"/>
              </a:lnSpc>
            </a:pPr>
            <a:r>
              <a:rPr lang="en-US" sz="40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(1) Conectamos a la base de datos: </a:t>
            </a:r>
          </a:p>
          <a:p>
            <a:pPr algn="r">
              <a:lnSpc>
                <a:spcPts val="5600"/>
              </a:lnSpc>
            </a:pPr>
            <a:r>
              <a:rPr lang="en-US" sz="4000" b="1" dirty="0">
                <a:solidFill>
                  <a:srgbClr val="BC2E31"/>
                </a:solidFill>
                <a:latin typeface="Nunito Bold"/>
                <a:ea typeface="Nunito Bold"/>
                <a:cs typeface="Nunito Bold"/>
                <a:sym typeface="Nunito Bold"/>
              </a:rPr>
              <a:t>resultado_Miss_Marple.db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19600" y="3060857"/>
            <a:ext cx="13315096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(2) Creamos cinco tablas con el comando: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BC2E31"/>
                </a:solidFill>
                <a:latin typeface="Nunito Bold"/>
                <a:ea typeface="Nunito Bold"/>
                <a:cs typeface="Nunito Bold"/>
                <a:sym typeface="Nunito Bold"/>
              </a:rPr>
              <a:t>CREATE TABLE IF NOT EXISTS.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5303863"/>
            <a:ext cx="180867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proveedor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11785" y="5303863"/>
            <a:ext cx="164556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categoria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989905" y="5303863"/>
            <a:ext cx="18589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suministro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36890" y="7715250"/>
            <a:ext cx="215419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idProveedor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128309" y="7715250"/>
            <a:ext cx="205061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idCategoria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787521" y="7715250"/>
            <a:ext cx="126682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989905" y="8210550"/>
            <a:ext cx="215419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idProveedor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990889" y="7488566"/>
            <a:ext cx="205061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idCategoria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382784" y="8210550"/>
            <a:ext cx="126682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433592" y="7488566"/>
            <a:ext cx="126682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15968418" y="5949409"/>
            <a:ext cx="0" cy="128815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Freeform 24"/>
          <p:cNvSpPr/>
          <p:nvPr/>
        </p:nvSpPr>
        <p:spPr>
          <a:xfrm>
            <a:off x="6178923" y="5949409"/>
            <a:ext cx="1288152" cy="1288152"/>
          </a:xfrm>
          <a:custGeom>
            <a:avLst/>
            <a:gdLst/>
            <a:ahLst/>
            <a:cxnLst/>
            <a:rect l="l" t="t" r="r" b="b"/>
            <a:pathLst>
              <a:path w="1288152" h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531505" y="5949409"/>
            <a:ext cx="1288152" cy="1288152"/>
          </a:xfrm>
          <a:custGeom>
            <a:avLst/>
            <a:gdLst/>
            <a:ahLst/>
            <a:cxnLst/>
            <a:rect l="l" t="t" r="r" b="b"/>
            <a:pathLst>
              <a:path w="1288152" h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3406478" y="5949409"/>
            <a:ext cx="1288152" cy="1288152"/>
          </a:xfrm>
          <a:custGeom>
            <a:avLst/>
            <a:gdLst/>
            <a:ahLst/>
            <a:cxnLst/>
            <a:rect l="l" t="t" r="r" b="b"/>
            <a:pathLst>
              <a:path w="1288152" h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84727" y="2160434"/>
            <a:ext cx="15087767" cy="6544319"/>
          </a:xfrm>
          <a:custGeom>
            <a:avLst/>
            <a:gdLst/>
            <a:ahLst/>
            <a:cxnLst/>
            <a:rect l="l" t="t" r="r" b="b"/>
            <a:pathLst>
              <a:path w="15087767" h="6544319">
                <a:moveTo>
                  <a:pt x="0" y="0"/>
                </a:moveTo>
                <a:lnTo>
                  <a:pt x="15087767" y="0"/>
                </a:lnTo>
                <a:lnTo>
                  <a:pt x="15087767" y="6544319"/>
                </a:lnTo>
                <a:lnTo>
                  <a:pt x="0" y="6544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29400" y="393722"/>
            <a:ext cx="5789772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DBDiagram.io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722</Words>
  <Application>Microsoft Office PowerPoint</Application>
  <PresentationFormat>Custom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Nunito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Miss Marple</dc:title>
  <dc:creator>José Yaya</dc:creator>
  <cp:lastModifiedBy>Yaya hermoza Juan jose</cp:lastModifiedBy>
  <cp:revision>6</cp:revision>
  <dcterms:created xsi:type="dcterms:W3CDTF">2006-08-16T00:00:00Z</dcterms:created>
  <dcterms:modified xsi:type="dcterms:W3CDTF">2024-12-08T21:47:55Z</dcterms:modified>
  <dc:identifier>DAGYpoia8vI</dc:identifier>
</cp:coreProperties>
</file>