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2"/>
  </p:notesMasterIdLst>
  <p:sldIdLst>
    <p:sldId id="256" r:id="rId2"/>
    <p:sldId id="257" r:id="rId3"/>
    <p:sldId id="259" r:id="rId4"/>
    <p:sldId id="258"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D6F4B-D34C-4566-92A6-5AF2AABB98F2}" type="datetimeFigureOut">
              <a:rPr lang="en-US" smtClean="0"/>
              <a:t>4/15/2020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7665B-2F71-46B7-954D-EC7744EBCC44}" type="slidenum">
              <a:rPr lang="en-US" smtClean="0"/>
              <a:t>‹#›</a:t>
            </a:fld>
            <a:endParaRPr lang="en-US"/>
          </a:p>
        </p:txBody>
      </p:sp>
    </p:spTree>
    <p:extLst>
      <p:ext uri="{BB962C8B-B14F-4D97-AF65-F5344CB8AC3E}">
        <p14:creationId xmlns:p14="http://schemas.microsoft.com/office/powerpoint/2010/main" val="551777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BB08C3-4783-4017-AD96-092B867760F1}" type="datetime1">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10097995-53F6-49FD-8332-D3723739D548}" type="slidenum">
              <a:rPr lang="en-US" smtClean="0"/>
              <a:t>‹#›</a:t>
            </a:fld>
            <a:endParaRPr lang="en-US"/>
          </a:p>
        </p:txBody>
      </p:sp>
    </p:spTree>
    <p:extLst>
      <p:ext uri="{BB962C8B-B14F-4D97-AF65-F5344CB8AC3E}">
        <p14:creationId xmlns:p14="http://schemas.microsoft.com/office/powerpoint/2010/main" val="387629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FE5BC3-FFEE-4239-868D-0BBF77A49D8E}" type="datetime1">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10097995-53F6-49FD-8332-D3723739D548}" type="slidenum">
              <a:rPr lang="en-US" smtClean="0"/>
              <a:t>‹#›</a:t>
            </a:fld>
            <a:endParaRPr lang="en-US"/>
          </a:p>
        </p:txBody>
      </p:sp>
    </p:spTree>
    <p:extLst>
      <p:ext uri="{BB962C8B-B14F-4D97-AF65-F5344CB8AC3E}">
        <p14:creationId xmlns:p14="http://schemas.microsoft.com/office/powerpoint/2010/main" val="11510380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FE5BC3-FFEE-4239-868D-0BBF77A49D8E}" type="datetime1">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10097995-53F6-49FD-8332-D3723739D548}" type="slidenum">
              <a:rPr lang="en-US" smtClean="0"/>
              <a:t>‹#›</a:t>
            </a:fld>
            <a:endParaRPr lang="en-US"/>
          </a:p>
        </p:txBody>
      </p:sp>
    </p:spTree>
    <p:extLst>
      <p:ext uri="{BB962C8B-B14F-4D97-AF65-F5344CB8AC3E}">
        <p14:creationId xmlns:p14="http://schemas.microsoft.com/office/powerpoint/2010/main" val="139982430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FE5BC3-FFEE-4239-868D-0BBF77A49D8E}" type="datetime1">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0097995-53F6-49FD-8332-D3723739D548}"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10331238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FE5BC3-FFEE-4239-868D-0BBF77A49D8E}" type="datetime1">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0097995-53F6-49FD-8332-D3723739D548}" type="slidenum">
              <a:rPr lang="en-US" smtClean="0"/>
              <a:t>‹#›</a:t>
            </a:fld>
            <a:endParaRPr lang="en-US"/>
          </a:p>
        </p:txBody>
      </p:sp>
    </p:spTree>
    <p:extLst>
      <p:ext uri="{BB962C8B-B14F-4D97-AF65-F5344CB8AC3E}">
        <p14:creationId xmlns:p14="http://schemas.microsoft.com/office/powerpoint/2010/main" val="231870178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FE5BC3-FFEE-4239-868D-0BBF77A49D8E}" type="datetime1">
              <a:rPr lang="en-US" smtClean="0"/>
              <a:t>4/15/2020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097995-53F6-49FD-8332-D3723739D548}" type="slidenum">
              <a:rPr lang="en-US" smtClean="0"/>
              <a:t>‹#›</a:t>
            </a:fld>
            <a:endParaRPr lang="en-US"/>
          </a:p>
        </p:txBody>
      </p:sp>
    </p:spTree>
    <p:extLst>
      <p:ext uri="{BB962C8B-B14F-4D97-AF65-F5344CB8AC3E}">
        <p14:creationId xmlns:p14="http://schemas.microsoft.com/office/powerpoint/2010/main" val="121912896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FE5BC3-FFEE-4239-868D-0BBF77A49D8E}" type="datetime1">
              <a:rPr lang="en-US" smtClean="0"/>
              <a:t>4/15/2020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097995-53F6-49FD-8332-D3723739D548}" type="slidenum">
              <a:rPr lang="en-US" smtClean="0"/>
              <a:t>‹#›</a:t>
            </a:fld>
            <a:endParaRPr lang="en-US"/>
          </a:p>
        </p:txBody>
      </p:sp>
    </p:spTree>
    <p:extLst>
      <p:ext uri="{BB962C8B-B14F-4D97-AF65-F5344CB8AC3E}">
        <p14:creationId xmlns:p14="http://schemas.microsoft.com/office/powerpoint/2010/main" val="263552043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8D62FC-26BE-4532-9140-DBD92E81FDA6}" type="datetime1">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97995-53F6-49FD-8332-D3723739D548}" type="slidenum">
              <a:rPr lang="en-US" smtClean="0"/>
              <a:t>‹#›</a:t>
            </a:fld>
            <a:endParaRPr lang="en-US"/>
          </a:p>
        </p:txBody>
      </p:sp>
    </p:spTree>
    <p:extLst>
      <p:ext uri="{BB962C8B-B14F-4D97-AF65-F5344CB8AC3E}">
        <p14:creationId xmlns:p14="http://schemas.microsoft.com/office/powerpoint/2010/main" val="2113262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4AA7A65-A592-41E4-895E-8DDD44E19E97}" type="datetime1">
              <a:rPr lang="en-US" smtClean="0"/>
              <a:t>4/15/2020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0097995-53F6-49FD-8332-D3723739D548}" type="slidenum">
              <a:rPr lang="en-US" smtClean="0"/>
              <a:t>‹#›</a:t>
            </a:fld>
            <a:endParaRPr lang="en-US"/>
          </a:p>
        </p:txBody>
      </p:sp>
    </p:spTree>
    <p:extLst>
      <p:ext uri="{BB962C8B-B14F-4D97-AF65-F5344CB8AC3E}">
        <p14:creationId xmlns:p14="http://schemas.microsoft.com/office/powerpoint/2010/main" val="2777877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3BE367-E4D7-4173-9AC3-6FBAD0793B58}" type="datetime1">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97995-53F6-49FD-8332-D3723739D548}" type="slidenum">
              <a:rPr lang="en-US" smtClean="0"/>
              <a:t>‹#›</a:t>
            </a:fld>
            <a:endParaRPr lang="en-US"/>
          </a:p>
        </p:txBody>
      </p:sp>
    </p:spTree>
    <p:extLst>
      <p:ext uri="{BB962C8B-B14F-4D97-AF65-F5344CB8AC3E}">
        <p14:creationId xmlns:p14="http://schemas.microsoft.com/office/powerpoint/2010/main" val="1469772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B6AEA-6805-48C1-8EEF-B35C71323370}" type="datetime1">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10097995-53F6-49FD-8332-D3723739D548}" type="slidenum">
              <a:rPr lang="en-US" smtClean="0"/>
              <a:t>‹#›</a:t>
            </a:fld>
            <a:endParaRPr lang="en-US"/>
          </a:p>
        </p:txBody>
      </p:sp>
    </p:spTree>
    <p:extLst>
      <p:ext uri="{BB962C8B-B14F-4D97-AF65-F5344CB8AC3E}">
        <p14:creationId xmlns:p14="http://schemas.microsoft.com/office/powerpoint/2010/main" val="898143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740D83-876B-4C81-A7EC-0CFDB53C9FE1}" type="datetime1">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97995-53F6-49FD-8332-D3723739D548}" type="slidenum">
              <a:rPr lang="en-US" smtClean="0"/>
              <a:t>‹#›</a:t>
            </a:fld>
            <a:endParaRPr lang="en-US"/>
          </a:p>
        </p:txBody>
      </p:sp>
    </p:spTree>
    <p:extLst>
      <p:ext uri="{BB962C8B-B14F-4D97-AF65-F5344CB8AC3E}">
        <p14:creationId xmlns:p14="http://schemas.microsoft.com/office/powerpoint/2010/main" val="228154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D8ABCA-AB27-43D0-9066-8DDAC1B5265F}" type="datetime1">
              <a:rPr lang="en-US" smtClean="0"/>
              <a:t>4/15/2020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97995-53F6-49FD-8332-D3723739D548}" type="slidenum">
              <a:rPr lang="en-US" smtClean="0"/>
              <a:t>‹#›</a:t>
            </a:fld>
            <a:endParaRPr lang="en-US"/>
          </a:p>
        </p:txBody>
      </p:sp>
    </p:spTree>
    <p:extLst>
      <p:ext uri="{BB962C8B-B14F-4D97-AF65-F5344CB8AC3E}">
        <p14:creationId xmlns:p14="http://schemas.microsoft.com/office/powerpoint/2010/main" val="199718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B48B94-E6C0-41EB-AB19-E2D4690934D5}" type="datetime1">
              <a:rPr lang="en-US" smtClean="0"/>
              <a:t>4/15/2020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097995-53F6-49FD-8332-D3723739D548}" type="slidenum">
              <a:rPr lang="en-US" smtClean="0"/>
              <a:t>‹#›</a:t>
            </a:fld>
            <a:endParaRPr lang="en-US"/>
          </a:p>
        </p:txBody>
      </p:sp>
    </p:spTree>
    <p:extLst>
      <p:ext uri="{BB962C8B-B14F-4D97-AF65-F5344CB8AC3E}">
        <p14:creationId xmlns:p14="http://schemas.microsoft.com/office/powerpoint/2010/main" val="3069673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B5C0244-7A54-4888-9878-09A6FCDBE057}" type="datetime1">
              <a:rPr lang="en-US" smtClean="0"/>
              <a:t>4/15/2020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097995-53F6-49FD-8332-D3723739D548}" type="slidenum">
              <a:rPr lang="en-US" smtClean="0"/>
              <a:t>‹#›</a:t>
            </a:fld>
            <a:endParaRPr lang="en-US"/>
          </a:p>
        </p:txBody>
      </p:sp>
    </p:spTree>
    <p:extLst>
      <p:ext uri="{BB962C8B-B14F-4D97-AF65-F5344CB8AC3E}">
        <p14:creationId xmlns:p14="http://schemas.microsoft.com/office/powerpoint/2010/main" val="3765506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D26EAC-B2A8-40FB-9F7B-26CFC120B056}" type="datetime1">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97995-53F6-49FD-8332-D3723739D548}" type="slidenum">
              <a:rPr lang="en-US" smtClean="0"/>
              <a:t>‹#›</a:t>
            </a:fld>
            <a:endParaRPr lang="en-US"/>
          </a:p>
        </p:txBody>
      </p:sp>
    </p:spTree>
    <p:extLst>
      <p:ext uri="{BB962C8B-B14F-4D97-AF65-F5344CB8AC3E}">
        <p14:creationId xmlns:p14="http://schemas.microsoft.com/office/powerpoint/2010/main" val="106584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49050A-1429-4055-A2D7-0265E384D979}" type="datetime1">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97995-53F6-49FD-8332-D3723739D548}" type="slidenum">
              <a:rPr lang="en-US" smtClean="0"/>
              <a:t>‹#›</a:t>
            </a:fld>
            <a:endParaRPr lang="en-US"/>
          </a:p>
        </p:txBody>
      </p:sp>
    </p:spTree>
    <p:extLst>
      <p:ext uri="{BB962C8B-B14F-4D97-AF65-F5344CB8AC3E}">
        <p14:creationId xmlns:p14="http://schemas.microsoft.com/office/powerpoint/2010/main" val="2050862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FE5BC3-FFEE-4239-868D-0BBF77A49D8E}" type="datetime1">
              <a:rPr lang="en-US" smtClean="0"/>
              <a:t>4/15/2020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0097995-53F6-49FD-8332-D3723739D548}" type="slidenum">
              <a:rPr lang="en-US" smtClean="0"/>
              <a:t>‹#›</a:t>
            </a:fld>
            <a:endParaRPr lang="en-US"/>
          </a:p>
        </p:txBody>
      </p:sp>
    </p:spTree>
    <p:extLst>
      <p:ext uri="{BB962C8B-B14F-4D97-AF65-F5344CB8AC3E}">
        <p14:creationId xmlns:p14="http://schemas.microsoft.com/office/powerpoint/2010/main" val="2781054292"/>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D904B-15D3-43F7-AA5D-5BB51C073441}"/>
              </a:ext>
            </a:extLst>
          </p:cNvPr>
          <p:cNvSpPr>
            <a:spLocks noGrp="1"/>
          </p:cNvSpPr>
          <p:nvPr>
            <p:ph type="ctrTitle"/>
          </p:nvPr>
        </p:nvSpPr>
        <p:spPr>
          <a:xfrm>
            <a:off x="-1310325" y="1183850"/>
            <a:ext cx="8825658" cy="2624579"/>
          </a:xfrm>
        </p:spPr>
        <p:txBody>
          <a:bodyPr/>
          <a:lstStyle/>
          <a:p>
            <a:pPr algn="ctr"/>
            <a:r>
              <a:rPr lang="en-US" b="1" dirty="0">
                <a:effectLst>
                  <a:outerShdw blurRad="38100" dist="38100" dir="2700000" algn="tl">
                    <a:srgbClr val="000000">
                      <a:alpha val="43137"/>
                    </a:srgbClr>
                  </a:outerShdw>
                </a:effectLst>
              </a:rPr>
              <a:t>Concurrency</a:t>
            </a:r>
          </a:p>
        </p:txBody>
      </p:sp>
      <p:sp>
        <p:nvSpPr>
          <p:cNvPr id="4" name="Slide Number Placeholder 3">
            <a:extLst>
              <a:ext uri="{FF2B5EF4-FFF2-40B4-BE49-F238E27FC236}">
                <a16:creationId xmlns:a16="http://schemas.microsoft.com/office/drawing/2014/main" id="{1A905464-B9D8-4FB2-9084-CF3A5EB2F0A3}"/>
              </a:ext>
            </a:extLst>
          </p:cNvPr>
          <p:cNvSpPr>
            <a:spLocks noGrp="1"/>
          </p:cNvSpPr>
          <p:nvPr>
            <p:ph type="sldNum" sz="quarter" idx="12"/>
          </p:nvPr>
        </p:nvSpPr>
        <p:spPr/>
        <p:txBody>
          <a:bodyPr/>
          <a:lstStyle/>
          <a:p>
            <a:fld id="{10097995-53F6-49FD-8332-D3723739D548}" type="slidenum">
              <a:rPr lang="en-US" smtClean="0"/>
              <a:t>1</a:t>
            </a:fld>
            <a:endParaRPr lang="en-US" dirty="0"/>
          </a:p>
        </p:txBody>
      </p:sp>
    </p:spTree>
    <p:extLst>
      <p:ext uri="{BB962C8B-B14F-4D97-AF65-F5344CB8AC3E}">
        <p14:creationId xmlns:p14="http://schemas.microsoft.com/office/powerpoint/2010/main" val="1142604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F2C10-6373-4A91-821F-20B20B547B85}"/>
              </a:ext>
            </a:extLst>
          </p:cNvPr>
          <p:cNvSpPr>
            <a:spLocks noGrp="1"/>
          </p:cNvSpPr>
          <p:nvPr>
            <p:ph type="title"/>
          </p:nvPr>
        </p:nvSpPr>
        <p:spPr>
          <a:xfrm>
            <a:off x="1113040" y="640661"/>
            <a:ext cx="8947522" cy="1315920"/>
          </a:xfrm>
        </p:spPr>
        <p:txBody>
          <a:bodyPr>
            <a:normAutofit/>
          </a:bodyPr>
          <a:lstStyle/>
          <a:p>
            <a:r>
              <a:rPr lang="en-US" sz="4800" b="1" dirty="0">
                <a:solidFill>
                  <a:srgbClr val="FFC000"/>
                </a:solidFill>
                <a:effectLst>
                  <a:outerShdw blurRad="38100" dist="38100" dir="2700000" algn="tl">
                    <a:srgbClr val="000000">
                      <a:alpha val="43137"/>
                    </a:srgbClr>
                  </a:outerShdw>
                </a:effectLst>
              </a:rPr>
              <a:t>Multithreading Disadvantage</a:t>
            </a:r>
          </a:p>
        </p:txBody>
      </p:sp>
      <p:sp>
        <p:nvSpPr>
          <p:cNvPr id="4" name="Slide Number Placeholder 3">
            <a:extLst>
              <a:ext uri="{FF2B5EF4-FFF2-40B4-BE49-F238E27FC236}">
                <a16:creationId xmlns:a16="http://schemas.microsoft.com/office/drawing/2014/main" id="{255B0CAD-6A6A-4630-817B-A2D3878079B6}"/>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097995-53F6-49FD-8332-D3723739D548}" type="slidenum">
              <a:rPr kumimoji="0" lang="en-US" sz="3600" b="0" i="0" u="none" strike="noStrike" kern="1200" cap="none" spc="0" normalizeH="0" baseline="0" noProof="0" smtClean="0">
                <a:ln>
                  <a:noFill/>
                </a:ln>
                <a:solidFill>
                  <a:prstClr val="white">
                    <a:tint val="75000"/>
                  </a:prstClr>
                </a:solidFill>
                <a:effectLst/>
                <a:uLnTx/>
                <a:uFillTx/>
                <a:latin typeface="Trebuchet MS" panose="020B0603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a:t>
            </a:fld>
            <a:endParaRPr kumimoji="0" lang="en-US" sz="3600" b="0" i="0" u="none" strike="noStrike" kern="1200" cap="none" spc="0" normalizeH="0" baseline="0" noProof="0">
              <a:ln>
                <a:noFill/>
              </a:ln>
              <a:solidFill>
                <a:prstClr val="white">
                  <a:tint val="75000"/>
                </a:prstClr>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54085030-F59D-4FFB-9B35-17EA4581D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238404"/>
            <a:ext cx="4505079" cy="4221903"/>
          </a:xfrm>
          <a:prstGeom prst="roundRect">
            <a:avLst>
              <a:gd name="adj" fmla="val 16667"/>
            </a:avLst>
          </a:prstGeom>
          <a:ln w="38100">
            <a:solidFill>
              <a:schemeClr val="accent6">
                <a:lumMod val="50000"/>
              </a:schemeClr>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8852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F2C10-6373-4A91-821F-20B20B547B85}"/>
              </a:ext>
            </a:extLst>
          </p:cNvPr>
          <p:cNvSpPr>
            <a:spLocks noGrp="1"/>
          </p:cNvSpPr>
          <p:nvPr>
            <p:ph type="title"/>
          </p:nvPr>
        </p:nvSpPr>
        <p:spPr>
          <a:xfrm>
            <a:off x="1113040" y="640661"/>
            <a:ext cx="8947522" cy="1315920"/>
          </a:xfrm>
        </p:spPr>
        <p:txBody>
          <a:bodyPr>
            <a:normAutofit/>
          </a:bodyPr>
          <a:lstStyle/>
          <a:p>
            <a:r>
              <a:rPr lang="en-US" sz="4800" b="1" dirty="0">
                <a:solidFill>
                  <a:srgbClr val="FFC000"/>
                </a:solidFill>
                <a:effectLst>
                  <a:outerShdw blurRad="38100" dist="38100" dir="2700000" algn="tl">
                    <a:srgbClr val="000000">
                      <a:alpha val="43137"/>
                    </a:srgbClr>
                  </a:outerShdw>
                </a:effectLst>
              </a:rPr>
              <a:t>Process</a:t>
            </a:r>
          </a:p>
        </p:txBody>
      </p:sp>
      <p:sp>
        <p:nvSpPr>
          <p:cNvPr id="3" name="Content Placeholder 2">
            <a:extLst>
              <a:ext uri="{FF2B5EF4-FFF2-40B4-BE49-F238E27FC236}">
                <a16:creationId xmlns:a16="http://schemas.microsoft.com/office/drawing/2014/main" id="{ABE576F4-D965-45E2-81FB-D3351710D428}"/>
              </a:ext>
            </a:extLst>
          </p:cNvPr>
          <p:cNvSpPr>
            <a:spLocks noGrp="1"/>
          </p:cNvSpPr>
          <p:nvPr>
            <p:ph idx="1"/>
          </p:nvPr>
        </p:nvSpPr>
        <p:spPr>
          <a:xfrm>
            <a:off x="680321" y="2336873"/>
            <a:ext cx="10370300" cy="3599316"/>
          </a:xfrm>
        </p:spPr>
        <p:txBody>
          <a:bodyPr>
            <a:normAutofit/>
          </a:bodyPr>
          <a:lstStyle/>
          <a:p>
            <a:r>
              <a:rPr lang="en-US" sz="2800" dirty="0">
                <a:solidFill>
                  <a:srgbClr val="002060"/>
                </a:solidFill>
              </a:rPr>
              <a:t>A computer program is a passive collection of instructions and a </a:t>
            </a:r>
            <a:r>
              <a:rPr lang="en-US" sz="2800" b="1" dirty="0">
                <a:solidFill>
                  <a:srgbClr val="00B050"/>
                </a:solidFill>
              </a:rPr>
              <a:t>process</a:t>
            </a:r>
            <a:r>
              <a:rPr lang="en-US" sz="2800" dirty="0">
                <a:solidFill>
                  <a:srgbClr val="002060"/>
                </a:solidFill>
              </a:rPr>
              <a:t> is the actual execution of a computer program.</a:t>
            </a:r>
          </a:p>
          <a:p>
            <a:endParaRPr lang="en-US" sz="2800" dirty="0">
              <a:solidFill>
                <a:srgbClr val="002060"/>
              </a:solidFill>
            </a:endParaRPr>
          </a:p>
          <a:p>
            <a:r>
              <a:rPr lang="en-US" sz="2800" dirty="0">
                <a:solidFill>
                  <a:srgbClr val="002060"/>
                </a:solidFill>
              </a:rPr>
              <a:t>Several processes may be associated with the same program.</a:t>
            </a:r>
          </a:p>
          <a:p>
            <a:endParaRPr lang="en-US" sz="2800" dirty="0">
              <a:solidFill>
                <a:srgbClr val="002060"/>
              </a:solidFill>
            </a:endParaRPr>
          </a:p>
          <a:p>
            <a:r>
              <a:rPr lang="en-US" sz="2800" dirty="0">
                <a:solidFill>
                  <a:srgbClr val="002060"/>
                </a:solidFill>
              </a:rPr>
              <a:t>A process may be made up of multiple </a:t>
            </a:r>
            <a:r>
              <a:rPr lang="en-US" sz="2800" b="1" dirty="0">
                <a:solidFill>
                  <a:srgbClr val="00B050"/>
                </a:solidFill>
              </a:rPr>
              <a:t>threads</a:t>
            </a:r>
            <a:r>
              <a:rPr lang="en-US" sz="2800" dirty="0">
                <a:solidFill>
                  <a:srgbClr val="002060"/>
                </a:solidFill>
              </a:rPr>
              <a:t> of execution that execute instructions concurrently.</a:t>
            </a:r>
          </a:p>
          <a:p>
            <a:endParaRPr lang="en-US" sz="2800" dirty="0">
              <a:solidFill>
                <a:srgbClr val="002060"/>
              </a:solidFill>
            </a:endParaRPr>
          </a:p>
        </p:txBody>
      </p:sp>
      <p:sp>
        <p:nvSpPr>
          <p:cNvPr id="4" name="Slide Number Placeholder 3">
            <a:extLst>
              <a:ext uri="{FF2B5EF4-FFF2-40B4-BE49-F238E27FC236}">
                <a16:creationId xmlns:a16="http://schemas.microsoft.com/office/drawing/2014/main" id="{255B0CAD-6A6A-4630-817B-A2D3878079B6}"/>
              </a:ext>
            </a:extLst>
          </p:cNvPr>
          <p:cNvSpPr>
            <a:spLocks noGrp="1"/>
          </p:cNvSpPr>
          <p:nvPr>
            <p:ph type="sldNum" sz="quarter" idx="12"/>
          </p:nvPr>
        </p:nvSpPr>
        <p:spPr/>
        <p:txBody>
          <a:bodyPr/>
          <a:lstStyle/>
          <a:p>
            <a:fld id="{10097995-53F6-49FD-8332-D3723739D548}" type="slidenum">
              <a:rPr lang="en-US" smtClean="0"/>
              <a:t>2</a:t>
            </a:fld>
            <a:endParaRPr lang="en-US"/>
          </a:p>
        </p:txBody>
      </p:sp>
    </p:spTree>
    <p:extLst>
      <p:ext uri="{BB962C8B-B14F-4D97-AF65-F5344CB8AC3E}">
        <p14:creationId xmlns:p14="http://schemas.microsoft.com/office/powerpoint/2010/main" val="4243012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F2C10-6373-4A91-821F-20B20B547B85}"/>
              </a:ext>
            </a:extLst>
          </p:cNvPr>
          <p:cNvSpPr>
            <a:spLocks noGrp="1"/>
          </p:cNvSpPr>
          <p:nvPr>
            <p:ph type="title"/>
          </p:nvPr>
        </p:nvSpPr>
        <p:spPr>
          <a:xfrm>
            <a:off x="1113040" y="640661"/>
            <a:ext cx="8947522" cy="1315920"/>
          </a:xfrm>
        </p:spPr>
        <p:txBody>
          <a:bodyPr>
            <a:normAutofit/>
          </a:bodyPr>
          <a:lstStyle/>
          <a:p>
            <a:r>
              <a:rPr lang="en-US" sz="4800" b="1" dirty="0">
                <a:solidFill>
                  <a:srgbClr val="FFC000"/>
                </a:solidFill>
                <a:effectLst>
                  <a:outerShdw blurRad="38100" dist="38100" dir="2700000" algn="tl">
                    <a:srgbClr val="000000">
                      <a:alpha val="43137"/>
                    </a:srgbClr>
                  </a:outerShdw>
                </a:effectLst>
              </a:rPr>
              <a:t>Process state</a:t>
            </a:r>
          </a:p>
        </p:txBody>
      </p:sp>
      <p:sp>
        <p:nvSpPr>
          <p:cNvPr id="4" name="Slide Number Placeholder 3">
            <a:extLst>
              <a:ext uri="{FF2B5EF4-FFF2-40B4-BE49-F238E27FC236}">
                <a16:creationId xmlns:a16="http://schemas.microsoft.com/office/drawing/2014/main" id="{255B0CAD-6A6A-4630-817B-A2D3878079B6}"/>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097995-53F6-49FD-8332-D3723739D548}" type="slidenum">
              <a:rPr kumimoji="0" lang="en-US" sz="3600" b="0" i="0" u="none" strike="noStrike" kern="1200" cap="none" spc="0" normalizeH="0" baseline="0" noProof="0" smtClean="0">
                <a:ln>
                  <a:noFill/>
                </a:ln>
                <a:solidFill>
                  <a:prstClr val="white">
                    <a:tint val="75000"/>
                  </a:prstClr>
                </a:solidFill>
                <a:effectLst/>
                <a:uLnTx/>
                <a:uFillTx/>
                <a:latin typeface="Trebuchet MS" panose="020B0603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a:t>
            </a:fld>
            <a:endParaRPr kumimoji="0" lang="en-US"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pic>
        <p:nvPicPr>
          <p:cNvPr id="6" name="Picture 5">
            <a:extLst>
              <a:ext uri="{FF2B5EF4-FFF2-40B4-BE49-F238E27FC236}">
                <a16:creationId xmlns:a16="http://schemas.microsoft.com/office/drawing/2014/main" id="{9D603058-55BB-46DC-9CB4-6B49E7E4F72C}"/>
              </a:ext>
            </a:extLst>
          </p:cNvPr>
          <p:cNvPicPr>
            <a:picLocks noChangeAspect="1"/>
          </p:cNvPicPr>
          <p:nvPr/>
        </p:nvPicPr>
        <p:blipFill rotWithShape="1">
          <a:blip r:embed="rId2">
            <a:extLst>
              <a:ext uri="{28A0092B-C50C-407E-A947-70E740481C1C}">
                <a14:useLocalDpi xmlns:a14="http://schemas.microsoft.com/office/drawing/2010/main" val="0"/>
              </a:ext>
            </a:extLst>
          </a:blip>
          <a:srcRect t="16163"/>
          <a:stretch/>
        </p:blipFill>
        <p:spPr>
          <a:xfrm>
            <a:off x="2645446" y="2819348"/>
            <a:ext cx="5454575" cy="2949858"/>
          </a:xfrm>
          <a:prstGeom prst="roundRect">
            <a:avLst>
              <a:gd name="adj" fmla="val 16667"/>
            </a:avLst>
          </a:prstGeom>
          <a:ln w="38100">
            <a:solidFill>
              <a:schemeClr val="accent6">
                <a:lumMod val="50000"/>
              </a:schemeClr>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530459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F2C10-6373-4A91-821F-20B20B547B85}"/>
              </a:ext>
            </a:extLst>
          </p:cNvPr>
          <p:cNvSpPr>
            <a:spLocks noGrp="1"/>
          </p:cNvSpPr>
          <p:nvPr>
            <p:ph type="title"/>
          </p:nvPr>
        </p:nvSpPr>
        <p:spPr>
          <a:xfrm>
            <a:off x="1113040" y="640661"/>
            <a:ext cx="8947522" cy="1315920"/>
          </a:xfrm>
        </p:spPr>
        <p:txBody>
          <a:bodyPr>
            <a:normAutofit/>
          </a:bodyPr>
          <a:lstStyle/>
          <a:p>
            <a:r>
              <a:rPr lang="en-US" sz="4800" b="1" dirty="0">
                <a:solidFill>
                  <a:srgbClr val="FFC000"/>
                </a:solidFill>
                <a:effectLst>
                  <a:outerShdw blurRad="38100" dist="38100" dir="2700000" algn="tl">
                    <a:srgbClr val="000000">
                      <a:alpha val="43137"/>
                    </a:srgbClr>
                  </a:outerShdw>
                </a:effectLst>
              </a:rPr>
              <a:t>Multitasking</a:t>
            </a:r>
          </a:p>
        </p:txBody>
      </p:sp>
      <p:sp>
        <p:nvSpPr>
          <p:cNvPr id="3" name="Content Placeholder 2">
            <a:extLst>
              <a:ext uri="{FF2B5EF4-FFF2-40B4-BE49-F238E27FC236}">
                <a16:creationId xmlns:a16="http://schemas.microsoft.com/office/drawing/2014/main" id="{ABE576F4-D965-45E2-81FB-D3351710D428}"/>
              </a:ext>
            </a:extLst>
          </p:cNvPr>
          <p:cNvSpPr>
            <a:spLocks noGrp="1"/>
          </p:cNvSpPr>
          <p:nvPr>
            <p:ph idx="1"/>
          </p:nvPr>
        </p:nvSpPr>
        <p:spPr>
          <a:xfrm>
            <a:off x="680321" y="2336873"/>
            <a:ext cx="10370300" cy="3599316"/>
          </a:xfrm>
        </p:spPr>
        <p:txBody>
          <a:bodyPr>
            <a:normAutofit/>
          </a:bodyPr>
          <a:lstStyle/>
          <a:p>
            <a:r>
              <a:rPr lang="en-US" sz="2800" dirty="0">
                <a:solidFill>
                  <a:srgbClr val="002060"/>
                </a:solidFill>
              </a:rPr>
              <a:t>Multitasking is a method to allow multiple processes to share processors and other system resources.</a:t>
            </a:r>
          </a:p>
          <a:p>
            <a:endParaRPr lang="en-US" sz="2800" dirty="0">
              <a:solidFill>
                <a:srgbClr val="002060"/>
              </a:solidFill>
            </a:endParaRPr>
          </a:p>
          <a:p>
            <a:r>
              <a:rPr lang="en-US" sz="2800" dirty="0">
                <a:solidFill>
                  <a:srgbClr val="002060"/>
                </a:solidFill>
              </a:rPr>
              <a:t>Each CPU executes a single task at a time. However, multitasking allows each processor to switch between tasks that are being executed without having to wait for each task to finish.</a:t>
            </a:r>
          </a:p>
        </p:txBody>
      </p:sp>
      <p:sp>
        <p:nvSpPr>
          <p:cNvPr id="4" name="Slide Number Placeholder 3">
            <a:extLst>
              <a:ext uri="{FF2B5EF4-FFF2-40B4-BE49-F238E27FC236}">
                <a16:creationId xmlns:a16="http://schemas.microsoft.com/office/drawing/2014/main" id="{255B0CAD-6A6A-4630-817B-A2D3878079B6}"/>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097995-53F6-49FD-8332-D3723739D548}" type="slidenum">
              <a:rPr kumimoji="0" lang="en-US" sz="3600" b="0" i="0" u="none" strike="noStrike" kern="1200" cap="none" spc="0" normalizeH="0" baseline="0" noProof="0" smtClean="0">
                <a:ln>
                  <a:noFill/>
                </a:ln>
                <a:solidFill>
                  <a:prstClr val="white">
                    <a:tint val="75000"/>
                  </a:prstClr>
                </a:solidFill>
                <a:effectLst/>
                <a:uLnTx/>
                <a:uFillTx/>
                <a:latin typeface="Trebuchet MS" panose="020B0603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a:t>
            </a:fld>
            <a:endParaRPr kumimoji="0" lang="en-US" sz="3600" b="0" i="0" u="none" strike="noStrike" kern="1200" cap="none" spc="0" normalizeH="0" baseline="0" noProof="0">
              <a:ln>
                <a:noFill/>
              </a:ln>
              <a:solidFill>
                <a:prstClr val="white">
                  <a:tint val="75000"/>
                </a:prst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48225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F2C10-6373-4A91-821F-20B20B547B85}"/>
              </a:ext>
            </a:extLst>
          </p:cNvPr>
          <p:cNvSpPr>
            <a:spLocks noGrp="1"/>
          </p:cNvSpPr>
          <p:nvPr>
            <p:ph type="title"/>
          </p:nvPr>
        </p:nvSpPr>
        <p:spPr>
          <a:xfrm>
            <a:off x="1113040" y="640661"/>
            <a:ext cx="8947522" cy="1315920"/>
          </a:xfrm>
        </p:spPr>
        <p:txBody>
          <a:bodyPr>
            <a:normAutofit/>
          </a:bodyPr>
          <a:lstStyle/>
          <a:p>
            <a:r>
              <a:rPr lang="en-US" sz="4800" b="1" dirty="0">
                <a:solidFill>
                  <a:srgbClr val="FFC000"/>
                </a:solidFill>
                <a:effectLst>
                  <a:outerShdw blurRad="38100" dist="38100" dir="2700000" algn="tl">
                    <a:srgbClr val="000000">
                      <a:alpha val="43137"/>
                    </a:srgbClr>
                  </a:outerShdw>
                </a:effectLst>
              </a:rPr>
              <a:t>Thread</a:t>
            </a:r>
          </a:p>
        </p:txBody>
      </p:sp>
      <p:sp>
        <p:nvSpPr>
          <p:cNvPr id="3" name="Content Placeholder 2">
            <a:extLst>
              <a:ext uri="{FF2B5EF4-FFF2-40B4-BE49-F238E27FC236}">
                <a16:creationId xmlns:a16="http://schemas.microsoft.com/office/drawing/2014/main" id="{ABE576F4-D965-45E2-81FB-D3351710D428}"/>
              </a:ext>
            </a:extLst>
          </p:cNvPr>
          <p:cNvSpPr>
            <a:spLocks noGrp="1"/>
          </p:cNvSpPr>
          <p:nvPr>
            <p:ph idx="1"/>
          </p:nvPr>
        </p:nvSpPr>
        <p:spPr>
          <a:xfrm>
            <a:off x="680321" y="2336873"/>
            <a:ext cx="10370300" cy="3599316"/>
          </a:xfrm>
        </p:spPr>
        <p:txBody>
          <a:bodyPr>
            <a:normAutofit/>
          </a:bodyPr>
          <a:lstStyle/>
          <a:p>
            <a:r>
              <a:rPr lang="en-US" sz="2800" dirty="0">
                <a:solidFill>
                  <a:srgbClr val="002060"/>
                </a:solidFill>
              </a:rPr>
              <a:t>a thread of execution is the smallest sequence of programmed instructions.</a:t>
            </a:r>
          </a:p>
          <a:p>
            <a:endParaRPr lang="en-US" sz="2800" dirty="0">
              <a:solidFill>
                <a:srgbClr val="002060"/>
              </a:solidFill>
            </a:endParaRPr>
          </a:p>
          <a:p>
            <a:r>
              <a:rPr lang="en-US" sz="2800" dirty="0">
                <a:solidFill>
                  <a:srgbClr val="002060"/>
                </a:solidFill>
              </a:rPr>
              <a:t>Multiple threads can exist within one process, executing concurrently and sharing resources such as memory, while different processes do not share these resources.</a:t>
            </a:r>
          </a:p>
          <a:p>
            <a:endParaRPr lang="en-US" sz="2800" dirty="0">
              <a:solidFill>
                <a:srgbClr val="002060"/>
              </a:solidFill>
            </a:endParaRPr>
          </a:p>
          <a:p>
            <a:endParaRPr lang="en-US" sz="2800" dirty="0">
              <a:solidFill>
                <a:srgbClr val="002060"/>
              </a:solidFill>
            </a:endParaRPr>
          </a:p>
        </p:txBody>
      </p:sp>
      <p:sp>
        <p:nvSpPr>
          <p:cNvPr id="4" name="Slide Number Placeholder 3">
            <a:extLst>
              <a:ext uri="{FF2B5EF4-FFF2-40B4-BE49-F238E27FC236}">
                <a16:creationId xmlns:a16="http://schemas.microsoft.com/office/drawing/2014/main" id="{255B0CAD-6A6A-4630-817B-A2D3878079B6}"/>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097995-53F6-49FD-8332-D3723739D548}" type="slidenum">
              <a:rPr kumimoji="0" lang="en-US" sz="3600" b="0" i="0" u="none" strike="noStrike" kern="1200" cap="none" spc="0" normalizeH="0" baseline="0" noProof="0" smtClean="0">
                <a:ln>
                  <a:noFill/>
                </a:ln>
                <a:solidFill>
                  <a:prstClr val="white">
                    <a:tint val="75000"/>
                  </a:prstClr>
                </a:solidFill>
                <a:effectLst/>
                <a:uLnTx/>
                <a:uFillTx/>
                <a:latin typeface="Trebuchet MS" panose="020B0603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5</a:t>
            </a:fld>
            <a:endParaRPr kumimoji="0" lang="en-US" sz="3600" b="0" i="0" u="none" strike="noStrike" kern="1200" cap="none" spc="0" normalizeH="0" baseline="0" noProof="0">
              <a:ln>
                <a:noFill/>
              </a:ln>
              <a:solidFill>
                <a:prstClr val="white">
                  <a:tint val="75000"/>
                </a:prst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38310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F2C10-6373-4A91-821F-20B20B547B85}"/>
              </a:ext>
            </a:extLst>
          </p:cNvPr>
          <p:cNvSpPr>
            <a:spLocks noGrp="1"/>
          </p:cNvSpPr>
          <p:nvPr>
            <p:ph type="title"/>
          </p:nvPr>
        </p:nvSpPr>
        <p:spPr>
          <a:xfrm>
            <a:off x="1113040" y="640661"/>
            <a:ext cx="8947522" cy="1315920"/>
          </a:xfrm>
        </p:spPr>
        <p:txBody>
          <a:bodyPr>
            <a:normAutofit/>
          </a:bodyPr>
          <a:lstStyle/>
          <a:p>
            <a:r>
              <a:rPr lang="en-US" sz="4800" b="1" dirty="0">
                <a:solidFill>
                  <a:srgbClr val="FFC000"/>
                </a:solidFill>
                <a:effectLst>
                  <a:outerShdw blurRad="38100" dist="38100" dir="2700000" algn="tl">
                    <a:srgbClr val="000000">
                      <a:alpha val="43137"/>
                    </a:srgbClr>
                  </a:outerShdw>
                </a:effectLst>
              </a:rPr>
              <a:t>Thread</a:t>
            </a:r>
          </a:p>
        </p:txBody>
      </p:sp>
      <p:sp>
        <p:nvSpPr>
          <p:cNvPr id="4" name="Slide Number Placeholder 3">
            <a:extLst>
              <a:ext uri="{FF2B5EF4-FFF2-40B4-BE49-F238E27FC236}">
                <a16:creationId xmlns:a16="http://schemas.microsoft.com/office/drawing/2014/main" id="{255B0CAD-6A6A-4630-817B-A2D3878079B6}"/>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097995-53F6-49FD-8332-D3723739D548}" type="slidenum">
              <a:rPr kumimoji="0" lang="en-US" sz="3600" b="0" i="0" u="none" strike="noStrike" kern="1200" cap="none" spc="0" normalizeH="0" baseline="0" noProof="0" smtClean="0">
                <a:ln>
                  <a:noFill/>
                </a:ln>
                <a:solidFill>
                  <a:prstClr val="white">
                    <a:tint val="75000"/>
                  </a:prstClr>
                </a:solidFill>
                <a:effectLst/>
                <a:uLnTx/>
                <a:uFillTx/>
                <a:latin typeface="Trebuchet MS" panose="020B0603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a:t>
            </a:fld>
            <a:endParaRPr kumimoji="0" lang="en-US" sz="3600" b="0" i="0" u="none" strike="noStrike" kern="1200" cap="none" spc="0" normalizeH="0" baseline="0" noProof="0">
              <a:ln>
                <a:noFill/>
              </a:ln>
              <a:solidFill>
                <a:prstClr val="white">
                  <a:tint val="75000"/>
                </a:prstClr>
              </a:solidFill>
              <a:effectLst/>
              <a:uLnTx/>
              <a:uFillTx/>
              <a:latin typeface="Trebuchet MS" panose="020B0603020202020204"/>
              <a:ea typeface="+mn-ea"/>
              <a:cs typeface="+mn-cs"/>
            </a:endParaRPr>
          </a:p>
        </p:txBody>
      </p:sp>
      <p:pic>
        <p:nvPicPr>
          <p:cNvPr id="8" name="Picture 7">
            <a:extLst>
              <a:ext uri="{FF2B5EF4-FFF2-40B4-BE49-F238E27FC236}">
                <a16:creationId xmlns:a16="http://schemas.microsoft.com/office/drawing/2014/main" id="{53A30473-8B2F-46BD-AE61-770EEBD4A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625" y="2467105"/>
            <a:ext cx="6372352" cy="3924267"/>
          </a:xfrm>
          <a:prstGeom prst="rect">
            <a:avLst/>
          </a:prstGeom>
          <a:ln w="57150">
            <a:solidFill>
              <a:srgbClr val="7030A0"/>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8755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F2C10-6373-4A91-821F-20B20B547B85}"/>
              </a:ext>
            </a:extLst>
          </p:cNvPr>
          <p:cNvSpPr>
            <a:spLocks noGrp="1"/>
          </p:cNvSpPr>
          <p:nvPr>
            <p:ph type="title"/>
          </p:nvPr>
        </p:nvSpPr>
        <p:spPr>
          <a:xfrm>
            <a:off x="1113040" y="640661"/>
            <a:ext cx="8947522" cy="1315920"/>
          </a:xfrm>
        </p:spPr>
        <p:txBody>
          <a:bodyPr>
            <a:normAutofit/>
          </a:bodyPr>
          <a:lstStyle/>
          <a:p>
            <a:r>
              <a:rPr lang="en-US" sz="4800" b="1" dirty="0">
                <a:solidFill>
                  <a:srgbClr val="FFC000"/>
                </a:solidFill>
                <a:effectLst>
                  <a:outerShdw blurRad="38100" dist="38100" dir="2700000" algn="tl">
                    <a:srgbClr val="000000">
                      <a:alpha val="43137"/>
                    </a:srgbClr>
                  </a:outerShdw>
                </a:effectLst>
              </a:rPr>
              <a:t>Threads vs Processes</a:t>
            </a:r>
          </a:p>
        </p:txBody>
      </p:sp>
      <p:sp>
        <p:nvSpPr>
          <p:cNvPr id="3" name="Content Placeholder 2">
            <a:extLst>
              <a:ext uri="{FF2B5EF4-FFF2-40B4-BE49-F238E27FC236}">
                <a16:creationId xmlns:a16="http://schemas.microsoft.com/office/drawing/2014/main" id="{ABE576F4-D965-45E2-81FB-D3351710D428}"/>
              </a:ext>
            </a:extLst>
          </p:cNvPr>
          <p:cNvSpPr>
            <a:spLocks noGrp="1"/>
          </p:cNvSpPr>
          <p:nvPr>
            <p:ph idx="1"/>
          </p:nvPr>
        </p:nvSpPr>
        <p:spPr>
          <a:xfrm>
            <a:off x="680321" y="2336872"/>
            <a:ext cx="10370300" cy="4521127"/>
          </a:xfrm>
        </p:spPr>
        <p:txBody>
          <a:bodyPr>
            <a:normAutofit/>
          </a:bodyPr>
          <a:lstStyle/>
          <a:p>
            <a:r>
              <a:rPr lang="en-US" sz="2800" dirty="0">
                <a:solidFill>
                  <a:srgbClr val="002060"/>
                </a:solidFill>
              </a:rPr>
              <a:t>processes are typically independent, while threads exist as subsets of a process</a:t>
            </a:r>
          </a:p>
          <a:p>
            <a:r>
              <a:rPr lang="en-US" sz="2800" dirty="0">
                <a:solidFill>
                  <a:srgbClr val="002060"/>
                </a:solidFill>
              </a:rPr>
              <a:t>processes carry considerably more state information than threads, whereas multiple threads within a process share process state as well as memory and other resources</a:t>
            </a:r>
          </a:p>
          <a:p>
            <a:r>
              <a:rPr lang="en-US" sz="2800" dirty="0">
                <a:solidFill>
                  <a:srgbClr val="002060"/>
                </a:solidFill>
              </a:rPr>
              <a:t>processes have separate address spaces, whereas threads share their address space</a:t>
            </a:r>
          </a:p>
          <a:p>
            <a:r>
              <a:rPr lang="en-US" sz="2800" dirty="0">
                <a:solidFill>
                  <a:srgbClr val="002060"/>
                </a:solidFill>
              </a:rPr>
              <a:t>context switching between threads in the same process typically occurs faster than context switching between processes</a:t>
            </a:r>
          </a:p>
          <a:p>
            <a:endParaRPr lang="en-US" sz="2800" dirty="0">
              <a:solidFill>
                <a:srgbClr val="002060"/>
              </a:solidFill>
            </a:endParaRPr>
          </a:p>
        </p:txBody>
      </p:sp>
      <p:sp>
        <p:nvSpPr>
          <p:cNvPr id="4" name="Slide Number Placeholder 3">
            <a:extLst>
              <a:ext uri="{FF2B5EF4-FFF2-40B4-BE49-F238E27FC236}">
                <a16:creationId xmlns:a16="http://schemas.microsoft.com/office/drawing/2014/main" id="{255B0CAD-6A6A-4630-817B-A2D3878079B6}"/>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097995-53F6-49FD-8332-D3723739D548}" type="slidenum">
              <a:rPr kumimoji="0" lang="en-US" sz="3600" b="0" i="0" u="none" strike="noStrike" kern="1200" cap="none" spc="0" normalizeH="0" baseline="0" noProof="0" smtClean="0">
                <a:ln>
                  <a:noFill/>
                </a:ln>
                <a:solidFill>
                  <a:prstClr val="white">
                    <a:tint val="75000"/>
                  </a:prstClr>
                </a:solidFill>
                <a:effectLst/>
                <a:uLnTx/>
                <a:uFillTx/>
                <a:latin typeface="Trebuchet MS" panose="020B0603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a:t>
            </a:fld>
            <a:endParaRPr kumimoji="0" lang="en-US" sz="3600" b="0" i="0" u="none" strike="noStrike" kern="1200" cap="none" spc="0" normalizeH="0" baseline="0" noProof="0">
              <a:ln>
                <a:noFill/>
              </a:ln>
              <a:solidFill>
                <a:prstClr val="white">
                  <a:tint val="75000"/>
                </a:prst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174945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F2C10-6373-4A91-821F-20B20B547B85}"/>
              </a:ext>
            </a:extLst>
          </p:cNvPr>
          <p:cNvSpPr>
            <a:spLocks noGrp="1"/>
          </p:cNvSpPr>
          <p:nvPr>
            <p:ph type="title"/>
          </p:nvPr>
        </p:nvSpPr>
        <p:spPr>
          <a:xfrm>
            <a:off x="1113040" y="640661"/>
            <a:ext cx="8947522" cy="1315920"/>
          </a:xfrm>
        </p:spPr>
        <p:txBody>
          <a:bodyPr>
            <a:normAutofit/>
          </a:bodyPr>
          <a:lstStyle/>
          <a:p>
            <a:r>
              <a:rPr lang="en-US" sz="4800" b="1" dirty="0">
                <a:solidFill>
                  <a:srgbClr val="FFC000"/>
                </a:solidFill>
                <a:effectLst>
                  <a:outerShdw blurRad="38100" dist="38100" dir="2700000" algn="tl">
                    <a:srgbClr val="000000">
                      <a:alpha val="43137"/>
                    </a:srgbClr>
                  </a:outerShdw>
                </a:effectLst>
              </a:rPr>
              <a:t>Multithreading Advantage</a:t>
            </a:r>
          </a:p>
        </p:txBody>
      </p:sp>
      <p:sp>
        <p:nvSpPr>
          <p:cNvPr id="4" name="Slide Number Placeholder 3">
            <a:extLst>
              <a:ext uri="{FF2B5EF4-FFF2-40B4-BE49-F238E27FC236}">
                <a16:creationId xmlns:a16="http://schemas.microsoft.com/office/drawing/2014/main" id="{255B0CAD-6A6A-4630-817B-A2D3878079B6}"/>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097995-53F6-49FD-8332-D3723739D548}" type="slidenum">
              <a:rPr kumimoji="0" lang="en-US" sz="3600" b="0" i="0" u="none" strike="noStrike" kern="1200" cap="none" spc="0" normalizeH="0" baseline="0" noProof="0" smtClean="0">
                <a:ln>
                  <a:noFill/>
                </a:ln>
                <a:solidFill>
                  <a:prstClr val="white">
                    <a:tint val="75000"/>
                  </a:prstClr>
                </a:solidFill>
                <a:effectLst/>
                <a:uLnTx/>
                <a:uFillTx/>
                <a:latin typeface="Trebuchet MS" panose="020B0603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8</a:t>
            </a:fld>
            <a:endParaRPr kumimoji="0" lang="en-US" sz="3600" b="0" i="0" u="none" strike="noStrike" kern="1200" cap="none" spc="0" normalizeH="0" baseline="0" noProof="0">
              <a:ln>
                <a:noFill/>
              </a:ln>
              <a:solidFill>
                <a:prstClr val="white">
                  <a:tint val="75000"/>
                </a:prstClr>
              </a:solidFill>
              <a:effectLst/>
              <a:uLnTx/>
              <a:uFillTx/>
              <a:latin typeface="Trebuchet MS" panose="020B0603020202020204"/>
              <a:ea typeface="+mn-ea"/>
              <a:cs typeface="+mn-cs"/>
            </a:endParaRPr>
          </a:p>
        </p:txBody>
      </p:sp>
      <p:sp>
        <p:nvSpPr>
          <p:cNvPr id="7" name="Content Placeholder 2">
            <a:extLst>
              <a:ext uri="{FF2B5EF4-FFF2-40B4-BE49-F238E27FC236}">
                <a16:creationId xmlns:a16="http://schemas.microsoft.com/office/drawing/2014/main" id="{95EF783D-96E5-44D0-AF93-577416D34B98}"/>
              </a:ext>
            </a:extLst>
          </p:cNvPr>
          <p:cNvSpPr>
            <a:spLocks noGrp="1"/>
          </p:cNvSpPr>
          <p:nvPr>
            <p:ph idx="1"/>
          </p:nvPr>
        </p:nvSpPr>
        <p:spPr>
          <a:xfrm>
            <a:off x="680320" y="2336872"/>
            <a:ext cx="10641272" cy="4440999"/>
          </a:xfrm>
        </p:spPr>
        <p:txBody>
          <a:bodyPr>
            <a:normAutofit/>
          </a:bodyPr>
          <a:lstStyle/>
          <a:p>
            <a:r>
              <a:rPr lang="en-US" sz="1800" b="1" dirty="0">
                <a:solidFill>
                  <a:schemeClr val="accent4">
                    <a:lumMod val="50000"/>
                  </a:schemeClr>
                </a:solidFill>
              </a:rPr>
              <a:t>Responsiveness:</a:t>
            </a:r>
            <a:r>
              <a:rPr lang="en-US" sz="1800" dirty="0">
                <a:solidFill>
                  <a:srgbClr val="002060"/>
                </a:solidFill>
              </a:rPr>
              <a:t> By moving long-running tasks to a worker thread that runs concurrently with the main execution thread. executing tasks in the background.</a:t>
            </a:r>
          </a:p>
          <a:p>
            <a:r>
              <a:rPr lang="en-US" sz="1800" b="1" dirty="0">
                <a:solidFill>
                  <a:schemeClr val="accent4">
                    <a:lumMod val="50000"/>
                  </a:schemeClr>
                </a:solidFill>
              </a:rPr>
              <a:t>Better system utilization: </a:t>
            </a:r>
            <a:r>
              <a:rPr lang="en-US" sz="1800" dirty="0">
                <a:solidFill>
                  <a:srgbClr val="002060"/>
                </a:solidFill>
              </a:rPr>
              <a:t>as an example, a file system using multiple threads can achieve higher throughput and lower latency since data in a faster medium (such as cache memory) can be retrieved by one thread while another thread retrieves data from a slower medium (such as external storage) with neither thread waiting for the other to finish.</a:t>
            </a:r>
          </a:p>
          <a:p>
            <a:r>
              <a:rPr lang="en-US" sz="1800" b="1" dirty="0">
                <a:solidFill>
                  <a:schemeClr val="accent4">
                    <a:lumMod val="50000"/>
                  </a:schemeClr>
                </a:solidFill>
              </a:rPr>
              <a:t>Simplified sharing and communication: </a:t>
            </a:r>
            <a:r>
              <a:rPr lang="en-US" sz="1800" dirty="0">
                <a:solidFill>
                  <a:srgbClr val="002060"/>
                </a:solidFill>
              </a:rPr>
              <a:t>unlike processes, which require a message passing or shared memory mechanism to perform inter-process communication (IPC), threads can communicate through data, code and files they already share.</a:t>
            </a:r>
          </a:p>
          <a:p>
            <a:r>
              <a:rPr lang="en-US" sz="1800" b="1" dirty="0">
                <a:solidFill>
                  <a:schemeClr val="accent4">
                    <a:lumMod val="50000"/>
                  </a:schemeClr>
                </a:solidFill>
              </a:rPr>
              <a:t>Faster execution, Parallelization: </a:t>
            </a:r>
            <a:r>
              <a:rPr lang="en-US" sz="1800" dirty="0">
                <a:solidFill>
                  <a:srgbClr val="002060"/>
                </a:solidFill>
              </a:rPr>
              <a:t>applications looking to use multicore or multi-CPU systems can use multithreading to split data and tasks into parallel subtasks and let the underlying architecture manage how the threads run, either concurrently on one core or in parallel on multiple cores. GPU computing environments like CUDA and OpenCL use the multithreading model where dozens to hundreds of threads run in parallel across data on a large number of cores.</a:t>
            </a:r>
          </a:p>
        </p:txBody>
      </p:sp>
    </p:spTree>
    <p:extLst>
      <p:ext uri="{BB962C8B-B14F-4D97-AF65-F5344CB8AC3E}">
        <p14:creationId xmlns:p14="http://schemas.microsoft.com/office/powerpoint/2010/main" val="3256882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F2C10-6373-4A91-821F-20B20B547B85}"/>
              </a:ext>
            </a:extLst>
          </p:cNvPr>
          <p:cNvSpPr>
            <a:spLocks noGrp="1"/>
          </p:cNvSpPr>
          <p:nvPr>
            <p:ph type="title"/>
          </p:nvPr>
        </p:nvSpPr>
        <p:spPr>
          <a:xfrm>
            <a:off x="1113040" y="640661"/>
            <a:ext cx="8947522" cy="1315920"/>
          </a:xfrm>
        </p:spPr>
        <p:txBody>
          <a:bodyPr>
            <a:normAutofit/>
          </a:bodyPr>
          <a:lstStyle/>
          <a:p>
            <a:r>
              <a:rPr lang="en-US" sz="4800" b="1" dirty="0">
                <a:solidFill>
                  <a:srgbClr val="FFC000"/>
                </a:solidFill>
                <a:effectLst>
                  <a:outerShdw blurRad="38100" dist="38100" dir="2700000" algn="tl">
                    <a:srgbClr val="000000">
                      <a:alpha val="43137"/>
                    </a:srgbClr>
                  </a:outerShdw>
                </a:effectLst>
              </a:rPr>
              <a:t>Multithreading Disadvantage</a:t>
            </a:r>
          </a:p>
        </p:txBody>
      </p:sp>
      <p:sp>
        <p:nvSpPr>
          <p:cNvPr id="4" name="Slide Number Placeholder 3">
            <a:extLst>
              <a:ext uri="{FF2B5EF4-FFF2-40B4-BE49-F238E27FC236}">
                <a16:creationId xmlns:a16="http://schemas.microsoft.com/office/drawing/2014/main" id="{255B0CAD-6A6A-4630-817B-A2D3878079B6}"/>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097995-53F6-49FD-8332-D3723739D548}" type="slidenum">
              <a:rPr kumimoji="0" lang="en-US" sz="3600" b="0" i="0" u="none" strike="noStrike" kern="1200" cap="none" spc="0" normalizeH="0" baseline="0" noProof="0" smtClean="0">
                <a:ln>
                  <a:noFill/>
                </a:ln>
                <a:solidFill>
                  <a:prstClr val="white">
                    <a:tint val="75000"/>
                  </a:prstClr>
                </a:solidFill>
                <a:effectLst/>
                <a:uLnTx/>
                <a:uFillTx/>
                <a:latin typeface="Trebuchet MS" panose="020B0603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a:t>
            </a:fld>
            <a:endParaRPr kumimoji="0" lang="en-US" sz="3600" b="0" i="0" u="none" strike="noStrike" kern="1200" cap="none" spc="0" normalizeH="0" baseline="0" noProof="0">
              <a:ln>
                <a:noFill/>
              </a:ln>
              <a:solidFill>
                <a:prstClr val="white">
                  <a:tint val="75000"/>
                </a:prstClr>
              </a:solidFill>
              <a:effectLst/>
              <a:uLnTx/>
              <a:uFillTx/>
              <a:latin typeface="Trebuchet MS" panose="020B0603020202020204"/>
              <a:ea typeface="+mn-ea"/>
              <a:cs typeface="+mn-cs"/>
            </a:endParaRPr>
          </a:p>
        </p:txBody>
      </p:sp>
      <p:sp>
        <p:nvSpPr>
          <p:cNvPr id="7" name="Content Placeholder 2">
            <a:extLst>
              <a:ext uri="{FF2B5EF4-FFF2-40B4-BE49-F238E27FC236}">
                <a16:creationId xmlns:a16="http://schemas.microsoft.com/office/drawing/2014/main" id="{57471C1F-0E4C-4A01-808E-F15631ED739A}"/>
              </a:ext>
            </a:extLst>
          </p:cNvPr>
          <p:cNvSpPr>
            <a:spLocks noGrp="1"/>
          </p:cNvSpPr>
          <p:nvPr>
            <p:ph idx="1"/>
          </p:nvPr>
        </p:nvSpPr>
        <p:spPr>
          <a:xfrm>
            <a:off x="680321" y="2336872"/>
            <a:ext cx="10370300" cy="4521127"/>
          </a:xfrm>
        </p:spPr>
        <p:txBody>
          <a:bodyPr>
            <a:normAutofit/>
          </a:bodyPr>
          <a:lstStyle/>
          <a:p>
            <a:r>
              <a:rPr lang="en-US" b="1" dirty="0">
                <a:solidFill>
                  <a:schemeClr val="accent4">
                    <a:lumMod val="50000"/>
                  </a:schemeClr>
                </a:solidFill>
              </a:rPr>
              <a:t>Synchronization: </a:t>
            </a:r>
            <a:r>
              <a:rPr lang="en-US" dirty="0">
                <a:solidFill>
                  <a:srgbClr val="002060"/>
                </a:solidFill>
              </a:rPr>
              <a:t>since threads share the same address space, the programmer must be careful to avoid </a:t>
            </a:r>
            <a:r>
              <a:rPr lang="en-US" b="1" dirty="0">
                <a:solidFill>
                  <a:schemeClr val="accent2">
                    <a:lumMod val="50000"/>
                  </a:schemeClr>
                </a:solidFill>
              </a:rPr>
              <a:t>race conditions</a:t>
            </a:r>
            <a:r>
              <a:rPr lang="en-US" dirty="0">
                <a:solidFill>
                  <a:srgbClr val="002060"/>
                </a:solidFill>
              </a:rPr>
              <a:t>. In order for data to be correctly manipulated, threads will often need to rendezvous in time in order to process the data in the correct order. Threads may also require </a:t>
            </a:r>
            <a:r>
              <a:rPr lang="en-US" b="1" dirty="0">
                <a:solidFill>
                  <a:schemeClr val="accent2">
                    <a:lumMod val="50000"/>
                  </a:schemeClr>
                </a:solidFill>
              </a:rPr>
              <a:t>mutually exclusive </a:t>
            </a:r>
            <a:r>
              <a:rPr lang="en-US" dirty="0">
                <a:solidFill>
                  <a:srgbClr val="002060"/>
                </a:solidFill>
              </a:rPr>
              <a:t>operations to prevent common data from being read or overwritten in one thread while being modified by another. Careless use of such primitives can lead to </a:t>
            </a:r>
            <a:r>
              <a:rPr lang="en-US" b="1" dirty="0">
                <a:solidFill>
                  <a:schemeClr val="accent2">
                    <a:lumMod val="50000"/>
                  </a:schemeClr>
                </a:solidFill>
              </a:rPr>
              <a:t>deadlocks, </a:t>
            </a:r>
            <a:r>
              <a:rPr lang="en-US" b="1" dirty="0" err="1">
                <a:solidFill>
                  <a:schemeClr val="accent2">
                    <a:lumMod val="50000"/>
                  </a:schemeClr>
                </a:solidFill>
              </a:rPr>
              <a:t>livelocks</a:t>
            </a:r>
            <a:r>
              <a:rPr lang="en-US" b="1" dirty="0">
                <a:solidFill>
                  <a:schemeClr val="accent2">
                    <a:lumMod val="50000"/>
                  </a:schemeClr>
                </a:solidFill>
              </a:rPr>
              <a:t> </a:t>
            </a:r>
            <a:r>
              <a:rPr lang="en-US" dirty="0">
                <a:solidFill>
                  <a:srgbClr val="002060"/>
                </a:solidFill>
              </a:rPr>
              <a:t>or </a:t>
            </a:r>
            <a:r>
              <a:rPr lang="en-US" b="1" dirty="0">
                <a:solidFill>
                  <a:schemeClr val="accent2">
                    <a:lumMod val="50000"/>
                  </a:schemeClr>
                </a:solidFill>
              </a:rPr>
              <a:t>starvation</a:t>
            </a:r>
            <a:r>
              <a:rPr lang="en-US" dirty="0">
                <a:solidFill>
                  <a:srgbClr val="002060"/>
                </a:solidFill>
              </a:rPr>
              <a:t>.</a:t>
            </a:r>
          </a:p>
          <a:p>
            <a:r>
              <a:rPr lang="en-US" b="1" dirty="0">
                <a:solidFill>
                  <a:schemeClr val="accent4">
                    <a:lumMod val="50000"/>
                  </a:schemeClr>
                </a:solidFill>
              </a:rPr>
              <a:t>Thread crashes a process:</a:t>
            </a:r>
            <a:r>
              <a:rPr lang="en-US" dirty="0">
                <a:solidFill>
                  <a:srgbClr val="002060"/>
                </a:solidFill>
              </a:rPr>
              <a:t> an illegal operation performed by a thread crashes the entire process.</a:t>
            </a:r>
          </a:p>
        </p:txBody>
      </p:sp>
    </p:spTree>
    <p:extLst>
      <p:ext uri="{BB962C8B-B14F-4D97-AF65-F5344CB8AC3E}">
        <p14:creationId xmlns:p14="http://schemas.microsoft.com/office/powerpoint/2010/main" val="289003837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378</TotalTime>
  <Words>533</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Berlin</vt:lpstr>
      <vt:lpstr>Concurrency</vt:lpstr>
      <vt:lpstr>Process</vt:lpstr>
      <vt:lpstr>Process state</vt:lpstr>
      <vt:lpstr>Multitasking</vt:lpstr>
      <vt:lpstr>Thread</vt:lpstr>
      <vt:lpstr>Thread</vt:lpstr>
      <vt:lpstr>Threads vs Processes</vt:lpstr>
      <vt:lpstr>Multithreading Advantage</vt:lpstr>
      <vt:lpstr>Multithreading Disadvantage</vt:lpstr>
      <vt:lpstr>Multithreading Disadvantage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Mojtaba Ostovari</dc:creator>
  <cp:lastModifiedBy>Mojtaba Ostovari</cp:lastModifiedBy>
  <cp:revision>23</cp:revision>
  <dcterms:created xsi:type="dcterms:W3CDTF">2020-04-13T19:08:57Z</dcterms:created>
  <dcterms:modified xsi:type="dcterms:W3CDTF">2020-04-15T20:25:11Z</dcterms:modified>
</cp:coreProperties>
</file>