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
      <p:font typeface="Consolas" panose="020B0609020204030204" pitchFamily="49"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hyperlink" Target="https://wiki.sei.cmu.edu/confluence/pages/viewpage.action?pageId=88046682" TargetMode="External"/><Relationship Id="rId3" Type="http://schemas.openxmlformats.org/officeDocument/2006/relationships/notesSlide" Target="../notesSlides/notesSlide14.xml"/><Relationship Id="rId7" Type="http://schemas.openxmlformats.org/officeDocument/2006/relationships/hyperlink" Target="https://www.corvusinsurance.com/blog/most-common-security-gaps"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smallbusiness.chron.com/keep-data-safe-42160.html" TargetMode="External"/><Relationship Id="rId5" Type="http://schemas.openxmlformats.org/officeDocument/2006/relationships/hyperlink" Target="https://www.techopedia.com/definition/24130/authentication-authorization-and-accounting-aaa" TargetMode="External"/><Relationship Id="rId10" Type="http://schemas.openxmlformats.org/officeDocument/2006/relationships/image" Target="../media/image3.png"/><Relationship Id="rId4" Type="http://schemas.openxmlformats.org/officeDocument/2006/relationships/hyperlink" Target="https://medium.com/inside-inovo/devsecops-explained-venture-capital-perspective-cb5593c85b4e" TargetMode="External"/><Relationship Id="rId9" Type="http://schemas.openxmlformats.org/officeDocument/2006/relationships/hyperlink" Target="https://www.linkedin.com/pulse/understanding-hierarchy-principles-policies-standards-wally-beddoe/"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8.xml"/><Relationship Id="rId7"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Aparna Pyneni</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1814733"/>
            <a:ext cx="10820400" cy="1614268"/>
          </a:xfrm>
          <a:prstGeom prst="rect">
            <a:avLst/>
          </a:prstGeom>
          <a:noFill/>
          <a:ln>
            <a:noFill/>
          </a:ln>
        </p:spPr>
        <p:txBody>
          <a:bodyPr spcFirstLastPara="1" wrap="square" lIns="91425" tIns="45700" rIns="91425" bIns="45700" anchor="t" anchorCtr="0">
            <a:normAutofit/>
          </a:bodyPr>
          <a:lstStyle/>
          <a:p>
            <a:pPr algn="just"/>
            <a:r>
              <a:rPr lang="en-US" dirty="0" err="1"/>
              <a:t>DevSecOps</a:t>
            </a:r>
            <a:r>
              <a:rPr lang="en-US" dirty="0"/>
              <a:t> is a mindset or a culture that developers and IT operations teams follow while developing and deploying software applications. It integrates active and automated security audits and penetration testing into agile application development. </a:t>
            </a:r>
          </a:p>
          <a:p>
            <a:pPr algn="just"/>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1028" name="Picture 4" descr="DevSecOps explained — Venture Capital perspective | by Krzysztof Przybylak  | Inside Inovo | Medium">
            <a:extLst>
              <a:ext uri="{FF2B5EF4-FFF2-40B4-BE49-F238E27FC236}">
                <a16:creationId xmlns:a16="http://schemas.microsoft.com/office/drawing/2014/main" id="{68F64574-4A7D-4184-9CFE-A5736893C9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7108" y="3235569"/>
            <a:ext cx="9606965" cy="335418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1927274"/>
            <a:ext cx="10512083" cy="4291411"/>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lt1"/>
              </a:buClr>
              <a:buSzPts val="2000"/>
              <a:buNone/>
            </a:pPr>
            <a:r>
              <a:rPr lang="en-US" dirty="0">
                <a:solidFill>
                  <a:schemeClr val="bg1"/>
                </a:solidFill>
                <a:latin typeface="Century Gothic" panose="020B0502020202020204" pitchFamily="34" charset="0"/>
              </a:rPr>
              <a:t>Security policies should govern the practices used by organizations with regard to protecting their physical and information technology assets. Not having or following a poor security policy would lead to following issues.</a:t>
            </a:r>
          </a:p>
          <a:p>
            <a:pPr marL="0" lvl="0" indent="0" algn="just" rtl="0">
              <a:lnSpc>
                <a:spcPct val="90000"/>
              </a:lnSpc>
              <a:spcBef>
                <a:spcPts val="0"/>
              </a:spcBef>
              <a:spcAft>
                <a:spcPts val="0"/>
              </a:spcAft>
              <a:buClr>
                <a:schemeClr val="lt1"/>
              </a:buClr>
              <a:buSzPts val="2000"/>
              <a:buNone/>
            </a:pPr>
            <a:endParaRPr lang="en-US" dirty="0">
              <a:solidFill>
                <a:schemeClr val="bg1"/>
              </a:solidFill>
              <a:latin typeface="Century Gothic" panose="020B0502020202020204" pitchFamily="34" charset="0"/>
            </a:endParaRPr>
          </a:p>
          <a:p>
            <a:pPr marL="342900" algn="just">
              <a:spcBef>
                <a:spcPts val="0"/>
              </a:spcBef>
              <a:buSzPts val="2000"/>
            </a:pPr>
            <a:r>
              <a:rPr lang="en-US" dirty="0">
                <a:solidFill>
                  <a:schemeClr val="bg1"/>
                </a:solidFill>
                <a:latin typeface="Century Gothic" panose="020B0502020202020204" pitchFamily="34" charset="0"/>
              </a:rPr>
              <a:t>Assaults and Vandalism</a:t>
            </a:r>
          </a:p>
          <a:p>
            <a:pPr marL="342900" algn="just">
              <a:spcBef>
                <a:spcPts val="0"/>
              </a:spcBef>
              <a:buSzPts val="2000"/>
            </a:pPr>
            <a:r>
              <a:rPr lang="en-US" dirty="0">
                <a:solidFill>
                  <a:schemeClr val="bg1"/>
                </a:solidFill>
                <a:latin typeface="Century Gothic" panose="020B0502020202020204" pitchFamily="34" charset="0"/>
              </a:rPr>
              <a:t>Theft of Goods</a:t>
            </a:r>
          </a:p>
          <a:p>
            <a:pPr marL="342900" algn="just">
              <a:spcBef>
                <a:spcPts val="0"/>
              </a:spcBef>
              <a:buSzPts val="2000"/>
            </a:pPr>
            <a:r>
              <a:rPr lang="en-US" dirty="0">
                <a:solidFill>
                  <a:schemeClr val="bg1"/>
                </a:solidFill>
                <a:latin typeface="Century Gothic" panose="020B0502020202020204" pitchFamily="34" charset="0"/>
              </a:rPr>
              <a:t>Electronic Theft</a:t>
            </a:r>
          </a:p>
          <a:p>
            <a:pPr marL="342900" algn="just">
              <a:spcBef>
                <a:spcPts val="0"/>
              </a:spcBef>
              <a:buSzPts val="2000"/>
            </a:pPr>
            <a:r>
              <a:rPr lang="en-US" dirty="0">
                <a:solidFill>
                  <a:schemeClr val="bg1"/>
                </a:solidFill>
                <a:latin typeface="Century Gothic" panose="020B0502020202020204" pitchFamily="34" charset="0"/>
              </a:rPr>
              <a:t>Corporate Espionage</a:t>
            </a:r>
          </a:p>
          <a:p>
            <a:pPr marL="342900" algn="just">
              <a:spcBef>
                <a:spcPts val="0"/>
              </a:spcBef>
              <a:buSzPts val="2000"/>
            </a:pPr>
            <a:r>
              <a:rPr lang="en-US" dirty="0">
                <a:solidFill>
                  <a:schemeClr val="bg1"/>
                </a:solidFill>
                <a:latin typeface="Century Gothic" panose="020B0502020202020204" pitchFamily="34" charset="0"/>
              </a:rPr>
              <a:t>Loss of Access</a:t>
            </a:r>
          </a:p>
          <a:p>
            <a:pPr marL="342900" algn="just">
              <a:spcBef>
                <a:spcPts val="0"/>
              </a:spcBef>
              <a:buSzPts val="2000"/>
            </a:pPr>
            <a:r>
              <a:rPr lang="en-US" dirty="0">
                <a:solidFill>
                  <a:schemeClr val="bg1"/>
                </a:solidFill>
                <a:latin typeface="Century Gothic" panose="020B0502020202020204" pitchFamily="34" charset="0"/>
              </a:rPr>
              <a:t>Legal Liability</a:t>
            </a:r>
          </a:p>
          <a:p>
            <a:pPr marL="342900" algn="just">
              <a:spcBef>
                <a:spcPts val="0"/>
              </a:spcBef>
              <a:buSzPts val="2000"/>
            </a:pPr>
            <a:r>
              <a:rPr lang="en-US" dirty="0">
                <a:solidFill>
                  <a:schemeClr val="bg1"/>
                </a:solidFill>
                <a:latin typeface="Century Gothic" panose="020B0502020202020204" pitchFamily="34" charset="0"/>
              </a:rPr>
              <a:t>Data Theft</a:t>
            </a:r>
          </a:p>
          <a:p>
            <a:pPr marL="342900" algn="just">
              <a:spcBef>
                <a:spcPts val="0"/>
              </a:spcBef>
              <a:buSzPts val="2000"/>
            </a:pPr>
            <a:r>
              <a:rPr lang="en-US" dirty="0">
                <a:solidFill>
                  <a:schemeClr val="bg1"/>
                </a:solidFill>
                <a:latin typeface="Century Gothic" panose="020B0502020202020204" pitchFamily="34" charset="0"/>
              </a:rPr>
              <a:t>Cancellation of license to do business</a:t>
            </a:r>
          </a:p>
          <a:p>
            <a:pPr marL="342900" algn="just">
              <a:spcBef>
                <a:spcPts val="0"/>
              </a:spcBef>
              <a:buSzPts val="2000"/>
            </a:pPr>
            <a:r>
              <a:rPr lang="en-US" dirty="0">
                <a:solidFill>
                  <a:schemeClr val="bg1"/>
                </a:solidFill>
                <a:latin typeface="Century Gothic" panose="020B0502020202020204" pitchFamily="34" charset="0"/>
              </a:rPr>
              <a:t>Loss of consumer trust</a:t>
            </a:r>
          </a:p>
          <a:p>
            <a:pPr marL="342900" algn="just">
              <a:spcBef>
                <a:spcPts val="0"/>
              </a:spcBef>
              <a:buSzPts val="2000"/>
            </a:pPr>
            <a:endParaRPr lang="en-US" dirty="0">
              <a:solidFill>
                <a:schemeClr val="bg1"/>
              </a:solidFill>
              <a:latin typeface="Century Gothic" panose="020B0502020202020204" pitchFamily="34" charset="0"/>
            </a:endParaRPr>
          </a:p>
          <a:p>
            <a:pPr marL="0" lvl="0" indent="0" algn="just" rtl="0">
              <a:lnSpc>
                <a:spcPct val="90000"/>
              </a:lnSpc>
              <a:spcBef>
                <a:spcPts val="0"/>
              </a:spcBef>
              <a:spcAft>
                <a:spcPts val="0"/>
              </a:spcAft>
              <a:buClr>
                <a:schemeClr val="lt1"/>
              </a:buClr>
              <a:buSzPts val="2000"/>
              <a:buNone/>
            </a:pPr>
            <a:endParaRPr dirty="0">
              <a:solidFill>
                <a:schemeClr val="bg1"/>
              </a:solidFill>
              <a:latin typeface="Century Gothic" panose="020B0502020202020204" pitchFamily="34" charset="0"/>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916774" y="511155"/>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64626" y="1702191"/>
            <a:ext cx="10419449" cy="4516495"/>
          </a:xfrm>
          <a:prstGeom prst="rect">
            <a:avLst/>
          </a:prstGeom>
          <a:noFill/>
          <a:ln>
            <a:noFill/>
          </a:ln>
        </p:spPr>
        <p:txBody>
          <a:bodyPr spcFirstLastPara="1" wrap="square" lIns="91425" tIns="45700" rIns="91425" bIns="45700" anchor="t" anchorCtr="0">
            <a:normAutofit/>
          </a:bodyPr>
          <a:lstStyle/>
          <a:p>
            <a:pPr marL="342900">
              <a:spcBef>
                <a:spcPts val="0"/>
              </a:spcBef>
            </a:pPr>
            <a:r>
              <a:rPr lang="en-US" sz="2600" dirty="0"/>
              <a:t>Green Pace policy can be further enhanced  and following are some of the common gaps noticed.</a:t>
            </a:r>
          </a:p>
          <a:p>
            <a:pPr algn="just"/>
            <a:r>
              <a:rPr lang="en-US" sz="1600" b="1" dirty="0">
                <a:solidFill>
                  <a:srgbClr val="FF0000"/>
                </a:solidFill>
              </a:rPr>
              <a:t>Open Ports</a:t>
            </a:r>
            <a:r>
              <a:rPr lang="en-US" sz="1600" dirty="0"/>
              <a:t> A port is a communication point for a server that allows an external service or program to pass through data or perform an action based on the specific port’s function. While having a port that is open for communication is not always a potential risk, dangerous or vulnerable software can be hosted through an open port so it’s important to be restrictive about what is left open. Sometimes, ports are left open and then forgotten about, or opened without the knowledge of IT. These can present a vulnerability.  </a:t>
            </a:r>
          </a:p>
          <a:p>
            <a:pPr algn="l"/>
            <a:r>
              <a:rPr lang="en-US" sz="1600" b="1" dirty="0">
                <a:solidFill>
                  <a:srgbClr val="FF0000"/>
                </a:solidFill>
              </a:rPr>
              <a:t>End-Of-Life Software</a:t>
            </a:r>
            <a:r>
              <a:rPr lang="en-US" sz="1600" dirty="0">
                <a:solidFill>
                  <a:srgbClr val="FF0000"/>
                </a:solidFill>
              </a:rPr>
              <a:t> </a:t>
            </a:r>
            <a:r>
              <a:rPr lang="en-US" sz="1600" dirty="0"/>
              <a:t>is simply a software program or service that is no longer updated and/or supported by its producer. This software lifecycle stage often also means that there will be no future security updates or patches, leaving the software and its underlying services vulnerable to breach as cyber attackers become more sophisticated. </a:t>
            </a:r>
          </a:p>
          <a:p>
            <a:pPr algn="l"/>
            <a:r>
              <a:rPr lang="en-US" sz="1600" b="1" dirty="0">
                <a:solidFill>
                  <a:srgbClr val="FF0000"/>
                </a:solidFill>
              </a:rPr>
              <a:t>Email Authentication</a:t>
            </a:r>
            <a:r>
              <a:rPr lang="en-US" sz="1600" dirty="0">
                <a:solidFill>
                  <a:srgbClr val="FF0000"/>
                </a:solidFill>
              </a:rPr>
              <a:t> </a:t>
            </a:r>
            <a:r>
              <a:rPr lang="en-US" sz="1600" dirty="0"/>
              <a:t>is a technical means of verifying that the sender of an email is who they claim to be. The value of having this enabled through your email provider can not be understated as phishing attempts are on the rise (in 2018, 83% of people received phishing attacks worldwide) and are considered to be the most common of all cyber attack methods. </a:t>
            </a:r>
          </a:p>
          <a:p>
            <a:pPr algn="l"/>
            <a:endParaRPr lang="en-US" sz="1600" dirty="0"/>
          </a:p>
          <a:p>
            <a:pPr algn="just"/>
            <a:endParaRPr lang="en-US" sz="1600" dirty="0"/>
          </a:p>
          <a:p>
            <a:pPr marL="800100" lvl="1">
              <a:spcBef>
                <a:spcPts val="0"/>
              </a:spcBef>
            </a:pPr>
            <a:endParaRPr lang="en-US" sz="2400" dirty="0"/>
          </a:p>
          <a:p>
            <a:pPr marL="342900">
              <a:spcBef>
                <a:spcPts val="0"/>
              </a:spcBef>
            </a:pPr>
            <a:endParaRPr sz="26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916774" y="63931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057402"/>
            <a:ext cx="10498015" cy="43293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Following are the standards should be adopted for future</a:t>
            </a:r>
          </a:p>
          <a:p>
            <a:pPr marL="685800" lvl="1" indent="-228600" algn="just">
              <a:spcBef>
                <a:spcPts val="0"/>
              </a:spcBef>
              <a:buSzPts val="2200"/>
            </a:pPr>
            <a:r>
              <a:rPr lang="en-US" dirty="0"/>
              <a:t>Cloud security: With increase cloud foot print, it could become an attractive target for hackers. All public, private and hybrid cloud services should be protected with latest security standards.</a:t>
            </a:r>
          </a:p>
          <a:p>
            <a:pPr marL="685800" lvl="1" indent="-228600" algn="just">
              <a:spcBef>
                <a:spcPts val="0"/>
              </a:spcBef>
              <a:buSzPts val="2200"/>
            </a:pPr>
            <a:endParaRPr lang="en-US" dirty="0"/>
          </a:p>
          <a:p>
            <a:pPr marL="685800" lvl="1" indent="-228600" algn="just">
              <a:spcBef>
                <a:spcPts val="0"/>
              </a:spcBef>
              <a:buSzPts val="2200"/>
            </a:pPr>
            <a:r>
              <a:rPr lang="en-US" dirty="0"/>
              <a:t>Multi factor authentication: User authentication and financial transactions should be protected with additional authentication procedures like sending a one time passcode.</a:t>
            </a:r>
          </a:p>
          <a:p>
            <a:pPr marL="457200" lvl="1" indent="0">
              <a:spcBef>
                <a:spcPts val="0"/>
              </a:spcBef>
              <a:buSzPts val="2200"/>
              <a:buNone/>
            </a:pPr>
            <a:endParaRPr lang="en-US" dirty="0"/>
          </a:p>
          <a:p>
            <a:pPr marL="685800" lvl="1" indent="-228600">
              <a:spcBef>
                <a:spcPts val="0"/>
              </a:spcBef>
              <a:buSzPts val="2200"/>
            </a:pPr>
            <a:r>
              <a:rPr lang="en-US" dirty="0"/>
              <a:t>Biometric authentication: It refers to security processes that verify a user's identity through unique biological traits such as retinas, irises, voices, facial characteristics, and fingerprints. </a:t>
            </a:r>
            <a:r>
              <a:rPr lang="en-US" dirty="0" err="1"/>
              <a:t>FaceId</a:t>
            </a:r>
            <a:r>
              <a:rPr lang="en-US" dirty="0"/>
              <a:t> and </a:t>
            </a:r>
            <a:r>
              <a:rPr lang="en-US" dirty="0" err="1"/>
              <a:t>TouchId</a:t>
            </a:r>
            <a:r>
              <a:rPr lang="en-US" dirty="0"/>
              <a:t> are the examples.</a:t>
            </a:r>
          </a:p>
          <a:p>
            <a:pPr marL="685800" lvl="1" indent="-228600">
              <a:spcBef>
                <a:spcPts val="0"/>
              </a:spcBef>
              <a:buSzPts val="2200"/>
            </a:pPr>
            <a:endParaRPr lang="en-US" dirty="0"/>
          </a:p>
          <a:p>
            <a:pPr marL="685800" lvl="1" indent="-228600">
              <a:spcBef>
                <a:spcPts val="0"/>
              </a:spcBef>
              <a:buSzPts val="2200"/>
            </a:pPr>
            <a:r>
              <a:rPr lang="en-US" dirty="0"/>
              <a:t>Update security policy frequently: Security policy must updated frequently to latest vulnerabilities.</a:t>
            </a:r>
          </a:p>
          <a:p>
            <a:pPr marL="685800" lvl="1" indent="-228600">
              <a:spcBef>
                <a:spcPts val="0"/>
              </a:spcBef>
              <a:buSzPts val="2200"/>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lt1"/>
              </a:buClr>
              <a:buSzPts val="2200"/>
              <a:buChar char="•"/>
            </a:pPr>
            <a:r>
              <a:rPr lang="en-US" dirty="0">
                <a:hlinkClick r:id="rId4">
                  <a:extLst>
                    <a:ext uri="{A12FA001-AC4F-418D-AE19-62706E023703}">
                      <ahyp:hlinkClr xmlns:ahyp="http://schemas.microsoft.com/office/drawing/2018/hyperlinkcolor" val="tx"/>
                    </a:ext>
                  </a:extLst>
                </a:hlinkClick>
              </a:rPr>
              <a:t>https://medium.com/inside-inovo/devsecops-explained-venture-capital-perspective-cb5593c85b4e</a:t>
            </a:r>
            <a:endParaRPr lang="en-US" dirty="0"/>
          </a:p>
          <a:p>
            <a:pPr marL="0" lvl="0" indent="0" algn="l" rtl="0">
              <a:lnSpc>
                <a:spcPct val="90000"/>
              </a:lnSpc>
              <a:spcBef>
                <a:spcPts val="0"/>
              </a:spcBef>
              <a:spcAft>
                <a:spcPts val="0"/>
              </a:spcAft>
              <a:buClr>
                <a:schemeClr val="lt1"/>
              </a:buClr>
              <a:buSzPts val="2200"/>
              <a:buNone/>
            </a:pPr>
            <a:endParaRPr lang="en-US" dirty="0"/>
          </a:p>
          <a:p>
            <a:pPr marL="228600" indent="-228600">
              <a:spcBef>
                <a:spcPts val="0"/>
              </a:spcBef>
              <a:buSzPts val="2200"/>
            </a:pPr>
            <a:r>
              <a:rPr lang="en-US" dirty="0">
                <a:hlinkClick r:id="rId5">
                  <a:extLst>
                    <a:ext uri="{A12FA001-AC4F-418D-AE19-62706E023703}">
                      <ahyp:hlinkClr xmlns:ahyp="http://schemas.microsoft.com/office/drawing/2018/hyperlinkcolor" val="tx"/>
                    </a:ext>
                  </a:extLst>
                </a:hlinkClick>
              </a:rPr>
              <a:t>https://www.techopedia.com/definition/24130/authentication-authorization-and-accounting-aaa</a:t>
            </a: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hlinkClick r:id="rId6">
                  <a:extLst>
                    <a:ext uri="{A12FA001-AC4F-418D-AE19-62706E023703}">
                      <ahyp:hlinkClr xmlns:ahyp="http://schemas.microsoft.com/office/drawing/2018/hyperlinkcolor" val="tx"/>
                    </a:ext>
                  </a:extLst>
                </a:hlinkClick>
              </a:rPr>
              <a:t>https://smallbusiness.chron.com/keep-data-safe-42160.html</a:t>
            </a: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hlinkClick r:id="rId7">
                  <a:extLst>
                    <a:ext uri="{A12FA001-AC4F-418D-AE19-62706E023703}">
                      <ahyp:hlinkClr xmlns:ahyp="http://schemas.microsoft.com/office/drawing/2018/hyperlinkcolor" val="tx"/>
                    </a:ext>
                  </a:extLst>
                </a:hlinkClick>
              </a:rPr>
              <a:t>https://www.corvusinsurance.com/blog/most-common-security-gaps</a:t>
            </a: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indent="-228600">
              <a:spcBef>
                <a:spcPts val="0"/>
              </a:spcBef>
              <a:buSzPts val="2200"/>
            </a:pPr>
            <a:r>
              <a:rPr lang="en-US" dirty="0">
                <a:hlinkClick r:id="rId8">
                  <a:extLst>
                    <a:ext uri="{A12FA001-AC4F-418D-AE19-62706E023703}">
                      <ahyp:hlinkClr xmlns:ahyp="http://schemas.microsoft.com/office/drawing/2018/hyperlinkcolor" val="tx"/>
                    </a:ext>
                  </a:extLst>
                </a:hlinkClick>
              </a:rPr>
              <a:t>https://wiki.sei.cmu.edu/confluence/pages/viewpage.action?pageId=88046682</a:t>
            </a:r>
            <a:endParaRPr lang="en-US" dirty="0"/>
          </a:p>
          <a:p>
            <a:pPr marL="228600" indent="-228600">
              <a:spcBef>
                <a:spcPts val="0"/>
              </a:spcBef>
              <a:buSzPts val="2200"/>
            </a:pPr>
            <a:endParaRPr lang="en-US" dirty="0"/>
          </a:p>
          <a:p>
            <a:pPr marL="228600" lvl="0" indent="-228600" algn="l" rtl="0">
              <a:lnSpc>
                <a:spcPct val="90000"/>
              </a:lnSpc>
              <a:spcBef>
                <a:spcPts val="0"/>
              </a:spcBef>
              <a:spcAft>
                <a:spcPts val="0"/>
              </a:spcAft>
              <a:buClr>
                <a:schemeClr val="lt1"/>
              </a:buClr>
              <a:buSzPts val="2200"/>
              <a:buChar char="•"/>
            </a:pPr>
            <a:r>
              <a:rPr lang="en-US" dirty="0">
                <a:hlinkClick r:id="rId9">
                  <a:extLst>
                    <a:ext uri="{A12FA001-AC4F-418D-AE19-62706E023703}">
                      <ahyp:hlinkClr xmlns:ahyp="http://schemas.microsoft.com/office/drawing/2018/hyperlinkcolor" val="tx"/>
                    </a:ext>
                  </a:extLst>
                </a:hlinkClick>
              </a:rPr>
              <a:t>https://www.linkedin.com/pulse/understanding-hierarchy-principles-policies-standards-wally-beddoe/</a:t>
            </a: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10">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617786"/>
            <a:ext cx="10820400" cy="46009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lt1"/>
              </a:buClr>
              <a:buSzPts val="2200"/>
              <a:buNone/>
            </a:pPr>
            <a:r>
              <a:rPr lang="en-US" dirty="0"/>
              <a:t>Security policy consists of security principles, coding standards, authentication, authorization and multi layer security standards etc. It helps maintain consistent security approach across all applications. The multi layered approach provides multiple, redundant defensive measures in case a security control is exploited.</a:t>
            </a: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3249637"/>
            <a:ext cx="6453257" cy="3386970"/>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p:cNvGraphicFramePr/>
          <p:nvPr>
            <p:extLst>
              <p:ext uri="{D42A27DB-BD31-4B8C-83A1-F6EECF244321}">
                <p14:modId xmlns:p14="http://schemas.microsoft.com/office/powerpoint/2010/main" val="1424972001"/>
              </p:ext>
            </p:extLst>
          </p:nvPr>
        </p:nvGraphicFramePr>
        <p:xfrm>
          <a:off x="1097280" y="2057401"/>
          <a:ext cx="9909845" cy="4389060"/>
        </p:xfrm>
        <a:graphic>
          <a:graphicData uri="http://schemas.openxmlformats.org/drawingml/2006/table">
            <a:tbl>
              <a:tblPr>
                <a:noFill/>
                <a:tableStyleId>{802198C4-3087-4945-87E3-76CBB3509B7E}</a:tableStyleId>
              </a:tblPr>
              <a:tblGrid>
                <a:gridCol w="5097606">
                  <a:extLst>
                    <a:ext uri="{9D8B030D-6E8A-4147-A177-3AD203B41FA5}">
                      <a16:colId xmlns:a16="http://schemas.microsoft.com/office/drawing/2014/main" val="20000"/>
                    </a:ext>
                  </a:extLst>
                </a:gridCol>
                <a:gridCol w="4812239">
                  <a:extLst>
                    <a:ext uri="{9D8B030D-6E8A-4147-A177-3AD203B41FA5}">
                      <a16:colId xmlns:a16="http://schemas.microsoft.com/office/drawing/2014/main" val="20001"/>
                    </a:ext>
                  </a:extLst>
                </a:gridCol>
              </a:tblGrid>
              <a:tr h="2021150">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7030A0"/>
                          </a:solidFill>
                        </a:rPr>
                        <a:t>Likely</a:t>
                      </a:r>
                      <a:endParaRPr sz="1400" u="none" strike="noStrike" cap="none" dirty="0">
                        <a:solidFill>
                          <a:srgbClr val="7030A0"/>
                        </a:solidFill>
                      </a:endParaRPr>
                    </a:p>
                    <a:p>
                      <a:pPr marL="0" marR="0" lvl="0" indent="0" algn="l" rtl="0">
                        <a:lnSpc>
                          <a:spcPct val="100000"/>
                        </a:lnSpc>
                        <a:spcBef>
                          <a:spcPts val="0"/>
                        </a:spcBef>
                        <a:spcAft>
                          <a:spcPts val="0"/>
                        </a:spcAft>
                        <a:buClr>
                          <a:srgbClr val="000000"/>
                        </a:buClr>
                        <a:buSzPts val="3600"/>
                        <a:buFont typeface="Arial"/>
                        <a:buNone/>
                      </a:pPr>
                      <a:r>
                        <a:rPr lang="en-US" sz="2400" u="none" strike="noStrike" cap="none" dirty="0">
                          <a:solidFill>
                            <a:srgbClr val="0070C0"/>
                          </a:solidFill>
                        </a:rPr>
                        <a:t>Memory Protection threats are likely to occur due to accessing an element outside of array range.</a:t>
                      </a:r>
                    </a:p>
                    <a:p>
                      <a:pPr marL="0" marR="0" lvl="0" indent="0" algn="l" rtl="0">
                        <a:lnSpc>
                          <a:spcPct val="100000"/>
                        </a:lnSpc>
                        <a:spcBef>
                          <a:spcPts val="0"/>
                        </a:spcBef>
                        <a:spcAft>
                          <a:spcPts val="0"/>
                        </a:spcAft>
                        <a:buClr>
                          <a:srgbClr val="000000"/>
                        </a:buClr>
                        <a:buSzPts val="3600"/>
                        <a:buFont typeface="Arial"/>
                        <a:buNone/>
                      </a:pPr>
                      <a:endParaRPr sz="2400" u="none" strike="noStrike" cap="none" dirty="0">
                        <a:solidFill>
                          <a:srgbClr val="0070C0"/>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7030A0"/>
                          </a:solidFill>
                        </a:rPr>
                        <a:t>Priority</a:t>
                      </a:r>
                      <a:endParaRPr sz="1400" u="none" strike="noStrike" cap="none" dirty="0">
                        <a:solidFill>
                          <a:srgbClr val="7030A0"/>
                        </a:solidFill>
                      </a:endParaRPr>
                    </a:p>
                    <a:p>
                      <a:pPr marL="0" marR="0" lvl="0" indent="0" algn="l" rtl="0">
                        <a:lnSpc>
                          <a:spcPct val="100000"/>
                        </a:lnSpc>
                        <a:spcBef>
                          <a:spcPts val="0"/>
                        </a:spcBef>
                        <a:spcAft>
                          <a:spcPts val="0"/>
                        </a:spcAft>
                        <a:buClr>
                          <a:srgbClr val="000000"/>
                        </a:buClr>
                        <a:buSzPts val="3600"/>
                        <a:buFont typeface="Arial"/>
                        <a:buNone/>
                      </a:pPr>
                      <a:r>
                        <a:rPr lang="en-US" sz="2400" b="0" i="0" u="none" strike="noStrike" cap="none" dirty="0">
                          <a:solidFill>
                            <a:srgbClr val="0070C0"/>
                          </a:solidFill>
                          <a:latin typeface="Arial"/>
                          <a:cs typeface="Arial"/>
                          <a:sym typeface="Arial"/>
                        </a:rPr>
                        <a:t>SQL Injection threats should be treated as high priority and fixed immediately.</a:t>
                      </a:r>
                      <a:endParaRPr sz="2400" b="0" i="0" u="none" strike="noStrike" cap="none" dirty="0">
                        <a:solidFill>
                          <a:srgbClr val="0070C0"/>
                        </a:solidFill>
                        <a:latin typeface="Arial"/>
                        <a:cs typeface="Arial"/>
                        <a:sym typeface="Aria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021150">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7030A0"/>
                          </a:solidFill>
                        </a:rPr>
                        <a:t>Low priority</a:t>
                      </a:r>
                      <a:endParaRPr sz="1400" u="none" strike="noStrike" cap="none" dirty="0">
                        <a:solidFill>
                          <a:srgbClr val="7030A0"/>
                        </a:solidFill>
                      </a:endParaRPr>
                    </a:p>
                    <a:p>
                      <a:pPr marL="0" marR="0" lvl="0" indent="0" algn="l" rtl="0">
                        <a:lnSpc>
                          <a:spcPct val="100000"/>
                        </a:lnSpc>
                        <a:spcBef>
                          <a:spcPts val="0"/>
                        </a:spcBef>
                        <a:spcAft>
                          <a:spcPts val="0"/>
                        </a:spcAft>
                        <a:buClr>
                          <a:srgbClr val="000000"/>
                        </a:buClr>
                        <a:buSzPts val="3600"/>
                        <a:buFont typeface="Arial"/>
                        <a:buNone/>
                      </a:pPr>
                      <a:r>
                        <a:rPr lang="en-US" sz="2400" b="0" i="0" u="none" strike="noStrike" cap="none" dirty="0">
                          <a:solidFill>
                            <a:srgbClr val="0070C0"/>
                          </a:solidFill>
                          <a:latin typeface="Arial"/>
                          <a:cs typeface="Arial"/>
                          <a:sym typeface="Arial"/>
                        </a:rPr>
                        <a:t>Checking the string to number conversions and checking data errors. It causes an inaccurate result but not threat.</a:t>
                      </a:r>
                      <a:endParaRPr sz="2400" b="0" i="0" u="none" strike="noStrike" cap="none" dirty="0">
                        <a:solidFill>
                          <a:srgbClr val="0070C0"/>
                        </a:solidFill>
                        <a:latin typeface="Arial"/>
                        <a:cs typeface="Arial"/>
                        <a:sym typeface="Aria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7030A0"/>
                          </a:solidFill>
                        </a:rPr>
                        <a:t>Unlikely</a:t>
                      </a:r>
                      <a:endParaRPr sz="1400" u="none" strike="noStrike" cap="none" dirty="0">
                        <a:solidFill>
                          <a:srgbClr val="7030A0"/>
                        </a:solidFill>
                      </a:endParaRPr>
                    </a:p>
                    <a:p>
                      <a:pPr marL="0" marR="0" lvl="0" indent="0" algn="l" rtl="0">
                        <a:lnSpc>
                          <a:spcPct val="100000"/>
                        </a:lnSpc>
                        <a:spcBef>
                          <a:spcPts val="0"/>
                        </a:spcBef>
                        <a:spcAft>
                          <a:spcPts val="0"/>
                        </a:spcAft>
                        <a:buClr>
                          <a:srgbClr val="000000"/>
                        </a:buClr>
                        <a:buSzPts val="3600"/>
                        <a:buFont typeface="Arial"/>
                        <a:buNone/>
                      </a:pPr>
                      <a:r>
                        <a:rPr lang="en-US" sz="2400" b="0" i="0" u="none" strike="noStrike" cap="none" dirty="0">
                          <a:solidFill>
                            <a:srgbClr val="0070C0"/>
                          </a:solidFill>
                          <a:latin typeface="Arial"/>
                          <a:ea typeface="Arial"/>
                          <a:cs typeface="Arial"/>
                          <a:sym typeface="Arial"/>
                        </a:rPr>
                        <a:t>Assertions are a valuable diagnostic tool for finding and eliminating software defects that may result in vulnerabilities.</a:t>
                      </a:r>
                      <a:endParaRPr sz="2400" b="0" i="0" u="none" strike="noStrike" cap="none" dirty="0">
                        <a:solidFill>
                          <a:srgbClr val="0070C0"/>
                        </a:solidFill>
                        <a:latin typeface="Arial"/>
                        <a:cs typeface="Arial"/>
                        <a:sym typeface="Aria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5099C4CD-691D-4B8C-9A23-1721D380FACF}"/>
              </a:ext>
            </a:extLst>
          </p:cNvPr>
          <p:cNvGraphicFramePr>
            <a:graphicFrameLocks noGrp="1"/>
          </p:cNvGraphicFramePr>
          <p:nvPr>
            <p:extLst>
              <p:ext uri="{D42A27DB-BD31-4B8C-83A1-F6EECF244321}">
                <p14:modId xmlns:p14="http://schemas.microsoft.com/office/powerpoint/2010/main" val="2981385126"/>
              </p:ext>
            </p:extLst>
          </p:nvPr>
        </p:nvGraphicFramePr>
        <p:xfrm>
          <a:off x="685801" y="1833880"/>
          <a:ext cx="10398273" cy="4835309"/>
        </p:xfrm>
        <a:graphic>
          <a:graphicData uri="http://schemas.openxmlformats.org/drawingml/2006/table">
            <a:tbl>
              <a:tblPr firstRow="1" bandRow="1">
                <a:tableStyleId>{802198C4-3087-4945-87E3-76CBB3509B7E}</a:tableStyleId>
              </a:tblPr>
              <a:tblGrid>
                <a:gridCol w="1361977">
                  <a:extLst>
                    <a:ext uri="{9D8B030D-6E8A-4147-A177-3AD203B41FA5}">
                      <a16:colId xmlns:a16="http://schemas.microsoft.com/office/drawing/2014/main" val="1260059255"/>
                    </a:ext>
                  </a:extLst>
                </a:gridCol>
                <a:gridCol w="3250960">
                  <a:extLst>
                    <a:ext uri="{9D8B030D-6E8A-4147-A177-3AD203B41FA5}">
                      <a16:colId xmlns:a16="http://schemas.microsoft.com/office/drawing/2014/main" val="1879239596"/>
                    </a:ext>
                  </a:extLst>
                </a:gridCol>
                <a:gridCol w="5785336">
                  <a:extLst>
                    <a:ext uri="{9D8B030D-6E8A-4147-A177-3AD203B41FA5}">
                      <a16:colId xmlns:a16="http://schemas.microsoft.com/office/drawing/2014/main" val="3880344165"/>
                    </a:ext>
                  </a:extLst>
                </a:gridCol>
              </a:tblGrid>
              <a:tr h="394667">
                <a:tc>
                  <a:txBody>
                    <a:bodyPr/>
                    <a:lstStyle/>
                    <a:p>
                      <a:pPr algn="ctr"/>
                      <a:r>
                        <a:rPr lang="en-US" b="1" dirty="0">
                          <a:solidFill>
                            <a:schemeClr val="bg1"/>
                          </a:solidFill>
                        </a:rPr>
                        <a:t>S. No</a:t>
                      </a:r>
                    </a:p>
                  </a:txBody>
                  <a:tcPr/>
                </a:tc>
                <a:tc>
                  <a:txBody>
                    <a:bodyPr/>
                    <a:lstStyle/>
                    <a:p>
                      <a:pPr algn="ctr"/>
                      <a:r>
                        <a:rPr lang="en-US" b="1" dirty="0">
                          <a:solidFill>
                            <a:schemeClr val="bg1"/>
                          </a:solidFill>
                        </a:rPr>
                        <a:t>Principle</a:t>
                      </a:r>
                    </a:p>
                  </a:txBody>
                  <a:tcPr/>
                </a:tc>
                <a:tc>
                  <a:txBody>
                    <a:bodyPr/>
                    <a:lstStyle/>
                    <a:p>
                      <a:pPr algn="ctr"/>
                      <a:r>
                        <a:rPr lang="en-US" b="1" dirty="0">
                          <a:solidFill>
                            <a:schemeClr val="bg1"/>
                          </a:solidFill>
                        </a:rPr>
                        <a:t>Coding Standard</a:t>
                      </a:r>
                    </a:p>
                  </a:txBody>
                  <a:tcPr/>
                </a:tc>
                <a:extLst>
                  <a:ext uri="{0D108BD9-81ED-4DB2-BD59-A6C34878D82A}">
                    <a16:rowId xmlns:a16="http://schemas.microsoft.com/office/drawing/2014/main" val="257587569"/>
                  </a:ext>
                </a:extLst>
              </a:tr>
              <a:tr h="498301">
                <a:tc>
                  <a:txBody>
                    <a:bodyPr/>
                    <a:lstStyle/>
                    <a:p>
                      <a:r>
                        <a:rPr lang="en-US" dirty="0">
                          <a:solidFill>
                            <a:schemeClr val="bg1"/>
                          </a:solidFill>
                        </a:rPr>
                        <a:t>1</a:t>
                      </a:r>
                    </a:p>
                  </a:txBody>
                  <a:tcPr/>
                </a:tc>
                <a:tc>
                  <a:txBody>
                    <a:bodyPr/>
                    <a:lstStyle/>
                    <a:p>
                      <a:pPr marL="0" marR="0" lvl="0" indent="0" algn="l">
                        <a:spcBef>
                          <a:spcPts val="0"/>
                        </a:spcBef>
                        <a:spcAft>
                          <a:spcPts val="0"/>
                        </a:spcAft>
                        <a:buFont typeface="+mj-lt"/>
                        <a:buNone/>
                      </a:pPr>
                      <a:r>
                        <a:rPr lang="en-US" sz="1200" dirty="0">
                          <a:solidFill>
                            <a:schemeClr val="bg1"/>
                          </a:solidFill>
                          <a:effectLst/>
                          <a:latin typeface="Calibri" panose="020F0502020204030204" pitchFamily="34" charset="0"/>
                          <a:ea typeface="Calibri" panose="020F0502020204030204" pitchFamily="34" charset="0"/>
                        </a:rPr>
                        <a:t>Validate</a:t>
                      </a:r>
                      <a:r>
                        <a:rPr lang="en-US" sz="1200" b="1" dirty="0">
                          <a:solidFill>
                            <a:schemeClr val="bg1"/>
                          </a:solidFill>
                          <a:effectLst/>
                          <a:latin typeface="Calibri" panose="020F0502020204030204" pitchFamily="34" charset="0"/>
                          <a:ea typeface="Calibri" panose="020F0502020204030204" pitchFamily="34" charset="0"/>
                        </a:rPr>
                        <a:t> </a:t>
                      </a:r>
                      <a:r>
                        <a:rPr lang="en-US" sz="1200" dirty="0">
                          <a:solidFill>
                            <a:schemeClr val="bg1"/>
                          </a:solidFill>
                          <a:effectLst/>
                          <a:latin typeface="Calibri" panose="020F0502020204030204" pitchFamily="34" charset="0"/>
                          <a:ea typeface="Calibri" panose="020F0502020204030204" pitchFamily="34" charset="0"/>
                        </a:rPr>
                        <a:t>Input Data</a:t>
                      </a:r>
                    </a:p>
                  </a:txBody>
                  <a:tcPr marL="63500" marR="63500" marT="63500" marB="63500"/>
                </a:tc>
                <a:tc>
                  <a:txBody>
                    <a:bodyPr/>
                    <a:lstStyle/>
                    <a:p>
                      <a:r>
                        <a:rPr lang="en-US" dirty="0">
                          <a:solidFill>
                            <a:schemeClr val="bg1"/>
                          </a:solidFill>
                        </a:rPr>
                        <a:t>Data Type: </a:t>
                      </a:r>
                      <a:r>
                        <a:rPr lang="en-US" sz="1400" b="0" i="0" u="none" strike="noStrike" cap="none" dirty="0">
                          <a:solidFill>
                            <a:schemeClr val="bg1"/>
                          </a:solidFill>
                          <a:effectLst/>
                          <a:latin typeface="Arial"/>
                          <a:ea typeface="Arial"/>
                          <a:cs typeface="Arial"/>
                          <a:sym typeface="Arial"/>
                        </a:rPr>
                        <a:t>Do not pass a nonstandard-layout type object across execution boundaries. </a:t>
                      </a:r>
                      <a:endParaRPr lang="en-US" dirty="0">
                        <a:solidFill>
                          <a:schemeClr val="bg1"/>
                        </a:solidFill>
                      </a:endParaRPr>
                    </a:p>
                  </a:txBody>
                  <a:tcPr/>
                </a:tc>
                <a:extLst>
                  <a:ext uri="{0D108BD9-81ED-4DB2-BD59-A6C34878D82A}">
                    <a16:rowId xmlns:a16="http://schemas.microsoft.com/office/drawing/2014/main" val="1412628277"/>
                  </a:ext>
                </a:extLst>
              </a:tr>
              <a:tr h="394667">
                <a:tc>
                  <a:txBody>
                    <a:bodyPr/>
                    <a:lstStyle/>
                    <a:p>
                      <a:r>
                        <a:rPr lang="en-US" dirty="0">
                          <a:solidFill>
                            <a:schemeClr val="bg1"/>
                          </a:solidFill>
                        </a:rPr>
                        <a:t>2</a:t>
                      </a:r>
                    </a:p>
                  </a:txBody>
                  <a:tcPr/>
                </a:tc>
                <a:tc>
                  <a:txBody>
                    <a:bodyPr/>
                    <a:lstStyle/>
                    <a:p>
                      <a:pPr marL="0" marR="0" lvl="0" indent="0" algn="l">
                        <a:spcBef>
                          <a:spcPts val="0"/>
                        </a:spcBef>
                        <a:spcAft>
                          <a:spcPts val="0"/>
                        </a:spcAft>
                        <a:buFont typeface="+mj-lt"/>
                        <a:buNone/>
                      </a:pPr>
                      <a:r>
                        <a:rPr lang="en-US" sz="1200" dirty="0">
                          <a:solidFill>
                            <a:schemeClr val="bg1"/>
                          </a:solidFill>
                          <a:effectLst/>
                          <a:latin typeface="Calibri" panose="020F0502020204030204" pitchFamily="34" charset="0"/>
                          <a:ea typeface="Calibri" panose="020F0502020204030204" pitchFamily="34" charset="0"/>
                        </a:rPr>
                        <a:t>Heed Compiler Warnings</a:t>
                      </a:r>
                    </a:p>
                  </a:txBody>
                  <a:tcPr marL="63500" marR="63500" marT="63500" marB="63500"/>
                </a:tc>
                <a:tc>
                  <a:txBody>
                    <a:bodyPr/>
                    <a:lstStyle/>
                    <a:p>
                      <a:r>
                        <a:rPr lang="en-US" dirty="0">
                          <a:solidFill>
                            <a:schemeClr val="bg1"/>
                          </a:solidFill>
                        </a:rPr>
                        <a:t>Integers: </a:t>
                      </a:r>
                      <a:r>
                        <a:rPr lang="en-US" sz="1400" b="0" i="0" u="none" strike="noStrike" cap="none" dirty="0">
                          <a:solidFill>
                            <a:schemeClr val="bg1"/>
                          </a:solidFill>
                          <a:effectLst/>
                          <a:latin typeface="Arial"/>
                          <a:ea typeface="Arial"/>
                          <a:cs typeface="Arial"/>
                          <a:sym typeface="Arial"/>
                        </a:rPr>
                        <a:t>Do not cast to an out-of-range enumeration value. </a:t>
                      </a:r>
                      <a:endParaRPr lang="en-US" dirty="0">
                        <a:solidFill>
                          <a:schemeClr val="bg1"/>
                        </a:solidFill>
                      </a:endParaRPr>
                    </a:p>
                  </a:txBody>
                  <a:tcPr/>
                </a:tc>
                <a:extLst>
                  <a:ext uri="{0D108BD9-81ED-4DB2-BD59-A6C34878D82A}">
                    <a16:rowId xmlns:a16="http://schemas.microsoft.com/office/drawing/2014/main" val="495477029"/>
                  </a:ext>
                </a:extLst>
              </a:tr>
              <a:tr h="394667">
                <a:tc>
                  <a:txBody>
                    <a:bodyPr/>
                    <a:lstStyle/>
                    <a:p>
                      <a:r>
                        <a:rPr lang="en-US" dirty="0">
                          <a:solidFill>
                            <a:schemeClr val="bg1"/>
                          </a:solidFill>
                        </a:rPr>
                        <a:t>3</a:t>
                      </a:r>
                    </a:p>
                  </a:txBody>
                  <a:tcPr/>
                </a:tc>
                <a:tc>
                  <a:txBody>
                    <a:bodyPr/>
                    <a:lstStyle/>
                    <a:p>
                      <a:pPr marL="0" marR="0" lvl="0" indent="0" algn="l">
                        <a:spcBef>
                          <a:spcPts val="0"/>
                        </a:spcBef>
                        <a:spcAft>
                          <a:spcPts val="0"/>
                        </a:spcAft>
                        <a:buFont typeface="+mj-lt"/>
                        <a:buNone/>
                      </a:pPr>
                      <a:r>
                        <a:rPr lang="en-US" sz="1200" dirty="0">
                          <a:solidFill>
                            <a:schemeClr val="bg1"/>
                          </a:solidFill>
                          <a:effectLst/>
                          <a:latin typeface="Calibri" panose="020F0502020204030204" pitchFamily="34" charset="0"/>
                          <a:ea typeface="Calibri" panose="020F0502020204030204" pitchFamily="34" charset="0"/>
                        </a:rPr>
                        <a:t>Architect and Design for Security Policies</a:t>
                      </a:r>
                    </a:p>
                  </a:txBody>
                  <a:tcPr marL="63500" marR="63500" marT="63500" marB="63500"/>
                </a:tc>
                <a:tc>
                  <a:txBody>
                    <a:bodyPr/>
                    <a:lstStyle/>
                    <a:p>
                      <a:r>
                        <a:rPr lang="en-US" dirty="0">
                          <a:solidFill>
                            <a:schemeClr val="bg1"/>
                          </a:solidFill>
                        </a:rPr>
                        <a:t>Exceptions: </a:t>
                      </a:r>
                      <a:r>
                        <a:rPr lang="en-US" sz="1400" b="0" i="0" u="none" strike="noStrike" cap="none" dirty="0">
                          <a:solidFill>
                            <a:schemeClr val="bg1"/>
                          </a:solidFill>
                          <a:effectLst/>
                          <a:latin typeface="Arial"/>
                          <a:ea typeface="Arial"/>
                          <a:cs typeface="Arial"/>
                          <a:sym typeface="Arial"/>
                        </a:rPr>
                        <a:t>Handle all exceptions</a:t>
                      </a:r>
                      <a:endParaRPr lang="en-US" dirty="0">
                        <a:solidFill>
                          <a:schemeClr val="bg1"/>
                        </a:solidFill>
                      </a:endParaRPr>
                    </a:p>
                  </a:txBody>
                  <a:tcPr/>
                </a:tc>
                <a:extLst>
                  <a:ext uri="{0D108BD9-81ED-4DB2-BD59-A6C34878D82A}">
                    <a16:rowId xmlns:a16="http://schemas.microsoft.com/office/drawing/2014/main" val="1346676247"/>
                  </a:ext>
                </a:extLst>
              </a:tr>
              <a:tr h="394667">
                <a:tc>
                  <a:txBody>
                    <a:bodyPr/>
                    <a:lstStyle/>
                    <a:p>
                      <a:r>
                        <a:rPr lang="en-US" dirty="0">
                          <a:solidFill>
                            <a:schemeClr val="bg1"/>
                          </a:solidFill>
                        </a:rPr>
                        <a:t>4</a:t>
                      </a:r>
                    </a:p>
                  </a:txBody>
                  <a:tcPr/>
                </a:tc>
                <a:tc>
                  <a:txBody>
                    <a:bodyPr/>
                    <a:lstStyle/>
                    <a:p>
                      <a:pPr marL="0" marR="0" lvl="0" indent="0" algn="l">
                        <a:spcBef>
                          <a:spcPts val="0"/>
                        </a:spcBef>
                        <a:spcAft>
                          <a:spcPts val="0"/>
                        </a:spcAft>
                        <a:buFont typeface="+mj-lt"/>
                        <a:buNone/>
                      </a:pPr>
                      <a:r>
                        <a:rPr lang="en-US" sz="1200" dirty="0">
                          <a:solidFill>
                            <a:schemeClr val="bg1"/>
                          </a:solidFill>
                          <a:effectLst/>
                          <a:latin typeface="Calibri" panose="020F0502020204030204" pitchFamily="34" charset="0"/>
                          <a:ea typeface="Calibri" panose="020F0502020204030204" pitchFamily="34" charset="0"/>
                        </a:rPr>
                        <a:t>Keep It Simple</a:t>
                      </a:r>
                    </a:p>
                  </a:txBody>
                  <a:tcPr marL="63500" marR="63500" marT="63500" marB="63500"/>
                </a:tc>
                <a:tc>
                  <a:txBody>
                    <a:bodyPr/>
                    <a:lstStyle/>
                    <a:p>
                      <a:r>
                        <a:rPr lang="en-US" dirty="0">
                          <a:solidFill>
                            <a:schemeClr val="bg1"/>
                          </a:solidFill>
                        </a:rPr>
                        <a:t>Containers: </a:t>
                      </a:r>
                      <a:r>
                        <a:rPr lang="en-US" sz="1400" b="0" i="0" u="none" strike="noStrike" cap="none" dirty="0">
                          <a:solidFill>
                            <a:schemeClr val="bg1"/>
                          </a:solidFill>
                          <a:effectLst/>
                          <a:latin typeface="Arial"/>
                          <a:ea typeface="Arial"/>
                          <a:cs typeface="Arial"/>
                          <a:sym typeface="Arial"/>
                        </a:rPr>
                        <a:t>Use valid iterator ranges</a:t>
                      </a:r>
                      <a:endParaRPr lang="en-US" dirty="0">
                        <a:solidFill>
                          <a:schemeClr val="bg1"/>
                        </a:solidFill>
                      </a:endParaRPr>
                    </a:p>
                  </a:txBody>
                  <a:tcPr/>
                </a:tc>
                <a:extLst>
                  <a:ext uri="{0D108BD9-81ED-4DB2-BD59-A6C34878D82A}">
                    <a16:rowId xmlns:a16="http://schemas.microsoft.com/office/drawing/2014/main" val="2269965805"/>
                  </a:ext>
                </a:extLst>
              </a:tr>
              <a:tr h="394667">
                <a:tc>
                  <a:txBody>
                    <a:bodyPr/>
                    <a:lstStyle/>
                    <a:p>
                      <a:r>
                        <a:rPr lang="en-US" dirty="0">
                          <a:solidFill>
                            <a:schemeClr val="bg1"/>
                          </a:solidFill>
                        </a:rPr>
                        <a:t>5</a:t>
                      </a:r>
                    </a:p>
                  </a:txBody>
                  <a:tcPr/>
                </a:tc>
                <a:tc>
                  <a:txBody>
                    <a:bodyPr/>
                    <a:lstStyle/>
                    <a:p>
                      <a:pPr marL="0" marR="0" lvl="0" indent="0" algn="l">
                        <a:spcBef>
                          <a:spcPts val="0"/>
                        </a:spcBef>
                        <a:spcAft>
                          <a:spcPts val="0"/>
                        </a:spcAft>
                        <a:buFont typeface="+mj-lt"/>
                        <a:buNone/>
                      </a:pPr>
                      <a:r>
                        <a:rPr lang="en-US" sz="1200" dirty="0">
                          <a:solidFill>
                            <a:schemeClr val="bg1"/>
                          </a:solidFill>
                          <a:effectLst/>
                          <a:latin typeface="Calibri" panose="020F0502020204030204" pitchFamily="34" charset="0"/>
                          <a:ea typeface="Calibri" panose="020F0502020204030204" pitchFamily="34" charset="0"/>
                        </a:rPr>
                        <a:t>Default Deny</a:t>
                      </a:r>
                    </a:p>
                  </a:txBody>
                  <a:tcPr marL="63500" marR="63500" marT="63500" marB="63500"/>
                </a:tc>
                <a:tc>
                  <a:txBody>
                    <a:bodyPr/>
                    <a:lstStyle/>
                    <a:p>
                      <a:r>
                        <a:rPr lang="en-US" dirty="0">
                          <a:solidFill>
                            <a:schemeClr val="bg1"/>
                          </a:solidFill>
                        </a:rPr>
                        <a:t>Memory Protection: </a:t>
                      </a:r>
                      <a:r>
                        <a:rPr lang="en-US" sz="1400" b="0" i="0" u="none" strike="noStrike" cap="none" dirty="0">
                          <a:solidFill>
                            <a:schemeClr val="bg1"/>
                          </a:solidFill>
                          <a:effectLst/>
                          <a:latin typeface="Arial"/>
                          <a:ea typeface="Arial"/>
                          <a:cs typeface="Arial"/>
                          <a:sym typeface="Arial"/>
                        </a:rPr>
                        <a:t>Do not access freed memory</a:t>
                      </a:r>
                      <a:endParaRPr lang="en-US" dirty="0">
                        <a:solidFill>
                          <a:schemeClr val="bg1"/>
                        </a:solidFill>
                      </a:endParaRPr>
                    </a:p>
                  </a:txBody>
                  <a:tcPr/>
                </a:tc>
                <a:extLst>
                  <a:ext uri="{0D108BD9-81ED-4DB2-BD59-A6C34878D82A}">
                    <a16:rowId xmlns:a16="http://schemas.microsoft.com/office/drawing/2014/main" val="2659055043"/>
                  </a:ext>
                </a:extLst>
              </a:tr>
              <a:tr h="394667">
                <a:tc>
                  <a:txBody>
                    <a:bodyPr/>
                    <a:lstStyle/>
                    <a:p>
                      <a:r>
                        <a:rPr lang="en-US" dirty="0">
                          <a:solidFill>
                            <a:schemeClr val="bg1"/>
                          </a:solidFill>
                        </a:rPr>
                        <a:t>6</a:t>
                      </a:r>
                    </a:p>
                  </a:txBody>
                  <a:tcPr/>
                </a:tc>
                <a:tc>
                  <a:txBody>
                    <a:bodyPr/>
                    <a:lstStyle/>
                    <a:p>
                      <a:pPr marL="0" marR="0" lvl="0" indent="0" algn="l">
                        <a:spcBef>
                          <a:spcPts val="0"/>
                        </a:spcBef>
                        <a:spcAft>
                          <a:spcPts val="0"/>
                        </a:spcAft>
                        <a:buFont typeface="+mj-lt"/>
                        <a:buNone/>
                      </a:pPr>
                      <a:r>
                        <a:rPr lang="en-US" sz="1200" dirty="0">
                          <a:solidFill>
                            <a:schemeClr val="bg1"/>
                          </a:solidFill>
                          <a:effectLst/>
                          <a:latin typeface="Calibri" panose="020F0502020204030204" pitchFamily="34" charset="0"/>
                          <a:ea typeface="Calibri" panose="020F0502020204030204" pitchFamily="34" charset="0"/>
                        </a:rPr>
                        <a:t>Adhere to the Principle of Least Privilege</a:t>
                      </a:r>
                    </a:p>
                  </a:txBody>
                  <a:tcPr marL="63500" marR="63500" marT="63500" marB="63500"/>
                </a:tc>
                <a:tc>
                  <a:txBody>
                    <a:bodyPr/>
                    <a:lstStyle/>
                    <a:p>
                      <a:r>
                        <a:rPr lang="en-US" dirty="0">
                          <a:solidFill>
                            <a:schemeClr val="bg1"/>
                          </a:solidFill>
                        </a:rPr>
                        <a:t>Authorization: Verify the permissions before granting access</a:t>
                      </a:r>
                    </a:p>
                  </a:txBody>
                  <a:tcPr/>
                </a:tc>
                <a:extLst>
                  <a:ext uri="{0D108BD9-81ED-4DB2-BD59-A6C34878D82A}">
                    <a16:rowId xmlns:a16="http://schemas.microsoft.com/office/drawing/2014/main" val="1593488072"/>
                  </a:ext>
                </a:extLst>
              </a:tr>
              <a:tr h="498301">
                <a:tc>
                  <a:txBody>
                    <a:bodyPr/>
                    <a:lstStyle/>
                    <a:p>
                      <a:r>
                        <a:rPr lang="en-US" dirty="0">
                          <a:solidFill>
                            <a:schemeClr val="bg1"/>
                          </a:solidFill>
                        </a:rPr>
                        <a:t>7</a:t>
                      </a:r>
                    </a:p>
                  </a:txBody>
                  <a:tcPr/>
                </a:tc>
                <a:tc>
                  <a:txBody>
                    <a:bodyPr/>
                    <a:lstStyle/>
                    <a:p>
                      <a:pPr marL="0" marR="0" lvl="0" indent="0" algn="l">
                        <a:spcBef>
                          <a:spcPts val="0"/>
                        </a:spcBef>
                        <a:spcAft>
                          <a:spcPts val="0"/>
                        </a:spcAft>
                        <a:buFont typeface="+mj-lt"/>
                        <a:buNone/>
                      </a:pPr>
                      <a:r>
                        <a:rPr lang="en-US" sz="1200" dirty="0">
                          <a:solidFill>
                            <a:schemeClr val="bg1"/>
                          </a:solidFill>
                          <a:effectLst/>
                          <a:latin typeface="Calibri" panose="020F0502020204030204" pitchFamily="34" charset="0"/>
                          <a:ea typeface="Calibri" panose="020F0502020204030204" pitchFamily="34" charset="0"/>
                        </a:rPr>
                        <a:t>Sanitize Data Sent to Other Systems</a:t>
                      </a:r>
                    </a:p>
                  </a:txBody>
                  <a:tcPr marL="63500" marR="63500" marT="63500" marB="63500"/>
                </a:tc>
                <a:tc>
                  <a:txBody>
                    <a:bodyPr/>
                    <a:lstStyle/>
                    <a:p>
                      <a:r>
                        <a:rPr lang="en-US" dirty="0">
                          <a:solidFill>
                            <a:schemeClr val="bg1"/>
                          </a:solidFill>
                        </a:rPr>
                        <a:t>SQL Injection: </a:t>
                      </a:r>
                      <a:r>
                        <a:rPr lang="en-US" sz="1400" b="0" i="0" u="none" strike="noStrike" cap="none" dirty="0">
                          <a:solidFill>
                            <a:schemeClr val="bg1"/>
                          </a:solidFill>
                          <a:effectLst/>
                          <a:latin typeface="Arial"/>
                          <a:ea typeface="Arial"/>
                          <a:cs typeface="Arial"/>
                          <a:sym typeface="Arial"/>
                        </a:rPr>
                        <a:t>SQL injection vulnerabilities arise in applications where elements of a SQL query originate from an untrusted source. </a:t>
                      </a:r>
                      <a:endParaRPr lang="en-US" dirty="0">
                        <a:solidFill>
                          <a:schemeClr val="bg1"/>
                        </a:solidFill>
                      </a:endParaRPr>
                    </a:p>
                  </a:txBody>
                  <a:tcPr/>
                </a:tc>
                <a:extLst>
                  <a:ext uri="{0D108BD9-81ED-4DB2-BD59-A6C34878D82A}">
                    <a16:rowId xmlns:a16="http://schemas.microsoft.com/office/drawing/2014/main" val="1311059020"/>
                  </a:ext>
                </a:extLst>
              </a:tr>
              <a:tr h="498301">
                <a:tc>
                  <a:txBody>
                    <a:bodyPr/>
                    <a:lstStyle/>
                    <a:p>
                      <a:r>
                        <a:rPr lang="en-US" dirty="0">
                          <a:solidFill>
                            <a:schemeClr val="bg1"/>
                          </a:solidFill>
                        </a:rPr>
                        <a:t>8</a:t>
                      </a:r>
                    </a:p>
                  </a:txBody>
                  <a:tcPr/>
                </a:tc>
                <a:tc>
                  <a:txBody>
                    <a:bodyPr/>
                    <a:lstStyle/>
                    <a:p>
                      <a:pPr marL="0" marR="0" lvl="0" indent="0" algn="l">
                        <a:spcBef>
                          <a:spcPts val="0"/>
                        </a:spcBef>
                        <a:spcAft>
                          <a:spcPts val="0"/>
                        </a:spcAft>
                        <a:buFont typeface="+mj-lt"/>
                        <a:buNone/>
                      </a:pPr>
                      <a:r>
                        <a:rPr lang="en-US" sz="1200" dirty="0">
                          <a:solidFill>
                            <a:schemeClr val="bg1"/>
                          </a:solidFill>
                          <a:effectLst/>
                          <a:latin typeface="Calibri" panose="020F0502020204030204" pitchFamily="34" charset="0"/>
                          <a:ea typeface="Calibri" panose="020F0502020204030204" pitchFamily="34" charset="0"/>
                        </a:rPr>
                        <a:t>Practice Defense in Depth </a:t>
                      </a:r>
                    </a:p>
                  </a:txBody>
                  <a:tcPr marL="63500" marR="63500" marT="63500" marB="63500"/>
                </a:tc>
                <a:tc>
                  <a:txBody>
                    <a:bodyPr/>
                    <a:lstStyle/>
                    <a:p>
                      <a:r>
                        <a:rPr lang="en-US" dirty="0">
                          <a:solidFill>
                            <a:schemeClr val="bg1"/>
                          </a:solidFill>
                        </a:rPr>
                        <a:t>String Correctness: </a:t>
                      </a:r>
                      <a:r>
                        <a:rPr lang="en-US" sz="1400" b="0" i="0" u="none" strike="noStrike" cap="none" dirty="0">
                          <a:solidFill>
                            <a:schemeClr val="bg1"/>
                          </a:solidFill>
                          <a:effectLst/>
                          <a:latin typeface="Arial"/>
                          <a:ea typeface="Arial"/>
                          <a:cs typeface="Arial"/>
                          <a:sym typeface="Arial"/>
                        </a:rPr>
                        <a:t>Detect errors when converting a string to a number. </a:t>
                      </a:r>
                      <a:endParaRPr lang="en-US" dirty="0">
                        <a:solidFill>
                          <a:schemeClr val="bg1"/>
                        </a:solidFill>
                      </a:endParaRPr>
                    </a:p>
                  </a:txBody>
                  <a:tcPr/>
                </a:tc>
                <a:extLst>
                  <a:ext uri="{0D108BD9-81ED-4DB2-BD59-A6C34878D82A}">
                    <a16:rowId xmlns:a16="http://schemas.microsoft.com/office/drawing/2014/main" val="813660072"/>
                  </a:ext>
                </a:extLst>
              </a:tr>
              <a:tr h="498301">
                <a:tc>
                  <a:txBody>
                    <a:bodyPr/>
                    <a:lstStyle/>
                    <a:p>
                      <a:r>
                        <a:rPr lang="en-US" dirty="0">
                          <a:solidFill>
                            <a:schemeClr val="bg1"/>
                          </a:solidFill>
                        </a:rPr>
                        <a:t>9</a:t>
                      </a:r>
                    </a:p>
                  </a:txBody>
                  <a:tcPr/>
                </a:tc>
                <a:tc>
                  <a:txBody>
                    <a:bodyPr/>
                    <a:lstStyle/>
                    <a:p>
                      <a:pPr marL="0" marR="0" lvl="0" indent="0" algn="l">
                        <a:spcBef>
                          <a:spcPts val="0"/>
                        </a:spcBef>
                        <a:spcAft>
                          <a:spcPts val="0"/>
                        </a:spcAft>
                        <a:buFont typeface="+mj-lt"/>
                        <a:buNone/>
                      </a:pPr>
                      <a:r>
                        <a:rPr lang="en-US" sz="1200" dirty="0">
                          <a:solidFill>
                            <a:schemeClr val="bg1"/>
                          </a:solidFill>
                          <a:effectLst/>
                          <a:latin typeface="Calibri" panose="020F0502020204030204" pitchFamily="34" charset="0"/>
                          <a:ea typeface="Calibri" panose="020F0502020204030204" pitchFamily="34" charset="0"/>
                        </a:rPr>
                        <a:t>Use Effective Quality Assurance Techniques</a:t>
                      </a:r>
                    </a:p>
                  </a:txBody>
                  <a:tcPr marL="63500" marR="63500" marT="63500" marB="63500"/>
                </a:tc>
                <a:tc>
                  <a:txBody>
                    <a:bodyPr/>
                    <a:lstStyle/>
                    <a:p>
                      <a:r>
                        <a:rPr lang="en-US" dirty="0">
                          <a:solidFill>
                            <a:schemeClr val="bg1"/>
                          </a:solidFill>
                        </a:rPr>
                        <a:t>Assertions: </a:t>
                      </a:r>
                      <a:r>
                        <a:rPr lang="en-US" sz="1400" b="0" i="0" u="none" strike="noStrike" cap="none" dirty="0">
                          <a:solidFill>
                            <a:schemeClr val="bg1"/>
                          </a:solidFill>
                          <a:effectLst/>
                          <a:latin typeface="Arial"/>
                          <a:ea typeface="Arial"/>
                          <a:cs typeface="Arial"/>
                          <a:sym typeface="Arial"/>
                        </a:rPr>
                        <a:t>Use a static assertion to test the value of a constant expression</a:t>
                      </a:r>
                      <a:endParaRPr lang="en-US" dirty="0">
                        <a:solidFill>
                          <a:schemeClr val="bg1"/>
                        </a:solidFill>
                      </a:endParaRPr>
                    </a:p>
                  </a:txBody>
                  <a:tcPr/>
                </a:tc>
                <a:extLst>
                  <a:ext uri="{0D108BD9-81ED-4DB2-BD59-A6C34878D82A}">
                    <a16:rowId xmlns:a16="http://schemas.microsoft.com/office/drawing/2014/main" val="831776384"/>
                  </a:ext>
                </a:extLst>
              </a:tr>
              <a:tr h="394667">
                <a:tc>
                  <a:txBody>
                    <a:bodyPr/>
                    <a:lstStyle/>
                    <a:p>
                      <a:r>
                        <a:rPr lang="en-US" dirty="0">
                          <a:solidFill>
                            <a:schemeClr val="bg1"/>
                          </a:solidFill>
                        </a:rPr>
                        <a:t>10</a:t>
                      </a:r>
                    </a:p>
                  </a:txBody>
                  <a:tcPr/>
                </a:tc>
                <a:tc>
                  <a:txBody>
                    <a:bodyPr/>
                    <a:lstStyle/>
                    <a:p>
                      <a:pPr marL="0" marR="0" lvl="0" indent="0" algn="l">
                        <a:spcBef>
                          <a:spcPts val="0"/>
                        </a:spcBef>
                        <a:spcAft>
                          <a:spcPts val="0"/>
                        </a:spcAft>
                        <a:buFont typeface="+mj-lt"/>
                        <a:buNone/>
                      </a:pPr>
                      <a:r>
                        <a:rPr lang="en-US" sz="1200" dirty="0">
                          <a:solidFill>
                            <a:schemeClr val="bg1"/>
                          </a:solidFill>
                          <a:effectLst/>
                          <a:latin typeface="Calibri" panose="020F0502020204030204" pitchFamily="34" charset="0"/>
                          <a:ea typeface="Calibri" panose="020F0502020204030204" pitchFamily="34" charset="0"/>
                        </a:rPr>
                        <a:t>Adopt a Secure Coding Standard</a:t>
                      </a:r>
                    </a:p>
                  </a:txBody>
                  <a:tcPr marL="63500" marR="63500" marT="63500" marB="63500"/>
                </a:tc>
                <a:tc>
                  <a:txBody>
                    <a:bodyPr/>
                    <a:lstStyle/>
                    <a:p>
                      <a:r>
                        <a:rPr lang="en-US" dirty="0">
                          <a:solidFill>
                            <a:schemeClr val="bg1"/>
                          </a:solidFill>
                        </a:rPr>
                        <a:t>File Input Output: </a:t>
                      </a:r>
                      <a:r>
                        <a:rPr lang="en-US" sz="1400" b="0" i="0" u="none" strike="noStrike" cap="none" dirty="0">
                          <a:solidFill>
                            <a:schemeClr val="bg1"/>
                          </a:solidFill>
                          <a:effectLst/>
                          <a:latin typeface="Arial"/>
                          <a:ea typeface="Arial"/>
                          <a:cs typeface="Arial"/>
                          <a:sym typeface="Arial"/>
                        </a:rPr>
                        <a:t>Reset strings on </a:t>
                      </a:r>
                      <a:r>
                        <a:rPr lang="en-US" sz="1400" b="0" i="0" u="none" strike="noStrike" cap="none" dirty="0" err="1">
                          <a:solidFill>
                            <a:schemeClr val="bg1"/>
                          </a:solidFill>
                          <a:effectLst/>
                          <a:latin typeface="Arial"/>
                          <a:ea typeface="Arial"/>
                          <a:cs typeface="Arial"/>
                          <a:sym typeface="Arial"/>
                        </a:rPr>
                        <a:t>fgets</a:t>
                      </a:r>
                      <a:r>
                        <a:rPr lang="en-US" sz="1400" b="0" i="0" u="none" strike="noStrike" cap="none" dirty="0">
                          <a:solidFill>
                            <a:schemeClr val="bg1"/>
                          </a:solidFill>
                          <a:effectLst/>
                          <a:latin typeface="Arial"/>
                          <a:ea typeface="Arial"/>
                          <a:cs typeface="Arial"/>
                          <a:sym typeface="Arial"/>
                        </a:rPr>
                        <a:t>() or </a:t>
                      </a:r>
                      <a:r>
                        <a:rPr lang="en-US" sz="1400" b="0" i="0" u="none" strike="noStrike" cap="none" dirty="0" err="1">
                          <a:solidFill>
                            <a:schemeClr val="bg1"/>
                          </a:solidFill>
                          <a:effectLst/>
                          <a:latin typeface="Arial"/>
                          <a:ea typeface="Arial"/>
                          <a:cs typeface="Arial"/>
                          <a:sym typeface="Arial"/>
                        </a:rPr>
                        <a:t>fgetws</a:t>
                      </a:r>
                      <a:r>
                        <a:rPr lang="en-US" sz="1400" b="0" i="0" u="none" strike="noStrike" cap="none" dirty="0">
                          <a:solidFill>
                            <a:schemeClr val="bg1"/>
                          </a:solidFill>
                          <a:effectLst/>
                          <a:latin typeface="Arial"/>
                          <a:ea typeface="Arial"/>
                          <a:cs typeface="Arial"/>
                          <a:sym typeface="Arial"/>
                        </a:rPr>
                        <a:t>() failure</a:t>
                      </a:r>
                      <a:endParaRPr lang="en-US" dirty="0">
                        <a:solidFill>
                          <a:schemeClr val="bg1"/>
                        </a:solidFill>
                      </a:endParaRPr>
                    </a:p>
                  </a:txBody>
                  <a:tcPr/>
                </a:tc>
                <a:extLst>
                  <a:ext uri="{0D108BD9-81ED-4DB2-BD59-A6C34878D82A}">
                    <a16:rowId xmlns:a16="http://schemas.microsoft.com/office/drawing/2014/main" val="2048033960"/>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587326" y="1776047"/>
            <a:ext cx="10820400" cy="56270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ts val="2000"/>
              <a:buChar char="•"/>
            </a:pPr>
            <a:r>
              <a:rPr lang="en-US" sz="2000" dirty="0"/>
              <a:t>Vulnerabilities are categorized into High, Medium and low. Please find the associated vulnerability category in case a coding standard is violated.</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5" name="Table 2">
            <a:extLst>
              <a:ext uri="{FF2B5EF4-FFF2-40B4-BE49-F238E27FC236}">
                <a16:creationId xmlns:a16="http://schemas.microsoft.com/office/drawing/2014/main" id="{DB2A3128-3C7F-432E-902F-7E17271E10A2}"/>
              </a:ext>
            </a:extLst>
          </p:cNvPr>
          <p:cNvGraphicFramePr>
            <a:graphicFrameLocks noGrp="1"/>
          </p:cNvGraphicFramePr>
          <p:nvPr>
            <p:extLst>
              <p:ext uri="{D42A27DB-BD31-4B8C-83A1-F6EECF244321}">
                <p14:modId xmlns:p14="http://schemas.microsoft.com/office/powerpoint/2010/main" val="1141528608"/>
              </p:ext>
            </p:extLst>
          </p:nvPr>
        </p:nvGraphicFramePr>
        <p:xfrm>
          <a:off x="784274" y="2338755"/>
          <a:ext cx="10075984" cy="4065158"/>
        </p:xfrm>
        <a:graphic>
          <a:graphicData uri="http://schemas.openxmlformats.org/drawingml/2006/table">
            <a:tbl>
              <a:tblPr firstRow="1" bandRow="1">
                <a:tableStyleId>{802198C4-3087-4945-87E3-76CBB3509B7E}</a:tableStyleId>
              </a:tblPr>
              <a:tblGrid>
                <a:gridCol w="861646">
                  <a:extLst>
                    <a:ext uri="{9D8B030D-6E8A-4147-A177-3AD203B41FA5}">
                      <a16:colId xmlns:a16="http://schemas.microsoft.com/office/drawing/2014/main" val="1260059255"/>
                    </a:ext>
                  </a:extLst>
                </a:gridCol>
                <a:gridCol w="6035040">
                  <a:extLst>
                    <a:ext uri="{9D8B030D-6E8A-4147-A177-3AD203B41FA5}">
                      <a16:colId xmlns:a16="http://schemas.microsoft.com/office/drawing/2014/main" val="3880344165"/>
                    </a:ext>
                  </a:extLst>
                </a:gridCol>
                <a:gridCol w="3179298">
                  <a:extLst>
                    <a:ext uri="{9D8B030D-6E8A-4147-A177-3AD203B41FA5}">
                      <a16:colId xmlns:a16="http://schemas.microsoft.com/office/drawing/2014/main" val="1556288400"/>
                    </a:ext>
                  </a:extLst>
                </a:gridCol>
              </a:tblGrid>
              <a:tr h="150299">
                <a:tc>
                  <a:txBody>
                    <a:bodyPr/>
                    <a:lstStyle/>
                    <a:p>
                      <a:pPr algn="ctr"/>
                      <a:r>
                        <a:rPr lang="en-US" b="1" dirty="0">
                          <a:solidFill>
                            <a:schemeClr val="bg1"/>
                          </a:solidFill>
                        </a:rPr>
                        <a:t>S. No</a:t>
                      </a:r>
                    </a:p>
                  </a:txBody>
                  <a:tcPr/>
                </a:tc>
                <a:tc>
                  <a:txBody>
                    <a:bodyPr/>
                    <a:lstStyle/>
                    <a:p>
                      <a:pPr algn="ctr"/>
                      <a:r>
                        <a:rPr lang="en-US" b="1" dirty="0">
                          <a:solidFill>
                            <a:schemeClr val="bg1"/>
                          </a:solidFill>
                        </a:rPr>
                        <a:t>Coding Standard</a:t>
                      </a:r>
                    </a:p>
                  </a:txBody>
                  <a:tcPr/>
                </a:tc>
                <a:tc>
                  <a:txBody>
                    <a:bodyPr/>
                    <a:lstStyle/>
                    <a:p>
                      <a:pPr algn="ctr"/>
                      <a:r>
                        <a:rPr lang="en-US" b="1" dirty="0">
                          <a:solidFill>
                            <a:schemeClr val="bg1"/>
                          </a:solidFill>
                        </a:rPr>
                        <a:t>Vulnerability Severity if broken</a:t>
                      </a:r>
                    </a:p>
                  </a:txBody>
                  <a:tcPr/>
                </a:tc>
                <a:extLst>
                  <a:ext uri="{0D108BD9-81ED-4DB2-BD59-A6C34878D82A}">
                    <a16:rowId xmlns:a16="http://schemas.microsoft.com/office/drawing/2014/main" val="257587569"/>
                  </a:ext>
                </a:extLst>
              </a:tr>
              <a:tr h="377078">
                <a:tc>
                  <a:txBody>
                    <a:bodyPr/>
                    <a:lstStyle/>
                    <a:p>
                      <a:r>
                        <a:rPr lang="en-US" dirty="0">
                          <a:solidFill>
                            <a:schemeClr val="bg1"/>
                          </a:solidFill>
                        </a:rPr>
                        <a:t>1</a:t>
                      </a:r>
                    </a:p>
                  </a:txBody>
                  <a:tcPr/>
                </a:tc>
                <a:tc>
                  <a:txBody>
                    <a:bodyPr/>
                    <a:lstStyle/>
                    <a:p>
                      <a:r>
                        <a:rPr lang="en-US" dirty="0">
                          <a:solidFill>
                            <a:schemeClr val="bg1"/>
                          </a:solidFill>
                        </a:rPr>
                        <a:t>Data Type: </a:t>
                      </a:r>
                      <a:r>
                        <a:rPr lang="en-US" sz="1400" b="0" i="0" u="none" strike="noStrike" cap="none" dirty="0">
                          <a:solidFill>
                            <a:schemeClr val="bg1"/>
                          </a:solidFill>
                          <a:effectLst/>
                          <a:latin typeface="Arial"/>
                          <a:ea typeface="Arial"/>
                          <a:cs typeface="Arial"/>
                          <a:sym typeface="Arial"/>
                        </a:rPr>
                        <a:t>Do not pass a nonstandard-layout type object across execution boundaries. </a:t>
                      </a:r>
                      <a:endParaRPr lang="en-US" dirty="0">
                        <a:solidFill>
                          <a:schemeClr val="bg1"/>
                        </a:solidFill>
                      </a:endParaRPr>
                    </a:p>
                  </a:txBody>
                  <a:tcPr/>
                </a:tc>
                <a:tc>
                  <a:txBody>
                    <a:bodyPr/>
                    <a:lstStyle/>
                    <a:p>
                      <a:r>
                        <a:rPr lang="en-US" dirty="0">
                          <a:solidFill>
                            <a:schemeClr val="bg1"/>
                          </a:solidFill>
                        </a:rPr>
                        <a:t>High</a:t>
                      </a:r>
                    </a:p>
                  </a:txBody>
                  <a:tcPr/>
                </a:tc>
                <a:extLst>
                  <a:ext uri="{0D108BD9-81ED-4DB2-BD59-A6C34878D82A}">
                    <a16:rowId xmlns:a16="http://schemas.microsoft.com/office/drawing/2014/main" val="1412628277"/>
                  </a:ext>
                </a:extLst>
              </a:tr>
              <a:tr h="225508">
                <a:tc>
                  <a:txBody>
                    <a:bodyPr/>
                    <a:lstStyle/>
                    <a:p>
                      <a:r>
                        <a:rPr lang="en-US" dirty="0">
                          <a:solidFill>
                            <a:schemeClr val="bg1"/>
                          </a:solidFill>
                        </a:rPr>
                        <a:t>2</a:t>
                      </a:r>
                    </a:p>
                  </a:txBody>
                  <a:tcPr/>
                </a:tc>
                <a:tc>
                  <a:txBody>
                    <a:bodyPr/>
                    <a:lstStyle/>
                    <a:p>
                      <a:r>
                        <a:rPr lang="en-US" dirty="0">
                          <a:solidFill>
                            <a:schemeClr val="bg1"/>
                          </a:solidFill>
                        </a:rPr>
                        <a:t>Integers: </a:t>
                      </a:r>
                      <a:r>
                        <a:rPr lang="en-US" sz="1400" b="0" i="0" u="none" strike="noStrike" cap="none" dirty="0">
                          <a:solidFill>
                            <a:schemeClr val="bg1"/>
                          </a:solidFill>
                          <a:effectLst/>
                          <a:latin typeface="Arial"/>
                          <a:ea typeface="Arial"/>
                          <a:cs typeface="Arial"/>
                          <a:sym typeface="Arial"/>
                        </a:rPr>
                        <a:t>Do not cast to an out-of-range enumeration value. </a:t>
                      </a:r>
                      <a:endParaRPr lang="en-US" dirty="0">
                        <a:solidFill>
                          <a:schemeClr val="bg1"/>
                        </a:solidFill>
                      </a:endParaRPr>
                    </a:p>
                  </a:txBody>
                  <a:tcPr/>
                </a:tc>
                <a:tc>
                  <a:txBody>
                    <a:bodyPr/>
                    <a:lstStyle/>
                    <a:p>
                      <a:pPr marL="0" marR="0" algn="l">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rPr>
                        <a:t>Medium</a:t>
                      </a:r>
                    </a:p>
                  </a:txBody>
                  <a:tcPr marL="68580" marR="68580" marT="0" marB="0"/>
                </a:tc>
                <a:extLst>
                  <a:ext uri="{0D108BD9-81ED-4DB2-BD59-A6C34878D82A}">
                    <a16:rowId xmlns:a16="http://schemas.microsoft.com/office/drawing/2014/main" val="495477029"/>
                  </a:ext>
                </a:extLst>
              </a:tr>
              <a:tr h="225508">
                <a:tc>
                  <a:txBody>
                    <a:bodyPr/>
                    <a:lstStyle/>
                    <a:p>
                      <a:r>
                        <a:rPr lang="en-US" dirty="0">
                          <a:solidFill>
                            <a:schemeClr val="bg1"/>
                          </a:solidFill>
                        </a:rPr>
                        <a:t>3</a:t>
                      </a:r>
                    </a:p>
                  </a:txBody>
                  <a:tcPr/>
                </a:tc>
                <a:tc>
                  <a:txBody>
                    <a:bodyPr/>
                    <a:lstStyle/>
                    <a:p>
                      <a:r>
                        <a:rPr lang="en-US" dirty="0">
                          <a:solidFill>
                            <a:schemeClr val="bg1"/>
                          </a:solidFill>
                        </a:rPr>
                        <a:t>Exceptions: </a:t>
                      </a:r>
                      <a:r>
                        <a:rPr lang="en-US" sz="1400" b="0" i="0" u="none" strike="noStrike" cap="none" dirty="0">
                          <a:solidFill>
                            <a:schemeClr val="bg1"/>
                          </a:solidFill>
                          <a:effectLst/>
                          <a:latin typeface="Arial"/>
                          <a:ea typeface="Arial"/>
                          <a:cs typeface="Arial"/>
                          <a:sym typeface="Arial"/>
                        </a:rPr>
                        <a:t>Handle all exceptions</a:t>
                      </a:r>
                      <a:endParaRPr lang="en-US" dirty="0">
                        <a:solidFill>
                          <a:schemeClr val="bg1"/>
                        </a:solidFill>
                      </a:endParaRPr>
                    </a:p>
                  </a:txBody>
                  <a:tcPr/>
                </a:tc>
                <a:tc>
                  <a:txBody>
                    <a:bodyPr/>
                    <a:lstStyle/>
                    <a:p>
                      <a:pPr marL="0" marR="0" algn="l">
                        <a:spcBef>
                          <a:spcPts val="0"/>
                        </a:spcBef>
                        <a:spcAft>
                          <a:spcPts val="0"/>
                        </a:spcAft>
                      </a:pPr>
                      <a:r>
                        <a:rPr lang="en-US" sz="1200">
                          <a:solidFill>
                            <a:schemeClr val="bg1"/>
                          </a:solidFill>
                          <a:effectLst/>
                          <a:latin typeface="Calibri" panose="020F0502020204030204" pitchFamily="34" charset="0"/>
                          <a:ea typeface="Calibri" panose="020F0502020204030204" pitchFamily="34" charset="0"/>
                        </a:rPr>
                        <a:t>Medium</a:t>
                      </a:r>
                    </a:p>
                  </a:txBody>
                  <a:tcPr marL="68580" marR="68580" marT="0" marB="0"/>
                </a:tc>
                <a:extLst>
                  <a:ext uri="{0D108BD9-81ED-4DB2-BD59-A6C34878D82A}">
                    <a16:rowId xmlns:a16="http://schemas.microsoft.com/office/drawing/2014/main" val="1346676247"/>
                  </a:ext>
                </a:extLst>
              </a:tr>
              <a:tr h="225508">
                <a:tc>
                  <a:txBody>
                    <a:bodyPr/>
                    <a:lstStyle/>
                    <a:p>
                      <a:r>
                        <a:rPr lang="en-US" dirty="0">
                          <a:solidFill>
                            <a:schemeClr val="bg1"/>
                          </a:solidFill>
                        </a:rPr>
                        <a:t>4</a:t>
                      </a:r>
                    </a:p>
                  </a:txBody>
                  <a:tcPr/>
                </a:tc>
                <a:tc>
                  <a:txBody>
                    <a:bodyPr/>
                    <a:lstStyle/>
                    <a:p>
                      <a:r>
                        <a:rPr lang="en-US" dirty="0">
                          <a:solidFill>
                            <a:schemeClr val="bg1"/>
                          </a:solidFill>
                        </a:rPr>
                        <a:t>Containers: </a:t>
                      </a:r>
                      <a:r>
                        <a:rPr lang="en-US" sz="1400" b="0" i="0" u="none" strike="noStrike" cap="none" dirty="0">
                          <a:solidFill>
                            <a:schemeClr val="bg1"/>
                          </a:solidFill>
                          <a:effectLst/>
                          <a:latin typeface="Arial"/>
                          <a:ea typeface="Arial"/>
                          <a:cs typeface="Arial"/>
                          <a:sym typeface="Arial"/>
                        </a:rPr>
                        <a:t>Use valid iterator ranges</a:t>
                      </a:r>
                      <a:endParaRPr lang="en-US" dirty="0">
                        <a:solidFill>
                          <a:schemeClr val="bg1"/>
                        </a:solidFill>
                      </a:endParaRPr>
                    </a:p>
                  </a:txBody>
                  <a:tcPr/>
                </a:tc>
                <a:tc>
                  <a:txBody>
                    <a:bodyPr/>
                    <a:lstStyle/>
                    <a:p>
                      <a:pPr marL="0" marR="0" algn="l">
                        <a:spcBef>
                          <a:spcPts val="0"/>
                        </a:spcBef>
                        <a:spcAft>
                          <a:spcPts val="0"/>
                        </a:spcAft>
                      </a:pPr>
                      <a:r>
                        <a:rPr lang="en-US" sz="1200">
                          <a:solidFill>
                            <a:schemeClr val="bg1"/>
                          </a:solidFill>
                          <a:effectLst/>
                          <a:latin typeface="Calibri" panose="020F0502020204030204" pitchFamily="34" charset="0"/>
                          <a:ea typeface="Calibri" panose="020F0502020204030204" pitchFamily="34" charset="0"/>
                        </a:rPr>
                        <a:t>High</a:t>
                      </a:r>
                    </a:p>
                  </a:txBody>
                  <a:tcPr marL="68580" marR="68580" marT="0" marB="0"/>
                </a:tc>
                <a:extLst>
                  <a:ext uri="{0D108BD9-81ED-4DB2-BD59-A6C34878D82A}">
                    <a16:rowId xmlns:a16="http://schemas.microsoft.com/office/drawing/2014/main" val="2269965805"/>
                  </a:ext>
                </a:extLst>
              </a:tr>
              <a:tr h="225508">
                <a:tc>
                  <a:txBody>
                    <a:bodyPr/>
                    <a:lstStyle/>
                    <a:p>
                      <a:r>
                        <a:rPr lang="en-US" dirty="0">
                          <a:solidFill>
                            <a:schemeClr val="bg1"/>
                          </a:solidFill>
                        </a:rPr>
                        <a:t>5</a:t>
                      </a:r>
                    </a:p>
                  </a:txBody>
                  <a:tcPr/>
                </a:tc>
                <a:tc>
                  <a:txBody>
                    <a:bodyPr/>
                    <a:lstStyle/>
                    <a:p>
                      <a:r>
                        <a:rPr lang="en-US" dirty="0">
                          <a:solidFill>
                            <a:schemeClr val="bg1"/>
                          </a:solidFill>
                        </a:rPr>
                        <a:t>Memory Protection: </a:t>
                      </a:r>
                      <a:r>
                        <a:rPr lang="en-US" sz="1400" b="0" i="0" u="none" strike="noStrike" cap="none" dirty="0">
                          <a:solidFill>
                            <a:schemeClr val="bg1"/>
                          </a:solidFill>
                          <a:effectLst/>
                          <a:latin typeface="Arial"/>
                          <a:ea typeface="Arial"/>
                          <a:cs typeface="Arial"/>
                          <a:sym typeface="Arial"/>
                        </a:rPr>
                        <a:t>Do not access freed memory</a:t>
                      </a:r>
                      <a:endParaRPr lang="en-US" dirty="0">
                        <a:solidFill>
                          <a:schemeClr val="bg1"/>
                        </a:solidFill>
                      </a:endParaRPr>
                    </a:p>
                  </a:txBody>
                  <a:tcPr/>
                </a:tc>
                <a:tc>
                  <a:txBody>
                    <a:bodyPr/>
                    <a:lstStyle/>
                    <a:p>
                      <a:pPr marL="0" marR="0" algn="l">
                        <a:spcBef>
                          <a:spcPts val="0"/>
                        </a:spcBef>
                        <a:spcAft>
                          <a:spcPts val="0"/>
                        </a:spcAft>
                      </a:pPr>
                      <a:r>
                        <a:rPr lang="en-US" sz="1200">
                          <a:solidFill>
                            <a:schemeClr val="bg1"/>
                          </a:solidFill>
                          <a:effectLst/>
                          <a:latin typeface="Calibri" panose="020F0502020204030204" pitchFamily="34" charset="0"/>
                          <a:ea typeface="Calibri" panose="020F0502020204030204" pitchFamily="34" charset="0"/>
                        </a:rPr>
                        <a:t>High</a:t>
                      </a:r>
                    </a:p>
                  </a:txBody>
                  <a:tcPr marL="68580" marR="68580" marT="0" marB="0"/>
                </a:tc>
                <a:extLst>
                  <a:ext uri="{0D108BD9-81ED-4DB2-BD59-A6C34878D82A}">
                    <a16:rowId xmlns:a16="http://schemas.microsoft.com/office/drawing/2014/main" val="2659055043"/>
                  </a:ext>
                </a:extLst>
              </a:tr>
              <a:tr h="225508">
                <a:tc>
                  <a:txBody>
                    <a:bodyPr/>
                    <a:lstStyle/>
                    <a:p>
                      <a:r>
                        <a:rPr lang="en-US" dirty="0">
                          <a:solidFill>
                            <a:schemeClr val="bg1"/>
                          </a:solidFill>
                        </a:rPr>
                        <a:t>6</a:t>
                      </a:r>
                    </a:p>
                  </a:txBody>
                  <a:tcPr/>
                </a:tc>
                <a:tc>
                  <a:txBody>
                    <a:bodyPr/>
                    <a:lstStyle/>
                    <a:p>
                      <a:r>
                        <a:rPr lang="en-US" dirty="0">
                          <a:solidFill>
                            <a:schemeClr val="bg1"/>
                          </a:solidFill>
                        </a:rPr>
                        <a:t>Authorization: Verify the permissions before granting access</a:t>
                      </a:r>
                    </a:p>
                  </a:txBody>
                  <a:tcPr/>
                </a:tc>
                <a:tc>
                  <a:txBody>
                    <a:bodyPr/>
                    <a:lstStyle/>
                    <a:p>
                      <a:pPr marL="0" marR="0" algn="l">
                        <a:spcBef>
                          <a:spcPts val="0"/>
                        </a:spcBef>
                        <a:spcAft>
                          <a:spcPts val="0"/>
                        </a:spcAft>
                      </a:pPr>
                      <a:r>
                        <a:rPr lang="en-US" sz="1200">
                          <a:solidFill>
                            <a:schemeClr val="bg1"/>
                          </a:solidFill>
                          <a:effectLst/>
                          <a:latin typeface="Calibri" panose="020F0502020204030204" pitchFamily="34" charset="0"/>
                          <a:ea typeface="Calibri" panose="020F0502020204030204" pitchFamily="34" charset="0"/>
                        </a:rPr>
                        <a:t>Low</a:t>
                      </a:r>
                    </a:p>
                  </a:txBody>
                  <a:tcPr marL="68580" marR="68580" marT="0" marB="0"/>
                </a:tc>
                <a:extLst>
                  <a:ext uri="{0D108BD9-81ED-4DB2-BD59-A6C34878D82A}">
                    <a16:rowId xmlns:a16="http://schemas.microsoft.com/office/drawing/2014/main" val="1593488072"/>
                  </a:ext>
                </a:extLst>
              </a:tr>
              <a:tr h="377078">
                <a:tc>
                  <a:txBody>
                    <a:bodyPr/>
                    <a:lstStyle/>
                    <a:p>
                      <a:r>
                        <a:rPr lang="en-US" dirty="0">
                          <a:solidFill>
                            <a:schemeClr val="bg1"/>
                          </a:solidFill>
                        </a:rPr>
                        <a:t>7</a:t>
                      </a:r>
                    </a:p>
                  </a:txBody>
                  <a:tcPr/>
                </a:tc>
                <a:tc>
                  <a:txBody>
                    <a:bodyPr/>
                    <a:lstStyle/>
                    <a:p>
                      <a:r>
                        <a:rPr lang="en-US" dirty="0">
                          <a:solidFill>
                            <a:schemeClr val="bg1"/>
                          </a:solidFill>
                        </a:rPr>
                        <a:t>SQL Injection: </a:t>
                      </a:r>
                      <a:r>
                        <a:rPr lang="en-US" sz="1400" b="0" i="0" u="none" strike="noStrike" cap="none" dirty="0">
                          <a:solidFill>
                            <a:schemeClr val="bg1"/>
                          </a:solidFill>
                          <a:effectLst/>
                          <a:latin typeface="Arial"/>
                          <a:ea typeface="Arial"/>
                          <a:cs typeface="Arial"/>
                          <a:sym typeface="Arial"/>
                        </a:rPr>
                        <a:t>SQL injection vulnerabilities arise in applications where elements of a SQL query originate from an untrusted source. </a:t>
                      </a:r>
                      <a:endParaRPr lang="en-US" dirty="0">
                        <a:solidFill>
                          <a:schemeClr val="bg1"/>
                        </a:solidFill>
                      </a:endParaRPr>
                    </a:p>
                  </a:txBody>
                  <a:tcPr/>
                </a:tc>
                <a:tc>
                  <a:txBody>
                    <a:bodyPr/>
                    <a:lstStyle/>
                    <a:p>
                      <a:pPr marL="0" marR="0" algn="l">
                        <a:spcBef>
                          <a:spcPts val="0"/>
                        </a:spcBef>
                        <a:spcAft>
                          <a:spcPts val="0"/>
                        </a:spcAft>
                      </a:pPr>
                      <a:r>
                        <a:rPr lang="en-US" sz="1200">
                          <a:solidFill>
                            <a:schemeClr val="bg1"/>
                          </a:solidFill>
                          <a:effectLst/>
                          <a:latin typeface="Calibri" panose="020F0502020204030204" pitchFamily="34" charset="0"/>
                          <a:ea typeface="Calibri" panose="020F0502020204030204" pitchFamily="34" charset="0"/>
                        </a:rPr>
                        <a:t>Medium</a:t>
                      </a:r>
                    </a:p>
                  </a:txBody>
                  <a:tcPr marL="68580" marR="68580" marT="0" marB="0"/>
                </a:tc>
                <a:extLst>
                  <a:ext uri="{0D108BD9-81ED-4DB2-BD59-A6C34878D82A}">
                    <a16:rowId xmlns:a16="http://schemas.microsoft.com/office/drawing/2014/main" val="1311059020"/>
                  </a:ext>
                </a:extLst>
              </a:tr>
              <a:tr h="377078">
                <a:tc>
                  <a:txBody>
                    <a:bodyPr/>
                    <a:lstStyle/>
                    <a:p>
                      <a:r>
                        <a:rPr lang="en-US" dirty="0">
                          <a:solidFill>
                            <a:schemeClr val="bg1"/>
                          </a:solidFill>
                        </a:rPr>
                        <a:t>8</a:t>
                      </a:r>
                    </a:p>
                  </a:txBody>
                  <a:tcPr/>
                </a:tc>
                <a:tc>
                  <a:txBody>
                    <a:bodyPr/>
                    <a:lstStyle/>
                    <a:p>
                      <a:r>
                        <a:rPr lang="en-US" dirty="0">
                          <a:solidFill>
                            <a:schemeClr val="bg1"/>
                          </a:solidFill>
                        </a:rPr>
                        <a:t>String Correctness: </a:t>
                      </a:r>
                      <a:r>
                        <a:rPr lang="en-US" sz="1400" b="0" i="0" u="none" strike="noStrike" cap="none" dirty="0">
                          <a:solidFill>
                            <a:schemeClr val="bg1"/>
                          </a:solidFill>
                          <a:effectLst/>
                          <a:latin typeface="Arial"/>
                          <a:ea typeface="Arial"/>
                          <a:cs typeface="Arial"/>
                          <a:sym typeface="Arial"/>
                        </a:rPr>
                        <a:t>Detect errors when converting a string to a number. </a:t>
                      </a:r>
                      <a:endParaRPr lang="en-US" dirty="0">
                        <a:solidFill>
                          <a:schemeClr val="bg1"/>
                        </a:solidFill>
                      </a:endParaRPr>
                    </a:p>
                  </a:txBody>
                  <a:tcPr/>
                </a:tc>
                <a:tc>
                  <a:txBody>
                    <a:bodyPr/>
                    <a:lstStyle/>
                    <a:p>
                      <a:pPr marL="0" marR="0" algn="l">
                        <a:spcBef>
                          <a:spcPts val="0"/>
                        </a:spcBef>
                        <a:spcAft>
                          <a:spcPts val="0"/>
                        </a:spcAft>
                      </a:pPr>
                      <a:r>
                        <a:rPr lang="en-US" sz="1200">
                          <a:solidFill>
                            <a:schemeClr val="bg1"/>
                          </a:solidFill>
                          <a:effectLst/>
                          <a:latin typeface="Calibri" panose="020F0502020204030204" pitchFamily="34" charset="0"/>
                          <a:ea typeface="Calibri" panose="020F0502020204030204" pitchFamily="34" charset="0"/>
                        </a:rPr>
                        <a:t>High</a:t>
                      </a:r>
                    </a:p>
                  </a:txBody>
                  <a:tcPr marL="68580" marR="68580" marT="0" marB="0"/>
                </a:tc>
                <a:extLst>
                  <a:ext uri="{0D108BD9-81ED-4DB2-BD59-A6C34878D82A}">
                    <a16:rowId xmlns:a16="http://schemas.microsoft.com/office/drawing/2014/main" val="813660072"/>
                  </a:ext>
                </a:extLst>
              </a:tr>
              <a:tr h="377078">
                <a:tc>
                  <a:txBody>
                    <a:bodyPr/>
                    <a:lstStyle/>
                    <a:p>
                      <a:r>
                        <a:rPr lang="en-US" dirty="0">
                          <a:solidFill>
                            <a:schemeClr val="bg1"/>
                          </a:solidFill>
                        </a:rPr>
                        <a:t>9</a:t>
                      </a:r>
                    </a:p>
                  </a:txBody>
                  <a:tcPr/>
                </a:tc>
                <a:tc>
                  <a:txBody>
                    <a:bodyPr/>
                    <a:lstStyle/>
                    <a:p>
                      <a:r>
                        <a:rPr lang="en-US" dirty="0">
                          <a:solidFill>
                            <a:schemeClr val="bg1"/>
                          </a:solidFill>
                        </a:rPr>
                        <a:t>Assertions: </a:t>
                      </a:r>
                      <a:r>
                        <a:rPr lang="en-US" sz="1400" b="0" i="0" u="none" strike="noStrike" cap="none" dirty="0">
                          <a:solidFill>
                            <a:schemeClr val="bg1"/>
                          </a:solidFill>
                          <a:effectLst/>
                          <a:latin typeface="Arial"/>
                          <a:ea typeface="Arial"/>
                          <a:cs typeface="Arial"/>
                          <a:sym typeface="Arial"/>
                        </a:rPr>
                        <a:t>Use a static assertion to test the value of a constant expression</a:t>
                      </a:r>
                      <a:endParaRPr lang="en-US" dirty="0">
                        <a:solidFill>
                          <a:schemeClr val="bg1"/>
                        </a:solidFill>
                      </a:endParaRPr>
                    </a:p>
                  </a:txBody>
                  <a:tcPr/>
                </a:tc>
                <a:tc>
                  <a:txBody>
                    <a:bodyPr/>
                    <a:lstStyle/>
                    <a:p>
                      <a:pPr marL="0" marR="0" algn="l">
                        <a:spcBef>
                          <a:spcPts val="0"/>
                        </a:spcBef>
                        <a:spcAft>
                          <a:spcPts val="0"/>
                        </a:spcAft>
                      </a:pPr>
                      <a:r>
                        <a:rPr lang="en-US" sz="1200">
                          <a:solidFill>
                            <a:schemeClr val="bg1"/>
                          </a:solidFill>
                          <a:effectLst/>
                          <a:latin typeface="Calibri" panose="020F0502020204030204" pitchFamily="34" charset="0"/>
                          <a:ea typeface="Calibri" panose="020F0502020204030204" pitchFamily="34" charset="0"/>
                        </a:rPr>
                        <a:t>Medium</a:t>
                      </a:r>
                    </a:p>
                  </a:txBody>
                  <a:tcPr marL="68580" marR="68580" marT="0" marB="0"/>
                </a:tc>
                <a:extLst>
                  <a:ext uri="{0D108BD9-81ED-4DB2-BD59-A6C34878D82A}">
                    <a16:rowId xmlns:a16="http://schemas.microsoft.com/office/drawing/2014/main" val="831776384"/>
                  </a:ext>
                </a:extLst>
              </a:tr>
              <a:tr h="225508">
                <a:tc>
                  <a:txBody>
                    <a:bodyPr/>
                    <a:lstStyle/>
                    <a:p>
                      <a:r>
                        <a:rPr lang="en-US" dirty="0">
                          <a:solidFill>
                            <a:schemeClr val="bg1"/>
                          </a:solidFill>
                        </a:rPr>
                        <a:t>10</a:t>
                      </a:r>
                    </a:p>
                  </a:txBody>
                  <a:tcPr/>
                </a:tc>
                <a:tc>
                  <a:txBody>
                    <a:bodyPr/>
                    <a:lstStyle/>
                    <a:p>
                      <a:r>
                        <a:rPr lang="en-US" dirty="0">
                          <a:solidFill>
                            <a:schemeClr val="bg1"/>
                          </a:solidFill>
                        </a:rPr>
                        <a:t>File Input Output: </a:t>
                      </a:r>
                      <a:r>
                        <a:rPr lang="en-US" sz="1400" b="0" i="0" u="none" strike="noStrike" cap="none" dirty="0">
                          <a:solidFill>
                            <a:schemeClr val="bg1"/>
                          </a:solidFill>
                          <a:effectLst/>
                          <a:latin typeface="Arial"/>
                          <a:ea typeface="Arial"/>
                          <a:cs typeface="Arial"/>
                          <a:sym typeface="Arial"/>
                        </a:rPr>
                        <a:t>Reset strings on </a:t>
                      </a:r>
                      <a:r>
                        <a:rPr lang="en-US" sz="1400" b="0" i="0" u="none" strike="noStrike" cap="none" dirty="0" err="1">
                          <a:solidFill>
                            <a:schemeClr val="bg1"/>
                          </a:solidFill>
                          <a:effectLst/>
                          <a:latin typeface="Arial"/>
                          <a:ea typeface="Arial"/>
                          <a:cs typeface="Arial"/>
                          <a:sym typeface="Arial"/>
                        </a:rPr>
                        <a:t>fgets</a:t>
                      </a:r>
                      <a:r>
                        <a:rPr lang="en-US" sz="1400" b="0" i="0" u="none" strike="noStrike" cap="none" dirty="0">
                          <a:solidFill>
                            <a:schemeClr val="bg1"/>
                          </a:solidFill>
                          <a:effectLst/>
                          <a:latin typeface="Arial"/>
                          <a:ea typeface="Arial"/>
                          <a:cs typeface="Arial"/>
                          <a:sym typeface="Arial"/>
                        </a:rPr>
                        <a:t>() or </a:t>
                      </a:r>
                      <a:r>
                        <a:rPr lang="en-US" sz="1400" b="0" i="0" u="none" strike="noStrike" cap="none" dirty="0" err="1">
                          <a:solidFill>
                            <a:schemeClr val="bg1"/>
                          </a:solidFill>
                          <a:effectLst/>
                          <a:latin typeface="Arial"/>
                          <a:ea typeface="Arial"/>
                          <a:cs typeface="Arial"/>
                          <a:sym typeface="Arial"/>
                        </a:rPr>
                        <a:t>fgetws</a:t>
                      </a:r>
                      <a:r>
                        <a:rPr lang="en-US" sz="1400" b="0" i="0" u="none" strike="noStrike" cap="none" dirty="0">
                          <a:solidFill>
                            <a:schemeClr val="bg1"/>
                          </a:solidFill>
                          <a:effectLst/>
                          <a:latin typeface="Arial"/>
                          <a:ea typeface="Arial"/>
                          <a:cs typeface="Arial"/>
                          <a:sym typeface="Arial"/>
                        </a:rPr>
                        <a:t>() failure</a:t>
                      </a:r>
                      <a:endParaRPr lang="en-US" dirty="0">
                        <a:solidFill>
                          <a:schemeClr val="bg1"/>
                        </a:solidFill>
                      </a:endParaRPr>
                    </a:p>
                  </a:txBody>
                  <a:tcPr/>
                </a:tc>
                <a:tc>
                  <a:txBody>
                    <a:bodyPr/>
                    <a:lstStyle/>
                    <a:p>
                      <a:pPr marL="0" marR="0" algn="l">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rPr>
                        <a:t>Medium</a:t>
                      </a:r>
                    </a:p>
                  </a:txBody>
                  <a:tcPr marL="68580" marR="68580" marT="0" marB="0"/>
                </a:tc>
                <a:extLst>
                  <a:ext uri="{0D108BD9-81ED-4DB2-BD59-A6C34878D82A}">
                    <a16:rowId xmlns:a16="http://schemas.microsoft.com/office/drawing/2014/main" val="2048033960"/>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916775" y="395095"/>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D54B1538-6A78-4112-AF60-F88A20FCD0C1}"/>
              </a:ext>
            </a:extLst>
          </p:cNvPr>
          <p:cNvGraphicFramePr>
            <a:graphicFrameLocks noGrp="1"/>
          </p:cNvGraphicFramePr>
          <p:nvPr>
            <p:extLst>
              <p:ext uri="{D42A27DB-BD31-4B8C-83A1-F6EECF244321}">
                <p14:modId xmlns:p14="http://schemas.microsoft.com/office/powerpoint/2010/main" val="74050166"/>
              </p:ext>
            </p:extLst>
          </p:nvPr>
        </p:nvGraphicFramePr>
        <p:xfrm>
          <a:off x="815926" y="1461044"/>
          <a:ext cx="10268148" cy="5128707"/>
        </p:xfrm>
        <a:graphic>
          <a:graphicData uri="http://schemas.openxmlformats.org/drawingml/2006/table">
            <a:tbl>
              <a:tblPr>
                <a:tableStyleId>{802198C4-3087-4945-87E3-76CBB3509B7E}</a:tableStyleId>
              </a:tblPr>
              <a:tblGrid>
                <a:gridCol w="1814547">
                  <a:extLst>
                    <a:ext uri="{9D8B030D-6E8A-4147-A177-3AD203B41FA5}">
                      <a16:colId xmlns:a16="http://schemas.microsoft.com/office/drawing/2014/main" val="4238626469"/>
                    </a:ext>
                  </a:extLst>
                </a:gridCol>
                <a:gridCol w="8453601">
                  <a:extLst>
                    <a:ext uri="{9D8B030D-6E8A-4147-A177-3AD203B41FA5}">
                      <a16:colId xmlns:a16="http://schemas.microsoft.com/office/drawing/2014/main" val="3336691528"/>
                    </a:ext>
                  </a:extLst>
                </a:gridCol>
              </a:tblGrid>
              <a:tr h="798431">
                <a:tc>
                  <a:txBody>
                    <a:bodyPr/>
                    <a:lstStyle/>
                    <a:p>
                      <a:pPr marL="0" marR="0" lvl="0" indent="0">
                        <a:spcBef>
                          <a:spcPts val="0"/>
                        </a:spcBef>
                        <a:spcAft>
                          <a:spcPts val="0"/>
                        </a:spcAft>
                        <a:buFont typeface="+mj-lt"/>
                        <a:buNone/>
                      </a:pPr>
                      <a:r>
                        <a:rPr lang="en-US" sz="1600" b="1" u="none" strike="noStrike" dirty="0">
                          <a:solidFill>
                            <a:schemeClr val="bg1"/>
                          </a:solidFill>
                          <a:effectLst/>
                        </a:rPr>
                        <a:t>Encryption</a:t>
                      </a:r>
                      <a:endParaRPr lang="en-US" sz="1600" b="1" u="none" strike="noStrike" dirty="0">
                        <a:solidFill>
                          <a:schemeClr val="bg1"/>
                        </a:solidFill>
                        <a:effectLst/>
                        <a:latin typeface="Calibri" panose="020F0502020204030204" pitchFamily="34" charset="0"/>
                        <a:ea typeface="Calibri" panose="020F0502020204030204" pitchFamily="34" charset="0"/>
                      </a:endParaRPr>
                    </a:p>
                  </a:txBody>
                  <a:tcPr marL="46925" marR="46925" marT="46925" marB="46925" anchor="b"/>
                </a:tc>
                <a:tc>
                  <a:txBody>
                    <a:bodyPr/>
                    <a:lstStyle/>
                    <a:p>
                      <a:pPr marL="0" marR="0">
                        <a:spcBef>
                          <a:spcPts val="0"/>
                        </a:spcBef>
                        <a:spcAft>
                          <a:spcPts val="0"/>
                        </a:spcAft>
                      </a:pPr>
                      <a:r>
                        <a:rPr lang="en-US" sz="1600" b="1" dirty="0">
                          <a:solidFill>
                            <a:schemeClr val="bg1"/>
                          </a:solidFill>
                          <a:effectLst/>
                        </a:rPr>
                        <a:t>It is one of the key aspects of the IT security. Without, encryption, sensitive business information would be vulnerable to anyone who could steal or interpret it. Data can be encrypted in one of the three states: at rest, in use and in transit.</a:t>
                      </a:r>
                      <a:endParaRPr lang="en-US" sz="1600" b="1" dirty="0">
                        <a:solidFill>
                          <a:schemeClr val="bg1"/>
                        </a:solidFill>
                        <a:effectLst/>
                        <a:latin typeface="Calibri" panose="020F0502020204030204" pitchFamily="34" charset="0"/>
                        <a:ea typeface="Calibri" panose="020F0502020204030204" pitchFamily="34" charset="0"/>
                      </a:endParaRPr>
                    </a:p>
                  </a:txBody>
                  <a:tcPr marL="46925" marR="46925" marT="46925" marB="46925" anchor="b"/>
                </a:tc>
                <a:extLst>
                  <a:ext uri="{0D108BD9-81ED-4DB2-BD59-A6C34878D82A}">
                    <a16:rowId xmlns:a16="http://schemas.microsoft.com/office/drawing/2014/main" val="520599079"/>
                  </a:ext>
                </a:extLst>
              </a:tr>
              <a:tr h="1741957">
                <a:tc>
                  <a:txBody>
                    <a:bodyPr/>
                    <a:lstStyle/>
                    <a:p>
                      <a:pPr marL="0" marR="0">
                        <a:spcBef>
                          <a:spcPts val="0"/>
                        </a:spcBef>
                        <a:spcAft>
                          <a:spcPts val="0"/>
                        </a:spcAft>
                      </a:pPr>
                      <a:r>
                        <a:rPr lang="en-US" sz="1600" b="0">
                          <a:solidFill>
                            <a:schemeClr val="bg1"/>
                          </a:solidFill>
                          <a:effectLst/>
                        </a:rPr>
                        <a:t>Encryption in rest</a:t>
                      </a:r>
                    </a:p>
                    <a:p>
                      <a:pPr marL="0" marR="0" algn="r">
                        <a:spcBef>
                          <a:spcPts val="0"/>
                        </a:spcBef>
                        <a:spcAft>
                          <a:spcPts val="0"/>
                        </a:spcAft>
                      </a:pPr>
                      <a:r>
                        <a:rPr lang="en-US" sz="1600" b="0">
                          <a:solidFill>
                            <a:schemeClr val="bg1"/>
                          </a:solidFill>
                          <a:effectLst/>
                        </a:rPr>
                        <a:t> </a:t>
                      </a:r>
                      <a:endParaRPr lang="en-US" sz="1600" b="0">
                        <a:solidFill>
                          <a:schemeClr val="bg1"/>
                        </a:solidFill>
                        <a:effectLst/>
                        <a:latin typeface="Calibri" panose="020F0502020204030204" pitchFamily="34" charset="0"/>
                        <a:ea typeface="Calibri" panose="020F0502020204030204" pitchFamily="34" charset="0"/>
                      </a:endParaRPr>
                    </a:p>
                  </a:txBody>
                  <a:tcPr marL="46925" marR="46925" marT="46925" marB="46925"/>
                </a:tc>
                <a:tc>
                  <a:txBody>
                    <a:bodyPr/>
                    <a:lstStyle/>
                    <a:p>
                      <a:pPr marL="0" marR="0" algn="just">
                        <a:spcBef>
                          <a:spcPts val="0"/>
                        </a:spcBef>
                        <a:spcAft>
                          <a:spcPts val="0"/>
                        </a:spcAft>
                      </a:pPr>
                      <a:r>
                        <a:rPr lang="en-US" sz="1600" b="0" dirty="0">
                          <a:solidFill>
                            <a:schemeClr val="bg1"/>
                          </a:solidFill>
                          <a:effectLst/>
                        </a:rPr>
                        <a:t>Protects your data where it’s stored—on your computer, in your phone, on your data database, or in the cloud. For example, you saved a copy of a paid invoice on your server with a customer’s credit card information. You definitely don’t want that to fall into the wrong hands. By encrypting data at rest, you’re essentially converting your customer’s sensitive data into another form of data. This usually happens through an algorithm that can’t be understood by a user who does not have an encryption key to decode it. Only authorized personnel will have access to these files, thus ensuring that your data stays secure</a:t>
                      </a:r>
                      <a:endParaRPr lang="en-US" sz="1600" b="0" dirty="0">
                        <a:solidFill>
                          <a:schemeClr val="bg1"/>
                        </a:solidFill>
                        <a:effectLst/>
                        <a:latin typeface="Calibri" panose="020F0502020204030204" pitchFamily="34" charset="0"/>
                        <a:ea typeface="Calibri" panose="020F0502020204030204" pitchFamily="34" charset="0"/>
                      </a:endParaRPr>
                    </a:p>
                  </a:txBody>
                  <a:tcPr marL="46925" marR="46925" marT="46925" marB="46925"/>
                </a:tc>
                <a:extLst>
                  <a:ext uri="{0D108BD9-81ED-4DB2-BD59-A6C34878D82A}">
                    <a16:rowId xmlns:a16="http://schemas.microsoft.com/office/drawing/2014/main" val="3866969112"/>
                  </a:ext>
                </a:extLst>
              </a:tr>
              <a:tr h="1034313">
                <a:tc>
                  <a:txBody>
                    <a:bodyPr/>
                    <a:lstStyle/>
                    <a:p>
                      <a:pPr marL="0" marR="0">
                        <a:spcBef>
                          <a:spcPts val="0"/>
                        </a:spcBef>
                        <a:spcAft>
                          <a:spcPts val="0"/>
                        </a:spcAft>
                      </a:pPr>
                      <a:r>
                        <a:rPr lang="en-US" sz="1600" b="0">
                          <a:solidFill>
                            <a:schemeClr val="bg1"/>
                          </a:solidFill>
                          <a:effectLst/>
                        </a:rPr>
                        <a:t>Encryption at flight</a:t>
                      </a:r>
                      <a:endParaRPr lang="en-US" sz="1600" b="0">
                        <a:solidFill>
                          <a:schemeClr val="bg1"/>
                        </a:solidFill>
                        <a:effectLst/>
                        <a:latin typeface="Calibri" panose="020F0502020204030204" pitchFamily="34" charset="0"/>
                        <a:ea typeface="Calibri" panose="020F0502020204030204" pitchFamily="34" charset="0"/>
                      </a:endParaRPr>
                    </a:p>
                  </a:txBody>
                  <a:tcPr marL="46925" marR="46925" marT="46925" marB="46925"/>
                </a:tc>
                <a:tc>
                  <a:txBody>
                    <a:bodyPr/>
                    <a:lstStyle/>
                    <a:p>
                      <a:pPr marL="0" marR="0">
                        <a:spcBef>
                          <a:spcPts val="0"/>
                        </a:spcBef>
                        <a:spcAft>
                          <a:spcPts val="0"/>
                        </a:spcAft>
                      </a:pPr>
                      <a:r>
                        <a:rPr lang="en-US" sz="1600" b="0" dirty="0">
                          <a:solidFill>
                            <a:schemeClr val="bg1"/>
                          </a:solidFill>
                          <a:effectLst/>
                        </a:rPr>
                        <a:t>Protects your data as it moves from one location to another, as when you send an email, browse the Internet, or upload documents to the cloud. For example, an app on a mobile phone connects to a banking service to request a transaction. Such data is typically encrypted using protocols such as HTTPs.</a:t>
                      </a:r>
                      <a:endParaRPr lang="en-US" sz="1600" b="0" dirty="0">
                        <a:solidFill>
                          <a:schemeClr val="bg1"/>
                        </a:solidFill>
                        <a:effectLst/>
                        <a:latin typeface="Calibri" panose="020F0502020204030204" pitchFamily="34" charset="0"/>
                        <a:ea typeface="Calibri" panose="020F0502020204030204" pitchFamily="34" charset="0"/>
                      </a:endParaRPr>
                    </a:p>
                  </a:txBody>
                  <a:tcPr marL="46925" marR="46925" marT="46925" marB="46925"/>
                </a:tc>
                <a:extLst>
                  <a:ext uri="{0D108BD9-81ED-4DB2-BD59-A6C34878D82A}">
                    <a16:rowId xmlns:a16="http://schemas.microsoft.com/office/drawing/2014/main" val="1562429261"/>
                  </a:ext>
                </a:extLst>
              </a:tr>
              <a:tr h="1433397">
                <a:tc>
                  <a:txBody>
                    <a:bodyPr/>
                    <a:lstStyle/>
                    <a:p>
                      <a:pPr marL="0" marR="0">
                        <a:spcBef>
                          <a:spcPts val="0"/>
                        </a:spcBef>
                        <a:spcAft>
                          <a:spcPts val="0"/>
                        </a:spcAft>
                      </a:pPr>
                      <a:r>
                        <a:rPr lang="en-US" sz="1600" b="0">
                          <a:solidFill>
                            <a:schemeClr val="bg1"/>
                          </a:solidFill>
                          <a:effectLst/>
                        </a:rPr>
                        <a:t>Encryption in use</a:t>
                      </a:r>
                      <a:endParaRPr lang="en-US" sz="1600" b="0">
                        <a:solidFill>
                          <a:schemeClr val="bg1"/>
                        </a:solidFill>
                        <a:effectLst/>
                        <a:latin typeface="Calibri" panose="020F0502020204030204" pitchFamily="34" charset="0"/>
                        <a:ea typeface="Calibri" panose="020F0502020204030204" pitchFamily="34" charset="0"/>
                      </a:endParaRPr>
                    </a:p>
                  </a:txBody>
                  <a:tcPr marL="46925" marR="46925" marT="46925" marB="46925"/>
                </a:tc>
                <a:tc>
                  <a:txBody>
                    <a:bodyPr/>
                    <a:lstStyle/>
                    <a:p>
                      <a:pPr marL="0" marR="0">
                        <a:spcBef>
                          <a:spcPts val="0"/>
                        </a:spcBef>
                        <a:spcAft>
                          <a:spcPts val="0"/>
                        </a:spcAft>
                      </a:pPr>
                      <a:r>
                        <a:rPr lang="en-US" sz="1600" b="0" dirty="0">
                          <a:solidFill>
                            <a:schemeClr val="bg1"/>
                          </a:solidFill>
                          <a:effectLst/>
                        </a:rPr>
                        <a:t>Protects your data when it is opened by one or more applications for its treatment or and consumed or accessed by users. Normally, behind the application there is a user who wants to access the data to view it, change it, etc. In this state, the data is more vulnerable, in the sense that in order to see it, the user must have been able to access the content decrypted (in the case that it was encrypted).</a:t>
                      </a:r>
                    </a:p>
                  </a:txBody>
                  <a:tcPr marL="46925" marR="46925" marT="46925" marB="46925"/>
                </a:tc>
                <a:extLst>
                  <a:ext uri="{0D108BD9-81ED-4DB2-BD59-A6C34878D82A}">
                    <a16:rowId xmlns:a16="http://schemas.microsoft.com/office/drawing/2014/main" val="889782870"/>
                  </a:ext>
                </a:extLst>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916775" y="35289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D3954C09-99F3-4A88-A970-674F1FBE882A}"/>
              </a:ext>
            </a:extLst>
          </p:cNvPr>
          <p:cNvGraphicFramePr>
            <a:graphicFrameLocks noGrp="1"/>
          </p:cNvGraphicFramePr>
          <p:nvPr>
            <p:extLst>
              <p:ext uri="{D42A27DB-BD31-4B8C-83A1-F6EECF244321}">
                <p14:modId xmlns:p14="http://schemas.microsoft.com/office/powerpoint/2010/main" val="240423359"/>
              </p:ext>
            </p:extLst>
          </p:nvPr>
        </p:nvGraphicFramePr>
        <p:xfrm>
          <a:off x="1069145" y="1645921"/>
          <a:ext cx="10014929" cy="4757670"/>
        </p:xfrm>
        <a:graphic>
          <a:graphicData uri="http://schemas.openxmlformats.org/drawingml/2006/table">
            <a:tbl>
              <a:tblPr>
                <a:tableStyleId>{802198C4-3087-4945-87E3-76CBB3509B7E}</a:tableStyleId>
              </a:tblPr>
              <a:tblGrid>
                <a:gridCol w="2124221">
                  <a:extLst>
                    <a:ext uri="{9D8B030D-6E8A-4147-A177-3AD203B41FA5}">
                      <a16:colId xmlns:a16="http://schemas.microsoft.com/office/drawing/2014/main" val="2052206199"/>
                    </a:ext>
                  </a:extLst>
                </a:gridCol>
                <a:gridCol w="7890708">
                  <a:extLst>
                    <a:ext uri="{9D8B030D-6E8A-4147-A177-3AD203B41FA5}">
                      <a16:colId xmlns:a16="http://schemas.microsoft.com/office/drawing/2014/main" val="351029130"/>
                    </a:ext>
                  </a:extLst>
                </a:gridCol>
              </a:tblGrid>
              <a:tr h="422030">
                <a:tc>
                  <a:txBody>
                    <a:bodyPr/>
                    <a:lstStyle/>
                    <a:p>
                      <a:pPr marL="0" marR="0" lvl="0" indent="0">
                        <a:spcBef>
                          <a:spcPts val="0"/>
                        </a:spcBef>
                        <a:spcAft>
                          <a:spcPts val="0"/>
                        </a:spcAft>
                        <a:buFont typeface="+mj-lt"/>
                        <a:buNone/>
                      </a:pPr>
                      <a:r>
                        <a:rPr lang="en-US" sz="1600" b="1" u="none" strike="noStrike" dirty="0">
                          <a:solidFill>
                            <a:schemeClr val="bg1"/>
                          </a:solidFill>
                          <a:effectLst/>
                        </a:rPr>
                        <a:t>Triple-A Framework</a:t>
                      </a:r>
                      <a:endParaRPr lang="en-US" sz="1600" b="1" u="none" strike="noStrike"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b="1" dirty="0">
                          <a:solidFill>
                            <a:schemeClr val="bg1"/>
                          </a:solidFill>
                          <a:effectLst/>
                        </a:rPr>
                        <a:t>Explain what it is and how and why the policy applies.</a:t>
                      </a:r>
                      <a:endParaRPr lang="en-US" sz="1600" b="1"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018454303"/>
                  </a:ext>
                </a:extLst>
              </a:tr>
              <a:tr h="801858">
                <a:tc>
                  <a:txBody>
                    <a:bodyPr/>
                    <a:lstStyle/>
                    <a:p>
                      <a:pPr marL="0" marR="0" algn="just">
                        <a:spcBef>
                          <a:spcPts val="0"/>
                        </a:spcBef>
                        <a:spcAft>
                          <a:spcPts val="0"/>
                        </a:spcAft>
                      </a:pPr>
                      <a:r>
                        <a:rPr lang="en-US" sz="1600">
                          <a:solidFill>
                            <a:schemeClr val="bg1"/>
                          </a:solidFill>
                          <a:effectLst/>
                        </a:rPr>
                        <a:t>Authentication</a:t>
                      </a:r>
                      <a:endParaRPr lang="en-US" sz="16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just">
                        <a:spcBef>
                          <a:spcPts val="0"/>
                        </a:spcBef>
                        <a:spcAft>
                          <a:spcPts val="0"/>
                        </a:spcAft>
                      </a:pPr>
                      <a:r>
                        <a:rPr lang="en-US" sz="1600" dirty="0">
                          <a:solidFill>
                            <a:schemeClr val="bg1"/>
                          </a:solidFill>
                          <a:effectLst/>
                        </a:rPr>
                        <a:t>Authentication refers to unique identifying information from each system user, generally in the form of a username and password. System administrators monitor and add or delete authorized users from the system.</a:t>
                      </a:r>
                      <a:endParaRPr lang="en-US" sz="16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406130375"/>
                  </a:ext>
                </a:extLst>
              </a:tr>
              <a:tr h="1887080">
                <a:tc>
                  <a:txBody>
                    <a:bodyPr/>
                    <a:lstStyle/>
                    <a:p>
                      <a:pPr marL="0" marR="0">
                        <a:spcBef>
                          <a:spcPts val="0"/>
                        </a:spcBef>
                        <a:spcAft>
                          <a:spcPts val="0"/>
                        </a:spcAft>
                      </a:pPr>
                      <a:r>
                        <a:rPr lang="en-US" sz="1600" dirty="0">
                          <a:solidFill>
                            <a:schemeClr val="bg1"/>
                          </a:solidFill>
                          <a:effectLst/>
                        </a:rPr>
                        <a:t>Authorization</a:t>
                      </a:r>
                      <a:endParaRPr lang="en-US" sz="16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just">
                        <a:spcBef>
                          <a:spcPts val="0"/>
                        </a:spcBef>
                        <a:spcAft>
                          <a:spcPts val="0"/>
                        </a:spcAft>
                      </a:pPr>
                      <a:r>
                        <a:rPr lang="en-US" sz="1600" dirty="0">
                          <a:solidFill>
                            <a:schemeClr val="bg1"/>
                          </a:solidFill>
                          <a:effectLst/>
                        </a:rPr>
                        <a:t>Authorization refers to the process of adding or denying individual user access to a computer network and its resources. Users may be given different authorization levels that limit their access to the network and associated resources. Authorization determination may be based on geographical location restrictions, date or time-of-day restrictions, frequency of logins or multiple logins by single individuals or entities. Other associated types of authorization service include route assignments, IP address filtering, bandwidth traffic management and encryption.</a:t>
                      </a:r>
                      <a:endParaRPr lang="en-US" sz="16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337392323"/>
                  </a:ext>
                </a:extLst>
              </a:tr>
              <a:tr h="1452992">
                <a:tc>
                  <a:txBody>
                    <a:bodyPr/>
                    <a:lstStyle/>
                    <a:p>
                      <a:pPr marL="0" marR="0">
                        <a:spcBef>
                          <a:spcPts val="0"/>
                        </a:spcBef>
                        <a:spcAft>
                          <a:spcPts val="0"/>
                        </a:spcAft>
                      </a:pPr>
                      <a:r>
                        <a:rPr lang="en-US" sz="1600">
                          <a:solidFill>
                            <a:schemeClr val="bg1"/>
                          </a:solidFill>
                          <a:effectLst/>
                        </a:rPr>
                        <a:t>Accounting</a:t>
                      </a:r>
                      <a:endParaRPr lang="en-US" sz="16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dirty="0">
                          <a:solidFill>
                            <a:schemeClr val="bg1"/>
                          </a:solidFill>
                          <a:effectLst/>
                        </a:rPr>
                        <a:t>Accounting refers to the record-keeping and tracking of user activities on a computer network. For a given time period this may include, but is not limited to, real-time accounting of time spent accessing the network, the network services employed or accessed, capacity and trend analysis, network cost allocations, billing data, login data for user authentication and authorization, and the data or data amount accessed or transferred.</a:t>
                      </a:r>
                      <a:endParaRPr lang="en-US" sz="16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207140565"/>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530569"/>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1659988"/>
            <a:ext cx="10820400" cy="503623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Vulnerability planned to be tested is “throwing an exception when trying access an element outside of range in the collection” </a:t>
            </a:r>
          </a:p>
          <a:p>
            <a:pPr marL="114300" indent="0">
              <a:buNone/>
            </a:pPr>
            <a:r>
              <a:rPr lang="en-US" sz="1800" dirty="0">
                <a:solidFill>
                  <a:srgbClr val="008000"/>
                </a:solidFill>
                <a:latin typeface="Consolas" panose="020B0609020204030204" pitchFamily="49" charset="0"/>
              </a:rPr>
              <a:t>// Try accessing an element outside of the size.</a:t>
            </a:r>
            <a:endParaRPr lang="en-US" sz="1800" dirty="0">
              <a:solidFill>
                <a:schemeClr val="bg1"/>
              </a:solidFill>
              <a:latin typeface="Consolas" panose="020B0609020204030204" pitchFamily="49" charset="0"/>
            </a:endParaRPr>
          </a:p>
          <a:p>
            <a:pPr marL="114300" indent="0">
              <a:buNone/>
            </a:pPr>
            <a:r>
              <a:rPr lang="en-US" sz="1800" dirty="0">
                <a:solidFill>
                  <a:schemeClr val="bg1"/>
                </a:solidFill>
                <a:latin typeface="Consolas" panose="020B0609020204030204" pitchFamily="49" charset="0"/>
              </a:rPr>
              <a:t>TEST_F(</a:t>
            </a:r>
            <a:r>
              <a:rPr lang="en-US" sz="1800" dirty="0" err="1">
                <a:solidFill>
                  <a:schemeClr val="bg1"/>
                </a:solidFill>
                <a:latin typeface="Consolas" panose="020B0609020204030204" pitchFamily="49" charset="0"/>
              </a:rPr>
              <a:t>CollectionTest</a:t>
            </a: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IsNegativeTest</a:t>
            </a:r>
            <a:r>
              <a:rPr lang="en-US" sz="1800" dirty="0">
                <a:solidFill>
                  <a:schemeClr val="bg1"/>
                </a:solidFill>
                <a:latin typeface="Consolas" panose="020B0609020204030204" pitchFamily="49" charset="0"/>
              </a:rPr>
              <a:t>)</a:t>
            </a:r>
          </a:p>
          <a:p>
            <a:pPr marL="114300" indent="0">
              <a:buNone/>
            </a:pPr>
            <a:r>
              <a:rPr lang="en-US" sz="1800" dirty="0">
                <a:solidFill>
                  <a:schemeClr val="bg1"/>
                </a:solidFill>
                <a:latin typeface="Consolas" panose="020B0609020204030204" pitchFamily="49" charset="0"/>
              </a:rPr>
              <a:t>{</a:t>
            </a:r>
          </a:p>
          <a:p>
            <a:pPr marL="114300" indent="0">
              <a:buNone/>
            </a:pP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add_entries</a:t>
            </a:r>
            <a:r>
              <a:rPr lang="en-US" sz="1800" dirty="0">
                <a:solidFill>
                  <a:schemeClr val="bg1"/>
                </a:solidFill>
                <a:latin typeface="Consolas" panose="020B0609020204030204" pitchFamily="49" charset="0"/>
              </a:rPr>
              <a:t>(10);</a:t>
            </a:r>
          </a:p>
          <a:p>
            <a:pPr marL="114300" indent="0">
              <a:buNone/>
            </a:pPr>
            <a:r>
              <a:rPr lang="en-US" sz="1800" dirty="0">
                <a:solidFill>
                  <a:schemeClr val="bg1"/>
                </a:solidFill>
                <a:latin typeface="Consolas" panose="020B0609020204030204" pitchFamily="49" charset="0"/>
              </a:rPr>
              <a:t>    ASSERT_THROW(collection-&gt;at(10), std::</a:t>
            </a:r>
            <a:r>
              <a:rPr lang="en-US" sz="1800" dirty="0" err="1">
                <a:solidFill>
                  <a:schemeClr val="bg1"/>
                </a:solidFill>
                <a:latin typeface="Consolas" panose="020B0609020204030204" pitchFamily="49" charset="0"/>
              </a:rPr>
              <a:t>out_of_range</a:t>
            </a:r>
            <a:r>
              <a:rPr lang="en-US" sz="1800" dirty="0">
                <a:solidFill>
                  <a:schemeClr val="bg1"/>
                </a:solidFill>
                <a:latin typeface="Consolas" panose="020B0609020204030204" pitchFamily="49" charset="0"/>
              </a:rPr>
              <a:t>);</a:t>
            </a:r>
          </a:p>
          <a:p>
            <a:pPr marL="114300" indent="0">
              <a:buNone/>
            </a:pPr>
            <a:r>
              <a:rPr lang="en-US" sz="1800" dirty="0">
                <a:solidFill>
                  <a:schemeClr val="bg1"/>
                </a:solidFill>
                <a:latin typeface="Consolas" panose="020B0609020204030204" pitchFamily="49" charset="0"/>
              </a:rPr>
              <a:t>}</a:t>
            </a:r>
          </a:p>
          <a:p>
            <a:pPr marL="114300" indent="0">
              <a:buNone/>
            </a:pPr>
            <a:r>
              <a:rPr lang="en-US" dirty="0"/>
              <a:t>More unit test examples can be found in the attached *.CPP file and unit test results summary can be in the attached document</a:t>
            </a:r>
          </a:p>
          <a:p>
            <a:pPr marL="114300" indent="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Object 2">
            <a:extLst>
              <a:ext uri="{FF2B5EF4-FFF2-40B4-BE49-F238E27FC236}">
                <a16:creationId xmlns:a16="http://schemas.microsoft.com/office/drawing/2014/main" id="{AFF4D46C-EA36-4C4A-9950-A00420283B32}"/>
              </a:ext>
            </a:extLst>
          </p:cNvPr>
          <p:cNvGraphicFramePr>
            <a:graphicFrameLocks noChangeAspect="1"/>
          </p:cNvGraphicFramePr>
          <p:nvPr>
            <p:extLst>
              <p:ext uri="{D42A27DB-BD31-4B8C-83A1-F6EECF244321}">
                <p14:modId xmlns:p14="http://schemas.microsoft.com/office/powerpoint/2010/main" val="420548303"/>
              </p:ext>
            </p:extLst>
          </p:nvPr>
        </p:nvGraphicFramePr>
        <p:xfrm>
          <a:off x="1851025" y="5462827"/>
          <a:ext cx="1044575" cy="1062037"/>
        </p:xfrm>
        <a:graphic>
          <a:graphicData uri="http://schemas.openxmlformats.org/presentationml/2006/ole">
            <mc:AlternateContent xmlns:mc="http://schemas.openxmlformats.org/markup-compatibility/2006">
              <mc:Choice xmlns:v="urn:schemas-microsoft-com:vml" Requires="v">
                <p:oleObj name="Packager Shell Object" showAsIcon="1" r:id="rId5" imgW="480600" imgH="488520" progId="Package">
                  <p:embed/>
                </p:oleObj>
              </mc:Choice>
              <mc:Fallback>
                <p:oleObj name="Packager Shell Object" showAsIcon="1" r:id="rId5" imgW="480600" imgH="488520" progId="Package">
                  <p:embed/>
                  <p:pic>
                    <p:nvPicPr>
                      <p:cNvPr id="0" name=""/>
                      <p:cNvPicPr/>
                      <p:nvPr/>
                    </p:nvPicPr>
                    <p:blipFill>
                      <a:blip r:embed="rId6"/>
                      <a:stretch>
                        <a:fillRect/>
                      </a:stretch>
                    </p:blipFill>
                    <p:spPr>
                      <a:xfrm>
                        <a:off x="1851025" y="5462827"/>
                        <a:ext cx="1044575" cy="1062037"/>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D01CCDDA-0C9C-4D1E-9CAD-24BE62046531}"/>
              </a:ext>
            </a:extLst>
          </p:cNvPr>
          <p:cNvGraphicFramePr>
            <a:graphicFrameLocks noChangeAspect="1"/>
          </p:cNvGraphicFramePr>
          <p:nvPr>
            <p:extLst>
              <p:ext uri="{D42A27DB-BD31-4B8C-83A1-F6EECF244321}">
                <p14:modId xmlns:p14="http://schemas.microsoft.com/office/powerpoint/2010/main" val="294173386"/>
              </p:ext>
            </p:extLst>
          </p:nvPr>
        </p:nvGraphicFramePr>
        <p:xfrm>
          <a:off x="5181600" y="5538321"/>
          <a:ext cx="1472418" cy="1242353"/>
        </p:xfrm>
        <a:graphic>
          <a:graphicData uri="http://schemas.openxmlformats.org/presentationml/2006/ole">
            <mc:AlternateContent xmlns:mc="http://schemas.openxmlformats.org/markup-compatibility/2006">
              <mc:Choice xmlns:v="urn:schemas-microsoft-com:vml" Requires="v">
                <p:oleObj name="Document" showAsIcon="1" r:id="rId7" imgW="914400" imgH="771480" progId="Word.Document.12">
                  <p:embed/>
                </p:oleObj>
              </mc:Choice>
              <mc:Fallback>
                <p:oleObj name="Document" showAsIcon="1" r:id="rId7" imgW="914400" imgH="771480" progId="Word.Document.12">
                  <p:embed/>
                  <p:pic>
                    <p:nvPicPr>
                      <p:cNvPr id="0" name=""/>
                      <p:cNvPicPr/>
                      <p:nvPr/>
                    </p:nvPicPr>
                    <p:blipFill>
                      <a:blip r:embed="rId8"/>
                      <a:stretch>
                        <a:fillRect/>
                      </a:stretch>
                    </p:blipFill>
                    <p:spPr>
                      <a:xfrm>
                        <a:off x="5181600" y="5538321"/>
                        <a:ext cx="1472418" cy="1242353"/>
                      </a:xfrm>
                      <a:prstGeom prst="rect">
                        <a:avLst/>
                      </a:prstGeom>
                    </p:spPr>
                  </p:pic>
                </p:oleObj>
              </mc:Fallback>
            </mc:AlternateContent>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396</TotalTime>
  <Words>1658</Words>
  <Application>Microsoft Office PowerPoint</Application>
  <PresentationFormat>Widescreen</PresentationFormat>
  <Paragraphs>156</Paragraphs>
  <Slides>14</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1" baseType="lpstr">
      <vt:lpstr>Arial</vt:lpstr>
      <vt:lpstr>Consolas</vt:lpstr>
      <vt:lpstr>Century Gothic</vt:lpstr>
      <vt:lpstr>Calibri</vt:lpstr>
      <vt:lpstr>Vapor Trail</vt:lpstr>
      <vt:lpstr>Packager Shell Object</vt:lpstr>
      <vt:lpstr>Document</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Pyneni, Aparna</cp:lastModifiedBy>
  <cp:revision>26</cp:revision>
  <dcterms:created xsi:type="dcterms:W3CDTF">2020-08-19T17:59:24Z</dcterms:created>
  <dcterms:modified xsi:type="dcterms:W3CDTF">2021-04-17T18:16:58Z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