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8" r:id="rId2"/>
    <p:sldId id="259" r:id="rId3"/>
    <p:sldId id="261" r:id="rId4"/>
    <p:sldId id="288" r:id="rId5"/>
    <p:sldId id="281" r:id="rId6"/>
    <p:sldId id="282" r:id="rId7"/>
    <p:sldId id="294" r:id="rId8"/>
    <p:sldId id="296" r:id="rId9"/>
    <p:sldId id="297" r:id="rId10"/>
    <p:sldId id="300" r:id="rId11"/>
    <p:sldId id="299" r:id="rId12"/>
    <p:sldId id="298" r:id="rId13"/>
    <p:sldId id="301" r:id="rId14"/>
    <p:sldId id="303" r:id="rId15"/>
    <p:sldId id="302" r:id="rId16"/>
    <p:sldId id="304" r:id="rId17"/>
    <p:sldId id="306" r:id="rId18"/>
    <p:sldId id="307" r:id="rId19"/>
    <p:sldId id="308" r:id="rId20"/>
    <p:sldId id="262" r:id="rId21"/>
    <p:sldId id="309" r:id="rId22"/>
    <p:sldId id="291"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9CA"/>
    <a:srgbClr val="CCB5A5"/>
    <a:srgbClr val="A99F9D"/>
    <a:srgbClr val="E1DDDC"/>
    <a:srgbClr val="C6B0A0"/>
    <a:srgbClr val="BDC8C0"/>
    <a:srgbClr val="AAA09E"/>
    <a:srgbClr val="BCC7BF"/>
    <a:srgbClr val="F2F2F2"/>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autoAdjust="0"/>
    <p:restoredTop sz="96314" autoAdjust="0"/>
  </p:normalViewPr>
  <p:slideViewPr>
    <p:cSldViewPr snapToGrid="0">
      <p:cViewPr varScale="1">
        <p:scale>
          <a:sx n="110" d="100"/>
          <a:sy n="110" d="100"/>
        </p:scale>
        <p:origin x="546" y="13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87" d="100"/>
          <a:sy n="87" d="100"/>
        </p:scale>
        <p:origin x="16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6C593-46BC-45C0-82B8-FB54D28725FA}"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zh-TW" altLang="en-US"/>
        </a:p>
      </dgm:t>
    </dgm:pt>
    <dgm:pt modelId="{FA3C7599-AACA-495E-A205-D134DC3C8EDC}">
      <dgm:prSet phldrT="[文字]"/>
      <dgm:spPr/>
      <dgm:t>
        <a:bodyPr/>
        <a:lstStyle/>
        <a:p>
          <a:r>
            <a:rPr lang="zh-TW" altLang="en-US">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設定只爬取開盤時段</a:t>
          </a:r>
          <a:r>
            <a:rPr lang="en-US" altLang="zh-TW">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( 9:00~14:00)</a:t>
          </a:r>
          <a:r>
            <a:rPr lang="zh-TW" altLang="en-US">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以外的資料</a:t>
          </a:r>
          <a:endParaRPr lang="zh-TW" altLang="en-US" dirty="0"/>
        </a:p>
      </dgm:t>
    </dgm:pt>
    <dgm:pt modelId="{A8976A1C-B669-478E-8F88-A0AC03497CC2}" type="parTrans" cxnId="{C0E2251A-B452-4F21-8331-856CBA52B454}">
      <dgm:prSet/>
      <dgm:spPr/>
      <dgm:t>
        <a:bodyPr/>
        <a:lstStyle/>
        <a:p>
          <a:endParaRPr lang="zh-TW" altLang="en-US"/>
        </a:p>
      </dgm:t>
    </dgm:pt>
    <dgm:pt modelId="{7807D471-4698-4316-A538-1FF17D0E66EE}" type="sibTrans" cxnId="{C0E2251A-B452-4F21-8331-856CBA52B454}">
      <dgm:prSet/>
      <dgm:spPr/>
      <dgm:t>
        <a:bodyPr/>
        <a:lstStyle/>
        <a:p>
          <a:endParaRPr lang="zh-TW" altLang="en-US"/>
        </a:p>
      </dgm:t>
    </dgm:pt>
    <dgm:pt modelId="{57DA4975-223F-490B-8600-71261182320A}">
      <dgm:prSet phldrT="[文字]"/>
      <dgm:spPr/>
      <dgm:t>
        <a:bodyPr/>
        <a:lstStyle/>
        <a:p>
          <a:r>
            <a:rPr lang="zh-TW" altLang="en-US"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越接近開盤，爬到的資料越多</a:t>
          </a:r>
          <a:r>
            <a:rPr lang="en-US" altLang="zh-TW"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a:t>
          </a:r>
          <a:endParaRPr lang="zh-TW" altLang="en-US" dirty="0"/>
        </a:p>
      </dgm:t>
    </dgm:pt>
    <dgm:pt modelId="{1FF05847-51D0-472C-84C1-86073341349D}" type="parTrans" cxnId="{89A2F906-DFAE-4873-B4F7-F6B8899F831E}">
      <dgm:prSet/>
      <dgm:spPr/>
      <dgm:t>
        <a:bodyPr/>
        <a:lstStyle/>
        <a:p>
          <a:endParaRPr lang="zh-TW" altLang="en-US"/>
        </a:p>
      </dgm:t>
    </dgm:pt>
    <dgm:pt modelId="{86D460DD-078A-463C-A0E5-952E773D19E8}" type="sibTrans" cxnId="{89A2F906-DFAE-4873-B4F7-F6B8899F831E}">
      <dgm:prSet/>
      <dgm:spPr/>
      <dgm:t>
        <a:bodyPr/>
        <a:lstStyle/>
        <a:p>
          <a:endParaRPr lang="zh-TW" altLang="en-US"/>
        </a:p>
      </dgm:t>
    </dgm:pt>
    <dgm:pt modelId="{0EF8D59C-2869-4321-A541-00708FA06D51}">
      <dgm:prSet phldrT="[文字]"/>
      <dgm:spPr/>
      <dgm:t>
        <a:bodyPr/>
        <a:lstStyle/>
        <a:p>
          <a:r>
            <a:rPr lang="zh-TW" altLang="en-US"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假日不開盤，周一的新聞與留言將從周五累積</a:t>
          </a:r>
          <a:endParaRPr lang="zh-TW" altLang="en-US" dirty="0"/>
        </a:p>
      </dgm:t>
    </dgm:pt>
    <dgm:pt modelId="{3010E820-DCD3-4E70-A824-E2FEAB1112A1}" type="parTrans" cxnId="{07F98D67-3F3D-42E9-8C84-7ED4C7B3C5E5}">
      <dgm:prSet/>
      <dgm:spPr/>
      <dgm:t>
        <a:bodyPr/>
        <a:lstStyle/>
        <a:p>
          <a:endParaRPr lang="zh-TW" altLang="en-US"/>
        </a:p>
      </dgm:t>
    </dgm:pt>
    <dgm:pt modelId="{DCAB583E-FD94-4B4C-969D-1C159E061782}" type="sibTrans" cxnId="{07F98D67-3F3D-42E9-8C84-7ED4C7B3C5E5}">
      <dgm:prSet/>
      <dgm:spPr/>
      <dgm:t>
        <a:bodyPr/>
        <a:lstStyle/>
        <a:p>
          <a:endParaRPr lang="zh-TW" altLang="en-US"/>
        </a:p>
      </dgm:t>
    </dgm:pt>
    <dgm:pt modelId="{BD9CA809-189A-460E-A97A-3612DF9217E5}" type="pres">
      <dgm:prSet presAssocID="{9CB6C593-46BC-45C0-82B8-FB54D28725FA}" presName="Name0" presStyleCnt="0">
        <dgm:presLayoutVars>
          <dgm:chMax val="7"/>
          <dgm:chPref val="7"/>
          <dgm:dir/>
        </dgm:presLayoutVars>
      </dgm:prSet>
      <dgm:spPr/>
    </dgm:pt>
    <dgm:pt modelId="{7C32A9E0-E89A-484C-B2F7-F466030AAAFE}" type="pres">
      <dgm:prSet presAssocID="{9CB6C593-46BC-45C0-82B8-FB54D28725FA}" presName="Name1" presStyleCnt="0"/>
      <dgm:spPr/>
    </dgm:pt>
    <dgm:pt modelId="{F386B689-8706-4406-937E-6EEC2078E46D}" type="pres">
      <dgm:prSet presAssocID="{9CB6C593-46BC-45C0-82B8-FB54D28725FA}" presName="cycle" presStyleCnt="0"/>
      <dgm:spPr/>
    </dgm:pt>
    <dgm:pt modelId="{E4CF59FE-B4CD-479A-BB57-EB12DB4B9B5A}" type="pres">
      <dgm:prSet presAssocID="{9CB6C593-46BC-45C0-82B8-FB54D28725FA}" presName="srcNode" presStyleLbl="node1" presStyleIdx="0" presStyleCnt="3"/>
      <dgm:spPr/>
    </dgm:pt>
    <dgm:pt modelId="{4CAD60ED-9FA0-46A2-BD82-23BEDC62606F}" type="pres">
      <dgm:prSet presAssocID="{9CB6C593-46BC-45C0-82B8-FB54D28725FA}" presName="conn" presStyleLbl="parChTrans1D2" presStyleIdx="0" presStyleCnt="1"/>
      <dgm:spPr/>
    </dgm:pt>
    <dgm:pt modelId="{E5F613C9-F362-4548-87AB-9888AA4D4960}" type="pres">
      <dgm:prSet presAssocID="{9CB6C593-46BC-45C0-82B8-FB54D28725FA}" presName="extraNode" presStyleLbl="node1" presStyleIdx="0" presStyleCnt="3"/>
      <dgm:spPr/>
    </dgm:pt>
    <dgm:pt modelId="{1AE0FE7E-7DCD-4FB1-A1EF-53BC05F8B7B0}" type="pres">
      <dgm:prSet presAssocID="{9CB6C593-46BC-45C0-82B8-FB54D28725FA}" presName="dstNode" presStyleLbl="node1" presStyleIdx="0" presStyleCnt="3"/>
      <dgm:spPr/>
    </dgm:pt>
    <dgm:pt modelId="{7A90CA47-1CA0-4883-B78D-037AB70FC37F}" type="pres">
      <dgm:prSet presAssocID="{FA3C7599-AACA-495E-A205-D134DC3C8EDC}" presName="text_1" presStyleLbl="node1" presStyleIdx="0" presStyleCnt="3">
        <dgm:presLayoutVars>
          <dgm:bulletEnabled val="1"/>
        </dgm:presLayoutVars>
      </dgm:prSet>
      <dgm:spPr/>
    </dgm:pt>
    <dgm:pt modelId="{E7AD49E9-3E6F-4B05-8DCF-3501FD2963AD}" type="pres">
      <dgm:prSet presAssocID="{FA3C7599-AACA-495E-A205-D134DC3C8EDC}" presName="accent_1" presStyleCnt="0"/>
      <dgm:spPr/>
    </dgm:pt>
    <dgm:pt modelId="{F34F956C-FAC4-4FD1-8EDF-9E293D6FF22A}" type="pres">
      <dgm:prSet presAssocID="{FA3C7599-AACA-495E-A205-D134DC3C8EDC}" presName="accentRepeatNode" presStyleLbl="solidFgAcc1" presStyleIdx="0" presStyleCnt="3"/>
      <dgm:spPr/>
    </dgm:pt>
    <dgm:pt modelId="{8032E908-D143-48EB-87AE-BF2676C77355}" type="pres">
      <dgm:prSet presAssocID="{57DA4975-223F-490B-8600-71261182320A}" presName="text_2" presStyleLbl="node1" presStyleIdx="1" presStyleCnt="3">
        <dgm:presLayoutVars>
          <dgm:bulletEnabled val="1"/>
        </dgm:presLayoutVars>
      </dgm:prSet>
      <dgm:spPr/>
    </dgm:pt>
    <dgm:pt modelId="{89C9C7D8-06F4-4DDA-B4D8-BFB5669193E1}" type="pres">
      <dgm:prSet presAssocID="{57DA4975-223F-490B-8600-71261182320A}" presName="accent_2" presStyleCnt="0"/>
      <dgm:spPr/>
    </dgm:pt>
    <dgm:pt modelId="{C61066B1-1613-44BE-9BB7-913ECAC3DA2C}" type="pres">
      <dgm:prSet presAssocID="{57DA4975-223F-490B-8600-71261182320A}" presName="accentRepeatNode" presStyleLbl="solidFgAcc1" presStyleIdx="1" presStyleCnt="3"/>
      <dgm:spPr/>
    </dgm:pt>
    <dgm:pt modelId="{6371F0E8-621B-4FD1-8A41-175FA72D4BB7}" type="pres">
      <dgm:prSet presAssocID="{0EF8D59C-2869-4321-A541-00708FA06D51}" presName="text_3" presStyleLbl="node1" presStyleIdx="2" presStyleCnt="3">
        <dgm:presLayoutVars>
          <dgm:bulletEnabled val="1"/>
        </dgm:presLayoutVars>
      </dgm:prSet>
      <dgm:spPr/>
    </dgm:pt>
    <dgm:pt modelId="{7F8A7323-AB22-4F7A-916B-0EE8929F2F4C}" type="pres">
      <dgm:prSet presAssocID="{0EF8D59C-2869-4321-A541-00708FA06D51}" presName="accent_3" presStyleCnt="0"/>
      <dgm:spPr/>
    </dgm:pt>
    <dgm:pt modelId="{CC13C0F3-18A6-42D7-BA8F-F40131A77B46}" type="pres">
      <dgm:prSet presAssocID="{0EF8D59C-2869-4321-A541-00708FA06D51}" presName="accentRepeatNode" presStyleLbl="solidFgAcc1" presStyleIdx="2" presStyleCnt="3"/>
      <dgm:spPr/>
    </dgm:pt>
  </dgm:ptLst>
  <dgm:cxnLst>
    <dgm:cxn modelId="{89A2F906-DFAE-4873-B4F7-F6B8899F831E}" srcId="{9CB6C593-46BC-45C0-82B8-FB54D28725FA}" destId="{57DA4975-223F-490B-8600-71261182320A}" srcOrd="1" destOrd="0" parTransId="{1FF05847-51D0-472C-84C1-86073341349D}" sibTransId="{86D460DD-078A-463C-A0E5-952E773D19E8}"/>
    <dgm:cxn modelId="{C0E2251A-B452-4F21-8331-856CBA52B454}" srcId="{9CB6C593-46BC-45C0-82B8-FB54D28725FA}" destId="{FA3C7599-AACA-495E-A205-D134DC3C8EDC}" srcOrd="0" destOrd="0" parTransId="{A8976A1C-B669-478E-8F88-A0AC03497CC2}" sibTransId="{7807D471-4698-4316-A538-1FF17D0E66EE}"/>
    <dgm:cxn modelId="{07F98D67-3F3D-42E9-8C84-7ED4C7B3C5E5}" srcId="{9CB6C593-46BC-45C0-82B8-FB54D28725FA}" destId="{0EF8D59C-2869-4321-A541-00708FA06D51}" srcOrd="2" destOrd="0" parTransId="{3010E820-DCD3-4E70-A824-E2FEAB1112A1}" sibTransId="{DCAB583E-FD94-4B4C-969D-1C159E061782}"/>
    <dgm:cxn modelId="{1AEDDF68-C857-4F36-A956-86A1374FF115}" type="presOf" srcId="{57DA4975-223F-490B-8600-71261182320A}" destId="{8032E908-D143-48EB-87AE-BF2676C77355}" srcOrd="0" destOrd="0" presId="urn:microsoft.com/office/officeart/2008/layout/VerticalCurvedList"/>
    <dgm:cxn modelId="{A6E66D6F-993A-4C11-9640-4D77E4B57197}" type="presOf" srcId="{0EF8D59C-2869-4321-A541-00708FA06D51}" destId="{6371F0E8-621B-4FD1-8A41-175FA72D4BB7}" srcOrd="0" destOrd="0" presId="urn:microsoft.com/office/officeart/2008/layout/VerticalCurvedList"/>
    <dgm:cxn modelId="{F43B7950-4EB8-4362-8AF3-A5FD0BBA574A}" type="presOf" srcId="{FA3C7599-AACA-495E-A205-D134DC3C8EDC}" destId="{7A90CA47-1CA0-4883-B78D-037AB70FC37F}" srcOrd="0" destOrd="0" presId="urn:microsoft.com/office/officeart/2008/layout/VerticalCurvedList"/>
    <dgm:cxn modelId="{8C53768B-12D8-4130-986A-3E1848E39AC5}" type="presOf" srcId="{7807D471-4698-4316-A538-1FF17D0E66EE}" destId="{4CAD60ED-9FA0-46A2-BD82-23BEDC62606F}" srcOrd="0" destOrd="0" presId="urn:microsoft.com/office/officeart/2008/layout/VerticalCurvedList"/>
    <dgm:cxn modelId="{8661E4CC-72A0-4E44-ADA6-11A09A1CDC87}" type="presOf" srcId="{9CB6C593-46BC-45C0-82B8-FB54D28725FA}" destId="{BD9CA809-189A-460E-A97A-3612DF9217E5}" srcOrd="0" destOrd="0" presId="urn:microsoft.com/office/officeart/2008/layout/VerticalCurvedList"/>
    <dgm:cxn modelId="{8B0AFE20-357F-499F-B86C-A0630250DFD1}" type="presParOf" srcId="{BD9CA809-189A-460E-A97A-3612DF9217E5}" destId="{7C32A9E0-E89A-484C-B2F7-F466030AAAFE}" srcOrd="0" destOrd="0" presId="urn:microsoft.com/office/officeart/2008/layout/VerticalCurvedList"/>
    <dgm:cxn modelId="{A0B19515-E021-4009-9876-FD66872C8831}" type="presParOf" srcId="{7C32A9E0-E89A-484C-B2F7-F466030AAAFE}" destId="{F386B689-8706-4406-937E-6EEC2078E46D}" srcOrd="0" destOrd="0" presId="urn:microsoft.com/office/officeart/2008/layout/VerticalCurvedList"/>
    <dgm:cxn modelId="{67BFB9FC-1A98-40E5-982D-D7F4C75A6C81}" type="presParOf" srcId="{F386B689-8706-4406-937E-6EEC2078E46D}" destId="{E4CF59FE-B4CD-479A-BB57-EB12DB4B9B5A}" srcOrd="0" destOrd="0" presId="urn:microsoft.com/office/officeart/2008/layout/VerticalCurvedList"/>
    <dgm:cxn modelId="{9243DF6C-6915-497A-9243-4F729D648EAC}" type="presParOf" srcId="{F386B689-8706-4406-937E-6EEC2078E46D}" destId="{4CAD60ED-9FA0-46A2-BD82-23BEDC62606F}" srcOrd="1" destOrd="0" presId="urn:microsoft.com/office/officeart/2008/layout/VerticalCurvedList"/>
    <dgm:cxn modelId="{38EA69BC-6858-4353-85F0-900DD0021633}" type="presParOf" srcId="{F386B689-8706-4406-937E-6EEC2078E46D}" destId="{E5F613C9-F362-4548-87AB-9888AA4D4960}" srcOrd="2" destOrd="0" presId="urn:microsoft.com/office/officeart/2008/layout/VerticalCurvedList"/>
    <dgm:cxn modelId="{EA87E6AC-E9AA-42C3-8F20-AAF00D5A10FD}" type="presParOf" srcId="{F386B689-8706-4406-937E-6EEC2078E46D}" destId="{1AE0FE7E-7DCD-4FB1-A1EF-53BC05F8B7B0}" srcOrd="3" destOrd="0" presId="urn:microsoft.com/office/officeart/2008/layout/VerticalCurvedList"/>
    <dgm:cxn modelId="{A19F1E48-C072-4771-B880-4281373F6ECF}" type="presParOf" srcId="{7C32A9E0-E89A-484C-B2F7-F466030AAAFE}" destId="{7A90CA47-1CA0-4883-B78D-037AB70FC37F}" srcOrd="1" destOrd="0" presId="urn:microsoft.com/office/officeart/2008/layout/VerticalCurvedList"/>
    <dgm:cxn modelId="{ADD4B67B-08E4-4253-9965-325FB2DFE5BE}" type="presParOf" srcId="{7C32A9E0-E89A-484C-B2F7-F466030AAAFE}" destId="{E7AD49E9-3E6F-4B05-8DCF-3501FD2963AD}" srcOrd="2" destOrd="0" presId="urn:microsoft.com/office/officeart/2008/layout/VerticalCurvedList"/>
    <dgm:cxn modelId="{06790ABC-0E8D-459D-A590-0DE1A7E12BEB}" type="presParOf" srcId="{E7AD49E9-3E6F-4B05-8DCF-3501FD2963AD}" destId="{F34F956C-FAC4-4FD1-8EDF-9E293D6FF22A}" srcOrd="0" destOrd="0" presId="urn:microsoft.com/office/officeart/2008/layout/VerticalCurvedList"/>
    <dgm:cxn modelId="{DE3AADAC-A4A8-4095-BCE8-A6AC6C8D54A3}" type="presParOf" srcId="{7C32A9E0-E89A-484C-B2F7-F466030AAAFE}" destId="{8032E908-D143-48EB-87AE-BF2676C77355}" srcOrd="3" destOrd="0" presId="urn:microsoft.com/office/officeart/2008/layout/VerticalCurvedList"/>
    <dgm:cxn modelId="{D4735AE0-11CA-4551-9709-F489CF72D312}" type="presParOf" srcId="{7C32A9E0-E89A-484C-B2F7-F466030AAAFE}" destId="{89C9C7D8-06F4-4DDA-B4D8-BFB5669193E1}" srcOrd="4" destOrd="0" presId="urn:microsoft.com/office/officeart/2008/layout/VerticalCurvedList"/>
    <dgm:cxn modelId="{922DC130-4D4D-4817-8789-28C53CE0A1E3}" type="presParOf" srcId="{89C9C7D8-06F4-4DDA-B4D8-BFB5669193E1}" destId="{C61066B1-1613-44BE-9BB7-913ECAC3DA2C}" srcOrd="0" destOrd="0" presId="urn:microsoft.com/office/officeart/2008/layout/VerticalCurvedList"/>
    <dgm:cxn modelId="{D47F31E3-1437-40EA-B97B-FD8F422B3423}" type="presParOf" srcId="{7C32A9E0-E89A-484C-B2F7-F466030AAAFE}" destId="{6371F0E8-621B-4FD1-8A41-175FA72D4BB7}" srcOrd="5" destOrd="0" presId="urn:microsoft.com/office/officeart/2008/layout/VerticalCurvedList"/>
    <dgm:cxn modelId="{E5B7DD2E-DC41-4AF6-8903-3A4BFB7B2676}" type="presParOf" srcId="{7C32A9E0-E89A-484C-B2F7-F466030AAAFE}" destId="{7F8A7323-AB22-4F7A-916B-0EE8929F2F4C}" srcOrd="6" destOrd="0" presId="urn:microsoft.com/office/officeart/2008/layout/VerticalCurvedList"/>
    <dgm:cxn modelId="{609815D6-1BAD-46EE-9CE6-E3F986A2575F}" type="presParOf" srcId="{7F8A7323-AB22-4F7A-916B-0EE8929F2F4C}" destId="{CC13C0F3-18A6-42D7-BA8F-F40131A77B4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C2F47C-7926-4133-8502-5C1B62CFAC01}" type="doc">
      <dgm:prSet loTypeId="urn:microsoft.com/office/officeart/2005/8/layout/vList3" loCatId="list" qsTypeId="urn:microsoft.com/office/officeart/2005/8/quickstyle/3d2" qsCatId="3D" csTypeId="urn:microsoft.com/office/officeart/2005/8/colors/accent0_1" csCatId="mainScheme" phldr="1"/>
      <dgm:spPr/>
    </dgm:pt>
    <dgm:pt modelId="{4717C02C-52DC-4025-BA46-4E0FA81D72C6}">
      <dgm:prSet phldrT="[文字]" custT="1"/>
      <dgm:spPr/>
      <dgm:t>
        <a:bodyPr/>
        <a:lstStyle/>
        <a:p>
          <a:r>
            <a:rPr lang="zh-TW" altLang="en-US" sz="1800" dirty="0"/>
            <a:t>程式效能加強</a:t>
          </a:r>
        </a:p>
      </dgm:t>
    </dgm:pt>
    <dgm:pt modelId="{C2EA992A-3103-404E-A9C0-9D1378D0286A}" type="parTrans" cxnId="{2CC1FBBE-6518-47B0-A182-B058E177997B}">
      <dgm:prSet/>
      <dgm:spPr/>
      <dgm:t>
        <a:bodyPr/>
        <a:lstStyle/>
        <a:p>
          <a:endParaRPr lang="zh-TW" altLang="en-US" sz="700"/>
        </a:p>
      </dgm:t>
    </dgm:pt>
    <dgm:pt modelId="{737A28DE-B32F-4290-9BAD-0EA0E68EBF67}" type="sibTrans" cxnId="{2CC1FBBE-6518-47B0-A182-B058E177997B}">
      <dgm:prSet/>
      <dgm:spPr/>
      <dgm:t>
        <a:bodyPr/>
        <a:lstStyle/>
        <a:p>
          <a:endParaRPr lang="zh-TW" altLang="en-US" sz="700"/>
        </a:p>
      </dgm:t>
    </dgm:pt>
    <dgm:pt modelId="{0ED68B12-4068-4639-A6EF-E7ACACE66014}">
      <dgm:prSet phldrT="[文字]" custT="1"/>
      <dgm:spPr/>
      <dgm:t>
        <a:bodyPr/>
        <a:lstStyle/>
        <a:p>
          <a:r>
            <a:rPr lang="zh-TW" altLang="en-US" sz="1800" dirty="0"/>
            <a:t>分類準確度再改進</a:t>
          </a:r>
        </a:p>
      </dgm:t>
    </dgm:pt>
    <dgm:pt modelId="{F63D6E56-2662-4E42-A812-E2DB8FB0A438}" type="parTrans" cxnId="{F8A58CE1-0A24-49B5-9B71-38EF13EA07D8}">
      <dgm:prSet/>
      <dgm:spPr/>
      <dgm:t>
        <a:bodyPr/>
        <a:lstStyle/>
        <a:p>
          <a:endParaRPr lang="zh-TW" altLang="en-US" sz="700"/>
        </a:p>
      </dgm:t>
    </dgm:pt>
    <dgm:pt modelId="{375813B4-3FA1-4B17-BF8E-A4300ECE17E2}" type="sibTrans" cxnId="{F8A58CE1-0A24-49B5-9B71-38EF13EA07D8}">
      <dgm:prSet/>
      <dgm:spPr/>
      <dgm:t>
        <a:bodyPr/>
        <a:lstStyle/>
        <a:p>
          <a:endParaRPr lang="zh-TW" altLang="en-US" sz="700"/>
        </a:p>
      </dgm:t>
    </dgm:pt>
    <dgm:pt modelId="{E644AE21-5FD5-415B-973F-B8660C3FDABA}">
      <dgm:prSet phldrT="[文字]" custT="1"/>
      <dgm:spPr/>
      <dgm:t>
        <a:bodyPr/>
        <a:lstStyle/>
        <a:p>
          <a:r>
            <a:rPr lang="zh-TW" altLang="en-US" sz="1800" dirty="0"/>
            <a:t>增加更多功能</a:t>
          </a:r>
        </a:p>
      </dgm:t>
    </dgm:pt>
    <dgm:pt modelId="{F00E649C-B9A8-4A8C-9CB9-DD060C69A59A}" type="parTrans" cxnId="{68464494-0A68-4213-AEDB-C39FB649C560}">
      <dgm:prSet/>
      <dgm:spPr/>
      <dgm:t>
        <a:bodyPr/>
        <a:lstStyle/>
        <a:p>
          <a:endParaRPr lang="zh-TW" altLang="en-US" sz="700"/>
        </a:p>
      </dgm:t>
    </dgm:pt>
    <dgm:pt modelId="{F386DE79-008A-4218-8D8E-BA6402B7B638}" type="sibTrans" cxnId="{68464494-0A68-4213-AEDB-C39FB649C560}">
      <dgm:prSet/>
      <dgm:spPr/>
      <dgm:t>
        <a:bodyPr/>
        <a:lstStyle/>
        <a:p>
          <a:endParaRPr lang="zh-TW" altLang="en-US" sz="700"/>
        </a:p>
      </dgm:t>
    </dgm:pt>
    <dgm:pt modelId="{98FF6506-9550-4830-A599-C643D63779A4}" type="pres">
      <dgm:prSet presAssocID="{D4C2F47C-7926-4133-8502-5C1B62CFAC01}" presName="linearFlow" presStyleCnt="0">
        <dgm:presLayoutVars>
          <dgm:dir/>
          <dgm:resizeHandles val="exact"/>
        </dgm:presLayoutVars>
      </dgm:prSet>
      <dgm:spPr/>
    </dgm:pt>
    <dgm:pt modelId="{7CD597FD-3D42-4B9D-8E93-09C16E666713}" type="pres">
      <dgm:prSet presAssocID="{4717C02C-52DC-4025-BA46-4E0FA81D72C6}" presName="composite" presStyleCnt="0"/>
      <dgm:spPr/>
    </dgm:pt>
    <dgm:pt modelId="{1A1C78BE-2302-4DD5-AB20-C77D8694FA2A}" type="pres">
      <dgm:prSet presAssocID="{4717C02C-52DC-4025-BA46-4E0FA81D72C6}" presName="imgShp" presStyleLbl="fgImgPlace1" presStyleIdx="0" presStyleCnt="3"/>
      <dgm:spPr/>
    </dgm:pt>
    <dgm:pt modelId="{430C38BB-2740-493D-8017-6B7CD592F564}" type="pres">
      <dgm:prSet presAssocID="{4717C02C-52DC-4025-BA46-4E0FA81D72C6}" presName="txShp" presStyleLbl="node1" presStyleIdx="0" presStyleCnt="3">
        <dgm:presLayoutVars>
          <dgm:bulletEnabled val="1"/>
        </dgm:presLayoutVars>
      </dgm:prSet>
      <dgm:spPr/>
    </dgm:pt>
    <dgm:pt modelId="{F0F28F64-11D5-40B0-945E-DB89DC5521DB}" type="pres">
      <dgm:prSet presAssocID="{737A28DE-B32F-4290-9BAD-0EA0E68EBF67}" presName="spacing" presStyleCnt="0"/>
      <dgm:spPr/>
    </dgm:pt>
    <dgm:pt modelId="{8E7C03B8-60B1-4C38-B2D4-AAB7F46170C1}" type="pres">
      <dgm:prSet presAssocID="{0ED68B12-4068-4639-A6EF-E7ACACE66014}" presName="composite" presStyleCnt="0"/>
      <dgm:spPr/>
    </dgm:pt>
    <dgm:pt modelId="{B77DC40F-3EC5-42D3-9539-21BEDA0E97C1}" type="pres">
      <dgm:prSet presAssocID="{0ED68B12-4068-4639-A6EF-E7ACACE66014}" presName="imgShp" presStyleLbl="fgImgPlace1" presStyleIdx="1" presStyleCnt="3"/>
      <dgm:spPr/>
    </dgm:pt>
    <dgm:pt modelId="{C4A21EF2-DA49-428C-9114-E600254F1BD9}" type="pres">
      <dgm:prSet presAssocID="{0ED68B12-4068-4639-A6EF-E7ACACE66014}" presName="txShp" presStyleLbl="node1" presStyleIdx="1" presStyleCnt="3">
        <dgm:presLayoutVars>
          <dgm:bulletEnabled val="1"/>
        </dgm:presLayoutVars>
      </dgm:prSet>
      <dgm:spPr/>
    </dgm:pt>
    <dgm:pt modelId="{DD6CEF09-8E70-4DA8-A24D-E3C6429746D9}" type="pres">
      <dgm:prSet presAssocID="{375813B4-3FA1-4B17-BF8E-A4300ECE17E2}" presName="spacing" presStyleCnt="0"/>
      <dgm:spPr/>
    </dgm:pt>
    <dgm:pt modelId="{E99AA743-90FE-41DB-A9B3-51E1B1845FCE}" type="pres">
      <dgm:prSet presAssocID="{E644AE21-5FD5-415B-973F-B8660C3FDABA}" presName="composite" presStyleCnt="0"/>
      <dgm:spPr/>
    </dgm:pt>
    <dgm:pt modelId="{8E254D10-4E45-4379-8269-D8AFE105B198}" type="pres">
      <dgm:prSet presAssocID="{E644AE21-5FD5-415B-973F-B8660C3FDABA}" presName="imgShp" presStyleLbl="fgImgPlace1" presStyleIdx="2" presStyleCnt="3"/>
      <dgm:spPr/>
    </dgm:pt>
    <dgm:pt modelId="{D0FB3B95-06EA-4890-BB56-4FDB321F33AE}" type="pres">
      <dgm:prSet presAssocID="{E644AE21-5FD5-415B-973F-B8660C3FDABA}" presName="txShp" presStyleLbl="node1" presStyleIdx="2" presStyleCnt="3">
        <dgm:presLayoutVars>
          <dgm:bulletEnabled val="1"/>
        </dgm:presLayoutVars>
      </dgm:prSet>
      <dgm:spPr/>
    </dgm:pt>
  </dgm:ptLst>
  <dgm:cxnLst>
    <dgm:cxn modelId="{80CEE203-8D40-4E0B-8C06-91D91AC859B5}" type="presOf" srcId="{0ED68B12-4068-4639-A6EF-E7ACACE66014}" destId="{C4A21EF2-DA49-428C-9114-E600254F1BD9}" srcOrd="0" destOrd="0" presId="urn:microsoft.com/office/officeart/2005/8/layout/vList3"/>
    <dgm:cxn modelId="{D9951913-1BDB-402C-BF59-E9503EA9D9A5}" type="presOf" srcId="{E644AE21-5FD5-415B-973F-B8660C3FDABA}" destId="{D0FB3B95-06EA-4890-BB56-4FDB321F33AE}" srcOrd="0" destOrd="0" presId="urn:microsoft.com/office/officeart/2005/8/layout/vList3"/>
    <dgm:cxn modelId="{68464494-0A68-4213-AEDB-C39FB649C560}" srcId="{D4C2F47C-7926-4133-8502-5C1B62CFAC01}" destId="{E644AE21-5FD5-415B-973F-B8660C3FDABA}" srcOrd="2" destOrd="0" parTransId="{F00E649C-B9A8-4A8C-9CB9-DD060C69A59A}" sibTransId="{F386DE79-008A-4218-8D8E-BA6402B7B638}"/>
    <dgm:cxn modelId="{9D45A9BD-8AA5-4FE5-92C1-925610346B0A}" type="presOf" srcId="{D4C2F47C-7926-4133-8502-5C1B62CFAC01}" destId="{98FF6506-9550-4830-A599-C643D63779A4}" srcOrd="0" destOrd="0" presId="urn:microsoft.com/office/officeart/2005/8/layout/vList3"/>
    <dgm:cxn modelId="{2CC1FBBE-6518-47B0-A182-B058E177997B}" srcId="{D4C2F47C-7926-4133-8502-5C1B62CFAC01}" destId="{4717C02C-52DC-4025-BA46-4E0FA81D72C6}" srcOrd="0" destOrd="0" parTransId="{C2EA992A-3103-404E-A9C0-9D1378D0286A}" sibTransId="{737A28DE-B32F-4290-9BAD-0EA0E68EBF67}"/>
    <dgm:cxn modelId="{F8A58CE1-0A24-49B5-9B71-38EF13EA07D8}" srcId="{D4C2F47C-7926-4133-8502-5C1B62CFAC01}" destId="{0ED68B12-4068-4639-A6EF-E7ACACE66014}" srcOrd="1" destOrd="0" parTransId="{F63D6E56-2662-4E42-A812-E2DB8FB0A438}" sibTransId="{375813B4-3FA1-4B17-BF8E-A4300ECE17E2}"/>
    <dgm:cxn modelId="{1ECB4BEF-4825-4B54-B1A8-60130A9E35EA}" type="presOf" srcId="{4717C02C-52DC-4025-BA46-4E0FA81D72C6}" destId="{430C38BB-2740-493D-8017-6B7CD592F564}" srcOrd="0" destOrd="0" presId="urn:microsoft.com/office/officeart/2005/8/layout/vList3"/>
    <dgm:cxn modelId="{305AD998-BF29-4CF0-9535-ED6160368686}" type="presParOf" srcId="{98FF6506-9550-4830-A599-C643D63779A4}" destId="{7CD597FD-3D42-4B9D-8E93-09C16E666713}" srcOrd="0" destOrd="0" presId="urn:microsoft.com/office/officeart/2005/8/layout/vList3"/>
    <dgm:cxn modelId="{7802B099-0A84-4388-8651-1B3EFE635619}" type="presParOf" srcId="{7CD597FD-3D42-4B9D-8E93-09C16E666713}" destId="{1A1C78BE-2302-4DD5-AB20-C77D8694FA2A}" srcOrd="0" destOrd="0" presId="urn:microsoft.com/office/officeart/2005/8/layout/vList3"/>
    <dgm:cxn modelId="{A2E8D4D4-7732-4756-93B7-C206C8C6D6D7}" type="presParOf" srcId="{7CD597FD-3D42-4B9D-8E93-09C16E666713}" destId="{430C38BB-2740-493D-8017-6B7CD592F564}" srcOrd="1" destOrd="0" presId="urn:microsoft.com/office/officeart/2005/8/layout/vList3"/>
    <dgm:cxn modelId="{F7A01627-7D9C-4EF7-BE1F-9C90D2B88838}" type="presParOf" srcId="{98FF6506-9550-4830-A599-C643D63779A4}" destId="{F0F28F64-11D5-40B0-945E-DB89DC5521DB}" srcOrd="1" destOrd="0" presId="urn:microsoft.com/office/officeart/2005/8/layout/vList3"/>
    <dgm:cxn modelId="{53EE8A3F-D4C0-484E-BEAD-2361415B7555}" type="presParOf" srcId="{98FF6506-9550-4830-A599-C643D63779A4}" destId="{8E7C03B8-60B1-4C38-B2D4-AAB7F46170C1}" srcOrd="2" destOrd="0" presId="urn:microsoft.com/office/officeart/2005/8/layout/vList3"/>
    <dgm:cxn modelId="{79734201-465F-44A2-9981-5E7981EC410D}" type="presParOf" srcId="{8E7C03B8-60B1-4C38-B2D4-AAB7F46170C1}" destId="{B77DC40F-3EC5-42D3-9539-21BEDA0E97C1}" srcOrd="0" destOrd="0" presId="urn:microsoft.com/office/officeart/2005/8/layout/vList3"/>
    <dgm:cxn modelId="{3AEEB2E6-B634-4D0B-8CCC-AA9EC4E28C10}" type="presParOf" srcId="{8E7C03B8-60B1-4C38-B2D4-AAB7F46170C1}" destId="{C4A21EF2-DA49-428C-9114-E600254F1BD9}" srcOrd="1" destOrd="0" presId="urn:microsoft.com/office/officeart/2005/8/layout/vList3"/>
    <dgm:cxn modelId="{78B589DA-D6CA-4AAD-9AD0-1468C546606B}" type="presParOf" srcId="{98FF6506-9550-4830-A599-C643D63779A4}" destId="{DD6CEF09-8E70-4DA8-A24D-E3C6429746D9}" srcOrd="3" destOrd="0" presId="urn:microsoft.com/office/officeart/2005/8/layout/vList3"/>
    <dgm:cxn modelId="{9DB3B694-0DF4-4B3A-B91E-F419601C17B1}" type="presParOf" srcId="{98FF6506-9550-4830-A599-C643D63779A4}" destId="{E99AA743-90FE-41DB-A9B3-51E1B1845FCE}" srcOrd="4" destOrd="0" presId="urn:microsoft.com/office/officeart/2005/8/layout/vList3"/>
    <dgm:cxn modelId="{44619E0C-306D-467A-B741-BBE9C933E026}" type="presParOf" srcId="{E99AA743-90FE-41DB-A9B3-51E1B1845FCE}" destId="{8E254D10-4E45-4379-8269-D8AFE105B198}" srcOrd="0" destOrd="0" presId="urn:microsoft.com/office/officeart/2005/8/layout/vList3"/>
    <dgm:cxn modelId="{82678A06-BB37-4199-8D6C-42C26016771A}" type="presParOf" srcId="{E99AA743-90FE-41DB-A9B3-51E1B1845FCE}" destId="{D0FB3B95-06EA-4890-BB56-4FDB321F33A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60ED-9FA0-46A2-BD82-23BEDC62606F}">
      <dsp:nvSpPr>
        <dsp:cNvPr id="0" name=""/>
        <dsp:cNvSpPr/>
      </dsp:nvSpPr>
      <dsp:spPr>
        <a:xfrm>
          <a:off x="-3605779" y="-554121"/>
          <a:ext cx="4298482" cy="4298482"/>
        </a:xfrm>
        <a:prstGeom prst="blockArc">
          <a:avLst>
            <a:gd name="adj1" fmla="val 18900000"/>
            <a:gd name="adj2" fmla="val 2700000"/>
            <a:gd name="adj3" fmla="val 503"/>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90CA47-1CA0-4883-B78D-037AB70FC37F}">
      <dsp:nvSpPr>
        <dsp:cNvPr id="0" name=""/>
        <dsp:cNvSpPr/>
      </dsp:nvSpPr>
      <dsp:spPr>
        <a:xfrm>
          <a:off x="445444" y="319024"/>
          <a:ext cx="4584597" cy="63804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451" tIns="38100" rIns="38100" bIns="38100" numCol="1" spcCol="1270" anchor="ctr" anchorCtr="0">
          <a:noAutofit/>
        </a:bodyPr>
        <a:lstStyle/>
        <a:p>
          <a:pPr marL="0" lvl="0" indent="0" algn="l" defTabSz="666750">
            <a:lnSpc>
              <a:spcPct val="90000"/>
            </a:lnSpc>
            <a:spcBef>
              <a:spcPct val="0"/>
            </a:spcBef>
            <a:spcAft>
              <a:spcPct val="35000"/>
            </a:spcAft>
            <a:buNone/>
          </a:pPr>
          <a:r>
            <a:rPr lang="zh-TW" altLang="en-US" sz="1500" kern="120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設定只爬取開盤時段</a:t>
          </a:r>
          <a:r>
            <a:rPr lang="en-US" altLang="zh-TW" sz="1500" kern="120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( 9:00~14:00)</a:t>
          </a:r>
          <a:r>
            <a:rPr lang="zh-TW" altLang="en-US" sz="1500" kern="120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以外的資料</a:t>
          </a:r>
          <a:endParaRPr lang="zh-TW" altLang="en-US" sz="1500" kern="1200" dirty="0"/>
        </a:p>
      </dsp:txBody>
      <dsp:txXfrm>
        <a:off x="445444" y="319024"/>
        <a:ext cx="4584597" cy="638048"/>
      </dsp:txXfrm>
    </dsp:sp>
    <dsp:sp modelId="{F34F956C-FAC4-4FD1-8EDF-9E293D6FF22A}">
      <dsp:nvSpPr>
        <dsp:cNvPr id="0" name=""/>
        <dsp:cNvSpPr/>
      </dsp:nvSpPr>
      <dsp:spPr>
        <a:xfrm>
          <a:off x="46664" y="239268"/>
          <a:ext cx="797560" cy="79756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2E908-D143-48EB-87AE-BF2676C77355}">
      <dsp:nvSpPr>
        <dsp:cNvPr id="0" name=""/>
        <dsp:cNvSpPr/>
      </dsp:nvSpPr>
      <dsp:spPr>
        <a:xfrm>
          <a:off x="677374" y="1276096"/>
          <a:ext cx="4352666" cy="63804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451" tIns="38100" rIns="38100" bIns="38100" numCol="1" spcCol="1270" anchor="ctr" anchorCtr="0">
          <a:noAutofit/>
        </a:bodyPr>
        <a:lstStyle/>
        <a:p>
          <a:pPr marL="0" lvl="0" indent="0" algn="l" defTabSz="666750">
            <a:lnSpc>
              <a:spcPct val="90000"/>
            </a:lnSpc>
            <a:spcBef>
              <a:spcPct val="0"/>
            </a:spcBef>
            <a:spcAft>
              <a:spcPct val="35000"/>
            </a:spcAft>
            <a:buNone/>
          </a:pPr>
          <a:r>
            <a:rPr lang="zh-TW" altLang="en-US" sz="1500" kern="1200"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越接近開盤，爬到的資料越多</a:t>
          </a:r>
          <a:r>
            <a:rPr lang="en-US" altLang="zh-TW" sz="1500" kern="1200"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a:t>
          </a:r>
          <a:endParaRPr lang="zh-TW" altLang="en-US" sz="1500" kern="1200" dirty="0"/>
        </a:p>
      </dsp:txBody>
      <dsp:txXfrm>
        <a:off x="677374" y="1276096"/>
        <a:ext cx="4352666" cy="638048"/>
      </dsp:txXfrm>
    </dsp:sp>
    <dsp:sp modelId="{C61066B1-1613-44BE-9BB7-913ECAC3DA2C}">
      <dsp:nvSpPr>
        <dsp:cNvPr id="0" name=""/>
        <dsp:cNvSpPr/>
      </dsp:nvSpPr>
      <dsp:spPr>
        <a:xfrm>
          <a:off x="278594" y="1196340"/>
          <a:ext cx="797560" cy="79756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71F0E8-621B-4FD1-8A41-175FA72D4BB7}">
      <dsp:nvSpPr>
        <dsp:cNvPr id="0" name=""/>
        <dsp:cNvSpPr/>
      </dsp:nvSpPr>
      <dsp:spPr>
        <a:xfrm>
          <a:off x="445444" y="2233168"/>
          <a:ext cx="4584597" cy="63804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451" tIns="38100" rIns="38100" bIns="38100" numCol="1" spcCol="1270" anchor="ctr" anchorCtr="0">
          <a:noAutofit/>
        </a:bodyPr>
        <a:lstStyle/>
        <a:p>
          <a:pPr marL="0" lvl="0" indent="0" algn="l" defTabSz="666750">
            <a:lnSpc>
              <a:spcPct val="90000"/>
            </a:lnSpc>
            <a:spcBef>
              <a:spcPct val="0"/>
            </a:spcBef>
            <a:spcAft>
              <a:spcPct val="35000"/>
            </a:spcAft>
            <a:buNone/>
          </a:pPr>
          <a:r>
            <a:rPr lang="zh-TW" altLang="en-US" sz="1500" kern="1200" dirty="0">
              <a:ln w="0"/>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假日不開盤，周一的新聞與留言將從周五累積</a:t>
          </a:r>
          <a:endParaRPr lang="zh-TW" altLang="en-US" sz="1500" kern="1200" dirty="0"/>
        </a:p>
      </dsp:txBody>
      <dsp:txXfrm>
        <a:off x="445444" y="2233168"/>
        <a:ext cx="4584597" cy="638048"/>
      </dsp:txXfrm>
    </dsp:sp>
    <dsp:sp modelId="{CC13C0F3-18A6-42D7-BA8F-F40131A77B46}">
      <dsp:nvSpPr>
        <dsp:cNvPr id="0" name=""/>
        <dsp:cNvSpPr/>
      </dsp:nvSpPr>
      <dsp:spPr>
        <a:xfrm>
          <a:off x="46664" y="2153412"/>
          <a:ext cx="797560" cy="79756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C38BB-2740-493D-8017-6B7CD592F564}">
      <dsp:nvSpPr>
        <dsp:cNvPr id="0" name=""/>
        <dsp:cNvSpPr/>
      </dsp:nvSpPr>
      <dsp:spPr>
        <a:xfrm rot="10800000">
          <a:off x="1088927" y="214"/>
          <a:ext cx="3825911" cy="501030"/>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941" tIns="68580" rIns="128016"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程式效能加強</a:t>
          </a:r>
        </a:p>
      </dsp:txBody>
      <dsp:txXfrm rot="10800000">
        <a:off x="1214184" y="214"/>
        <a:ext cx="3700654" cy="501030"/>
      </dsp:txXfrm>
    </dsp:sp>
    <dsp:sp modelId="{1A1C78BE-2302-4DD5-AB20-C77D8694FA2A}">
      <dsp:nvSpPr>
        <dsp:cNvPr id="0" name=""/>
        <dsp:cNvSpPr/>
      </dsp:nvSpPr>
      <dsp:spPr>
        <a:xfrm>
          <a:off x="838411" y="214"/>
          <a:ext cx="501030" cy="501030"/>
        </a:xfrm>
        <a:prstGeom prst="ellipse">
          <a:avLst/>
        </a:prstGeom>
        <a:solidFill>
          <a:schemeClr val="dk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4A21EF2-DA49-428C-9114-E600254F1BD9}">
      <dsp:nvSpPr>
        <dsp:cNvPr id="0" name=""/>
        <dsp:cNvSpPr/>
      </dsp:nvSpPr>
      <dsp:spPr>
        <a:xfrm rot="10800000">
          <a:off x="1088927" y="626502"/>
          <a:ext cx="3825911" cy="501030"/>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941" tIns="68580" rIns="128016"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分類準確度再改進</a:t>
          </a:r>
        </a:p>
      </dsp:txBody>
      <dsp:txXfrm rot="10800000">
        <a:off x="1214184" y="626502"/>
        <a:ext cx="3700654" cy="501030"/>
      </dsp:txXfrm>
    </dsp:sp>
    <dsp:sp modelId="{B77DC40F-3EC5-42D3-9539-21BEDA0E97C1}">
      <dsp:nvSpPr>
        <dsp:cNvPr id="0" name=""/>
        <dsp:cNvSpPr/>
      </dsp:nvSpPr>
      <dsp:spPr>
        <a:xfrm>
          <a:off x="838411" y="626502"/>
          <a:ext cx="501030" cy="501030"/>
        </a:xfrm>
        <a:prstGeom prst="ellipse">
          <a:avLst/>
        </a:prstGeom>
        <a:solidFill>
          <a:schemeClr val="dk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0FB3B95-06EA-4890-BB56-4FDB321F33AE}">
      <dsp:nvSpPr>
        <dsp:cNvPr id="0" name=""/>
        <dsp:cNvSpPr/>
      </dsp:nvSpPr>
      <dsp:spPr>
        <a:xfrm rot="10800000">
          <a:off x="1088927" y="1252791"/>
          <a:ext cx="3825911" cy="501030"/>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941" tIns="68580" rIns="128016"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增加更多功能</a:t>
          </a:r>
        </a:p>
      </dsp:txBody>
      <dsp:txXfrm rot="10800000">
        <a:off x="1214184" y="1252791"/>
        <a:ext cx="3700654" cy="501030"/>
      </dsp:txXfrm>
    </dsp:sp>
    <dsp:sp modelId="{8E254D10-4E45-4379-8269-D8AFE105B198}">
      <dsp:nvSpPr>
        <dsp:cNvPr id="0" name=""/>
        <dsp:cNvSpPr/>
      </dsp:nvSpPr>
      <dsp:spPr>
        <a:xfrm>
          <a:off x="838411" y="1252791"/>
          <a:ext cx="501030" cy="501030"/>
        </a:xfrm>
        <a:prstGeom prst="ellipse">
          <a:avLst/>
        </a:prstGeom>
        <a:solidFill>
          <a:schemeClr val="dk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A8C8EFA-96ED-4A18-B46D-8BDC030E3AF6}" type="slidenum">
              <a:rPr lang="zh-CN" altLang="en-US" smtClean="0"/>
              <a:t>7</a:t>
            </a:fld>
            <a:endParaRPr lang="zh-CN" altLang="en-US"/>
          </a:p>
        </p:txBody>
      </p:sp>
    </p:spTree>
    <p:extLst>
      <p:ext uri="{BB962C8B-B14F-4D97-AF65-F5344CB8AC3E}">
        <p14:creationId xmlns:p14="http://schemas.microsoft.com/office/powerpoint/2010/main" val="43458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A8C8EFA-96ED-4A18-B46D-8BDC030E3AF6}" type="slidenum">
              <a:rPr lang="zh-CN" altLang="en-US" smtClean="0"/>
              <a:t>10</a:t>
            </a:fld>
            <a:endParaRPr lang="zh-CN" altLang="en-US"/>
          </a:p>
        </p:txBody>
      </p:sp>
    </p:spTree>
    <p:extLst>
      <p:ext uri="{BB962C8B-B14F-4D97-AF65-F5344CB8AC3E}">
        <p14:creationId xmlns:p14="http://schemas.microsoft.com/office/powerpoint/2010/main" val="140554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A8C8EFA-96ED-4A18-B46D-8BDC030E3AF6}" type="slidenum">
              <a:rPr lang="zh-CN" altLang="en-US" smtClean="0"/>
              <a:t>21</a:t>
            </a:fld>
            <a:endParaRPr lang="zh-CN" altLang="en-US"/>
          </a:p>
        </p:txBody>
      </p:sp>
    </p:spTree>
    <p:extLst>
      <p:ext uri="{BB962C8B-B14F-4D97-AF65-F5344CB8AC3E}">
        <p14:creationId xmlns:p14="http://schemas.microsoft.com/office/powerpoint/2010/main" val="146602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觅知网">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EC785-8258-4085-BCB6-9C307FB26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27997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7.png"/><Relationship Id="rId7" Type="http://schemas.openxmlformats.org/officeDocument/2006/relationships/diagramColors" Target="../diagrams/colors1.xml"/><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43.png"/><Relationship Id="rId5" Type="http://schemas.openxmlformats.org/officeDocument/2006/relationships/diagramQuickStyle" Target="../diagrams/quickStyle2.xml"/><Relationship Id="rId10" Type="http://schemas.openxmlformats.org/officeDocument/2006/relationships/image" Target="../media/image42.png"/><Relationship Id="rId4" Type="http://schemas.openxmlformats.org/officeDocument/2006/relationships/diagramLayout" Target="../diagrams/layout2.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E12258-5D8B-49AB-982D-C8C3A5140285}"/>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矩形 4">
            <a:extLst>
              <a:ext uri="{FF2B5EF4-FFF2-40B4-BE49-F238E27FC236}">
                <a16:creationId xmlns:a16="http://schemas.microsoft.com/office/drawing/2014/main" id="{FC3D96D8-5DB3-456A-80DD-B8BC6E98C973}"/>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E446B277-8379-4F16-ADDB-53DAA4E11B6C}"/>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C26E9D5A-F42D-4B48-B561-285B31800984}"/>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999A122B-A91D-4D9E-8FA2-E7C55C861283}"/>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E3D7AFE4-7044-42F8-BB68-85B04089D042}"/>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11520369-0C66-4B7B-A84B-568401C8B0C1}"/>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4F491E46-B921-4D3C-A9CA-BF96FF197D11}"/>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46A5ED56-659A-437A-ABF7-A18CFFB582E5}"/>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3" name="组合 12">
            <a:extLst>
              <a:ext uri="{FF2B5EF4-FFF2-40B4-BE49-F238E27FC236}">
                <a16:creationId xmlns:a16="http://schemas.microsoft.com/office/drawing/2014/main" id="{70432BE6-2F65-4079-8080-DE57B2F4794E}"/>
              </a:ext>
            </a:extLst>
          </p:cNvPr>
          <p:cNvGrpSpPr/>
          <p:nvPr/>
        </p:nvGrpSpPr>
        <p:grpSpPr>
          <a:xfrm>
            <a:off x="5587999" y="6098930"/>
            <a:ext cx="1016000" cy="152400"/>
            <a:chOff x="-2407920" y="-1463040"/>
            <a:chExt cx="1828800" cy="274320"/>
          </a:xfrm>
          <a:solidFill>
            <a:srgbClr val="ECD9CA"/>
          </a:solidFill>
        </p:grpSpPr>
        <p:sp>
          <p:nvSpPr>
            <p:cNvPr id="14" name="椭圆 13">
              <a:extLst>
                <a:ext uri="{FF2B5EF4-FFF2-40B4-BE49-F238E27FC236}">
                  <a16:creationId xmlns:a16="http://schemas.microsoft.com/office/drawing/2014/main" id="{FEDCE25D-38D7-4917-A6CD-C49BD71D380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BE93F5B1-3C8B-4B28-846A-EE30C7898EBC}"/>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64CC17B1-4782-4EEE-8D28-26FC05542E9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771C1EC9-0100-47A7-9539-5792FA1FBCE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9" name="文本框 18">
            <a:extLst>
              <a:ext uri="{FF2B5EF4-FFF2-40B4-BE49-F238E27FC236}">
                <a16:creationId xmlns:a16="http://schemas.microsoft.com/office/drawing/2014/main" id="{27875051-DCE5-4C82-BCA8-CEFC3FC71FAC}"/>
              </a:ext>
            </a:extLst>
          </p:cNvPr>
          <p:cNvSpPr txBox="1"/>
          <p:nvPr/>
        </p:nvSpPr>
        <p:spPr>
          <a:xfrm>
            <a:off x="3632781" y="3113123"/>
            <a:ext cx="5061900" cy="584775"/>
          </a:xfrm>
          <a:prstGeom prst="rect">
            <a:avLst/>
          </a:prstGeom>
          <a:noFill/>
        </p:spPr>
        <p:txBody>
          <a:bodyPr wrap="square" rtlCol="0">
            <a:spAutoFit/>
          </a:bodyPr>
          <a:lstStyle/>
          <a:p>
            <a:pPr algn="dist"/>
            <a:r>
              <a:rPr lang="zh-TW" altLang="en-US" sz="3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台股大盤的天氣預報</a:t>
            </a:r>
            <a:endParaRPr lang="zh-CN" altLang="en-US" sz="3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0" name="直接连接符 19">
            <a:extLst>
              <a:ext uri="{FF2B5EF4-FFF2-40B4-BE49-F238E27FC236}">
                <a16:creationId xmlns:a16="http://schemas.microsoft.com/office/drawing/2014/main" id="{BFF704E9-93FA-49AE-A535-50256194389C}"/>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iṩļïḓè">
            <a:extLst>
              <a:ext uri="{FF2B5EF4-FFF2-40B4-BE49-F238E27FC236}">
                <a16:creationId xmlns:a16="http://schemas.microsoft.com/office/drawing/2014/main" id="{9599E744-4F4F-455A-A581-DBA9D46C8FC7}"/>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TW" b="1" dirty="0">
                <a:latin typeface="思源黑体" panose="020B0500000000000000" pitchFamily="34" charset="-122"/>
                <a:ea typeface="思源黑体" panose="020B0500000000000000" pitchFamily="34" charset="-122"/>
                <a:sym typeface="思源黑体" panose="020B0500000000000000" pitchFamily="34" charset="-122"/>
              </a:rPr>
              <a:t>ccClub2020</a:t>
            </a:r>
            <a:endParaRPr lang="en-US" altLang="zh-CN" b="1" dirty="0">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2" name="直接连接符 21">
            <a:extLst>
              <a:ext uri="{FF2B5EF4-FFF2-40B4-BE49-F238E27FC236}">
                <a16:creationId xmlns:a16="http://schemas.microsoft.com/office/drawing/2014/main" id="{596CA7CA-158C-4BD3-89B7-80AB76B5015D}"/>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C1DF9DA-EB60-45E0-A31F-652B49956945}"/>
              </a:ext>
            </a:extLst>
          </p:cNvPr>
          <p:cNvSpPr txBox="1"/>
          <p:nvPr/>
        </p:nvSpPr>
        <p:spPr>
          <a:xfrm>
            <a:off x="4725607" y="4339697"/>
            <a:ext cx="2876249" cy="338554"/>
          </a:xfrm>
          <a:prstGeom prst="rect">
            <a:avLst/>
          </a:prstGeom>
          <a:noFill/>
          <a:ln>
            <a:noFill/>
          </a:ln>
        </p:spPr>
        <p:txBody>
          <a:bodyPr wrap="square" rtlCol="0">
            <a:spAutoFit/>
          </a:bodyPr>
          <a:lstStyle/>
          <a:p>
            <a:pPr algn="dist"/>
            <a:r>
              <a:rPr lang="zh-TW" altLang="en-US" sz="1600" dirty="0">
                <a:latin typeface="思源黑体" panose="020B0500000000000000" pitchFamily="34" charset="-122"/>
                <a:ea typeface="思源黑体" panose="020B0500000000000000" pitchFamily="34" charset="-122"/>
                <a:sym typeface="思源黑体" panose="020B0500000000000000" pitchFamily="34" charset="-122"/>
              </a:rPr>
              <a:t>陳鈺勳、詹鎮遠</a:t>
            </a:r>
            <a:endParaRPr lang="zh-CN" altLang="en-US" sz="1600" dirty="0">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9600392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B636606E-783D-4CAF-A958-995AA34967DD}"/>
              </a:ext>
            </a:extLst>
          </p:cNvPr>
          <p:cNvGrpSpPr/>
          <p:nvPr/>
        </p:nvGrpSpPr>
        <p:grpSpPr>
          <a:xfrm>
            <a:off x="5413246" y="6270340"/>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46C03274-DFB8-4C37-A3E3-115B3FAADC45}"/>
              </a:ext>
            </a:extLst>
          </p:cNvPr>
          <p:cNvSpPr txBox="1"/>
          <p:nvPr/>
        </p:nvSpPr>
        <p:spPr>
          <a:xfrm>
            <a:off x="3919084" y="4217305"/>
            <a:ext cx="4274774" cy="769441"/>
          </a:xfrm>
          <a:prstGeom prst="rect">
            <a:avLst/>
          </a:prstGeom>
          <a:noFill/>
        </p:spPr>
        <p:txBody>
          <a:bodyPr wrap="square" rtlCol="0">
            <a:spAutoFit/>
          </a:bodyPr>
          <a:lstStyle/>
          <a:p>
            <a:pPr algn="dist"/>
            <a:r>
              <a:rPr lang="zh-TW"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製作流程</a:t>
            </a:r>
            <a:endPar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ECD11999-3E36-4178-840C-87CD174DCF24}"/>
              </a:ext>
            </a:extLst>
          </p:cNvPr>
          <p:cNvCxnSpPr>
            <a:cxnSpLocks/>
          </p:cNvCxnSpPr>
          <p:nvPr/>
        </p:nvCxnSpPr>
        <p:spPr>
          <a:xfrm>
            <a:off x="3476205" y="5523305"/>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8B230DCF-BBEB-445A-A7B4-3A5120452FC9}"/>
              </a:ext>
            </a:extLst>
          </p:cNvPr>
          <p:cNvSpPr txBox="1"/>
          <p:nvPr/>
        </p:nvSpPr>
        <p:spPr bwMode="auto">
          <a:xfrm>
            <a:off x="4797770" y="5270393"/>
            <a:ext cx="2596460"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台股大盤的天氣預報</a:t>
            </a:r>
            <a:endPar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8" name="直接连接符 47">
            <a:extLst>
              <a:ext uri="{FF2B5EF4-FFF2-40B4-BE49-F238E27FC236}">
                <a16:creationId xmlns:a16="http://schemas.microsoft.com/office/drawing/2014/main" id="{F4B46058-924D-4F97-A779-3D9E523BA197}"/>
              </a:ext>
            </a:extLst>
          </p:cNvPr>
          <p:cNvCxnSpPr>
            <a:cxnSpLocks/>
          </p:cNvCxnSpPr>
          <p:nvPr/>
        </p:nvCxnSpPr>
        <p:spPr>
          <a:xfrm>
            <a:off x="7516512" y="5524228"/>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4098" name="Picture 2" descr="Jupyter - 維基百科，自由的百科全書">
            <a:extLst>
              <a:ext uri="{FF2B5EF4-FFF2-40B4-BE49-F238E27FC236}">
                <a16:creationId xmlns:a16="http://schemas.microsoft.com/office/drawing/2014/main" id="{6B592F9E-ED8F-4A78-9753-F215242DDE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139" y="1280340"/>
            <a:ext cx="2320664" cy="268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801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808676" y="148851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運作原理</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6" name="群組 5">
            <a:extLst>
              <a:ext uri="{FF2B5EF4-FFF2-40B4-BE49-F238E27FC236}">
                <a16:creationId xmlns:a16="http://schemas.microsoft.com/office/drawing/2014/main" id="{4DF243B9-4613-4144-9148-07F2C7D68474}"/>
              </a:ext>
            </a:extLst>
          </p:cNvPr>
          <p:cNvGrpSpPr/>
          <p:nvPr/>
        </p:nvGrpSpPr>
        <p:grpSpPr>
          <a:xfrm>
            <a:off x="1029687" y="1339253"/>
            <a:ext cx="9432923" cy="587661"/>
            <a:chOff x="1497232" y="1899764"/>
            <a:chExt cx="9432923" cy="587661"/>
          </a:xfrm>
        </p:grpSpPr>
        <p:grpSp>
          <p:nvGrpSpPr>
            <p:cNvPr id="58" name="组合 35">
              <a:extLst>
                <a:ext uri="{FF2B5EF4-FFF2-40B4-BE49-F238E27FC236}">
                  <a16:creationId xmlns:a16="http://schemas.microsoft.com/office/drawing/2014/main" id="{BCB70AB2-7052-4F4D-A32A-A15627631331}"/>
                </a:ext>
              </a:extLst>
            </p:cNvPr>
            <p:cNvGrpSpPr/>
            <p:nvPr/>
          </p:nvGrpSpPr>
          <p:grpSpPr>
            <a:xfrm>
              <a:off x="1497232" y="1902549"/>
              <a:ext cx="3144720" cy="558800"/>
              <a:chOff x="7066800" y="1981200"/>
              <a:chExt cx="3144720" cy="558800"/>
            </a:xfrm>
          </p:grpSpPr>
          <p:sp>
            <p:nvSpPr>
              <p:cNvPr id="59" name="圆角矩形 12">
                <a:extLst>
                  <a:ext uri="{FF2B5EF4-FFF2-40B4-BE49-F238E27FC236}">
                    <a16:creationId xmlns:a16="http://schemas.microsoft.com/office/drawing/2014/main" id="{09E1F300-289B-4BB1-9AA4-D3604272B762}"/>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椭圆 37">
                <a:extLst>
                  <a:ext uri="{FF2B5EF4-FFF2-40B4-BE49-F238E27FC236}">
                    <a16:creationId xmlns:a16="http://schemas.microsoft.com/office/drawing/2014/main" id="{7644203A-564C-4CA9-973E-E0172AF2BC74}"/>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矩形 60">
                <a:extLst>
                  <a:ext uri="{FF2B5EF4-FFF2-40B4-BE49-F238E27FC236}">
                    <a16:creationId xmlns:a16="http://schemas.microsoft.com/office/drawing/2014/main" id="{C1A5290F-494E-485C-AA60-CE8D29A886E4}"/>
                  </a:ext>
                </a:extLst>
              </p:cNvPr>
              <p:cNvSpPr/>
              <p:nvPr/>
            </p:nvSpPr>
            <p:spPr>
              <a:xfrm>
                <a:off x="7712403" y="2075934"/>
                <a:ext cx="2437874" cy="369332"/>
              </a:xfrm>
              <a:prstGeom prst="rect">
                <a:avLst/>
              </a:prstGeom>
            </p:spPr>
            <p:txBody>
              <a:bodyPr wrap="square">
                <a:spAutoFit/>
              </a:bodyPr>
              <a:lstStyle/>
              <a:p>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新聞標題判斷熱度</a:t>
                </a:r>
                <a:endPar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62" name="矩形 61">
              <a:extLst>
                <a:ext uri="{FF2B5EF4-FFF2-40B4-BE49-F238E27FC236}">
                  <a16:creationId xmlns:a16="http://schemas.microsoft.com/office/drawing/2014/main" id="{59252640-B986-4926-AE16-58D6CC2F648C}"/>
                </a:ext>
              </a:extLst>
            </p:cNvPr>
            <p:cNvSpPr/>
            <p:nvPr/>
          </p:nvSpPr>
          <p:spPr>
            <a:xfrm>
              <a:off x="5036139" y="1899764"/>
              <a:ext cx="5894016" cy="587661"/>
            </a:xfrm>
            <a:prstGeom prst="rect">
              <a:avLst/>
            </a:prstGeom>
          </p:spPr>
          <p:txBody>
            <a:bodyPr wrap="square">
              <a:spAutoFit/>
            </a:bodyPr>
            <a:lstStyle/>
            <a:p>
              <a:pPr>
                <a:lnSpc>
                  <a:spcPct val="120000"/>
                </a:lnSpc>
              </a:pPr>
              <a:r>
                <a:rPr lang="zh-TW"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我們認為新聞是得知市場現況的最快途徑且標題節錄了內文的重點，具有代表性。</a:t>
              </a:r>
              <a:endParaRPr lang="zh-CN"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grpSp>
      <p:grpSp>
        <p:nvGrpSpPr>
          <p:cNvPr id="5" name="群組 4">
            <a:extLst>
              <a:ext uri="{FF2B5EF4-FFF2-40B4-BE49-F238E27FC236}">
                <a16:creationId xmlns:a16="http://schemas.microsoft.com/office/drawing/2014/main" id="{0688F9E5-C19F-4743-B304-04F3CC0B899F}"/>
              </a:ext>
            </a:extLst>
          </p:cNvPr>
          <p:cNvGrpSpPr/>
          <p:nvPr/>
        </p:nvGrpSpPr>
        <p:grpSpPr>
          <a:xfrm>
            <a:off x="1038582" y="2745243"/>
            <a:ext cx="10207087" cy="587469"/>
            <a:chOff x="1497233" y="2824046"/>
            <a:chExt cx="10207087" cy="587469"/>
          </a:xfrm>
        </p:grpSpPr>
        <p:grpSp>
          <p:nvGrpSpPr>
            <p:cNvPr id="47" name="组合 31">
              <a:extLst>
                <a:ext uri="{FF2B5EF4-FFF2-40B4-BE49-F238E27FC236}">
                  <a16:creationId xmlns:a16="http://schemas.microsoft.com/office/drawing/2014/main" id="{81AF7DD0-5AF2-403F-B6F7-41B9C058FB90}"/>
                </a:ext>
              </a:extLst>
            </p:cNvPr>
            <p:cNvGrpSpPr/>
            <p:nvPr/>
          </p:nvGrpSpPr>
          <p:grpSpPr>
            <a:xfrm>
              <a:off x="1497233" y="2824961"/>
              <a:ext cx="3144720" cy="558800"/>
              <a:chOff x="5371361" y="2831042"/>
              <a:chExt cx="3144720" cy="558800"/>
            </a:xfrm>
          </p:grpSpPr>
          <p:sp>
            <p:nvSpPr>
              <p:cNvPr id="48" name="圆角矩形 14">
                <a:extLst>
                  <a:ext uri="{FF2B5EF4-FFF2-40B4-BE49-F238E27FC236}">
                    <a16:creationId xmlns:a16="http://schemas.microsoft.com/office/drawing/2014/main" id="{E1551972-2157-44E1-AEEF-70BC15924DCC}"/>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6" name="椭圆 33">
                <a:extLst>
                  <a:ext uri="{FF2B5EF4-FFF2-40B4-BE49-F238E27FC236}">
                    <a16:creationId xmlns:a16="http://schemas.microsoft.com/office/drawing/2014/main" id="{24ABFAB2-27AB-4ED8-A59D-4954D428FB22}"/>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56">
                <a:extLst>
                  <a:ext uri="{FF2B5EF4-FFF2-40B4-BE49-F238E27FC236}">
                    <a16:creationId xmlns:a16="http://schemas.microsoft.com/office/drawing/2014/main" id="{E24C1CBE-D858-4EE7-A8CC-96E80D03E4C1}"/>
                  </a:ext>
                </a:extLst>
              </p:cNvPr>
              <p:cNvSpPr/>
              <p:nvPr/>
            </p:nvSpPr>
            <p:spPr>
              <a:xfrm>
                <a:off x="6020944" y="2901642"/>
                <a:ext cx="1800493" cy="369332"/>
              </a:xfrm>
              <a:prstGeom prst="rect">
                <a:avLst/>
              </a:prstGeom>
            </p:spPr>
            <p:txBody>
              <a:bodyPr wrap="none">
                <a:spAutoFit/>
              </a:bodyPr>
              <a:lstStyle/>
              <a:p>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權值股做為參考</a:t>
                </a:r>
                <a:endPar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63" name="矩形 62">
              <a:extLst>
                <a:ext uri="{FF2B5EF4-FFF2-40B4-BE49-F238E27FC236}">
                  <a16:creationId xmlns:a16="http://schemas.microsoft.com/office/drawing/2014/main" id="{8F6B7213-931F-49C8-8EAF-680A28A9D769}"/>
                </a:ext>
              </a:extLst>
            </p:cNvPr>
            <p:cNvSpPr/>
            <p:nvPr/>
          </p:nvSpPr>
          <p:spPr>
            <a:xfrm>
              <a:off x="5036139" y="2824046"/>
              <a:ext cx="6668181" cy="587469"/>
            </a:xfrm>
            <a:prstGeom prst="rect">
              <a:avLst/>
            </a:prstGeom>
          </p:spPr>
          <p:txBody>
            <a:bodyPr wrap="square">
              <a:spAutoFit/>
            </a:bodyPr>
            <a:lstStyle/>
            <a:p>
              <a:pPr>
                <a:lnSpc>
                  <a:spcPct val="120000"/>
                </a:lnSpc>
              </a:pPr>
              <a:r>
                <a:rPr lang="zh-TW" altLang="en-US" sz="1400" dirty="0">
                  <a:ln w="0"/>
                  <a:solidFill>
                    <a:schemeClr val="tx1">
                      <a:lumMod val="75000"/>
                      <a:lumOff val="25000"/>
                    </a:schemeClr>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權值股的動向是影響大盤的關鍵，因此我們也特別分析權值股作為使用者另一個參考。</a:t>
              </a:r>
              <a:endParaRPr lang="zh-CN" altLang="en-US" sz="1400" dirty="0">
                <a:ln w="0"/>
                <a:solidFill>
                  <a:schemeClr val="tx1">
                    <a:lumMod val="75000"/>
                    <a:lumOff val="25000"/>
                  </a:schemeClr>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grpSp>
      <p:grpSp>
        <p:nvGrpSpPr>
          <p:cNvPr id="3" name="群組 2">
            <a:extLst>
              <a:ext uri="{FF2B5EF4-FFF2-40B4-BE49-F238E27FC236}">
                <a16:creationId xmlns:a16="http://schemas.microsoft.com/office/drawing/2014/main" id="{6F32A6A6-6FE6-442B-8BC5-119A411F680B}"/>
              </a:ext>
            </a:extLst>
          </p:cNvPr>
          <p:cNvGrpSpPr/>
          <p:nvPr/>
        </p:nvGrpSpPr>
        <p:grpSpPr>
          <a:xfrm>
            <a:off x="1038582" y="5594596"/>
            <a:ext cx="10329007" cy="558800"/>
            <a:chOff x="1029687" y="4669784"/>
            <a:chExt cx="10329007" cy="558800"/>
          </a:xfrm>
        </p:grpSpPr>
        <p:grpSp>
          <p:nvGrpSpPr>
            <p:cNvPr id="39" name="组合 23">
              <a:extLst>
                <a:ext uri="{FF2B5EF4-FFF2-40B4-BE49-F238E27FC236}">
                  <a16:creationId xmlns:a16="http://schemas.microsoft.com/office/drawing/2014/main" id="{C363E854-920B-4BA1-A290-E437E9B2D80F}"/>
                </a:ext>
              </a:extLst>
            </p:cNvPr>
            <p:cNvGrpSpPr/>
            <p:nvPr/>
          </p:nvGrpSpPr>
          <p:grpSpPr>
            <a:xfrm>
              <a:off x="1029687" y="4669784"/>
              <a:ext cx="3144720" cy="558800"/>
              <a:chOff x="1512935" y="4530725"/>
              <a:chExt cx="3144720" cy="558800"/>
            </a:xfrm>
          </p:grpSpPr>
          <p:sp>
            <p:nvSpPr>
              <p:cNvPr id="40" name="圆角矩形 15">
                <a:extLst>
                  <a:ext uri="{FF2B5EF4-FFF2-40B4-BE49-F238E27FC236}">
                    <a16:creationId xmlns:a16="http://schemas.microsoft.com/office/drawing/2014/main" id="{1A82199A-A817-43B1-8BCC-D52E85221A9F}"/>
                  </a:ext>
                </a:extLst>
              </p:cNvPr>
              <p:cNvSpPr/>
              <p:nvPr/>
            </p:nvSpPr>
            <p:spPr>
              <a:xfrm>
                <a:off x="1512935" y="4530725"/>
                <a:ext cx="3144720" cy="558800"/>
              </a:xfrm>
              <a:prstGeom prst="roundRect">
                <a:avLst>
                  <a:gd name="adj" fmla="val 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椭圆 25">
                <a:extLst>
                  <a:ext uri="{FF2B5EF4-FFF2-40B4-BE49-F238E27FC236}">
                    <a16:creationId xmlns:a16="http://schemas.microsoft.com/office/drawing/2014/main" id="{1D9BEA93-86FD-4F31-8DB0-C5C9C6599864}"/>
                  </a:ext>
                </a:extLst>
              </p:cNvPr>
              <p:cNvSpPr>
                <a:spLocks noChangeAspect="1"/>
              </p:cNvSpPr>
              <p:nvPr/>
            </p:nvSpPr>
            <p:spPr>
              <a:xfrm>
                <a:off x="1632847"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矩形 41">
                <a:extLst>
                  <a:ext uri="{FF2B5EF4-FFF2-40B4-BE49-F238E27FC236}">
                    <a16:creationId xmlns:a16="http://schemas.microsoft.com/office/drawing/2014/main" id="{3B6DF654-48FB-43B9-8EB3-4E9D8320D753}"/>
                  </a:ext>
                </a:extLst>
              </p:cNvPr>
              <p:cNvSpPr/>
              <p:nvPr/>
            </p:nvSpPr>
            <p:spPr>
              <a:xfrm>
                <a:off x="2201656" y="4608868"/>
                <a:ext cx="1800493" cy="369332"/>
              </a:xfrm>
              <a:prstGeom prst="rect">
                <a:avLst/>
              </a:prstGeom>
            </p:spPr>
            <p:txBody>
              <a:bodyPr wrap="none">
                <a:spAutoFit/>
              </a:bodyPr>
              <a:lstStyle/>
              <a:p>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分類器進行判斷</a:t>
                </a:r>
                <a:endPar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65" name="矩形 64">
              <a:extLst>
                <a:ext uri="{FF2B5EF4-FFF2-40B4-BE49-F238E27FC236}">
                  <a16:creationId xmlns:a16="http://schemas.microsoft.com/office/drawing/2014/main" id="{364A624D-2B19-49D5-802E-378CB0305C54}"/>
                </a:ext>
              </a:extLst>
            </p:cNvPr>
            <p:cNvSpPr/>
            <p:nvPr/>
          </p:nvSpPr>
          <p:spPr>
            <a:xfrm>
              <a:off x="4568593" y="4781109"/>
              <a:ext cx="6790101" cy="328936"/>
            </a:xfrm>
            <a:prstGeom prst="rect">
              <a:avLst/>
            </a:prstGeom>
          </p:spPr>
          <p:txBody>
            <a:bodyPr wrap="square">
              <a:spAutoFit/>
            </a:bodyPr>
            <a:lstStyle/>
            <a:p>
              <a:pPr>
                <a:lnSpc>
                  <a:spcPct val="120000"/>
                </a:lnSpc>
              </a:pPr>
              <a:r>
                <a:rPr lang="zh-TW"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將處理好的資料丟入預先訓練好的分類器，判斷出上漲下跌的比例。</a:t>
              </a:r>
              <a:endParaRPr lang="zh-CN"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grpSp>
      <p:grpSp>
        <p:nvGrpSpPr>
          <p:cNvPr id="4" name="群組 3">
            <a:extLst>
              <a:ext uri="{FF2B5EF4-FFF2-40B4-BE49-F238E27FC236}">
                <a16:creationId xmlns:a16="http://schemas.microsoft.com/office/drawing/2014/main" id="{9EA4A3A6-E4D4-4A7E-945E-F19A2B15B710}"/>
              </a:ext>
            </a:extLst>
          </p:cNvPr>
          <p:cNvGrpSpPr/>
          <p:nvPr/>
        </p:nvGrpSpPr>
        <p:grpSpPr>
          <a:xfrm>
            <a:off x="1038582" y="4194761"/>
            <a:ext cx="10207087" cy="588232"/>
            <a:chOff x="1497233" y="3747373"/>
            <a:chExt cx="10207087" cy="588232"/>
          </a:xfrm>
        </p:grpSpPr>
        <p:grpSp>
          <p:nvGrpSpPr>
            <p:cNvPr id="43" name="组合 27">
              <a:extLst>
                <a:ext uri="{FF2B5EF4-FFF2-40B4-BE49-F238E27FC236}">
                  <a16:creationId xmlns:a16="http://schemas.microsoft.com/office/drawing/2014/main" id="{F799EE1B-D3A5-45AF-B432-E328577698C3}"/>
                </a:ext>
              </a:extLst>
            </p:cNvPr>
            <p:cNvGrpSpPr/>
            <p:nvPr/>
          </p:nvGrpSpPr>
          <p:grpSpPr>
            <a:xfrm>
              <a:off x="1497233" y="3747373"/>
              <a:ext cx="3144720" cy="558800"/>
              <a:chOff x="3675921" y="3680884"/>
              <a:chExt cx="3144720" cy="558800"/>
            </a:xfrm>
          </p:grpSpPr>
          <p:sp>
            <p:nvSpPr>
              <p:cNvPr id="44" name="圆角矩形 13">
                <a:extLst>
                  <a:ext uri="{FF2B5EF4-FFF2-40B4-BE49-F238E27FC236}">
                    <a16:creationId xmlns:a16="http://schemas.microsoft.com/office/drawing/2014/main" id="{9A5EE37C-38C6-4BB0-A9BD-F3491DE68AA8}"/>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椭圆 29">
                <a:extLst>
                  <a:ext uri="{FF2B5EF4-FFF2-40B4-BE49-F238E27FC236}">
                    <a16:creationId xmlns:a16="http://schemas.microsoft.com/office/drawing/2014/main" id="{A8903D4B-C555-405D-8014-CC2D8394ED49}"/>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矩形 45">
                <a:extLst>
                  <a:ext uri="{FF2B5EF4-FFF2-40B4-BE49-F238E27FC236}">
                    <a16:creationId xmlns:a16="http://schemas.microsoft.com/office/drawing/2014/main" id="{7FDAAF36-5E91-4FD9-B32A-C03D44F9C537}"/>
                  </a:ext>
                </a:extLst>
              </p:cNvPr>
              <p:cNvSpPr/>
              <p:nvPr/>
            </p:nvSpPr>
            <p:spPr>
              <a:xfrm>
                <a:off x="4355698" y="3775618"/>
                <a:ext cx="1800493" cy="369332"/>
              </a:xfrm>
              <a:prstGeom prst="rect">
                <a:avLst/>
              </a:prstGeom>
            </p:spPr>
            <p:txBody>
              <a:bodyPr wrap="none">
                <a:spAutoFit/>
              </a:bodyPr>
              <a:lstStyle/>
              <a:p>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用留言分析風向</a:t>
                </a:r>
                <a:endPar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66" name="矩形 65">
              <a:extLst>
                <a:ext uri="{FF2B5EF4-FFF2-40B4-BE49-F238E27FC236}">
                  <a16:creationId xmlns:a16="http://schemas.microsoft.com/office/drawing/2014/main" id="{96C98BB8-3DCE-4473-94DA-5E097F538D8F}"/>
                </a:ext>
              </a:extLst>
            </p:cNvPr>
            <p:cNvSpPr/>
            <p:nvPr/>
          </p:nvSpPr>
          <p:spPr>
            <a:xfrm>
              <a:off x="5036139" y="3748136"/>
              <a:ext cx="6668181" cy="587469"/>
            </a:xfrm>
            <a:prstGeom prst="rect">
              <a:avLst/>
            </a:prstGeom>
          </p:spPr>
          <p:txBody>
            <a:bodyPr wrap="square">
              <a:spAutoFit/>
            </a:bodyPr>
            <a:lstStyle/>
            <a:p>
              <a:pPr>
                <a:lnSpc>
                  <a:spcPct val="120000"/>
                </a:lnSpc>
              </a:pPr>
              <a:r>
                <a:rPr lang="zh-TW"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大家都愛聽明牌、帶風向，有些人相信這些明牌，有些人覺得是反指標，全看使用者怎麼看</a:t>
              </a:r>
              <a:r>
                <a:rPr lang="en-US" altLang="zh-TW"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a:t>
              </a:r>
              <a:endParaRPr lang="zh-CN" altLang="en-US" sz="1400" dirty="0">
                <a:solidFill>
                  <a:schemeClr val="tx1">
                    <a:lumMod val="75000"/>
                    <a:lumOff val="2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grpSp>
      <p:sp>
        <p:nvSpPr>
          <p:cNvPr id="67" name="矩形 66">
            <a:extLst>
              <a:ext uri="{FF2B5EF4-FFF2-40B4-BE49-F238E27FC236}">
                <a16:creationId xmlns:a16="http://schemas.microsoft.com/office/drawing/2014/main" id="{09EBF942-8829-43A3-8008-2A18C93C3AE6}"/>
              </a:ext>
            </a:extLst>
          </p:cNvPr>
          <p:cNvSpPr/>
          <p:nvPr/>
        </p:nvSpPr>
        <p:spPr>
          <a:xfrm>
            <a:off x="4577488" y="1966526"/>
            <a:ext cx="5732722" cy="277064"/>
          </a:xfrm>
          <a:prstGeom prst="rect">
            <a:avLst/>
          </a:prstGeom>
        </p:spPr>
        <p:txBody>
          <a:bodyPr wrap="square">
            <a:spAutoFit/>
          </a:bodyPr>
          <a:lstStyle/>
          <a:p>
            <a:pPr>
              <a:lnSpc>
                <a:spcPct val="120000"/>
              </a:lnSpc>
            </a:pP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使用：中時財經、</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yahoo</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財經、經濟日報、</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DJ money</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、鉅亨盤前等新聞。</a:t>
            </a:r>
            <a:endParaRPr lang="zh-CN"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sp>
        <p:nvSpPr>
          <p:cNvPr id="68" name="矩形 67">
            <a:extLst>
              <a:ext uri="{FF2B5EF4-FFF2-40B4-BE49-F238E27FC236}">
                <a16:creationId xmlns:a16="http://schemas.microsoft.com/office/drawing/2014/main" id="{E40AFF2F-8B46-4661-88EC-CB9CF5F6531F}"/>
              </a:ext>
            </a:extLst>
          </p:cNvPr>
          <p:cNvSpPr/>
          <p:nvPr/>
        </p:nvSpPr>
        <p:spPr>
          <a:xfrm>
            <a:off x="4577488" y="3357073"/>
            <a:ext cx="6071981" cy="277064"/>
          </a:xfrm>
          <a:prstGeom prst="rect">
            <a:avLst/>
          </a:prstGeom>
        </p:spPr>
        <p:txBody>
          <a:bodyPr wrap="square">
            <a:spAutoFit/>
          </a:bodyPr>
          <a:lstStyle/>
          <a:p>
            <a:pPr>
              <a:lnSpc>
                <a:spcPct val="120000"/>
              </a:lnSpc>
            </a:pP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使用：台積電（</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2330)</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、鴻海</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(2317)</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、聯發科</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(2454)</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、聯電</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(2303)</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、中華電</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(2412)</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 作為代表。</a:t>
            </a:r>
            <a:endParaRPr lang="zh-CN"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sp>
        <p:nvSpPr>
          <p:cNvPr id="69" name="矩形 68">
            <a:extLst>
              <a:ext uri="{FF2B5EF4-FFF2-40B4-BE49-F238E27FC236}">
                <a16:creationId xmlns:a16="http://schemas.microsoft.com/office/drawing/2014/main" id="{7F94606E-BFB7-48A2-83D1-638EB65BFDDA}"/>
              </a:ext>
            </a:extLst>
          </p:cNvPr>
          <p:cNvSpPr/>
          <p:nvPr/>
        </p:nvSpPr>
        <p:spPr>
          <a:xfrm>
            <a:off x="4568594" y="4790902"/>
            <a:ext cx="7039932" cy="277064"/>
          </a:xfrm>
          <a:prstGeom prst="rect">
            <a:avLst/>
          </a:prstGeom>
        </p:spPr>
        <p:txBody>
          <a:bodyPr wrap="square">
            <a:spAutoFit/>
          </a:bodyPr>
          <a:lstStyle/>
          <a:p>
            <a:pPr>
              <a:lnSpc>
                <a:spcPct val="120000"/>
              </a:lnSpc>
            </a:pP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使用：</a:t>
            </a:r>
            <a:r>
              <a:rPr lang="en-US" altLang="zh-TW" sz="1100" dirty="0" err="1">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Cmoney</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股市爆料同學會的大盤討論區，不採用</a:t>
            </a:r>
            <a:r>
              <a:rPr lang="en-US" altLang="zh-TW"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PTT</a:t>
            </a: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的原因為留言多為個股討論，與我們的理念不同。</a:t>
            </a:r>
            <a:endParaRPr lang="zh-CN"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sp>
        <p:nvSpPr>
          <p:cNvPr id="70" name="矩形 69">
            <a:extLst>
              <a:ext uri="{FF2B5EF4-FFF2-40B4-BE49-F238E27FC236}">
                <a16:creationId xmlns:a16="http://schemas.microsoft.com/office/drawing/2014/main" id="{B50BCDB3-990D-4C91-BE5D-CECB20187748}"/>
              </a:ext>
            </a:extLst>
          </p:cNvPr>
          <p:cNvSpPr/>
          <p:nvPr/>
        </p:nvSpPr>
        <p:spPr>
          <a:xfrm>
            <a:off x="4568594" y="6241183"/>
            <a:ext cx="7039932" cy="277064"/>
          </a:xfrm>
          <a:prstGeom prst="rect">
            <a:avLst/>
          </a:prstGeom>
        </p:spPr>
        <p:txBody>
          <a:bodyPr wrap="square">
            <a:spAutoFit/>
          </a:bodyPr>
          <a:lstStyle/>
          <a:p>
            <a:pPr>
              <a:lnSpc>
                <a:spcPct val="120000"/>
              </a:lnSpc>
            </a:pPr>
            <a:r>
              <a:rPr lang="zh-TW"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使用：單純貝氏分類器，只需判斷上漲下跌，貝式分類就可以達到不錯的效果。</a:t>
            </a:r>
            <a:endParaRPr lang="zh-CN" altLang="en-US" sz="1100" dirty="0">
              <a:solidFill>
                <a:schemeClr val="bg1">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spTree>
    <p:extLst>
      <p:ext uri="{BB962C8B-B14F-4D97-AF65-F5344CB8AC3E}">
        <p14:creationId xmlns:p14="http://schemas.microsoft.com/office/powerpoint/2010/main" val="40408184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9" name="群組 18">
            <a:extLst>
              <a:ext uri="{FF2B5EF4-FFF2-40B4-BE49-F238E27FC236}">
                <a16:creationId xmlns:a16="http://schemas.microsoft.com/office/drawing/2014/main" id="{D9426B49-B52A-445D-A827-4455CABA2C30}"/>
              </a:ext>
            </a:extLst>
          </p:cNvPr>
          <p:cNvGrpSpPr/>
          <p:nvPr/>
        </p:nvGrpSpPr>
        <p:grpSpPr>
          <a:xfrm>
            <a:off x="894096" y="2013615"/>
            <a:ext cx="9759822" cy="3095611"/>
            <a:chOff x="1119674" y="2884472"/>
            <a:chExt cx="9759822" cy="3095611"/>
          </a:xfrm>
        </p:grpSpPr>
        <p:sp>
          <p:nvSpPr>
            <p:cNvPr id="20" name="矩形 19">
              <a:extLst>
                <a:ext uri="{FF2B5EF4-FFF2-40B4-BE49-F238E27FC236}">
                  <a16:creationId xmlns:a16="http://schemas.microsoft.com/office/drawing/2014/main" id="{C8419F6F-DFC7-49BF-96FF-0259559B7713}"/>
                </a:ext>
              </a:extLst>
            </p:cNvPr>
            <p:cNvSpPr/>
            <p:nvPr/>
          </p:nvSpPr>
          <p:spPr>
            <a:xfrm>
              <a:off x="4295192" y="4905958"/>
              <a:ext cx="1800808" cy="104502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分類器判斷</a:t>
              </a:r>
            </a:p>
          </p:txBody>
        </p:sp>
        <p:sp>
          <p:nvSpPr>
            <p:cNvPr id="21" name="矩形 20">
              <a:extLst>
                <a:ext uri="{FF2B5EF4-FFF2-40B4-BE49-F238E27FC236}">
                  <a16:creationId xmlns:a16="http://schemas.microsoft.com/office/drawing/2014/main" id="{BA3C9BCF-FC89-456D-9519-3AB966DDCB0B}"/>
                </a:ext>
              </a:extLst>
            </p:cNvPr>
            <p:cNvSpPr/>
            <p:nvPr/>
          </p:nvSpPr>
          <p:spPr>
            <a:xfrm>
              <a:off x="6612293" y="3732862"/>
              <a:ext cx="1800808" cy="104502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微軟正黑體" panose="020B0604030504040204" pitchFamily="34" charset="-120"/>
                  <a:ea typeface="微軟正黑體" panose="020B0604030504040204" pitchFamily="34" charset="-120"/>
                </a:rPr>
                <a:t>UI</a:t>
              </a:r>
              <a:r>
                <a:rPr lang="zh-TW" altLang="en-US" sz="2400" b="1" dirty="0">
                  <a:solidFill>
                    <a:schemeClr val="tx1"/>
                  </a:solidFill>
                  <a:latin typeface="微軟正黑體" panose="020B0604030504040204" pitchFamily="34" charset="-120"/>
                  <a:ea typeface="微軟正黑體" panose="020B0604030504040204" pitchFamily="34" charset="-120"/>
                </a:rPr>
                <a:t>結果呈現</a:t>
              </a:r>
            </a:p>
          </p:txBody>
        </p:sp>
        <p:sp>
          <p:nvSpPr>
            <p:cNvPr id="22" name="矩形 21">
              <a:extLst>
                <a:ext uri="{FF2B5EF4-FFF2-40B4-BE49-F238E27FC236}">
                  <a16:creationId xmlns:a16="http://schemas.microsoft.com/office/drawing/2014/main" id="{F9DF244C-9683-4806-A3D4-A9727269BC4C}"/>
                </a:ext>
              </a:extLst>
            </p:cNvPr>
            <p:cNvSpPr/>
            <p:nvPr/>
          </p:nvSpPr>
          <p:spPr>
            <a:xfrm>
              <a:off x="9010261" y="2921098"/>
              <a:ext cx="1800808" cy="104502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選擇功能</a:t>
              </a:r>
            </a:p>
          </p:txBody>
        </p:sp>
        <p:sp>
          <p:nvSpPr>
            <p:cNvPr id="23" name="矩形 22">
              <a:extLst>
                <a:ext uri="{FF2B5EF4-FFF2-40B4-BE49-F238E27FC236}">
                  <a16:creationId xmlns:a16="http://schemas.microsoft.com/office/drawing/2014/main" id="{D3598FDC-968B-496C-BDD8-A59349586648}"/>
                </a:ext>
              </a:extLst>
            </p:cNvPr>
            <p:cNvSpPr/>
            <p:nvPr/>
          </p:nvSpPr>
          <p:spPr>
            <a:xfrm>
              <a:off x="9078688" y="4924929"/>
              <a:ext cx="1800808" cy="104502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圖表</a:t>
              </a:r>
            </a:p>
          </p:txBody>
        </p:sp>
        <p:cxnSp>
          <p:nvCxnSpPr>
            <p:cNvPr id="24" name="肘形接點 11">
              <a:extLst>
                <a:ext uri="{FF2B5EF4-FFF2-40B4-BE49-F238E27FC236}">
                  <a16:creationId xmlns:a16="http://schemas.microsoft.com/office/drawing/2014/main" id="{7774EFDE-2535-48BE-BA40-243205CBF6BD}"/>
                </a:ext>
              </a:extLst>
            </p:cNvPr>
            <p:cNvCxnSpPr>
              <a:cxnSpLocks/>
            </p:cNvCxnSpPr>
            <p:nvPr/>
          </p:nvCxnSpPr>
          <p:spPr>
            <a:xfrm>
              <a:off x="1999859" y="4255376"/>
              <a:ext cx="2080727" cy="1082352"/>
            </a:xfrm>
            <a:prstGeom prst="bentConnector3">
              <a:avLst>
                <a:gd name="adj1" fmla="val 2466"/>
              </a:avLst>
            </a:prstGeom>
            <a:ln w="762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肘形接點 15">
              <a:extLst>
                <a:ext uri="{FF2B5EF4-FFF2-40B4-BE49-F238E27FC236}">
                  <a16:creationId xmlns:a16="http://schemas.microsoft.com/office/drawing/2014/main" id="{ED11F55D-6FD9-4E90-A86D-1D121505EAB4}"/>
                </a:ext>
              </a:extLst>
            </p:cNvPr>
            <p:cNvCxnSpPr>
              <a:cxnSpLocks/>
            </p:cNvCxnSpPr>
            <p:nvPr/>
          </p:nvCxnSpPr>
          <p:spPr>
            <a:xfrm>
              <a:off x="3034315" y="3503913"/>
              <a:ext cx="1525556" cy="1316578"/>
            </a:xfrm>
            <a:prstGeom prst="bentConnector3">
              <a:avLst>
                <a:gd name="adj1" fmla="val 100153"/>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99159785-A89F-4F56-A0CC-FBEFBCED590A}"/>
                </a:ext>
              </a:extLst>
            </p:cNvPr>
            <p:cNvSpPr txBox="1"/>
            <p:nvPr/>
          </p:nvSpPr>
          <p:spPr>
            <a:xfrm>
              <a:off x="1683865" y="5518418"/>
              <a:ext cx="1499117" cy="461665"/>
            </a:xfrm>
            <a:prstGeom prst="rect">
              <a:avLst/>
            </a:prstGeom>
            <a:solidFill>
              <a:srgbClr val="000000">
                <a:alpha val="30196"/>
              </a:srgbClr>
            </a:solid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機器學習</a:t>
              </a:r>
            </a:p>
          </p:txBody>
        </p:sp>
        <p:sp>
          <p:nvSpPr>
            <p:cNvPr id="27" name="文字方塊 26">
              <a:extLst>
                <a:ext uri="{FF2B5EF4-FFF2-40B4-BE49-F238E27FC236}">
                  <a16:creationId xmlns:a16="http://schemas.microsoft.com/office/drawing/2014/main" id="{399E4E79-0716-45C6-A72D-DA1FD78A2C2F}"/>
                </a:ext>
              </a:extLst>
            </p:cNvPr>
            <p:cNvSpPr txBox="1"/>
            <p:nvPr/>
          </p:nvSpPr>
          <p:spPr>
            <a:xfrm>
              <a:off x="3272435" y="2884472"/>
              <a:ext cx="2390746" cy="461665"/>
            </a:xfrm>
            <a:prstGeom prst="rect">
              <a:avLst/>
            </a:prstGeom>
            <a:solidFill>
              <a:srgbClr val="000000">
                <a:alpha val="30196"/>
              </a:srgbClr>
            </a:solid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當日新聞、留言</a:t>
              </a:r>
            </a:p>
          </p:txBody>
        </p:sp>
        <p:cxnSp>
          <p:nvCxnSpPr>
            <p:cNvPr id="28" name="肘形接點 26">
              <a:extLst>
                <a:ext uri="{FF2B5EF4-FFF2-40B4-BE49-F238E27FC236}">
                  <a16:creationId xmlns:a16="http://schemas.microsoft.com/office/drawing/2014/main" id="{ECE18261-F4F9-493F-9520-104D62A6CA64}"/>
                </a:ext>
              </a:extLst>
            </p:cNvPr>
            <p:cNvCxnSpPr/>
            <p:nvPr/>
          </p:nvCxnSpPr>
          <p:spPr>
            <a:xfrm flipV="1">
              <a:off x="5421086" y="4124131"/>
              <a:ext cx="1091681" cy="682059"/>
            </a:xfrm>
            <a:prstGeom prst="bentConnector3">
              <a:avLst>
                <a:gd name="adj1" fmla="val 2137"/>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接點 30">
              <a:extLst>
                <a:ext uri="{FF2B5EF4-FFF2-40B4-BE49-F238E27FC236}">
                  <a16:creationId xmlns:a16="http://schemas.microsoft.com/office/drawing/2014/main" id="{394F1201-853B-4EFB-880A-8F3B57A24973}"/>
                </a:ext>
              </a:extLst>
            </p:cNvPr>
            <p:cNvCxnSpPr/>
            <p:nvPr/>
          </p:nvCxnSpPr>
          <p:spPr>
            <a:xfrm flipV="1">
              <a:off x="7512697" y="3206681"/>
              <a:ext cx="1492899" cy="373010"/>
            </a:xfrm>
            <a:prstGeom prst="bentConnector3">
              <a:avLst>
                <a:gd name="adj1" fmla="val 2500"/>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3681951-8109-493E-A5D5-98110C9BFE4B}"/>
                </a:ext>
              </a:extLst>
            </p:cNvPr>
            <p:cNvSpPr/>
            <p:nvPr/>
          </p:nvSpPr>
          <p:spPr>
            <a:xfrm>
              <a:off x="1119674" y="2921098"/>
              <a:ext cx="1800808" cy="104502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資料爬取</a:t>
              </a:r>
            </a:p>
          </p:txBody>
        </p:sp>
        <p:cxnSp>
          <p:nvCxnSpPr>
            <p:cNvPr id="31" name="直線單箭頭接點 30">
              <a:extLst>
                <a:ext uri="{FF2B5EF4-FFF2-40B4-BE49-F238E27FC236}">
                  <a16:creationId xmlns:a16="http://schemas.microsoft.com/office/drawing/2014/main" id="{F5241314-0E26-46E9-AE7F-629D458A2A72}"/>
                </a:ext>
              </a:extLst>
            </p:cNvPr>
            <p:cNvCxnSpPr>
              <a:cxnSpLocks/>
            </p:cNvCxnSpPr>
            <p:nvPr/>
          </p:nvCxnSpPr>
          <p:spPr>
            <a:xfrm>
              <a:off x="9910665" y="4034853"/>
              <a:ext cx="0" cy="871105"/>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運作流程</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954273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3" name="圖片 32">
            <a:extLst>
              <a:ext uri="{FF2B5EF4-FFF2-40B4-BE49-F238E27FC236}">
                <a16:creationId xmlns:a16="http://schemas.microsoft.com/office/drawing/2014/main" id="{EFC62F01-91ED-4A62-BF2F-E1B1C846DD23}"/>
              </a:ext>
            </a:extLst>
          </p:cNvPr>
          <p:cNvPicPr>
            <a:picLocks noChangeAspect="1"/>
          </p:cNvPicPr>
          <p:nvPr/>
        </p:nvPicPr>
        <p:blipFill rotWithShape="1">
          <a:blip r:embed="rId2"/>
          <a:srcRect r="23879"/>
          <a:stretch/>
        </p:blipFill>
        <p:spPr>
          <a:xfrm>
            <a:off x="7458602" y="914462"/>
            <a:ext cx="4186598" cy="2656198"/>
          </a:xfrm>
          <a:prstGeom prst="rect">
            <a:avLst/>
          </a:prstGeom>
          <a:ln w="19050">
            <a:solidFill>
              <a:schemeClr val="tx1"/>
            </a:solidFill>
          </a:ln>
        </p:spPr>
      </p:pic>
      <p:sp>
        <p:nvSpPr>
          <p:cNvPr id="34" name="文本框 9">
            <a:extLst>
              <a:ext uri="{FF2B5EF4-FFF2-40B4-BE49-F238E27FC236}">
                <a16:creationId xmlns:a16="http://schemas.microsoft.com/office/drawing/2014/main" id="{619A1701-DA9F-45FF-BB98-569CA56E622F}"/>
              </a:ext>
            </a:extLst>
          </p:cNvPr>
          <p:cNvSpPr txBox="1"/>
          <p:nvPr/>
        </p:nvSpPr>
        <p:spPr>
          <a:xfrm>
            <a:off x="338979" y="152522"/>
            <a:ext cx="5980663"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新聞文爬蟲</a:t>
            </a:r>
          </a:p>
        </p:txBody>
      </p:sp>
      <p:pic>
        <p:nvPicPr>
          <p:cNvPr id="35" name="圖片 34">
            <a:extLst>
              <a:ext uri="{FF2B5EF4-FFF2-40B4-BE49-F238E27FC236}">
                <a16:creationId xmlns:a16="http://schemas.microsoft.com/office/drawing/2014/main" id="{13F09168-D45D-4D18-AE0C-0B5577D6E847}"/>
              </a:ext>
            </a:extLst>
          </p:cNvPr>
          <p:cNvPicPr>
            <a:picLocks noChangeAspect="1"/>
          </p:cNvPicPr>
          <p:nvPr/>
        </p:nvPicPr>
        <p:blipFill>
          <a:blip r:embed="rId3"/>
          <a:stretch>
            <a:fillRect/>
          </a:stretch>
        </p:blipFill>
        <p:spPr>
          <a:xfrm>
            <a:off x="263383" y="914462"/>
            <a:ext cx="3598155" cy="2656198"/>
          </a:xfrm>
          <a:prstGeom prst="rect">
            <a:avLst/>
          </a:prstGeom>
          <a:ln w="19050">
            <a:solidFill>
              <a:schemeClr val="tx1"/>
            </a:solidFill>
          </a:ln>
        </p:spPr>
      </p:pic>
      <p:sp>
        <p:nvSpPr>
          <p:cNvPr id="36" name="文本框 44">
            <a:extLst>
              <a:ext uri="{FF2B5EF4-FFF2-40B4-BE49-F238E27FC236}">
                <a16:creationId xmlns:a16="http://schemas.microsoft.com/office/drawing/2014/main" id="{97BC43E8-2201-456A-968C-46AB0BCB4F8D}"/>
              </a:ext>
            </a:extLst>
          </p:cNvPr>
          <p:cNvSpPr txBox="1"/>
          <p:nvPr/>
        </p:nvSpPr>
        <p:spPr>
          <a:xfrm>
            <a:off x="9214062" y="1319003"/>
            <a:ext cx="2046287" cy="369332"/>
          </a:xfrm>
          <a:prstGeom prst="rect">
            <a:avLst/>
          </a:prstGeom>
          <a:noFill/>
        </p:spPr>
        <p:txBody>
          <a:bodyPr wrap="square" rtlCol="0">
            <a:spAutoFit/>
          </a:bodyPr>
          <a:lstStyle/>
          <a:p>
            <a:pPr algn="dist"/>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經濟日報</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文本框 44">
            <a:extLst>
              <a:ext uri="{FF2B5EF4-FFF2-40B4-BE49-F238E27FC236}">
                <a16:creationId xmlns:a16="http://schemas.microsoft.com/office/drawing/2014/main" id="{81C18746-A7F5-4C44-968F-79467227D085}"/>
              </a:ext>
            </a:extLst>
          </p:cNvPr>
          <p:cNvSpPr txBox="1"/>
          <p:nvPr/>
        </p:nvSpPr>
        <p:spPr>
          <a:xfrm>
            <a:off x="1669493" y="949671"/>
            <a:ext cx="2046287" cy="369332"/>
          </a:xfrm>
          <a:prstGeom prst="rect">
            <a:avLst/>
          </a:prstGeom>
          <a:noFill/>
        </p:spPr>
        <p:txBody>
          <a:bodyPr wrap="square" rtlCol="0">
            <a:spAutoFit/>
          </a:bodyPr>
          <a:lstStyle/>
          <a:p>
            <a:pPr algn="dist"/>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中時新聞</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8" name="圖片 37">
            <a:extLst>
              <a:ext uri="{FF2B5EF4-FFF2-40B4-BE49-F238E27FC236}">
                <a16:creationId xmlns:a16="http://schemas.microsoft.com/office/drawing/2014/main" id="{5901E41F-D60E-4ED7-8BFD-68DCD2C26C4A}"/>
              </a:ext>
            </a:extLst>
          </p:cNvPr>
          <p:cNvPicPr>
            <a:picLocks noChangeAspect="1"/>
          </p:cNvPicPr>
          <p:nvPr/>
        </p:nvPicPr>
        <p:blipFill rotWithShape="1">
          <a:blip r:embed="rId4"/>
          <a:srcRect l="146" t="20265" r="36700" b="14073"/>
          <a:stretch/>
        </p:blipFill>
        <p:spPr>
          <a:xfrm>
            <a:off x="241263" y="3605869"/>
            <a:ext cx="4186598" cy="2656199"/>
          </a:xfrm>
          <a:prstGeom prst="rect">
            <a:avLst/>
          </a:prstGeom>
          <a:ln w="19050">
            <a:solidFill>
              <a:schemeClr val="tx1"/>
            </a:solidFill>
          </a:ln>
        </p:spPr>
      </p:pic>
      <p:sp>
        <p:nvSpPr>
          <p:cNvPr id="39" name="文本框 44">
            <a:extLst>
              <a:ext uri="{FF2B5EF4-FFF2-40B4-BE49-F238E27FC236}">
                <a16:creationId xmlns:a16="http://schemas.microsoft.com/office/drawing/2014/main" id="{1351E168-6601-4DAF-8797-2141DCE92654}"/>
              </a:ext>
            </a:extLst>
          </p:cNvPr>
          <p:cNvSpPr txBox="1"/>
          <p:nvPr/>
        </p:nvSpPr>
        <p:spPr>
          <a:xfrm>
            <a:off x="2334562" y="5642401"/>
            <a:ext cx="2046287" cy="369332"/>
          </a:xfrm>
          <a:prstGeom prst="rect">
            <a:avLst/>
          </a:prstGeom>
          <a:noFill/>
        </p:spPr>
        <p:txBody>
          <a:bodyPr wrap="square" rtlCol="0">
            <a:spAutoFit/>
          </a:bodyPr>
          <a:lstStyle/>
          <a:p>
            <a:pPr algn="dist"/>
            <a:r>
              <a:rPr lang="en-US" altLang="zh-TW" dirty="0" err="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PChome</a:t>
            </a:r>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股市</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40" name="圖片 39">
            <a:extLst>
              <a:ext uri="{FF2B5EF4-FFF2-40B4-BE49-F238E27FC236}">
                <a16:creationId xmlns:a16="http://schemas.microsoft.com/office/drawing/2014/main" id="{D6913126-8C04-4BF9-AA84-18F51C96EF1C}"/>
              </a:ext>
            </a:extLst>
          </p:cNvPr>
          <p:cNvPicPr>
            <a:picLocks noChangeAspect="1"/>
          </p:cNvPicPr>
          <p:nvPr/>
        </p:nvPicPr>
        <p:blipFill>
          <a:blip r:embed="rId5"/>
          <a:stretch>
            <a:fillRect/>
          </a:stretch>
        </p:blipFill>
        <p:spPr>
          <a:xfrm>
            <a:off x="3851053" y="914462"/>
            <a:ext cx="3598155" cy="3092934"/>
          </a:xfrm>
          <a:prstGeom prst="rect">
            <a:avLst/>
          </a:prstGeom>
          <a:ln w="19050">
            <a:solidFill>
              <a:schemeClr val="tx1"/>
            </a:solidFill>
          </a:ln>
        </p:spPr>
      </p:pic>
      <p:sp>
        <p:nvSpPr>
          <p:cNvPr id="41" name="文本框 44">
            <a:extLst>
              <a:ext uri="{FF2B5EF4-FFF2-40B4-BE49-F238E27FC236}">
                <a16:creationId xmlns:a16="http://schemas.microsoft.com/office/drawing/2014/main" id="{6B9A04E3-B08D-4DC0-885A-0D8601B49212}"/>
              </a:ext>
            </a:extLst>
          </p:cNvPr>
          <p:cNvSpPr txBox="1"/>
          <p:nvPr/>
        </p:nvSpPr>
        <p:spPr>
          <a:xfrm>
            <a:off x="5296499" y="1033753"/>
            <a:ext cx="2046287" cy="369332"/>
          </a:xfrm>
          <a:prstGeom prst="rect">
            <a:avLst/>
          </a:prstGeom>
          <a:noFill/>
        </p:spPr>
        <p:txBody>
          <a:bodyPr wrap="square" rtlCol="0">
            <a:spAutoFit/>
          </a:bodyPr>
          <a:lstStyle/>
          <a:p>
            <a:pPr algn="dist"/>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鉅亨盤前新聞</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42" name="圖片 41">
            <a:extLst>
              <a:ext uri="{FF2B5EF4-FFF2-40B4-BE49-F238E27FC236}">
                <a16:creationId xmlns:a16="http://schemas.microsoft.com/office/drawing/2014/main" id="{CB58EC5B-D9DA-4CDB-8998-3C5292DB5F88}"/>
              </a:ext>
            </a:extLst>
          </p:cNvPr>
          <p:cNvPicPr>
            <a:picLocks noChangeAspect="1"/>
          </p:cNvPicPr>
          <p:nvPr/>
        </p:nvPicPr>
        <p:blipFill>
          <a:blip r:embed="rId6"/>
          <a:stretch>
            <a:fillRect/>
          </a:stretch>
        </p:blipFill>
        <p:spPr>
          <a:xfrm>
            <a:off x="7468887" y="3605869"/>
            <a:ext cx="4176313" cy="3180990"/>
          </a:xfrm>
          <a:prstGeom prst="rect">
            <a:avLst/>
          </a:prstGeom>
          <a:ln w="19050">
            <a:solidFill>
              <a:schemeClr val="tx1"/>
            </a:solidFill>
          </a:ln>
        </p:spPr>
      </p:pic>
      <p:sp>
        <p:nvSpPr>
          <p:cNvPr id="43" name="文本框 44">
            <a:extLst>
              <a:ext uri="{FF2B5EF4-FFF2-40B4-BE49-F238E27FC236}">
                <a16:creationId xmlns:a16="http://schemas.microsoft.com/office/drawing/2014/main" id="{52FE99FF-E0DC-4003-9B8C-FD6F9850A88B}"/>
              </a:ext>
            </a:extLst>
          </p:cNvPr>
          <p:cNvSpPr txBox="1"/>
          <p:nvPr/>
        </p:nvSpPr>
        <p:spPr>
          <a:xfrm>
            <a:off x="9396942" y="6339087"/>
            <a:ext cx="2046287" cy="369332"/>
          </a:xfrm>
          <a:prstGeom prst="rect">
            <a:avLst/>
          </a:prstGeom>
          <a:noFill/>
        </p:spPr>
        <p:txBody>
          <a:bodyPr wrap="square" rtlCol="0">
            <a:spAutoFit/>
          </a:bodyPr>
          <a:lstStyle/>
          <a:p>
            <a:pPr algn="dist"/>
            <a:r>
              <a:rPr lang="en-US" altLang="zh-TW"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Yahoo</a:t>
            </a:r>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股市</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id="{641DF689-D2F1-40D0-9C32-E80374606AB5}"/>
              </a:ext>
            </a:extLst>
          </p:cNvPr>
          <p:cNvSpPr/>
          <p:nvPr/>
        </p:nvSpPr>
        <p:spPr>
          <a:xfrm>
            <a:off x="4628224" y="4123005"/>
            <a:ext cx="2679987" cy="199486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使用</a:t>
            </a:r>
            <a:r>
              <a:rPr lang="en-US" altLang="zh-TW" sz="2400" b="1" dirty="0">
                <a:solidFill>
                  <a:schemeClr val="tx1"/>
                </a:solidFill>
                <a:latin typeface="微軟正黑體" panose="020B0604030504040204" pitchFamily="34" charset="-120"/>
                <a:ea typeface="微軟正黑體" panose="020B0604030504040204" pitchFamily="34" charset="-120"/>
              </a:rPr>
              <a:t>:</a:t>
            </a:r>
          </a:p>
          <a:p>
            <a:r>
              <a:rPr lang="en-US" altLang="zh-TW" sz="2400" b="1" dirty="0">
                <a:solidFill>
                  <a:schemeClr val="tx1"/>
                </a:solidFill>
                <a:latin typeface="微軟正黑體" panose="020B0604030504040204" pitchFamily="34" charset="-120"/>
                <a:ea typeface="微軟正黑體" panose="020B0604030504040204" pitchFamily="34" charset="-120"/>
              </a:rPr>
              <a:t>1.BeautifulSoup</a:t>
            </a:r>
            <a:br>
              <a:rPr lang="en-US" altLang="zh-TW" sz="2400" b="1" dirty="0">
                <a:solidFill>
                  <a:schemeClr val="tx1"/>
                </a:solidFill>
                <a:latin typeface="微軟正黑體" panose="020B0604030504040204" pitchFamily="34" charset="-120"/>
                <a:ea typeface="微軟正黑體" panose="020B0604030504040204" pitchFamily="34" charset="-120"/>
              </a:rPr>
            </a:br>
            <a:r>
              <a:rPr lang="en-US" altLang="zh-TW" sz="2400" b="1" dirty="0">
                <a:solidFill>
                  <a:schemeClr val="tx1"/>
                </a:solidFill>
                <a:latin typeface="微軟正黑體" panose="020B0604030504040204" pitchFamily="34" charset="-120"/>
                <a:ea typeface="微軟正黑體" panose="020B0604030504040204" pitchFamily="34" charset="-120"/>
              </a:rPr>
              <a:t>2.requests</a:t>
            </a:r>
            <a:endParaRPr lang="zh-TW" altLang="en-US"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4514289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文本框 9">
            <a:extLst>
              <a:ext uri="{FF2B5EF4-FFF2-40B4-BE49-F238E27FC236}">
                <a16:creationId xmlns:a16="http://schemas.microsoft.com/office/drawing/2014/main" id="{60B47083-06F5-483C-B97B-1162E4FE6EEC}"/>
              </a:ext>
            </a:extLst>
          </p:cNvPr>
          <p:cNvSpPr txBox="1"/>
          <p:nvPr/>
        </p:nvSpPr>
        <p:spPr>
          <a:xfrm>
            <a:off x="158655" y="155780"/>
            <a:ext cx="3357085"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留言爬蟲</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2" name="圖片 1">
            <a:extLst>
              <a:ext uri="{FF2B5EF4-FFF2-40B4-BE49-F238E27FC236}">
                <a16:creationId xmlns:a16="http://schemas.microsoft.com/office/drawing/2014/main" id="{44342E49-84A2-4935-9404-BF8D186B75EA}"/>
              </a:ext>
            </a:extLst>
          </p:cNvPr>
          <p:cNvPicPr>
            <a:picLocks noChangeAspect="1"/>
          </p:cNvPicPr>
          <p:nvPr/>
        </p:nvPicPr>
        <p:blipFill>
          <a:blip r:embed="rId2"/>
          <a:stretch>
            <a:fillRect/>
          </a:stretch>
        </p:blipFill>
        <p:spPr>
          <a:xfrm>
            <a:off x="191713" y="1059951"/>
            <a:ext cx="7107626" cy="5462474"/>
          </a:xfrm>
          <a:prstGeom prst="rect">
            <a:avLst/>
          </a:prstGeom>
        </p:spPr>
      </p:pic>
      <p:sp>
        <p:nvSpPr>
          <p:cNvPr id="12" name="矩形 11">
            <a:extLst>
              <a:ext uri="{FF2B5EF4-FFF2-40B4-BE49-F238E27FC236}">
                <a16:creationId xmlns:a16="http://schemas.microsoft.com/office/drawing/2014/main" id="{20328CCA-5951-474A-AA8C-9387BA268754}"/>
              </a:ext>
            </a:extLst>
          </p:cNvPr>
          <p:cNvSpPr/>
          <p:nvPr/>
        </p:nvSpPr>
        <p:spPr>
          <a:xfrm>
            <a:off x="7586519" y="1088463"/>
            <a:ext cx="2582691" cy="199486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使用</a:t>
            </a:r>
            <a:r>
              <a:rPr lang="en-US" altLang="zh-TW" sz="2400" b="1" dirty="0">
                <a:solidFill>
                  <a:schemeClr val="tx1"/>
                </a:solidFill>
                <a:latin typeface="微軟正黑體" panose="020B0604030504040204" pitchFamily="34" charset="-120"/>
                <a:ea typeface="微軟正黑體" panose="020B0604030504040204" pitchFamily="34" charset="-120"/>
              </a:rPr>
              <a:t>:</a:t>
            </a:r>
          </a:p>
          <a:p>
            <a:r>
              <a:rPr lang="en-US" altLang="zh-TW" sz="2400" b="1" dirty="0">
                <a:solidFill>
                  <a:schemeClr val="tx1"/>
                </a:solidFill>
                <a:latin typeface="微軟正黑體" panose="020B0604030504040204" pitchFamily="34" charset="-120"/>
                <a:ea typeface="微軟正黑體" panose="020B0604030504040204" pitchFamily="34" charset="-120"/>
              </a:rPr>
              <a:t>1.BeautifulSoup</a:t>
            </a:r>
            <a:br>
              <a:rPr lang="en-US" altLang="zh-TW" sz="2400" b="1" dirty="0">
                <a:solidFill>
                  <a:schemeClr val="tx1"/>
                </a:solidFill>
                <a:latin typeface="微軟正黑體" panose="020B0604030504040204" pitchFamily="34" charset="-120"/>
                <a:ea typeface="微軟正黑體" panose="020B0604030504040204" pitchFamily="34" charset="-120"/>
              </a:rPr>
            </a:br>
            <a:r>
              <a:rPr lang="en-US" altLang="zh-TW" sz="2400" b="1" dirty="0">
                <a:solidFill>
                  <a:schemeClr val="tx1"/>
                </a:solidFill>
                <a:latin typeface="微軟正黑體" panose="020B0604030504040204" pitchFamily="34" charset="-120"/>
                <a:ea typeface="微軟正黑體" panose="020B0604030504040204" pitchFamily="34" charset="-120"/>
              </a:rPr>
              <a:t>2.requests</a:t>
            </a:r>
          </a:p>
          <a:p>
            <a:r>
              <a:rPr lang="en-US" altLang="zh-TW" sz="2400" b="1" dirty="0">
                <a:solidFill>
                  <a:schemeClr val="tx1"/>
                </a:solidFill>
                <a:latin typeface="微軟正黑體" panose="020B0604030504040204" pitchFamily="34" charset="-120"/>
                <a:ea typeface="微軟正黑體" panose="020B0604030504040204" pitchFamily="34" charset="-120"/>
              </a:rPr>
              <a:t>3.Json</a:t>
            </a:r>
          </a:p>
          <a:p>
            <a:r>
              <a:rPr lang="en-US" altLang="zh-TW" sz="2400" b="1" dirty="0">
                <a:solidFill>
                  <a:schemeClr val="tx1"/>
                </a:solidFill>
                <a:latin typeface="微軟正黑體" panose="020B0604030504040204" pitchFamily="34" charset="-120"/>
                <a:ea typeface="微軟正黑體" panose="020B0604030504040204" pitchFamily="34" charset="-120"/>
              </a:rPr>
              <a:t>4.selenium</a:t>
            </a:r>
            <a:endParaRPr lang="zh-TW" altLang="en-US" sz="2400" b="1" dirty="0">
              <a:solidFill>
                <a:schemeClr val="tx1"/>
              </a:solidFill>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DE3BC1AA-21EA-40DA-9057-D12612E65EAA}"/>
              </a:ext>
            </a:extLst>
          </p:cNvPr>
          <p:cNvSpPr/>
          <p:nvPr/>
        </p:nvSpPr>
        <p:spPr>
          <a:xfrm>
            <a:off x="7447414" y="3680846"/>
            <a:ext cx="4483329" cy="1166858"/>
          </a:xfrm>
          <a:prstGeom prst="rect">
            <a:avLst/>
          </a:prstGeom>
        </p:spPr>
        <p:txBody>
          <a:bodyPr wrap="square">
            <a:spAutoFit/>
          </a:bodyPr>
          <a:lstStyle/>
          <a:p>
            <a:pPr>
              <a:lnSpc>
                <a:spcPct val="120000"/>
              </a:lnSpc>
            </a:pPr>
            <a:r>
              <a:rPr lang="zh-TW" altLang="en-US"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難度較高，真正的內容在</a:t>
            </a:r>
            <a:r>
              <a:rPr lang="en-US" altLang="zh-TW"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Json</a:t>
            </a:r>
            <a:r>
              <a:rPr lang="zh-TW" altLang="en-US"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的代碼中，且網頁必須下拉才會跑出新留言，因此要利用</a:t>
            </a:r>
            <a:r>
              <a:rPr lang="en-US" altLang="zh-TW"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selenium</a:t>
            </a:r>
            <a:r>
              <a:rPr lang="zh-TW" altLang="en-US"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rPr>
              <a:t>進行模擬。</a:t>
            </a:r>
            <a:endParaRPr lang="zh-CN" altLang="en-US" sz="2000" dirty="0">
              <a:ln w="0"/>
              <a:solidFill>
                <a:schemeClr val="accent1"/>
              </a:solidFill>
              <a:effectLst>
                <a:outerShdw blurRad="38100" dist="25400" dir="5400000" algn="ctr" rotWithShape="0">
                  <a:srgbClr val="6E747A">
                    <a:alpha val="43000"/>
                  </a:srgbClr>
                </a:outerShdw>
              </a:effectLst>
              <a:latin typeface="微軟正黑體" panose="020B0604030504040204" pitchFamily="34" charset="-120"/>
              <a:ea typeface="微軟正黑體" panose="020B0604030504040204" pitchFamily="34" charset="-120"/>
              <a:sym typeface="思源黑体 Medium" panose="020B0600000000000000" pitchFamily="34" charset="-122"/>
            </a:endParaRPr>
          </a:p>
        </p:txBody>
      </p:sp>
      <p:cxnSp>
        <p:nvCxnSpPr>
          <p:cNvPr id="6" name="直線單箭頭接點 5">
            <a:extLst>
              <a:ext uri="{FF2B5EF4-FFF2-40B4-BE49-F238E27FC236}">
                <a16:creationId xmlns:a16="http://schemas.microsoft.com/office/drawing/2014/main" id="{07379528-3CE3-4DB4-8A3F-4CD8AAD88391}"/>
              </a:ext>
            </a:extLst>
          </p:cNvPr>
          <p:cNvCxnSpPr/>
          <p:nvPr/>
        </p:nvCxnSpPr>
        <p:spPr>
          <a:xfrm flipH="1">
            <a:off x="3281057" y="1541417"/>
            <a:ext cx="1819795" cy="72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2AC0D17-B378-4C51-981C-C71442A496E3}"/>
              </a:ext>
            </a:extLst>
          </p:cNvPr>
          <p:cNvSpPr/>
          <p:nvPr/>
        </p:nvSpPr>
        <p:spPr>
          <a:xfrm>
            <a:off x="5128496" y="1280075"/>
            <a:ext cx="2064783"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zh-TW" altLang="en-US" sz="2400" dirty="0">
                <a:solidFill>
                  <a:schemeClr val="tx1"/>
                </a:solidFill>
                <a:latin typeface="微軟正黑體" panose="020B0604030504040204" pitchFamily="34" charset="-120"/>
                <a:ea typeface="微軟正黑體" panose="020B0604030504040204" pitchFamily="34" charset="-120"/>
              </a:rPr>
              <a:t>模擬滑鼠滾輪</a:t>
            </a:r>
          </a:p>
        </p:txBody>
      </p:sp>
      <p:sp>
        <p:nvSpPr>
          <p:cNvPr id="19" name="文本框 44">
            <a:extLst>
              <a:ext uri="{FF2B5EF4-FFF2-40B4-BE49-F238E27FC236}">
                <a16:creationId xmlns:a16="http://schemas.microsoft.com/office/drawing/2014/main" id="{366A1EC4-908D-4161-99D5-A99539C10056}"/>
              </a:ext>
            </a:extLst>
          </p:cNvPr>
          <p:cNvSpPr txBox="1"/>
          <p:nvPr/>
        </p:nvSpPr>
        <p:spPr>
          <a:xfrm>
            <a:off x="4208619" y="5961127"/>
            <a:ext cx="2819780" cy="369332"/>
          </a:xfrm>
          <a:prstGeom prst="rect">
            <a:avLst/>
          </a:prstGeom>
          <a:noFill/>
        </p:spPr>
        <p:txBody>
          <a:bodyPr wrap="square" rtlCol="0">
            <a:spAutoFit/>
          </a:bodyPr>
          <a:lstStyle/>
          <a:p>
            <a:pPr algn="dist"/>
            <a:r>
              <a:rPr lang="en-US" altLang="zh-TW" dirty="0" err="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Cmoney</a:t>
            </a:r>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股市爆料同學會</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5322678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4475254" y="882039"/>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爬蟲時段</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2" name="圖片 1">
            <a:extLst>
              <a:ext uri="{FF2B5EF4-FFF2-40B4-BE49-F238E27FC236}">
                <a16:creationId xmlns:a16="http://schemas.microsoft.com/office/drawing/2014/main" id="{0B53C12A-8EB0-40E8-B2B6-E1EAE326FDAF}"/>
              </a:ext>
            </a:extLst>
          </p:cNvPr>
          <p:cNvPicPr>
            <a:picLocks noChangeAspect="1"/>
          </p:cNvPicPr>
          <p:nvPr/>
        </p:nvPicPr>
        <p:blipFill>
          <a:blip r:embed="rId2"/>
          <a:stretch>
            <a:fillRect/>
          </a:stretch>
        </p:blipFill>
        <p:spPr>
          <a:xfrm>
            <a:off x="4311729" y="3830737"/>
            <a:ext cx="7880271" cy="2813480"/>
          </a:xfrm>
          <a:prstGeom prst="rect">
            <a:avLst/>
          </a:prstGeom>
        </p:spPr>
      </p:pic>
      <p:pic>
        <p:nvPicPr>
          <p:cNvPr id="4" name="圖片 3">
            <a:extLst>
              <a:ext uri="{FF2B5EF4-FFF2-40B4-BE49-F238E27FC236}">
                <a16:creationId xmlns:a16="http://schemas.microsoft.com/office/drawing/2014/main" id="{ECB849FF-D658-4723-8D66-BC489AF3629E}"/>
              </a:ext>
            </a:extLst>
          </p:cNvPr>
          <p:cNvPicPr>
            <a:picLocks noChangeAspect="1"/>
          </p:cNvPicPr>
          <p:nvPr/>
        </p:nvPicPr>
        <p:blipFill>
          <a:blip r:embed="rId3"/>
          <a:stretch>
            <a:fillRect/>
          </a:stretch>
        </p:blipFill>
        <p:spPr>
          <a:xfrm>
            <a:off x="135052" y="1247652"/>
            <a:ext cx="10142857" cy="1828571"/>
          </a:xfrm>
          <a:prstGeom prst="rect">
            <a:avLst/>
          </a:prstGeom>
          <a:ln w="19050">
            <a:solidFill>
              <a:schemeClr val="tx1"/>
            </a:solidFill>
          </a:ln>
        </p:spPr>
      </p:pic>
      <p:graphicFrame>
        <p:nvGraphicFramePr>
          <p:cNvPr id="5" name="資料庫圖表 4">
            <a:extLst>
              <a:ext uri="{FF2B5EF4-FFF2-40B4-BE49-F238E27FC236}">
                <a16:creationId xmlns:a16="http://schemas.microsoft.com/office/drawing/2014/main" id="{076162F6-1214-469A-8A8C-61C4A7F720CE}"/>
              </a:ext>
            </a:extLst>
          </p:cNvPr>
          <p:cNvGraphicFramePr/>
          <p:nvPr>
            <p:extLst>
              <p:ext uri="{D42A27DB-BD31-4B8C-83A1-F6EECF244321}">
                <p14:modId xmlns:p14="http://schemas.microsoft.com/office/powerpoint/2010/main" val="1798702809"/>
              </p:ext>
            </p:extLst>
          </p:nvPr>
        </p:nvGraphicFramePr>
        <p:xfrm>
          <a:off x="135052" y="3285528"/>
          <a:ext cx="5071428" cy="3190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矩形 33">
            <a:extLst>
              <a:ext uri="{FF2B5EF4-FFF2-40B4-BE49-F238E27FC236}">
                <a16:creationId xmlns:a16="http://schemas.microsoft.com/office/drawing/2014/main" id="{AE90A9DF-71D5-4DF3-9AA4-C4FE358769FB}"/>
              </a:ext>
            </a:extLst>
          </p:cNvPr>
          <p:cNvSpPr/>
          <p:nvPr/>
        </p:nvSpPr>
        <p:spPr>
          <a:xfrm>
            <a:off x="4311728" y="311528"/>
            <a:ext cx="2850769"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sz="2400" dirty="0">
                <a:solidFill>
                  <a:schemeClr val="tx1"/>
                </a:solidFill>
                <a:latin typeface="微軟正黑體" panose="020B0604030504040204" pitchFamily="34" charset="-120"/>
                <a:ea typeface="微軟正黑體" panose="020B0604030504040204" pitchFamily="34" charset="-120"/>
              </a:rPr>
              <a:t>使用</a:t>
            </a:r>
            <a:r>
              <a:rPr lang="en-US" altLang="zh-TW" sz="2400" dirty="0">
                <a:solidFill>
                  <a:schemeClr val="tx1"/>
                </a:solidFill>
                <a:latin typeface="微軟正黑體" panose="020B0604030504040204" pitchFamily="34" charset="-120"/>
                <a:ea typeface="微軟正黑體" panose="020B0604030504040204" pitchFamily="34" charset="-120"/>
              </a:rPr>
              <a:t>datetime</a:t>
            </a:r>
            <a:r>
              <a:rPr lang="zh-TW" altLang="en-US" sz="2400" dirty="0">
                <a:solidFill>
                  <a:schemeClr val="tx1"/>
                </a:solidFill>
                <a:latin typeface="微軟正黑體" panose="020B0604030504040204" pitchFamily="34" charset="-120"/>
                <a:ea typeface="微軟正黑體" panose="020B0604030504040204" pitchFamily="34" charset="-120"/>
              </a:rPr>
              <a:t>模組</a:t>
            </a:r>
          </a:p>
        </p:txBody>
      </p:sp>
      <p:sp>
        <p:nvSpPr>
          <p:cNvPr id="35" name="文本框 44">
            <a:extLst>
              <a:ext uri="{FF2B5EF4-FFF2-40B4-BE49-F238E27FC236}">
                <a16:creationId xmlns:a16="http://schemas.microsoft.com/office/drawing/2014/main" id="{A66E70EB-24C0-467B-8434-6BC375791B10}"/>
              </a:ext>
            </a:extLst>
          </p:cNvPr>
          <p:cNvSpPr txBox="1"/>
          <p:nvPr/>
        </p:nvSpPr>
        <p:spPr>
          <a:xfrm>
            <a:off x="7162498" y="1312850"/>
            <a:ext cx="2819780" cy="369332"/>
          </a:xfrm>
          <a:prstGeom prst="rect">
            <a:avLst/>
          </a:prstGeom>
          <a:noFill/>
        </p:spPr>
        <p:txBody>
          <a:bodyPr wrap="square" rtlCol="0">
            <a:spAutoFit/>
          </a:bodyPr>
          <a:lstStyle/>
          <a:p>
            <a:pPr algn="dist"/>
            <a:r>
              <a:rPr lang="zh-TW"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時間條件設定</a:t>
            </a:r>
            <a:endParaRPr lang="zh-CN" altLang="en-US"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79638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訓練分類器</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矩形 32">
            <a:extLst>
              <a:ext uri="{FF2B5EF4-FFF2-40B4-BE49-F238E27FC236}">
                <a16:creationId xmlns:a16="http://schemas.microsoft.com/office/drawing/2014/main" id="{A6E90939-D8B0-41D8-922F-935277C75A56}"/>
              </a:ext>
            </a:extLst>
          </p:cNvPr>
          <p:cNvSpPr/>
          <p:nvPr/>
        </p:nvSpPr>
        <p:spPr>
          <a:xfrm>
            <a:off x="-14304" y="1170698"/>
            <a:ext cx="4206240"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altLang="zh-TW" sz="2400" dirty="0">
                <a:solidFill>
                  <a:schemeClr val="tx1"/>
                </a:solidFill>
                <a:latin typeface="微軟正黑體" panose="020B0604030504040204" pitchFamily="34" charset="-120"/>
                <a:ea typeface="微軟正黑體" panose="020B0604030504040204" pitchFamily="34" charset="-120"/>
              </a:rPr>
              <a:t>1.</a:t>
            </a:r>
            <a:r>
              <a:rPr lang="zh-TW" altLang="en-US" sz="2400" dirty="0">
                <a:solidFill>
                  <a:schemeClr val="tx1"/>
                </a:solidFill>
                <a:latin typeface="微軟正黑體" panose="020B0604030504040204" pitchFamily="34" charset="-120"/>
                <a:ea typeface="微軟正黑體" panose="020B0604030504040204" pitchFamily="34" charset="-120"/>
              </a:rPr>
              <a:t>將爬到的資料加上情感標記</a:t>
            </a:r>
          </a:p>
        </p:txBody>
      </p:sp>
      <p:sp>
        <p:nvSpPr>
          <p:cNvPr id="34" name="矩形 33">
            <a:extLst>
              <a:ext uri="{FF2B5EF4-FFF2-40B4-BE49-F238E27FC236}">
                <a16:creationId xmlns:a16="http://schemas.microsoft.com/office/drawing/2014/main" id="{C57146A2-D095-4AC2-B556-3535191E226E}"/>
              </a:ext>
            </a:extLst>
          </p:cNvPr>
          <p:cNvSpPr/>
          <p:nvPr/>
        </p:nvSpPr>
        <p:spPr>
          <a:xfrm>
            <a:off x="6902224" y="1151731"/>
            <a:ext cx="3079662"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altLang="zh-TW" sz="2400" dirty="0">
                <a:solidFill>
                  <a:schemeClr val="tx1"/>
                </a:solidFill>
                <a:latin typeface="微軟正黑體" panose="020B0604030504040204" pitchFamily="34" charset="-120"/>
                <a:ea typeface="微軟正黑體" panose="020B0604030504040204" pitchFamily="34" charset="-120"/>
              </a:rPr>
              <a:t>2.</a:t>
            </a:r>
            <a:r>
              <a:rPr lang="zh-TW" altLang="en-US" sz="2400" dirty="0">
                <a:solidFill>
                  <a:schemeClr val="tx1"/>
                </a:solidFill>
                <a:latin typeface="微軟正黑體" panose="020B0604030504040204" pitchFamily="34" charset="-120"/>
                <a:ea typeface="微軟正黑體" panose="020B0604030504040204" pitchFamily="34" charset="-120"/>
              </a:rPr>
              <a:t>利用</a:t>
            </a:r>
            <a:r>
              <a:rPr lang="en-US" altLang="zh-TW" sz="2400" b="0" i="0" dirty="0" err="1">
                <a:solidFill>
                  <a:srgbClr val="4D5156"/>
                </a:solidFill>
                <a:effectLst/>
                <a:latin typeface="arial" panose="020B0604020202020204" pitchFamily="34" charset="0"/>
              </a:rPr>
              <a:t>Jieba</a:t>
            </a:r>
            <a:r>
              <a:rPr lang="zh-TW" altLang="en-US" sz="2400" dirty="0">
                <a:solidFill>
                  <a:schemeClr val="tx1"/>
                </a:solidFill>
                <a:latin typeface="微軟正黑體" panose="020B0604030504040204" pitchFamily="34" charset="-120"/>
                <a:ea typeface="微軟正黑體" panose="020B0604030504040204" pitchFamily="34" charset="-120"/>
              </a:rPr>
              <a:t>進行斷詞</a:t>
            </a:r>
          </a:p>
        </p:txBody>
      </p:sp>
      <p:pic>
        <p:nvPicPr>
          <p:cNvPr id="3" name="圖片 2">
            <a:extLst>
              <a:ext uri="{FF2B5EF4-FFF2-40B4-BE49-F238E27FC236}">
                <a16:creationId xmlns:a16="http://schemas.microsoft.com/office/drawing/2014/main" id="{72542A5F-59A0-4A4F-B771-DCE18C33C811}"/>
              </a:ext>
            </a:extLst>
          </p:cNvPr>
          <p:cNvPicPr>
            <a:picLocks noChangeAspect="1"/>
          </p:cNvPicPr>
          <p:nvPr/>
        </p:nvPicPr>
        <p:blipFill rotWithShape="1">
          <a:blip r:embed="rId2"/>
          <a:srcRect r="23190"/>
          <a:stretch/>
        </p:blipFill>
        <p:spPr>
          <a:xfrm>
            <a:off x="6736131" y="1900213"/>
            <a:ext cx="3411848" cy="4098062"/>
          </a:xfrm>
          <a:prstGeom prst="rect">
            <a:avLst/>
          </a:prstGeom>
          <a:ln w="28575">
            <a:solidFill>
              <a:schemeClr val="tx1"/>
            </a:solidFill>
          </a:ln>
        </p:spPr>
      </p:pic>
      <p:pic>
        <p:nvPicPr>
          <p:cNvPr id="5" name="圖片 4">
            <a:extLst>
              <a:ext uri="{FF2B5EF4-FFF2-40B4-BE49-F238E27FC236}">
                <a16:creationId xmlns:a16="http://schemas.microsoft.com/office/drawing/2014/main" id="{A2452273-9F88-46F0-9D6F-71C690C097FA}"/>
              </a:ext>
            </a:extLst>
          </p:cNvPr>
          <p:cNvPicPr>
            <a:picLocks noChangeAspect="1"/>
          </p:cNvPicPr>
          <p:nvPr/>
        </p:nvPicPr>
        <p:blipFill rotWithShape="1">
          <a:blip r:embed="rId3"/>
          <a:srcRect l="28663" t="4834" r="4170"/>
          <a:stretch/>
        </p:blipFill>
        <p:spPr>
          <a:xfrm>
            <a:off x="31621" y="2051554"/>
            <a:ext cx="6266942" cy="3113964"/>
          </a:xfrm>
          <a:prstGeom prst="rect">
            <a:avLst/>
          </a:prstGeom>
          <a:ln w="19050">
            <a:solidFill>
              <a:schemeClr val="tx1"/>
            </a:solidFill>
          </a:ln>
        </p:spPr>
      </p:pic>
      <p:cxnSp>
        <p:nvCxnSpPr>
          <p:cNvPr id="7" name="直線單箭頭接點 6">
            <a:extLst>
              <a:ext uri="{FF2B5EF4-FFF2-40B4-BE49-F238E27FC236}">
                <a16:creationId xmlns:a16="http://schemas.microsoft.com/office/drawing/2014/main" id="{A9F879F5-C0B8-4558-9526-A7B2BC3AABF5}"/>
              </a:ext>
            </a:extLst>
          </p:cNvPr>
          <p:cNvCxnSpPr/>
          <p:nvPr/>
        </p:nvCxnSpPr>
        <p:spPr>
          <a:xfrm>
            <a:off x="3068320" y="1657433"/>
            <a:ext cx="0" cy="39412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直線單箭頭接點 34">
            <a:extLst>
              <a:ext uri="{FF2B5EF4-FFF2-40B4-BE49-F238E27FC236}">
                <a16:creationId xmlns:a16="http://schemas.microsoft.com/office/drawing/2014/main" id="{B878CC30-11B9-46D3-B575-2A1958CB15E5}"/>
              </a:ext>
            </a:extLst>
          </p:cNvPr>
          <p:cNvCxnSpPr>
            <a:cxnSpLocks/>
          </p:cNvCxnSpPr>
          <p:nvPr/>
        </p:nvCxnSpPr>
        <p:spPr>
          <a:xfrm flipH="1">
            <a:off x="6298563" y="3429000"/>
            <a:ext cx="29527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36" name="圖片 35">
            <a:extLst>
              <a:ext uri="{FF2B5EF4-FFF2-40B4-BE49-F238E27FC236}">
                <a16:creationId xmlns:a16="http://schemas.microsoft.com/office/drawing/2014/main" id="{7C8967EC-2BD6-4C9A-BD0F-578C49E938DF}"/>
              </a:ext>
            </a:extLst>
          </p:cNvPr>
          <p:cNvPicPr>
            <a:picLocks noChangeAspect="1"/>
          </p:cNvPicPr>
          <p:nvPr/>
        </p:nvPicPr>
        <p:blipFill rotWithShape="1">
          <a:blip r:embed="rId4"/>
          <a:srcRect t="20885" r="44824" b="3726"/>
          <a:stretch/>
        </p:blipFill>
        <p:spPr>
          <a:xfrm>
            <a:off x="10442923" y="687773"/>
            <a:ext cx="1648343" cy="5344160"/>
          </a:xfrm>
          <a:prstGeom prst="rect">
            <a:avLst/>
          </a:prstGeom>
        </p:spPr>
      </p:pic>
      <p:sp>
        <p:nvSpPr>
          <p:cNvPr id="37" name="矩形 36">
            <a:extLst>
              <a:ext uri="{FF2B5EF4-FFF2-40B4-BE49-F238E27FC236}">
                <a16:creationId xmlns:a16="http://schemas.microsoft.com/office/drawing/2014/main" id="{8E6BA8C4-6715-4D0E-A69D-02E9C7030138}"/>
              </a:ext>
            </a:extLst>
          </p:cNvPr>
          <p:cNvSpPr/>
          <p:nvPr/>
        </p:nvSpPr>
        <p:spPr>
          <a:xfrm>
            <a:off x="9146379" y="128791"/>
            <a:ext cx="3079662"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altLang="zh-TW" sz="2400" dirty="0">
                <a:solidFill>
                  <a:schemeClr val="tx1"/>
                </a:solidFill>
                <a:latin typeface="微軟正黑體" panose="020B0604030504040204" pitchFamily="34" charset="-120"/>
                <a:ea typeface="微軟正黑體" panose="020B0604030504040204" pitchFamily="34" charset="-120"/>
              </a:rPr>
              <a:t>3.</a:t>
            </a:r>
            <a:r>
              <a:rPr lang="zh-TW" altLang="en-US" sz="2400" dirty="0">
                <a:solidFill>
                  <a:schemeClr val="tx1"/>
                </a:solidFill>
                <a:latin typeface="微軟正黑體" panose="020B0604030504040204" pitchFamily="34" charset="-120"/>
                <a:ea typeface="微軟正黑體" panose="020B0604030504040204" pitchFamily="34" charset="-120"/>
              </a:rPr>
              <a:t>設計字典增加準度</a:t>
            </a:r>
          </a:p>
        </p:txBody>
      </p:sp>
      <p:cxnSp>
        <p:nvCxnSpPr>
          <p:cNvPr id="38" name="直線單箭頭接點 37">
            <a:extLst>
              <a:ext uri="{FF2B5EF4-FFF2-40B4-BE49-F238E27FC236}">
                <a16:creationId xmlns:a16="http://schemas.microsoft.com/office/drawing/2014/main" id="{D495EF81-F19A-434C-A6A7-3716417BB192}"/>
              </a:ext>
            </a:extLst>
          </p:cNvPr>
          <p:cNvCxnSpPr>
            <a:cxnSpLocks/>
          </p:cNvCxnSpPr>
          <p:nvPr/>
        </p:nvCxnSpPr>
        <p:spPr>
          <a:xfrm flipH="1">
            <a:off x="9704061" y="3124200"/>
            <a:ext cx="738862"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5CE752A4-77BB-46A1-A4B8-319E187AD669}"/>
              </a:ext>
            </a:extLst>
          </p:cNvPr>
          <p:cNvSpPr/>
          <p:nvPr/>
        </p:nvSpPr>
        <p:spPr>
          <a:xfrm>
            <a:off x="20381" y="5254546"/>
            <a:ext cx="6266941" cy="117230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r>
              <a:rPr lang="zh-TW" altLang="en-US"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訓練集：</a:t>
            </a:r>
            <a:r>
              <a:rPr lang="en-US" altLang="zh-TW"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	</a:t>
            </a:r>
            <a:r>
              <a:rPr lang="zh-TW" altLang="en-US"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留言約</a:t>
            </a:r>
            <a:r>
              <a:rPr lang="en-US" altLang="zh-TW"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20000</a:t>
            </a:r>
            <a:r>
              <a:rPr lang="zh-TW" altLang="en-US"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筆</a:t>
            </a:r>
            <a:endParaRPr lang="en-US" altLang="zh-TW"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r>
              <a:rPr lang="en-US" altLang="zh-TW"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			</a:t>
            </a:r>
            <a:r>
              <a:rPr lang="zh-TW" altLang="en-US"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新聞標題約</a:t>
            </a:r>
            <a:r>
              <a:rPr lang="en-US" altLang="zh-TW"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17000</a:t>
            </a:r>
            <a:r>
              <a:rPr lang="zh-TW" altLang="en-US" sz="2400" b="1" dirty="0">
                <a:ln w="0">
                  <a:noFill/>
                </a:ln>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筆</a:t>
            </a:r>
            <a:br>
              <a:rPr lang="en-US" altLang="zh-TW" sz="2400" dirty="0">
                <a:solidFill>
                  <a:schemeClr val="tx1"/>
                </a:solidFill>
                <a:latin typeface="微軟正黑體" panose="020B0604030504040204" pitchFamily="34" charset="-120"/>
                <a:ea typeface="微軟正黑體" panose="020B0604030504040204" pitchFamily="34" charset="-120"/>
              </a:rPr>
            </a:br>
            <a:endParaRPr lang="zh-TW" altLang="en-US" sz="2400" dirty="0">
              <a:solidFill>
                <a:schemeClr val="tx1"/>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21B0C74A-4579-4FA0-A45B-A5EF94E987BC}"/>
              </a:ext>
            </a:extLst>
          </p:cNvPr>
          <p:cNvSpPr/>
          <p:nvPr/>
        </p:nvSpPr>
        <p:spPr>
          <a:xfrm>
            <a:off x="2088816" y="6149028"/>
            <a:ext cx="5178391"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dist"/>
            <a:r>
              <a:rPr lang="zh-TW" altLang="en-US" sz="2400" b="1" dirty="0">
                <a:ln w="6600">
                  <a:solidFill>
                    <a:schemeClr val="accent2"/>
                  </a:solidFill>
                  <a:prstDash val="solid"/>
                </a:ln>
                <a:solidFill>
                  <a:srgbClr val="FFFFFF"/>
                </a:solidFill>
                <a:effectLst>
                  <a:outerShdw dist="38100" dir="2700000" algn="tl" rotWithShape="0">
                    <a:schemeClr val="accent2"/>
                  </a:outerShdw>
                </a:effectLst>
                <a:latin typeface="微軟正黑體" panose="020B0604030504040204" pitchFamily="34" charset="-120"/>
                <a:ea typeface="微軟正黑體" panose="020B0604030504040204" pitchFamily="34" charset="-120"/>
              </a:rPr>
              <a:t>利用這些資料訓練機器</a:t>
            </a:r>
          </a:p>
        </p:txBody>
      </p:sp>
    </p:spTree>
    <p:extLst>
      <p:ext uri="{BB962C8B-B14F-4D97-AF65-F5344CB8AC3E}">
        <p14:creationId xmlns:p14="http://schemas.microsoft.com/office/powerpoint/2010/main" val="82243156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10447352" y="-344097"/>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108750" y="555964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9591754" y="114789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1584055" y="4574533"/>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訓練分類器</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圖片 2">
            <a:extLst>
              <a:ext uri="{FF2B5EF4-FFF2-40B4-BE49-F238E27FC236}">
                <a16:creationId xmlns:a16="http://schemas.microsoft.com/office/drawing/2014/main" id="{E45FEE11-5461-47DC-831F-B6934D4DAD3A}"/>
              </a:ext>
            </a:extLst>
          </p:cNvPr>
          <p:cNvPicPr>
            <a:picLocks noChangeAspect="1"/>
          </p:cNvPicPr>
          <p:nvPr/>
        </p:nvPicPr>
        <p:blipFill>
          <a:blip r:embed="rId2"/>
          <a:stretch>
            <a:fillRect/>
          </a:stretch>
        </p:blipFill>
        <p:spPr>
          <a:xfrm>
            <a:off x="0" y="914462"/>
            <a:ext cx="5304762" cy="5657143"/>
          </a:xfrm>
          <a:prstGeom prst="rect">
            <a:avLst/>
          </a:prstGeom>
        </p:spPr>
      </p:pic>
      <p:sp>
        <p:nvSpPr>
          <p:cNvPr id="33" name="矩形 32">
            <a:extLst>
              <a:ext uri="{FF2B5EF4-FFF2-40B4-BE49-F238E27FC236}">
                <a16:creationId xmlns:a16="http://schemas.microsoft.com/office/drawing/2014/main" id="{102D0301-D08E-4F1A-8441-A5E2319FBF75}"/>
              </a:ext>
            </a:extLst>
          </p:cNvPr>
          <p:cNvSpPr/>
          <p:nvPr/>
        </p:nvSpPr>
        <p:spPr>
          <a:xfrm>
            <a:off x="5344293" y="931189"/>
            <a:ext cx="3235427"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訓練完成後得到這些重要規則</a:t>
            </a:r>
          </a:p>
        </p:txBody>
      </p:sp>
      <p:pic>
        <p:nvPicPr>
          <p:cNvPr id="2" name="圖片 1">
            <a:extLst>
              <a:ext uri="{FF2B5EF4-FFF2-40B4-BE49-F238E27FC236}">
                <a16:creationId xmlns:a16="http://schemas.microsoft.com/office/drawing/2014/main" id="{9BD81028-0202-4111-9E59-BB25D1ECAEB0}"/>
              </a:ext>
            </a:extLst>
          </p:cNvPr>
          <p:cNvPicPr>
            <a:picLocks noChangeAspect="1"/>
          </p:cNvPicPr>
          <p:nvPr/>
        </p:nvPicPr>
        <p:blipFill rotWithShape="1">
          <a:blip r:embed="rId3"/>
          <a:srcRect r="19735"/>
          <a:stretch/>
        </p:blipFill>
        <p:spPr>
          <a:xfrm>
            <a:off x="5330740" y="1460443"/>
            <a:ext cx="3524576" cy="4234940"/>
          </a:xfrm>
          <a:prstGeom prst="rect">
            <a:avLst/>
          </a:prstGeom>
        </p:spPr>
      </p:pic>
      <p:pic>
        <p:nvPicPr>
          <p:cNvPr id="4" name="圖片 3">
            <a:extLst>
              <a:ext uri="{FF2B5EF4-FFF2-40B4-BE49-F238E27FC236}">
                <a16:creationId xmlns:a16="http://schemas.microsoft.com/office/drawing/2014/main" id="{4C686763-A1E7-4B69-85BC-EE2AD3A5FDDB}"/>
              </a:ext>
            </a:extLst>
          </p:cNvPr>
          <p:cNvPicPr>
            <a:picLocks noChangeAspect="1"/>
          </p:cNvPicPr>
          <p:nvPr/>
        </p:nvPicPr>
        <p:blipFill>
          <a:blip r:embed="rId4"/>
          <a:stretch>
            <a:fillRect/>
          </a:stretch>
        </p:blipFill>
        <p:spPr>
          <a:xfrm>
            <a:off x="9790252" y="2898953"/>
            <a:ext cx="1590476" cy="219048"/>
          </a:xfrm>
          <a:prstGeom prst="rect">
            <a:avLst/>
          </a:prstGeom>
          <a:ln>
            <a:noFill/>
          </a:ln>
          <a:effectLst>
            <a:outerShdw blurRad="190500" algn="tl" rotWithShape="0">
              <a:srgbClr val="000000">
                <a:alpha val="70000"/>
              </a:srgbClr>
            </a:outerShdw>
          </a:effectLst>
        </p:spPr>
      </p:pic>
      <p:cxnSp>
        <p:nvCxnSpPr>
          <p:cNvPr id="14" name="直線單箭頭接點 13">
            <a:extLst>
              <a:ext uri="{FF2B5EF4-FFF2-40B4-BE49-F238E27FC236}">
                <a16:creationId xmlns:a16="http://schemas.microsoft.com/office/drawing/2014/main" id="{CA58B1D6-4B41-4A5D-9D5A-4A4887BF9666}"/>
              </a:ext>
            </a:extLst>
          </p:cNvPr>
          <p:cNvCxnSpPr>
            <a:cxnSpLocks/>
          </p:cNvCxnSpPr>
          <p:nvPr/>
        </p:nvCxnSpPr>
        <p:spPr>
          <a:xfrm>
            <a:off x="8927016" y="3017520"/>
            <a:ext cx="664738"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矩形 15">
            <a:extLst>
              <a:ext uri="{FF2B5EF4-FFF2-40B4-BE49-F238E27FC236}">
                <a16:creationId xmlns:a16="http://schemas.microsoft.com/office/drawing/2014/main" id="{B9AE22A2-0B32-44EC-9012-65936DB506E4}"/>
              </a:ext>
            </a:extLst>
          </p:cNvPr>
          <p:cNvSpPr/>
          <p:nvPr/>
        </p:nvSpPr>
        <p:spPr>
          <a:xfrm>
            <a:off x="9142623" y="2237709"/>
            <a:ext cx="2885734"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sz="1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把這些規則存成一個檔案</a:t>
            </a:r>
            <a:r>
              <a:rPr lang="en-US" altLang="zh-TW" sz="1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a:t>
            </a:r>
            <a:r>
              <a:rPr lang="zh-TW" altLang="en-US" sz="1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分類器</a:t>
            </a:r>
            <a:r>
              <a:rPr lang="en-US" altLang="zh-TW" sz="1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a:t>
            </a:r>
            <a:endParaRPr lang="zh-TW" altLang="en-US" sz="1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sp>
        <p:nvSpPr>
          <p:cNvPr id="17" name="矩形 16">
            <a:extLst>
              <a:ext uri="{FF2B5EF4-FFF2-40B4-BE49-F238E27FC236}">
                <a16:creationId xmlns:a16="http://schemas.microsoft.com/office/drawing/2014/main" id="{07026FF5-BBB2-4C69-BB62-D0CA3C857C8E}"/>
              </a:ext>
            </a:extLst>
          </p:cNvPr>
          <p:cNvSpPr/>
          <p:nvPr/>
        </p:nvSpPr>
        <p:spPr>
          <a:xfrm>
            <a:off x="5952929" y="6035690"/>
            <a:ext cx="5804774"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sz="14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往後只要爬到新聞標題或留言就可以利用分類器判斷是看漲還是看跌</a:t>
            </a:r>
            <a:r>
              <a:rPr lang="en-US" altLang="zh-TW" sz="14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a:t>
            </a:r>
            <a:endParaRPr lang="zh-TW" altLang="en-US" sz="14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cxnSp>
        <p:nvCxnSpPr>
          <p:cNvPr id="18" name="直線單箭頭接點 17">
            <a:extLst>
              <a:ext uri="{FF2B5EF4-FFF2-40B4-BE49-F238E27FC236}">
                <a16:creationId xmlns:a16="http://schemas.microsoft.com/office/drawing/2014/main" id="{4E3A33F2-0D03-4CBE-B612-1044D0186CA7}"/>
              </a:ext>
            </a:extLst>
          </p:cNvPr>
          <p:cNvCxnSpPr>
            <a:cxnSpLocks/>
          </p:cNvCxnSpPr>
          <p:nvPr/>
        </p:nvCxnSpPr>
        <p:spPr>
          <a:xfrm>
            <a:off x="10574164" y="3205529"/>
            <a:ext cx="0" cy="273800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121948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304770" y="6354924"/>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匯出圖表</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矩形 9">
            <a:extLst>
              <a:ext uri="{FF2B5EF4-FFF2-40B4-BE49-F238E27FC236}">
                <a16:creationId xmlns:a16="http://schemas.microsoft.com/office/drawing/2014/main" id="{238A45B7-35E9-49BC-BA2D-C88370AA5C45}"/>
              </a:ext>
            </a:extLst>
          </p:cNvPr>
          <p:cNvSpPr/>
          <p:nvPr/>
        </p:nvSpPr>
        <p:spPr>
          <a:xfrm>
            <a:off x="304770" y="1017596"/>
            <a:ext cx="3988461" cy="48673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sz="2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使用</a:t>
            </a:r>
            <a:r>
              <a:rPr lang="en-US" altLang="zh-TW" sz="2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matplotlib</a:t>
            </a:r>
            <a:endParaRPr lang="zh-TW" altLang="en-US" sz="240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sp>
        <p:nvSpPr>
          <p:cNvPr id="18" name="文本框 48">
            <a:extLst>
              <a:ext uri="{FF2B5EF4-FFF2-40B4-BE49-F238E27FC236}">
                <a16:creationId xmlns:a16="http://schemas.microsoft.com/office/drawing/2014/main" id="{DBBEE79F-BDB4-439C-AE24-F7792E4AB9F3}"/>
              </a:ext>
            </a:extLst>
          </p:cNvPr>
          <p:cNvSpPr txBox="1"/>
          <p:nvPr/>
        </p:nvSpPr>
        <p:spPr>
          <a:xfrm>
            <a:off x="4881760" y="1858911"/>
            <a:ext cx="2428480" cy="336695"/>
          </a:xfrm>
          <a:prstGeom prst="rect">
            <a:avLst/>
          </a:prstGeom>
          <a:noFill/>
        </p:spPr>
        <p:txBody>
          <a:bodyPr wrap="square" rtlCol="0">
            <a:spAutoFit/>
          </a:bodyPr>
          <a:lstStyle/>
          <a:p>
            <a:pPr algn="ctr">
              <a:lnSpc>
                <a:spcPct val="150000"/>
              </a:lnSpc>
              <a:defRPr/>
            </a:pPr>
            <a:r>
              <a:rPr lang="zh-TW" altLang="en-US" sz="1200" dirty="0">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輸入圖表內部需要的資料</a:t>
            </a:r>
            <a:r>
              <a:rPr lang="en-US" altLang="zh-TW" sz="1200" dirty="0">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a:t>
            </a:r>
          </a:p>
        </p:txBody>
      </p:sp>
      <p:sp>
        <p:nvSpPr>
          <p:cNvPr id="19" name="矩形 18">
            <a:extLst>
              <a:ext uri="{FF2B5EF4-FFF2-40B4-BE49-F238E27FC236}">
                <a16:creationId xmlns:a16="http://schemas.microsoft.com/office/drawing/2014/main" id="{664E1F7A-3EDD-4500-86EF-80CF5F3207B6}"/>
              </a:ext>
            </a:extLst>
          </p:cNvPr>
          <p:cNvSpPr/>
          <p:nvPr/>
        </p:nvSpPr>
        <p:spPr>
          <a:xfrm>
            <a:off x="5315564" y="3365068"/>
            <a:ext cx="1826141" cy="338554"/>
          </a:xfrm>
          <a:prstGeom prst="rect">
            <a:avLst/>
          </a:prstGeom>
        </p:spPr>
        <p:txBody>
          <a:bodyPr wrap="none">
            <a:spAutoFit/>
          </a:bodyPr>
          <a:lstStyle/>
          <a:p>
            <a:pPr algn="ctr" defTabSz="914400">
              <a:defRPr/>
            </a:pPr>
            <a:r>
              <a:rPr lang="zh-TW" altLang="en-US" sz="1600" dirty="0">
                <a:latin typeface="思源黑体 Medium" panose="020B0600000000000000" pitchFamily="34" charset="-122"/>
                <a:ea typeface="思源黑体 Medium" panose="020B0600000000000000" pitchFamily="34" charset="-122"/>
                <a:sym typeface="思源黑体 Medium" panose="020B0600000000000000" pitchFamily="34" charset="-122"/>
              </a:rPr>
              <a:t>資訊、顏色、方向</a:t>
            </a:r>
            <a:endParaRPr lang="en-US" altLang="zh-CN" sz="16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0" name="文本框 52">
            <a:extLst>
              <a:ext uri="{FF2B5EF4-FFF2-40B4-BE49-F238E27FC236}">
                <a16:creationId xmlns:a16="http://schemas.microsoft.com/office/drawing/2014/main" id="{ABABD283-59AE-4354-A682-305E8F9F8C66}"/>
              </a:ext>
            </a:extLst>
          </p:cNvPr>
          <p:cNvSpPr txBox="1"/>
          <p:nvPr/>
        </p:nvSpPr>
        <p:spPr>
          <a:xfrm>
            <a:off x="3507174" y="5469382"/>
            <a:ext cx="2428480" cy="738664"/>
          </a:xfrm>
          <a:prstGeom prst="rect">
            <a:avLst/>
          </a:prstGeom>
          <a:noFill/>
        </p:spPr>
        <p:txBody>
          <a:bodyPr wrap="square" rtlCol="0">
            <a:spAutoFit/>
          </a:bodyPr>
          <a:lstStyle/>
          <a:p>
            <a:pPr algn="ctr">
              <a:lnSpc>
                <a:spcPct val="150000"/>
              </a:lnSpc>
              <a:defRPr/>
            </a:pPr>
            <a:r>
              <a:rPr lang="en-US" altLang="zh-CN" sz="1400" dirty="0" err="1">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set_yticks</a:t>
            </a:r>
            <a:r>
              <a:rPr lang="en-US" altLang="zh-TW"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a:t>
            </a:r>
          </a:p>
          <a:p>
            <a:pPr algn="ctr">
              <a:lnSpc>
                <a:spcPct val="150000"/>
              </a:lnSpc>
              <a:defRPr/>
            </a:pPr>
            <a:r>
              <a:rPr lang="en-US" altLang="zh-CN" sz="1400" dirty="0" err="1">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set_xlim</a:t>
            </a:r>
            <a:r>
              <a:rPr lang="en-US" altLang="zh-TW"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a:t>
            </a:r>
          </a:p>
        </p:txBody>
      </p:sp>
      <p:sp>
        <p:nvSpPr>
          <p:cNvPr id="23" name="矩形 22">
            <a:extLst>
              <a:ext uri="{FF2B5EF4-FFF2-40B4-BE49-F238E27FC236}">
                <a16:creationId xmlns:a16="http://schemas.microsoft.com/office/drawing/2014/main" id="{A9DD1B67-749A-47AC-80AD-43D113BF0378}"/>
              </a:ext>
            </a:extLst>
          </p:cNvPr>
          <p:cNvSpPr/>
          <p:nvPr/>
        </p:nvSpPr>
        <p:spPr>
          <a:xfrm>
            <a:off x="5477470" y="4337351"/>
            <a:ext cx="1454553"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思源黑体 Medium" panose="020B0600000000000000" pitchFamily="34" charset="-122"/>
                <a:ea typeface="思源黑体 Medium" panose="020B0600000000000000" pitchFamily="34" charset="-122"/>
                <a:sym typeface="思源黑体 Medium" panose="020B0600000000000000" pitchFamily="34" charset="-122"/>
              </a:rPr>
              <a:t>設定</a:t>
            </a:r>
            <a:r>
              <a:rPr lang="en-US" altLang="zh-TW" sz="1600" dirty="0">
                <a:latin typeface="思源黑体 Medium" panose="020B0600000000000000" pitchFamily="34" charset="-122"/>
                <a:ea typeface="思源黑体 Medium" panose="020B0600000000000000" pitchFamily="34" charset="-122"/>
                <a:sym typeface="思源黑体 Medium" panose="020B0600000000000000" pitchFamily="34" charset="-122"/>
              </a:rPr>
              <a:t>title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i="0" u="none" strike="noStrike" kern="1200" cap="none" spc="0" normalizeH="0" baseline="0" noProof="0" dirty="0">
                <a:ln>
                  <a:noFill/>
                </a:ln>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呼叫顯示</a:t>
            </a:r>
            <a:endParaRPr kumimoji="0" lang="en-US" altLang="zh-CN" sz="1600" i="0" u="none" strike="noStrike" kern="1200" cap="none" spc="0" normalizeH="0" baseline="0" noProof="0" dirty="0">
              <a:ln>
                <a:noFill/>
              </a:ln>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5" name="矩形 24">
            <a:extLst>
              <a:ext uri="{FF2B5EF4-FFF2-40B4-BE49-F238E27FC236}">
                <a16:creationId xmlns:a16="http://schemas.microsoft.com/office/drawing/2014/main" id="{DFC462BA-54DF-45EB-9928-9BBD88D8C715}"/>
              </a:ext>
            </a:extLst>
          </p:cNvPr>
          <p:cNvSpPr/>
          <p:nvPr/>
        </p:nvSpPr>
        <p:spPr>
          <a:xfrm>
            <a:off x="5529294" y="1062001"/>
            <a:ext cx="121058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noProof="0" dirty="0">
                <a:ln w="0"/>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設定資料</a:t>
            </a:r>
            <a:endParaRPr kumimoji="0" lang="en-US" altLang="zh-CN" sz="2000" i="0" u="none" strike="noStrike" kern="1200" normalizeH="0" baseline="0" noProof="0" dirty="0">
              <a:ln w="0"/>
              <a:effectLst>
                <a:outerShdw blurRad="38100" dist="19050" dir="2700000" algn="tl" rotWithShape="0">
                  <a:schemeClr val="dk1">
                    <a:alpha val="40000"/>
                  </a:schemeClr>
                </a:outerShdw>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pic>
        <p:nvPicPr>
          <p:cNvPr id="26" name="圖片 25">
            <a:extLst>
              <a:ext uri="{FF2B5EF4-FFF2-40B4-BE49-F238E27FC236}">
                <a16:creationId xmlns:a16="http://schemas.microsoft.com/office/drawing/2014/main" id="{9C1BF2C1-B1E2-484D-8387-30EDDFCEC81B}"/>
              </a:ext>
            </a:extLst>
          </p:cNvPr>
          <p:cNvPicPr>
            <a:picLocks noChangeAspect="1"/>
          </p:cNvPicPr>
          <p:nvPr/>
        </p:nvPicPr>
        <p:blipFill>
          <a:blip r:embed="rId2"/>
          <a:stretch>
            <a:fillRect/>
          </a:stretch>
        </p:blipFill>
        <p:spPr>
          <a:xfrm>
            <a:off x="135645" y="1765496"/>
            <a:ext cx="5072471" cy="4602480"/>
          </a:xfrm>
          <a:prstGeom prst="rect">
            <a:avLst/>
          </a:prstGeom>
        </p:spPr>
      </p:pic>
      <p:cxnSp>
        <p:nvCxnSpPr>
          <p:cNvPr id="5" name="直線單箭頭接點 4">
            <a:extLst>
              <a:ext uri="{FF2B5EF4-FFF2-40B4-BE49-F238E27FC236}">
                <a16:creationId xmlns:a16="http://schemas.microsoft.com/office/drawing/2014/main" id="{6FA0F8BC-11AC-46D2-9C9F-35EF80D96D82}"/>
              </a:ext>
            </a:extLst>
          </p:cNvPr>
          <p:cNvCxnSpPr>
            <a:cxnSpLocks/>
          </p:cNvCxnSpPr>
          <p:nvPr/>
        </p:nvCxnSpPr>
        <p:spPr>
          <a:xfrm flipH="1">
            <a:off x="2908664" y="2159726"/>
            <a:ext cx="2680982" cy="1110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線單箭頭接點 6">
            <a:extLst>
              <a:ext uri="{FF2B5EF4-FFF2-40B4-BE49-F238E27FC236}">
                <a16:creationId xmlns:a16="http://schemas.microsoft.com/office/drawing/2014/main" id="{E4ACB0B9-1569-49D2-B216-984172509799}"/>
              </a:ext>
            </a:extLst>
          </p:cNvPr>
          <p:cNvCxnSpPr>
            <a:cxnSpLocks/>
          </p:cNvCxnSpPr>
          <p:nvPr/>
        </p:nvCxnSpPr>
        <p:spPr>
          <a:xfrm flipH="1">
            <a:off x="2671880" y="3848198"/>
            <a:ext cx="2768080" cy="1181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單箭頭接點 8">
            <a:extLst>
              <a:ext uri="{FF2B5EF4-FFF2-40B4-BE49-F238E27FC236}">
                <a16:creationId xmlns:a16="http://schemas.microsoft.com/office/drawing/2014/main" id="{F01E0BED-D8CF-4CAE-B62C-BB8164D68592}"/>
              </a:ext>
            </a:extLst>
          </p:cNvPr>
          <p:cNvCxnSpPr>
            <a:cxnSpLocks/>
          </p:cNvCxnSpPr>
          <p:nvPr/>
        </p:nvCxnSpPr>
        <p:spPr>
          <a:xfrm flipH="1">
            <a:off x="2709390" y="4792898"/>
            <a:ext cx="2730570" cy="119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圖片 35">
            <a:extLst>
              <a:ext uri="{FF2B5EF4-FFF2-40B4-BE49-F238E27FC236}">
                <a16:creationId xmlns:a16="http://schemas.microsoft.com/office/drawing/2014/main" id="{95C4DC30-C1F3-4E06-8F51-3CEC69782338}"/>
              </a:ext>
            </a:extLst>
          </p:cNvPr>
          <p:cNvPicPr>
            <a:picLocks noChangeAspect="1"/>
          </p:cNvPicPr>
          <p:nvPr/>
        </p:nvPicPr>
        <p:blipFill rotWithShape="1">
          <a:blip r:embed="rId3"/>
          <a:srcRect l="25987" t="20095" r="27825" b="13778"/>
          <a:stretch/>
        </p:blipFill>
        <p:spPr>
          <a:xfrm>
            <a:off x="7249153" y="1787029"/>
            <a:ext cx="4586393" cy="3693541"/>
          </a:xfrm>
          <a:prstGeom prst="rect">
            <a:avLst/>
          </a:prstGeom>
          <a:ln>
            <a:noFill/>
          </a:ln>
          <a:effectLst>
            <a:outerShdw blurRad="292100" dist="139700" dir="2700000" algn="tl" rotWithShape="0">
              <a:srgbClr val="333333">
                <a:alpha val="65000"/>
              </a:srgbClr>
            </a:outerShdw>
          </a:effectLst>
        </p:spPr>
      </p:pic>
      <p:sp>
        <p:nvSpPr>
          <p:cNvPr id="38" name="矩形 37">
            <a:extLst>
              <a:ext uri="{FF2B5EF4-FFF2-40B4-BE49-F238E27FC236}">
                <a16:creationId xmlns:a16="http://schemas.microsoft.com/office/drawing/2014/main" id="{A69EC3E2-F4A1-4ADD-9D3B-7503FCEED604}"/>
              </a:ext>
            </a:extLst>
          </p:cNvPr>
          <p:cNvSpPr/>
          <p:nvPr/>
        </p:nvSpPr>
        <p:spPr>
          <a:xfrm>
            <a:off x="9218330" y="1062001"/>
            <a:ext cx="697627"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noProof="0" dirty="0">
                <a:ln w="0"/>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輸出</a:t>
            </a:r>
            <a:endParaRPr kumimoji="0" lang="en-US" altLang="zh-CN" sz="2000" i="0" u="none" strike="noStrike" kern="1200" normalizeH="0" baseline="0" noProof="0" dirty="0">
              <a:ln w="0"/>
              <a:effectLst>
                <a:outerShdw blurRad="38100" dist="19050" dir="2700000" algn="tl" rotWithShape="0">
                  <a:schemeClr val="dk1">
                    <a:alpha val="40000"/>
                  </a:schemeClr>
                </a:outerShdw>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Tree>
    <p:extLst>
      <p:ext uri="{BB962C8B-B14F-4D97-AF65-F5344CB8AC3E}">
        <p14:creationId xmlns:p14="http://schemas.microsoft.com/office/powerpoint/2010/main" val="127719156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61261" y="5350118"/>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0" y="914462"/>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en-US" altLang="zh-TW"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UI</a:t>
            </a:r>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使用介面</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0" name="组合 16">
            <a:extLst>
              <a:ext uri="{FF2B5EF4-FFF2-40B4-BE49-F238E27FC236}">
                <a16:creationId xmlns:a16="http://schemas.microsoft.com/office/drawing/2014/main" id="{7F309CE2-153D-44A8-9D5E-714D5CDD7D0C}"/>
              </a:ext>
            </a:extLst>
          </p:cNvPr>
          <p:cNvGrpSpPr/>
          <p:nvPr/>
        </p:nvGrpSpPr>
        <p:grpSpPr>
          <a:xfrm>
            <a:off x="434362" y="1149041"/>
            <a:ext cx="3165818" cy="934346"/>
            <a:chOff x="1828494" y="1281197"/>
            <a:chExt cx="3165818" cy="934346"/>
          </a:xfrm>
        </p:grpSpPr>
        <p:sp>
          <p:nvSpPr>
            <p:cNvPr id="11" name="椭圆 7">
              <a:extLst>
                <a:ext uri="{FF2B5EF4-FFF2-40B4-BE49-F238E27FC236}">
                  <a16:creationId xmlns:a16="http://schemas.microsoft.com/office/drawing/2014/main" id="{95A68F3D-52F2-49B7-92DA-AC81D9D09254}"/>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1</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文本框 14">
              <a:extLst>
                <a:ext uri="{FF2B5EF4-FFF2-40B4-BE49-F238E27FC236}">
                  <a16:creationId xmlns:a16="http://schemas.microsoft.com/office/drawing/2014/main" id="{E56061BD-FC79-4D10-9C4B-7D5B74E8FDC4}"/>
                </a:ext>
              </a:extLst>
            </p:cNvPr>
            <p:cNvSpPr txBox="1"/>
            <p:nvPr/>
          </p:nvSpPr>
          <p:spPr>
            <a:xfrm>
              <a:off x="2481471" y="1281197"/>
              <a:ext cx="2400118" cy="662554"/>
            </a:xfrm>
            <a:prstGeom prst="rect">
              <a:avLst/>
            </a:prstGeom>
            <a:noFill/>
          </p:spPr>
          <p:txBody>
            <a:bodyPr wrap="square" rtlCol="0">
              <a:spAutoFit/>
            </a:bodyPr>
            <a:lstStyle/>
            <a:p>
              <a:pPr algn="ctr">
                <a:lnSpc>
                  <a:spcPct val="150000"/>
                </a:lnSpc>
              </a:pPr>
              <a:r>
                <a:rPr lang="zh-TW"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建立視窗</a:t>
              </a:r>
              <a:endPar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iṩļïḓè">
              <a:extLst>
                <a:ext uri="{FF2B5EF4-FFF2-40B4-BE49-F238E27FC236}">
                  <a16:creationId xmlns:a16="http://schemas.microsoft.com/office/drawing/2014/main" id="{A1F40D43-24AF-4060-93A3-52F3BD38C412}"/>
                </a:ext>
              </a:extLst>
            </p:cNvPr>
            <p:cNvSpPr txBox="1"/>
            <p:nvPr/>
          </p:nvSpPr>
          <p:spPr bwMode="auto">
            <a:xfrm>
              <a:off x="2402556" y="1838700"/>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lumMod val="65000"/>
                    </a:schemeClr>
                  </a:solidFill>
                  <a:latin typeface="思源黑体" panose="020B05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TKINTER.TK()</a:t>
              </a:r>
              <a:endParaRPr lang="en-US" altLang="zh-CN" sz="160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4" name="组合 17">
            <a:extLst>
              <a:ext uri="{FF2B5EF4-FFF2-40B4-BE49-F238E27FC236}">
                <a16:creationId xmlns:a16="http://schemas.microsoft.com/office/drawing/2014/main" id="{1F48EBA6-7CE4-41BB-B1F5-F65178DD7723}"/>
              </a:ext>
            </a:extLst>
          </p:cNvPr>
          <p:cNvGrpSpPr/>
          <p:nvPr/>
        </p:nvGrpSpPr>
        <p:grpSpPr>
          <a:xfrm>
            <a:off x="451266" y="2349523"/>
            <a:ext cx="3053095" cy="745647"/>
            <a:chOff x="1828494" y="1315095"/>
            <a:chExt cx="3053095" cy="745647"/>
          </a:xfrm>
        </p:grpSpPr>
        <p:sp>
          <p:nvSpPr>
            <p:cNvPr id="15" name="椭圆 18">
              <a:extLst>
                <a:ext uri="{FF2B5EF4-FFF2-40B4-BE49-F238E27FC236}">
                  <a16:creationId xmlns:a16="http://schemas.microsoft.com/office/drawing/2014/main" id="{5368562C-5F60-4507-A47C-27A328708154}"/>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2</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文本框 19">
              <a:extLst>
                <a:ext uri="{FF2B5EF4-FFF2-40B4-BE49-F238E27FC236}">
                  <a16:creationId xmlns:a16="http://schemas.microsoft.com/office/drawing/2014/main" id="{37D30B15-CFDD-432F-B5C4-CFBC349F7211}"/>
                </a:ext>
              </a:extLst>
            </p:cNvPr>
            <p:cNvSpPr txBox="1"/>
            <p:nvPr/>
          </p:nvSpPr>
          <p:spPr>
            <a:xfrm>
              <a:off x="2481471" y="1315095"/>
              <a:ext cx="2400118" cy="738664"/>
            </a:xfrm>
            <a:prstGeom prst="rect">
              <a:avLst/>
            </a:prstGeom>
            <a:noFill/>
          </p:spPr>
          <p:txBody>
            <a:bodyPr wrap="square" rtlCol="0">
              <a:spAutoFit/>
            </a:bodyPr>
            <a:lstStyle/>
            <a:p>
              <a:pPr algn="ctr">
                <a:lnSpc>
                  <a:spcPct val="150000"/>
                </a:lnSpc>
              </a:pPr>
              <a:r>
                <a:rPr lang="zh-TW"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建立標籤</a:t>
              </a:r>
              <a:endPar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8" name="组合 21">
            <a:extLst>
              <a:ext uri="{FF2B5EF4-FFF2-40B4-BE49-F238E27FC236}">
                <a16:creationId xmlns:a16="http://schemas.microsoft.com/office/drawing/2014/main" id="{4A0A0CD1-02F9-4A67-8B4D-3654FC1DC99A}"/>
              </a:ext>
            </a:extLst>
          </p:cNvPr>
          <p:cNvGrpSpPr/>
          <p:nvPr/>
        </p:nvGrpSpPr>
        <p:grpSpPr>
          <a:xfrm>
            <a:off x="451266" y="3587910"/>
            <a:ext cx="3053095" cy="738649"/>
            <a:chOff x="1828494" y="1322093"/>
            <a:chExt cx="3053095" cy="738649"/>
          </a:xfrm>
        </p:grpSpPr>
        <p:sp>
          <p:nvSpPr>
            <p:cNvPr id="19" name="椭圆 22">
              <a:extLst>
                <a:ext uri="{FF2B5EF4-FFF2-40B4-BE49-F238E27FC236}">
                  <a16:creationId xmlns:a16="http://schemas.microsoft.com/office/drawing/2014/main" id="{9E87114B-7319-4B54-9174-AF6443883EC8}"/>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3</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23">
              <a:extLst>
                <a:ext uri="{FF2B5EF4-FFF2-40B4-BE49-F238E27FC236}">
                  <a16:creationId xmlns:a16="http://schemas.microsoft.com/office/drawing/2014/main" id="{54E3D3EA-BB5B-4DFE-B716-63DDDDD17091}"/>
                </a:ext>
              </a:extLst>
            </p:cNvPr>
            <p:cNvSpPr txBox="1"/>
            <p:nvPr/>
          </p:nvSpPr>
          <p:spPr>
            <a:xfrm>
              <a:off x="2481471" y="1322093"/>
              <a:ext cx="2400118" cy="662554"/>
            </a:xfrm>
            <a:prstGeom prst="rect">
              <a:avLst/>
            </a:prstGeom>
            <a:noFill/>
          </p:spPr>
          <p:txBody>
            <a:bodyPr wrap="square" rtlCol="0">
              <a:spAutoFit/>
            </a:bodyPr>
            <a:lstStyle/>
            <a:p>
              <a:pPr algn="ctr">
                <a:lnSpc>
                  <a:spcPct val="150000"/>
                </a:lnSpc>
              </a:pPr>
              <a:r>
                <a:rPr lang="zh-TW"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排列標籤</a:t>
              </a:r>
              <a:endPar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5">
            <a:extLst>
              <a:ext uri="{FF2B5EF4-FFF2-40B4-BE49-F238E27FC236}">
                <a16:creationId xmlns:a16="http://schemas.microsoft.com/office/drawing/2014/main" id="{C1EDC9C5-0B85-4C6E-B285-FD96E44DE860}"/>
              </a:ext>
            </a:extLst>
          </p:cNvPr>
          <p:cNvGrpSpPr/>
          <p:nvPr/>
        </p:nvGrpSpPr>
        <p:grpSpPr>
          <a:xfrm>
            <a:off x="434362" y="4940053"/>
            <a:ext cx="3045237" cy="701133"/>
            <a:chOff x="1828494" y="1359609"/>
            <a:chExt cx="3045237" cy="701133"/>
          </a:xfrm>
        </p:grpSpPr>
        <p:sp>
          <p:nvSpPr>
            <p:cNvPr id="23" name="椭圆 26">
              <a:extLst>
                <a:ext uri="{FF2B5EF4-FFF2-40B4-BE49-F238E27FC236}">
                  <a16:creationId xmlns:a16="http://schemas.microsoft.com/office/drawing/2014/main" id="{27A17F7F-DDE6-4E48-8568-681A3A0CE008}"/>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4</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7">
              <a:extLst>
                <a:ext uri="{FF2B5EF4-FFF2-40B4-BE49-F238E27FC236}">
                  <a16:creationId xmlns:a16="http://schemas.microsoft.com/office/drawing/2014/main" id="{131C2298-6769-4E8C-8FA1-06520DDA2833}"/>
                </a:ext>
              </a:extLst>
            </p:cNvPr>
            <p:cNvSpPr txBox="1"/>
            <p:nvPr/>
          </p:nvSpPr>
          <p:spPr>
            <a:xfrm>
              <a:off x="2473613" y="1359609"/>
              <a:ext cx="2400118" cy="578813"/>
            </a:xfrm>
            <a:prstGeom prst="rect">
              <a:avLst/>
            </a:prstGeom>
            <a:noFill/>
          </p:spPr>
          <p:txBody>
            <a:bodyPr wrap="square" rtlCol="0">
              <a:spAutoFit/>
            </a:bodyPr>
            <a:lstStyle/>
            <a:p>
              <a:pPr algn="ctr">
                <a:lnSpc>
                  <a:spcPct val="150000"/>
                </a:lnSpc>
              </a:pPr>
              <a:r>
                <a:rPr lang="zh-TW" altLang="en-US" sz="24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安裝按鈕</a:t>
              </a:r>
              <a:endParaRPr lang="zh-CN" altLang="en-US" sz="24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2" name="圖片 1">
            <a:extLst>
              <a:ext uri="{FF2B5EF4-FFF2-40B4-BE49-F238E27FC236}">
                <a16:creationId xmlns:a16="http://schemas.microsoft.com/office/drawing/2014/main" id="{BC0F0D45-7877-4CF5-B830-78A3759F4347}"/>
              </a:ext>
            </a:extLst>
          </p:cNvPr>
          <p:cNvPicPr>
            <a:picLocks noChangeAspect="1"/>
          </p:cNvPicPr>
          <p:nvPr/>
        </p:nvPicPr>
        <p:blipFill>
          <a:blip r:embed="rId2"/>
          <a:stretch>
            <a:fillRect/>
          </a:stretch>
        </p:blipFill>
        <p:spPr>
          <a:xfrm>
            <a:off x="3487457" y="1342142"/>
            <a:ext cx="6823753" cy="4984484"/>
          </a:xfrm>
          <a:prstGeom prst="rect">
            <a:avLst/>
          </a:prstGeom>
        </p:spPr>
      </p:pic>
      <p:cxnSp>
        <p:nvCxnSpPr>
          <p:cNvPr id="27" name="直線單箭頭接點 26">
            <a:extLst>
              <a:ext uri="{FF2B5EF4-FFF2-40B4-BE49-F238E27FC236}">
                <a16:creationId xmlns:a16="http://schemas.microsoft.com/office/drawing/2014/main" id="{0F8C0683-5E2D-475D-841A-FC453E80B77A}"/>
              </a:ext>
            </a:extLst>
          </p:cNvPr>
          <p:cNvCxnSpPr>
            <a:cxnSpLocks/>
          </p:cNvCxnSpPr>
          <p:nvPr/>
        </p:nvCxnSpPr>
        <p:spPr>
          <a:xfrm>
            <a:off x="3039502" y="1593061"/>
            <a:ext cx="477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單箭頭接點 29">
            <a:extLst>
              <a:ext uri="{FF2B5EF4-FFF2-40B4-BE49-F238E27FC236}">
                <a16:creationId xmlns:a16="http://schemas.microsoft.com/office/drawing/2014/main" id="{B1A7739A-7347-4EDF-A123-0F2507A93309}"/>
              </a:ext>
            </a:extLst>
          </p:cNvPr>
          <p:cNvCxnSpPr>
            <a:cxnSpLocks/>
          </p:cNvCxnSpPr>
          <p:nvPr/>
        </p:nvCxnSpPr>
        <p:spPr>
          <a:xfrm>
            <a:off x="3068731" y="2718727"/>
            <a:ext cx="447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0E0B88D7-5A6A-45C4-8494-5F06294993EF}"/>
              </a:ext>
            </a:extLst>
          </p:cNvPr>
          <p:cNvCxnSpPr>
            <a:cxnSpLocks/>
          </p:cNvCxnSpPr>
          <p:nvPr/>
        </p:nvCxnSpPr>
        <p:spPr>
          <a:xfrm>
            <a:off x="2643515" y="4354831"/>
            <a:ext cx="956665" cy="796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1E2A3166-D9F8-46FE-93C0-0D6A0B3BBAB5}"/>
              </a:ext>
            </a:extLst>
          </p:cNvPr>
          <p:cNvCxnSpPr>
            <a:cxnSpLocks/>
          </p:cNvCxnSpPr>
          <p:nvPr/>
        </p:nvCxnSpPr>
        <p:spPr>
          <a:xfrm>
            <a:off x="2584918" y="5511297"/>
            <a:ext cx="886721" cy="637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圖片 34">
            <a:extLst>
              <a:ext uri="{FF2B5EF4-FFF2-40B4-BE49-F238E27FC236}">
                <a16:creationId xmlns:a16="http://schemas.microsoft.com/office/drawing/2014/main" id="{1997C73E-2C0C-4699-BC19-41F8FE73E5E0}"/>
              </a:ext>
            </a:extLst>
          </p:cNvPr>
          <p:cNvPicPr>
            <a:picLocks noChangeAspect="1"/>
          </p:cNvPicPr>
          <p:nvPr/>
        </p:nvPicPr>
        <p:blipFill>
          <a:blip r:embed="rId3"/>
          <a:stretch>
            <a:fillRect/>
          </a:stretch>
        </p:blipFill>
        <p:spPr>
          <a:xfrm>
            <a:off x="8037911" y="2561170"/>
            <a:ext cx="3719727" cy="2931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598697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9C3542-1990-4195-ACB5-5984C3D00AD2}"/>
              </a:ext>
            </a:extLst>
          </p:cNvPr>
          <p:cNvSpPr/>
          <p:nvPr/>
        </p:nvSpPr>
        <p:spPr>
          <a:xfrm>
            <a:off x="6296027" y="0"/>
            <a:ext cx="4783016"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文本框 3">
            <a:extLst>
              <a:ext uri="{FF2B5EF4-FFF2-40B4-BE49-F238E27FC236}">
                <a16:creationId xmlns:a16="http://schemas.microsoft.com/office/drawing/2014/main" id="{D107AC05-5D38-4AFD-B76F-CCD34DD39690}"/>
              </a:ext>
            </a:extLst>
          </p:cNvPr>
          <p:cNvSpPr txBox="1"/>
          <p:nvPr/>
        </p:nvSpPr>
        <p:spPr>
          <a:xfrm>
            <a:off x="1112957" y="1676860"/>
            <a:ext cx="4233849" cy="1015663"/>
          </a:xfrm>
          <a:prstGeom prst="rect">
            <a:avLst/>
          </a:prstGeom>
          <a:noFill/>
        </p:spPr>
        <p:txBody>
          <a:bodyPr wrap="square" rtlCol="0">
            <a:spAutoFit/>
          </a:bodyPr>
          <a:lstStyle/>
          <a:p>
            <a:pPr algn="ctr"/>
            <a:r>
              <a:rPr lang="en-US" altLang="zh-CN"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CONTENTS</a:t>
            </a:r>
            <a:endParaRPr lang="zh-CN" altLang="en-US"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 name="直接连接符 5">
            <a:extLst>
              <a:ext uri="{FF2B5EF4-FFF2-40B4-BE49-F238E27FC236}">
                <a16:creationId xmlns:a16="http://schemas.microsoft.com/office/drawing/2014/main" id="{F7B32BAD-EF36-4EE5-81DF-1927ED48F811}"/>
              </a:ext>
            </a:extLst>
          </p:cNvPr>
          <p:cNvCxnSpPr>
            <a:cxnSpLocks/>
          </p:cNvCxnSpPr>
          <p:nvPr/>
        </p:nvCxnSpPr>
        <p:spPr>
          <a:xfrm>
            <a:off x="1389810" y="2692523"/>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B62B0C3-E630-4E3C-9ED1-B74668C38038}"/>
              </a:ext>
            </a:extLst>
          </p:cNvPr>
          <p:cNvGrpSpPr/>
          <p:nvPr/>
        </p:nvGrpSpPr>
        <p:grpSpPr>
          <a:xfrm>
            <a:off x="1389810" y="5848359"/>
            <a:ext cx="1016000" cy="152400"/>
            <a:chOff x="-2407920" y="-1463040"/>
            <a:chExt cx="1828800" cy="274320"/>
          </a:xfrm>
          <a:solidFill>
            <a:srgbClr val="CCB5A5"/>
          </a:solidFill>
        </p:grpSpPr>
        <p:sp>
          <p:nvSpPr>
            <p:cNvPr id="11" name="椭圆 10">
              <a:extLst>
                <a:ext uri="{FF2B5EF4-FFF2-40B4-BE49-F238E27FC236}">
                  <a16:creationId xmlns:a16="http://schemas.microsoft.com/office/drawing/2014/main" id="{88FC2CAF-2A32-47F4-A17C-6B7B326CE371}"/>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35BCEC3C-EE32-425F-BFE5-B9584006106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4A2EFCB9-D31F-4BA3-9BA9-D037AD58787C}"/>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id="{555496E7-86EB-4C98-875D-0143CE31B71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7" name="组合 16">
            <a:extLst>
              <a:ext uri="{FF2B5EF4-FFF2-40B4-BE49-F238E27FC236}">
                <a16:creationId xmlns:a16="http://schemas.microsoft.com/office/drawing/2014/main" id="{48613471-B914-42B2-A535-3F64107D768B}"/>
              </a:ext>
            </a:extLst>
          </p:cNvPr>
          <p:cNvGrpSpPr/>
          <p:nvPr/>
        </p:nvGrpSpPr>
        <p:grpSpPr>
          <a:xfrm>
            <a:off x="7092178" y="915827"/>
            <a:ext cx="3062518" cy="729261"/>
            <a:chOff x="1828494" y="1331481"/>
            <a:chExt cx="3062518" cy="729261"/>
          </a:xfrm>
        </p:grpSpPr>
        <p:sp>
          <p:nvSpPr>
            <p:cNvPr id="8" name="椭圆 7">
              <a:extLst>
                <a:ext uri="{FF2B5EF4-FFF2-40B4-BE49-F238E27FC236}">
                  <a16:creationId xmlns:a16="http://schemas.microsoft.com/office/drawing/2014/main" id="{B82CA426-F118-46E8-A310-9C257D6C9F8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1</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0ACEBAE9-D622-4321-9380-E8537724DEB6}"/>
                </a:ext>
              </a:extLst>
            </p:cNvPr>
            <p:cNvSpPr txBox="1"/>
            <p:nvPr/>
          </p:nvSpPr>
          <p:spPr>
            <a:xfrm>
              <a:off x="2490894" y="1331481"/>
              <a:ext cx="2400118" cy="669542"/>
            </a:xfrm>
            <a:prstGeom prst="rect">
              <a:avLst/>
            </a:prstGeom>
            <a:noFill/>
          </p:spPr>
          <p:txBody>
            <a:bodyPr wrap="square" rtlCol="0">
              <a:spAutoFit/>
            </a:bodyPr>
            <a:lstStyle/>
            <a:p>
              <a:pPr algn="ctr">
                <a:lnSpc>
                  <a:spcPct val="150000"/>
                </a:lnSpc>
              </a:pPr>
              <a:r>
                <a:rPr lang="zh-TW"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前言與動機</a:t>
              </a:r>
              <a:endPar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8" name="组合 17">
            <a:extLst>
              <a:ext uri="{FF2B5EF4-FFF2-40B4-BE49-F238E27FC236}">
                <a16:creationId xmlns:a16="http://schemas.microsoft.com/office/drawing/2014/main" id="{4FDAD9D3-D26D-405D-BE47-F7DE9A3CBB29}"/>
              </a:ext>
            </a:extLst>
          </p:cNvPr>
          <p:cNvGrpSpPr/>
          <p:nvPr/>
        </p:nvGrpSpPr>
        <p:grpSpPr>
          <a:xfrm>
            <a:off x="7092178" y="1772965"/>
            <a:ext cx="3053095" cy="1308884"/>
            <a:chOff x="1828494" y="1237290"/>
            <a:chExt cx="3053095" cy="1308884"/>
          </a:xfrm>
        </p:grpSpPr>
        <p:sp>
          <p:nvSpPr>
            <p:cNvPr id="19" name="椭圆 18">
              <a:extLst>
                <a:ext uri="{FF2B5EF4-FFF2-40B4-BE49-F238E27FC236}">
                  <a16:creationId xmlns:a16="http://schemas.microsoft.com/office/drawing/2014/main" id="{D6AC72EF-C036-4DEA-9FAE-D931178EDF49}"/>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2</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a:extLst>
                <a:ext uri="{FF2B5EF4-FFF2-40B4-BE49-F238E27FC236}">
                  <a16:creationId xmlns:a16="http://schemas.microsoft.com/office/drawing/2014/main" id="{34F1DEEE-B5E6-4A57-BED8-3A5A7CA6E3A0}"/>
                </a:ext>
              </a:extLst>
            </p:cNvPr>
            <p:cNvSpPr txBox="1"/>
            <p:nvPr/>
          </p:nvSpPr>
          <p:spPr>
            <a:xfrm>
              <a:off x="2481471" y="1237290"/>
              <a:ext cx="2400118" cy="1308884"/>
            </a:xfrm>
            <a:prstGeom prst="rect">
              <a:avLst/>
            </a:prstGeom>
            <a:noFill/>
          </p:spPr>
          <p:txBody>
            <a:bodyPr wrap="square" rtlCol="0">
              <a:spAutoFit/>
            </a:bodyPr>
            <a:lstStyle/>
            <a:p>
              <a:pPr algn="ctr">
                <a:lnSpc>
                  <a:spcPct val="150000"/>
                </a:lnSpc>
              </a:pPr>
              <a:r>
                <a:rPr lang="zh-TW"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專案主題</a:t>
              </a:r>
              <a:endPar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a:p>
              <a:pPr algn="ctr">
                <a:lnSpc>
                  <a:spcPct val="150000"/>
                </a:lnSpc>
              </a:pPr>
              <a:endPar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1B82CD46-98E1-42AB-8F54-EDF20F2D7303}"/>
              </a:ext>
            </a:extLst>
          </p:cNvPr>
          <p:cNvGrpSpPr/>
          <p:nvPr/>
        </p:nvGrpSpPr>
        <p:grpSpPr>
          <a:xfrm>
            <a:off x="7092178" y="2824194"/>
            <a:ext cx="3052019" cy="736169"/>
            <a:chOff x="1828494" y="1324573"/>
            <a:chExt cx="3052019" cy="736169"/>
          </a:xfrm>
        </p:grpSpPr>
        <p:sp>
          <p:nvSpPr>
            <p:cNvPr id="23" name="椭圆 22">
              <a:extLst>
                <a:ext uri="{FF2B5EF4-FFF2-40B4-BE49-F238E27FC236}">
                  <a16:creationId xmlns:a16="http://schemas.microsoft.com/office/drawing/2014/main" id="{FA4EE5BA-3042-4788-B7FD-22EDF9D64EF6}"/>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3</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id="{B41DA5F9-B4EF-460E-8554-BE6233422A3F}"/>
                </a:ext>
              </a:extLst>
            </p:cNvPr>
            <p:cNvSpPr txBox="1"/>
            <p:nvPr/>
          </p:nvSpPr>
          <p:spPr>
            <a:xfrm>
              <a:off x="2480395" y="1324573"/>
              <a:ext cx="2400118" cy="669542"/>
            </a:xfrm>
            <a:prstGeom prst="rect">
              <a:avLst/>
            </a:prstGeom>
            <a:noFill/>
          </p:spPr>
          <p:txBody>
            <a:bodyPr wrap="square" rtlCol="0">
              <a:spAutoFit/>
            </a:bodyPr>
            <a:lstStyle/>
            <a:p>
              <a:pPr algn="ctr">
                <a:lnSpc>
                  <a:spcPct val="150000"/>
                </a:lnSpc>
              </a:pPr>
              <a:r>
                <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影片示範</a:t>
              </a:r>
            </a:p>
          </p:txBody>
        </p:sp>
      </p:grpSp>
      <p:grpSp>
        <p:nvGrpSpPr>
          <p:cNvPr id="26" name="组合 25">
            <a:extLst>
              <a:ext uri="{FF2B5EF4-FFF2-40B4-BE49-F238E27FC236}">
                <a16:creationId xmlns:a16="http://schemas.microsoft.com/office/drawing/2014/main" id="{620FB1B0-23E7-4A34-83CF-58EF644F9F2E}"/>
              </a:ext>
            </a:extLst>
          </p:cNvPr>
          <p:cNvGrpSpPr/>
          <p:nvPr/>
        </p:nvGrpSpPr>
        <p:grpSpPr>
          <a:xfrm>
            <a:off x="7092178" y="3815089"/>
            <a:ext cx="3069660" cy="677112"/>
            <a:chOff x="1828494" y="1383630"/>
            <a:chExt cx="3069660" cy="677112"/>
          </a:xfrm>
        </p:grpSpPr>
        <p:sp>
          <p:nvSpPr>
            <p:cNvPr id="27" name="椭圆 26">
              <a:extLst>
                <a:ext uri="{FF2B5EF4-FFF2-40B4-BE49-F238E27FC236}">
                  <a16:creationId xmlns:a16="http://schemas.microsoft.com/office/drawing/2014/main" id="{7EDAB780-6777-4D93-8A9A-F23A0E6851F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4</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a:extLst>
                <a:ext uri="{FF2B5EF4-FFF2-40B4-BE49-F238E27FC236}">
                  <a16:creationId xmlns:a16="http://schemas.microsoft.com/office/drawing/2014/main" id="{6C217B81-2008-4933-A93F-72B41B303BC6}"/>
                </a:ext>
              </a:extLst>
            </p:cNvPr>
            <p:cNvSpPr txBox="1"/>
            <p:nvPr/>
          </p:nvSpPr>
          <p:spPr>
            <a:xfrm>
              <a:off x="2498036" y="1383630"/>
              <a:ext cx="2400118" cy="669542"/>
            </a:xfrm>
            <a:prstGeom prst="rect">
              <a:avLst/>
            </a:prstGeom>
            <a:noFill/>
          </p:spPr>
          <p:txBody>
            <a:bodyPr wrap="square" rtlCol="0">
              <a:spAutoFit/>
            </a:bodyPr>
            <a:lstStyle/>
            <a:p>
              <a:pPr algn="ctr">
                <a:lnSpc>
                  <a:spcPct val="150000"/>
                </a:lnSpc>
              </a:pPr>
              <a:r>
                <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製作流程</a:t>
              </a:r>
            </a:p>
          </p:txBody>
        </p:sp>
      </p:grpSp>
      <p:grpSp>
        <p:nvGrpSpPr>
          <p:cNvPr id="30" name="组合 25">
            <a:extLst>
              <a:ext uri="{FF2B5EF4-FFF2-40B4-BE49-F238E27FC236}">
                <a16:creationId xmlns:a16="http://schemas.microsoft.com/office/drawing/2014/main" id="{2068778B-8024-4EED-BD73-53CC3A86BA29}"/>
              </a:ext>
            </a:extLst>
          </p:cNvPr>
          <p:cNvGrpSpPr/>
          <p:nvPr/>
        </p:nvGrpSpPr>
        <p:grpSpPr>
          <a:xfrm>
            <a:off x="7092178" y="4747931"/>
            <a:ext cx="3069660" cy="677112"/>
            <a:chOff x="1828494" y="1383630"/>
            <a:chExt cx="3069660" cy="677112"/>
          </a:xfrm>
        </p:grpSpPr>
        <p:sp>
          <p:nvSpPr>
            <p:cNvPr id="31" name="椭圆 26">
              <a:extLst>
                <a:ext uri="{FF2B5EF4-FFF2-40B4-BE49-F238E27FC236}">
                  <a16:creationId xmlns:a16="http://schemas.microsoft.com/office/drawing/2014/main" id="{91044CB6-E964-406D-98A8-B9D23E03D7C1}"/>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5</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27">
              <a:extLst>
                <a:ext uri="{FF2B5EF4-FFF2-40B4-BE49-F238E27FC236}">
                  <a16:creationId xmlns:a16="http://schemas.microsoft.com/office/drawing/2014/main" id="{C796C463-5381-497E-87B8-0F947F8537C8}"/>
                </a:ext>
              </a:extLst>
            </p:cNvPr>
            <p:cNvSpPr txBox="1"/>
            <p:nvPr/>
          </p:nvSpPr>
          <p:spPr>
            <a:xfrm>
              <a:off x="2498036" y="1383630"/>
              <a:ext cx="2400118" cy="669542"/>
            </a:xfrm>
            <a:prstGeom prst="rect">
              <a:avLst/>
            </a:prstGeom>
            <a:noFill/>
          </p:spPr>
          <p:txBody>
            <a:bodyPr wrap="square" rtlCol="0">
              <a:spAutoFit/>
            </a:bodyPr>
            <a:lstStyle/>
            <a:p>
              <a:pPr algn="ctr">
                <a:lnSpc>
                  <a:spcPct val="150000"/>
                </a:lnSpc>
              </a:pPr>
              <a:r>
                <a:rPr lang="zh-TW"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結論</a:t>
              </a:r>
              <a:endPar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7584671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CD5E088F-5A65-4FF2-BFE3-01712647E447}"/>
              </a:ext>
            </a:extLst>
          </p:cNvPr>
          <p:cNvSpPr txBox="1"/>
          <p:nvPr/>
        </p:nvSpPr>
        <p:spPr>
          <a:xfrm>
            <a:off x="135052" y="155780"/>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全部套件與模組</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圖片 2">
            <a:extLst>
              <a:ext uri="{FF2B5EF4-FFF2-40B4-BE49-F238E27FC236}">
                <a16:creationId xmlns:a16="http://schemas.microsoft.com/office/drawing/2014/main" id="{ADE4954B-DD38-4254-85E2-3C25C31A1A1F}"/>
              </a:ext>
            </a:extLst>
          </p:cNvPr>
          <p:cNvPicPr>
            <a:picLocks noChangeAspect="1"/>
          </p:cNvPicPr>
          <p:nvPr/>
        </p:nvPicPr>
        <p:blipFill>
          <a:blip r:embed="rId3"/>
          <a:stretch>
            <a:fillRect/>
          </a:stretch>
        </p:blipFill>
        <p:spPr>
          <a:xfrm>
            <a:off x="143761" y="1254046"/>
            <a:ext cx="5623803" cy="4466667"/>
          </a:xfrm>
          <a:prstGeom prst="rect">
            <a:avLst/>
          </a:prstGeom>
          <a:ln w="19050">
            <a:solidFill>
              <a:schemeClr val="tx1"/>
            </a:solidFill>
          </a:ln>
        </p:spPr>
      </p:pic>
      <p:pic>
        <p:nvPicPr>
          <p:cNvPr id="4" name="圖片 3">
            <a:extLst>
              <a:ext uri="{FF2B5EF4-FFF2-40B4-BE49-F238E27FC236}">
                <a16:creationId xmlns:a16="http://schemas.microsoft.com/office/drawing/2014/main" id="{A5B16BCD-ABCD-42F2-AC45-FED4EC60B91A}"/>
              </a:ext>
            </a:extLst>
          </p:cNvPr>
          <p:cNvPicPr>
            <a:picLocks noChangeAspect="1"/>
          </p:cNvPicPr>
          <p:nvPr/>
        </p:nvPicPr>
        <p:blipFill>
          <a:blip r:embed="rId4"/>
          <a:stretch>
            <a:fillRect/>
          </a:stretch>
        </p:blipFill>
        <p:spPr>
          <a:xfrm>
            <a:off x="6071808" y="1254046"/>
            <a:ext cx="5696572" cy="4466667"/>
          </a:xfrm>
          <a:prstGeom prst="rect">
            <a:avLst/>
          </a:prstGeom>
          <a:ln w="19050">
            <a:solidFill>
              <a:schemeClr val="tx1"/>
            </a:solidFill>
          </a:ln>
        </p:spPr>
      </p:pic>
      <p:sp>
        <p:nvSpPr>
          <p:cNvPr id="5" name="文本框 9">
            <a:extLst>
              <a:ext uri="{FF2B5EF4-FFF2-40B4-BE49-F238E27FC236}">
                <a16:creationId xmlns:a16="http://schemas.microsoft.com/office/drawing/2014/main" id="{7FC9CF95-C351-4E7E-B35B-A9B5E077B9C2}"/>
              </a:ext>
            </a:extLst>
          </p:cNvPr>
          <p:cNvSpPr txBox="1"/>
          <p:nvPr/>
        </p:nvSpPr>
        <p:spPr>
          <a:xfrm>
            <a:off x="6272105" y="5867010"/>
            <a:ext cx="5162249" cy="5232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dist"/>
            <a:r>
              <a:rPr lang="zh-TW"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合併後完整代碼接近兩千行</a:t>
            </a:r>
            <a:endPar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7" name="直線單箭頭接點 6">
            <a:extLst>
              <a:ext uri="{FF2B5EF4-FFF2-40B4-BE49-F238E27FC236}">
                <a16:creationId xmlns:a16="http://schemas.microsoft.com/office/drawing/2014/main" id="{10C0199F-E965-4F8E-9613-C3598606B3F7}"/>
              </a:ext>
            </a:extLst>
          </p:cNvPr>
          <p:cNvCxnSpPr>
            <a:cxnSpLocks/>
          </p:cNvCxnSpPr>
          <p:nvPr/>
        </p:nvCxnSpPr>
        <p:spPr>
          <a:xfrm flipH="1" flipV="1">
            <a:off x="6348548" y="5080734"/>
            <a:ext cx="478972" cy="7862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89548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a:extLst>
              <a:ext uri="{FF2B5EF4-FFF2-40B4-BE49-F238E27FC236}">
                <a16:creationId xmlns:a16="http://schemas.microsoft.com/office/drawing/2014/main" id="{CAB1AF59-F741-40FD-9F7A-2902A5003804}"/>
              </a:ext>
            </a:extLst>
          </p:cNvPr>
          <p:cNvSpPr/>
          <p:nvPr/>
        </p:nvSpPr>
        <p:spPr>
          <a:xfrm>
            <a:off x="9999337" y="-370196"/>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6826427" y="5314217"/>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4993272" y="886976"/>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文本框 9">
            <a:extLst>
              <a:ext uri="{FF2B5EF4-FFF2-40B4-BE49-F238E27FC236}">
                <a16:creationId xmlns:a16="http://schemas.microsoft.com/office/drawing/2014/main" id="{80FE808E-8925-439D-A5C1-F60CAA9BF7E4}"/>
              </a:ext>
            </a:extLst>
          </p:cNvPr>
          <p:cNvSpPr txBox="1"/>
          <p:nvPr/>
        </p:nvSpPr>
        <p:spPr>
          <a:xfrm>
            <a:off x="135052" y="155780"/>
            <a:ext cx="2433977"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結論</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aphicFrame>
        <p:nvGraphicFramePr>
          <p:cNvPr id="31" name="資料庫圖表 30">
            <a:extLst>
              <a:ext uri="{FF2B5EF4-FFF2-40B4-BE49-F238E27FC236}">
                <a16:creationId xmlns:a16="http://schemas.microsoft.com/office/drawing/2014/main" id="{896D7834-B0E3-4A49-81A6-3381CFA4A1B0}"/>
              </a:ext>
            </a:extLst>
          </p:cNvPr>
          <p:cNvGraphicFramePr/>
          <p:nvPr>
            <p:extLst>
              <p:ext uri="{D42A27DB-BD31-4B8C-83A1-F6EECF244321}">
                <p14:modId xmlns:p14="http://schemas.microsoft.com/office/powerpoint/2010/main" val="104490278"/>
              </p:ext>
            </p:extLst>
          </p:nvPr>
        </p:nvGraphicFramePr>
        <p:xfrm>
          <a:off x="6438750" y="2667817"/>
          <a:ext cx="5753250" cy="1754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文本框 9">
            <a:extLst>
              <a:ext uri="{FF2B5EF4-FFF2-40B4-BE49-F238E27FC236}">
                <a16:creationId xmlns:a16="http://schemas.microsoft.com/office/drawing/2014/main" id="{75C83D12-EE37-4A12-A393-A171D0F4E863}"/>
              </a:ext>
            </a:extLst>
          </p:cNvPr>
          <p:cNvSpPr txBox="1"/>
          <p:nvPr/>
        </p:nvSpPr>
        <p:spPr>
          <a:xfrm>
            <a:off x="7241783" y="1446873"/>
            <a:ext cx="2052628" cy="5232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dist"/>
            <a:r>
              <a:rPr lang="zh-TW"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未來目標</a:t>
            </a:r>
            <a:endParaRPr lang="zh-CN" altLang="en-US" sz="28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6" name="群組 5">
            <a:extLst>
              <a:ext uri="{FF2B5EF4-FFF2-40B4-BE49-F238E27FC236}">
                <a16:creationId xmlns:a16="http://schemas.microsoft.com/office/drawing/2014/main" id="{9E953639-7238-47B6-854A-094051C8C389}"/>
              </a:ext>
            </a:extLst>
          </p:cNvPr>
          <p:cNvGrpSpPr/>
          <p:nvPr/>
        </p:nvGrpSpPr>
        <p:grpSpPr>
          <a:xfrm>
            <a:off x="364625" y="1970406"/>
            <a:ext cx="7634109" cy="4000618"/>
            <a:chOff x="3399397" y="1935654"/>
            <a:chExt cx="7634109" cy="4000618"/>
          </a:xfrm>
        </p:grpSpPr>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37" name="组合 30">
              <a:extLst>
                <a:ext uri="{FF2B5EF4-FFF2-40B4-BE49-F238E27FC236}">
                  <a16:creationId xmlns:a16="http://schemas.microsoft.com/office/drawing/2014/main" id="{9C4726F3-0AAE-4EAA-885C-4023333C8104}"/>
                </a:ext>
              </a:extLst>
            </p:cNvPr>
            <p:cNvGrpSpPr/>
            <p:nvPr/>
          </p:nvGrpSpPr>
          <p:grpSpPr>
            <a:xfrm>
              <a:off x="4622462" y="1984416"/>
              <a:ext cx="3303124" cy="3303123"/>
              <a:chOff x="4302751" y="1746538"/>
              <a:chExt cx="3636931" cy="3636931"/>
            </a:xfrm>
          </p:grpSpPr>
          <p:sp>
            <p:nvSpPr>
              <p:cNvPr id="38" name="Rectangle 6">
                <a:extLst>
                  <a:ext uri="{FF2B5EF4-FFF2-40B4-BE49-F238E27FC236}">
                    <a16:creationId xmlns:a16="http://schemas.microsoft.com/office/drawing/2014/main" id="{105537FE-650E-4E65-8DA8-123D908B0AD7}"/>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39" name="Group 16">
                <a:extLst>
                  <a:ext uri="{FF2B5EF4-FFF2-40B4-BE49-F238E27FC236}">
                    <a16:creationId xmlns:a16="http://schemas.microsoft.com/office/drawing/2014/main" id="{5EA809AD-0561-4976-90C8-3EFE5ADDB186}"/>
                  </a:ext>
                </a:extLst>
              </p:cNvPr>
              <p:cNvGrpSpPr/>
              <p:nvPr/>
            </p:nvGrpSpPr>
            <p:grpSpPr>
              <a:xfrm>
                <a:off x="5475928" y="2932943"/>
                <a:ext cx="1273215" cy="1275696"/>
                <a:chOff x="5475928" y="3602345"/>
                <a:chExt cx="1273215" cy="1275696"/>
              </a:xfrm>
            </p:grpSpPr>
            <p:sp>
              <p:nvSpPr>
                <p:cNvPr id="59" name="Oval 13">
                  <a:extLst>
                    <a:ext uri="{FF2B5EF4-FFF2-40B4-BE49-F238E27FC236}">
                      <a16:creationId xmlns:a16="http://schemas.microsoft.com/office/drawing/2014/main" id="{EC1A525E-DCDE-4A09-897B-85E6446D76D8}"/>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60" name="Group 18">
                  <a:extLst>
                    <a:ext uri="{FF2B5EF4-FFF2-40B4-BE49-F238E27FC236}">
                      <a16:creationId xmlns:a16="http://schemas.microsoft.com/office/drawing/2014/main" id="{FB27CB0B-DA65-4799-9007-8B4DADC41EB4}"/>
                    </a:ext>
                  </a:extLst>
                </p:cNvPr>
                <p:cNvGrpSpPr/>
                <p:nvPr/>
              </p:nvGrpSpPr>
              <p:grpSpPr>
                <a:xfrm>
                  <a:off x="5501557" y="3606478"/>
                  <a:ext cx="1233530" cy="1234357"/>
                  <a:chOff x="5501557" y="3606478"/>
                  <a:chExt cx="1233530" cy="1234357"/>
                </a:xfrm>
              </p:grpSpPr>
              <p:sp>
                <p:nvSpPr>
                  <p:cNvPr id="61" name="Oval 14">
                    <a:extLst>
                      <a:ext uri="{FF2B5EF4-FFF2-40B4-BE49-F238E27FC236}">
                        <a16:creationId xmlns:a16="http://schemas.microsoft.com/office/drawing/2014/main" id="{B002BD57-6780-48A3-AB08-B07B375EA40A}"/>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2" name="Oval 15">
                    <a:extLst>
                      <a:ext uri="{FF2B5EF4-FFF2-40B4-BE49-F238E27FC236}">
                        <a16:creationId xmlns:a16="http://schemas.microsoft.com/office/drawing/2014/main" id="{4DDE59B1-4AD2-4F2C-82AE-4ACFE9167A29}"/>
                      </a:ext>
                    </a:extLst>
                  </p:cNvPr>
                  <p:cNvSpPr>
                    <a:spLocks noChangeArrowheads="1"/>
                  </p:cNvSpPr>
                  <p:nvPr/>
                </p:nvSpPr>
                <p:spPr bwMode="auto">
                  <a:xfrm>
                    <a:off x="5536281" y="3642029"/>
                    <a:ext cx="1164082" cy="1163256"/>
                  </a:xfrm>
                  <a:prstGeom prst="ellipse">
                    <a:avLst/>
                  </a:prstGeom>
                  <a:solidFill>
                    <a:srgbClr val="A99F9D"/>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40" name="Freeform 16">
                <a:extLst>
                  <a:ext uri="{FF2B5EF4-FFF2-40B4-BE49-F238E27FC236}">
                    <a16:creationId xmlns:a16="http://schemas.microsoft.com/office/drawing/2014/main" id="{284B0CCA-4927-4774-B2B7-9D8111908250}"/>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AAA09E"/>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17">
                <a:extLst>
                  <a:ext uri="{FF2B5EF4-FFF2-40B4-BE49-F238E27FC236}">
                    <a16:creationId xmlns:a16="http://schemas.microsoft.com/office/drawing/2014/main" id="{7B6F449F-9203-4DC6-9B17-53590A42B86D}"/>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Freeform 18">
                <a:extLst>
                  <a:ext uri="{FF2B5EF4-FFF2-40B4-BE49-F238E27FC236}">
                    <a16:creationId xmlns:a16="http://schemas.microsoft.com/office/drawing/2014/main" id="{2AD2A43B-2BD4-4069-8E41-83D10CAB2E9F}"/>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C6B0A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Freeform 19">
                <a:extLst>
                  <a:ext uri="{FF2B5EF4-FFF2-40B4-BE49-F238E27FC236}">
                    <a16:creationId xmlns:a16="http://schemas.microsoft.com/office/drawing/2014/main" id="{1359B05D-1F65-4D4A-8622-2A13054AF23D}"/>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Freeform 20">
                <a:extLst>
                  <a:ext uri="{FF2B5EF4-FFF2-40B4-BE49-F238E27FC236}">
                    <a16:creationId xmlns:a16="http://schemas.microsoft.com/office/drawing/2014/main" id="{A9D9C212-8002-441C-916D-C84A9FC38447}"/>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ECD9CA"/>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21">
                <a:extLst>
                  <a:ext uri="{FF2B5EF4-FFF2-40B4-BE49-F238E27FC236}">
                    <a16:creationId xmlns:a16="http://schemas.microsoft.com/office/drawing/2014/main" id="{1EFF2160-8780-4EE0-B716-9416B1C52529}"/>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22">
                <a:extLst>
                  <a:ext uri="{FF2B5EF4-FFF2-40B4-BE49-F238E27FC236}">
                    <a16:creationId xmlns:a16="http://schemas.microsoft.com/office/drawing/2014/main" id="{3B50A19E-9566-47F7-9BC9-E5E3B115746E}"/>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BDC8C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23">
                <a:extLst>
                  <a:ext uri="{FF2B5EF4-FFF2-40B4-BE49-F238E27FC236}">
                    <a16:creationId xmlns:a16="http://schemas.microsoft.com/office/drawing/2014/main" id="{F04BAFDD-DDBC-43C9-B866-BEC63EDB6AD2}"/>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63" name="矩形 47">
              <a:extLst>
                <a:ext uri="{FF2B5EF4-FFF2-40B4-BE49-F238E27FC236}">
                  <a16:creationId xmlns:a16="http://schemas.microsoft.com/office/drawing/2014/main" id="{32F2A0EB-40C5-42AC-8F05-91F52DD89F7A}"/>
                </a:ext>
              </a:extLst>
            </p:cNvPr>
            <p:cNvSpPr>
              <a:spLocks noChangeArrowheads="1"/>
            </p:cNvSpPr>
            <p:nvPr/>
          </p:nvSpPr>
          <p:spPr bwMode="auto">
            <a:xfrm>
              <a:off x="3453798" y="1935654"/>
              <a:ext cx="1518554"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r>
                <a:rPr lang="zh-TW" altLang="en-US" sz="1400" dirty="0">
                  <a:latin typeface="標楷體" panose="03000509000000000000" pitchFamily="65" charset="-120"/>
                  <a:ea typeface="標楷體" panose="03000509000000000000" pitchFamily="65" charset="-120"/>
                </a:rPr>
                <a:t>是指標不是預測</a:t>
              </a:r>
            </a:p>
          </p:txBody>
        </p:sp>
        <p:sp>
          <p:nvSpPr>
            <p:cNvPr id="64" name="矩形 47">
              <a:extLst>
                <a:ext uri="{FF2B5EF4-FFF2-40B4-BE49-F238E27FC236}">
                  <a16:creationId xmlns:a16="http://schemas.microsoft.com/office/drawing/2014/main" id="{4B863392-16BA-4514-BB53-D364D07466B8}"/>
                </a:ext>
              </a:extLst>
            </p:cNvPr>
            <p:cNvSpPr>
              <a:spLocks noChangeArrowheads="1"/>
            </p:cNvSpPr>
            <p:nvPr/>
          </p:nvSpPr>
          <p:spPr bwMode="auto">
            <a:xfrm>
              <a:off x="7676205" y="1945288"/>
              <a:ext cx="2501622"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r>
                <a:rPr lang="zh-TW" altLang="en-US" sz="1400" dirty="0">
                  <a:latin typeface="標楷體" panose="03000509000000000000" pitchFamily="65" charset="-120"/>
                  <a:ea typeface="標楷體" panose="03000509000000000000" pitchFamily="65" charset="-120"/>
                </a:rPr>
                <a:t>節省看新聞的時間</a:t>
              </a:r>
            </a:p>
          </p:txBody>
        </p:sp>
        <p:sp>
          <p:nvSpPr>
            <p:cNvPr id="65" name="矩形 47">
              <a:extLst>
                <a:ext uri="{FF2B5EF4-FFF2-40B4-BE49-F238E27FC236}">
                  <a16:creationId xmlns:a16="http://schemas.microsoft.com/office/drawing/2014/main" id="{15047DB7-B3FF-49EB-ADD6-25C4585113F6}"/>
                </a:ext>
              </a:extLst>
            </p:cNvPr>
            <p:cNvSpPr>
              <a:spLocks noChangeArrowheads="1"/>
            </p:cNvSpPr>
            <p:nvPr/>
          </p:nvSpPr>
          <p:spPr bwMode="auto">
            <a:xfrm>
              <a:off x="7774933" y="4515368"/>
              <a:ext cx="2501622"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r>
                <a:rPr lang="zh-TW" altLang="en-US" sz="1400" dirty="0">
                  <a:latin typeface="標楷體" panose="03000509000000000000" pitchFamily="65" charset="-120"/>
                  <a:ea typeface="標楷體" panose="03000509000000000000" pitchFamily="65" charset="-120"/>
                </a:rPr>
                <a:t>需要搭配其他技術指標</a:t>
              </a:r>
            </a:p>
          </p:txBody>
        </p:sp>
        <p:sp>
          <p:nvSpPr>
            <p:cNvPr id="66" name="矩形 47">
              <a:extLst>
                <a:ext uri="{FF2B5EF4-FFF2-40B4-BE49-F238E27FC236}">
                  <a16:creationId xmlns:a16="http://schemas.microsoft.com/office/drawing/2014/main" id="{89CAE4D8-1F32-4B80-A949-E8B5F584CFFA}"/>
                </a:ext>
              </a:extLst>
            </p:cNvPr>
            <p:cNvSpPr>
              <a:spLocks noChangeArrowheads="1"/>
            </p:cNvSpPr>
            <p:nvPr/>
          </p:nvSpPr>
          <p:spPr bwMode="auto">
            <a:xfrm>
              <a:off x="3399397" y="4563946"/>
              <a:ext cx="2501622"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r>
                <a:rPr lang="zh-TW" altLang="en-US" sz="1400" dirty="0">
                  <a:latin typeface="標楷體" panose="03000509000000000000" pitchFamily="65" charset="-120"/>
                  <a:ea typeface="標楷體" panose="03000509000000000000" pitchFamily="65" charset="-120"/>
                </a:rPr>
                <a:t>分析言論的風向</a:t>
              </a:r>
            </a:p>
          </p:txBody>
        </p:sp>
        <p:pic>
          <p:nvPicPr>
            <p:cNvPr id="1026" name="Picture 2" descr="雷达】素材_免费雷达图片素材_雷达素材大全_万素网">
              <a:extLst>
                <a:ext uri="{FF2B5EF4-FFF2-40B4-BE49-F238E27FC236}">
                  <a16:creationId xmlns:a16="http://schemas.microsoft.com/office/drawing/2014/main" id="{EA2C1C40-E8FA-4269-BA0D-6AA317170A7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98947" y="2262639"/>
              <a:ext cx="596562" cy="651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卡通手绘_卡通手绘报纸PNG素材-90设计">
              <a:extLst>
                <a:ext uri="{FF2B5EF4-FFF2-40B4-BE49-F238E27FC236}">
                  <a16:creationId xmlns:a16="http://schemas.microsoft.com/office/drawing/2014/main" id="{9EE8FD1B-BF59-4312-8A08-05F79152AD8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58295" y="2253056"/>
              <a:ext cx="683615" cy="738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线图片大全_K线高清PNG素材【免费下载】-90设计网">
              <a:extLst>
                <a:ext uri="{FF2B5EF4-FFF2-40B4-BE49-F238E27FC236}">
                  <a16:creationId xmlns:a16="http://schemas.microsoft.com/office/drawing/2014/main" id="{2EE8B5B8-B731-42B0-B932-6AC0C2CFD7A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1052" y="4360202"/>
              <a:ext cx="618100" cy="618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移動停利. 2020年「移動停利」的非常重要… | by 股市太極戰法| 賺錢大聯盟| Medium">
              <a:extLst>
                <a:ext uri="{FF2B5EF4-FFF2-40B4-BE49-F238E27FC236}">
                  <a16:creationId xmlns:a16="http://schemas.microsoft.com/office/drawing/2014/main" id="{8599226A-3EEF-4EA0-B4AB-7D58AEDB106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97979" y="4429473"/>
              <a:ext cx="653530" cy="4352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超實用股市貼圖：股票小子– LINE貼圖| LINE STORE">
              <a:extLst>
                <a:ext uri="{FF2B5EF4-FFF2-40B4-BE49-F238E27FC236}">
                  <a16:creationId xmlns:a16="http://schemas.microsoft.com/office/drawing/2014/main" id="{27A7DE6E-9029-46B6-A2D9-CC49BCADFE2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01019" y="3213919"/>
              <a:ext cx="852379" cy="852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654588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15D2DB0F-21A1-4FFF-9405-575F5D7867D4}"/>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id="{1BF9F0DF-EFDC-44A5-AA7F-7DB4052A538B}"/>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5" name="椭圆 44">
            <a:extLst>
              <a:ext uri="{FF2B5EF4-FFF2-40B4-BE49-F238E27FC236}">
                <a16:creationId xmlns:a16="http://schemas.microsoft.com/office/drawing/2014/main" id="{82DCA1B4-6156-4D3C-BBE6-5AF0D5D65F1D}"/>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椭圆 45">
            <a:extLst>
              <a:ext uri="{FF2B5EF4-FFF2-40B4-BE49-F238E27FC236}">
                <a16:creationId xmlns:a16="http://schemas.microsoft.com/office/drawing/2014/main" id="{7A4541B5-2C03-4C7D-8E22-ADC9128A638C}"/>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椭圆 46">
            <a:extLst>
              <a:ext uri="{FF2B5EF4-FFF2-40B4-BE49-F238E27FC236}">
                <a16:creationId xmlns:a16="http://schemas.microsoft.com/office/drawing/2014/main" id="{B099D1AD-F475-428F-8953-1744C745DBCC}"/>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8" name="椭圆 47">
            <a:extLst>
              <a:ext uri="{FF2B5EF4-FFF2-40B4-BE49-F238E27FC236}">
                <a16:creationId xmlns:a16="http://schemas.microsoft.com/office/drawing/2014/main" id="{C9033ED5-9B1E-438A-A066-41476D8921FA}"/>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椭圆 48">
            <a:extLst>
              <a:ext uri="{FF2B5EF4-FFF2-40B4-BE49-F238E27FC236}">
                <a16:creationId xmlns:a16="http://schemas.microsoft.com/office/drawing/2014/main" id="{BCBFCD8C-50E3-4A33-A11A-B0B65E7579BC}"/>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7D2F5940-7B95-43AE-8B76-DBAF44E956B9}"/>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72B39E8A-4DF3-44AE-AECC-3BCA3FCC8A31}"/>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2" name="组合 51">
            <a:extLst>
              <a:ext uri="{FF2B5EF4-FFF2-40B4-BE49-F238E27FC236}">
                <a16:creationId xmlns:a16="http://schemas.microsoft.com/office/drawing/2014/main" id="{537D5408-1AAD-44C0-B6C8-EBC508C7ABC0}"/>
              </a:ext>
            </a:extLst>
          </p:cNvPr>
          <p:cNvGrpSpPr/>
          <p:nvPr/>
        </p:nvGrpSpPr>
        <p:grpSpPr>
          <a:xfrm>
            <a:off x="5587999" y="6098930"/>
            <a:ext cx="1016000" cy="152400"/>
            <a:chOff x="-2407920" y="-1463040"/>
            <a:chExt cx="1828800" cy="274320"/>
          </a:xfrm>
          <a:solidFill>
            <a:srgbClr val="ECD9CA"/>
          </a:solidFill>
        </p:grpSpPr>
        <p:sp>
          <p:nvSpPr>
            <p:cNvPr id="53" name="椭圆 52">
              <a:extLst>
                <a:ext uri="{FF2B5EF4-FFF2-40B4-BE49-F238E27FC236}">
                  <a16:creationId xmlns:a16="http://schemas.microsoft.com/office/drawing/2014/main" id="{73CD0FEA-90C1-4572-B64E-312558711440}"/>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3CD86496-D373-4129-9384-D6946E510C2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43F5DFC9-C193-4858-A71B-D84B8D493B7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6" name="椭圆 55">
              <a:extLst>
                <a:ext uri="{FF2B5EF4-FFF2-40B4-BE49-F238E27FC236}">
                  <a16:creationId xmlns:a16="http://schemas.microsoft.com/office/drawing/2014/main" id="{588B6C59-9EED-450C-88C2-EA373B134B4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7" name="文本框 56">
            <a:extLst>
              <a:ext uri="{FF2B5EF4-FFF2-40B4-BE49-F238E27FC236}">
                <a16:creationId xmlns:a16="http://schemas.microsoft.com/office/drawing/2014/main" id="{EC73EBF7-5226-48FC-90A3-37E5EE69E657}"/>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THANKS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58" name="直接连接符 57">
            <a:extLst>
              <a:ext uri="{FF2B5EF4-FFF2-40B4-BE49-F238E27FC236}">
                <a16:creationId xmlns:a16="http://schemas.microsoft.com/office/drawing/2014/main" id="{B12DEE9C-7FBB-41DA-A567-E6787A3E64DF}"/>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iṩļïḓè">
            <a:extLst>
              <a:ext uri="{FF2B5EF4-FFF2-40B4-BE49-F238E27FC236}">
                <a16:creationId xmlns:a16="http://schemas.microsoft.com/office/drawing/2014/main" id="{81B8A5E5-0C70-4FCA-94A1-99AD4520DF0E}"/>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latin typeface="思源黑体" panose="020B0500000000000000" pitchFamily="34" charset="-122"/>
                <a:ea typeface="思源黑体" panose="020B0500000000000000" pitchFamily="34" charset="-122"/>
                <a:sym typeface="思源黑体" panose="020B0500000000000000" pitchFamily="34" charset="-122"/>
              </a:rPr>
              <a:t>ccClub2020</a:t>
            </a:r>
          </a:p>
        </p:txBody>
      </p:sp>
      <p:cxnSp>
        <p:nvCxnSpPr>
          <p:cNvPr id="60" name="直接连接符 59">
            <a:extLst>
              <a:ext uri="{FF2B5EF4-FFF2-40B4-BE49-F238E27FC236}">
                <a16:creationId xmlns:a16="http://schemas.microsoft.com/office/drawing/2014/main" id="{79274FA6-DDA8-40EC-9E00-D8EA67AC263F}"/>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D71BB8-F50F-47DF-BE53-761865A0F748}"/>
              </a:ext>
            </a:extLst>
          </p:cNvPr>
          <p:cNvSpPr txBox="1"/>
          <p:nvPr/>
        </p:nvSpPr>
        <p:spPr>
          <a:xfrm>
            <a:off x="4725607" y="4434912"/>
            <a:ext cx="2876249" cy="369332"/>
          </a:xfrm>
          <a:prstGeom prst="rect">
            <a:avLst/>
          </a:prstGeom>
          <a:noFill/>
          <a:ln>
            <a:noFill/>
          </a:ln>
        </p:spPr>
        <p:txBody>
          <a:bodyPr wrap="square" rtlCol="0">
            <a:spAutoFit/>
          </a:bodyPr>
          <a:lstStyle/>
          <a:p>
            <a:pPr algn="dist"/>
            <a:r>
              <a:rPr lang="zh-TW" altLang="en-US" dirty="0">
                <a:latin typeface="思源黑体" panose="020B0500000000000000" pitchFamily="34" charset="-122"/>
                <a:ea typeface="思源黑体" panose="020B0500000000000000" pitchFamily="34" charset="-122"/>
                <a:sym typeface="思源黑体" panose="020B0500000000000000" pitchFamily="34" charset="-122"/>
              </a:rPr>
              <a:t>台股大盤的天氣預報</a:t>
            </a:r>
          </a:p>
        </p:txBody>
      </p:sp>
    </p:spTree>
    <p:extLst>
      <p:ext uri="{BB962C8B-B14F-4D97-AF65-F5344CB8AC3E}">
        <p14:creationId xmlns:p14="http://schemas.microsoft.com/office/powerpoint/2010/main" val="10992942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D697CA7-D2FA-40A0-8906-D439A1119956}"/>
              </a:ext>
            </a:extLst>
          </p:cNvPr>
          <p:cNvPicPr>
            <a:picLocks noChangeAspect="1"/>
          </p:cNvPicPr>
          <p:nvPr/>
        </p:nvPicPr>
        <p:blipFill>
          <a:blip r:embed="rId2"/>
          <a:stretch>
            <a:fillRect/>
          </a:stretch>
        </p:blipFill>
        <p:spPr>
          <a:xfrm>
            <a:off x="1181362" y="1794132"/>
            <a:ext cx="9244149" cy="5002327"/>
          </a:xfrm>
          <a:prstGeom prst="rect">
            <a:avLst/>
          </a:prstGeom>
        </p:spPr>
      </p:pic>
      <p:sp>
        <p:nvSpPr>
          <p:cNvPr id="12" name="iṩļïḓè">
            <a:extLst>
              <a:ext uri="{FF2B5EF4-FFF2-40B4-BE49-F238E27FC236}">
                <a16:creationId xmlns:a16="http://schemas.microsoft.com/office/drawing/2014/main" id="{67BC01C0-997B-48BA-B5C1-4A300187A9D0}"/>
              </a:ext>
            </a:extLst>
          </p:cNvPr>
          <p:cNvSpPr txBox="1"/>
          <p:nvPr/>
        </p:nvSpPr>
        <p:spPr bwMode="auto">
          <a:xfrm>
            <a:off x="2276565" y="965628"/>
            <a:ext cx="685319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b="1" dirty="0">
                <a:solidFill>
                  <a:schemeClr val="bg2">
                    <a:lumMod val="25000"/>
                  </a:schemeClr>
                </a:solidFill>
                <a:latin typeface="思源黑体" panose="020B0500000000000000" pitchFamily="34" charset="-122"/>
                <a:ea typeface="思源黑体" panose="020B0500000000000000" pitchFamily="34" charset="-122"/>
                <a:sym typeface="思源黑体" panose="020B0500000000000000" pitchFamily="34" charset="-122"/>
              </a:rPr>
              <a:t>茫茫股海當中，每一位股癌患者都有自己的一套玩股策略</a:t>
            </a:r>
            <a:endParaRPr lang="en-US" altLang="zh-CN" b="1" dirty="0">
              <a:solidFill>
                <a:schemeClr val="bg2">
                  <a:lumMod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1028" name="Picture 4" descr="財報狗| himalaya">
            <a:extLst>
              <a:ext uri="{FF2B5EF4-FFF2-40B4-BE49-F238E27FC236}">
                <a16:creationId xmlns:a16="http://schemas.microsoft.com/office/drawing/2014/main" id="{A2E07895-FF97-4EDB-B02F-9D9F475F6F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0985" y="1680592"/>
            <a:ext cx="1035068" cy="1035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無聊詹軟體資訊站: [ 股票] Goodinfo！台灣股市資訊網，詳細且豐富的股票資訊，還有多種比較圖與智慧選股功能！">
            <a:extLst>
              <a:ext uri="{FF2B5EF4-FFF2-40B4-BE49-F238E27FC236}">
                <a16:creationId xmlns:a16="http://schemas.microsoft.com/office/drawing/2014/main" id="{4608ABC5-A44E-4E3C-A0ED-CD277EB64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565" y="1863503"/>
            <a:ext cx="1622088" cy="8521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1032" name="Picture 8" descr="台指期(FITX) - 指數走勢- HiStock嗨投資理財社群">
            <a:extLst>
              <a:ext uri="{FF2B5EF4-FFF2-40B4-BE49-F238E27FC236}">
                <a16:creationId xmlns:a16="http://schemas.microsoft.com/office/drawing/2014/main" id="{D57C34BD-BEC0-4F73-8256-1CDB97067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239" y="3390904"/>
            <a:ext cx="2583973" cy="9043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8" name="Picture 14" descr="立体问号_立体问号PNG素材-90设计">
            <a:extLst>
              <a:ext uri="{FF2B5EF4-FFF2-40B4-BE49-F238E27FC236}">
                <a16:creationId xmlns:a16="http://schemas.microsoft.com/office/drawing/2014/main" id="{50772D35-694E-4E7F-A8D1-09B26A737F3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47323">
            <a:off x="6290229" y="5197309"/>
            <a:ext cx="1591521" cy="159152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1.bp.blogspot.com/-9QCYHrpRIug/WKQckZsC0zI/AAAAAAAAFYM/JhUOUbTsGygf-_yDYMKp2LGkOXKx23pcwCEw/s1600/image018.png">
            <a:extLst>
              <a:ext uri="{FF2B5EF4-FFF2-40B4-BE49-F238E27FC236}">
                <a16:creationId xmlns:a16="http://schemas.microsoft.com/office/drawing/2014/main" id="{4A634F38-1E47-423A-BC21-17241236F4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421" t="32796" r="46541" b="31355"/>
          <a:stretch/>
        </p:blipFill>
        <p:spPr bwMode="auto">
          <a:xfrm>
            <a:off x="1232695" y="4662725"/>
            <a:ext cx="1430693" cy="1492203"/>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9">
            <a:extLst>
              <a:ext uri="{FF2B5EF4-FFF2-40B4-BE49-F238E27FC236}">
                <a16:creationId xmlns:a16="http://schemas.microsoft.com/office/drawing/2014/main" id="{05CD2F9A-6827-43D3-9107-1BC2B346B8D4}"/>
              </a:ext>
            </a:extLst>
          </p:cNvPr>
          <p:cNvSpPr txBox="1"/>
          <p:nvPr/>
        </p:nvSpPr>
        <p:spPr>
          <a:xfrm>
            <a:off x="285355" y="233553"/>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前言與動機</a:t>
            </a:r>
          </a:p>
        </p:txBody>
      </p:sp>
    </p:spTree>
    <p:extLst>
      <p:ext uri="{BB962C8B-B14F-4D97-AF65-F5344CB8AC3E}">
        <p14:creationId xmlns:p14="http://schemas.microsoft.com/office/powerpoint/2010/main" val="411117515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B636606E-783D-4CAF-A958-995AA34967DD}"/>
              </a:ext>
            </a:extLst>
          </p:cNvPr>
          <p:cNvGrpSpPr/>
          <p:nvPr/>
        </p:nvGrpSpPr>
        <p:grpSpPr>
          <a:xfrm>
            <a:off x="5635324" y="6256927"/>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46C03274-DFB8-4C37-A3E3-115B3FAADC45}"/>
              </a:ext>
            </a:extLst>
          </p:cNvPr>
          <p:cNvSpPr txBox="1"/>
          <p:nvPr/>
        </p:nvSpPr>
        <p:spPr>
          <a:xfrm>
            <a:off x="4149870" y="3717596"/>
            <a:ext cx="4274774" cy="1200329"/>
          </a:xfrm>
          <a:prstGeom prst="rect">
            <a:avLst/>
          </a:prstGeom>
          <a:noFill/>
        </p:spPr>
        <p:txBody>
          <a:bodyPr wrap="square" rtlCol="0">
            <a:spAutoFit/>
          </a:bodyPr>
          <a:lstStyle/>
          <a:p>
            <a:pPr algn="dist"/>
            <a:r>
              <a:rPr lang="zh-TW"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程式介紹</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ECD11999-3E36-4178-840C-87CD174DCF24}"/>
              </a:ext>
            </a:extLst>
          </p:cNvPr>
          <p:cNvCxnSpPr>
            <a:cxnSpLocks/>
          </p:cNvCxnSpPr>
          <p:nvPr/>
        </p:nvCxnSpPr>
        <p:spPr>
          <a:xfrm>
            <a:off x="3706991" y="5255735"/>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8B230DCF-BBEB-445A-A7B4-3A5120452FC9}"/>
              </a:ext>
            </a:extLst>
          </p:cNvPr>
          <p:cNvSpPr txBox="1"/>
          <p:nvPr/>
        </p:nvSpPr>
        <p:spPr bwMode="auto">
          <a:xfrm>
            <a:off x="5028556" y="5002823"/>
            <a:ext cx="2596460"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台股大盤的天氣預報</a:t>
            </a:r>
            <a:endPar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8" name="直接连接符 47">
            <a:extLst>
              <a:ext uri="{FF2B5EF4-FFF2-40B4-BE49-F238E27FC236}">
                <a16:creationId xmlns:a16="http://schemas.microsoft.com/office/drawing/2014/main" id="{F4B46058-924D-4F97-A779-3D9E523BA197}"/>
              </a:ext>
            </a:extLst>
          </p:cNvPr>
          <p:cNvCxnSpPr>
            <a:cxnSpLocks/>
          </p:cNvCxnSpPr>
          <p:nvPr/>
        </p:nvCxnSpPr>
        <p:spPr>
          <a:xfrm>
            <a:off x="7747298" y="5256658"/>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2052" name="Picture 4" descr="機械學習、大數據要怎麼開始，總之先安裝Python 3 跑跑先吧！">
            <a:extLst>
              <a:ext uri="{FF2B5EF4-FFF2-40B4-BE49-F238E27FC236}">
                <a16:creationId xmlns:a16="http://schemas.microsoft.com/office/drawing/2014/main" id="{DCF7C1BC-880F-490A-8D5D-1F77EADF0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511" y="791771"/>
            <a:ext cx="2587092" cy="258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649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04EB770C-7DD7-426B-A59F-8B5447A05505}"/>
              </a:ext>
            </a:extLst>
          </p:cNvPr>
          <p:cNvSpPr/>
          <p:nvPr/>
        </p:nvSpPr>
        <p:spPr>
          <a:xfrm>
            <a:off x="0" y="0"/>
            <a:ext cx="12192000"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18" name="圖片 17">
            <a:extLst>
              <a:ext uri="{FF2B5EF4-FFF2-40B4-BE49-F238E27FC236}">
                <a16:creationId xmlns:a16="http://schemas.microsoft.com/office/drawing/2014/main" id="{4C497943-1548-4206-AFF6-D8B1E5112D5B}"/>
              </a:ext>
            </a:extLst>
          </p:cNvPr>
          <p:cNvPicPr>
            <a:picLocks noChangeAspect="1"/>
          </p:cNvPicPr>
          <p:nvPr/>
        </p:nvPicPr>
        <p:blipFill>
          <a:blip r:embed="rId3"/>
          <a:stretch>
            <a:fillRect/>
          </a:stretch>
        </p:blipFill>
        <p:spPr>
          <a:xfrm>
            <a:off x="650956" y="1156448"/>
            <a:ext cx="6671532" cy="5325035"/>
          </a:xfrm>
          <a:prstGeom prst="rect">
            <a:avLst/>
          </a:prstGeom>
        </p:spPr>
      </p:pic>
      <p:sp>
        <p:nvSpPr>
          <p:cNvPr id="7" name="箭號: 向下 6">
            <a:extLst>
              <a:ext uri="{FF2B5EF4-FFF2-40B4-BE49-F238E27FC236}">
                <a16:creationId xmlns:a16="http://schemas.microsoft.com/office/drawing/2014/main" id="{38FE19F3-47AD-45B7-989D-BD1BDDF5898C}"/>
              </a:ext>
            </a:extLst>
          </p:cNvPr>
          <p:cNvSpPr/>
          <p:nvPr/>
        </p:nvSpPr>
        <p:spPr>
          <a:xfrm rot="5400000">
            <a:off x="6517368" y="869042"/>
            <a:ext cx="214646" cy="3322041"/>
          </a:xfrm>
          <a:prstGeom prst="downArrow">
            <a:avLst/>
          </a:prstGeom>
          <a:ln>
            <a:solidFill>
              <a:srgbClr val="ECD9C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dirty="0"/>
          </a:p>
        </p:txBody>
      </p:sp>
      <p:grpSp>
        <p:nvGrpSpPr>
          <p:cNvPr id="28" name="组合 23">
            <a:extLst>
              <a:ext uri="{FF2B5EF4-FFF2-40B4-BE49-F238E27FC236}">
                <a16:creationId xmlns:a16="http://schemas.microsoft.com/office/drawing/2014/main" id="{ED10EEA8-E0CA-4264-96EE-3FA58FEAABD2}"/>
              </a:ext>
            </a:extLst>
          </p:cNvPr>
          <p:cNvGrpSpPr/>
          <p:nvPr/>
        </p:nvGrpSpPr>
        <p:grpSpPr>
          <a:xfrm>
            <a:off x="8285711" y="2258958"/>
            <a:ext cx="3523861" cy="558800"/>
            <a:chOff x="1980481" y="4530725"/>
            <a:chExt cx="3144720" cy="558800"/>
          </a:xfrm>
          <a:solidFill>
            <a:schemeClr val="tx1">
              <a:lumMod val="95000"/>
              <a:lumOff val="5000"/>
            </a:schemeClr>
          </a:solidFill>
        </p:grpSpPr>
        <p:sp>
          <p:nvSpPr>
            <p:cNvPr id="29" name="圆角矩形 15">
              <a:extLst>
                <a:ext uri="{FF2B5EF4-FFF2-40B4-BE49-F238E27FC236}">
                  <a16:creationId xmlns:a16="http://schemas.microsoft.com/office/drawing/2014/main" id="{3D294819-1B8E-4578-B023-5E277A83FFEE}"/>
                </a:ext>
              </a:extLst>
            </p:cNvPr>
            <p:cNvSpPr/>
            <p:nvPr/>
          </p:nvSpPr>
          <p:spPr>
            <a:xfrm>
              <a:off x="1980481" y="4530725"/>
              <a:ext cx="3144720" cy="558800"/>
            </a:xfrm>
            <a:prstGeom prst="roundRect">
              <a:avLst>
                <a:gd name="adj" fmla="val 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25">
              <a:extLst>
                <a:ext uri="{FF2B5EF4-FFF2-40B4-BE49-F238E27FC236}">
                  <a16:creationId xmlns:a16="http://schemas.microsoft.com/office/drawing/2014/main" id="{17E8A54C-FDE7-41AF-B1D9-A791ECB4268D}"/>
                </a:ext>
              </a:extLst>
            </p:cNvPr>
            <p:cNvSpPr>
              <a:spLocks noChangeAspect="1"/>
            </p:cNvSpPr>
            <p:nvPr/>
          </p:nvSpPr>
          <p:spPr>
            <a:xfrm>
              <a:off x="2091448" y="4625459"/>
              <a:ext cx="352741" cy="3527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1" name="矩形 30">
              <a:extLst>
                <a:ext uri="{FF2B5EF4-FFF2-40B4-BE49-F238E27FC236}">
                  <a16:creationId xmlns:a16="http://schemas.microsoft.com/office/drawing/2014/main" id="{2A69BD90-60CB-4661-B241-2181474C2C82}"/>
                </a:ext>
              </a:extLst>
            </p:cNvPr>
            <p:cNvSpPr/>
            <p:nvPr/>
          </p:nvSpPr>
          <p:spPr>
            <a:xfrm>
              <a:off x="2634422" y="4625459"/>
              <a:ext cx="2286614" cy="369332"/>
            </a:xfrm>
            <a:prstGeom prst="rect">
              <a:avLst/>
            </a:prstGeom>
            <a:solidFill>
              <a:schemeClr val="accent2">
                <a:lumMod val="60000"/>
                <a:lumOff val="40000"/>
              </a:schemeClr>
            </a:solidFill>
          </p:spPr>
          <p:txBody>
            <a:bodyPr wrap="square">
              <a:spAutoFit/>
            </a:bodyPr>
            <a:lstStyle/>
            <a:p>
              <a:pPr algn="ctr"/>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新聞觀點</a:t>
              </a:r>
              <a:r>
                <a:rPr lang="en-US" altLang="zh-TW"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a:t>
              </a:r>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股民看法</a:t>
              </a:r>
            </a:p>
          </p:txBody>
        </p:sp>
      </p:grpSp>
      <p:sp>
        <p:nvSpPr>
          <p:cNvPr id="32" name="箭號: 向下 31">
            <a:extLst>
              <a:ext uri="{FF2B5EF4-FFF2-40B4-BE49-F238E27FC236}">
                <a16:creationId xmlns:a16="http://schemas.microsoft.com/office/drawing/2014/main" id="{E5AD00A0-099C-43AA-B9F4-904E566ED8CF}"/>
              </a:ext>
            </a:extLst>
          </p:cNvPr>
          <p:cNvSpPr/>
          <p:nvPr/>
        </p:nvSpPr>
        <p:spPr>
          <a:xfrm rot="5400000">
            <a:off x="6517368" y="1709540"/>
            <a:ext cx="214646" cy="3322041"/>
          </a:xfrm>
          <a:prstGeom prst="downArrow">
            <a:avLst/>
          </a:prstGeom>
          <a:ln>
            <a:solidFill>
              <a:srgbClr val="ECD9C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dirty="0"/>
          </a:p>
        </p:txBody>
      </p:sp>
      <p:grpSp>
        <p:nvGrpSpPr>
          <p:cNvPr id="33" name="组合 23">
            <a:extLst>
              <a:ext uri="{FF2B5EF4-FFF2-40B4-BE49-F238E27FC236}">
                <a16:creationId xmlns:a16="http://schemas.microsoft.com/office/drawing/2014/main" id="{A95756C1-9695-44FB-9D18-94702787C5D7}"/>
              </a:ext>
            </a:extLst>
          </p:cNvPr>
          <p:cNvGrpSpPr/>
          <p:nvPr/>
        </p:nvGrpSpPr>
        <p:grpSpPr>
          <a:xfrm>
            <a:off x="8285711" y="3099456"/>
            <a:ext cx="3523861" cy="558800"/>
            <a:chOff x="1980481" y="4530725"/>
            <a:chExt cx="3144720" cy="558800"/>
          </a:xfrm>
          <a:solidFill>
            <a:schemeClr val="tx1">
              <a:lumMod val="95000"/>
              <a:lumOff val="5000"/>
            </a:schemeClr>
          </a:solidFill>
        </p:grpSpPr>
        <p:sp>
          <p:nvSpPr>
            <p:cNvPr id="34" name="圆角矩形 15">
              <a:extLst>
                <a:ext uri="{FF2B5EF4-FFF2-40B4-BE49-F238E27FC236}">
                  <a16:creationId xmlns:a16="http://schemas.microsoft.com/office/drawing/2014/main" id="{10458DE3-AC40-441B-A609-53E7E3F41832}"/>
                </a:ext>
              </a:extLst>
            </p:cNvPr>
            <p:cNvSpPr/>
            <p:nvPr/>
          </p:nvSpPr>
          <p:spPr>
            <a:xfrm>
              <a:off x="1980481" y="4530725"/>
              <a:ext cx="3144720" cy="558800"/>
            </a:xfrm>
            <a:prstGeom prst="roundRect">
              <a:avLst>
                <a:gd name="adj" fmla="val 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椭圆 25">
              <a:extLst>
                <a:ext uri="{FF2B5EF4-FFF2-40B4-BE49-F238E27FC236}">
                  <a16:creationId xmlns:a16="http://schemas.microsoft.com/office/drawing/2014/main" id="{C97DFF88-B59C-43F7-976B-B77748FCA3D1}"/>
                </a:ext>
              </a:extLst>
            </p:cNvPr>
            <p:cNvSpPr>
              <a:spLocks noChangeAspect="1"/>
            </p:cNvSpPr>
            <p:nvPr/>
          </p:nvSpPr>
          <p:spPr>
            <a:xfrm>
              <a:off x="2091448" y="4625459"/>
              <a:ext cx="352741" cy="3527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矩形 35">
              <a:extLst>
                <a:ext uri="{FF2B5EF4-FFF2-40B4-BE49-F238E27FC236}">
                  <a16:creationId xmlns:a16="http://schemas.microsoft.com/office/drawing/2014/main" id="{958A5E5E-B815-482C-9001-95A3B07170DC}"/>
                </a:ext>
              </a:extLst>
            </p:cNvPr>
            <p:cNvSpPr/>
            <p:nvPr/>
          </p:nvSpPr>
          <p:spPr>
            <a:xfrm>
              <a:off x="2634422" y="4625459"/>
              <a:ext cx="2286614" cy="369332"/>
            </a:xfrm>
            <a:prstGeom prst="rect">
              <a:avLst/>
            </a:prstGeom>
            <a:solidFill>
              <a:schemeClr val="accent2">
                <a:lumMod val="60000"/>
                <a:lumOff val="40000"/>
              </a:schemeClr>
            </a:solidFill>
          </p:spPr>
          <p:txBody>
            <a:bodyPr wrap="square">
              <a:spAutoFit/>
            </a:bodyPr>
            <a:lstStyle/>
            <a:p>
              <a:pPr algn="ctr"/>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查詢個股新聞觀點</a:t>
              </a:r>
            </a:p>
          </p:txBody>
        </p:sp>
      </p:grpSp>
      <p:sp>
        <p:nvSpPr>
          <p:cNvPr id="37" name="箭號: 向下 36">
            <a:extLst>
              <a:ext uri="{FF2B5EF4-FFF2-40B4-BE49-F238E27FC236}">
                <a16:creationId xmlns:a16="http://schemas.microsoft.com/office/drawing/2014/main" id="{446B973E-D7CC-4938-A820-D49887F0268D}"/>
              </a:ext>
            </a:extLst>
          </p:cNvPr>
          <p:cNvSpPr/>
          <p:nvPr/>
        </p:nvSpPr>
        <p:spPr>
          <a:xfrm rot="5400000">
            <a:off x="6517368" y="2899194"/>
            <a:ext cx="214646" cy="3322041"/>
          </a:xfrm>
          <a:prstGeom prst="downArrow">
            <a:avLst/>
          </a:prstGeom>
          <a:ln>
            <a:solidFill>
              <a:srgbClr val="ECD9C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dirty="0"/>
          </a:p>
        </p:txBody>
      </p:sp>
      <p:grpSp>
        <p:nvGrpSpPr>
          <p:cNvPr id="38" name="组合 23">
            <a:extLst>
              <a:ext uri="{FF2B5EF4-FFF2-40B4-BE49-F238E27FC236}">
                <a16:creationId xmlns:a16="http://schemas.microsoft.com/office/drawing/2014/main" id="{6BBE1C7A-7D01-4A13-8885-FDAD28020F49}"/>
              </a:ext>
            </a:extLst>
          </p:cNvPr>
          <p:cNvGrpSpPr/>
          <p:nvPr/>
        </p:nvGrpSpPr>
        <p:grpSpPr>
          <a:xfrm>
            <a:off x="8285711" y="4289110"/>
            <a:ext cx="3523861" cy="558800"/>
            <a:chOff x="1980481" y="4530725"/>
            <a:chExt cx="3144720" cy="558800"/>
          </a:xfrm>
          <a:solidFill>
            <a:schemeClr val="tx1">
              <a:lumMod val="95000"/>
              <a:lumOff val="5000"/>
            </a:schemeClr>
          </a:solidFill>
        </p:grpSpPr>
        <p:sp>
          <p:nvSpPr>
            <p:cNvPr id="39" name="圆角矩形 15">
              <a:extLst>
                <a:ext uri="{FF2B5EF4-FFF2-40B4-BE49-F238E27FC236}">
                  <a16:creationId xmlns:a16="http://schemas.microsoft.com/office/drawing/2014/main" id="{F5ECD138-F908-4DDC-A782-CFEBFB9CB791}"/>
                </a:ext>
              </a:extLst>
            </p:cNvPr>
            <p:cNvSpPr/>
            <p:nvPr/>
          </p:nvSpPr>
          <p:spPr>
            <a:xfrm>
              <a:off x="1980481" y="4530725"/>
              <a:ext cx="3144720" cy="558800"/>
            </a:xfrm>
            <a:prstGeom prst="roundRect">
              <a:avLst>
                <a:gd name="adj" fmla="val 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椭圆 25">
              <a:extLst>
                <a:ext uri="{FF2B5EF4-FFF2-40B4-BE49-F238E27FC236}">
                  <a16:creationId xmlns:a16="http://schemas.microsoft.com/office/drawing/2014/main" id="{57DCB138-23CE-47A9-B165-1807DC7D5C02}"/>
                </a:ext>
              </a:extLst>
            </p:cNvPr>
            <p:cNvSpPr>
              <a:spLocks noChangeAspect="1"/>
            </p:cNvSpPr>
            <p:nvPr/>
          </p:nvSpPr>
          <p:spPr>
            <a:xfrm>
              <a:off x="2091448" y="4625459"/>
              <a:ext cx="352741" cy="3527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矩形 42">
              <a:extLst>
                <a:ext uri="{FF2B5EF4-FFF2-40B4-BE49-F238E27FC236}">
                  <a16:creationId xmlns:a16="http://schemas.microsoft.com/office/drawing/2014/main" id="{A29D846F-A57B-4E08-A780-14549C06EB18}"/>
                </a:ext>
              </a:extLst>
            </p:cNvPr>
            <p:cNvSpPr/>
            <p:nvPr/>
          </p:nvSpPr>
          <p:spPr>
            <a:xfrm>
              <a:off x="2634423" y="4625459"/>
              <a:ext cx="2286614" cy="369332"/>
            </a:xfrm>
            <a:prstGeom prst="rect">
              <a:avLst/>
            </a:prstGeom>
            <a:solidFill>
              <a:schemeClr val="accent2">
                <a:lumMod val="60000"/>
                <a:lumOff val="40000"/>
              </a:schemeClr>
            </a:solidFill>
          </p:spPr>
          <p:txBody>
            <a:bodyPr wrap="square">
              <a:spAutoFit/>
            </a:bodyPr>
            <a:lstStyle/>
            <a:p>
              <a:pPr algn="ctr"/>
              <a:r>
                <a:rPr lang="zh-TW"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單純以新聞或留言分析</a:t>
              </a:r>
            </a:p>
          </p:txBody>
        </p:sp>
      </p:grpSp>
      <p:cxnSp>
        <p:nvCxnSpPr>
          <p:cNvPr id="12" name="直線單箭頭接點 11">
            <a:extLst>
              <a:ext uri="{FF2B5EF4-FFF2-40B4-BE49-F238E27FC236}">
                <a16:creationId xmlns:a16="http://schemas.microsoft.com/office/drawing/2014/main" id="{792A6F73-D794-4339-9FA5-32EC06B2747F}"/>
              </a:ext>
            </a:extLst>
          </p:cNvPr>
          <p:cNvCxnSpPr/>
          <p:nvPr/>
        </p:nvCxnSpPr>
        <p:spPr>
          <a:xfrm>
            <a:off x="2370267" y="2235798"/>
            <a:ext cx="109728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矩形 60">
            <a:extLst>
              <a:ext uri="{FF2B5EF4-FFF2-40B4-BE49-F238E27FC236}">
                <a16:creationId xmlns:a16="http://schemas.microsoft.com/office/drawing/2014/main" id="{59921673-C053-4FE5-8638-B65BD1BAC9D4}"/>
              </a:ext>
            </a:extLst>
          </p:cNvPr>
          <p:cNvSpPr/>
          <p:nvPr/>
        </p:nvSpPr>
        <p:spPr>
          <a:xfrm>
            <a:off x="949448" y="1889626"/>
            <a:ext cx="1420818" cy="369332"/>
          </a:xfrm>
          <a:prstGeom prst="rect">
            <a:avLst/>
          </a:prstGeom>
          <a:solidFill>
            <a:srgbClr val="ECD9CA"/>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dirty="0">
                <a:ln w="0"/>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留言的權重</a:t>
            </a:r>
          </a:p>
        </p:txBody>
      </p:sp>
      <p:sp>
        <p:nvSpPr>
          <p:cNvPr id="62" name="矩形 61">
            <a:extLst>
              <a:ext uri="{FF2B5EF4-FFF2-40B4-BE49-F238E27FC236}">
                <a16:creationId xmlns:a16="http://schemas.microsoft.com/office/drawing/2014/main" id="{415806D8-B940-41F3-9FD1-95CAB1C59A60}"/>
              </a:ext>
            </a:extLst>
          </p:cNvPr>
          <p:cNvSpPr/>
          <p:nvPr/>
        </p:nvSpPr>
        <p:spPr>
          <a:xfrm>
            <a:off x="949448" y="3580277"/>
            <a:ext cx="1420818" cy="369332"/>
          </a:xfrm>
          <a:prstGeom prst="rect">
            <a:avLst/>
          </a:prstGeom>
          <a:solidFill>
            <a:srgbClr val="ECD9CA"/>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dirty="0">
                <a:ln w="0"/>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股票的代碼</a:t>
            </a:r>
          </a:p>
        </p:txBody>
      </p:sp>
      <p:cxnSp>
        <p:nvCxnSpPr>
          <p:cNvPr id="63" name="直線單箭頭接點 62">
            <a:extLst>
              <a:ext uri="{FF2B5EF4-FFF2-40B4-BE49-F238E27FC236}">
                <a16:creationId xmlns:a16="http://schemas.microsoft.com/office/drawing/2014/main" id="{3CB120A3-80B8-497C-9E25-0F2437978A3D}"/>
              </a:ext>
            </a:extLst>
          </p:cNvPr>
          <p:cNvCxnSpPr>
            <a:cxnSpLocks/>
          </p:cNvCxnSpPr>
          <p:nvPr/>
        </p:nvCxnSpPr>
        <p:spPr>
          <a:xfrm>
            <a:off x="2370266" y="3764943"/>
            <a:ext cx="10972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矩形 64">
            <a:extLst>
              <a:ext uri="{FF2B5EF4-FFF2-40B4-BE49-F238E27FC236}">
                <a16:creationId xmlns:a16="http://schemas.microsoft.com/office/drawing/2014/main" id="{ECC07333-4906-4DFF-B8C2-CED22C720060}"/>
              </a:ext>
            </a:extLst>
          </p:cNvPr>
          <p:cNvSpPr/>
          <p:nvPr/>
        </p:nvSpPr>
        <p:spPr>
          <a:xfrm>
            <a:off x="949448" y="5585806"/>
            <a:ext cx="1420818" cy="369332"/>
          </a:xfrm>
          <a:prstGeom prst="rect">
            <a:avLst/>
          </a:prstGeom>
          <a:solidFill>
            <a:srgbClr val="ECD9CA"/>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dirty="0">
                <a:ln w="0"/>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想看的結果</a:t>
            </a:r>
          </a:p>
        </p:txBody>
      </p:sp>
      <p:cxnSp>
        <p:nvCxnSpPr>
          <p:cNvPr id="16" name="直線單箭頭接點 15">
            <a:extLst>
              <a:ext uri="{FF2B5EF4-FFF2-40B4-BE49-F238E27FC236}">
                <a16:creationId xmlns:a16="http://schemas.microsoft.com/office/drawing/2014/main" id="{602B0487-96F5-4F4C-9F30-12EB5D45FB67}"/>
              </a:ext>
            </a:extLst>
          </p:cNvPr>
          <p:cNvCxnSpPr>
            <a:stCxn id="65" idx="3"/>
          </p:cNvCxnSpPr>
          <p:nvPr/>
        </p:nvCxnSpPr>
        <p:spPr>
          <a:xfrm flipV="1">
            <a:off x="2370266" y="5258696"/>
            <a:ext cx="548640" cy="511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文本框 9">
            <a:extLst>
              <a:ext uri="{FF2B5EF4-FFF2-40B4-BE49-F238E27FC236}">
                <a16:creationId xmlns:a16="http://schemas.microsoft.com/office/drawing/2014/main" id="{EBE2E6C8-FEF2-446A-A421-A9D2377FA98C}"/>
              </a:ext>
            </a:extLst>
          </p:cNvPr>
          <p:cNvSpPr txBox="1"/>
          <p:nvPr/>
        </p:nvSpPr>
        <p:spPr>
          <a:xfrm>
            <a:off x="72294" y="59986"/>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程式介紹</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Tree>
    <p:custDataLst>
      <p:tags r:id="rId1"/>
    </p:custDataLst>
    <p:extLst>
      <p:ext uri="{BB962C8B-B14F-4D97-AF65-F5344CB8AC3E}">
        <p14:creationId xmlns:p14="http://schemas.microsoft.com/office/powerpoint/2010/main" val="160709617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013BB422-B32E-40ED-8167-B7A000F806ED}"/>
              </a:ext>
            </a:extLst>
          </p:cNvPr>
          <p:cNvSpPr/>
          <p:nvPr/>
        </p:nvSpPr>
        <p:spPr>
          <a:xfrm>
            <a:off x="0" y="0"/>
            <a:ext cx="12192000"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9">
            <a:extLst>
              <a:ext uri="{FF2B5EF4-FFF2-40B4-BE49-F238E27FC236}">
                <a16:creationId xmlns:a16="http://schemas.microsoft.com/office/drawing/2014/main" id="{D3DF36E2-726F-420F-A895-67DF5C4157C0}"/>
              </a:ext>
            </a:extLst>
          </p:cNvPr>
          <p:cNvSpPr txBox="1"/>
          <p:nvPr/>
        </p:nvSpPr>
        <p:spPr>
          <a:xfrm>
            <a:off x="72294" y="59986"/>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輸出格式</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2" name="圖片 1">
            <a:extLst>
              <a:ext uri="{FF2B5EF4-FFF2-40B4-BE49-F238E27FC236}">
                <a16:creationId xmlns:a16="http://schemas.microsoft.com/office/drawing/2014/main" id="{CC3FE417-3FCA-4194-8BDF-41DB1DFA9244}"/>
              </a:ext>
            </a:extLst>
          </p:cNvPr>
          <p:cNvPicPr>
            <a:picLocks noChangeAspect="1"/>
          </p:cNvPicPr>
          <p:nvPr/>
        </p:nvPicPr>
        <p:blipFill>
          <a:blip r:embed="rId3"/>
          <a:stretch>
            <a:fillRect/>
          </a:stretch>
        </p:blipFill>
        <p:spPr>
          <a:xfrm>
            <a:off x="6336593" y="2816483"/>
            <a:ext cx="5325588" cy="1540582"/>
          </a:xfrm>
          <a:prstGeom prst="rect">
            <a:avLst/>
          </a:prstGeom>
        </p:spPr>
      </p:pic>
      <p:pic>
        <p:nvPicPr>
          <p:cNvPr id="3" name="圖片 2">
            <a:extLst>
              <a:ext uri="{FF2B5EF4-FFF2-40B4-BE49-F238E27FC236}">
                <a16:creationId xmlns:a16="http://schemas.microsoft.com/office/drawing/2014/main" id="{6B668FE0-12FF-4C61-90A6-6A4BFE853FA9}"/>
              </a:ext>
            </a:extLst>
          </p:cNvPr>
          <p:cNvPicPr>
            <a:picLocks noChangeAspect="1"/>
          </p:cNvPicPr>
          <p:nvPr/>
        </p:nvPicPr>
        <p:blipFill>
          <a:blip r:embed="rId4"/>
          <a:stretch>
            <a:fillRect/>
          </a:stretch>
        </p:blipFill>
        <p:spPr>
          <a:xfrm>
            <a:off x="6336592" y="1086443"/>
            <a:ext cx="5325589" cy="1570113"/>
          </a:xfrm>
          <a:prstGeom prst="rect">
            <a:avLst/>
          </a:prstGeom>
        </p:spPr>
      </p:pic>
      <p:pic>
        <p:nvPicPr>
          <p:cNvPr id="4" name="圖片 3">
            <a:extLst>
              <a:ext uri="{FF2B5EF4-FFF2-40B4-BE49-F238E27FC236}">
                <a16:creationId xmlns:a16="http://schemas.microsoft.com/office/drawing/2014/main" id="{BB4DD5C8-4AFE-4D37-BD0B-D84D65FC33FF}"/>
              </a:ext>
            </a:extLst>
          </p:cNvPr>
          <p:cNvPicPr>
            <a:picLocks noChangeAspect="1"/>
          </p:cNvPicPr>
          <p:nvPr/>
        </p:nvPicPr>
        <p:blipFill>
          <a:blip r:embed="rId5"/>
          <a:stretch>
            <a:fillRect/>
          </a:stretch>
        </p:blipFill>
        <p:spPr>
          <a:xfrm>
            <a:off x="671472" y="1086443"/>
            <a:ext cx="5325589" cy="4196724"/>
          </a:xfrm>
          <a:prstGeom prst="rect">
            <a:avLst/>
          </a:prstGeom>
        </p:spPr>
      </p:pic>
      <p:pic>
        <p:nvPicPr>
          <p:cNvPr id="3074" name="Picture 2" descr="鼠標PNG】精選102款鼠標PNG圖案素材包下載，免費的鼠標去背圖案- 天天瘋後製-Crazy-Tutorial">
            <a:extLst>
              <a:ext uri="{FF2B5EF4-FFF2-40B4-BE49-F238E27FC236}">
                <a16:creationId xmlns:a16="http://schemas.microsoft.com/office/drawing/2014/main" id="{31BE8266-D708-48EA-9CCE-B75543B6FE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491" y="2567293"/>
            <a:ext cx="460044" cy="498381"/>
          </a:xfrm>
          <a:prstGeom prst="rect">
            <a:avLst/>
          </a:prstGeom>
          <a:noFill/>
          <a:extLst>
            <a:ext uri="{909E8E84-426E-40DD-AFC4-6F175D3DCCD1}">
              <a14:hiddenFill xmlns:a14="http://schemas.microsoft.com/office/drawing/2010/main">
                <a:solidFill>
                  <a:srgbClr val="FFFFFF"/>
                </a:solidFill>
              </a14:hiddenFill>
            </a:ext>
          </a:extLst>
        </p:spPr>
      </p:pic>
      <p:sp>
        <p:nvSpPr>
          <p:cNvPr id="33" name="iṩļïḓè">
            <a:extLst>
              <a:ext uri="{FF2B5EF4-FFF2-40B4-BE49-F238E27FC236}">
                <a16:creationId xmlns:a16="http://schemas.microsoft.com/office/drawing/2014/main" id="{2B978651-D70D-4248-A8F0-D8C2AAF710B9}"/>
              </a:ext>
            </a:extLst>
          </p:cNvPr>
          <p:cNvSpPr txBox="1"/>
          <p:nvPr/>
        </p:nvSpPr>
        <p:spPr bwMode="auto">
          <a:xfrm>
            <a:off x="72294" y="5588002"/>
            <a:ext cx="12039600"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如果認為散戶的言論很重要就把權重調高一點</a:t>
            </a:r>
            <a:r>
              <a:rPr lang="en-US" altLang="zh-TW"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Tree>
    <p:custDataLst>
      <p:tags r:id="rId1"/>
    </p:custDataLst>
    <p:extLst>
      <p:ext uri="{BB962C8B-B14F-4D97-AF65-F5344CB8AC3E}">
        <p14:creationId xmlns:p14="http://schemas.microsoft.com/office/powerpoint/2010/main" val="2929142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013BB422-B32E-40ED-8167-B7A000F806ED}"/>
              </a:ext>
            </a:extLst>
          </p:cNvPr>
          <p:cNvSpPr/>
          <p:nvPr/>
        </p:nvSpPr>
        <p:spPr>
          <a:xfrm>
            <a:off x="0" y="0"/>
            <a:ext cx="12192000"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5" name="圖片 4">
            <a:extLst>
              <a:ext uri="{FF2B5EF4-FFF2-40B4-BE49-F238E27FC236}">
                <a16:creationId xmlns:a16="http://schemas.microsoft.com/office/drawing/2014/main" id="{FFD6D28D-EBCC-46A1-B3BE-FE50EA90E255}"/>
              </a:ext>
            </a:extLst>
          </p:cNvPr>
          <p:cNvPicPr>
            <a:picLocks noChangeAspect="1"/>
          </p:cNvPicPr>
          <p:nvPr/>
        </p:nvPicPr>
        <p:blipFill>
          <a:blip r:embed="rId4"/>
          <a:stretch>
            <a:fillRect/>
          </a:stretch>
        </p:blipFill>
        <p:spPr>
          <a:xfrm>
            <a:off x="697016" y="1086444"/>
            <a:ext cx="5329316" cy="4199660"/>
          </a:xfrm>
          <a:prstGeom prst="rect">
            <a:avLst/>
          </a:prstGeom>
        </p:spPr>
      </p:pic>
      <p:sp>
        <p:nvSpPr>
          <p:cNvPr id="18" name="文本框 9">
            <a:extLst>
              <a:ext uri="{FF2B5EF4-FFF2-40B4-BE49-F238E27FC236}">
                <a16:creationId xmlns:a16="http://schemas.microsoft.com/office/drawing/2014/main" id="{D3DF36E2-726F-420F-A895-67DF5C4157C0}"/>
              </a:ext>
            </a:extLst>
          </p:cNvPr>
          <p:cNvSpPr txBox="1"/>
          <p:nvPr/>
        </p:nvSpPr>
        <p:spPr>
          <a:xfrm>
            <a:off x="72294" y="59986"/>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輸出格式</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074" name="Picture 2" descr="鼠標PNG】精選102款鼠標PNG圖案素材包下載，免費的鼠標去背圖案- 天天瘋後製-Crazy-Tutorial">
            <a:extLst>
              <a:ext uri="{FF2B5EF4-FFF2-40B4-BE49-F238E27FC236}">
                <a16:creationId xmlns:a16="http://schemas.microsoft.com/office/drawing/2014/main" id="{31BE8266-D708-48EA-9CCE-B75543B6FE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6198" y="3381239"/>
            <a:ext cx="460044" cy="498381"/>
          </a:xfrm>
          <a:prstGeom prst="rect">
            <a:avLst/>
          </a:prstGeom>
          <a:noFill/>
          <a:extLst>
            <a:ext uri="{909E8E84-426E-40DD-AFC4-6F175D3DCCD1}">
              <a14:hiddenFill xmlns:a14="http://schemas.microsoft.com/office/drawing/2010/main">
                <a:solidFill>
                  <a:srgbClr val="FFFFFF"/>
                </a:solidFill>
              </a14:hiddenFill>
            </a:ext>
          </a:extLst>
        </p:spPr>
      </p:pic>
      <p:sp>
        <p:nvSpPr>
          <p:cNvPr id="33" name="iṩļïḓè">
            <a:extLst>
              <a:ext uri="{FF2B5EF4-FFF2-40B4-BE49-F238E27FC236}">
                <a16:creationId xmlns:a16="http://schemas.microsoft.com/office/drawing/2014/main" id="{2B978651-D70D-4248-A8F0-D8C2AAF710B9}"/>
              </a:ext>
            </a:extLst>
          </p:cNvPr>
          <p:cNvSpPr txBox="1"/>
          <p:nvPr/>
        </p:nvSpPr>
        <p:spPr bwMode="auto">
          <a:xfrm>
            <a:off x="72294" y="5588002"/>
            <a:ext cx="12039600"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不只大盤</a:t>
            </a:r>
            <a:r>
              <a:rPr lang="en-US" altLang="zh-TW"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r>
              <a:rPr lang="zh-TW" altLang="en-US"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個股也辦的到</a:t>
            </a:r>
            <a:r>
              <a:rPr lang="en-US" altLang="zh-TW"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40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6" name="圖片 5">
            <a:extLst>
              <a:ext uri="{FF2B5EF4-FFF2-40B4-BE49-F238E27FC236}">
                <a16:creationId xmlns:a16="http://schemas.microsoft.com/office/drawing/2014/main" id="{463CA7E7-652D-4FFD-BB4F-3EB9D18B5E40}"/>
              </a:ext>
            </a:extLst>
          </p:cNvPr>
          <p:cNvPicPr>
            <a:picLocks noChangeAspect="1"/>
          </p:cNvPicPr>
          <p:nvPr/>
        </p:nvPicPr>
        <p:blipFill>
          <a:blip r:embed="rId6"/>
          <a:stretch>
            <a:fillRect/>
          </a:stretch>
        </p:blipFill>
        <p:spPr>
          <a:xfrm>
            <a:off x="6220708" y="1747182"/>
            <a:ext cx="5776913" cy="1681818"/>
          </a:xfrm>
          <a:prstGeom prst="rect">
            <a:avLst/>
          </a:prstGeom>
        </p:spPr>
      </p:pic>
      <p:sp>
        <p:nvSpPr>
          <p:cNvPr id="11" name="iṩļïḓè">
            <a:extLst>
              <a:ext uri="{FF2B5EF4-FFF2-40B4-BE49-F238E27FC236}">
                <a16:creationId xmlns:a16="http://schemas.microsoft.com/office/drawing/2014/main" id="{24AA62A6-A3BD-461A-B9C5-23911E5DCC3B}"/>
              </a:ext>
            </a:extLst>
          </p:cNvPr>
          <p:cNvSpPr txBox="1"/>
          <p:nvPr/>
        </p:nvSpPr>
        <p:spPr bwMode="auto">
          <a:xfrm>
            <a:off x="6482219" y="3755707"/>
            <a:ext cx="5253893"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注意</a:t>
            </a:r>
            <a:r>
              <a:rPr lang="en-US" altLang="zh-TW"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a:t>
            </a:r>
            <a:r>
              <a:rPr lang="zh-TW" altLang="en-US"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個股功能只能分析新聞面的觀點</a:t>
            </a:r>
            <a:endParaRPr lang="en-US" altLang="zh-CN"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iṩļïḓè">
            <a:extLst>
              <a:ext uri="{FF2B5EF4-FFF2-40B4-BE49-F238E27FC236}">
                <a16:creationId xmlns:a16="http://schemas.microsoft.com/office/drawing/2014/main" id="{36B8C6FC-6055-409D-AE32-E3621D53B6D1}"/>
              </a:ext>
            </a:extLst>
          </p:cNvPr>
          <p:cNvSpPr txBox="1"/>
          <p:nvPr/>
        </p:nvSpPr>
        <p:spPr bwMode="auto">
          <a:xfrm>
            <a:off x="5686443" y="207250"/>
            <a:ext cx="6311178"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代表今天收盤後到使用前累積的正反面新聞比率</a:t>
            </a:r>
            <a:endParaRPr lang="en-US" altLang="zh-CN"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8" name="直線單箭頭接點 7">
            <a:extLst>
              <a:ext uri="{FF2B5EF4-FFF2-40B4-BE49-F238E27FC236}">
                <a16:creationId xmlns:a16="http://schemas.microsoft.com/office/drawing/2014/main" id="{006FE510-D3F5-4287-9AFA-1F46BACE45BF}"/>
              </a:ext>
            </a:extLst>
          </p:cNvPr>
          <p:cNvCxnSpPr/>
          <p:nvPr/>
        </p:nvCxnSpPr>
        <p:spPr>
          <a:xfrm>
            <a:off x="8506410" y="831035"/>
            <a:ext cx="367624" cy="1041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1900077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013BB422-B32E-40ED-8167-B7A000F806ED}"/>
              </a:ext>
            </a:extLst>
          </p:cNvPr>
          <p:cNvSpPr/>
          <p:nvPr/>
        </p:nvSpPr>
        <p:spPr>
          <a:xfrm>
            <a:off x="0" y="0"/>
            <a:ext cx="12192000"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7" name="圖片 6">
            <a:extLst>
              <a:ext uri="{FF2B5EF4-FFF2-40B4-BE49-F238E27FC236}">
                <a16:creationId xmlns:a16="http://schemas.microsoft.com/office/drawing/2014/main" id="{7FBDF474-0C12-488E-B5A1-4C5FC6F4042B}"/>
              </a:ext>
            </a:extLst>
          </p:cNvPr>
          <p:cNvPicPr>
            <a:picLocks noChangeAspect="1"/>
          </p:cNvPicPr>
          <p:nvPr/>
        </p:nvPicPr>
        <p:blipFill>
          <a:blip r:embed="rId3"/>
          <a:stretch>
            <a:fillRect/>
          </a:stretch>
        </p:blipFill>
        <p:spPr>
          <a:xfrm>
            <a:off x="548639" y="1049357"/>
            <a:ext cx="5281913" cy="4215879"/>
          </a:xfrm>
          <a:prstGeom prst="rect">
            <a:avLst/>
          </a:prstGeom>
        </p:spPr>
      </p:pic>
      <p:sp>
        <p:nvSpPr>
          <p:cNvPr id="18" name="文本框 9">
            <a:extLst>
              <a:ext uri="{FF2B5EF4-FFF2-40B4-BE49-F238E27FC236}">
                <a16:creationId xmlns:a16="http://schemas.microsoft.com/office/drawing/2014/main" id="{D3DF36E2-726F-420F-A895-67DF5C4157C0}"/>
              </a:ext>
            </a:extLst>
          </p:cNvPr>
          <p:cNvSpPr txBox="1"/>
          <p:nvPr/>
        </p:nvSpPr>
        <p:spPr>
          <a:xfrm>
            <a:off x="72294" y="59986"/>
            <a:ext cx="3613298" cy="646331"/>
          </a:xfrm>
          <a:prstGeom prst="rect">
            <a:avLst/>
          </a:prstGeom>
          <a:noFill/>
          <a:ln>
            <a:solidFill>
              <a:schemeClr val="bg1"/>
            </a:solidFill>
          </a:ln>
        </p:spPr>
        <p:txBody>
          <a:bodyPr wrap="square" rtlCol="0">
            <a:spAutoFit/>
          </a:bodyPr>
          <a:lstStyle/>
          <a:p>
            <a:pPr algn="dist"/>
            <a:r>
              <a:rPr lang="zh-TW"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rPr>
              <a:t>輸出格式</a:t>
            </a:r>
            <a:endParaRPr lang="zh-CN" altLang="en-US" sz="3600" b="1" dirty="0">
              <a:ln w="6600">
                <a:solidFill>
                  <a:schemeClr val="bg1">
                    <a:lumMod val="85000"/>
                  </a:schemeClr>
                </a:solidFill>
                <a:prstDash val="solid"/>
              </a:ln>
              <a:solidFill>
                <a:srgbClr val="FFFFFF"/>
              </a:solidFill>
              <a:effectLst>
                <a:outerShdw blurRad="50800" dist="38100" dir="2700000" algn="tl" rotWithShape="0">
                  <a:prstClr val="black">
                    <a:alpha val="40000"/>
                  </a:prst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074" name="Picture 2" descr="鼠標PNG】精選102款鼠標PNG圖案素材包下載，免費的鼠標去背圖案- 天天瘋後製-Crazy-Tutorial">
            <a:extLst>
              <a:ext uri="{FF2B5EF4-FFF2-40B4-BE49-F238E27FC236}">
                <a16:creationId xmlns:a16="http://schemas.microsoft.com/office/drawing/2014/main" id="{31BE8266-D708-48EA-9CCE-B75543B6FE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5592" y="4005942"/>
            <a:ext cx="365716" cy="396192"/>
          </a:xfrm>
          <a:prstGeom prst="rect">
            <a:avLst/>
          </a:prstGeom>
          <a:noFill/>
          <a:extLst>
            <a:ext uri="{909E8E84-426E-40DD-AFC4-6F175D3DCCD1}">
              <a14:hiddenFill xmlns:a14="http://schemas.microsoft.com/office/drawing/2010/main">
                <a:solidFill>
                  <a:srgbClr val="FFFFFF"/>
                </a:solidFill>
              </a14:hiddenFill>
            </a:ext>
          </a:extLst>
        </p:spPr>
      </p:pic>
      <p:sp>
        <p:nvSpPr>
          <p:cNvPr id="33" name="iṩļïḓè">
            <a:extLst>
              <a:ext uri="{FF2B5EF4-FFF2-40B4-BE49-F238E27FC236}">
                <a16:creationId xmlns:a16="http://schemas.microsoft.com/office/drawing/2014/main" id="{2B978651-D70D-4248-A8F0-D8C2AAF710B9}"/>
              </a:ext>
            </a:extLst>
          </p:cNvPr>
          <p:cNvSpPr txBox="1"/>
          <p:nvPr/>
        </p:nvSpPr>
        <p:spPr bwMode="auto">
          <a:xfrm>
            <a:off x="0" y="5808643"/>
            <a:ext cx="12039600"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散戶言論</a:t>
            </a:r>
            <a:r>
              <a:rPr lang="en-US" altLang="zh-TW"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r>
              <a:rPr lang="zh-TW" altLang="en-US"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新聞報導</a:t>
            </a:r>
            <a:r>
              <a:rPr lang="en-US" altLang="zh-TW"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r>
              <a:rPr lang="zh-TW" altLang="en-US"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哪個比較不可信呢</a:t>
            </a:r>
            <a:r>
              <a:rPr lang="en-US" altLang="zh-TW"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3200" b="1" dirty="0">
              <a:ln w="6600">
                <a:solidFill>
                  <a:schemeClr val="bg1"/>
                </a:solidFill>
                <a:prstDash val="solid"/>
              </a:ln>
              <a:solidFill>
                <a:srgbClr val="FF0000"/>
              </a:solidFill>
              <a:effectLst>
                <a:outerShdw dist="38100" dir="2700000" algn="tl" rotWithShape="0">
                  <a:schemeClr val="accent2"/>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3" name="圖片 2">
            <a:extLst>
              <a:ext uri="{FF2B5EF4-FFF2-40B4-BE49-F238E27FC236}">
                <a16:creationId xmlns:a16="http://schemas.microsoft.com/office/drawing/2014/main" id="{6DA74214-04B1-47E7-8438-BC8F0C7C8864}"/>
              </a:ext>
            </a:extLst>
          </p:cNvPr>
          <p:cNvPicPr>
            <a:picLocks noChangeAspect="1"/>
          </p:cNvPicPr>
          <p:nvPr/>
        </p:nvPicPr>
        <p:blipFill>
          <a:blip r:embed="rId5"/>
          <a:stretch>
            <a:fillRect/>
          </a:stretch>
        </p:blipFill>
        <p:spPr>
          <a:xfrm>
            <a:off x="5991012" y="3350891"/>
            <a:ext cx="5851280" cy="1660206"/>
          </a:xfrm>
          <a:prstGeom prst="rect">
            <a:avLst/>
          </a:prstGeom>
        </p:spPr>
      </p:pic>
      <p:pic>
        <p:nvPicPr>
          <p:cNvPr id="4" name="圖片 3">
            <a:extLst>
              <a:ext uri="{FF2B5EF4-FFF2-40B4-BE49-F238E27FC236}">
                <a16:creationId xmlns:a16="http://schemas.microsoft.com/office/drawing/2014/main" id="{D82AFE1B-8FF2-4195-B247-7F5E360BEF59}"/>
              </a:ext>
            </a:extLst>
          </p:cNvPr>
          <p:cNvPicPr>
            <a:picLocks noChangeAspect="1"/>
          </p:cNvPicPr>
          <p:nvPr/>
        </p:nvPicPr>
        <p:blipFill>
          <a:blip r:embed="rId6"/>
          <a:stretch>
            <a:fillRect/>
          </a:stretch>
        </p:blipFill>
        <p:spPr>
          <a:xfrm>
            <a:off x="5991012" y="1049357"/>
            <a:ext cx="5851280" cy="1667910"/>
          </a:xfrm>
          <a:prstGeom prst="rect">
            <a:avLst/>
          </a:prstGeom>
        </p:spPr>
      </p:pic>
      <p:cxnSp>
        <p:nvCxnSpPr>
          <p:cNvPr id="8" name="直線單箭頭接點 7">
            <a:extLst>
              <a:ext uri="{FF2B5EF4-FFF2-40B4-BE49-F238E27FC236}">
                <a16:creationId xmlns:a16="http://schemas.microsoft.com/office/drawing/2014/main" id="{77352AFF-C94C-4115-936E-5CC1D6A5594C}"/>
              </a:ext>
            </a:extLst>
          </p:cNvPr>
          <p:cNvCxnSpPr>
            <a:stCxn id="3" idx="1"/>
          </p:cNvCxnSpPr>
          <p:nvPr/>
        </p:nvCxnSpPr>
        <p:spPr>
          <a:xfrm flipH="1">
            <a:off x="2958252" y="4180994"/>
            <a:ext cx="3032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a:extLst>
              <a:ext uri="{FF2B5EF4-FFF2-40B4-BE49-F238E27FC236}">
                <a16:creationId xmlns:a16="http://schemas.microsoft.com/office/drawing/2014/main" id="{306A4A57-EBE3-4DA1-B174-4B640442F55C}"/>
              </a:ext>
            </a:extLst>
          </p:cNvPr>
          <p:cNvCxnSpPr>
            <a:cxnSpLocks/>
          </p:cNvCxnSpPr>
          <p:nvPr/>
        </p:nvCxnSpPr>
        <p:spPr>
          <a:xfrm flipH="1">
            <a:off x="2972647" y="1903377"/>
            <a:ext cx="3032759" cy="220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iṩļïḓè">
            <a:extLst>
              <a:ext uri="{FF2B5EF4-FFF2-40B4-BE49-F238E27FC236}">
                <a16:creationId xmlns:a16="http://schemas.microsoft.com/office/drawing/2014/main" id="{38EFD2C3-9337-4454-AB71-D7FE77B5BCDB}"/>
              </a:ext>
            </a:extLst>
          </p:cNvPr>
          <p:cNvSpPr txBox="1"/>
          <p:nvPr/>
        </p:nvSpPr>
        <p:spPr bwMode="auto">
          <a:xfrm>
            <a:off x="5625483" y="219255"/>
            <a:ext cx="6311178"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只利用新聞報導來看大盤的風向</a:t>
            </a:r>
            <a:r>
              <a:rPr lang="en-US" altLang="zh-TW"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iṩļïḓè">
            <a:extLst>
              <a:ext uri="{FF2B5EF4-FFF2-40B4-BE49-F238E27FC236}">
                <a16:creationId xmlns:a16="http://schemas.microsoft.com/office/drawing/2014/main" id="{D0B6A8D4-EC77-459E-8F53-6B7807AC8B38}"/>
              </a:ext>
            </a:extLst>
          </p:cNvPr>
          <p:cNvSpPr txBox="1"/>
          <p:nvPr/>
        </p:nvSpPr>
        <p:spPr bwMode="auto">
          <a:xfrm>
            <a:off x="5728422" y="5068231"/>
            <a:ext cx="6311178"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只利用股民留言來看大盤的風向</a:t>
            </a:r>
            <a:r>
              <a:rPr lang="en-US" altLang="zh-TW"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2000" dirty="0">
              <a:ln w="0"/>
              <a:effectLst>
                <a:outerShdw blurRad="38100" dist="19050" dir="2700000" algn="tl" rotWithShape="0">
                  <a:schemeClr val="dk1">
                    <a:alpha val="40000"/>
                  </a:schemeClr>
                </a:outerShdw>
              </a:effectLst>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iṩļïḓè">
            <a:extLst>
              <a:ext uri="{FF2B5EF4-FFF2-40B4-BE49-F238E27FC236}">
                <a16:creationId xmlns:a16="http://schemas.microsoft.com/office/drawing/2014/main" id="{7A4CF123-9355-4CB6-9767-A314E62F43D9}"/>
              </a:ext>
            </a:extLst>
          </p:cNvPr>
          <p:cNvSpPr txBox="1"/>
          <p:nvPr/>
        </p:nvSpPr>
        <p:spPr bwMode="auto">
          <a:xfrm>
            <a:off x="6469487" y="2732890"/>
            <a:ext cx="4829047" cy="607102"/>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sz="2000" b="1" dirty="0">
                <a:ln w="12700">
                  <a:solidFill>
                    <a:schemeClr val="accent2">
                      <a:lumMod val="50000"/>
                    </a:schemeClr>
                  </a:solidFill>
                  <a:prstDash val="solid"/>
                </a:ln>
                <a:solidFill>
                  <a:schemeClr val="bg1">
                    <a:lumMod val="95000"/>
                  </a:schemeClr>
                </a:solidFill>
                <a:latin typeface="思源黑体" panose="020B0500000000000000" pitchFamily="34" charset="-122"/>
                <a:ea typeface="思源黑体" panose="020B0500000000000000" pitchFamily="34" charset="-122"/>
                <a:sym typeface="思源黑体" panose="020B0500000000000000" pitchFamily="34" charset="-122"/>
              </a:rPr>
              <a:t>發現兩者的看法並不一致</a:t>
            </a:r>
            <a:r>
              <a:rPr lang="en-US" altLang="zh-TW" sz="2000" b="1" dirty="0">
                <a:ln w="12700">
                  <a:solidFill>
                    <a:schemeClr val="accent2">
                      <a:lumMod val="50000"/>
                    </a:schemeClr>
                  </a:solidFill>
                  <a:prstDash val="solid"/>
                </a:ln>
                <a:solidFill>
                  <a:schemeClr val="bg1">
                    <a:lumMod val="95000"/>
                  </a:schemeClr>
                </a:solidFill>
                <a:latin typeface="思源黑体" panose="020B0500000000000000" pitchFamily="34" charset="-122"/>
                <a:ea typeface="思源黑体" panose="020B0500000000000000" pitchFamily="34" charset="-122"/>
                <a:sym typeface="思源黑体" panose="020B0500000000000000" pitchFamily="34" charset="-122"/>
              </a:rPr>
              <a:t>!</a:t>
            </a:r>
            <a:endParaRPr lang="en-US" altLang="zh-CN" sz="2000" b="1" dirty="0">
              <a:ln w="12700">
                <a:solidFill>
                  <a:schemeClr val="accent2">
                    <a:lumMod val="50000"/>
                  </a:schemeClr>
                </a:solidFill>
                <a:prstDash val="solid"/>
              </a:ln>
              <a:solidFill>
                <a:schemeClr val="bg1">
                  <a:lumMod val="9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ustDataLst>
      <p:tags r:id="rId1"/>
    </p:custDataLst>
    <p:extLst>
      <p:ext uri="{BB962C8B-B14F-4D97-AF65-F5344CB8AC3E}">
        <p14:creationId xmlns:p14="http://schemas.microsoft.com/office/powerpoint/2010/main" val="27949451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B636606E-783D-4CAF-A958-995AA34967DD}"/>
              </a:ext>
            </a:extLst>
          </p:cNvPr>
          <p:cNvGrpSpPr/>
          <p:nvPr/>
        </p:nvGrpSpPr>
        <p:grpSpPr>
          <a:xfrm>
            <a:off x="5413246" y="6270340"/>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46C03274-DFB8-4C37-A3E3-115B3FAADC45}"/>
              </a:ext>
            </a:extLst>
          </p:cNvPr>
          <p:cNvSpPr txBox="1"/>
          <p:nvPr/>
        </p:nvSpPr>
        <p:spPr>
          <a:xfrm>
            <a:off x="3919084" y="4122082"/>
            <a:ext cx="4274774" cy="769441"/>
          </a:xfrm>
          <a:prstGeom prst="rect">
            <a:avLst/>
          </a:prstGeom>
          <a:noFill/>
        </p:spPr>
        <p:txBody>
          <a:bodyPr wrap="square" rtlCol="0">
            <a:spAutoFit/>
          </a:bodyPr>
          <a:lstStyle/>
          <a:p>
            <a:pPr algn="dist"/>
            <a:r>
              <a:rPr lang="zh-TW"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實際操作</a:t>
            </a:r>
            <a:endPar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ECD11999-3E36-4178-840C-87CD174DCF24}"/>
              </a:ext>
            </a:extLst>
          </p:cNvPr>
          <p:cNvCxnSpPr>
            <a:cxnSpLocks/>
          </p:cNvCxnSpPr>
          <p:nvPr/>
        </p:nvCxnSpPr>
        <p:spPr>
          <a:xfrm>
            <a:off x="3476205" y="5523305"/>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8B230DCF-BBEB-445A-A7B4-3A5120452FC9}"/>
              </a:ext>
            </a:extLst>
          </p:cNvPr>
          <p:cNvSpPr txBox="1"/>
          <p:nvPr/>
        </p:nvSpPr>
        <p:spPr bwMode="auto">
          <a:xfrm>
            <a:off x="4797770" y="5270393"/>
            <a:ext cx="2596460"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TW" altLang="en-US"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台股大盤的天氣預報</a:t>
            </a:r>
            <a:endPar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8" name="直接连接符 47">
            <a:extLst>
              <a:ext uri="{FF2B5EF4-FFF2-40B4-BE49-F238E27FC236}">
                <a16:creationId xmlns:a16="http://schemas.microsoft.com/office/drawing/2014/main" id="{F4B46058-924D-4F97-A779-3D9E523BA197}"/>
              </a:ext>
            </a:extLst>
          </p:cNvPr>
          <p:cNvCxnSpPr>
            <a:cxnSpLocks/>
          </p:cNvCxnSpPr>
          <p:nvPr/>
        </p:nvCxnSpPr>
        <p:spPr>
          <a:xfrm>
            <a:off x="7516512" y="5524228"/>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10686210" y="5588976"/>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4" name="圖片 3">
            <a:extLst>
              <a:ext uri="{FF2B5EF4-FFF2-40B4-BE49-F238E27FC236}">
                <a16:creationId xmlns:a16="http://schemas.microsoft.com/office/drawing/2014/main" id="{ADC0D634-C161-4CF3-B023-600229FCD94C}"/>
              </a:ext>
            </a:extLst>
          </p:cNvPr>
          <p:cNvPicPr>
            <a:picLocks noChangeAspect="1"/>
          </p:cNvPicPr>
          <p:nvPr/>
        </p:nvPicPr>
        <p:blipFill>
          <a:blip r:embed="rId2"/>
          <a:stretch>
            <a:fillRect/>
          </a:stretch>
        </p:blipFill>
        <p:spPr>
          <a:xfrm>
            <a:off x="3919084" y="511460"/>
            <a:ext cx="4193166" cy="33043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016633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294701;"/>
</p:tagLst>
</file>

<file path=ppt/tags/tag3.xml><?xml version="1.0" encoding="utf-8"?>
<p:tagLst xmlns:a="http://schemas.openxmlformats.org/drawingml/2006/main" xmlns:r="http://schemas.openxmlformats.org/officeDocument/2006/relationships" xmlns:p="http://schemas.openxmlformats.org/presentationml/2006/main">
  <p:tag name="ISLIDE.DIAGRAM" val="#255884;"/>
</p:tagLst>
</file>

<file path=ppt/tags/tag4.xml><?xml version="1.0" encoding="utf-8"?>
<p:tagLst xmlns:a="http://schemas.openxmlformats.org/drawingml/2006/main" xmlns:r="http://schemas.openxmlformats.org/officeDocument/2006/relationships" xmlns:p="http://schemas.openxmlformats.org/presentationml/2006/main">
  <p:tag name="ISLIDE.DIAGRAM" val="#255884;"/>
</p:tagLst>
</file>

<file path=ppt/tags/tag5.xml><?xml version="1.0" encoding="utf-8"?>
<p:tagLst xmlns:a="http://schemas.openxmlformats.org/drawingml/2006/main" xmlns:r="http://schemas.openxmlformats.org/officeDocument/2006/relationships" xmlns:p="http://schemas.openxmlformats.org/presentationml/2006/main">
  <p:tag name="ISLIDE.DIAGRAM" val="#255884;"/>
</p:tagLst>
</file>

<file path=ppt/tags/tag6.xml><?xml version="1.0" encoding="utf-8"?>
<p:tagLst xmlns:a="http://schemas.openxmlformats.org/drawingml/2006/main" xmlns:r="http://schemas.openxmlformats.org/officeDocument/2006/relationships" xmlns:p="http://schemas.openxmlformats.org/presentationml/2006/main">
  <p:tag name="ISLIDE.ICON" val="#405337;"/>
</p:tagLst>
</file>

<file path=ppt/theme/theme1.xml><?xml version="1.0" encoding="utf-8"?>
<a:theme xmlns:a="http://schemas.openxmlformats.org/drawingml/2006/main" name="觅知网">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寬螢幕</PresentationFormat>
  <Paragraphs>138</Paragraphs>
  <Slides>22</Slides>
  <Notes>3</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22</vt:i4>
      </vt:variant>
    </vt:vector>
  </HeadingPairs>
  <TitlesOfParts>
    <vt:vector size="35" baseType="lpstr">
      <vt:lpstr>等线</vt:lpstr>
      <vt:lpstr>等线 Light</vt:lpstr>
      <vt:lpstr>思源黑体</vt:lpstr>
      <vt:lpstr>思源黑体 Light</vt:lpstr>
      <vt:lpstr>思源黑体 Medium</vt:lpstr>
      <vt:lpstr>微軟正黑體</vt:lpstr>
      <vt:lpstr>新細明體</vt:lpstr>
      <vt:lpstr>標楷體</vt:lpstr>
      <vt:lpstr>Arial</vt:lpstr>
      <vt:lpstr>Arial</vt:lpstr>
      <vt:lpstr>Calibri</vt:lpstr>
      <vt:lpstr>Calibri Light</vt:lpstr>
      <vt:lpstr>觅知网</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2020-12-20T05:06:28Z</dcterms:created>
  <dcterms:modified xsi:type="dcterms:W3CDTF">2020-12-24T08:02:37Z</dcterms:modified>
</cp:coreProperties>
</file>