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147469869" r:id="rId5"/>
    <p:sldId id="2147469876" r:id="rId6"/>
    <p:sldId id="2147469921" r:id="rId7"/>
    <p:sldId id="2147469922" r:id="rId8"/>
    <p:sldId id="2147469923" r:id="rId9"/>
    <p:sldId id="2147469925" r:id="rId10"/>
    <p:sldId id="21474699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C0"/>
    <a:srgbClr val="7D08C8"/>
    <a:srgbClr val="9928E6"/>
    <a:srgbClr val="B350FF"/>
    <a:srgbClr val="B864FF"/>
    <a:srgbClr val="BC85F9"/>
    <a:srgbClr val="B392D7"/>
    <a:srgbClr val="AAA0B4"/>
    <a:srgbClr val="8410D0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7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5B4AB-C43C-E92D-2BF8-99C4FDD6E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F264A-A46F-3427-AE33-BED20414A8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65B9-5C46-4E19-BF88-D388FBD1829D}" type="datetimeFigureOut">
              <a:rPr lang="en-CA" smtClean="0"/>
              <a:t>2024-10-31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29D03-A0C6-405C-2E6B-42046C5AE1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106A1-DB2E-BB0B-4309-5FD924DAA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D730D-ADE4-40C1-BF54-4366AD217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109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52C27-F456-4488-B8CD-1D48FB48C68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1F0C0-F175-47E9-A5A7-10AF1731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1F0C0-F175-47E9-A5A7-10AF1731A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1F0C0-F175-47E9-A5A7-10AF1731A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FC90D-F6A7-665C-809E-1332CA1E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61016-C0F1-E7B7-AC47-D323D5E5C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26DD6-6B2B-5D83-3BB7-8F3F93363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3A02F-A6D6-FA0E-A7DA-881544F9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1F0C0-F175-47E9-A5A7-10AF1731A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5BDA-1DB3-92FD-8A01-4D1AB148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7D5FE-3589-FA48-51CD-EAC949996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9763C-666E-F1E6-6796-320B0AE5A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9DB6-9894-E8AC-12EE-52CEFD672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1F0C0-F175-47E9-A5A7-10AF1731A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7DF7-95B7-9819-5ED7-6F289D2C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CA63-0003-5D0B-B7D2-5E2D3B92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C0BCB9-7CD6-758C-DB0F-1C6642B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5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BBAC21D6-28E6-4898-907C-91F314C4602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00FD-3FE7-DC36-EC36-D68D20B3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365125"/>
            <a:ext cx="11239130" cy="717951"/>
          </a:xfrm>
          <a:prstGeom prst="rect">
            <a:avLst/>
          </a:prstGeo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5C5F-F01A-FF74-142E-6325F89B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1553592"/>
            <a:ext cx="11239130" cy="4623371"/>
          </a:xfrm>
          <a:prstGeom prst="rect">
            <a:avLst/>
          </a:prstGeo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E5166-8A25-A97E-C74A-C1931522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5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BBAC21D6-28E6-4898-907C-91F314C4602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95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EC9-A289-8A13-CE20-A4C355D8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3CDE-1BBF-9BE3-F5A9-6205D3E2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17AD63-56B2-4B80-30E0-FFD4CD2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5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BBAC21D6-28E6-4898-907C-91F314C4602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8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8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nocaretest-kwj7u2bolxeaqgabemzuho.streamlit.app/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E8DCE2-3881-A1FD-CD39-7F470B7BE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MenoCare </a:t>
            </a:r>
            <a:b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Smart Women's Health Companion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22B2F5-4DD4-36C8-5FDA-2F1B6B2C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050"/>
            <a:ext cx="9144000" cy="1047749"/>
          </a:xfrm>
        </p:spPr>
        <p:txBody>
          <a:bodyPr/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October 2024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C84630-401F-E486-8B11-42E189DB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6281-C642-BFBA-55C8-07ECD7C3268C}"/>
              </a:ext>
            </a:extLst>
          </p:cNvPr>
          <p:cNvCxnSpPr>
            <a:cxnSpLocks/>
          </p:cNvCxnSpPr>
          <p:nvPr/>
        </p:nvCxnSpPr>
        <p:spPr>
          <a:xfrm>
            <a:off x="1524000" y="377666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E0CBFA4-A257-7281-15C1-18F0855B3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5" t="14495" b="13298"/>
          <a:stretch/>
        </p:blipFill>
        <p:spPr>
          <a:xfrm>
            <a:off x="7545388" y="334171"/>
            <a:ext cx="4391022" cy="17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0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DA528-AC2A-B2DA-97B7-0FEAF0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38439"/>
            <a:ext cx="2970530" cy="1266824"/>
          </a:xfrm>
        </p:spPr>
        <p:txBody>
          <a:bodyPr anchor="ctr"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genda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185A-0BC3-B093-7F3D-D3E0004A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02F20-57DF-1FD0-6D3D-82C418B2A800}"/>
              </a:ext>
            </a:extLst>
          </p:cNvPr>
          <p:cNvCxnSpPr>
            <a:cxnSpLocks/>
          </p:cNvCxnSpPr>
          <p:nvPr/>
        </p:nvCxnSpPr>
        <p:spPr>
          <a:xfrm>
            <a:off x="876300" y="4005263"/>
            <a:ext cx="2926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1C10C3-655C-9BA7-8B66-F208D2EDB123}"/>
              </a:ext>
            </a:extLst>
          </p:cNvPr>
          <p:cNvCxnSpPr>
            <a:cxnSpLocks/>
          </p:cNvCxnSpPr>
          <p:nvPr/>
        </p:nvCxnSpPr>
        <p:spPr>
          <a:xfrm>
            <a:off x="876300" y="2738438"/>
            <a:ext cx="2926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6D5606D4-04D5-DA0E-F922-937EE58AEA96}"/>
              </a:ext>
            </a:extLst>
          </p:cNvPr>
          <p:cNvSpPr txBox="1">
            <a:spLocks/>
          </p:cNvSpPr>
          <p:nvPr/>
        </p:nvSpPr>
        <p:spPr>
          <a:xfrm>
            <a:off x="5241925" y="1214439"/>
            <a:ext cx="5492750" cy="738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j-cs"/>
              </a:defRPr>
            </a:lvl1pPr>
          </a:lstStyle>
          <a:p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AF746EB-E9CC-0019-B602-90798ABB89C2}"/>
              </a:ext>
            </a:extLst>
          </p:cNvPr>
          <p:cNvSpPr txBox="1">
            <a:spLocks/>
          </p:cNvSpPr>
          <p:nvPr/>
        </p:nvSpPr>
        <p:spPr>
          <a:xfrm>
            <a:off x="5241925" y="2149079"/>
            <a:ext cx="5492750" cy="738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j-cs"/>
              </a:defRPr>
            </a:lvl1pPr>
          </a:lstStyle>
          <a:p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Mission and Vision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568C28C-A4F8-E748-D09D-BA366F7308B5}"/>
              </a:ext>
            </a:extLst>
          </p:cNvPr>
          <p:cNvSpPr txBox="1">
            <a:spLocks/>
          </p:cNvSpPr>
          <p:nvPr/>
        </p:nvSpPr>
        <p:spPr>
          <a:xfrm>
            <a:off x="5241925" y="3083719"/>
            <a:ext cx="5492750" cy="738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j-cs"/>
              </a:defRPr>
            </a:lvl1pPr>
          </a:lstStyle>
          <a:p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Product Value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8E2E1C9-64D4-2571-663D-167917CACD0D}"/>
              </a:ext>
            </a:extLst>
          </p:cNvPr>
          <p:cNvSpPr txBox="1">
            <a:spLocks/>
          </p:cNvSpPr>
          <p:nvPr/>
        </p:nvSpPr>
        <p:spPr>
          <a:xfrm>
            <a:off x="5241925" y="4018359"/>
            <a:ext cx="5492750" cy="738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j-cs"/>
              </a:defRPr>
            </a:lvl1pPr>
          </a:lstStyle>
          <a:p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Development Plan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30E79D5-2AAE-46E3-8D6C-7EE7912C7D1C}"/>
              </a:ext>
            </a:extLst>
          </p:cNvPr>
          <p:cNvSpPr txBox="1">
            <a:spLocks/>
          </p:cNvSpPr>
          <p:nvPr/>
        </p:nvSpPr>
        <p:spPr>
          <a:xfrm>
            <a:off x="5241925" y="4953000"/>
            <a:ext cx="5492750" cy="738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  <a:cs typeface="+mj-cs"/>
              </a:defRPr>
            </a:lvl1pPr>
          </a:lstStyle>
          <a:p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CA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Market Prospects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18DFA87-96C6-E3FF-7EBD-A95FDBB26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41A6F-EA52-016A-4BDC-436AE30E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F1F2-0440-0405-8C08-5D34675E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BDF69-6B0D-17B2-BB80-586DB7A9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99FCF-5372-5EF4-5AEC-5C3FF6DA9450}"/>
              </a:ext>
            </a:extLst>
          </p:cNvPr>
          <p:cNvSpPr/>
          <p:nvPr/>
        </p:nvSpPr>
        <p:spPr>
          <a:xfrm>
            <a:off x="739775" y="1705991"/>
            <a:ext cx="5191125" cy="4276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8221645-8616-A85A-2160-8F617F2FF075}"/>
              </a:ext>
            </a:extLst>
          </p:cNvPr>
          <p:cNvSpPr/>
          <p:nvPr/>
        </p:nvSpPr>
        <p:spPr>
          <a:xfrm>
            <a:off x="2342194" y="1710182"/>
            <a:ext cx="1917700" cy="349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CA" altLang="zh-CN" b="1" dirty="0">
                <a:solidFill>
                  <a:schemeClr val="bg1"/>
                </a:solidFill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The Challenge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C941-F99D-9967-C5C2-D2683E4B4A54}"/>
              </a:ext>
            </a:extLst>
          </p:cNvPr>
          <p:cNvSpPr txBox="1"/>
          <p:nvPr/>
        </p:nvSpPr>
        <p:spPr>
          <a:xfrm>
            <a:off x="701675" y="2353766"/>
            <a:ext cx="5191125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600"/>
              </a:spcAft>
              <a:defRPr sz="1600"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billion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women worldwide will be in menopause by 2030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experience disruptive symptoms, only 36% seek professional 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report inadequate healthcare support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Average menopause duration: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7-14 years</a:t>
            </a: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46605B-F2DA-2755-BA23-84777387E474}"/>
              </a:ext>
            </a:extLst>
          </p:cNvPr>
          <p:cNvSpPr/>
          <p:nvPr/>
        </p:nvSpPr>
        <p:spPr>
          <a:xfrm>
            <a:off x="6175375" y="1705991"/>
            <a:ext cx="5191125" cy="4276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D5B8E10A-B023-C260-4916-FAF0B8749E47}"/>
              </a:ext>
            </a:extLst>
          </p:cNvPr>
          <p:cNvSpPr/>
          <p:nvPr/>
        </p:nvSpPr>
        <p:spPr>
          <a:xfrm>
            <a:off x="7841294" y="1706948"/>
            <a:ext cx="1917700" cy="349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CA" altLang="zh-CN" b="1" dirty="0">
                <a:solidFill>
                  <a:schemeClr val="bg1"/>
                </a:solidFill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Key Issues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E1D49-8426-0743-27B5-388004C162BC}"/>
              </a:ext>
            </a:extLst>
          </p:cNvPr>
          <p:cNvSpPr txBox="1"/>
          <p:nvPr/>
        </p:nvSpPr>
        <p:spPr>
          <a:xfrm>
            <a:off x="6175374" y="2347807"/>
            <a:ext cx="540702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Limited access to specialized healthcare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Lack of reliable information and support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Significant impact on quality of life and work performance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High healthcare costs and productivity losses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Insufficient digital solutions in the market</a:t>
            </a:r>
            <a:endParaRPr lang="zh-CN" altLang="en-US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92B202-29E9-FAC7-3E70-863867750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DD30C-77DB-DF88-C7BB-D4C18AAD0969}"/>
              </a:ext>
            </a:extLst>
          </p:cNvPr>
          <p:cNvSpPr txBox="1"/>
          <p:nvPr/>
        </p:nvSpPr>
        <p:spPr>
          <a:xfrm>
            <a:off x="815975" y="6077616"/>
            <a:ext cx="109521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Source: WHO Women's Health and Aging Report (2021); Study published in the journal "Menopause" (2021); Study from the Journal of Women's Health (2019) 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312F4-586A-B68A-0771-5A0B188B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D17-9154-9BFB-A8A2-1D02746F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Vision &amp; Mission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A08B8-5B14-15CB-9581-01E2DE88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97D0A7E-499E-4DCA-59CF-5B7B5AFE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521409-E900-1622-7FC7-D6DEEFB1696A}"/>
              </a:ext>
            </a:extLst>
          </p:cNvPr>
          <p:cNvSpPr txBox="1"/>
          <p:nvPr/>
        </p:nvSpPr>
        <p:spPr>
          <a:xfrm>
            <a:off x="1381125" y="1545737"/>
            <a:ext cx="9153526" cy="387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become the world's leading digital health platform for menopausal women, empowering them through technology-driven solutions.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personalized digital health management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 data-driven insights and 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supportive community for menopausal women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Bridge the gap between women and healthcare providers</a:t>
            </a:r>
          </a:p>
        </p:txBody>
      </p:sp>
    </p:spTree>
    <p:extLst>
      <p:ext uri="{BB962C8B-B14F-4D97-AF65-F5344CB8AC3E}">
        <p14:creationId xmlns:p14="http://schemas.microsoft.com/office/powerpoint/2010/main" val="192153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48C1-1B54-E9B1-9591-B0DCD22C1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27F8-5E77-099B-C05C-D8CEA7F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Product Value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BFC2-346A-B5F1-DF2D-D933152E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E22A991-4750-7ABB-0585-ECA54A46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49F23-6B32-02D2-A442-A618A1A970A7}"/>
              </a:ext>
            </a:extLst>
          </p:cNvPr>
          <p:cNvSpPr/>
          <p:nvPr/>
        </p:nvSpPr>
        <p:spPr>
          <a:xfrm>
            <a:off x="768349" y="1786384"/>
            <a:ext cx="2232027" cy="94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Comprehensive Health Tracking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9D40F-AEB3-8882-DC54-E17A11CA43C9}"/>
              </a:ext>
            </a:extLst>
          </p:cNvPr>
          <p:cNvSpPr/>
          <p:nvPr/>
        </p:nvSpPr>
        <p:spPr>
          <a:xfrm>
            <a:off x="768349" y="3323209"/>
            <a:ext cx="2232026" cy="94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Smart Analysis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71521-F192-2324-56AE-6782A78D7428}"/>
              </a:ext>
            </a:extLst>
          </p:cNvPr>
          <p:cNvSpPr/>
          <p:nvPr/>
        </p:nvSpPr>
        <p:spPr>
          <a:xfrm>
            <a:off x="768349" y="4860034"/>
            <a:ext cx="2232026" cy="94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Professional Support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6B5A6-3460-7A0F-DCFF-81A104309A64}"/>
              </a:ext>
            </a:extLst>
          </p:cNvPr>
          <p:cNvSpPr txBox="1"/>
          <p:nvPr/>
        </p:nvSpPr>
        <p:spPr>
          <a:xfrm>
            <a:off x="3228975" y="1653719"/>
            <a:ext cx="369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Mood and emotional well-being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Sleep quality monitoring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Symptom tracking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and lifestyle logging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9AD8B-ED1F-0E79-6C14-F699E1A65D6A}"/>
              </a:ext>
            </a:extLst>
          </p:cNvPr>
          <p:cNvSpPr txBox="1"/>
          <p:nvPr/>
        </p:nvSpPr>
        <p:spPr>
          <a:xfrm>
            <a:off x="3228975" y="3186410"/>
            <a:ext cx="369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AI-powered health insights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Personalized recommendations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Progress visualization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warning system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4F5D-6054-491E-FEC4-28CAD7081039}"/>
              </a:ext>
            </a:extLst>
          </p:cNvPr>
          <p:cNvSpPr txBox="1"/>
          <p:nvPr/>
        </p:nvSpPr>
        <p:spPr>
          <a:xfrm>
            <a:off x="3228975" y="4723944"/>
            <a:ext cx="369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Expert consultation access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Educational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Community support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Healthcare provider connectivity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80275-E90F-6E44-8F79-0C9183767EF9}"/>
              </a:ext>
            </a:extLst>
          </p:cNvPr>
          <p:cNvCxnSpPr/>
          <p:nvPr/>
        </p:nvCxnSpPr>
        <p:spPr>
          <a:xfrm>
            <a:off x="6858000" y="1786384"/>
            <a:ext cx="0" cy="406717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D3FB274-B26B-4256-4662-6ED15680F74C}"/>
              </a:ext>
            </a:extLst>
          </p:cNvPr>
          <p:cNvSpPr/>
          <p:nvPr/>
        </p:nvSpPr>
        <p:spPr>
          <a:xfrm rot="5400000">
            <a:off x="6694742" y="3701605"/>
            <a:ext cx="397381" cy="1851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25189-71DD-4D7F-F9D7-E892E1D3D283}"/>
              </a:ext>
            </a:extLst>
          </p:cNvPr>
          <p:cNvSpPr txBox="1"/>
          <p:nvPr/>
        </p:nvSpPr>
        <p:spPr>
          <a:xfrm>
            <a:off x="7337426" y="1594782"/>
            <a:ext cx="435446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</a:p>
          <a:p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https://menocaretest-kwj7u2bolxeaqgabemzuho.streamlit.app/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Frontend: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Backend: Gemini Flash 1.5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with Prompt Engineering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Mood, sleep, symptoms monitoring and health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Diet and lifestyle logging and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Progress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B447C-6578-5F6F-FE63-72DFB0B7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2D7-F2C2-758A-8CF9-A241FDC9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Development Plan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762C-7900-0E63-8292-EDA951FF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9B3ABB-11AD-5B47-58C6-9249D678B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A6933-9C4B-20CE-B59E-89C27766B379}"/>
              </a:ext>
            </a:extLst>
          </p:cNvPr>
          <p:cNvSpPr/>
          <p:nvPr/>
        </p:nvSpPr>
        <p:spPr>
          <a:xfrm>
            <a:off x="1177924" y="3253234"/>
            <a:ext cx="2232027" cy="717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b="1" dirty="0" err="1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oundation</a:t>
            </a:r>
            <a:endParaRPr lang="en-US" altLang="zh-CN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(Year 1)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406AA-F64B-098A-3D4D-5788549EB2C4}"/>
              </a:ext>
            </a:extLst>
          </p:cNvPr>
          <p:cNvSpPr/>
          <p:nvPr/>
        </p:nvSpPr>
        <p:spPr>
          <a:xfrm>
            <a:off x="4837192" y="2282285"/>
            <a:ext cx="2232027" cy="717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Growth</a:t>
            </a:r>
            <a:endParaRPr lang="en-US" altLang="zh-CN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(Year 2-3)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BE54B-801D-8D63-A24F-401498A64604}"/>
              </a:ext>
            </a:extLst>
          </p:cNvPr>
          <p:cNvSpPr/>
          <p:nvPr/>
        </p:nvSpPr>
        <p:spPr>
          <a:xfrm>
            <a:off x="8601235" y="1564334"/>
            <a:ext cx="2232027" cy="717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Expansion</a:t>
            </a:r>
            <a:endParaRPr lang="en-US" altLang="zh-CN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(Year 4-5)</a:t>
            </a:r>
            <a:endParaRPr lang="en-CA" b="1" dirty="0"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400DE-E4F9-3721-BD0E-CA075084ED07}"/>
              </a:ext>
            </a:extLst>
          </p:cNvPr>
          <p:cNvSpPr txBox="1"/>
          <p:nvPr/>
        </p:nvSpPr>
        <p:spPr>
          <a:xfrm>
            <a:off x="1177924" y="4162113"/>
            <a:ext cx="2906634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Launch core app features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initial user base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key partnerships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business model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4BECC-490A-5826-49A9-A7B5187DE070}"/>
              </a:ext>
            </a:extLst>
          </p:cNvPr>
          <p:cNvSpPr txBox="1"/>
          <p:nvPr/>
        </p:nvSpPr>
        <p:spPr>
          <a:xfrm>
            <a:off x="4846718" y="3253234"/>
            <a:ext cx="2992357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Expand feature set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 wearable devices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 user acquisition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premium services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CD69-C7A3-15A7-8EDB-B5CE527F8759}"/>
              </a:ext>
            </a:extLst>
          </p:cNvPr>
          <p:cNvSpPr txBox="1"/>
          <p:nvPr/>
        </p:nvSpPr>
        <p:spPr>
          <a:xfrm>
            <a:off x="8601235" y="2641260"/>
            <a:ext cx="2813051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market entry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AI capabilities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Ecosystem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leadership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90A62-632E-B3CE-7FED-88F01D97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B262-25F8-6FE2-8928-FC01023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Market Prospects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08AAE-4E7D-D932-6B4C-F2B9C11E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21D6-28E6-4898-907C-91F314C46026}" type="slidenum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A87A0F-09F5-0E14-DEA2-6EEE4ACE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045" t="14495" b="13298"/>
          <a:stretch/>
        </p:blipFill>
        <p:spPr>
          <a:xfrm>
            <a:off x="9717249" y="136525"/>
            <a:ext cx="2213606" cy="869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B27B8-6B60-A8CC-80B5-A5E60CA112DC}"/>
              </a:ext>
            </a:extLst>
          </p:cNvPr>
          <p:cNvSpPr txBox="1"/>
          <p:nvPr/>
        </p:nvSpPr>
        <p:spPr>
          <a:xfrm>
            <a:off x="619125" y="2105484"/>
            <a:ext cx="555307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digital health market growing at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annually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Women's health market valued at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$50B+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0CE771-2381-54E7-633C-81C0A4DB1B4B}"/>
              </a:ext>
            </a:extLst>
          </p:cNvPr>
          <p:cNvCxnSpPr/>
          <p:nvPr/>
        </p:nvCxnSpPr>
        <p:spPr>
          <a:xfrm>
            <a:off x="2057400" y="1646596"/>
            <a:ext cx="7239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4BEF39-B465-B061-2A94-9FD128763662}"/>
              </a:ext>
            </a:extLst>
          </p:cNvPr>
          <p:cNvSpPr txBox="1"/>
          <p:nvPr/>
        </p:nvSpPr>
        <p:spPr>
          <a:xfrm>
            <a:off x="4543563" y="1461930"/>
            <a:ext cx="24573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Opportunity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4B86A-7268-61AD-D3D6-CBB3E78E4F17}"/>
              </a:ext>
            </a:extLst>
          </p:cNvPr>
          <p:cNvSpPr txBox="1"/>
          <p:nvPr/>
        </p:nvSpPr>
        <p:spPr>
          <a:xfrm>
            <a:off x="6172201" y="2105484"/>
            <a:ext cx="575865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Increasing healthcare spending in target demographic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Rising demand for digital health solutions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A78EEC-2E5C-6F8E-5EBE-44307D5CDB2E}"/>
              </a:ext>
            </a:extLst>
          </p:cNvPr>
          <p:cNvCxnSpPr/>
          <p:nvPr/>
        </p:nvCxnSpPr>
        <p:spPr>
          <a:xfrm>
            <a:off x="2085975" y="3551596"/>
            <a:ext cx="7239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40E93F-35C0-EA05-EF50-D50EADA1FAF2}"/>
              </a:ext>
            </a:extLst>
          </p:cNvPr>
          <p:cNvSpPr txBox="1"/>
          <p:nvPr/>
        </p:nvSpPr>
        <p:spPr>
          <a:xfrm>
            <a:off x="4572138" y="3362192"/>
            <a:ext cx="24573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D5B90-CB20-F3F6-485B-330F35FA5F91}"/>
              </a:ext>
            </a:extLst>
          </p:cNvPr>
          <p:cNvSpPr txBox="1"/>
          <p:nvPr/>
        </p:nvSpPr>
        <p:spPr>
          <a:xfrm>
            <a:off x="1962289" y="3774177"/>
            <a:ext cx="3400286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Streams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Freemium subscription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Telemedicine services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Partnership programs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insights monetization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092C44-0B1D-58C1-24C1-A95AF2102802}"/>
              </a:ext>
            </a:extLst>
          </p:cNvPr>
          <p:cNvSpPr txBox="1"/>
          <p:nvPr/>
        </p:nvSpPr>
        <p:spPr>
          <a:xfrm>
            <a:off x="6515237" y="3774177"/>
            <a:ext cx="521003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 Potential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Projected user growth: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annually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market penetration: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3 years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revenue growth: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year-over-year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Break-even projected in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3</a:t>
            </a:r>
            <a:endParaRPr lang="en-CA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5D16B-72AD-E2CD-1290-0BD45E0BEECF}"/>
              </a:ext>
            </a:extLst>
          </p:cNvPr>
          <p:cNvSpPr txBox="1"/>
          <p:nvPr/>
        </p:nvSpPr>
        <p:spPr>
          <a:xfrm>
            <a:off x="614432" y="622554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Source: Bloomberg Intelligence Report 2023</a:t>
            </a:r>
          </a:p>
        </p:txBody>
      </p:sp>
    </p:spTree>
    <p:extLst>
      <p:ext uri="{BB962C8B-B14F-4D97-AF65-F5344CB8AC3E}">
        <p14:creationId xmlns:p14="http://schemas.microsoft.com/office/powerpoint/2010/main" val="40921389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DBA7540AEC74691DE2031BE8096BF" ma:contentTypeVersion="6" ma:contentTypeDescription="Create a new document." ma:contentTypeScope="" ma:versionID="a0e587fa987a0abd323f76755e54c442">
  <xsd:schema xmlns:xsd="http://www.w3.org/2001/XMLSchema" xmlns:xs="http://www.w3.org/2001/XMLSchema" xmlns:p="http://schemas.microsoft.com/office/2006/metadata/properties" xmlns:ns2="73534edc-bd76-4ec1-bb13-e61e3848924c" xmlns:ns3="c7c73b5b-4013-488e-bc4a-56c46892ea81" targetNamespace="http://schemas.microsoft.com/office/2006/metadata/properties" ma:root="true" ma:fieldsID="545cd04d8128296df4b09ed485e33de0" ns2:_="" ns3:_="">
    <xsd:import namespace="73534edc-bd76-4ec1-bb13-e61e3848924c"/>
    <xsd:import namespace="c7c73b5b-4013-488e-bc4a-56c46892e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34edc-bd76-4ec1-bb13-e61e38489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b5b-4013-488e-bc4a-56c46892e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7c73b5b-4013-488e-bc4a-56c46892ea81">
      <UserInfo>
        <DisplayName>Block, Duane J.</DisplayName>
        <AccountId>171</AccountId>
        <AccountType/>
      </UserInfo>
      <UserInfo>
        <DisplayName>Guenther, Daniel C.</DisplayName>
        <AccountId>250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D8343C-64CE-4C3E-893D-EF1A8AC76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534edc-bd76-4ec1-bb13-e61e3848924c"/>
    <ds:schemaRef ds:uri="c7c73b5b-4013-488e-bc4a-56c46892e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1E7B6A-E02C-47F5-86A4-D947DBC1E84D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c7c73b5b-4013-488e-bc4a-56c46892ea8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3534edc-bd76-4ec1-bb13-e61e3848924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F9EF7E-B90B-4BC8-854E-6B9CFC61EE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</TotalTime>
  <Words>415</Words>
  <Application>Microsoft Office PowerPoint</Application>
  <PresentationFormat>Widescreen</PresentationFormat>
  <Paragraphs>105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STKaiti</vt:lpstr>
      <vt:lpstr>Aptos</vt:lpstr>
      <vt:lpstr>Arial</vt:lpstr>
      <vt:lpstr>Calibri</vt:lpstr>
      <vt:lpstr>Custom Design</vt:lpstr>
      <vt:lpstr>MenoCare   Smart Women's Health Companion</vt:lpstr>
      <vt:lpstr>Agenda</vt:lpstr>
      <vt:lpstr>Problem Statement</vt:lpstr>
      <vt:lpstr>Vision &amp; Mission</vt:lpstr>
      <vt:lpstr>Product Value</vt:lpstr>
      <vt:lpstr>Development Plan</vt:lpstr>
      <vt:lpstr>Market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</dc:title>
  <dc:creator>Scott, Mariah D.</dc:creator>
  <cp:lastModifiedBy>Terry Qin</cp:lastModifiedBy>
  <cp:revision>48</cp:revision>
  <cp:lastPrinted>2024-07-26T19:11:20Z</cp:lastPrinted>
  <dcterms:created xsi:type="dcterms:W3CDTF">2021-12-17T20:14:27Z</dcterms:created>
  <dcterms:modified xsi:type="dcterms:W3CDTF">2024-10-31T14:10:00Z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0x010100DADDBA7540AEC74691DE2031BE8096BF</vt:lpwstr>
  </property>
  <property fmtid="{D5CDD505-2E9C-101B-9397-08002B2CF9AE}" pid="3" name="ComplianceAssetId">
    <vt:lpwstr/>
  </property>
  <property fmtid="{D5CDD505-2E9C-101B-9397-08002B2CF9AE}" pid="4" name="TriggerFlowInfo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lpwstr/>
  </property>
  <property fmtid="{D5CDD505-2E9C-101B-9397-08002B2CF9AE}" pid="8" name="xd_ProgID">
    <vt:lpwstr/>
  </property>
</Properties>
</file>