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8" r:id="rId2"/>
    <p:sldId id="1068" r:id="rId3"/>
    <p:sldId id="1074" r:id="rId4"/>
    <p:sldId id="1081" r:id="rId5"/>
    <p:sldId id="1069" r:id="rId6"/>
    <p:sldId id="1071" r:id="rId7"/>
    <p:sldId id="1073" r:id="rId8"/>
    <p:sldId id="1075" r:id="rId9"/>
    <p:sldId id="1070" r:id="rId10"/>
    <p:sldId id="1072" r:id="rId11"/>
    <p:sldId id="1076" r:id="rId12"/>
    <p:sldId id="1080" r:id="rId13"/>
    <p:sldId id="1079" r:id="rId14"/>
    <p:sldId id="1078" r:id="rId15"/>
    <p:sldId id="1077" r:id="rId16"/>
    <p:sldId id="957" r:id="rId17"/>
  </p:sldIdLst>
  <p:sldSz cx="9144000" cy="6858000" type="screen4x3"/>
  <p:notesSz cx="7051675" cy="93360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850E"/>
    <a:srgbClr val="9F0305"/>
    <a:srgbClr val="A38FBB"/>
    <a:srgbClr val="F8B37E"/>
    <a:srgbClr val="FAC0CF"/>
    <a:srgbClr val="95B3D7"/>
    <a:srgbClr val="83A2EA"/>
    <a:srgbClr val="66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82335" autoAdjust="0"/>
  </p:normalViewPr>
  <p:slideViewPr>
    <p:cSldViewPr snapToGrid="0">
      <p:cViewPr varScale="1">
        <p:scale>
          <a:sx n="70" d="100"/>
          <a:sy n="70" d="100"/>
        </p:scale>
        <p:origin x="1503" y="3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27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Scalability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Monthly Cost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Sheet2!$B$14:$B$20</c:f>
              <c:numCache>
                <c:formatCode>General</c:formatCode>
                <c:ptCount val="7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Sheet2!$C$14:$C$20</c:f>
              <c:numCache>
                <c:formatCode>General</c:formatCode>
                <c:ptCount val="7"/>
                <c:pt idx="0">
                  <c:v>17.09</c:v>
                </c:pt>
                <c:pt idx="1">
                  <c:v>38.340000000000003</c:v>
                </c:pt>
                <c:pt idx="2">
                  <c:v>188.12</c:v>
                </c:pt>
                <c:pt idx="3">
                  <c:v>430.04</c:v>
                </c:pt>
                <c:pt idx="4" formatCode="&quot;$&quot;#,##0.00">
                  <c:v>852.01</c:v>
                </c:pt>
                <c:pt idx="5">
                  <c:v>2117.94</c:v>
                </c:pt>
                <c:pt idx="6">
                  <c:v>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FA-4451-8B17-2FBD4E25F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457024"/>
        <c:axId val="116048096"/>
      </c:lineChart>
      <c:catAx>
        <c:axId val="11345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Sensors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48096"/>
        <c:crosses val="autoZero"/>
        <c:auto val="1"/>
        <c:lblAlgn val="ctr"/>
        <c:lblOffset val="100"/>
        <c:noMultiLvlLbl val="0"/>
      </c:catAx>
      <c:valAx>
        <c:axId val="11604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5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726" cy="466804"/>
          </a:xfrm>
          <a:prstGeom prst="rect">
            <a:avLst/>
          </a:prstGeom>
        </p:spPr>
        <p:txBody>
          <a:bodyPr vert="horz" lIns="93644" tIns="46822" rIns="93644" bIns="4682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4317" y="0"/>
            <a:ext cx="3055726" cy="466804"/>
          </a:xfrm>
          <a:prstGeom prst="rect">
            <a:avLst/>
          </a:prstGeom>
        </p:spPr>
        <p:txBody>
          <a:bodyPr vert="horz" lIns="93644" tIns="46822" rIns="93644" bIns="46822" rtlCol="0"/>
          <a:lstStyle>
            <a:lvl1pPr algn="r">
              <a:defRPr sz="1200"/>
            </a:lvl1pPr>
          </a:lstStyle>
          <a:p>
            <a:fld id="{0CFB84C7-BCD9-6B4F-9472-1E4DD5189C2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7663"/>
            <a:ext cx="3055726" cy="466804"/>
          </a:xfrm>
          <a:prstGeom prst="rect">
            <a:avLst/>
          </a:prstGeom>
        </p:spPr>
        <p:txBody>
          <a:bodyPr vert="horz" lIns="93644" tIns="46822" rIns="93644" bIns="4682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4317" y="8867663"/>
            <a:ext cx="3055726" cy="466804"/>
          </a:xfrm>
          <a:prstGeom prst="rect">
            <a:avLst/>
          </a:prstGeom>
        </p:spPr>
        <p:txBody>
          <a:bodyPr vert="horz" lIns="93644" tIns="46822" rIns="93644" bIns="46822" rtlCol="0" anchor="b"/>
          <a:lstStyle>
            <a:lvl1pPr algn="r">
              <a:defRPr sz="1200"/>
            </a:lvl1pPr>
          </a:lstStyle>
          <a:p>
            <a:fld id="{356E65AE-FECD-A543-B846-C5AF6C36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2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726" cy="4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949" y="0"/>
            <a:ext cx="3055726" cy="4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0088"/>
            <a:ext cx="4667250" cy="3500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224" y="4434642"/>
            <a:ext cx="5171228" cy="42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284"/>
            <a:ext cx="3055726" cy="4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949" y="8869284"/>
            <a:ext cx="3055726" cy="4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B4A6688F-77C5-4DD5-9714-D1808F7EA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9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BA171-E9EF-4613-B9D2-6C70235CC844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1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0088"/>
            <a:ext cx="4667250" cy="350043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4109" indent="-234109" eaLnBrk="1" hangingPunct="1">
              <a:buAutoNum type="arabicPeriod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Bring an </a:t>
            </a:r>
            <a:r>
              <a:rPr lang="en-US" dirty="0" err="1">
                <a:latin typeface="Arial" pitchFamily="-123" charset="0"/>
                <a:ea typeface="ＭＳ Ｐゴシック" pitchFamily="-123" charset="-128"/>
              </a:rPr>
              <a:t>airU</a:t>
            </a:r>
            <a:r>
              <a:rPr lang="en-US" dirty="0">
                <a:latin typeface="Arial" pitchFamily="-123" charset="0"/>
                <a:ea typeface="ＭＳ Ｐゴシック" pitchFamily="-123" charset="-128"/>
              </a:rPr>
              <a:t> sensor (in a case / exposed)</a:t>
            </a:r>
          </a:p>
          <a:p>
            <a:pPr marL="234109" indent="-234109" eaLnBrk="1" hangingPunct="1">
              <a:buAutoNum type="arabicPeriod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Packet inventory</a:t>
            </a:r>
          </a:p>
          <a:p>
            <a:pPr marL="691309" lvl="1" indent="-234109" eaLnBrk="1" hangingPunct="1">
              <a:buAutoNum type="arabicPeriod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Slide deck</a:t>
            </a:r>
          </a:p>
          <a:p>
            <a:pPr marL="691309" lvl="1" indent="-234109" eaLnBrk="1" hangingPunct="1">
              <a:buAutoNum type="arabicPeriod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Google Data Studio Sample Report</a:t>
            </a:r>
          </a:p>
          <a:p>
            <a:pPr marL="691309" lvl="1" indent="-234109" eaLnBrk="1" hangingPunct="1">
              <a:buAutoNum type="arabicPeriod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Technical documentation</a:t>
            </a:r>
          </a:p>
          <a:p>
            <a:pPr marL="691309" lvl="1" indent="-234109" eaLnBrk="1" hangingPunct="1">
              <a:buAutoNum type="arabicPeriod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Proposal</a:t>
            </a:r>
          </a:p>
          <a:p>
            <a:pPr eaLnBrk="1" hangingPunct="1"/>
            <a:endParaRPr lang="en-US" dirty="0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59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Briefly explain then show live page.</a:t>
            </a:r>
          </a:p>
          <a:p>
            <a:r>
              <a:rPr lang="en-US" dirty="0"/>
              <a:t>2. Login – show clicking on sensor for historical data.</a:t>
            </a:r>
          </a:p>
          <a:p>
            <a:r>
              <a:rPr lang="en-US" dirty="0"/>
              <a:t>3. Framework is established for detailed / custom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dirty="0"/>
              <a:t>IoT: </a:t>
            </a:r>
            <a:r>
              <a:rPr lang="en-US" dirty="0"/>
              <a:t>First 250MB data exchanged free / month; $0.0045 per MB thereafter</a:t>
            </a:r>
          </a:p>
          <a:p>
            <a:r>
              <a:rPr lang="en-US" dirty="0"/>
              <a:t>Cloud Function: First 2 million invocations free / month; $0.40 per million thereafter</a:t>
            </a:r>
          </a:p>
          <a:p>
            <a:r>
              <a:rPr lang="en-US" dirty="0" err="1"/>
              <a:t>BigQuery</a:t>
            </a:r>
            <a:r>
              <a:rPr lang="en-US" dirty="0"/>
              <a:t> </a:t>
            </a:r>
            <a:r>
              <a:rPr lang="en-US" dirty="0" err="1"/>
              <a:t>Storarge</a:t>
            </a:r>
            <a:r>
              <a:rPr lang="en-US" dirty="0"/>
              <a:t>: First 10GB free / month; $.020 per GB after </a:t>
            </a:r>
          </a:p>
          <a:p>
            <a:r>
              <a:rPr lang="en-US" dirty="0" err="1"/>
              <a:t>BigQuery</a:t>
            </a:r>
            <a:r>
              <a:rPr lang="en-US" dirty="0"/>
              <a:t> Query: First 1TB free / month; $5.00 per TB thereafter</a:t>
            </a:r>
          </a:p>
          <a:p>
            <a:r>
              <a:rPr lang="en-US" dirty="0"/>
              <a:t>* Price tag for 10,000 sensors may seem high . . . &lt; $0.50 per sensor per month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printout of Data Studios report (included in slide packet)</a:t>
            </a:r>
          </a:p>
          <a:p>
            <a:pPr marL="234109" indent="-234109">
              <a:buAutoNum type="arabicPeriod"/>
            </a:pPr>
            <a:r>
              <a:rPr lang="en-US" dirty="0"/>
              <a:t>Number of jumping off points from base solution . . . </a:t>
            </a:r>
          </a:p>
          <a:p>
            <a:pPr marL="234109" indent="-234109">
              <a:buAutoNum type="arabicPeriod"/>
            </a:pPr>
            <a:r>
              <a:rPr lang="en-US" dirty="0"/>
              <a:t>Provide researchers with a JN with template queries in place</a:t>
            </a:r>
          </a:p>
          <a:p>
            <a:pPr marL="234109" indent="-234109">
              <a:buAutoNum type="arabicPeriod"/>
            </a:pPr>
            <a:r>
              <a:rPr lang="en-US" dirty="0"/>
              <a:t>Show example with 9F88 from 1 November to Present</a:t>
            </a:r>
          </a:p>
          <a:p>
            <a:pPr marL="234109" indent="-234109">
              <a:buAutoNum type="arabicPeriod"/>
            </a:pPr>
            <a:r>
              <a:rPr lang="en-US" dirty="0"/>
              <a:t>Data studios highlights the power that can come from a cloud computing framework and the integrated tools that are available.</a:t>
            </a:r>
          </a:p>
          <a:p>
            <a:pPr marL="234109" indent="-234109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5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/>
              <a:t>Challenge of academics – hard to replicate end to end solution. Nothing in this is overly difficult – discovering, connecting functional blocks into a coherent, working system</a:t>
            </a:r>
          </a:p>
          <a:p>
            <a:pPr marL="234109" indent="-234109">
              <a:buAutoNum type="arabicPeriod"/>
            </a:pPr>
            <a:r>
              <a:rPr lang="en-US" dirty="0"/>
              <a:t>Highlight documentation – hard copy back of your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6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BA171-E9EF-4613-B9D2-6C70235CC844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16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0088"/>
            <a:ext cx="4667250" cy="350043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123" charset="0"/>
                <a:ea typeface="ＭＳ Ｐゴシック" pitchFamily="-123" charset="-128"/>
              </a:rPr>
              <a:t>Lessons learned:</a:t>
            </a:r>
          </a:p>
        </p:txBody>
      </p:sp>
    </p:spTree>
    <p:extLst>
      <p:ext uri="{BB962C8B-B14F-4D97-AF65-F5344CB8AC3E}">
        <p14:creationId xmlns:p14="http://schemas.microsoft.com/office/powerpoint/2010/main" val="7150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Highlight the benefits received through </a:t>
            </a:r>
            <a:r>
              <a:rPr lang="en-US" dirty="0" err="1"/>
              <a:t>collaboraton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frame the context of my project </a:t>
            </a:r>
          </a:p>
          <a:p>
            <a:pPr marL="228600" indent="-228600">
              <a:buAutoNum type="arabicPeriod"/>
            </a:pPr>
            <a:r>
              <a:rPr lang="en-US" dirty="0"/>
              <a:t>Discuss what </a:t>
            </a:r>
            <a:r>
              <a:rPr lang="en-US"/>
              <a:t>the sensor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/>
              <a:t>Highlight that green is sensor data pathway</a:t>
            </a:r>
          </a:p>
          <a:p>
            <a:pPr marL="234109" indent="-234109">
              <a:buAutoNum type="arabicPeriod"/>
            </a:pPr>
            <a:r>
              <a:rPr lang="en-US" dirty="0"/>
              <a:t>Orange is other data communication (firmware, configuration, authentication, and user data)</a:t>
            </a:r>
          </a:p>
          <a:p>
            <a:pPr marL="234109" indent="-234109">
              <a:buAutoNum type="arabicPeriod"/>
            </a:pPr>
            <a:r>
              <a:rPr lang="en-US" dirty="0"/>
              <a:t>Briefly discuss each component and the changes required to transform this to a cloud based system</a:t>
            </a:r>
          </a:p>
          <a:p>
            <a:pPr marL="234109" indent="-234109">
              <a:buAutoNum type="arabicPeriod"/>
            </a:pPr>
            <a:r>
              <a:rPr lang="en-US" dirty="0"/>
              <a:t>Start with IoT, Cloud Function,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05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/>
              <a:t>Portal or gateway for IoT, embedded device to connect with Google Cloud Platform services.</a:t>
            </a:r>
          </a:p>
          <a:p>
            <a:pPr marL="234109" indent="-234109">
              <a:buAutoNum type="arabicPeriod"/>
            </a:pPr>
            <a:r>
              <a:rPr lang="en-US" dirty="0"/>
              <a:t>Briefly explain MQTT broker – publication / subscription message service</a:t>
            </a:r>
          </a:p>
          <a:p>
            <a:pPr marL="234109" indent="-234109">
              <a:buAutoNum type="arabicPeriod"/>
            </a:pPr>
            <a:r>
              <a:rPr lang="en-US" dirty="0" err="1"/>
              <a:t>Goolge</a:t>
            </a:r>
            <a:r>
              <a:rPr lang="en-US" dirty="0"/>
              <a:t> provides 3 mechanisms to remotely manage devices within the registry</a:t>
            </a:r>
          </a:p>
          <a:p>
            <a:pPr marL="702328" lvl="1" indent="-234109">
              <a:buAutoNum type="arabicPeriod"/>
            </a:pPr>
            <a:r>
              <a:rPr lang="en-US" dirty="0"/>
              <a:t>Configuration, State, and Commands</a:t>
            </a:r>
          </a:p>
          <a:p>
            <a:pPr marL="234109" indent="-234109">
              <a:buAutoNum type="arabicPeriod"/>
            </a:pPr>
            <a:r>
              <a:rPr lang="en-US" dirty="0"/>
              <a:t> Debug logging feature critical in understanding what is going on with a remote device.</a:t>
            </a:r>
          </a:p>
          <a:p>
            <a:pPr marL="234109" indent="-234109">
              <a:buAutoNum type="arabicPeriod"/>
            </a:pPr>
            <a:endParaRPr lang="en-US" dirty="0"/>
          </a:p>
          <a:p>
            <a:pPr marL="234109" indent="-234109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/>
              <a:t>Scalability! Databases scale automatically, no management</a:t>
            </a:r>
          </a:p>
          <a:p>
            <a:pPr marL="234109" indent="-234109">
              <a:buAutoNum type="arabicPeriod"/>
            </a:pPr>
            <a:r>
              <a:rPr lang="en-US" dirty="0"/>
              <a:t>Ease of administration (hands off credential management)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Highlight that I did not write all the firmware – updated the firmware for connections </a:t>
            </a:r>
            <a:r>
              <a:rPr lang="en-US"/>
              <a:t>and optimization.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/>
              <a:t>v1 to v2 we OPTIMIZED the amount of data exchanged from the devices to the database.</a:t>
            </a:r>
          </a:p>
          <a:p>
            <a:pPr marL="234109" indent="-234109">
              <a:buAutoNum type="arabicPeriod"/>
            </a:pPr>
            <a:r>
              <a:rPr lang="en-US" dirty="0"/>
              <a:t>v1 sends data packets every minute – Scalability issues especially from a cloud service where we know pay for data storage.</a:t>
            </a:r>
          </a:p>
          <a:p>
            <a:pPr marL="234109" indent="-234109">
              <a:buAutoNum type="arabicPeriod"/>
            </a:pPr>
            <a:r>
              <a:rPr lang="en-US" dirty="0"/>
              <a:t>80% reduction from v1 to v2 (1 minute to 5 minute)</a:t>
            </a:r>
          </a:p>
          <a:p>
            <a:pPr marL="234109" indent="-234109">
              <a:buAutoNum type="arabicPeriod"/>
            </a:pPr>
            <a:r>
              <a:rPr lang="en-US" dirty="0"/>
              <a:t>Additional threshold parameters in place to avoid sending repetitive data packets</a:t>
            </a:r>
          </a:p>
          <a:p>
            <a:pPr marL="702328" lvl="1" indent="-234109">
              <a:buAutoNum type="arabicPeriod"/>
            </a:pPr>
            <a:r>
              <a:rPr lang="en-US" dirty="0"/>
              <a:t>IF DATA doesn’t change then don’t send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9F03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7F88A-B6C4-4221-A625-CD94974E474E}"/>
              </a:ext>
            </a:extLst>
          </p:cNvPr>
          <p:cNvSpPr txBox="1"/>
          <p:nvPr userDrawn="1"/>
        </p:nvSpPr>
        <p:spPr>
          <a:xfrm>
            <a:off x="7614458" y="640080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Gale #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1526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630555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304800"/>
            <a:ext cx="8610600" cy="632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1371600"/>
            <a:ext cx="8458200" cy="5257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71601"/>
            <a:ext cx="41529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4076701"/>
            <a:ext cx="41529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71601"/>
            <a:ext cx="41529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4076701"/>
            <a:ext cx="41529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934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803672"/>
            <a:ext cx="7886700" cy="5373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28653" y="6356354"/>
            <a:ext cx="7139085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University of Utah | GILBERT | </a:t>
            </a:r>
            <a:endParaRPr lang="es-E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72705" y="6356354"/>
            <a:ext cx="642646" cy="365125"/>
          </a:xfrm>
          <a:prstGeom prst="rect">
            <a:avLst/>
          </a:prstGeom>
        </p:spPr>
        <p:txBody>
          <a:bodyPr/>
          <a:lstStyle/>
          <a:p>
            <a:fld id="{662D58BA-6B81-40E5-AC79-48265F8DE6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7913" y="165620"/>
            <a:ext cx="6200775" cy="553941"/>
          </a:xfrm>
        </p:spPr>
        <p:txBody>
          <a:bodyPr/>
          <a:lstStyle>
            <a:lvl1pPr marL="0" indent="0" algn="r">
              <a:buNone/>
              <a:defRPr sz="3400" b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err="1"/>
              <a:t>Title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04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0122"/>
            <a:ext cx="8237538" cy="52259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03FFAE9-8332-C64E-8BB7-BBB05008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43277" y="6383685"/>
            <a:ext cx="2800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Utah | GALE | </a:t>
            </a:r>
            <a:fld id="{4A1A9341-A577-AE4A-B55F-BB4DD26D27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DC9C37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>
              <a:latin typeface="Times" pitchFamily="1" charset="0"/>
              <a:ea typeface="ＭＳ Ｐゴシック" pitchFamily="1" charset="-128"/>
              <a:cs typeface="+mn-cs"/>
            </a:endParaRPr>
          </a:p>
          <a:p>
            <a:pPr algn="ctr" eaLnBrk="0" hangingPunct="0">
              <a:defRPr/>
            </a:pPr>
            <a:endParaRPr lang="en-US">
              <a:latin typeface="Futura Std Book" pitchFamily="48" charset="0"/>
              <a:ea typeface="ＭＳ Ｐゴシック" pitchFamily="1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76200" y="256827"/>
            <a:ext cx="9296400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pic>
        <p:nvPicPr>
          <p:cNvPr id="1028" name="Picture 11" descr="ENG_SEAL_RedGray"/>
          <p:cNvPicPr>
            <a:picLocks noChangeAspect="1" noChangeArrowheads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04427"/>
            <a:ext cx="1063625" cy="106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91752"/>
            <a:ext cx="7424738" cy="60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70122"/>
            <a:ext cx="8237538" cy="522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28"/>
          <p:cNvSpPr txBox="1">
            <a:spLocks noChangeArrowheads="1"/>
          </p:cNvSpPr>
          <p:nvPr userDrawn="1"/>
        </p:nvSpPr>
        <p:spPr bwMode="auto">
          <a:xfrm>
            <a:off x="7330192" y="6801831"/>
            <a:ext cx="1666875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defRPr/>
            </a:pPr>
            <a:r>
              <a:rPr lang="fr-FR" sz="500" dirty="0">
                <a:solidFill>
                  <a:srgbClr val="000000"/>
                </a:solidFill>
                <a:latin typeface="Arial"/>
                <a:cs typeface="Arial"/>
              </a:rPr>
              <a:t>© INS-</a:t>
            </a:r>
            <a:r>
              <a:rPr lang="fr-FR" sz="500" dirty="0" err="1">
                <a:solidFill>
                  <a:srgbClr val="000000"/>
                </a:solidFill>
                <a:latin typeface="Arial"/>
                <a:cs typeface="Arial"/>
              </a:rPr>
              <a:t>UoU</a:t>
            </a:r>
            <a:r>
              <a:rPr lang="fr-FR" sz="500" baseline="0" dirty="0">
                <a:solidFill>
                  <a:srgbClr val="000000"/>
                </a:solidFill>
                <a:latin typeface="Arial"/>
                <a:cs typeface="Arial"/>
              </a:rPr>
              <a:t> 2018   </a:t>
            </a:r>
            <a:r>
              <a:rPr lang="fr-FR" sz="500" dirty="0">
                <a:solidFill>
                  <a:srgbClr val="000000"/>
                </a:solidFill>
                <a:latin typeface="Arial"/>
                <a:cs typeface="Arial"/>
              </a:rPr>
              <a:t>All </a:t>
            </a:r>
            <a:r>
              <a:rPr lang="fr-FR" sz="500" dirty="0" err="1">
                <a:solidFill>
                  <a:srgbClr val="000000"/>
                </a:solidFill>
                <a:latin typeface="Arial"/>
                <a:cs typeface="Arial"/>
              </a:rPr>
              <a:t>rights</a:t>
            </a:r>
            <a:r>
              <a:rPr lang="fr-FR" sz="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Arial"/>
                <a:cs typeface="Arial"/>
              </a:rPr>
              <a:t>reserved</a:t>
            </a:r>
            <a:endParaRPr lang="fr-FR" sz="5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ZoneTexte 9"/>
          <p:cNvSpPr txBox="1">
            <a:spLocks noChangeArrowheads="1"/>
          </p:cNvSpPr>
          <p:nvPr userDrawn="1"/>
        </p:nvSpPr>
        <p:spPr bwMode="auto">
          <a:xfrm>
            <a:off x="6269810" y="6573649"/>
            <a:ext cx="28007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err="1">
                <a:solidFill>
                  <a:schemeClr val="tx1"/>
                </a:solidFill>
                <a:latin typeface="Arial"/>
                <a:cs typeface="Arial"/>
              </a:rPr>
              <a:t>University</a:t>
            </a:r>
            <a:r>
              <a:rPr lang="fr-FR" sz="1100" dirty="0">
                <a:solidFill>
                  <a:schemeClr val="tx1"/>
                </a:solidFill>
                <a:latin typeface="Arial"/>
                <a:cs typeface="Arial"/>
              </a:rPr>
              <a:t> of Utah | M.COURIOL </a:t>
            </a:r>
            <a:r>
              <a:rPr lang="fr-FR" sz="1100" b="0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ED8FF139-1C33-014C-8A3A-3B9D914828F9}" type="slidenum">
              <a:rPr lang="fr-FR" sz="1100" b="0" smtClean="0">
                <a:solidFill>
                  <a:srgbClr val="000000"/>
                </a:solidFill>
                <a:latin typeface="Arial"/>
                <a:cs typeface="Arial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fr-FR"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93D69-E758-724F-A031-EF5E2A210034}"/>
              </a:ext>
            </a:extLst>
          </p:cNvPr>
          <p:cNvSpPr/>
          <p:nvPr userDrawn="1"/>
        </p:nvSpPr>
        <p:spPr bwMode="auto">
          <a:xfrm>
            <a:off x="6734148" y="6142831"/>
            <a:ext cx="2336385" cy="608855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62CA4-0FAE-1E4F-96FC-9E13B126E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69810" y="6474060"/>
            <a:ext cx="2800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Utah | GALE | </a:t>
            </a:r>
            <a:fld id="{4A1A9341-A577-AE4A-B55F-BB4DD26D27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  <p:sldLayoutId id="2147483649" r:id="rId18"/>
    <p:sldLayoutId id="2147483668" r:id="rId1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ＭＳ Ｐゴシック" pitchFamily="-12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pitchFamily="-123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gale.appspo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s/u0IFoAhnMd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>
            <a:solidFill>
              <a:srgbClr val="DDA03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1506" name="Picture 3" descr="Banner_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2443009"/>
            <a:ext cx="8991600" cy="361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76200" y="2443008"/>
            <a:ext cx="8991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76200" y="6024408"/>
            <a:ext cx="8991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6" descr="ENG_SEAL_RedGra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7545" y="5414808"/>
            <a:ext cx="119697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1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1317" y="5952045"/>
            <a:ext cx="9156829" cy="942155"/>
          </a:xfrm>
        </p:spPr>
        <p:txBody>
          <a:bodyPr/>
          <a:lstStyle/>
          <a:p>
            <a:pPr eaLnBrk="1" hangingPunct="1"/>
            <a:r>
              <a:rPr lang="fr-FR" sz="1800" b="1" dirty="0">
                <a:solidFill>
                  <a:srgbClr val="FFFFFF"/>
                </a:solidFill>
              </a:rPr>
              <a:t>Salt Lake City, UT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14 November 2019 – Salt Lake City, UT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-85486" y="396124"/>
            <a:ext cx="9354663" cy="146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i="1" dirty="0" err="1"/>
              <a:t>airU</a:t>
            </a:r>
            <a:r>
              <a:rPr lang="en-US" i="1" dirty="0"/>
              <a:t> Google Cloud Platform Solution</a:t>
            </a:r>
          </a:p>
          <a:p>
            <a:pPr algn="ctr" eaLnBrk="1" hangingPunct="1"/>
            <a:endParaRPr lang="en-US" sz="900" b="1" i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2200" b="1" i="1" dirty="0">
                <a:solidFill>
                  <a:srgbClr val="FFFFFF"/>
                </a:solidFill>
              </a:rPr>
              <a:t>Scott Gale – MS Computer Science Project</a:t>
            </a:r>
          </a:p>
          <a:p>
            <a:pPr algn="ctr" eaLnBrk="1" hangingPunct="1"/>
            <a:r>
              <a:rPr lang="en-US" sz="2000" dirty="0">
                <a:solidFill>
                  <a:srgbClr val="FFFFFF"/>
                </a:solidFill>
              </a:rPr>
              <a:t>Department of Computer Science – University of Utah</a:t>
            </a:r>
          </a:p>
          <a:p>
            <a:pPr algn="ctr" eaLnBrk="1" hangingPunct="1"/>
            <a:endParaRPr lang="en-US" sz="2000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2000" i="1" dirty="0">
                <a:solidFill>
                  <a:srgbClr val="FFFFFF"/>
                </a:solidFill>
              </a:rPr>
              <a:t>**Please Hold All Questions Until the End**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1DCE-2CA1-4AEF-9344-BA0037E6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234F-7356-4480-ACF0-4C24A4E9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sending data (packet = 256 bytes)</a:t>
            </a:r>
          </a:p>
          <a:p>
            <a:pPr lvl="1"/>
            <a:r>
              <a:rPr lang="en-US" dirty="0"/>
              <a:t>Send data when data changes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Minimum: At least </a:t>
            </a:r>
            <a:r>
              <a:rPr lang="en-US" b="1" dirty="0"/>
              <a:t>1</a:t>
            </a:r>
            <a:r>
              <a:rPr lang="en-US" dirty="0"/>
              <a:t> packet per hour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Maximum: </a:t>
            </a:r>
            <a:r>
              <a:rPr lang="en-US" b="1" dirty="0"/>
              <a:t>1</a:t>
            </a:r>
            <a:r>
              <a:rPr lang="en-US" dirty="0"/>
              <a:t> packet per </a:t>
            </a:r>
            <a:r>
              <a:rPr lang="en-US" b="1" dirty="0"/>
              <a:t>5</a:t>
            </a:r>
            <a:r>
              <a:rPr lang="en-US" dirty="0"/>
              <a:t> minutes (</a:t>
            </a:r>
            <a:r>
              <a:rPr lang="en-US" b="1" dirty="0"/>
              <a:t>12</a:t>
            </a:r>
            <a:r>
              <a:rPr lang="en-US" dirty="0"/>
              <a:t> packets per hour)</a:t>
            </a:r>
          </a:p>
          <a:p>
            <a:pPr lvl="1"/>
            <a:r>
              <a:rPr lang="en-US" dirty="0"/>
              <a:t>Define threshold for change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Particulate (PM</a:t>
            </a:r>
            <a:r>
              <a:rPr lang="en-US" baseline="-25000" dirty="0"/>
              <a:t>1</a:t>
            </a:r>
            <a:r>
              <a:rPr lang="en-US" dirty="0"/>
              <a:t>, PM</a:t>
            </a:r>
            <a:r>
              <a:rPr lang="en-US" baseline="-25000" dirty="0"/>
              <a:t>2.5</a:t>
            </a:r>
            <a:r>
              <a:rPr lang="en-US" dirty="0"/>
              <a:t>, PM</a:t>
            </a:r>
            <a:r>
              <a:rPr lang="en-US" baseline="-25000" dirty="0"/>
              <a:t>10</a:t>
            </a:r>
            <a:r>
              <a:rPr lang="en-US" dirty="0"/>
              <a:t>): </a:t>
            </a:r>
            <a:r>
              <a:rPr lang="en-US" b="1" dirty="0">
                <a:solidFill>
                  <a:srgbClr val="0000FF"/>
                </a:solidFill>
              </a:rPr>
              <a:t>0.25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Temperature, Humidity, NOX: </a:t>
            </a:r>
            <a:r>
              <a:rPr lang="en-US" b="1" dirty="0">
                <a:solidFill>
                  <a:srgbClr val="0000FF"/>
                </a:solidFill>
              </a:rPr>
              <a:t>1.0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CO: </a:t>
            </a:r>
            <a:r>
              <a:rPr lang="en-US" b="1" dirty="0">
                <a:solidFill>
                  <a:srgbClr val="0000FF"/>
                </a:solidFill>
              </a:rPr>
              <a:t>30.0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GPS coordinates: </a:t>
            </a:r>
            <a:r>
              <a:rPr lang="en-US" b="1" dirty="0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57A64-CDF9-42CF-9F03-55D9C4E9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7A0D08-1AD3-4D23-9FE8-5E2F261C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40397"/>
              </p:ext>
            </p:extLst>
          </p:nvPr>
        </p:nvGraphicFramePr>
        <p:xfrm>
          <a:off x="1524000" y="4947315"/>
          <a:ext cx="639445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84">
                  <a:extLst>
                    <a:ext uri="{9D8B030D-6E8A-4147-A177-3AD203B41FA5}">
                      <a16:colId xmlns:a16="http://schemas.microsoft.com/office/drawing/2014/main" val="2867937353"/>
                    </a:ext>
                  </a:extLst>
                </a:gridCol>
                <a:gridCol w="2131484">
                  <a:extLst>
                    <a:ext uri="{9D8B030D-6E8A-4147-A177-3AD203B41FA5}">
                      <a16:colId xmlns:a16="http://schemas.microsoft.com/office/drawing/2014/main" val="2532884450"/>
                    </a:ext>
                  </a:extLst>
                </a:gridCol>
                <a:gridCol w="2131484">
                  <a:extLst>
                    <a:ext uri="{9D8B030D-6E8A-4147-A177-3AD203B41FA5}">
                      <a16:colId xmlns:a16="http://schemas.microsoft.com/office/drawing/2014/main" val="34314128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 days – Total data stored in DB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Minimum 80% reduction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9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# Devices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Local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airU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Cloud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84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&lt;= 221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1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&lt;= 2.2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61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90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A186-4ED9-4521-852E-CF112E40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62F3-97C4-48F5-9B58-AA4F7218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Provides:</a:t>
            </a:r>
          </a:p>
          <a:p>
            <a:pPr lvl="1"/>
            <a:r>
              <a:rPr lang="en-US" dirty="0"/>
              <a:t>Account registration / login</a:t>
            </a:r>
          </a:p>
          <a:p>
            <a:pPr lvl="1"/>
            <a:r>
              <a:rPr lang="en-US" dirty="0"/>
              <a:t>Request sensor</a:t>
            </a:r>
          </a:p>
          <a:p>
            <a:pPr lvl="1"/>
            <a:r>
              <a:rPr lang="en-US" dirty="0"/>
              <a:t>View general air quality information (all users)</a:t>
            </a:r>
          </a:p>
          <a:p>
            <a:pPr lvl="1"/>
            <a:r>
              <a:rPr lang="en-US" dirty="0"/>
              <a:t>View specific sensor information to include history (verified owners of sensors)</a:t>
            </a:r>
          </a:p>
          <a:p>
            <a:pPr lvl="1"/>
            <a:r>
              <a:rPr lang="en-US" dirty="0"/>
              <a:t>Version 2 currently deployed (testing)</a:t>
            </a:r>
          </a:p>
          <a:p>
            <a:pPr lvl="1"/>
            <a:r>
              <a:rPr lang="en-US" dirty="0">
                <a:hlinkClick r:id="rId3"/>
              </a:rPr>
              <a:t>https://scottgale.appspot.com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8534-E65D-4A52-A0CF-6072CA82F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F1AB-AEAC-46BA-8970-F2136BB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and Scalability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9790F6-2AA6-4188-973B-7022F2B1C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136523"/>
              </p:ext>
            </p:extLst>
          </p:nvPr>
        </p:nvGraphicFramePr>
        <p:xfrm>
          <a:off x="819541" y="1229520"/>
          <a:ext cx="7635553" cy="2008188"/>
        </p:xfrm>
        <a:graphic>
          <a:graphicData uri="http://schemas.openxmlformats.org/drawingml/2006/table">
            <a:tbl>
              <a:tblPr/>
              <a:tblGrid>
                <a:gridCol w="1998319">
                  <a:extLst>
                    <a:ext uri="{9D8B030D-6E8A-4147-A177-3AD203B41FA5}">
                      <a16:colId xmlns:a16="http://schemas.microsoft.com/office/drawing/2014/main" val="1179012994"/>
                    </a:ext>
                  </a:extLst>
                </a:gridCol>
                <a:gridCol w="1258201">
                  <a:extLst>
                    <a:ext uri="{9D8B030D-6E8A-4147-A177-3AD203B41FA5}">
                      <a16:colId xmlns:a16="http://schemas.microsoft.com/office/drawing/2014/main" val="3568632468"/>
                    </a:ext>
                  </a:extLst>
                </a:gridCol>
                <a:gridCol w="1418560">
                  <a:extLst>
                    <a:ext uri="{9D8B030D-6E8A-4147-A177-3AD203B41FA5}">
                      <a16:colId xmlns:a16="http://schemas.microsoft.com/office/drawing/2014/main" val="3330019753"/>
                    </a:ext>
                  </a:extLst>
                </a:gridCol>
                <a:gridCol w="1418560">
                  <a:extLst>
                    <a:ext uri="{9D8B030D-6E8A-4147-A177-3AD203B41FA5}">
                      <a16:colId xmlns:a16="http://schemas.microsoft.com/office/drawing/2014/main" val="1331607119"/>
                    </a:ext>
                  </a:extLst>
                </a:gridCol>
                <a:gridCol w="1541913">
                  <a:extLst>
                    <a:ext uri="{9D8B030D-6E8A-4147-A177-3AD203B41FA5}">
                      <a16:colId xmlns:a16="http://schemas.microsoft.com/office/drawing/2014/main" val="3763732763"/>
                    </a:ext>
                  </a:extLst>
                </a:gridCol>
              </a:tblGrid>
              <a:tr h="254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GCP Function</a:t>
                      </a:r>
                    </a:p>
                  </a:txBody>
                  <a:tcPr marL="4626" marR="4626" marT="46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Sensors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 Sensors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5,000 Sensors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10,000 Sensors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06899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IoT Core</a:t>
                      </a:r>
                    </a:p>
                  </a:txBody>
                  <a:tcPr marL="4626" marR="4626" marT="46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$9.16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$50.30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$101.73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85868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Function</a:t>
                      </a:r>
                    </a:p>
                  </a:txBody>
                  <a:tcPr marL="4626" marR="4626" marT="46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$2.77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$17.06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$34.91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431945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BigQuery DB Storage</a:t>
                      </a:r>
                    </a:p>
                  </a:txBody>
                  <a:tcPr marL="4626" marR="4626" marT="46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$0.03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$0.26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192497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BigQuery Query</a:t>
                      </a:r>
                    </a:p>
                  </a:txBody>
                  <a:tcPr marL="4626" marR="4626" marT="46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$2.09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$403.11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$2,035.56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$4,076.11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20632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Hosting</a:t>
                      </a:r>
                    </a:p>
                  </a:txBody>
                  <a:tcPr marL="4626" marR="4626" marT="46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9237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Monthly Cost</a:t>
                      </a:r>
                    </a:p>
                  </a:txBody>
                  <a:tcPr marL="4626" marR="4626" marT="46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$17.09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$430.04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$2,117.94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$4,228.00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602075"/>
                  </a:ext>
                </a:extLst>
              </a:tr>
              <a:tr h="254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Annual Cost</a:t>
                      </a:r>
                    </a:p>
                  </a:txBody>
                  <a:tcPr marL="4626" marR="4626" marT="46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$205.02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$5,160.51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$25,415.28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$50,736.06</a:t>
                      </a:r>
                    </a:p>
                  </a:txBody>
                  <a:tcPr marL="4626" marR="4626" marT="4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346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53A74-8AA0-46DA-ABFB-E52DB7532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BCBCA5-526E-4381-BD1D-3CB9B699E8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371026"/>
              </p:ext>
            </p:extLst>
          </p:nvPr>
        </p:nvGraphicFramePr>
        <p:xfrm>
          <a:off x="2286000" y="3491481"/>
          <a:ext cx="4572000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914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ED80-2DB0-4035-AF11-50C3E651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823F-3EEA-407F-961B-3553F7D6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 sensors to web app</a:t>
            </a:r>
          </a:p>
          <a:p>
            <a:r>
              <a:rPr lang="en-US" dirty="0" err="1"/>
              <a:t>Jupyter</a:t>
            </a:r>
            <a:r>
              <a:rPr lang="en-US" dirty="0"/>
              <a:t> Notebook variant for researchers</a:t>
            </a:r>
          </a:p>
          <a:p>
            <a:r>
              <a:rPr lang="en-US" dirty="0"/>
              <a:t>Expand functionality of web app / visualization</a:t>
            </a:r>
          </a:p>
          <a:p>
            <a:r>
              <a:rPr lang="en-US" dirty="0"/>
              <a:t>Data Studios reports – template in place</a:t>
            </a:r>
          </a:p>
          <a:p>
            <a:pPr lvl="1"/>
            <a:r>
              <a:rPr lang="en-US" dirty="0">
                <a:hlinkClick r:id="rId3"/>
              </a:rPr>
              <a:t>https://datastudio.google.com/s/u0IFoAhnMdM</a:t>
            </a:r>
            <a:endParaRPr lang="en-US" dirty="0"/>
          </a:p>
          <a:p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FAB4-DA9D-4CAA-B09A-FFF5A8DF1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6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C2DDDC-A352-40A0-BE25-58D1A49F7317}"/>
              </a:ext>
            </a:extLst>
          </p:cNvPr>
          <p:cNvSpPr/>
          <p:nvPr/>
        </p:nvSpPr>
        <p:spPr>
          <a:xfrm>
            <a:off x="781553" y="2393261"/>
            <a:ext cx="1711230" cy="191910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7B9DF-222F-4F2B-954A-5B0509439F69}"/>
              </a:ext>
            </a:extLst>
          </p:cNvPr>
          <p:cNvSpPr/>
          <p:nvPr/>
        </p:nvSpPr>
        <p:spPr>
          <a:xfrm>
            <a:off x="781553" y="2150813"/>
            <a:ext cx="1711230" cy="191910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8500ED-8CDF-43A3-B4AB-88EABF081FED}"/>
              </a:ext>
            </a:extLst>
          </p:cNvPr>
          <p:cNvSpPr/>
          <p:nvPr/>
        </p:nvSpPr>
        <p:spPr>
          <a:xfrm rot="5400000">
            <a:off x="6364717" y="3146040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47FA1-9AC4-4D9A-BB9B-F10D15E9655C}"/>
              </a:ext>
            </a:extLst>
          </p:cNvPr>
          <p:cNvSpPr/>
          <p:nvPr/>
        </p:nvSpPr>
        <p:spPr>
          <a:xfrm rot="5400000">
            <a:off x="6652258" y="3146040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27A9C-B553-4ABA-8AEF-668E811D4EDF}"/>
              </a:ext>
            </a:extLst>
          </p:cNvPr>
          <p:cNvSpPr/>
          <p:nvPr/>
        </p:nvSpPr>
        <p:spPr>
          <a:xfrm rot="5400000">
            <a:off x="3717729" y="3600011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88BFD6-59E5-4CC5-8FC9-A3F41B65E841}"/>
              </a:ext>
            </a:extLst>
          </p:cNvPr>
          <p:cNvSpPr/>
          <p:nvPr/>
        </p:nvSpPr>
        <p:spPr>
          <a:xfrm rot="8125677">
            <a:off x="1136899" y="3827516"/>
            <a:ext cx="4254001" cy="18288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1AA9A-8A07-41FC-A584-DB08C25402E6}"/>
              </a:ext>
            </a:extLst>
          </p:cNvPr>
          <p:cNvCxnSpPr>
            <a:cxnSpLocks/>
          </p:cNvCxnSpPr>
          <p:nvPr/>
        </p:nvCxnSpPr>
        <p:spPr>
          <a:xfrm flipV="1">
            <a:off x="3692829" y="2818826"/>
            <a:ext cx="678829" cy="673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6ACA47-2C5F-4C03-9865-2C8AE74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0E22-6571-4F96-84A4-9105203DB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BFE46-683E-403A-B0DF-14596B8ACE3D}"/>
              </a:ext>
            </a:extLst>
          </p:cNvPr>
          <p:cNvSpPr txBox="1"/>
          <p:nvPr/>
        </p:nvSpPr>
        <p:spPr>
          <a:xfrm>
            <a:off x="5280524" y="3451599"/>
            <a:ext cx="219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08881-BA20-4C59-AFC7-B54CC963ECE0}"/>
              </a:ext>
            </a:extLst>
          </p:cNvPr>
          <p:cNvSpPr txBox="1"/>
          <p:nvPr/>
        </p:nvSpPr>
        <p:spPr>
          <a:xfrm>
            <a:off x="5556012" y="1020859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C06723E5-75B3-464D-A873-01D7A0832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42" y="3872956"/>
            <a:ext cx="4769910" cy="28305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941D29-0555-4A41-889B-45D074C4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390" y="1863829"/>
            <a:ext cx="1743601" cy="4989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49FCB9-BF10-41D1-979E-D4B86906A4D2}"/>
              </a:ext>
            </a:extLst>
          </p:cNvPr>
          <p:cNvSpPr txBox="1"/>
          <p:nvPr/>
        </p:nvSpPr>
        <p:spPr>
          <a:xfrm>
            <a:off x="968080" y="3579823"/>
            <a:ext cx="125547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*Publish</a:t>
            </a:r>
          </a:p>
          <a:p>
            <a:r>
              <a:rPr lang="en-US" sz="1600" b="1" dirty="0">
                <a:solidFill>
                  <a:srgbClr val="F28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*Subscribe</a:t>
            </a:r>
            <a:endParaRPr lang="en-US" b="1" dirty="0">
              <a:solidFill>
                <a:srgbClr val="F28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808E34-5449-49BC-8AC6-99D46AD5CF4B}"/>
              </a:ext>
            </a:extLst>
          </p:cNvPr>
          <p:cNvSpPr/>
          <p:nvPr/>
        </p:nvSpPr>
        <p:spPr>
          <a:xfrm rot="5400000">
            <a:off x="-765591" y="3773817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B62709-64C9-4814-ADB7-4CFD909DEE34}"/>
              </a:ext>
            </a:extLst>
          </p:cNvPr>
          <p:cNvSpPr/>
          <p:nvPr/>
        </p:nvSpPr>
        <p:spPr>
          <a:xfrm rot="5400000">
            <a:off x="-457454" y="3773817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9AD9D857-9D0A-45C5-865F-78377D486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" y="1645721"/>
            <a:ext cx="1444542" cy="147245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1A5BA-102C-4CE7-AFB9-02DFA9FA8C98}"/>
              </a:ext>
            </a:extLst>
          </p:cNvPr>
          <p:cNvCxnSpPr>
            <a:cxnSpLocks/>
          </p:cNvCxnSpPr>
          <p:nvPr/>
        </p:nvCxnSpPr>
        <p:spPr>
          <a:xfrm>
            <a:off x="585672" y="3335172"/>
            <a:ext cx="1" cy="1156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4F625-AF65-4D76-9BEC-66D2A8F38EB2}"/>
              </a:ext>
            </a:extLst>
          </p:cNvPr>
          <p:cNvCxnSpPr>
            <a:cxnSpLocks/>
          </p:cNvCxnSpPr>
          <p:nvPr/>
        </p:nvCxnSpPr>
        <p:spPr>
          <a:xfrm flipV="1">
            <a:off x="898719" y="3293625"/>
            <a:ext cx="0" cy="11288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9E153-58B3-4F89-ADB2-11876DA4F664}"/>
              </a:ext>
            </a:extLst>
          </p:cNvPr>
          <p:cNvCxnSpPr>
            <a:cxnSpLocks/>
          </p:cNvCxnSpPr>
          <p:nvPr/>
        </p:nvCxnSpPr>
        <p:spPr>
          <a:xfrm flipV="1">
            <a:off x="1791403" y="4394187"/>
            <a:ext cx="981862" cy="97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B30C81-0E20-4E7A-8AC1-BEBA21D7592F}"/>
              </a:ext>
            </a:extLst>
          </p:cNvPr>
          <p:cNvSpPr/>
          <p:nvPr/>
        </p:nvSpPr>
        <p:spPr>
          <a:xfrm>
            <a:off x="468283" y="4917338"/>
            <a:ext cx="1606529" cy="10919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GCP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Core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706D3D3-EE6B-41AC-A25C-4FB2E75FB105}"/>
              </a:ext>
            </a:extLst>
          </p:cNvPr>
          <p:cNvSpPr/>
          <p:nvPr/>
        </p:nvSpPr>
        <p:spPr>
          <a:xfrm>
            <a:off x="4354371" y="1650415"/>
            <a:ext cx="1386918" cy="9877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GCP </a:t>
            </a:r>
          </a:p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004F5-6A26-477E-88FC-82F44DCE1991}"/>
              </a:ext>
            </a:extLst>
          </p:cNvPr>
          <p:cNvSpPr txBox="1"/>
          <p:nvPr/>
        </p:nvSpPr>
        <p:spPr>
          <a:xfrm>
            <a:off x="33067" y="119097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Device / Sensor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9F7A21-F1FF-4613-B47A-6812D8C3069E}"/>
              </a:ext>
            </a:extLst>
          </p:cNvPr>
          <p:cNvCxnSpPr>
            <a:cxnSpLocks/>
          </p:cNvCxnSpPr>
          <p:nvPr/>
        </p:nvCxnSpPr>
        <p:spPr>
          <a:xfrm>
            <a:off x="5065418" y="2795948"/>
            <a:ext cx="0" cy="9564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1ECA3A-DD1D-4AD3-A647-1EFD697AD08A}"/>
              </a:ext>
            </a:extLst>
          </p:cNvPr>
          <p:cNvCxnSpPr>
            <a:cxnSpLocks/>
          </p:cNvCxnSpPr>
          <p:nvPr/>
        </p:nvCxnSpPr>
        <p:spPr>
          <a:xfrm>
            <a:off x="7715982" y="2818826"/>
            <a:ext cx="0" cy="9211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703062-CF0B-45BA-AD48-4E5163185203}"/>
              </a:ext>
            </a:extLst>
          </p:cNvPr>
          <p:cNvCxnSpPr>
            <a:cxnSpLocks/>
          </p:cNvCxnSpPr>
          <p:nvPr/>
        </p:nvCxnSpPr>
        <p:spPr>
          <a:xfrm flipV="1">
            <a:off x="8003521" y="2795948"/>
            <a:ext cx="0" cy="896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A44276B-EE63-49F6-9F64-861B345522E0}"/>
              </a:ext>
            </a:extLst>
          </p:cNvPr>
          <p:cNvSpPr/>
          <p:nvPr/>
        </p:nvSpPr>
        <p:spPr>
          <a:xfrm>
            <a:off x="131042" y="6292745"/>
            <a:ext cx="1643381" cy="17720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922354-0945-4A6E-A534-12D204C907C4}"/>
              </a:ext>
            </a:extLst>
          </p:cNvPr>
          <p:cNvSpPr/>
          <p:nvPr/>
        </p:nvSpPr>
        <p:spPr>
          <a:xfrm>
            <a:off x="130973" y="6540454"/>
            <a:ext cx="1643451" cy="177205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83DF08-2D35-4686-8C6A-4E552EBA27EA}"/>
              </a:ext>
            </a:extLst>
          </p:cNvPr>
          <p:cNvSpPr/>
          <p:nvPr/>
        </p:nvSpPr>
        <p:spPr bwMode="auto">
          <a:xfrm>
            <a:off x="4232694" y="1454989"/>
            <a:ext cx="4102912" cy="12980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1B88E1B9-81A6-4D82-8D40-2B8C7C5950A2}"/>
              </a:ext>
            </a:extLst>
          </p:cNvPr>
          <p:cNvSpPr/>
          <p:nvPr/>
        </p:nvSpPr>
        <p:spPr bwMode="auto">
          <a:xfrm>
            <a:off x="2277467" y="3259142"/>
            <a:ext cx="1959283" cy="1174836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Cloud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ea typeface="ＭＳ Ｐゴシック" pitchFamily="1" charset="-128"/>
              </a:rPr>
              <a:t>Function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1ED8BE-BFC4-4471-AFC0-87826001CDDA}"/>
              </a:ext>
            </a:extLst>
          </p:cNvPr>
          <p:cNvCxnSpPr>
            <a:cxnSpLocks/>
          </p:cNvCxnSpPr>
          <p:nvPr/>
        </p:nvCxnSpPr>
        <p:spPr>
          <a:xfrm flipH="1">
            <a:off x="1838372" y="2252029"/>
            <a:ext cx="5714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3207B5-602C-4B22-83DB-E44E13B9D76F}"/>
              </a:ext>
            </a:extLst>
          </p:cNvPr>
          <p:cNvCxnSpPr>
            <a:cxnSpLocks/>
          </p:cNvCxnSpPr>
          <p:nvPr/>
        </p:nvCxnSpPr>
        <p:spPr>
          <a:xfrm>
            <a:off x="1871122" y="2489216"/>
            <a:ext cx="5429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Manual Operation 80">
            <a:extLst>
              <a:ext uri="{FF2B5EF4-FFF2-40B4-BE49-F238E27FC236}">
                <a16:creationId xmlns:a16="http://schemas.microsoft.com/office/drawing/2014/main" id="{5341F578-C16B-418D-B32E-61E3301EF098}"/>
              </a:ext>
            </a:extLst>
          </p:cNvPr>
          <p:cNvSpPr/>
          <p:nvPr/>
        </p:nvSpPr>
        <p:spPr bwMode="auto">
          <a:xfrm>
            <a:off x="2313227" y="2023156"/>
            <a:ext cx="1061192" cy="710056"/>
          </a:xfrm>
          <a:prstGeom prst="flowChartManualOperation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GCP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Storage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Bucket</a:t>
            </a:r>
          </a:p>
        </p:txBody>
      </p:sp>
      <p:pic>
        <p:nvPicPr>
          <p:cNvPr id="37" name="Picture 2" descr="Image result for google cloud platform logo">
            <a:extLst>
              <a:ext uri="{FF2B5EF4-FFF2-40B4-BE49-F238E27FC236}">
                <a16:creationId xmlns:a16="http://schemas.microsoft.com/office/drawing/2014/main" id="{8D925346-6D4B-46CA-B03A-73B7F885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768" y="-90122"/>
            <a:ext cx="1957234" cy="126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8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01FE-737E-4572-95BB-8275B400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1A2E-A2F5-4445-8F4C-5C8CD8A3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 Complexity of end to end solution – very little exposure beyond discrete pieces</a:t>
            </a:r>
          </a:p>
          <a:p>
            <a:pPr marL="228600" indent="-228600">
              <a:buAutoNum type="arabicPeriod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 Complexity of real environment – power, connectivity, weather, users, </a:t>
            </a:r>
            <a:r>
              <a:rPr lang="en-US" dirty="0" err="1">
                <a:latin typeface="Arial" pitchFamily="-123" charset="0"/>
                <a:ea typeface="ＭＳ Ｐゴシック" pitchFamily="-123" charset="-128"/>
              </a:rPr>
              <a:t>etc</a:t>
            </a:r>
            <a:endParaRPr lang="en-US" dirty="0">
              <a:latin typeface="Arial" pitchFamily="-123" charset="0"/>
              <a:ea typeface="ＭＳ Ｐゴシック" pitchFamily="-123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Solidifies the need for robust engineering</a:t>
            </a:r>
          </a:p>
          <a:p>
            <a:pPr marL="0" indent="0">
              <a:buNone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3. Documentation preserves momentum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Design decisions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Interaction of functional blocks</a:t>
            </a:r>
          </a:p>
          <a:p>
            <a:pPr marL="0" indent="0">
              <a:buNone/>
            </a:pPr>
            <a:r>
              <a:rPr lang="en-US" dirty="0">
                <a:latin typeface="Arial" pitchFamily="-123" charset="0"/>
                <a:ea typeface="ＭＳ Ｐゴシック" pitchFamily="-123" charset="-128"/>
              </a:rPr>
              <a:t>4. Value of team collaboration in design / problem solving</a:t>
            </a:r>
          </a:p>
          <a:p>
            <a:pPr marL="457200" lvl="1" indent="0">
              <a:buNone/>
            </a:pPr>
            <a:endParaRPr lang="en-US" dirty="0">
              <a:latin typeface="Arial" pitchFamily="-123" charset="0"/>
              <a:ea typeface="ＭＳ Ｐゴシック" pitchFamily="-123" charset="-128"/>
            </a:endParaRPr>
          </a:p>
          <a:p>
            <a:pPr marL="457200" lvl="1" indent="0">
              <a:buNone/>
            </a:pPr>
            <a:endParaRPr lang="en-US" dirty="0">
              <a:latin typeface="Arial" pitchFamily="-123" charset="0"/>
              <a:ea typeface="ＭＳ Ｐゴシック" pitchFamily="-123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48F94-0FC5-4578-92A3-B749C9E25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>
            <a:solidFill>
              <a:srgbClr val="DDA03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696209"/>
            <a:ext cx="8992800" cy="3987939"/>
          </a:xfrm>
          <a:prstGeom prst="rect">
            <a:avLst/>
          </a:prstGeom>
        </p:spPr>
      </p:pic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76200" y="1696208"/>
            <a:ext cx="8991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76200" y="5652396"/>
            <a:ext cx="8991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6" descr="ENG_SEAL_RedGray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8887" y="5226306"/>
            <a:ext cx="900000" cy="86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1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1321" y="5731521"/>
            <a:ext cx="9156829" cy="942155"/>
          </a:xfrm>
        </p:spPr>
        <p:txBody>
          <a:bodyPr/>
          <a:lstStyle/>
          <a:p>
            <a:pPr eaLnBrk="1" hangingPunct="1"/>
            <a:r>
              <a:rPr lang="en-US" sz="1800" b="1" dirty="0">
                <a:solidFill>
                  <a:srgbClr val="FFFFFF"/>
                </a:solidFill>
              </a:rPr>
              <a:t>Laboratory for </a:t>
            </a:r>
            <a:r>
              <a:rPr lang="en-US" sz="1800" b="1" dirty="0" err="1">
                <a:solidFill>
                  <a:srgbClr val="FFFFFF"/>
                </a:solidFill>
              </a:rPr>
              <a:t>NanoIntegrated</a:t>
            </a:r>
            <a:r>
              <a:rPr lang="en-US" sz="1800" b="1" dirty="0">
                <a:solidFill>
                  <a:srgbClr val="FFFFFF"/>
                </a:solidFill>
              </a:rPr>
              <a:t> Systems</a:t>
            </a:r>
            <a:br>
              <a:rPr lang="en-US" sz="1800" b="1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Department of Electrical and Computer Engineering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MEB building – University of Utah – Salt Lake City – UT – USA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115463" y="113908"/>
            <a:ext cx="8916282" cy="146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FFFF"/>
                </a:solidFill>
              </a:rPr>
              <a:t>Questions</a:t>
            </a:r>
            <a:endParaRPr lang="en-US" sz="22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8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ECF3-4B49-49AF-AA6A-EE4DBDEE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BCA7-C6C6-43C9-8BC5-AAF2407D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F0305"/>
                </a:solidFill>
              </a:rPr>
              <a:t>Overview</a:t>
            </a:r>
          </a:p>
          <a:p>
            <a:r>
              <a:rPr lang="en-US" dirty="0">
                <a:solidFill>
                  <a:srgbClr val="9F0305"/>
                </a:solidFill>
              </a:rPr>
              <a:t>Google Cloud Platform (GCP) Services</a:t>
            </a:r>
          </a:p>
          <a:p>
            <a:pPr lvl="1"/>
            <a:r>
              <a:rPr lang="en-US" dirty="0">
                <a:solidFill>
                  <a:srgbClr val="9F0305"/>
                </a:solidFill>
              </a:rPr>
              <a:t>IoT Core</a:t>
            </a:r>
          </a:p>
          <a:p>
            <a:pPr lvl="1"/>
            <a:r>
              <a:rPr lang="en-US" dirty="0">
                <a:solidFill>
                  <a:srgbClr val="9F0305"/>
                </a:solidFill>
              </a:rPr>
              <a:t>Cloud Functions</a:t>
            </a:r>
          </a:p>
          <a:p>
            <a:pPr lvl="1"/>
            <a:r>
              <a:rPr lang="en-US" dirty="0">
                <a:solidFill>
                  <a:srgbClr val="9F0305"/>
                </a:solidFill>
              </a:rPr>
              <a:t>Database (</a:t>
            </a:r>
            <a:r>
              <a:rPr lang="en-US" sz="2000" dirty="0" err="1">
                <a:solidFill>
                  <a:srgbClr val="9F0305"/>
                </a:solidFill>
              </a:rPr>
              <a:t>BigQuery</a:t>
            </a:r>
            <a:r>
              <a:rPr lang="en-US" sz="2000" dirty="0">
                <a:solidFill>
                  <a:srgbClr val="9F0305"/>
                </a:solidFill>
              </a:rPr>
              <a:t> and Firebase)</a:t>
            </a:r>
          </a:p>
          <a:p>
            <a:r>
              <a:rPr lang="en-US" sz="2400" dirty="0">
                <a:solidFill>
                  <a:srgbClr val="9F0305"/>
                </a:solidFill>
              </a:rPr>
              <a:t>Firmware</a:t>
            </a:r>
          </a:p>
          <a:p>
            <a:r>
              <a:rPr lang="en-US" dirty="0">
                <a:solidFill>
                  <a:srgbClr val="9F0305"/>
                </a:solidFill>
              </a:rPr>
              <a:t>Web Interface</a:t>
            </a:r>
          </a:p>
          <a:p>
            <a:r>
              <a:rPr lang="en-US" dirty="0">
                <a:solidFill>
                  <a:srgbClr val="9F0305"/>
                </a:solidFill>
              </a:rPr>
              <a:t>Cost Analysis</a:t>
            </a:r>
          </a:p>
          <a:p>
            <a:r>
              <a:rPr lang="en-US" dirty="0">
                <a:solidFill>
                  <a:srgbClr val="9F0305"/>
                </a:solidFill>
              </a:rPr>
              <a:t>Way Forward</a:t>
            </a:r>
          </a:p>
          <a:p>
            <a:r>
              <a:rPr lang="en-US" dirty="0">
                <a:solidFill>
                  <a:srgbClr val="9F0305"/>
                </a:solidFill>
              </a:rPr>
              <a:t>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8707-ADD4-40EB-A45B-FABF72D0C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4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720F-BEE6-4860-BCBB-0809D357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0307-2704-4F99-9113-DDFEF835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Guidance from Professor </a:t>
            </a:r>
            <a:r>
              <a:rPr lang="en-US" dirty="0" err="1"/>
              <a:t>Gaillardon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Tom </a:t>
            </a:r>
            <a:r>
              <a:rPr lang="en-US" dirty="0" err="1">
                <a:highlight>
                  <a:srgbClr val="FFFF00"/>
                </a:highlight>
              </a:rPr>
              <a:t>Becnel</a:t>
            </a:r>
            <a:r>
              <a:rPr lang="en-US" dirty="0">
                <a:highlight>
                  <a:srgbClr val="FFFF00"/>
                </a:highlight>
              </a:rPr>
              <a:t> (Student lead)</a:t>
            </a:r>
          </a:p>
          <a:p>
            <a:r>
              <a:rPr lang="en-US" dirty="0">
                <a:highlight>
                  <a:srgbClr val="FFFF00"/>
                </a:highlight>
              </a:rPr>
              <a:t>Quang Nguyen (MS)</a:t>
            </a:r>
          </a:p>
          <a:p>
            <a:r>
              <a:rPr lang="en-US" dirty="0">
                <a:highlight>
                  <a:srgbClr val="FFFF00"/>
                </a:highlight>
              </a:rPr>
              <a:t>Henry Gilbert (BS Senior Project)</a:t>
            </a:r>
          </a:p>
          <a:p>
            <a:r>
              <a:rPr lang="en-US" dirty="0"/>
              <a:t>Pascal </a:t>
            </a:r>
            <a:r>
              <a:rPr lang="en-US" dirty="0" err="1"/>
              <a:t>Goffin</a:t>
            </a:r>
            <a:r>
              <a:rPr lang="en-US" dirty="0"/>
              <a:t> (Post Doc)</a:t>
            </a:r>
          </a:p>
          <a:p>
            <a:r>
              <a:rPr lang="en-US" dirty="0"/>
              <a:t>Senior project team (Spring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DEE0C-6D39-446B-9383-B331F519D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B1FDA4F3-5945-442D-8D6B-78E9C4DF1AA1}"/>
              </a:ext>
            </a:extLst>
          </p:cNvPr>
          <p:cNvSpPr/>
          <p:nvPr/>
        </p:nvSpPr>
        <p:spPr bwMode="auto">
          <a:xfrm>
            <a:off x="6431796" y="1694900"/>
            <a:ext cx="618564" cy="1296296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034" name="Picture 10" descr="Image result for azure logo">
            <a:extLst>
              <a:ext uri="{FF2B5EF4-FFF2-40B4-BE49-F238E27FC236}">
                <a16:creationId xmlns:a16="http://schemas.microsoft.com/office/drawing/2014/main" id="{F3929DB0-141B-408A-BD39-D1F54839F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40" y="3927187"/>
            <a:ext cx="15811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cloud platform logo">
            <a:extLst>
              <a:ext uri="{FF2B5EF4-FFF2-40B4-BE49-F238E27FC236}">
                <a16:creationId xmlns:a16="http://schemas.microsoft.com/office/drawing/2014/main" id="{770D7F0C-F980-4D65-AAC7-696FC5BF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18" y="3139893"/>
            <a:ext cx="2309027" cy="129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ws logo">
            <a:extLst>
              <a:ext uri="{FF2B5EF4-FFF2-40B4-BE49-F238E27FC236}">
                <a16:creationId xmlns:a16="http://schemas.microsoft.com/office/drawing/2014/main" id="{34DBF3A8-7843-4A7A-AD59-FA8F78F7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6" y="362240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085C318-F471-43AB-B3AA-012728246043}"/>
              </a:ext>
            </a:extLst>
          </p:cNvPr>
          <p:cNvSpPr/>
          <p:nvPr/>
        </p:nvSpPr>
        <p:spPr bwMode="auto">
          <a:xfrm>
            <a:off x="1562003" y="1655800"/>
            <a:ext cx="618564" cy="1296296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729DE-47AB-4369-98CC-03B4EE7B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and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4C9E1-5E3D-4EB7-8F50-F4722607E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70192F3A-B272-4411-A379-E428B5C8F9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8" y="1538144"/>
            <a:ext cx="1444542" cy="14724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DF842C8-012D-4D60-9A74-677C4DCD310D}"/>
              </a:ext>
            </a:extLst>
          </p:cNvPr>
          <p:cNvGrpSpPr/>
          <p:nvPr/>
        </p:nvGrpSpPr>
        <p:grpSpPr>
          <a:xfrm>
            <a:off x="2271558" y="1415200"/>
            <a:ext cx="1667436" cy="1855695"/>
            <a:chOff x="2549561" y="2759336"/>
            <a:chExt cx="1667436" cy="1855695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C1EEA2BE-8EA9-4169-BB57-B42AF8409967}"/>
                </a:ext>
              </a:extLst>
            </p:cNvPr>
            <p:cNvSpPr/>
            <p:nvPr/>
          </p:nvSpPr>
          <p:spPr bwMode="auto">
            <a:xfrm>
              <a:off x="2549561" y="2759336"/>
              <a:ext cx="1667436" cy="1855695"/>
            </a:xfrm>
            <a:prstGeom prst="flowChartProcess">
              <a:avLst/>
            </a:prstGeom>
            <a:solidFill>
              <a:schemeClr val="bg1"/>
            </a:solidFill>
            <a:ln w="38100" cap="flat" cmpd="sng" algn="ctr">
              <a:solidFill>
                <a:srgbClr val="9F0305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  <a:ea typeface="ＭＳ Ｐゴシック" pitchFamily="1" charset="-128"/>
                </a:rPr>
                <a:t>CADE LAB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SERVER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A7CC1F7-23FC-4317-946C-2CF99FE45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7" t="21412" r="19292" b="21129"/>
            <a:stretch/>
          </p:blipFill>
          <p:spPr bwMode="auto">
            <a:xfrm>
              <a:off x="3129836" y="2839820"/>
              <a:ext cx="506887" cy="47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359369-1BEB-48BE-B3C1-1BBEE90E82F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48114" y="962809"/>
            <a:ext cx="23887" cy="2915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DD701879-A745-4C5D-90C5-4396CF2EDD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77" y="1533810"/>
            <a:ext cx="1444542" cy="1472451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7B41859-CD10-4D9F-94B6-DAD7D860B012}"/>
              </a:ext>
            </a:extLst>
          </p:cNvPr>
          <p:cNvSpPr/>
          <p:nvPr/>
        </p:nvSpPr>
        <p:spPr bwMode="auto">
          <a:xfrm>
            <a:off x="7172404" y="1513741"/>
            <a:ext cx="1667436" cy="1855695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  <a:ea typeface="ＭＳ Ｐゴシック" pitchFamily="1" charset="-128"/>
              </a:rPr>
              <a:t>CLOUD SOLUTION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9CEFB-F263-42C9-B555-CCB77E34E76E}"/>
              </a:ext>
            </a:extLst>
          </p:cNvPr>
          <p:cNvSpPr txBox="1"/>
          <p:nvPr/>
        </p:nvSpPr>
        <p:spPr>
          <a:xfrm>
            <a:off x="371845" y="4234321"/>
            <a:ext cx="40895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Why?</a:t>
            </a:r>
            <a:r>
              <a:rPr lang="en-US" sz="2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Portable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Ease of 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Integration 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C3CB5703-62B5-43E3-932B-4A80D1B39185}"/>
              </a:ext>
            </a:extLst>
          </p:cNvPr>
          <p:cNvSpPr/>
          <p:nvPr/>
        </p:nvSpPr>
        <p:spPr bwMode="auto">
          <a:xfrm>
            <a:off x="3409872" y="839096"/>
            <a:ext cx="4453968" cy="1130935"/>
          </a:xfrm>
          <a:prstGeom prst="curvedDownArrow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696BCD8-0CF4-4CA2-B9E1-EC98F908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03" y="4410733"/>
            <a:ext cx="913457" cy="9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loudify logo">
            <a:extLst>
              <a:ext uri="{FF2B5EF4-FFF2-40B4-BE49-F238E27FC236}">
                <a16:creationId xmlns:a16="http://schemas.microsoft.com/office/drawing/2014/main" id="{9CFFD0A5-A8BE-4307-BC9A-A4A7E66D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6" y="5147747"/>
            <a:ext cx="2208724" cy="63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26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C2DDDC-A352-40A0-BE25-58D1A49F7317}"/>
              </a:ext>
            </a:extLst>
          </p:cNvPr>
          <p:cNvSpPr/>
          <p:nvPr/>
        </p:nvSpPr>
        <p:spPr>
          <a:xfrm>
            <a:off x="781553" y="2393261"/>
            <a:ext cx="1711230" cy="191910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7B9DF-222F-4F2B-954A-5B0509439F69}"/>
              </a:ext>
            </a:extLst>
          </p:cNvPr>
          <p:cNvSpPr/>
          <p:nvPr/>
        </p:nvSpPr>
        <p:spPr>
          <a:xfrm>
            <a:off x="781553" y="2150813"/>
            <a:ext cx="1711230" cy="191910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8500ED-8CDF-43A3-B4AB-88EABF081FED}"/>
              </a:ext>
            </a:extLst>
          </p:cNvPr>
          <p:cNvSpPr/>
          <p:nvPr/>
        </p:nvSpPr>
        <p:spPr>
          <a:xfrm rot="5400000">
            <a:off x="6364717" y="3146040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47FA1-9AC4-4D9A-BB9B-F10D15E9655C}"/>
              </a:ext>
            </a:extLst>
          </p:cNvPr>
          <p:cNvSpPr/>
          <p:nvPr/>
        </p:nvSpPr>
        <p:spPr>
          <a:xfrm rot="5400000">
            <a:off x="6652258" y="3146040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27A9C-B553-4ABA-8AEF-668E811D4EDF}"/>
              </a:ext>
            </a:extLst>
          </p:cNvPr>
          <p:cNvSpPr/>
          <p:nvPr/>
        </p:nvSpPr>
        <p:spPr>
          <a:xfrm rot="5400000">
            <a:off x="3717729" y="3600011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88BFD6-59E5-4CC5-8FC9-A3F41B65E841}"/>
              </a:ext>
            </a:extLst>
          </p:cNvPr>
          <p:cNvSpPr/>
          <p:nvPr/>
        </p:nvSpPr>
        <p:spPr>
          <a:xfrm rot="8125677">
            <a:off x="1136899" y="3827516"/>
            <a:ext cx="4254001" cy="18288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1AA9A-8A07-41FC-A584-DB08C25402E6}"/>
              </a:ext>
            </a:extLst>
          </p:cNvPr>
          <p:cNvCxnSpPr>
            <a:cxnSpLocks/>
          </p:cNvCxnSpPr>
          <p:nvPr/>
        </p:nvCxnSpPr>
        <p:spPr>
          <a:xfrm flipV="1">
            <a:off x="3692829" y="2818826"/>
            <a:ext cx="678829" cy="673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6ACA47-2C5F-4C03-9865-2C8AE74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0E22-6571-4F96-84A4-9105203DB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BFE46-683E-403A-B0DF-14596B8ACE3D}"/>
              </a:ext>
            </a:extLst>
          </p:cNvPr>
          <p:cNvSpPr txBox="1"/>
          <p:nvPr/>
        </p:nvSpPr>
        <p:spPr>
          <a:xfrm>
            <a:off x="5280524" y="3451599"/>
            <a:ext cx="219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08881-BA20-4C59-AFC7-B54CC963ECE0}"/>
              </a:ext>
            </a:extLst>
          </p:cNvPr>
          <p:cNvSpPr txBox="1"/>
          <p:nvPr/>
        </p:nvSpPr>
        <p:spPr>
          <a:xfrm>
            <a:off x="5556012" y="1060129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C06723E5-75B3-464D-A873-01D7A0832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22" y="3872956"/>
            <a:ext cx="4769910" cy="28305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941D29-0555-4A41-889B-45D074C46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90" y="1863829"/>
            <a:ext cx="1743601" cy="4989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49FCB9-BF10-41D1-979E-D4B86906A4D2}"/>
              </a:ext>
            </a:extLst>
          </p:cNvPr>
          <p:cNvSpPr txBox="1"/>
          <p:nvPr/>
        </p:nvSpPr>
        <p:spPr>
          <a:xfrm>
            <a:off x="968080" y="3579823"/>
            <a:ext cx="125547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*Publish</a:t>
            </a:r>
          </a:p>
          <a:p>
            <a:r>
              <a:rPr lang="en-US" sz="1600" b="1" dirty="0">
                <a:solidFill>
                  <a:srgbClr val="F28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*Subscribe</a:t>
            </a:r>
            <a:endParaRPr lang="en-US" b="1" dirty="0">
              <a:solidFill>
                <a:srgbClr val="F28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808E34-5449-49BC-8AC6-99D46AD5CF4B}"/>
              </a:ext>
            </a:extLst>
          </p:cNvPr>
          <p:cNvSpPr/>
          <p:nvPr/>
        </p:nvSpPr>
        <p:spPr>
          <a:xfrm rot="5400000">
            <a:off x="-765591" y="3773817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B62709-64C9-4814-ADB7-4CFD909DEE34}"/>
              </a:ext>
            </a:extLst>
          </p:cNvPr>
          <p:cNvSpPr/>
          <p:nvPr/>
        </p:nvSpPr>
        <p:spPr>
          <a:xfrm rot="5400000">
            <a:off x="-457454" y="3773817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9AD9D857-9D0A-45C5-865F-78377D486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" y="1645721"/>
            <a:ext cx="1444542" cy="147245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1A5BA-102C-4CE7-AFB9-02DFA9FA8C98}"/>
              </a:ext>
            </a:extLst>
          </p:cNvPr>
          <p:cNvCxnSpPr>
            <a:cxnSpLocks/>
          </p:cNvCxnSpPr>
          <p:nvPr/>
        </p:nvCxnSpPr>
        <p:spPr>
          <a:xfrm>
            <a:off x="585672" y="3335172"/>
            <a:ext cx="1" cy="1156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4F625-AF65-4D76-9BEC-66D2A8F38EB2}"/>
              </a:ext>
            </a:extLst>
          </p:cNvPr>
          <p:cNvCxnSpPr>
            <a:cxnSpLocks/>
          </p:cNvCxnSpPr>
          <p:nvPr/>
        </p:nvCxnSpPr>
        <p:spPr>
          <a:xfrm flipV="1">
            <a:off x="898719" y="3293625"/>
            <a:ext cx="0" cy="11288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9E153-58B3-4F89-ADB2-11876DA4F664}"/>
              </a:ext>
            </a:extLst>
          </p:cNvPr>
          <p:cNvCxnSpPr>
            <a:cxnSpLocks/>
          </p:cNvCxnSpPr>
          <p:nvPr/>
        </p:nvCxnSpPr>
        <p:spPr>
          <a:xfrm flipV="1">
            <a:off x="1791403" y="4394187"/>
            <a:ext cx="981862" cy="97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B30C81-0E20-4E7A-8AC1-BEBA21D7592F}"/>
              </a:ext>
            </a:extLst>
          </p:cNvPr>
          <p:cNvSpPr/>
          <p:nvPr/>
        </p:nvSpPr>
        <p:spPr>
          <a:xfrm>
            <a:off x="468283" y="4917338"/>
            <a:ext cx="1606529" cy="10919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GCP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Core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706D3D3-EE6B-41AC-A25C-4FB2E75FB105}"/>
              </a:ext>
            </a:extLst>
          </p:cNvPr>
          <p:cNvSpPr/>
          <p:nvPr/>
        </p:nvSpPr>
        <p:spPr>
          <a:xfrm>
            <a:off x="4354371" y="1650415"/>
            <a:ext cx="1386918" cy="9877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GCP </a:t>
            </a:r>
          </a:p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004F5-6A26-477E-88FC-82F44DCE1991}"/>
              </a:ext>
            </a:extLst>
          </p:cNvPr>
          <p:cNvSpPr txBox="1"/>
          <p:nvPr/>
        </p:nvSpPr>
        <p:spPr>
          <a:xfrm>
            <a:off x="33067" y="119097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Device / Sensor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9F7A21-F1FF-4613-B47A-6812D8C3069E}"/>
              </a:ext>
            </a:extLst>
          </p:cNvPr>
          <p:cNvCxnSpPr>
            <a:cxnSpLocks/>
          </p:cNvCxnSpPr>
          <p:nvPr/>
        </p:nvCxnSpPr>
        <p:spPr>
          <a:xfrm>
            <a:off x="5065418" y="2795948"/>
            <a:ext cx="0" cy="9564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1ECA3A-DD1D-4AD3-A647-1EFD697AD08A}"/>
              </a:ext>
            </a:extLst>
          </p:cNvPr>
          <p:cNvCxnSpPr>
            <a:cxnSpLocks/>
          </p:cNvCxnSpPr>
          <p:nvPr/>
        </p:nvCxnSpPr>
        <p:spPr>
          <a:xfrm>
            <a:off x="7715982" y="2818826"/>
            <a:ext cx="0" cy="9211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703062-CF0B-45BA-AD48-4E5163185203}"/>
              </a:ext>
            </a:extLst>
          </p:cNvPr>
          <p:cNvCxnSpPr>
            <a:cxnSpLocks/>
          </p:cNvCxnSpPr>
          <p:nvPr/>
        </p:nvCxnSpPr>
        <p:spPr>
          <a:xfrm flipV="1">
            <a:off x="8003521" y="2795948"/>
            <a:ext cx="0" cy="896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A44276B-EE63-49F6-9F64-861B345522E0}"/>
              </a:ext>
            </a:extLst>
          </p:cNvPr>
          <p:cNvSpPr/>
          <p:nvPr/>
        </p:nvSpPr>
        <p:spPr>
          <a:xfrm>
            <a:off x="131042" y="6292745"/>
            <a:ext cx="1643381" cy="17720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922354-0945-4A6E-A534-12D204C907C4}"/>
              </a:ext>
            </a:extLst>
          </p:cNvPr>
          <p:cNvSpPr/>
          <p:nvPr/>
        </p:nvSpPr>
        <p:spPr>
          <a:xfrm>
            <a:off x="130973" y="6540454"/>
            <a:ext cx="1643451" cy="177205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83DF08-2D35-4686-8C6A-4E552EBA27EA}"/>
              </a:ext>
            </a:extLst>
          </p:cNvPr>
          <p:cNvSpPr/>
          <p:nvPr/>
        </p:nvSpPr>
        <p:spPr bwMode="auto">
          <a:xfrm>
            <a:off x="4232694" y="1454989"/>
            <a:ext cx="4102912" cy="12980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1B88E1B9-81A6-4D82-8D40-2B8C7C5950A2}"/>
              </a:ext>
            </a:extLst>
          </p:cNvPr>
          <p:cNvSpPr/>
          <p:nvPr/>
        </p:nvSpPr>
        <p:spPr bwMode="auto">
          <a:xfrm>
            <a:off x="2260637" y="3259142"/>
            <a:ext cx="1959283" cy="1174836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Cloud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ea typeface="ＭＳ Ｐゴシック" pitchFamily="1" charset="-128"/>
              </a:rPr>
              <a:t>Function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1ED8BE-BFC4-4471-AFC0-87826001CDDA}"/>
              </a:ext>
            </a:extLst>
          </p:cNvPr>
          <p:cNvCxnSpPr>
            <a:cxnSpLocks/>
          </p:cNvCxnSpPr>
          <p:nvPr/>
        </p:nvCxnSpPr>
        <p:spPr>
          <a:xfrm flipH="1">
            <a:off x="1838372" y="2252029"/>
            <a:ext cx="5714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3207B5-602C-4B22-83DB-E44E13B9D76F}"/>
              </a:ext>
            </a:extLst>
          </p:cNvPr>
          <p:cNvCxnSpPr>
            <a:cxnSpLocks/>
          </p:cNvCxnSpPr>
          <p:nvPr/>
        </p:nvCxnSpPr>
        <p:spPr>
          <a:xfrm>
            <a:off x="1871122" y="2489216"/>
            <a:ext cx="5429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Manual Operation 80">
            <a:extLst>
              <a:ext uri="{FF2B5EF4-FFF2-40B4-BE49-F238E27FC236}">
                <a16:creationId xmlns:a16="http://schemas.microsoft.com/office/drawing/2014/main" id="{5341F578-C16B-418D-B32E-61E3301EF098}"/>
              </a:ext>
            </a:extLst>
          </p:cNvPr>
          <p:cNvSpPr/>
          <p:nvPr/>
        </p:nvSpPr>
        <p:spPr bwMode="auto">
          <a:xfrm>
            <a:off x="2313227" y="2023156"/>
            <a:ext cx="1061192" cy="710056"/>
          </a:xfrm>
          <a:prstGeom prst="flowChartManualOperation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GCP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Storage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Bucket</a:t>
            </a:r>
          </a:p>
        </p:txBody>
      </p:sp>
      <p:pic>
        <p:nvPicPr>
          <p:cNvPr id="2050" name="Picture 2" descr="Image result for google cloud platform logo">
            <a:extLst>
              <a:ext uri="{FF2B5EF4-FFF2-40B4-BE49-F238E27FC236}">
                <a16:creationId xmlns:a16="http://schemas.microsoft.com/office/drawing/2014/main" id="{39119DF5-F40E-41CB-9530-6D657D23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12" y="182264"/>
            <a:ext cx="1626419" cy="10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3754-0FA1-4123-8688-BD38F037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Services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06D3-CF3A-493D-B5F8-EAC595DB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Core</a:t>
            </a:r>
          </a:p>
          <a:p>
            <a:pPr lvl="1"/>
            <a:r>
              <a:rPr lang="en-US" dirty="0"/>
              <a:t>Device Registry</a:t>
            </a:r>
          </a:p>
          <a:p>
            <a:pPr lvl="1"/>
            <a:r>
              <a:rPr lang="en-US" dirty="0"/>
              <a:t>Connection configuration</a:t>
            </a:r>
          </a:p>
          <a:p>
            <a:pPr lvl="1"/>
            <a:r>
              <a:rPr lang="en-US" dirty="0"/>
              <a:t>MQTT Broker</a:t>
            </a:r>
          </a:p>
          <a:p>
            <a:pPr lvl="1"/>
            <a:r>
              <a:rPr lang="en-US" dirty="0"/>
              <a:t>Device </a:t>
            </a:r>
            <a:r>
              <a:rPr lang="en-US" u="sng" dirty="0"/>
              <a:t>Configuration</a:t>
            </a:r>
            <a:r>
              <a:rPr lang="en-US" dirty="0"/>
              <a:t> / Device </a:t>
            </a:r>
            <a:r>
              <a:rPr lang="en-US" u="sng" dirty="0"/>
              <a:t>State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Configuration: Set firmware version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State: Firmware, reconnect time, publish meta data</a:t>
            </a:r>
          </a:p>
          <a:p>
            <a:pPr lvl="1"/>
            <a:r>
              <a:rPr lang="en-US" dirty="0"/>
              <a:t>Device </a:t>
            </a:r>
            <a:r>
              <a:rPr lang="en-US" u="sng" dirty="0"/>
              <a:t>Commands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Useful to send information to device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Currently used for “reset” functionality</a:t>
            </a:r>
            <a:endParaRPr lang="en-US" u="sng" dirty="0"/>
          </a:p>
          <a:p>
            <a:pPr lvl="1"/>
            <a:r>
              <a:rPr lang="en-US" dirty="0"/>
              <a:t>Robust debug logging</a:t>
            </a:r>
          </a:p>
          <a:p>
            <a:pPr lvl="1"/>
            <a:r>
              <a:rPr lang="en-US" dirty="0"/>
              <a:t>Maximum of 10,000 simultaneous MQTT connections</a:t>
            </a:r>
          </a:p>
          <a:p>
            <a:pPr lvl="1"/>
            <a:endParaRPr lang="en-US" u="sng" dirty="0"/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E6753-5BE8-471C-869B-9BF20CB30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516571-6377-43CA-AA67-3BAE4B17BB51}"/>
              </a:ext>
            </a:extLst>
          </p:cNvPr>
          <p:cNvSpPr/>
          <p:nvPr/>
        </p:nvSpPr>
        <p:spPr bwMode="auto">
          <a:xfrm>
            <a:off x="4947858" y="1017363"/>
            <a:ext cx="4009611" cy="2281209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C99EE-B6BA-4B03-940E-E2CF7E6483B1}"/>
              </a:ext>
            </a:extLst>
          </p:cNvPr>
          <p:cNvSpPr/>
          <p:nvPr/>
        </p:nvSpPr>
        <p:spPr bwMode="auto">
          <a:xfrm>
            <a:off x="5323714" y="1552484"/>
            <a:ext cx="875132" cy="28049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Device_1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29BB0-516E-4119-A704-2E6DF1729BDE}"/>
              </a:ext>
            </a:extLst>
          </p:cNvPr>
          <p:cNvSpPr/>
          <p:nvPr/>
        </p:nvSpPr>
        <p:spPr bwMode="auto">
          <a:xfrm>
            <a:off x="5468145" y="1843328"/>
            <a:ext cx="875132" cy="28049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Device_2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AF02C-C861-443E-A943-5AB7969D4BE8}"/>
              </a:ext>
            </a:extLst>
          </p:cNvPr>
          <p:cNvSpPr/>
          <p:nvPr/>
        </p:nvSpPr>
        <p:spPr bwMode="auto">
          <a:xfrm>
            <a:off x="5654676" y="2125690"/>
            <a:ext cx="875132" cy="28049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Device_3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DBC58-D593-4E9C-91FB-4FB47449760F}"/>
              </a:ext>
            </a:extLst>
          </p:cNvPr>
          <p:cNvSpPr/>
          <p:nvPr/>
        </p:nvSpPr>
        <p:spPr bwMode="auto">
          <a:xfrm>
            <a:off x="6198846" y="2839141"/>
            <a:ext cx="875132" cy="28049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Device_n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C1D01EF-08D9-42A2-A3ED-A1A4CCF21FE3}"/>
              </a:ext>
            </a:extLst>
          </p:cNvPr>
          <p:cNvSpPr/>
          <p:nvPr/>
        </p:nvSpPr>
        <p:spPr bwMode="auto">
          <a:xfrm>
            <a:off x="6306813" y="2469632"/>
            <a:ext cx="55887" cy="45719"/>
          </a:xfrm>
          <a:prstGeom prst="flowChartConnector">
            <a:avLst/>
          </a:prstGeom>
          <a:solidFill>
            <a:schemeClr val="tx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F48E782-0FDE-496D-BD5B-0495905426DE}"/>
              </a:ext>
            </a:extLst>
          </p:cNvPr>
          <p:cNvSpPr/>
          <p:nvPr/>
        </p:nvSpPr>
        <p:spPr bwMode="auto">
          <a:xfrm>
            <a:off x="6311575" y="2593957"/>
            <a:ext cx="55887" cy="45719"/>
          </a:xfrm>
          <a:prstGeom prst="flowChartConnector">
            <a:avLst/>
          </a:prstGeom>
          <a:solidFill>
            <a:schemeClr val="tx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120126D-8800-4C7C-9D50-FCDA312CC38C}"/>
              </a:ext>
            </a:extLst>
          </p:cNvPr>
          <p:cNvSpPr/>
          <p:nvPr/>
        </p:nvSpPr>
        <p:spPr bwMode="auto">
          <a:xfrm>
            <a:off x="6312952" y="2726057"/>
            <a:ext cx="55887" cy="45719"/>
          </a:xfrm>
          <a:prstGeom prst="flowChartConnector">
            <a:avLst/>
          </a:prstGeom>
          <a:solidFill>
            <a:schemeClr val="tx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38783B-2E8F-4C78-A1EC-52FD096C2872}"/>
              </a:ext>
            </a:extLst>
          </p:cNvPr>
          <p:cNvSpPr txBox="1"/>
          <p:nvPr/>
        </p:nvSpPr>
        <p:spPr>
          <a:xfrm>
            <a:off x="6347369" y="10148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Registry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6F419-D9AD-4CBC-88D5-63A9A16D670F}"/>
              </a:ext>
            </a:extLst>
          </p:cNvPr>
          <p:cNvSpPr txBox="1"/>
          <p:nvPr/>
        </p:nvSpPr>
        <p:spPr>
          <a:xfrm>
            <a:off x="6529808" y="1447055"/>
            <a:ext cx="23887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70C0"/>
                </a:solidFill>
              </a:rPr>
              <a:t>Define protocol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70C0"/>
                </a:solidFill>
              </a:rPr>
              <a:t>Publication topics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70C0"/>
                </a:solidFill>
              </a:rPr>
              <a:t>Subscription topics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70C0"/>
                </a:solidFill>
              </a:rPr>
              <a:t>Encryption keys</a:t>
            </a:r>
          </a:p>
          <a:p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9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2367-C34A-44B6-8EBA-9952F13E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Services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FC59-C2D8-4F77-9238-524D1832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Function</a:t>
            </a:r>
          </a:p>
          <a:p>
            <a:pPr lvl="1"/>
            <a:r>
              <a:rPr lang="en-US" dirty="0"/>
              <a:t>Standalone event driven function (node.js)</a:t>
            </a:r>
          </a:p>
          <a:p>
            <a:pPr lvl="1"/>
            <a:r>
              <a:rPr lang="en-US" dirty="0"/>
              <a:t>Triggered by publication to MQTT data topic</a:t>
            </a:r>
          </a:p>
          <a:p>
            <a:pPr lvl="1"/>
            <a:r>
              <a:rPr lang="en-US" dirty="0"/>
              <a:t>Parse packet (JSON)</a:t>
            </a:r>
          </a:p>
          <a:p>
            <a:pPr lvl="1"/>
            <a:r>
              <a:rPr lang="en-US" dirty="0"/>
              <a:t>Forwards and stores data in </a:t>
            </a:r>
            <a:r>
              <a:rPr lang="en-US" dirty="0" err="1"/>
              <a:t>BigQuery</a:t>
            </a:r>
            <a:r>
              <a:rPr lang="en-US" dirty="0"/>
              <a:t> DB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691E4-D854-4EE3-B83A-3825CDF37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6CB1D-C3E9-4DF9-977F-F0301B05089E}"/>
              </a:ext>
            </a:extLst>
          </p:cNvPr>
          <p:cNvSpPr/>
          <p:nvPr/>
        </p:nvSpPr>
        <p:spPr>
          <a:xfrm rot="8125677">
            <a:off x="4414607" y="4551962"/>
            <a:ext cx="4254001" cy="18288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7846A1-6259-40B6-8835-16C49439F7EC}"/>
              </a:ext>
            </a:extLst>
          </p:cNvPr>
          <p:cNvCxnSpPr>
            <a:cxnSpLocks/>
          </p:cNvCxnSpPr>
          <p:nvPr/>
        </p:nvCxnSpPr>
        <p:spPr>
          <a:xfrm flipV="1">
            <a:off x="6970537" y="3543272"/>
            <a:ext cx="678829" cy="673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7F041D-E342-4E11-BC4E-6B56431E6C1D}"/>
              </a:ext>
            </a:extLst>
          </p:cNvPr>
          <p:cNvCxnSpPr>
            <a:cxnSpLocks/>
          </p:cNvCxnSpPr>
          <p:nvPr/>
        </p:nvCxnSpPr>
        <p:spPr>
          <a:xfrm flipV="1">
            <a:off x="5069111" y="5118633"/>
            <a:ext cx="981862" cy="97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8E2876-3057-43D8-99A6-C4467E6F3853}"/>
              </a:ext>
            </a:extLst>
          </p:cNvPr>
          <p:cNvSpPr/>
          <p:nvPr/>
        </p:nvSpPr>
        <p:spPr>
          <a:xfrm>
            <a:off x="3745991" y="5641784"/>
            <a:ext cx="1606529" cy="10919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GCP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Core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5FA2429-E8FE-4CD5-8323-11C78C9AFF76}"/>
              </a:ext>
            </a:extLst>
          </p:cNvPr>
          <p:cNvSpPr/>
          <p:nvPr/>
        </p:nvSpPr>
        <p:spPr>
          <a:xfrm>
            <a:off x="7632079" y="2374861"/>
            <a:ext cx="1386918" cy="9877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GCP </a:t>
            </a:r>
          </a:p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D7616CE3-7F1B-4140-9C06-410FC48607A0}"/>
              </a:ext>
            </a:extLst>
          </p:cNvPr>
          <p:cNvSpPr/>
          <p:nvPr/>
        </p:nvSpPr>
        <p:spPr bwMode="auto">
          <a:xfrm>
            <a:off x="5555175" y="3983588"/>
            <a:ext cx="1959283" cy="1174836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Cloud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ea typeface="ＭＳ Ｐゴシック" pitchFamily="1" charset="-128"/>
              </a:rPr>
              <a:t>Function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06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2367-C34A-44B6-8EBA-9952F13E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Services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FC59-C2D8-4F77-9238-524D1832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  <a:p>
            <a:pPr lvl="1"/>
            <a:r>
              <a:rPr lang="en-US" dirty="0" err="1"/>
              <a:t>BigQuery</a:t>
            </a:r>
            <a:r>
              <a:rPr lang="en-US" dirty="0"/>
              <a:t> (sensor data storage)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Relational style SQL database (serverless)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Automatic data replication and backup features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Designed to ingest / query high amounts of data (IoT)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CANNOT edit records . . . Copy, modify, and delete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Storage for all sensor data – automatic growth</a:t>
            </a:r>
          </a:p>
          <a:p>
            <a:pPr lvl="1"/>
            <a:r>
              <a:rPr lang="en-US" dirty="0"/>
              <a:t>Firebase (user information / authentication)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User information stored in a NoSQL (non-relational) DB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Convenient API to create, edit, or delete information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Firebase Authentication provides “hands off” password handling and maintenance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Can use Google, Yahoo, </a:t>
            </a:r>
            <a:r>
              <a:rPr lang="en-US" dirty="0" err="1"/>
              <a:t>FaceBook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credentials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691E4-D854-4EE3-B83A-3825CDF37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7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0FF9-F29B-41EE-BF0F-1930FE40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6320-B5E4-4DA6-91EA-5AF663A5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to IoT Core</a:t>
            </a:r>
          </a:p>
          <a:p>
            <a:pPr lvl="1"/>
            <a:r>
              <a:rPr lang="en-US" dirty="0"/>
              <a:t>Uses JSON Web Token (JWT) to manage connection</a:t>
            </a:r>
          </a:p>
          <a:p>
            <a:pPr lvl="1"/>
            <a:r>
              <a:rPr lang="en-US" dirty="0"/>
              <a:t>Maximum connection = 24 hours</a:t>
            </a:r>
          </a:p>
          <a:p>
            <a:pPr lvl="1"/>
            <a:r>
              <a:rPr lang="en-US" dirty="0"/>
              <a:t>Idle termination &gt; 20 minutes</a:t>
            </a:r>
          </a:p>
          <a:p>
            <a:pPr lvl="1"/>
            <a:r>
              <a:rPr lang="en-US" dirty="0"/>
              <a:t>Device must exist on the Cloud Platform prior to connection</a:t>
            </a:r>
          </a:p>
          <a:p>
            <a:r>
              <a:rPr lang="en-US" dirty="0"/>
              <a:t>Over the Air (OTA) updates</a:t>
            </a:r>
          </a:p>
          <a:p>
            <a:pPr lvl="1"/>
            <a:r>
              <a:rPr lang="en-US" dirty="0"/>
              <a:t>Subscription to “Configuration” provided by IoT broker</a:t>
            </a:r>
          </a:p>
          <a:p>
            <a:pPr lvl="1"/>
            <a:r>
              <a:rPr lang="en-US" dirty="0"/>
              <a:t>Filename of the .bin that processor should run</a:t>
            </a:r>
          </a:p>
          <a:p>
            <a:pPr lvl="1"/>
            <a:r>
              <a:rPr lang="en-US" dirty="0"/>
              <a:t>Always receives a Configuration publication upon startup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1236B-35D4-446D-A520-CB8BDAD7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868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 cap="flat" cmpd="sng" algn="ctr">
          <a:solidFill>
            <a:srgbClr val="9F0305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9F0305"/>
          </a:solidFill>
          <a:prstDash val="solid"/>
          <a:round/>
          <a:headEnd type="none" w="med" len="med"/>
          <a:tailEnd type="triangle" w="lg" len="sm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IS_Template" id="{9FEB257B-9085-4A4B-831A-0C38AE4FED5F}" vid="{00A1C0CA-96CC-7A41-A874-714438D8C0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LNIS_Template</Template>
  <TotalTime>1781</TotalTime>
  <Words>1427</Words>
  <Application>Microsoft Office PowerPoint</Application>
  <PresentationFormat>On-screen Show (4:3)</PresentationFormat>
  <Paragraphs>290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Futura Std Book</vt:lpstr>
      <vt:lpstr>Times</vt:lpstr>
      <vt:lpstr>Wingdings</vt:lpstr>
      <vt:lpstr>Blank Presentation</vt:lpstr>
      <vt:lpstr>Salt Lake City, UT 14 November 2019 – Salt Lake City, UT</vt:lpstr>
      <vt:lpstr>Agenda</vt:lpstr>
      <vt:lpstr>Acknowledgements</vt:lpstr>
      <vt:lpstr>Project Setup and Scope</vt:lpstr>
      <vt:lpstr>Overview</vt:lpstr>
      <vt:lpstr>GCP Services (1 of 3)</vt:lpstr>
      <vt:lpstr>GCP Services (2 of 3)</vt:lpstr>
      <vt:lpstr>GCP Services (3 of 3)</vt:lpstr>
      <vt:lpstr>Firmware (1 of 2)</vt:lpstr>
      <vt:lpstr>Firmware (2 of 2)</vt:lpstr>
      <vt:lpstr>Web Interface</vt:lpstr>
      <vt:lpstr>Cost Analysis and Scalability</vt:lpstr>
      <vt:lpstr>Way Forward</vt:lpstr>
      <vt:lpstr>Conclusion</vt:lpstr>
      <vt:lpstr>Lessons Learned</vt:lpstr>
      <vt:lpstr>Laboratory for NanoIntegrated Systems Department of Electrical and Computer Engineering MEB building – University of Utah – Salt Lake City – UT – USA</vt:lpstr>
    </vt:vector>
  </TitlesOfParts>
  <Manager/>
  <Company>cade 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Leuven May 15th, 2018 – Leuven, BE</dc:title>
  <dc:subject/>
  <dc:creator>Patsy</dc:creator>
  <cp:keywords/>
  <dc:description/>
  <cp:lastModifiedBy>Scott Gale</cp:lastModifiedBy>
  <cp:revision>76</cp:revision>
  <cp:lastPrinted>2019-11-14T03:24:05Z</cp:lastPrinted>
  <dcterms:created xsi:type="dcterms:W3CDTF">2018-11-08T22:59:11Z</dcterms:created>
  <dcterms:modified xsi:type="dcterms:W3CDTF">2019-11-14T05:00:28Z</dcterms:modified>
  <cp:category/>
</cp:coreProperties>
</file>