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8" r:id="rId2"/>
    <p:sldId id="1068" r:id="rId3"/>
    <p:sldId id="1069" r:id="rId4"/>
    <p:sldId id="1071" r:id="rId5"/>
    <p:sldId id="1080" r:id="rId6"/>
    <p:sldId id="1073" r:id="rId7"/>
    <p:sldId id="1075" r:id="rId8"/>
    <p:sldId id="1079" r:id="rId9"/>
    <p:sldId id="1078" r:id="rId10"/>
    <p:sldId id="957" r:id="rId11"/>
  </p:sldIdLst>
  <p:sldSz cx="9144000" cy="6858000" type="screen4x3"/>
  <p:notesSz cx="7051675" cy="9336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850E"/>
    <a:srgbClr val="9F0305"/>
    <a:srgbClr val="A38FBB"/>
    <a:srgbClr val="F8B37E"/>
    <a:srgbClr val="FAC0CF"/>
    <a:srgbClr val="95B3D7"/>
    <a:srgbClr val="83A2EA"/>
    <a:srgbClr val="66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82335" autoAdjust="0"/>
  </p:normalViewPr>
  <p:slideViewPr>
    <p:cSldViewPr snapToGrid="0">
      <p:cViewPr varScale="1">
        <p:scale>
          <a:sx n="93" d="100"/>
          <a:sy n="93" d="100"/>
        </p:scale>
        <p:origin x="2310" y="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27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4317" y="0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/>
          <a:lstStyle>
            <a:lvl1pPr algn="r">
              <a:defRPr sz="1200"/>
            </a:lvl1pPr>
          </a:lstStyle>
          <a:p>
            <a:fld id="{0CFB84C7-BCD9-6B4F-9472-1E4DD5189C2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7663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4317" y="8867663"/>
            <a:ext cx="3055726" cy="466804"/>
          </a:xfrm>
          <a:prstGeom prst="rect">
            <a:avLst/>
          </a:prstGeom>
        </p:spPr>
        <p:txBody>
          <a:bodyPr vert="horz" lIns="93644" tIns="46822" rIns="93644" bIns="46822" rtlCol="0" anchor="b"/>
          <a:lstStyle>
            <a:lvl1pPr algn="r">
              <a:defRPr sz="1200"/>
            </a:lvl1pPr>
          </a:lstStyle>
          <a:p>
            <a:fld id="{356E65AE-FECD-A543-B846-C5AF6C36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2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949" y="0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0088"/>
            <a:ext cx="4667250" cy="3500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224" y="4434642"/>
            <a:ext cx="5171228" cy="42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284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949" y="8869284"/>
            <a:ext cx="3055726" cy="4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4" tIns="46822" rIns="93644" bIns="468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B4A6688F-77C5-4DD5-9714-D1808F7EA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andu/airu_gcp_webap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BA171-E9EF-4613-B9D2-6C70235CC844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0088"/>
            <a:ext cx="4667250" cy="350043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5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BA171-E9EF-4613-B9D2-6C70235CC844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10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0088"/>
            <a:ext cx="4667250" cy="350043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23" charset="0"/>
                <a:ea typeface="ＭＳ Ｐゴシック" pitchFamily="-123" charset="-128"/>
              </a:rPr>
              <a:t>Lessons learned:</a:t>
            </a:r>
          </a:p>
        </p:txBody>
      </p:sp>
    </p:spTree>
    <p:extLst>
      <p:ext uri="{BB962C8B-B14F-4D97-AF65-F5344CB8AC3E}">
        <p14:creationId xmlns:p14="http://schemas.microsoft.com/office/powerpoint/2010/main" val="7150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Highlight that green is sensor data pathway</a:t>
            </a:r>
          </a:p>
          <a:p>
            <a:pPr marL="234109" indent="-234109">
              <a:buAutoNum type="arabicPeriod"/>
            </a:pPr>
            <a:r>
              <a:rPr lang="en-US" dirty="0"/>
              <a:t>Orange is other data communication (firmware, configuration, authentication, and user data)</a:t>
            </a:r>
          </a:p>
          <a:p>
            <a:pPr marL="234109" indent="-234109">
              <a:buAutoNum type="arabicPeriod"/>
            </a:pPr>
            <a:r>
              <a:rPr lang="en-US" dirty="0"/>
              <a:t>Briefly discuss each component and the changes required to transform this to a cloud based system</a:t>
            </a:r>
          </a:p>
          <a:p>
            <a:pPr marL="234109" indent="-234109">
              <a:buAutoNum type="arabicPeriod"/>
            </a:pPr>
            <a:r>
              <a:rPr lang="en-US" dirty="0"/>
              <a:t>Start with IoT, Cloud Function,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Enhance Reliability</a:t>
            </a:r>
          </a:p>
          <a:p>
            <a:pPr marL="234109" indent="-234109">
              <a:buAutoNum type="arabicPeriod"/>
            </a:pPr>
            <a:r>
              <a:rPr lang="en-US" dirty="0"/>
              <a:t>Better understand what is going on with deployed sensors (more than just binary publishing / not publishing)</a:t>
            </a:r>
          </a:p>
          <a:p>
            <a:pPr marL="234109" indent="-234109">
              <a:buAutoNum type="arabicPeriod"/>
            </a:pPr>
            <a:r>
              <a:rPr lang="en-US" dirty="0"/>
              <a:t>Explain each of the state variables</a:t>
            </a:r>
          </a:p>
          <a:p>
            <a:pPr marL="234109" indent="-234109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34109" indent="-234109">
              <a:buAutoNum type="arabicPeriod"/>
            </a:pPr>
            <a:endParaRPr lang="en-US" dirty="0"/>
          </a:p>
          <a:p>
            <a:pPr marL="234109" indent="-234109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 err="1"/>
              <a:t>WiFi</a:t>
            </a:r>
            <a:r>
              <a:rPr lang="en-US" dirty="0"/>
              <a:t> and MQTT are two separate tasks operating asynchronously </a:t>
            </a:r>
          </a:p>
          <a:p>
            <a:pPr marL="234109" indent="-234109">
              <a:buAutoNum type="arabicPeriod"/>
            </a:pPr>
            <a:r>
              <a:rPr lang="en-US" dirty="0"/>
              <a:t>MQTT DEPENDENT ON WIFI</a:t>
            </a:r>
          </a:p>
          <a:p>
            <a:pPr marL="234109" indent="-234109">
              <a:buAutoNum type="arabicPeriod"/>
            </a:pPr>
            <a:r>
              <a:rPr lang="en-US" dirty="0"/>
              <a:t>Experiencing non determinant </a:t>
            </a:r>
            <a:r>
              <a:rPr lang="en-US" dirty="0" err="1"/>
              <a:t>errros</a:t>
            </a:r>
            <a:r>
              <a:rPr lang="en-US" dirty="0"/>
              <a:t> . . . Within either the WIFI or MQTT task</a:t>
            </a:r>
          </a:p>
          <a:p>
            <a:pPr marL="234109" indent="-234109">
              <a:buAutoNum type="arabicPeriod"/>
            </a:pPr>
            <a:r>
              <a:rPr lang="en-US" dirty="0"/>
              <a:t>Created a parent task to monitor the children . . . </a:t>
            </a:r>
          </a:p>
          <a:p>
            <a:pPr marL="234109" indent="-234109">
              <a:buAutoNum type="arabicPeriod"/>
            </a:pPr>
            <a:r>
              <a:rPr lang="en-US" dirty="0"/>
              <a:t>Deployed before Christmas – no reported issues</a:t>
            </a:r>
          </a:p>
          <a:p>
            <a:pPr marL="234109" indent="-234109">
              <a:buAutoNum type="arabicPeriod"/>
            </a:pPr>
            <a:endParaRPr lang="en-US" dirty="0"/>
          </a:p>
          <a:p>
            <a:pPr marL="234109" indent="-234109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API – Conform to industry norms / standards</a:t>
            </a:r>
          </a:p>
          <a:p>
            <a:pPr marL="228600" indent="-228600">
              <a:buAutoNum type="arabicPeriod"/>
            </a:pPr>
            <a:r>
              <a:rPr lang="en-US" dirty="0"/>
              <a:t>Documentation </a:t>
            </a:r>
            <a:r>
              <a:rPr lang="en-US" dirty="0">
                <a:hlinkClick r:id="rId3"/>
              </a:rPr>
              <a:t>https://github.com/aqandu/airu_gcp_webapp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109" indent="-234109">
              <a:buAutoNum type="arabicPeriod"/>
            </a:pPr>
            <a:r>
              <a:rPr lang="en-US" dirty="0"/>
              <a:t>Scalability! Databases scale automatically, no management</a:t>
            </a:r>
          </a:p>
          <a:p>
            <a:pPr marL="234109" indent="-234109">
              <a:buAutoNum type="arabicPeriod"/>
            </a:pPr>
            <a:r>
              <a:rPr lang="en-US" dirty="0"/>
              <a:t>Ease of administration (hands off credential management)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6688F-77C5-4DD5-9714-D1808F7EA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9F03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7F88A-B6C4-4221-A625-CD94974E474E}"/>
              </a:ext>
            </a:extLst>
          </p:cNvPr>
          <p:cNvSpPr txBox="1"/>
          <p:nvPr userDrawn="1"/>
        </p:nvSpPr>
        <p:spPr>
          <a:xfrm>
            <a:off x="7614458" y="640080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Gale #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8610600" cy="632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458200" cy="5257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1"/>
            <a:ext cx="41529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803672"/>
            <a:ext cx="7886700" cy="5373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28653" y="6356354"/>
            <a:ext cx="7139085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University of Utah | GILBERT | </a:t>
            </a:r>
            <a:endParaRPr lang="es-E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72705" y="6356354"/>
            <a:ext cx="642646" cy="365125"/>
          </a:xfrm>
          <a:prstGeom prst="rect">
            <a:avLst/>
          </a:prstGeom>
        </p:spPr>
        <p:txBody>
          <a:bodyPr/>
          <a:lstStyle/>
          <a:p>
            <a:fld id="{662D58BA-6B81-40E5-AC79-48265F8DE6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7913" y="165620"/>
            <a:ext cx="6200775" cy="553941"/>
          </a:xfrm>
        </p:spPr>
        <p:txBody>
          <a:bodyPr/>
          <a:lstStyle>
            <a:lvl1pPr marL="0" indent="0" algn="r">
              <a:buNone/>
              <a:defRPr sz="3400" b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err="1"/>
              <a:t>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04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0122"/>
            <a:ext cx="8237538" cy="5225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03FFAE9-8332-C64E-8BB7-BBB05008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43277" y="6383685"/>
            <a:ext cx="2800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DC9C37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>
              <a:latin typeface="Times" pitchFamily="1" charset="0"/>
              <a:ea typeface="ＭＳ Ｐゴシック" pitchFamily="1" charset="-128"/>
              <a:cs typeface="+mn-cs"/>
            </a:endParaRPr>
          </a:p>
          <a:p>
            <a:pPr algn="ctr" eaLnBrk="0" hangingPunct="0">
              <a:defRPr/>
            </a:pPr>
            <a:endParaRPr lang="en-US">
              <a:latin typeface="Futura Std Book" pitchFamily="48" charset="0"/>
              <a:ea typeface="ＭＳ Ｐゴシック" pitchFamily="1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76200" y="256827"/>
            <a:ext cx="9296400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028" name="Picture 11" descr="ENG_SEAL_RedGray"/>
          <p:cNvPicPr>
            <a:picLocks noChangeAspect="1" noChangeArrowheads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04427"/>
            <a:ext cx="1063625" cy="106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91752"/>
            <a:ext cx="7424738" cy="60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70122"/>
            <a:ext cx="8237538" cy="522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28"/>
          <p:cNvSpPr txBox="1">
            <a:spLocks noChangeArrowheads="1"/>
          </p:cNvSpPr>
          <p:nvPr userDrawn="1"/>
        </p:nvSpPr>
        <p:spPr bwMode="auto">
          <a:xfrm>
            <a:off x="7330192" y="6801831"/>
            <a:ext cx="1666875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defRPr/>
            </a:pP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© INS-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UoU</a:t>
            </a:r>
            <a:r>
              <a:rPr lang="fr-FR" sz="500" baseline="0" dirty="0">
                <a:solidFill>
                  <a:srgbClr val="000000"/>
                </a:solidFill>
                <a:latin typeface="Arial"/>
                <a:cs typeface="Arial"/>
              </a:rPr>
              <a:t> 2018   </a:t>
            </a: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All 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rights</a:t>
            </a:r>
            <a:r>
              <a:rPr lang="fr-FR" sz="5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Arial"/>
                <a:cs typeface="Arial"/>
              </a:rPr>
              <a:t>reserved</a:t>
            </a:r>
            <a:endParaRPr lang="fr-FR" sz="5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9"/>
          <p:cNvSpPr txBox="1">
            <a:spLocks noChangeArrowheads="1"/>
          </p:cNvSpPr>
          <p:nvPr userDrawn="1"/>
        </p:nvSpPr>
        <p:spPr bwMode="auto">
          <a:xfrm>
            <a:off x="6269810" y="6573649"/>
            <a:ext cx="28007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 err="1">
                <a:solidFill>
                  <a:schemeClr val="tx1"/>
                </a:solidFill>
                <a:latin typeface="Arial"/>
                <a:cs typeface="Arial"/>
              </a:rPr>
              <a:t>University</a:t>
            </a:r>
            <a:r>
              <a:rPr lang="fr-FR" sz="1100" dirty="0">
                <a:solidFill>
                  <a:schemeClr val="tx1"/>
                </a:solidFill>
                <a:latin typeface="Arial"/>
                <a:cs typeface="Arial"/>
              </a:rPr>
              <a:t> of Utah | M.COURIOL </a:t>
            </a:r>
            <a:r>
              <a:rPr lang="fr-FR" sz="1100" b="0" dirty="0">
                <a:solidFill>
                  <a:srgbClr val="000000"/>
                </a:solidFill>
                <a:latin typeface="Arial"/>
                <a:cs typeface="Arial"/>
              </a:rPr>
              <a:t>| </a:t>
            </a:r>
            <a:fld id="{ED8FF139-1C33-014C-8A3A-3B9D914828F9}" type="slidenum">
              <a:rPr lang="fr-FR" sz="1100" b="0" smtClean="0">
                <a:solidFill>
                  <a:srgbClr val="000000"/>
                </a:solidFill>
                <a:latin typeface="Arial"/>
                <a:cs typeface="Arial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fr-FR"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93D69-E758-724F-A031-EF5E2A210034}"/>
              </a:ext>
            </a:extLst>
          </p:cNvPr>
          <p:cNvSpPr/>
          <p:nvPr userDrawn="1"/>
        </p:nvSpPr>
        <p:spPr bwMode="auto">
          <a:xfrm>
            <a:off x="6734148" y="6142831"/>
            <a:ext cx="2336385" cy="608855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2CA4-0FAE-1E4F-96FC-9E13B126E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69810" y="6474060"/>
            <a:ext cx="2800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  <p:sldLayoutId id="2147483668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DDA03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1506" name="Picture 3" descr="Banner_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2443009"/>
            <a:ext cx="8991600" cy="361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76200" y="24430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76200" y="60244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6" descr="ENG_SEAL_RedGra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45" y="5414808"/>
            <a:ext cx="119697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1317" y="5952045"/>
            <a:ext cx="9156829" cy="942155"/>
          </a:xfrm>
        </p:spPr>
        <p:txBody>
          <a:bodyPr/>
          <a:lstStyle/>
          <a:p>
            <a:pPr eaLnBrk="1" hangingPunct="1"/>
            <a:r>
              <a:rPr lang="fr-FR" sz="1800" b="1" dirty="0">
                <a:solidFill>
                  <a:srgbClr val="FFFFFF"/>
                </a:solidFill>
              </a:rPr>
              <a:t>Salt Lake City, UT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29 January 2020 – Salt Lake City, UT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-85486" y="396124"/>
            <a:ext cx="9354663" cy="14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sz="2800" i="1" dirty="0" err="1"/>
              <a:t>airU</a:t>
            </a:r>
            <a:r>
              <a:rPr lang="en-US" sz="2800" i="1" dirty="0"/>
              <a:t> Google Cloud Platform Solution</a:t>
            </a:r>
          </a:p>
          <a:p>
            <a:pPr algn="ctr" eaLnBrk="1" hangingPunct="1"/>
            <a:endParaRPr lang="en-US" sz="700" b="1" i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2800" b="1" i="1" dirty="0">
                <a:solidFill>
                  <a:srgbClr val="FFFFFF"/>
                </a:solidFill>
              </a:rPr>
              <a:t>Project Update</a:t>
            </a:r>
          </a:p>
          <a:p>
            <a:pPr algn="ctr" eaLnBrk="1" hangingPunct="1"/>
            <a:endParaRPr lang="en-US" sz="700" b="1" i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FFFFFF"/>
                </a:solidFill>
              </a:rPr>
              <a:t>Department of Electrical and Computer Engineering – University of Utah</a:t>
            </a:r>
          </a:p>
          <a:p>
            <a:pPr algn="ctr" eaLnBrk="1" hangingPunct="1"/>
            <a:endParaRPr lang="en-US" sz="2000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2000" i="1" dirty="0">
                <a:solidFill>
                  <a:srgbClr val="FFFFFF"/>
                </a:solidFill>
              </a:rPr>
              <a:t>**Questions encouraged throughout the briefing**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DDA03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696209"/>
            <a:ext cx="8992800" cy="3987939"/>
          </a:xfrm>
          <a:prstGeom prst="rect">
            <a:avLst/>
          </a:prstGeom>
        </p:spPr>
      </p:pic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76200" y="1696208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76200" y="5652396"/>
            <a:ext cx="8991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6" descr="ENG_SEAL_RedGray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8887" y="5226306"/>
            <a:ext cx="900000" cy="86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1321" y="5731521"/>
            <a:ext cx="9156829" cy="942155"/>
          </a:xfrm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rgbClr val="FFFFFF"/>
                </a:solidFill>
              </a:rPr>
              <a:t>Laboratory for </a:t>
            </a:r>
            <a:r>
              <a:rPr lang="en-US" sz="1800" b="1" dirty="0" err="1">
                <a:solidFill>
                  <a:srgbClr val="FFFFFF"/>
                </a:solidFill>
              </a:rPr>
              <a:t>NanoIntegrated</a:t>
            </a:r>
            <a:r>
              <a:rPr lang="en-US" sz="1800" b="1" dirty="0">
                <a:solidFill>
                  <a:srgbClr val="FFFFFF"/>
                </a:solidFill>
              </a:rPr>
              <a:t> Systems</a:t>
            </a:r>
            <a:br>
              <a:rPr lang="en-US" sz="1800" b="1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Department of Electrical and Computer Engineering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MEB building – University of Utah – Salt Lake City – UT – USA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15463" y="113908"/>
            <a:ext cx="8916282" cy="146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FFFF"/>
                </a:solidFill>
              </a:rPr>
              <a:t>Questions</a:t>
            </a:r>
            <a:endParaRPr lang="en-US" sz="2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CF3-4B49-49AF-AA6A-EE4DBDE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BCA7-C6C6-43C9-8BC5-AAF2407D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F0305"/>
                </a:solidFill>
              </a:rPr>
              <a:t>Project update</a:t>
            </a:r>
          </a:p>
          <a:p>
            <a:r>
              <a:rPr lang="en-US" dirty="0">
                <a:solidFill>
                  <a:srgbClr val="9F0305"/>
                </a:solidFill>
              </a:rPr>
              <a:t>Way forward</a:t>
            </a:r>
          </a:p>
          <a:p>
            <a:r>
              <a:rPr lang="en-US" dirty="0">
                <a:solidFill>
                  <a:srgbClr val="9F0305"/>
                </a:solidFill>
              </a:rPr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8707-ADD4-40EB-A45B-FABF72D0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4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C2DDDC-A352-40A0-BE25-58D1A49F7317}"/>
              </a:ext>
            </a:extLst>
          </p:cNvPr>
          <p:cNvSpPr/>
          <p:nvPr/>
        </p:nvSpPr>
        <p:spPr>
          <a:xfrm>
            <a:off x="781553" y="2393261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7B9DF-222F-4F2B-954A-5B0509439F69}"/>
              </a:ext>
            </a:extLst>
          </p:cNvPr>
          <p:cNvSpPr/>
          <p:nvPr/>
        </p:nvSpPr>
        <p:spPr>
          <a:xfrm>
            <a:off x="781553" y="2150813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500ED-8CDF-43A3-B4AB-88EABF081FED}"/>
              </a:ext>
            </a:extLst>
          </p:cNvPr>
          <p:cNvSpPr/>
          <p:nvPr/>
        </p:nvSpPr>
        <p:spPr>
          <a:xfrm rot="5400000">
            <a:off x="6364717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47FA1-9AC4-4D9A-BB9B-F10D15E9655C}"/>
              </a:ext>
            </a:extLst>
          </p:cNvPr>
          <p:cNvSpPr/>
          <p:nvPr/>
        </p:nvSpPr>
        <p:spPr>
          <a:xfrm rot="5400000">
            <a:off x="6652258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27A9C-B553-4ABA-8AEF-668E811D4EDF}"/>
              </a:ext>
            </a:extLst>
          </p:cNvPr>
          <p:cNvSpPr/>
          <p:nvPr/>
        </p:nvSpPr>
        <p:spPr>
          <a:xfrm rot="5400000">
            <a:off x="3717729" y="3600011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8BFD6-59E5-4CC5-8FC9-A3F41B65E841}"/>
              </a:ext>
            </a:extLst>
          </p:cNvPr>
          <p:cNvSpPr/>
          <p:nvPr/>
        </p:nvSpPr>
        <p:spPr>
          <a:xfrm rot="8125677">
            <a:off x="1136899" y="3827516"/>
            <a:ext cx="4254001" cy="18288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1AA9A-8A07-41FC-A584-DB08C25402E6}"/>
              </a:ext>
            </a:extLst>
          </p:cNvPr>
          <p:cNvCxnSpPr>
            <a:cxnSpLocks/>
          </p:cNvCxnSpPr>
          <p:nvPr/>
        </p:nvCxnSpPr>
        <p:spPr>
          <a:xfrm flipV="1">
            <a:off x="3692829" y="2818826"/>
            <a:ext cx="678829" cy="67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6ACA47-2C5F-4C03-9865-2C8AE74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0E22-6571-4F96-84A4-9105203D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BFE46-683E-403A-B0DF-14596B8ACE3D}"/>
              </a:ext>
            </a:extLst>
          </p:cNvPr>
          <p:cNvSpPr txBox="1"/>
          <p:nvPr/>
        </p:nvSpPr>
        <p:spPr>
          <a:xfrm>
            <a:off x="5280524" y="3451599"/>
            <a:ext cx="21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8881-BA20-4C59-AFC7-B54CC963ECE0}"/>
              </a:ext>
            </a:extLst>
          </p:cNvPr>
          <p:cNvSpPr txBox="1"/>
          <p:nvPr/>
        </p:nvSpPr>
        <p:spPr>
          <a:xfrm>
            <a:off x="5556012" y="1060129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06723E5-75B3-464D-A873-01D7A0832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22" y="3872956"/>
            <a:ext cx="4769910" cy="2830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941D29-0555-4A41-889B-45D074C4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90" y="1863829"/>
            <a:ext cx="1743601" cy="498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49FCB9-BF10-41D1-979E-D4B86906A4D2}"/>
              </a:ext>
            </a:extLst>
          </p:cNvPr>
          <p:cNvSpPr txBox="1"/>
          <p:nvPr/>
        </p:nvSpPr>
        <p:spPr>
          <a:xfrm>
            <a:off x="968080" y="3579823"/>
            <a:ext cx="12554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*Publish</a:t>
            </a:r>
          </a:p>
          <a:p>
            <a:r>
              <a:rPr lang="en-US" sz="1600" b="1" dirty="0">
                <a:solidFill>
                  <a:srgbClr val="F28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*Subscribe</a:t>
            </a:r>
            <a:endParaRPr lang="en-US" b="1" dirty="0">
              <a:solidFill>
                <a:srgbClr val="F28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08E34-5449-49BC-8AC6-99D46AD5CF4B}"/>
              </a:ext>
            </a:extLst>
          </p:cNvPr>
          <p:cNvSpPr/>
          <p:nvPr/>
        </p:nvSpPr>
        <p:spPr>
          <a:xfrm rot="5400000">
            <a:off x="-765591" y="3773817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62709-64C9-4814-ADB7-4CFD909DEE34}"/>
              </a:ext>
            </a:extLst>
          </p:cNvPr>
          <p:cNvSpPr/>
          <p:nvPr/>
        </p:nvSpPr>
        <p:spPr>
          <a:xfrm rot="5400000">
            <a:off x="-457454" y="3773817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9AD9D857-9D0A-45C5-865F-78377D486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" y="1645721"/>
            <a:ext cx="1444542" cy="14724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1A5BA-102C-4CE7-AFB9-02DFA9FA8C98}"/>
              </a:ext>
            </a:extLst>
          </p:cNvPr>
          <p:cNvCxnSpPr>
            <a:cxnSpLocks/>
          </p:cNvCxnSpPr>
          <p:nvPr/>
        </p:nvCxnSpPr>
        <p:spPr>
          <a:xfrm>
            <a:off x="585672" y="3335172"/>
            <a:ext cx="1" cy="1156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4F625-AF65-4D76-9BEC-66D2A8F38EB2}"/>
              </a:ext>
            </a:extLst>
          </p:cNvPr>
          <p:cNvCxnSpPr>
            <a:cxnSpLocks/>
          </p:cNvCxnSpPr>
          <p:nvPr/>
        </p:nvCxnSpPr>
        <p:spPr>
          <a:xfrm flipV="1">
            <a:off x="898719" y="3293625"/>
            <a:ext cx="0" cy="1128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9E153-58B3-4F89-ADB2-11876DA4F664}"/>
              </a:ext>
            </a:extLst>
          </p:cNvPr>
          <p:cNvCxnSpPr>
            <a:cxnSpLocks/>
          </p:cNvCxnSpPr>
          <p:nvPr/>
        </p:nvCxnSpPr>
        <p:spPr>
          <a:xfrm flipV="1">
            <a:off x="1791403" y="4394187"/>
            <a:ext cx="981862" cy="97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B30C81-0E20-4E7A-8AC1-BEBA21D7592F}"/>
              </a:ext>
            </a:extLst>
          </p:cNvPr>
          <p:cNvSpPr/>
          <p:nvPr/>
        </p:nvSpPr>
        <p:spPr>
          <a:xfrm>
            <a:off x="468283" y="4917338"/>
            <a:ext cx="1606529" cy="10919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706D3D3-EE6B-41AC-A25C-4FB2E75FB105}"/>
              </a:ext>
            </a:extLst>
          </p:cNvPr>
          <p:cNvSpPr/>
          <p:nvPr/>
        </p:nvSpPr>
        <p:spPr>
          <a:xfrm>
            <a:off x="4354371" y="1650415"/>
            <a:ext cx="1386918" cy="9877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</a:p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004F5-6A26-477E-88FC-82F44DCE1991}"/>
              </a:ext>
            </a:extLst>
          </p:cNvPr>
          <p:cNvSpPr txBox="1"/>
          <p:nvPr/>
        </p:nvSpPr>
        <p:spPr>
          <a:xfrm>
            <a:off x="33067" y="119097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Device / Sensor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7A21-F1FF-4613-B47A-6812D8C3069E}"/>
              </a:ext>
            </a:extLst>
          </p:cNvPr>
          <p:cNvCxnSpPr>
            <a:cxnSpLocks/>
          </p:cNvCxnSpPr>
          <p:nvPr/>
        </p:nvCxnSpPr>
        <p:spPr>
          <a:xfrm>
            <a:off x="5065418" y="2795948"/>
            <a:ext cx="0" cy="956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ECA3A-DD1D-4AD3-A647-1EFD697AD08A}"/>
              </a:ext>
            </a:extLst>
          </p:cNvPr>
          <p:cNvCxnSpPr>
            <a:cxnSpLocks/>
          </p:cNvCxnSpPr>
          <p:nvPr/>
        </p:nvCxnSpPr>
        <p:spPr>
          <a:xfrm>
            <a:off x="7715982" y="2818826"/>
            <a:ext cx="0" cy="921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703062-CF0B-45BA-AD48-4E5163185203}"/>
              </a:ext>
            </a:extLst>
          </p:cNvPr>
          <p:cNvCxnSpPr>
            <a:cxnSpLocks/>
          </p:cNvCxnSpPr>
          <p:nvPr/>
        </p:nvCxnSpPr>
        <p:spPr>
          <a:xfrm flipV="1">
            <a:off x="8003521" y="2795948"/>
            <a:ext cx="0" cy="896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4276B-EE63-49F6-9F64-861B345522E0}"/>
              </a:ext>
            </a:extLst>
          </p:cNvPr>
          <p:cNvSpPr/>
          <p:nvPr/>
        </p:nvSpPr>
        <p:spPr>
          <a:xfrm>
            <a:off x="131042" y="6292745"/>
            <a:ext cx="1643381" cy="17720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22354-0945-4A6E-A534-12D204C907C4}"/>
              </a:ext>
            </a:extLst>
          </p:cNvPr>
          <p:cNvSpPr/>
          <p:nvPr/>
        </p:nvSpPr>
        <p:spPr>
          <a:xfrm>
            <a:off x="130973" y="6540454"/>
            <a:ext cx="1643451" cy="177205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3DF08-2D35-4686-8C6A-4E552EBA27EA}"/>
              </a:ext>
            </a:extLst>
          </p:cNvPr>
          <p:cNvSpPr/>
          <p:nvPr/>
        </p:nvSpPr>
        <p:spPr bwMode="auto">
          <a:xfrm>
            <a:off x="4232694" y="1454989"/>
            <a:ext cx="4102912" cy="12980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1B88E1B9-81A6-4D82-8D40-2B8C7C5950A2}"/>
              </a:ext>
            </a:extLst>
          </p:cNvPr>
          <p:cNvSpPr/>
          <p:nvPr/>
        </p:nvSpPr>
        <p:spPr bwMode="auto">
          <a:xfrm>
            <a:off x="2260637" y="3259142"/>
            <a:ext cx="1959283" cy="1174836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Cloud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ea typeface="ＭＳ Ｐゴシック" pitchFamily="1" charset="-128"/>
              </a:rPr>
              <a:t>Function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1ED8BE-BFC4-4471-AFC0-87826001CDDA}"/>
              </a:ext>
            </a:extLst>
          </p:cNvPr>
          <p:cNvCxnSpPr>
            <a:cxnSpLocks/>
          </p:cNvCxnSpPr>
          <p:nvPr/>
        </p:nvCxnSpPr>
        <p:spPr>
          <a:xfrm flipH="1">
            <a:off x="1838372" y="2252029"/>
            <a:ext cx="5714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3207B5-602C-4B22-83DB-E44E13B9D76F}"/>
              </a:ext>
            </a:extLst>
          </p:cNvPr>
          <p:cNvCxnSpPr>
            <a:cxnSpLocks/>
          </p:cNvCxnSpPr>
          <p:nvPr/>
        </p:nvCxnSpPr>
        <p:spPr>
          <a:xfrm>
            <a:off x="1871122" y="2489216"/>
            <a:ext cx="5429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5341F578-C16B-418D-B32E-61E3301EF098}"/>
              </a:ext>
            </a:extLst>
          </p:cNvPr>
          <p:cNvSpPr/>
          <p:nvPr/>
        </p:nvSpPr>
        <p:spPr bwMode="auto">
          <a:xfrm>
            <a:off x="2313227" y="2023156"/>
            <a:ext cx="1061192" cy="710056"/>
          </a:xfrm>
          <a:prstGeom prst="flowChartManualOperation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GCP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Bucket</a:t>
            </a:r>
          </a:p>
        </p:txBody>
      </p:sp>
      <p:pic>
        <p:nvPicPr>
          <p:cNvPr id="2050" name="Picture 2" descr="Image result for google cloud platform logo">
            <a:extLst>
              <a:ext uri="{FF2B5EF4-FFF2-40B4-BE49-F238E27FC236}">
                <a16:creationId xmlns:a16="http://schemas.microsoft.com/office/drawing/2014/main" id="{39119DF5-F40E-41CB-9530-6D657D23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5" y="182264"/>
            <a:ext cx="1626419" cy="10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0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3754-0FA1-4123-8688-BD38F03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Reliability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06D3-CF3A-493D-B5F8-EAC595DB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Reporting ‘more’ State . . 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Firmware version</a:t>
            </a:r>
          </a:p>
          <a:p>
            <a:r>
              <a:rPr lang="en-US" sz="2400" dirty="0"/>
              <a:t>Internal publishing loop</a:t>
            </a:r>
          </a:p>
          <a:p>
            <a:r>
              <a:rPr lang="en-US" sz="2400" dirty="0"/>
              <a:t>Reconnect time with GCP</a:t>
            </a:r>
          </a:p>
          <a:p>
            <a:r>
              <a:rPr lang="en-US" sz="2400" dirty="0"/>
              <a:t>Last GCP publish time</a:t>
            </a:r>
          </a:p>
          <a:p>
            <a:r>
              <a:rPr lang="en-US" sz="2400" dirty="0" err="1"/>
              <a:t>WiFi</a:t>
            </a:r>
            <a:r>
              <a:rPr lang="en-US" sz="2400" dirty="0"/>
              <a:t> status bits</a:t>
            </a:r>
          </a:p>
          <a:p>
            <a:r>
              <a:rPr lang="en-US" sz="2400" dirty="0"/>
              <a:t>OTA in progress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u="sng" dirty="0"/>
          </a:p>
          <a:p>
            <a:pPr marL="51435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6753-5BE8-471C-869B-9BF20CB3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38A44-6A6F-4D64-9D00-1C2B5414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63" y="1673806"/>
            <a:ext cx="6677074" cy="20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3754-0FA1-4123-8688-BD38F03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Reliability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06D3-CF3A-493D-B5F8-EAC595DB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‘Watchdog Task’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u="sng" dirty="0"/>
          </a:p>
          <a:p>
            <a:pPr marL="51435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6753-5BE8-471C-869B-9BF20CB3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E2074-5277-4F64-9159-1524AFEB5979}"/>
              </a:ext>
            </a:extLst>
          </p:cNvPr>
          <p:cNvSpPr/>
          <p:nvPr/>
        </p:nvSpPr>
        <p:spPr bwMode="auto">
          <a:xfrm>
            <a:off x="4260698" y="3749523"/>
            <a:ext cx="3482940" cy="195777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MQTT Task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Arial" charset="0"/>
                <a:ea typeface="ＭＳ Ｐゴシック" pitchFamily="1" charset="-128"/>
              </a:rPr>
              <a:t>Connection with GCP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Publish sensor data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Arial" charset="0"/>
                <a:ea typeface="ＭＳ Ｐゴシック" pitchFamily="1" charset="-128"/>
              </a:rPr>
              <a:t>OTA updates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Respond to commands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3DEDC6-E1AE-400D-8008-617D2F4C7CC7}"/>
              </a:ext>
            </a:extLst>
          </p:cNvPr>
          <p:cNvSpPr/>
          <p:nvPr/>
        </p:nvSpPr>
        <p:spPr bwMode="auto">
          <a:xfrm>
            <a:off x="170839" y="3749523"/>
            <a:ext cx="3433052" cy="195777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WIFI Task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Arial" charset="0"/>
                <a:ea typeface="ＭＳ Ｐゴシック" pitchFamily="1" charset="-128"/>
              </a:rPr>
              <a:t>Connect / configure </a:t>
            </a:r>
            <a:r>
              <a:rPr lang="en-US" sz="2000" dirty="0" err="1">
                <a:latin typeface="Arial" charset="0"/>
                <a:ea typeface="ＭＳ Ｐゴシック" pitchFamily="1" charset="-128"/>
              </a:rPr>
              <a:t>WiFi</a:t>
            </a:r>
            <a:r>
              <a:rPr lang="en-US" sz="2000" dirty="0">
                <a:latin typeface="Arial" charset="0"/>
                <a:ea typeface="ＭＳ Ｐゴシック" pitchFamily="1" charset="-128"/>
              </a:rPr>
              <a:t> settings through device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Arial" charset="0"/>
                <a:ea typeface="ＭＳ Ｐゴシック" pitchFamily="1" charset="-128"/>
              </a:rPr>
              <a:t>Establish / maintain </a:t>
            </a:r>
            <a:r>
              <a:rPr lang="en-US" sz="2000" dirty="0" err="1">
                <a:latin typeface="Arial" charset="0"/>
                <a:ea typeface="ＭＳ Ｐゴシック" pitchFamily="1" charset="-128"/>
              </a:rPr>
              <a:t>WiFi</a:t>
            </a:r>
            <a:r>
              <a:rPr lang="en-US" sz="2000" dirty="0">
                <a:latin typeface="Arial" charset="0"/>
                <a:ea typeface="ＭＳ Ｐゴシック" pitchFamily="1" charset="-128"/>
              </a:rPr>
              <a:t> connectivity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4B12D3-580F-46D4-A5C8-2238C023D517}"/>
              </a:ext>
            </a:extLst>
          </p:cNvPr>
          <p:cNvSpPr/>
          <p:nvPr/>
        </p:nvSpPr>
        <p:spPr bwMode="auto">
          <a:xfrm>
            <a:off x="2436411" y="1730907"/>
            <a:ext cx="2902450" cy="115493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Watchdog Task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Monitor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Wi</a:t>
            </a:r>
            <a:r>
              <a:rPr lang="en-US" sz="2000" dirty="0" err="1">
                <a:latin typeface="Arial" charset="0"/>
                <a:ea typeface="ＭＳ Ｐゴシック" pitchFamily="1" charset="-128"/>
              </a:rPr>
              <a:t>Fi</a:t>
            </a:r>
            <a:r>
              <a:rPr lang="en-US" sz="2000" dirty="0">
                <a:latin typeface="Arial" charset="0"/>
                <a:ea typeface="ＭＳ Ｐゴシック" pitchFamily="1" charset="-128"/>
              </a:rPr>
              <a:t> Task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Monitor </a:t>
            </a:r>
            <a:r>
              <a:rPr lang="en-US" sz="2000" dirty="0">
                <a:latin typeface="Arial" charset="0"/>
                <a:ea typeface="ＭＳ Ｐゴシック" pitchFamily="1" charset="-128"/>
              </a:rPr>
              <a:t>MQTT Task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6165911-482C-46B2-886A-6D120E4AB8BB}"/>
              </a:ext>
            </a:extLst>
          </p:cNvPr>
          <p:cNvSpPr/>
          <p:nvPr/>
        </p:nvSpPr>
        <p:spPr bwMode="auto">
          <a:xfrm>
            <a:off x="3546448" y="4467481"/>
            <a:ext cx="771694" cy="446926"/>
          </a:xfrm>
          <a:prstGeom prst="leftRightArrow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9FD6-6A8F-4436-BC1B-CB26E9FE773A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3339101" y="2885837"/>
            <a:ext cx="548535" cy="8636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F030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AEBCBD-9C88-4432-B918-DAA92280972B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3887636" y="2885837"/>
            <a:ext cx="618945" cy="8636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F030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F1CFDE-2990-4C99-AF0F-4DA14C0446A7}"/>
              </a:ext>
            </a:extLst>
          </p:cNvPr>
          <p:cNvSpPr txBox="1"/>
          <p:nvPr/>
        </p:nvSpPr>
        <p:spPr>
          <a:xfrm>
            <a:off x="5820311" y="1499036"/>
            <a:ext cx="3242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30-minute intervals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Low power / low demand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Check </a:t>
            </a:r>
            <a:r>
              <a:rPr lang="en-US" sz="1800" dirty="0" err="1"/>
              <a:t>WiFi</a:t>
            </a:r>
            <a:r>
              <a:rPr lang="en-US" sz="1800" dirty="0"/>
              <a:t> status bits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Check last publication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Error recovery</a:t>
            </a:r>
          </a:p>
        </p:txBody>
      </p:sp>
    </p:spTree>
    <p:extLst>
      <p:ext uri="{BB962C8B-B14F-4D97-AF65-F5344CB8AC3E}">
        <p14:creationId xmlns:p14="http://schemas.microsoft.com/office/powerpoint/2010/main" val="33025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4291DF1-382F-4454-ABC8-FBAD34A04DEB}"/>
              </a:ext>
            </a:extLst>
          </p:cNvPr>
          <p:cNvSpPr/>
          <p:nvPr/>
        </p:nvSpPr>
        <p:spPr bwMode="auto">
          <a:xfrm rot="5400000">
            <a:off x="2206416" y="1551022"/>
            <a:ext cx="693506" cy="1855695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vert270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Subscribe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2367-C34A-44B6-8EBA-9952F13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Server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FC59-C2D8-4F77-9238-524D1832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169" y="3987811"/>
            <a:ext cx="6390526" cy="1944852"/>
          </a:xfrm>
        </p:spPr>
        <p:txBody>
          <a:bodyPr/>
          <a:lstStyle/>
          <a:p>
            <a:r>
              <a:rPr lang="en-US" sz="2400" dirty="0"/>
              <a:t>V1 certificate limitations</a:t>
            </a:r>
          </a:p>
          <a:p>
            <a:r>
              <a:rPr lang="en-US" sz="2400" dirty="0"/>
              <a:t>Multi threaded producer / consumer script</a:t>
            </a:r>
          </a:p>
          <a:p>
            <a:r>
              <a:rPr lang="en-US" sz="2400" dirty="0"/>
              <a:t>Routes V1 sensor data into </a:t>
            </a:r>
            <a:r>
              <a:rPr lang="en-US" sz="2400" dirty="0" err="1"/>
              <a:t>BigQuery</a:t>
            </a:r>
            <a:r>
              <a:rPr lang="en-US" sz="2400" dirty="0"/>
              <a:t> DB</a:t>
            </a:r>
          </a:p>
          <a:p>
            <a:r>
              <a:rPr lang="en-US" sz="2400" dirty="0"/>
              <a:t>Stop gap – reliable solution for now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2CB56-E22A-4740-B7D8-85C0544A64F6}"/>
              </a:ext>
            </a:extLst>
          </p:cNvPr>
          <p:cNvGrpSpPr/>
          <p:nvPr/>
        </p:nvGrpSpPr>
        <p:grpSpPr>
          <a:xfrm>
            <a:off x="3348896" y="1623167"/>
            <a:ext cx="1667436" cy="1855695"/>
            <a:chOff x="5451755" y="4415165"/>
            <a:chExt cx="1667436" cy="1855695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361DB069-D5E5-4AFD-8B62-FD24B4C411BE}"/>
                </a:ext>
              </a:extLst>
            </p:cNvPr>
            <p:cNvSpPr/>
            <p:nvPr/>
          </p:nvSpPr>
          <p:spPr bwMode="auto">
            <a:xfrm>
              <a:off x="5451755" y="4415165"/>
              <a:ext cx="1667436" cy="1855695"/>
            </a:xfrm>
            <a:prstGeom prst="flowChartProcess">
              <a:avLst/>
            </a:prstGeom>
            <a:solidFill>
              <a:schemeClr val="bg1"/>
            </a:solidFill>
            <a:ln w="38100" cap="flat" cmpd="sng" algn="ctr">
              <a:solidFill>
                <a:srgbClr val="9F0305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Arial" charset="0"/>
                <a:ea typeface="ＭＳ Ｐゴシック" pitchFamily="1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Arial" charset="0"/>
                <a:ea typeface="ＭＳ Ｐゴシック" pitchFamily="1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  <a:ea typeface="ＭＳ Ｐゴシック" pitchFamily="1" charset="-128"/>
                </a:rPr>
                <a:t>GCP Infrastructure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(MQTT Broker)</a:t>
              </a:r>
            </a:p>
          </p:txBody>
        </p:sp>
        <p:pic>
          <p:nvPicPr>
            <p:cNvPr id="18" name="Picture 6" descr="Image result for google cloud platform logo">
              <a:extLst>
                <a:ext uri="{FF2B5EF4-FFF2-40B4-BE49-F238E27FC236}">
                  <a16:creationId xmlns:a16="http://schemas.microsoft.com/office/drawing/2014/main" id="{13687CA6-EEB2-43DF-A0C1-84EEF65DB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6948" y="4464122"/>
              <a:ext cx="1556535" cy="83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7F94C-7B10-4C61-9035-D395B82C3F69}"/>
              </a:ext>
            </a:extLst>
          </p:cNvPr>
          <p:cNvSpPr/>
          <p:nvPr/>
        </p:nvSpPr>
        <p:spPr bwMode="auto">
          <a:xfrm>
            <a:off x="673738" y="2980929"/>
            <a:ext cx="693506" cy="1855695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vert270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Publish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A99EBA-1598-4F90-A228-D42067FDFB19}"/>
              </a:ext>
            </a:extLst>
          </p:cNvPr>
          <p:cNvGrpSpPr/>
          <p:nvPr/>
        </p:nvGrpSpPr>
        <p:grpSpPr>
          <a:xfrm>
            <a:off x="226549" y="1623167"/>
            <a:ext cx="1667436" cy="1767304"/>
            <a:chOff x="2549561" y="2759336"/>
            <a:chExt cx="1667436" cy="1988645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9ECE925D-0AB7-4AFA-8E56-ED1C978BAAFA}"/>
                </a:ext>
              </a:extLst>
            </p:cNvPr>
            <p:cNvSpPr/>
            <p:nvPr/>
          </p:nvSpPr>
          <p:spPr bwMode="auto">
            <a:xfrm>
              <a:off x="2549561" y="2759336"/>
              <a:ext cx="1667436" cy="1988645"/>
            </a:xfrm>
            <a:prstGeom prst="flowChartProcess">
              <a:avLst/>
            </a:prstGeom>
            <a:solidFill>
              <a:schemeClr val="bg1"/>
            </a:solidFill>
            <a:ln w="38100" cap="flat" cmpd="sng" algn="ctr">
              <a:solidFill>
                <a:srgbClr val="9F0305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Arial" charset="0"/>
                <a:ea typeface="ＭＳ Ｐゴシック" pitchFamily="1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  <a:ea typeface="ＭＳ Ｐゴシック" pitchFamily="1" charset="-128"/>
                </a:rPr>
                <a:t>CADE LAB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SERVER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Arial" charset="0"/>
                  <a:ea typeface="ＭＳ Ｐゴシック" pitchFamily="1" charset="-128"/>
                </a:rPr>
                <a:t>(MQTT BROKER)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59A7BCD-A1E2-42EF-AE29-4F8BEEB97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7" t="21412" r="19292" b="21129"/>
            <a:stretch/>
          </p:blipFill>
          <p:spPr bwMode="auto">
            <a:xfrm>
              <a:off x="3129836" y="2839820"/>
              <a:ext cx="506887" cy="601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7BC1F5C-FA2F-461E-9D40-DA138F154D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1" y="4427081"/>
            <a:ext cx="1444542" cy="147245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0FD7ADD-C836-4454-96B6-0B75CC065B72}"/>
              </a:ext>
            </a:extLst>
          </p:cNvPr>
          <p:cNvSpPr/>
          <p:nvPr/>
        </p:nvSpPr>
        <p:spPr bwMode="auto">
          <a:xfrm rot="16200000">
            <a:off x="934791" y="3864591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451100-107B-4AAF-958D-2E37582C5884}"/>
              </a:ext>
            </a:extLst>
          </p:cNvPr>
          <p:cNvSpPr/>
          <p:nvPr/>
        </p:nvSpPr>
        <p:spPr bwMode="auto">
          <a:xfrm>
            <a:off x="2205595" y="2619706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0C832-4ED7-478E-B70C-5C00880B7585}"/>
              </a:ext>
            </a:extLst>
          </p:cNvPr>
          <p:cNvSpPr txBox="1"/>
          <p:nvPr/>
        </p:nvSpPr>
        <p:spPr>
          <a:xfrm>
            <a:off x="319017" y="4686252"/>
            <a:ext cx="140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V1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BA8F3FC7-A81D-4DF7-958C-66D630F5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43277" y="6383685"/>
            <a:ext cx="2800723" cy="365125"/>
          </a:xfrm>
        </p:spPr>
        <p:txBody>
          <a:bodyPr/>
          <a:lstStyle/>
          <a:p>
            <a:r>
              <a:rPr lang="en-US" dirty="0"/>
              <a:t>University of Utah | GALE | </a:t>
            </a:r>
            <a:fld id="{4A1A9341-A577-AE4A-B55F-BB4DD26D27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7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367-C34A-44B6-8EBA-9952F13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FC59-C2D8-4F77-9238-524D1832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/</a:t>
            </a:r>
            <a:r>
              <a:rPr lang="en-US" dirty="0" err="1"/>
              <a:t>request_sensor_data</a:t>
            </a:r>
            <a:endParaRPr lang="en-US" dirty="0"/>
          </a:p>
          <a:p>
            <a:pPr lvl="1"/>
            <a:r>
              <a:rPr lang="en-US" dirty="0"/>
              <a:t>Supports query of 1, many, all sensors</a:t>
            </a:r>
          </a:p>
          <a:p>
            <a:pPr lvl="1"/>
            <a:r>
              <a:rPr lang="en-US" dirty="0"/>
              <a:t>Specify number of days into the past to retrieve </a:t>
            </a:r>
          </a:p>
          <a:p>
            <a:pPr lvl="1"/>
            <a:r>
              <a:rPr lang="en-US" dirty="0"/>
              <a:t>Returns PM2.5 data only</a:t>
            </a:r>
          </a:p>
          <a:p>
            <a:pPr lvl="1"/>
            <a:r>
              <a:rPr lang="en-US" dirty="0"/>
              <a:t>Supports mobile app and </a:t>
            </a:r>
          </a:p>
          <a:p>
            <a:r>
              <a:rPr lang="en-US" dirty="0"/>
              <a:t>Endpoint /</a:t>
            </a:r>
            <a:r>
              <a:rPr lang="en-US" dirty="0" err="1"/>
              <a:t>request_model_data</a:t>
            </a:r>
            <a:endParaRPr lang="en-US" dirty="0"/>
          </a:p>
          <a:p>
            <a:pPr lvl="1"/>
            <a:r>
              <a:rPr lang="en-US" dirty="0"/>
              <a:t>Given center point, radius, date range</a:t>
            </a:r>
          </a:p>
          <a:p>
            <a:pPr lvl="1"/>
            <a:r>
              <a:rPr lang="en-US" dirty="0"/>
              <a:t>Return all specified sensor data (every publication)</a:t>
            </a:r>
          </a:p>
          <a:p>
            <a:pPr lvl="1"/>
            <a:r>
              <a:rPr lang="en-US" dirty="0"/>
              <a:t>Looking at aggregation options</a:t>
            </a:r>
          </a:p>
          <a:p>
            <a:pPr lvl="1"/>
            <a:r>
              <a:rPr lang="en-US" dirty="0"/>
              <a:t>Supports model development</a:t>
            </a:r>
          </a:p>
          <a:p>
            <a:r>
              <a:rPr lang="en-US" dirty="0"/>
              <a:t>Legacy to GCP lash up . . . 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691E4-D854-4EE3-B83A-3825CDF3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C10EC-E9D0-4889-9728-51ED4A2D1A76}"/>
              </a:ext>
            </a:extLst>
          </p:cNvPr>
          <p:cNvSpPr/>
          <p:nvPr/>
        </p:nvSpPr>
        <p:spPr bwMode="auto">
          <a:xfrm>
            <a:off x="1931543" y="3693560"/>
            <a:ext cx="650724" cy="1155225"/>
          </a:xfrm>
          <a:prstGeom prst="rect">
            <a:avLst/>
          </a:prstGeom>
          <a:solidFill>
            <a:schemeClr val="accent1">
              <a:lumMod val="2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2367-C34A-44B6-8EBA-9952F13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691E4-D854-4EE3-B83A-3825CDF3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8D430-2E9C-446D-88FA-40F8F9FD0081}"/>
              </a:ext>
            </a:extLst>
          </p:cNvPr>
          <p:cNvGrpSpPr/>
          <p:nvPr/>
        </p:nvGrpSpPr>
        <p:grpSpPr>
          <a:xfrm>
            <a:off x="1423187" y="4803019"/>
            <a:ext cx="1667436" cy="1855695"/>
            <a:chOff x="2549561" y="2759336"/>
            <a:chExt cx="1667436" cy="1855695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098216ED-985F-4AA3-90B5-A84B2A6DA21A}"/>
                </a:ext>
              </a:extLst>
            </p:cNvPr>
            <p:cNvSpPr/>
            <p:nvPr/>
          </p:nvSpPr>
          <p:spPr bwMode="auto">
            <a:xfrm>
              <a:off x="2549561" y="2759336"/>
              <a:ext cx="1667436" cy="1855695"/>
            </a:xfrm>
            <a:prstGeom prst="flowChartProcess">
              <a:avLst/>
            </a:prstGeom>
            <a:solidFill>
              <a:schemeClr val="bg1"/>
            </a:solidFill>
            <a:ln w="38100" cap="flat" cmpd="sng" algn="ctr">
              <a:solidFill>
                <a:srgbClr val="9F0305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  <a:ea typeface="ＭＳ Ｐゴシック" pitchFamily="1" charset="-128"/>
                </a:rPr>
                <a:t>CADE LAB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SERVER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7FC09CB5-5CEE-4A23-9DDE-D94A0344EE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7" t="21412" r="19292" b="21129"/>
            <a:stretch/>
          </p:blipFill>
          <p:spPr bwMode="auto">
            <a:xfrm>
              <a:off x="3129836" y="2839820"/>
              <a:ext cx="506887" cy="47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FAC63D-4CC8-4D18-918A-D6919A5F8B1C}"/>
              </a:ext>
            </a:extLst>
          </p:cNvPr>
          <p:cNvSpPr/>
          <p:nvPr/>
        </p:nvSpPr>
        <p:spPr bwMode="auto">
          <a:xfrm>
            <a:off x="2948653" y="3821987"/>
            <a:ext cx="2075410" cy="1520575"/>
          </a:xfrm>
          <a:custGeom>
            <a:avLst/>
            <a:gdLst>
              <a:gd name="connsiteX0" fmla="*/ 2075410 w 2075410"/>
              <a:gd name="connsiteY0" fmla="*/ 1520575 h 1520575"/>
              <a:gd name="connsiteX1" fmla="*/ 2024039 w 2075410"/>
              <a:gd name="connsiteY1" fmla="*/ 1505164 h 1520575"/>
              <a:gd name="connsiteX2" fmla="*/ 1993217 w 2075410"/>
              <a:gd name="connsiteY2" fmla="*/ 1494889 h 1520575"/>
              <a:gd name="connsiteX3" fmla="*/ 1936709 w 2075410"/>
              <a:gd name="connsiteY3" fmla="*/ 1489752 h 1520575"/>
              <a:gd name="connsiteX4" fmla="*/ 1921298 w 2075410"/>
              <a:gd name="connsiteY4" fmla="*/ 1484615 h 1520575"/>
              <a:gd name="connsiteX5" fmla="*/ 1895612 w 2075410"/>
              <a:gd name="connsiteY5" fmla="*/ 1479478 h 1520575"/>
              <a:gd name="connsiteX6" fmla="*/ 1849378 w 2075410"/>
              <a:gd name="connsiteY6" fmla="*/ 1464067 h 1520575"/>
              <a:gd name="connsiteX7" fmla="*/ 1828830 w 2075410"/>
              <a:gd name="connsiteY7" fmla="*/ 1458930 h 1520575"/>
              <a:gd name="connsiteX8" fmla="*/ 1813419 w 2075410"/>
              <a:gd name="connsiteY8" fmla="*/ 1453793 h 1520575"/>
              <a:gd name="connsiteX9" fmla="*/ 1787734 w 2075410"/>
              <a:gd name="connsiteY9" fmla="*/ 1448656 h 1520575"/>
              <a:gd name="connsiteX10" fmla="*/ 1772322 w 2075410"/>
              <a:gd name="connsiteY10" fmla="*/ 1443519 h 1520575"/>
              <a:gd name="connsiteX11" fmla="*/ 1751774 w 2075410"/>
              <a:gd name="connsiteY11" fmla="*/ 1438382 h 1520575"/>
              <a:gd name="connsiteX12" fmla="*/ 1736363 w 2075410"/>
              <a:gd name="connsiteY12" fmla="*/ 1428107 h 1520575"/>
              <a:gd name="connsiteX13" fmla="*/ 1700403 w 2075410"/>
              <a:gd name="connsiteY13" fmla="*/ 1417833 h 1520575"/>
              <a:gd name="connsiteX14" fmla="*/ 1669581 w 2075410"/>
              <a:gd name="connsiteY14" fmla="*/ 1407559 h 1520575"/>
              <a:gd name="connsiteX15" fmla="*/ 1654169 w 2075410"/>
              <a:gd name="connsiteY15" fmla="*/ 1402422 h 1520575"/>
              <a:gd name="connsiteX16" fmla="*/ 1633621 w 2075410"/>
              <a:gd name="connsiteY16" fmla="*/ 1392148 h 1520575"/>
              <a:gd name="connsiteX17" fmla="*/ 1618210 w 2075410"/>
              <a:gd name="connsiteY17" fmla="*/ 1381874 h 1520575"/>
              <a:gd name="connsiteX18" fmla="*/ 1592525 w 2075410"/>
              <a:gd name="connsiteY18" fmla="*/ 1376737 h 1520575"/>
              <a:gd name="connsiteX19" fmla="*/ 1577113 w 2075410"/>
              <a:gd name="connsiteY19" fmla="*/ 1366462 h 1520575"/>
              <a:gd name="connsiteX20" fmla="*/ 1536017 w 2075410"/>
              <a:gd name="connsiteY20" fmla="*/ 1356188 h 1520575"/>
              <a:gd name="connsiteX21" fmla="*/ 1515468 w 2075410"/>
              <a:gd name="connsiteY21" fmla="*/ 1345914 h 1520575"/>
              <a:gd name="connsiteX22" fmla="*/ 1500057 w 2075410"/>
              <a:gd name="connsiteY22" fmla="*/ 1330503 h 1520575"/>
              <a:gd name="connsiteX23" fmla="*/ 1479509 w 2075410"/>
              <a:gd name="connsiteY23" fmla="*/ 1320229 h 1520575"/>
              <a:gd name="connsiteX24" fmla="*/ 1448686 w 2075410"/>
              <a:gd name="connsiteY24" fmla="*/ 1299680 h 1520575"/>
              <a:gd name="connsiteX25" fmla="*/ 1433275 w 2075410"/>
              <a:gd name="connsiteY25" fmla="*/ 1289406 h 1520575"/>
              <a:gd name="connsiteX26" fmla="*/ 1417864 w 2075410"/>
              <a:gd name="connsiteY26" fmla="*/ 1273995 h 1520575"/>
              <a:gd name="connsiteX27" fmla="*/ 1387041 w 2075410"/>
              <a:gd name="connsiteY27" fmla="*/ 1258584 h 1520575"/>
              <a:gd name="connsiteX28" fmla="*/ 1371630 w 2075410"/>
              <a:gd name="connsiteY28" fmla="*/ 1243173 h 1520575"/>
              <a:gd name="connsiteX29" fmla="*/ 1351082 w 2075410"/>
              <a:gd name="connsiteY29" fmla="*/ 1227761 h 1520575"/>
              <a:gd name="connsiteX30" fmla="*/ 1345945 w 2075410"/>
              <a:gd name="connsiteY30" fmla="*/ 1212350 h 1520575"/>
              <a:gd name="connsiteX31" fmla="*/ 1330534 w 2075410"/>
              <a:gd name="connsiteY31" fmla="*/ 1207213 h 1520575"/>
              <a:gd name="connsiteX32" fmla="*/ 1309985 w 2075410"/>
              <a:gd name="connsiteY32" fmla="*/ 1186665 h 1520575"/>
              <a:gd name="connsiteX33" fmla="*/ 1294574 w 2075410"/>
              <a:gd name="connsiteY33" fmla="*/ 1155842 h 1520575"/>
              <a:gd name="connsiteX34" fmla="*/ 1279163 w 2075410"/>
              <a:gd name="connsiteY34" fmla="*/ 1119883 h 1520575"/>
              <a:gd name="connsiteX35" fmla="*/ 1284300 w 2075410"/>
              <a:gd name="connsiteY35" fmla="*/ 965770 h 1520575"/>
              <a:gd name="connsiteX36" fmla="*/ 1294574 w 2075410"/>
              <a:gd name="connsiteY36" fmla="*/ 950359 h 1520575"/>
              <a:gd name="connsiteX37" fmla="*/ 1304848 w 2075410"/>
              <a:gd name="connsiteY37" fmla="*/ 914400 h 1520575"/>
              <a:gd name="connsiteX38" fmla="*/ 1315122 w 2075410"/>
              <a:gd name="connsiteY38" fmla="*/ 898988 h 1520575"/>
              <a:gd name="connsiteX39" fmla="*/ 1340808 w 2075410"/>
              <a:gd name="connsiteY39" fmla="*/ 868166 h 1520575"/>
              <a:gd name="connsiteX40" fmla="*/ 1351082 w 2075410"/>
              <a:gd name="connsiteY40" fmla="*/ 852755 h 1520575"/>
              <a:gd name="connsiteX41" fmla="*/ 1366493 w 2075410"/>
              <a:gd name="connsiteY41" fmla="*/ 847617 h 1520575"/>
              <a:gd name="connsiteX42" fmla="*/ 1381904 w 2075410"/>
              <a:gd name="connsiteY42" fmla="*/ 837343 h 1520575"/>
              <a:gd name="connsiteX43" fmla="*/ 1412727 w 2075410"/>
              <a:gd name="connsiteY43" fmla="*/ 827069 h 1520575"/>
              <a:gd name="connsiteX44" fmla="*/ 1536017 w 2075410"/>
              <a:gd name="connsiteY44" fmla="*/ 837343 h 1520575"/>
              <a:gd name="connsiteX45" fmla="*/ 1561702 w 2075410"/>
              <a:gd name="connsiteY45" fmla="*/ 847617 h 1520575"/>
              <a:gd name="connsiteX46" fmla="*/ 1592525 w 2075410"/>
              <a:gd name="connsiteY46" fmla="*/ 857892 h 1520575"/>
              <a:gd name="connsiteX47" fmla="*/ 1607936 w 2075410"/>
              <a:gd name="connsiteY47" fmla="*/ 868166 h 1520575"/>
              <a:gd name="connsiteX48" fmla="*/ 1638758 w 2075410"/>
              <a:gd name="connsiteY48" fmla="*/ 878440 h 1520575"/>
              <a:gd name="connsiteX49" fmla="*/ 1649032 w 2075410"/>
              <a:gd name="connsiteY49" fmla="*/ 893851 h 1520575"/>
              <a:gd name="connsiteX50" fmla="*/ 1679855 w 2075410"/>
              <a:gd name="connsiteY50" fmla="*/ 904125 h 1520575"/>
              <a:gd name="connsiteX51" fmla="*/ 1695266 w 2075410"/>
              <a:gd name="connsiteY51" fmla="*/ 914400 h 1520575"/>
              <a:gd name="connsiteX52" fmla="*/ 1710677 w 2075410"/>
              <a:gd name="connsiteY52" fmla="*/ 960633 h 1520575"/>
              <a:gd name="connsiteX53" fmla="*/ 1726089 w 2075410"/>
              <a:gd name="connsiteY53" fmla="*/ 1001730 h 1520575"/>
              <a:gd name="connsiteX54" fmla="*/ 1736363 w 2075410"/>
              <a:gd name="connsiteY54" fmla="*/ 1053101 h 1520575"/>
              <a:gd name="connsiteX55" fmla="*/ 1756911 w 2075410"/>
              <a:gd name="connsiteY55" fmla="*/ 1089060 h 1520575"/>
              <a:gd name="connsiteX56" fmla="*/ 1762048 w 2075410"/>
              <a:gd name="connsiteY56" fmla="*/ 1114746 h 1520575"/>
              <a:gd name="connsiteX57" fmla="*/ 1756911 w 2075410"/>
              <a:gd name="connsiteY57" fmla="*/ 1232898 h 1520575"/>
              <a:gd name="connsiteX58" fmla="*/ 1746637 w 2075410"/>
              <a:gd name="connsiteY58" fmla="*/ 1243173 h 1520575"/>
              <a:gd name="connsiteX59" fmla="*/ 1720951 w 2075410"/>
              <a:gd name="connsiteY59" fmla="*/ 1273995 h 1520575"/>
              <a:gd name="connsiteX60" fmla="*/ 1705540 w 2075410"/>
              <a:gd name="connsiteY60" fmla="*/ 1279132 h 1520575"/>
              <a:gd name="connsiteX61" fmla="*/ 1690129 w 2075410"/>
              <a:gd name="connsiteY61" fmla="*/ 1289406 h 1520575"/>
              <a:gd name="connsiteX62" fmla="*/ 1679855 w 2075410"/>
              <a:gd name="connsiteY62" fmla="*/ 1304817 h 1520575"/>
              <a:gd name="connsiteX63" fmla="*/ 1664444 w 2075410"/>
              <a:gd name="connsiteY63" fmla="*/ 1309955 h 1520575"/>
              <a:gd name="connsiteX64" fmla="*/ 1633621 w 2075410"/>
              <a:gd name="connsiteY64" fmla="*/ 1330503 h 1520575"/>
              <a:gd name="connsiteX65" fmla="*/ 1602799 w 2075410"/>
              <a:gd name="connsiteY65" fmla="*/ 1351051 h 1520575"/>
              <a:gd name="connsiteX66" fmla="*/ 1587387 w 2075410"/>
              <a:gd name="connsiteY66" fmla="*/ 1361325 h 1520575"/>
              <a:gd name="connsiteX67" fmla="*/ 1505194 w 2075410"/>
              <a:gd name="connsiteY67" fmla="*/ 1381874 h 1520575"/>
              <a:gd name="connsiteX68" fmla="*/ 1315122 w 2075410"/>
              <a:gd name="connsiteY68" fmla="*/ 1376737 h 1520575"/>
              <a:gd name="connsiteX69" fmla="*/ 1238066 w 2075410"/>
              <a:gd name="connsiteY69" fmla="*/ 1356188 h 1520575"/>
              <a:gd name="connsiteX70" fmla="*/ 1166147 w 2075410"/>
              <a:gd name="connsiteY70" fmla="*/ 1335640 h 1520575"/>
              <a:gd name="connsiteX71" fmla="*/ 1145599 w 2075410"/>
              <a:gd name="connsiteY71" fmla="*/ 1325366 h 1520575"/>
              <a:gd name="connsiteX72" fmla="*/ 1114776 w 2075410"/>
              <a:gd name="connsiteY72" fmla="*/ 1304817 h 1520575"/>
              <a:gd name="connsiteX73" fmla="*/ 1089091 w 2075410"/>
              <a:gd name="connsiteY73" fmla="*/ 1273995 h 1520575"/>
              <a:gd name="connsiteX74" fmla="*/ 1058268 w 2075410"/>
              <a:gd name="connsiteY74" fmla="*/ 1253447 h 1520575"/>
              <a:gd name="connsiteX75" fmla="*/ 1022309 w 2075410"/>
              <a:gd name="connsiteY75" fmla="*/ 1222624 h 1520575"/>
              <a:gd name="connsiteX76" fmla="*/ 1001760 w 2075410"/>
              <a:gd name="connsiteY76" fmla="*/ 1202076 h 1520575"/>
              <a:gd name="connsiteX77" fmla="*/ 986349 w 2075410"/>
              <a:gd name="connsiteY77" fmla="*/ 1196939 h 1520575"/>
              <a:gd name="connsiteX78" fmla="*/ 970938 w 2075410"/>
              <a:gd name="connsiteY78" fmla="*/ 1186665 h 1520575"/>
              <a:gd name="connsiteX79" fmla="*/ 924704 w 2075410"/>
              <a:gd name="connsiteY79" fmla="*/ 1145568 h 1520575"/>
              <a:gd name="connsiteX80" fmla="*/ 914430 w 2075410"/>
              <a:gd name="connsiteY80" fmla="*/ 1130157 h 1520575"/>
              <a:gd name="connsiteX81" fmla="*/ 883608 w 2075410"/>
              <a:gd name="connsiteY81" fmla="*/ 1109609 h 1520575"/>
              <a:gd name="connsiteX82" fmla="*/ 873334 w 2075410"/>
              <a:gd name="connsiteY82" fmla="*/ 1094197 h 1520575"/>
              <a:gd name="connsiteX83" fmla="*/ 847648 w 2075410"/>
              <a:gd name="connsiteY83" fmla="*/ 1073649 h 1520575"/>
              <a:gd name="connsiteX84" fmla="*/ 837374 w 2075410"/>
              <a:gd name="connsiteY84" fmla="*/ 1053101 h 1520575"/>
              <a:gd name="connsiteX85" fmla="*/ 811689 w 2075410"/>
              <a:gd name="connsiteY85" fmla="*/ 1027415 h 1520575"/>
              <a:gd name="connsiteX86" fmla="*/ 801414 w 2075410"/>
              <a:gd name="connsiteY86" fmla="*/ 991456 h 1520575"/>
              <a:gd name="connsiteX87" fmla="*/ 791140 w 2075410"/>
              <a:gd name="connsiteY87" fmla="*/ 955496 h 1520575"/>
              <a:gd name="connsiteX88" fmla="*/ 775729 w 2075410"/>
              <a:gd name="connsiteY88" fmla="*/ 940085 h 1520575"/>
              <a:gd name="connsiteX89" fmla="*/ 765455 w 2075410"/>
              <a:gd name="connsiteY89" fmla="*/ 898988 h 1520575"/>
              <a:gd name="connsiteX90" fmla="*/ 755181 w 2075410"/>
              <a:gd name="connsiteY90" fmla="*/ 883577 h 1520575"/>
              <a:gd name="connsiteX91" fmla="*/ 739769 w 2075410"/>
              <a:gd name="connsiteY91" fmla="*/ 852755 h 1520575"/>
              <a:gd name="connsiteX92" fmla="*/ 714084 w 2075410"/>
              <a:gd name="connsiteY92" fmla="*/ 811658 h 1520575"/>
              <a:gd name="connsiteX93" fmla="*/ 703810 w 2075410"/>
              <a:gd name="connsiteY93" fmla="*/ 780835 h 1520575"/>
              <a:gd name="connsiteX94" fmla="*/ 693536 w 2075410"/>
              <a:gd name="connsiteY94" fmla="*/ 765424 h 1520575"/>
              <a:gd name="connsiteX95" fmla="*/ 688399 w 2075410"/>
              <a:gd name="connsiteY95" fmla="*/ 750013 h 1520575"/>
              <a:gd name="connsiteX96" fmla="*/ 672987 w 2075410"/>
              <a:gd name="connsiteY96" fmla="*/ 734602 h 1520575"/>
              <a:gd name="connsiteX97" fmla="*/ 662713 w 2075410"/>
              <a:gd name="connsiteY97" fmla="*/ 714053 h 1520575"/>
              <a:gd name="connsiteX98" fmla="*/ 626754 w 2075410"/>
              <a:gd name="connsiteY98" fmla="*/ 683231 h 1520575"/>
              <a:gd name="connsiteX99" fmla="*/ 616480 w 2075410"/>
              <a:gd name="connsiteY99" fmla="*/ 667820 h 1520575"/>
              <a:gd name="connsiteX100" fmla="*/ 606205 w 2075410"/>
              <a:gd name="connsiteY100" fmla="*/ 657546 h 1520575"/>
              <a:gd name="connsiteX101" fmla="*/ 575383 w 2075410"/>
              <a:gd name="connsiteY101" fmla="*/ 636997 h 1520575"/>
              <a:gd name="connsiteX102" fmla="*/ 549698 w 2075410"/>
              <a:gd name="connsiteY102" fmla="*/ 611312 h 1520575"/>
              <a:gd name="connsiteX103" fmla="*/ 493190 w 2075410"/>
              <a:gd name="connsiteY103" fmla="*/ 565078 h 1520575"/>
              <a:gd name="connsiteX104" fmla="*/ 452093 w 2075410"/>
              <a:gd name="connsiteY104" fmla="*/ 554804 h 1520575"/>
              <a:gd name="connsiteX105" fmla="*/ 405859 w 2075410"/>
              <a:gd name="connsiteY105" fmla="*/ 539393 h 1520575"/>
              <a:gd name="connsiteX106" fmla="*/ 369900 w 2075410"/>
              <a:gd name="connsiteY106" fmla="*/ 523982 h 1520575"/>
              <a:gd name="connsiteX107" fmla="*/ 349351 w 2075410"/>
              <a:gd name="connsiteY107" fmla="*/ 518844 h 1520575"/>
              <a:gd name="connsiteX108" fmla="*/ 262021 w 2075410"/>
              <a:gd name="connsiteY108" fmla="*/ 488022 h 1520575"/>
              <a:gd name="connsiteX109" fmla="*/ 210650 w 2075410"/>
              <a:gd name="connsiteY109" fmla="*/ 472611 h 1520575"/>
              <a:gd name="connsiteX110" fmla="*/ 195239 w 2075410"/>
              <a:gd name="connsiteY110" fmla="*/ 467474 h 1520575"/>
              <a:gd name="connsiteX111" fmla="*/ 179828 w 2075410"/>
              <a:gd name="connsiteY111" fmla="*/ 457200 h 1520575"/>
              <a:gd name="connsiteX112" fmla="*/ 164417 w 2075410"/>
              <a:gd name="connsiteY112" fmla="*/ 452062 h 1520575"/>
              <a:gd name="connsiteX113" fmla="*/ 149005 w 2075410"/>
              <a:gd name="connsiteY113" fmla="*/ 441788 h 1520575"/>
              <a:gd name="connsiteX114" fmla="*/ 118183 w 2075410"/>
              <a:gd name="connsiteY114" fmla="*/ 426377 h 1520575"/>
              <a:gd name="connsiteX115" fmla="*/ 87360 w 2075410"/>
              <a:gd name="connsiteY115" fmla="*/ 400692 h 1520575"/>
              <a:gd name="connsiteX116" fmla="*/ 77086 w 2075410"/>
              <a:gd name="connsiteY116" fmla="*/ 390417 h 1520575"/>
              <a:gd name="connsiteX117" fmla="*/ 46264 w 2075410"/>
              <a:gd name="connsiteY117" fmla="*/ 369869 h 1520575"/>
              <a:gd name="connsiteX118" fmla="*/ 5167 w 2075410"/>
              <a:gd name="connsiteY118" fmla="*/ 339047 h 1520575"/>
              <a:gd name="connsiteX119" fmla="*/ 30 w 2075410"/>
              <a:gd name="connsiteY119" fmla="*/ 0 h 152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075410" h="1520575">
                <a:moveTo>
                  <a:pt x="2075410" y="1520575"/>
                </a:moveTo>
                <a:cubicBezTo>
                  <a:pt x="2020652" y="1498672"/>
                  <a:pt x="2078619" y="1520050"/>
                  <a:pt x="2024039" y="1505164"/>
                </a:cubicBezTo>
                <a:cubicBezTo>
                  <a:pt x="2013591" y="1502314"/>
                  <a:pt x="2004002" y="1495869"/>
                  <a:pt x="1993217" y="1494889"/>
                </a:cubicBezTo>
                <a:lnTo>
                  <a:pt x="1936709" y="1489752"/>
                </a:lnTo>
                <a:cubicBezTo>
                  <a:pt x="1931572" y="1488040"/>
                  <a:pt x="1926551" y="1485928"/>
                  <a:pt x="1921298" y="1484615"/>
                </a:cubicBezTo>
                <a:cubicBezTo>
                  <a:pt x="1912827" y="1482497"/>
                  <a:pt x="1904008" y="1481877"/>
                  <a:pt x="1895612" y="1479478"/>
                </a:cubicBezTo>
                <a:cubicBezTo>
                  <a:pt x="1879992" y="1475015"/>
                  <a:pt x="1865138" y="1468007"/>
                  <a:pt x="1849378" y="1464067"/>
                </a:cubicBezTo>
                <a:cubicBezTo>
                  <a:pt x="1842529" y="1462355"/>
                  <a:pt x="1835618" y="1460870"/>
                  <a:pt x="1828830" y="1458930"/>
                </a:cubicBezTo>
                <a:cubicBezTo>
                  <a:pt x="1823623" y="1457442"/>
                  <a:pt x="1818672" y="1455106"/>
                  <a:pt x="1813419" y="1453793"/>
                </a:cubicBezTo>
                <a:cubicBezTo>
                  <a:pt x="1804948" y="1451675"/>
                  <a:pt x="1796205" y="1450774"/>
                  <a:pt x="1787734" y="1448656"/>
                </a:cubicBezTo>
                <a:cubicBezTo>
                  <a:pt x="1782480" y="1447343"/>
                  <a:pt x="1777529" y="1445007"/>
                  <a:pt x="1772322" y="1443519"/>
                </a:cubicBezTo>
                <a:cubicBezTo>
                  <a:pt x="1765534" y="1441579"/>
                  <a:pt x="1758623" y="1440094"/>
                  <a:pt x="1751774" y="1438382"/>
                </a:cubicBezTo>
                <a:cubicBezTo>
                  <a:pt x="1746637" y="1434957"/>
                  <a:pt x="1741885" y="1430868"/>
                  <a:pt x="1736363" y="1428107"/>
                </a:cubicBezTo>
                <a:cubicBezTo>
                  <a:pt x="1727734" y="1423792"/>
                  <a:pt x="1708629" y="1420301"/>
                  <a:pt x="1700403" y="1417833"/>
                </a:cubicBezTo>
                <a:cubicBezTo>
                  <a:pt x="1690030" y="1414721"/>
                  <a:pt x="1679855" y="1410984"/>
                  <a:pt x="1669581" y="1407559"/>
                </a:cubicBezTo>
                <a:cubicBezTo>
                  <a:pt x="1664444" y="1405847"/>
                  <a:pt x="1659012" y="1404844"/>
                  <a:pt x="1654169" y="1402422"/>
                </a:cubicBezTo>
                <a:cubicBezTo>
                  <a:pt x="1647320" y="1398997"/>
                  <a:pt x="1640270" y="1395947"/>
                  <a:pt x="1633621" y="1392148"/>
                </a:cubicBezTo>
                <a:cubicBezTo>
                  <a:pt x="1628261" y="1389085"/>
                  <a:pt x="1623991" y="1384042"/>
                  <a:pt x="1618210" y="1381874"/>
                </a:cubicBezTo>
                <a:cubicBezTo>
                  <a:pt x="1610035" y="1378808"/>
                  <a:pt x="1601087" y="1378449"/>
                  <a:pt x="1592525" y="1376737"/>
                </a:cubicBezTo>
                <a:cubicBezTo>
                  <a:pt x="1587388" y="1373312"/>
                  <a:pt x="1582916" y="1368572"/>
                  <a:pt x="1577113" y="1366462"/>
                </a:cubicBezTo>
                <a:cubicBezTo>
                  <a:pt x="1563843" y="1361636"/>
                  <a:pt x="1548647" y="1362503"/>
                  <a:pt x="1536017" y="1356188"/>
                </a:cubicBezTo>
                <a:lnTo>
                  <a:pt x="1515468" y="1345914"/>
                </a:lnTo>
                <a:cubicBezTo>
                  <a:pt x="1510331" y="1340777"/>
                  <a:pt x="1505969" y="1334726"/>
                  <a:pt x="1500057" y="1330503"/>
                </a:cubicBezTo>
                <a:cubicBezTo>
                  <a:pt x="1493826" y="1326052"/>
                  <a:pt x="1486075" y="1324169"/>
                  <a:pt x="1479509" y="1320229"/>
                </a:cubicBezTo>
                <a:cubicBezTo>
                  <a:pt x="1468920" y="1313876"/>
                  <a:pt x="1458960" y="1306530"/>
                  <a:pt x="1448686" y="1299680"/>
                </a:cubicBezTo>
                <a:cubicBezTo>
                  <a:pt x="1443549" y="1296255"/>
                  <a:pt x="1437641" y="1293772"/>
                  <a:pt x="1433275" y="1289406"/>
                </a:cubicBezTo>
                <a:cubicBezTo>
                  <a:pt x="1428138" y="1284269"/>
                  <a:pt x="1423909" y="1278025"/>
                  <a:pt x="1417864" y="1273995"/>
                </a:cubicBezTo>
                <a:cubicBezTo>
                  <a:pt x="1371525" y="1243102"/>
                  <a:pt x="1435545" y="1299003"/>
                  <a:pt x="1387041" y="1258584"/>
                </a:cubicBezTo>
                <a:cubicBezTo>
                  <a:pt x="1381460" y="1253933"/>
                  <a:pt x="1377146" y="1247901"/>
                  <a:pt x="1371630" y="1243173"/>
                </a:cubicBezTo>
                <a:cubicBezTo>
                  <a:pt x="1365129" y="1237601"/>
                  <a:pt x="1357931" y="1232898"/>
                  <a:pt x="1351082" y="1227761"/>
                </a:cubicBezTo>
                <a:cubicBezTo>
                  <a:pt x="1349370" y="1222624"/>
                  <a:pt x="1349774" y="1216179"/>
                  <a:pt x="1345945" y="1212350"/>
                </a:cubicBezTo>
                <a:cubicBezTo>
                  <a:pt x="1342116" y="1208521"/>
                  <a:pt x="1334940" y="1210360"/>
                  <a:pt x="1330534" y="1207213"/>
                </a:cubicBezTo>
                <a:cubicBezTo>
                  <a:pt x="1322652" y="1201583"/>
                  <a:pt x="1316289" y="1194020"/>
                  <a:pt x="1309985" y="1186665"/>
                </a:cubicBezTo>
                <a:cubicBezTo>
                  <a:pt x="1295883" y="1170213"/>
                  <a:pt x="1302387" y="1174071"/>
                  <a:pt x="1294574" y="1155842"/>
                </a:cubicBezTo>
                <a:cubicBezTo>
                  <a:pt x="1275531" y="1111407"/>
                  <a:pt x="1291210" y="1156025"/>
                  <a:pt x="1279163" y="1119883"/>
                </a:cubicBezTo>
                <a:cubicBezTo>
                  <a:pt x="1280875" y="1068512"/>
                  <a:pt x="1279647" y="1016958"/>
                  <a:pt x="1284300" y="965770"/>
                </a:cubicBezTo>
                <a:cubicBezTo>
                  <a:pt x="1284859" y="959621"/>
                  <a:pt x="1291813" y="955881"/>
                  <a:pt x="1294574" y="950359"/>
                </a:cubicBezTo>
                <a:cubicBezTo>
                  <a:pt x="1304569" y="930369"/>
                  <a:pt x="1294975" y="937439"/>
                  <a:pt x="1304848" y="914400"/>
                </a:cubicBezTo>
                <a:cubicBezTo>
                  <a:pt x="1307280" y="908725"/>
                  <a:pt x="1311697" y="904125"/>
                  <a:pt x="1315122" y="898988"/>
                </a:cubicBezTo>
                <a:cubicBezTo>
                  <a:pt x="1324723" y="860583"/>
                  <a:pt x="1311116" y="892908"/>
                  <a:pt x="1340808" y="868166"/>
                </a:cubicBezTo>
                <a:cubicBezTo>
                  <a:pt x="1345551" y="864214"/>
                  <a:pt x="1346261" y="856612"/>
                  <a:pt x="1351082" y="852755"/>
                </a:cubicBezTo>
                <a:cubicBezTo>
                  <a:pt x="1355310" y="849372"/>
                  <a:pt x="1361650" y="850039"/>
                  <a:pt x="1366493" y="847617"/>
                </a:cubicBezTo>
                <a:cubicBezTo>
                  <a:pt x="1372015" y="844856"/>
                  <a:pt x="1376262" y="839850"/>
                  <a:pt x="1381904" y="837343"/>
                </a:cubicBezTo>
                <a:cubicBezTo>
                  <a:pt x="1391801" y="832945"/>
                  <a:pt x="1412727" y="827069"/>
                  <a:pt x="1412727" y="827069"/>
                </a:cubicBezTo>
                <a:cubicBezTo>
                  <a:pt x="1484063" y="830466"/>
                  <a:pt x="1492762" y="821123"/>
                  <a:pt x="1536017" y="837343"/>
                </a:cubicBezTo>
                <a:cubicBezTo>
                  <a:pt x="1544651" y="840581"/>
                  <a:pt x="1553036" y="844466"/>
                  <a:pt x="1561702" y="847617"/>
                </a:cubicBezTo>
                <a:cubicBezTo>
                  <a:pt x="1571880" y="851318"/>
                  <a:pt x="1592525" y="857892"/>
                  <a:pt x="1592525" y="857892"/>
                </a:cubicBezTo>
                <a:cubicBezTo>
                  <a:pt x="1597662" y="861317"/>
                  <a:pt x="1602294" y="865659"/>
                  <a:pt x="1607936" y="868166"/>
                </a:cubicBezTo>
                <a:cubicBezTo>
                  <a:pt x="1617832" y="872564"/>
                  <a:pt x="1638758" y="878440"/>
                  <a:pt x="1638758" y="878440"/>
                </a:cubicBezTo>
                <a:cubicBezTo>
                  <a:pt x="1642183" y="883577"/>
                  <a:pt x="1643797" y="890579"/>
                  <a:pt x="1649032" y="893851"/>
                </a:cubicBezTo>
                <a:cubicBezTo>
                  <a:pt x="1658216" y="899591"/>
                  <a:pt x="1679855" y="904125"/>
                  <a:pt x="1679855" y="904125"/>
                </a:cubicBezTo>
                <a:cubicBezTo>
                  <a:pt x="1684992" y="907550"/>
                  <a:pt x="1691994" y="909164"/>
                  <a:pt x="1695266" y="914400"/>
                </a:cubicBezTo>
                <a:cubicBezTo>
                  <a:pt x="1708105" y="934944"/>
                  <a:pt x="1701689" y="942656"/>
                  <a:pt x="1710677" y="960633"/>
                </a:cubicBezTo>
                <a:cubicBezTo>
                  <a:pt x="1722209" y="983699"/>
                  <a:pt x="1720844" y="977254"/>
                  <a:pt x="1726089" y="1001730"/>
                </a:cubicBezTo>
                <a:cubicBezTo>
                  <a:pt x="1729748" y="1018805"/>
                  <a:pt x="1726676" y="1038571"/>
                  <a:pt x="1736363" y="1053101"/>
                </a:cubicBezTo>
                <a:cubicBezTo>
                  <a:pt x="1750885" y="1074884"/>
                  <a:pt x="1743876" y="1062990"/>
                  <a:pt x="1756911" y="1089060"/>
                </a:cubicBezTo>
                <a:cubicBezTo>
                  <a:pt x="1758623" y="1097622"/>
                  <a:pt x="1762048" y="1106014"/>
                  <a:pt x="1762048" y="1114746"/>
                </a:cubicBezTo>
                <a:cubicBezTo>
                  <a:pt x="1762048" y="1154167"/>
                  <a:pt x="1761608" y="1193758"/>
                  <a:pt x="1756911" y="1232898"/>
                </a:cubicBezTo>
                <a:cubicBezTo>
                  <a:pt x="1756334" y="1237707"/>
                  <a:pt x="1749663" y="1239391"/>
                  <a:pt x="1746637" y="1243173"/>
                </a:cubicBezTo>
                <a:cubicBezTo>
                  <a:pt x="1735807" y="1256712"/>
                  <a:pt x="1736641" y="1263535"/>
                  <a:pt x="1720951" y="1273995"/>
                </a:cubicBezTo>
                <a:cubicBezTo>
                  <a:pt x="1716446" y="1276999"/>
                  <a:pt x="1710383" y="1276710"/>
                  <a:pt x="1705540" y="1279132"/>
                </a:cubicBezTo>
                <a:cubicBezTo>
                  <a:pt x="1700018" y="1281893"/>
                  <a:pt x="1695266" y="1285981"/>
                  <a:pt x="1690129" y="1289406"/>
                </a:cubicBezTo>
                <a:cubicBezTo>
                  <a:pt x="1686704" y="1294543"/>
                  <a:pt x="1684676" y="1300960"/>
                  <a:pt x="1679855" y="1304817"/>
                </a:cubicBezTo>
                <a:cubicBezTo>
                  <a:pt x="1675627" y="1308200"/>
                  <a:pt x="1669178" y="1307325"/>
                  <a:pt x="1664444" y="1309955"/>
                </a:cubicBezTo>
                <a:cubicBezTo>
                  <a:pt x="1653650" y="1315952"/>
                  <a:pt x="1642352" y="1321772"/>
                  <a:pt x="1633621" y="1330503"/>
                </a:cubicBezTo>
                <a:cubicBezTo>
                  <a:pt x="1604408" y="1359716"/>
                  <a:pt x="1632535" y="1336183"/>
                  <a:pt x="1602799" y="1351051"/>
                </a:cubicBezTo>
                <a:cubicBezTo>
                  <a:pt x="1597277" y="1353812"/>
                  <a:pt x="1593029" y="1358817"/>
                  <a:pt x="1587387" y="1361325"/>
                </a:cubicBezTo>
                <a:cubicBezTo>
                  <a:pt x="1561533" y="1372816"/>
                  <a:pt x="1532460" y="1376421"/>
                  <a:pt x="1505194" y="1381874"/>
                </a:cubicBezTo>
                <a:cubicBezTo>
                  <a:pt x="1441837" y="1380162"/>
                  <a:pt x="1378292" y="1381894"/>
                  <a:pt x="1315122" y="1376737"/>
                </a:cubicBezTo>
                <a:cubicBezTo>
                  <a:pt x="1263120" y="1372492"/>
                  <a:pt x="1269763" y="1364832"/>
                  <a:pt x="1238066" y="1356188"/>
                </a:cubicBezTo>
                <a:cubicBezTo>
                  <a:pt x="1223581" y="1352238"/>
                  <a:pt x="1181897" y="1343515"/>
                  <a:pt x="1166147" y="1335640"/>
                </a:cubicBezTo>
                <a:cubicBezTo>
                  <a:pt x="1159298" y="1332215"/>
                  <a:pt x="1151830" y="1329817"/>
                  <a:pt x="1145599" y="1325366"/>
                </a:cubicBezTo>
                <a:cubicBezTo>
                  <a:pt x="1111926" y="1301315"/>
                  <a:pt x="1147836" y="1315839"/>
                  <a:pt x="1114776" y="1304817"/>
                </a:cubicBezTo>
                <a:cubicBezTo>
                  <a:pt x="1105644" y="1291119"/>
                  <a:pt x="1102782" y="1284643"/>
                  <a:pt x="1089091" y="1273995"/>
                </a:cubicBezTo>
                <a:cubicBezTo>
                  <a:pt x="1079344" y="1266414"/>
                  <a:pt x="1058268" y="1253447"/>
                  <a:pt x="1058268" y="1253447"/>
                </a:cubicBezTo>
                <a:cubicBezTo>
                  <a:pt x="1037741" y="1222655"/>
                  <a:pt x="1060912" y="1252648"/>
                  <a:pt x="1022309" y="1222624"/>
                </a:cubicBezTo>
                <a:cubicBezTo>
                  <a:pt x="1014663" y="1216677"/>
                  <a:pt x="1009642" y="1207706"/>
                  <a:pt x="1001760" y="1202076"/>
                </a:cubicBezTo>
                <a:cubicBezTo>
                  <a:pt x="997354" y="1198929"/>
                  <a:pt x="991192" y="1199361"/>
                  <a:pt x="986349" y="1196939"/>
                </a:cubicBezTo>
                <a:cubicBezTo>
                  <a:pt x="980827" y="1194178"/>
                  <a:pt x="976075" y="1190090"/>
                  <a:pt x="970938" y="1186665"/>
                </a:cubicBezTo>
                <a:cubicBezTo>
                  <a:pt x="945275" y="1148169"/>
                  <a:pt x="961855" y="1160428"/>
                  <a:pt x="924704" y="1145568"/>
                </a:cubicBezTo>
                <a:cubicBezTo>
                  <a:pt x="921279" y="1140431"/>
                  <a:pt x="919076" y="1134223"/>
                  <a:pt x="914430" y="1130157"/>
                </a:cubicBezTo>
                <a:cubicBezTo>
                  <a:pt x="905137" y="1122026"/>
                  <a:pt x="883608" y="1109609"/>
                  <a:pt x="883608" y="1109609"/>
                </a:cubicBezTo>
                <a:cubicBezTo>
                  <a:pt x="880183" y="1104472"/>
                  <a:pt x="877191" y="1099018"/>
                  <a:pt x="873334" y="1094197"/>
                </a:cubicBezTo>
                <a:cubicBezTo>
                  <a:pt x="864970" y="1083742"/>
                  <a:pt x="859088" y="1081276"/>
                  <a:pt x="847648" y="1073649"/>
                </a:cubicBezTo>
                <a:cubicBezTo>
                  <a:pt x="844223" y="1066800"/>
                  <a:pt x="842075" y="1059146"/>
                  <a:pt x="837374" y="1053101"/>
                </a:cubicBezTo>
                <a:cubicBezTo>
                  <a:pt x="829940" y="1043543"/>
                  <a:pt x="811689" y="1027415"/>
                  <a:pt x="811689" y="1027415"/>
                </a:cubicBezTo>
                <a:cubicBezTo>
                  <a:pt x="795610" y="963111"/>
                  <a:pt x="816168" y="1043095"/>
                  <a:pt x="801414" y="991456"/>
                </a:cubicBezTo>
                <a:cubicBezTo>
                  <a:pt x="800558" y="988459"/>
                  <a:pt x="794220" y="960115"/>
                  <a:pt x="791140" y="955496"/>
                </a:cubicBezTo>
                <a:cubicBezTo>
                  <a:pt x="787110" y="949451"/>
                  <a:pt x="780866" y="945222"/>
                  <a:pt x="775729" y="940085"/>
                </a:cubicBezTo>
                <a:cubicBezTo>
                  <a:pt x="773775" y="930317"/>
                  <a:pt x="770720" y="909518"/>
                  <a:pt x="765455" y="898988"/>
                </a:cubicBezTo>
                <a:cubicBezTo>
                  <a:pt x="762694" y="893466"/>
                  <a:pt x="757942" y="889099"/>
                  <a:pt x="755181" y="883577"/>
                </a:cubicBezTo>
                <a:cubicBezTo>
                  <a:pt x="733917" y="841049"/>
                  <a:pt x="769210" y="896912"/>
                  <a:pt x="739769" y="852755"/>
                </a:cubicBezTo>
                <a:cubicBezTo>
                  <a:pt x="727543" y="816075"/>
                  <a:pt x="738506" y="827939"/>
                  <a:pt x="714084" y="811658"/>
                </a:cubicBezTo>
                <a:cubicBezTo>
                  <a:pt x="710659" y="801384"/>
                  <a:pt x="709817" y="789846"/>
                  <a:pt x="703810" y="780835"/>
                </a:cubicBezTo>
                <a:cubicBezTo>
                  <a:pt x="700385" y="775698"/>
                  <a:pt x="696297" y="770946"/>
                  <a:pt x="693536" y="765424"/>
                </a:cubicBezTo>
                <a:cubicBezTo>
                  <a:pt x="691114" y="760581"/>
                  <a:pt x="691403" y="754518"/>
                  <a:pt x="688399" y="750013"/>
                </a:cubicBezTo>
                <a:cubicBezTo>
                  <a:pt x="684369" y="743968"/>
                  <a:pt x="678124" y="739739"/>
                  <a:pt x="672987" y="734602"/>
                </a:cubicBezTo>
                <a:cubicBezTo>
                  <a:pt x="669562" y="727752"/>
                  <a:pt x="667164" y="720285"/>
                  <a:pt x="662713" y="714053"/>
                </a:cubicBezTo>
                <a:cubicBezTo>
                  <a:pt x="648735" y="694483"/>
                  <a:pt x="644290" y="700767"/>
                  <a:pt x="626754" y="683231"/>
                </a:cubicBezTo>
                <a:cubicBezTo>
                  <a:pt x="622388" y="678865"/>
                  <a:pt x="620337" y="672641"/>
                  <a:pt x="616480" y="667820"/>
                </a:cubicBezTo>
                <a:cubicBezTo>
                  <a:pt x="613454" y="664038"/>
                  <a:pt x="610080" y="660452"/>
                  <a:pt x="606205" y="657546"/>
                </a:cubicBezTo>
                <a:cubicBezTo>
                  <a:pt x="596327" y="650137"/>
                  <a:pt x="575383" y="636997"/>
                  <a:pt x="575383" y="636997"/>
                </a:cubicBezTo>
                <a:cubicBezTo>
                  <a:pt x="554835" y="606175"/>
                  <a:pt x="577095" y="635285"/>
                  <a:pt x="549698" y="611312"/>
                </a:cubicBezTo>
                <a:cubicBezTo>
                  <a:pt x="535134" y="598568"/>
                  <a:pt x="513842" y="570241"/>
                  <a:pt x="493190" y="565078"/>
                </a:cubicBezTo>
                <a:lnTo>
                  <a:pt x="452093" y="554804"/>
                </a:lnTo>
                <a:cubicBezTo>
                  <a:pt x="419420" y="533022"/>
                  <a:pt x="457273" y="555213"/>
                  <a:pt x="405859" y="539393"/>
                </a:cubicBezTo>
                <a:cubicBezTo>
                  <a:pt x="393395" y="535558"/>
                  <a:pt x="382156" y="528439"/>
                  <a:pt x="369900" y="523982"/>
                </a:cubicBezTo>
                <a:cubicBezTo>
                  <a:pt x="363265" y="521569"/>
                  <a:pt x="356090" y="520950"/>
                  <a:pt x="349351" y="518844"/>
                </a:cubicBezTo>
                <a:cubicBezTo>
                  <a:pt x="259392" y="490731"/>
                  <a:pt x="316148" y="508319"/>
                  <a:pt x="262021" y="488022"/>
                </a:cubicBezTo>
                <a:cubicBezTo>
                  <a:pt x="246506" y="482204"/>
                  <a:pt x="224828" y="476864"/>
                  <a:pt x="210650" y="472611"/>
                </a:cubicBezTo>
                <a:cubicBezTo>
                  <a:pt x="205463" y="471055"/>
                  <a:pt x="200082" y="469896"/>
                  <a:pt x="195239" y="467474"/>
                </a:cubicBezTo>
                <a:cubicBezTo>
                  <a:pt x="189717" y="464713"/>
                  <a:pt x="185350" y="459961"/>
                  <a:pt x="179828" y="457200"/>
                </a:cubicBezTo>
                <a:cubicBezTo>
                  <a:pt x="174985" y="454778"/>
                  <a:pt x="169260" y="454484"/>
                  <a:pt x="164417" y="452062"/>
                </a:cubicBezTo>
                <a:cubicBezTo>
                  <a:pt x="158895" y="449301"/>
                  <a:pt x="154527" y="444549"/>
                  <a:pt x="149005" y="441788"/>
                </a:cubicBezTo>
                <a:cubicBezTo>
                  <a:pt x="132293" y="433432"/>
                  <a:pt x="132904" y="441098"/>
                  <a:pt x="118183" y="426377"/>
                </a:cubicBezTo>
                <a:cubicBezTo>
                  <a:pt x="90193" y="398387"/>
                  <a:pt x="116795" y="410503"/>
                  <a:pt x="87360" y="400692"/>
                </a:cubicBezTo>
                <a:cubicBezTo>
                  <a:pt x="83935" y="397267"/>
                  <a:pt x="80961" y="393323"/>
                  <a:pt x="77086" y="390417"/>
                </a:cubicBezTo>
                <a:cubicBezTo>
                  <a:pt x="67208" y="383008"/>
                  <a:pt x="54995" y="378600"/>
                  <a:pt x="46264" y="369869"/>
                </a:cubicBezTo>
                <a:cubicBezTo>
                  <a:pt x="16749" y="340355"/>
                  <a:pt x="32065" y="348013"/>
                  <a:pt x="5167" y="339047"/>
                </a:cubicBezTo>
                <a:cubicBezTo>
                  <a:pt x="-714" y="68502"/>
                  <a:pt x="30" y="181528"/>
                  <a:pt x="30" y="0"/>
                </a:cubicBezTo>
              </a:path>
            </a:pathLst>
          </a:custGeom>
          <a:noFill/>
          <a:ln w="127000" cap="flat" cmpd="sng" algn="ctr">
            <a:solidFill>
              <a:srgbClr val="9F030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D87AD-CD5E-4500-9601-08B9DF15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20" t="1933" r="1920" b="24468"/>
          <a:stretch/>
        </p:blipFill>
        <p:spPr>
          <a:xfrm>
            <a:off x="106496" y="1252496"/>
            <a:ext cx="4383311" cy="2785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5B02E9-2A4E-461F-A498-21A84771B36F}"/>
              </a:ext>
            </a:extLst>
          </p:cNvPr>
          <p:cNvSpPr/>
          <p:nvPr/>
        </p:nvSpPr>
        <p:spPr bwMode="auto">
          <a:xfrm rot="16200000">
            <a:off x="2131429" y="4338396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236A31D-78E6-4C08-8ECC-F9177111DFC6}"/>
              </a:ext>
            </a:extLst>
          </p:cNvPr>
          <p:cNvSpPr/>
          <p:nvPr/>
        </p:nvSpPr>
        <p:spPr bwMode="auto">
          <a:xfrm rot="5400000">
            <a:off x="1830291" y="4335114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51455F-FE43-4894-9AE9-469220BFF69A}"/>
              </a:ext>
            </a:extLst>
          </p:cNvPr>
          <p:cNvSpPr/>
          <p:nvPr/>
        </p:nvSpPr>
        <p:spPr bwMode="auto">
          <a:xfrm>
            <a:off x="6569583" y="3714107"/>
            <a:ext cx="650724" cy="1155225"/>
          </a:xfrm>
          <a:prstGeom prst="rect">
            <a:avLst/>
          </a:prstGeom>
          <a:solidFill>
            <a:schemeClr val="accent1">
              <a:lumMod val="2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980870-65A0-4BE4-A553-50210AF1BEB4}"/>
              </a:ext>
            </a:extLst>
          </p:cNvPr>
          <p:cNvSpPr/>
          <p:nvPr/>
        </p:nvSpPr>
        <p:spPr bwMode="auto">
          <a:xfrm rot="16200000">
            <a:off x="6769469" y="4358943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985848E-5C0F-41A8-AD75-874745F0E9D4}"/>
              </a:ext>
            </a:extLst>
          </p:cNvPr>
          <p:cNvSpPr/>
          <p:nvPr/>
        </p:nvSpPr>
        <p:spPr bwMode="auto">
          <a:xfrm rot="5400000">
            <a:off x="6468331" y="4355661"/>
            <a:ext cx="593869" cy="163971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A95B37-0EEC-46AA-A829-4DBC68531646}"/>
              </a:ext>
            </a:extLst>
          </p:cNvPr>
          <p:cNvGrpSpPr/>
          <p:nvPr/>
        </p:nvGrpSpPr>
        <p:grpSpPr>
          <a:xfrm>
            <a:off x="6134471" y="4803019"/>
            <a:ext cx="1667436" cy="1855695"/>
            <a:chOff x="5451755" y="4415165"/>
            <a:chExt cx="1667436" cy="185569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F7DD5F31-4040-4C06-8CFD-2A9943F2803A}"/>
                </a:ext>
              </a:extLst>
            </p:cNvPr>
            <p:cNvSpPr/>
            <p:nvPr/>
          </p:nvSpPr>
          <p:spPr bwMode="auto">
            <a:xfrm>
              <a:off x="5451755" y="4415165"/>
              <a:ext cx="1667436" cy="1855695"/>
            </a:xfrm>
            <a:prstGeom prst="flowChartProcess">
              <a:avLst/>
            </a:prstGeom>
            <a:solidFill>
              <a:schemeClr val="bg1"/>
            </a:solidFill>
            <a:ln w="38100" cap="flat" cmpd="sng" algn="ctr">
              <a:solidFill>
                <a:srgbClr val="9F0305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Arial" charset="0"/>
                <a:ea typeface="ＭＳ Ｐゴシック" pitchFamily="1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Arial" charset="0"/>
                <a:ea typeface="ＭＳ Ｐゴシック" pitchFamily="1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  <a:ea typeface="ＭＳ Ｐゴシック" pitchFamily="1" charset="-128"/>
                </a:rPr>
                <a:t>GCP Infrastructure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pic>
          <p:nvPicPr>
            <p:cNvPr id="14" name="Picture 6" descr="Image result for google cloud platform logo">
              <a:extLst>
                <a:ext uri="{FF2B5EF4-FFF2-40B4-BE49-F238E27FC236}">
                  <a16:creationId xmlns:a16="http://schemas.microsoft.com/office/drawing/2014/main" id="{21D43A27-0AE3-40F8-8CC8-DEFBECD2C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6948" y="4505218"/>
              <a:ext cx="1556535" cy="83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14107E0-4A20-4837-9E16-21C675EB9A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61"/>
          <a:stretch/>
        </p:blipFill>
        <p:spPr>
          <a:xfrm>
            <a:off x="4546315" y="1252496"/>
            <a:ext cx="4511331" cy="2785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plug">
            <a:extLst>
              <a:ext uri="{FF2B5EF4-FFF2-40B4-BE49-F238E27FC236}">
                <a16:creationId xmlns:a16="http://schemas.microsoft.com/office/drawing/2014/main" id="{70097E97-92AC-44F3-A7BE-A9D90C29B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/>
          <a:stretch/>
        </p:blipFill>
        <p:spPr bwMode="auto">
          <a:xfrm>
            <a:off x="5023548" y="4808156"/>
            <a:ext cx="1055215" cy="11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C2DDDC-A352-40A0-BE25-58D1A49F7317}"/>
              </a:ext>
            </a:extLst>
          </p:cNvPr>
          <p:cNvSpPr/>
          <p:nvPr/>
        </p:nvSpPr>
        <p:spPr>
          <a:xfrm>
            <a:off x="781553" y="2393261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7B9DF-222F-4F2B-954A-5B0509439F69}"/>
              </a:ext>
            </a:extLst>
          </p:cNvPr>
          <p:cNvSpPr/>
          <p:nvPr/>
        </p:nvSpPr>
        <p:spPr>
          <a:xfrm>
            <a:off x="781553" y="2150813"/>
            <a:ext cx="1711230" cy="191910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500ED-8CDF-43A3-B4AB-88EABF081FED}"/>
              </a:ext>
            </a:extLst>
          </p:cNvPr>
          <p:cNvSpPr/>
          <p:nvPr/>
        </p:nvSpPr>
        <p:spPr>
          <a:xfrm rot="5400000">
            <a:off x="6364717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47FA1-9AC4-4D9A-BB9B-F10D15E9655C}"/>
              </a:ext>
            </a:extLst>
          </p:cNvPr>
          <p:cNvSpPr/>
          <p:nvPr/>
        </p:nvSpPr>
        <p:spPr>
          <a:xfrm rot="5400000">
            <a:off x="6652258" y="3146040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27A9C-B553-4ABA-8AEF-668E811D4EDF}"/>
              </a:ext>
            </a:extLst>
          </p:cNvPr>
          <p:cNvSpPr/>
          <p:nvPr/>
        </p:nvSpPr>
        <p:spPr>
          <a:xfrm rot="5400000">
            <a:off x="3717729" y="3600011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8BFD6-59E5-4CC5-8FC9-A3F41B65E841}"/>
              </a:ext>
            </a:extLst>
          </p:cNvPr>
          <p:cNvSpPr/>
          <p:nvPr/>
        </p:nvSpPr>
        <p:spPr>
          <a:xfrm rot="8125677">
            <a:off x="1136899" y="3827516"/>
            <a:ext cx="4254001" cy="18288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1AA9A-8A07-41FC-A584-DB08C25402E6}"/>
              </a:ext>
            </a:extLst>
          </p:cNvPr>
          <p:cNvCxnSpPr>
            <a:cxnSpLocks/>
          </p:cNvCxnSpPr>
          <p:nvPr/>
        </p:nvCxnSpPr>
        <p:spPr>
          <a:xfrm flipV="1">
            <a:off x="3692829" y="2818826"/>
            <a:ext cx="678829" cy="673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6ACA47-2C5F-4C03-9865-2C8AE74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0E22-6571-4F96-84A4-9105203D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University of Utah | GALE | </a:t>
            </a:r>
            <a:fld id="{4A1A9341-A577-AE4A-B55F-BB4DD26D27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BFE46-683E-403A-B0DF-14596B8ACE3D}"/>
              </a:ext>
            </a:extLst>
          </p:cNvPr>
          <p:cNvSpPr txBox="1"/>
          <p:nvPr/>
        </p:nvSpPr>
        <p:spPr>
          <a:xfrm>
            <a:off x="5280524" y="3451599"/>
            <a:ext cx="21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8881-BA20-4C59-AFC7-B54CC963ECE0}"/>
              </a:ext>
            </a:extLst>
          </p:cNvPr>
          <p:cNvSpPr txBox="1"/>
          <p:nvPr/>
        </p:nvSpPr>
        <p:spPr>
          <a:xfrm>
            <a:off x="5556012" y="1020859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06723E5-75B3-464D-A873-01D7A0832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42" y="3872956"/>
            <a:ext cx="4769910" cy="28305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941D29-0555-4A41-889B-45D074C4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90" y="1863829"/>
            <a:ext cx="1743601" cy="4989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49FCB9-BF10-41D1-979E-D4B86906A4D2}"/>
              </a:ext>
            </a:extLst>
          </p:cNvPr>
          <p:cNvSpPr txBox="1"/>
          <p:nvPr/>
        </p:nvSpPr>
        <p:spPr>
          <a:xfrm>
            <a:off x="968080" y="3579823"/>
            <a:ext cx="12554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*Publish</a:t>
            </a:r>
          </a:p>
          <a:p>
            <a:r>
              <a:rPr lang="en-US" sz="1600" b="1" dirty="0">
                <a:solidFill>
                  <a:srgbClr val="F28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*Subscribe</a:t>
            </a:r>
            <a:endParaRPr lang="en-US" b="1" dirty="0">
              <a:solidFill>
                <a:srgbClr val="F28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08E34-5449-49BC-8AC6-99D46AD5CF4B}"/>
              </a:ext>
            </a:extLst>
          </p:cNvPr>
          <p:cNvSpPr/>
          <p:nvPr/>
        </p:nvSpPr>
        <p:spPr>
          <a:xfrm rot="5400000">
            <a:off x="-765591" y="3773817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62709-64C9-4814-ADB7-4CFD909DEE34}"/>
              </a:ext>
            </a:extLst>
          </p:cNvPr>
          <p:cNvSpPr/>
          <p:nvPr/>
        </p:nvSpPr>
        <p:spPr>
          <a:xfrm rot="5400000">
            <a:off x="-457454" y="3773817"/>
            <a:ext cx="2702526" cy="184512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9AD9D857-9D0A-45C5-865F-78377D486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" y="1645721"/>
            <a:ext cx="1444542" cy="14724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1A5BA-102C-4CE7-AFB9-02DFA9FA8C98}"/>
              </a:ext>
            </a:extLst>
          </p:cNvPr>
          <p:cNvCxnSpPr>
            <a:cxnSpLocks/>
          </p:cNvCxnSpPr>
          <p:nvPr/>
        </p:nvCxnSpPr>
        <p:spPr>
          <a:xfrm>
            <a:off x="585672" y="3335172"/>
            <a:ext cx="1" cy="1156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4F625-AF65-4D76-9BEC-66D2A8F38EB2}"/>
              </a:ext>
            </a:extLst>
          </p:cNvPr>
          <p:cNvCxnSpPr>
            <a:cxnSpLocks/>
          </p:cNvCxnSpPr>
          <p:nvPr/>
        </p:nvCxnSpPr>
        <p:spPr>
          <a:xfrm flipV="1">
            <a:off x="898719" y="3293625"/>
            <a:ext cx="0" cy="1128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9E153-58B3-4F89-ADB2-11876DA4F664}"/>
              </a:ext>
            </a:extLst>
          </p:cNvPr>
          <p:cNvCxnSpPr>
            <a:cxnSpLocks/>
          </p:cNvCxnSpPr>
          <p:nvPr/>
        </p:nvCxnSpPr>
        <p:spPr>
          <a:xfrm flipV="1">
            <a:off x="1791403" y="4394187"/>
            <a:ext cx="981862" cy="97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B30C81-0E20-4E7A-8AC1-BEBA21D7592F}"/>
              </a:ext>
            </a:extLst>
          </p:cNvPr>
          <p:cNvSpPr/>
          <p:nvPr/>
        </p:nvSpPr>
        <p:spPr>
          <a:xfrm>
            <a:off x="468283" y="4917338"/>
            <a:ext cx="1606529" cy="10919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706D3D3-EE6B-41AC-A25C-4FB2E75FB105}"/>
              </a:ext>
            </a:extLst>
          </p:cNvPr>
          <p:cNvSpPr/>
          <p:nvPr/>
        </p:nvSpPr>
        <p:spPr>
          <a:xfrm>
            <a:off x="4354371" y="1650415"/>
            <a:ext cx="1386918" cy="9877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</a:p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004F5-6A26-477E-88FC-82F44DCE1991}"/>
              </a:ext>
            </a:extLst>
          </p:cNvPr>
          <p:cNvSpPr txBox="1"/>
          <p:nvPr/>
        </p:nvSpPr>
        <p:spPr>
          <a:xfrm>
            <a:off x="33067" y="119097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Device / Sensor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7A21-F1FF-4613-B47A-6812D8C3069E}"/>
              </a:ext>
            </a:extLst>
          </p:cNvPr>
          <p:cNvCxnSpPr>
            <a:cxnSpLocks/>
          </p:cNvCxnSpPr>
          <p:nvPr/>
        </p:nvCxnSpPr>
        <p:spPr>
          <a:xfrm>
            <a:off x="5065418" y="2795948"/>
            <a:ext cx="0" cy="956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ECA3A-DD1D-4AD3-A647-1EFD697AD08A}"/>
              </a:ext>
            </a:extLst>
          </p:cNvPr>
          <p:cNvCxnSpPr>
            <a:cxnSpLocks/>
          </p:cNvCxnSpPr>
          <p:nvPr/>
        </p:nvCxnSpPr>
        <p:spPr>
          <a:xfrm>
            <a:off x="7715982" y="2818826"/>
            <a:ext cx="0" cy="921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703062-CF0B-45BA-AD48-4E5163185203}"/>
              </a:ext>
            </a:extLst>
          </p:cNvPr>
          <p:cNvCxnSpPr>
            <a:cxnSpLocks/>
          </p:cNvCxnSpPr>
          <p:nvPr/>
        </p:nvCxnSpPr>
        <p:spPr>
          <a:xfrm flipV="1">
            <a:off x="8003521" y="2795948"/>
            <a:ext cx="0" cy="896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4276B-EE63-49F6-9F64-861B345522E0}"/>
              </a:ext>
            </a:extLst>
          </p:cNvPr>
          <p:cNvSpPr/>
          <p:nvPr/>
        </p:nvSpPr>
        <p:spPr>
          <a:xfrm>
            <a:off x="131042" y="6292745"/>
            <a:ext cx="1643381" cy="17720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22354-0945-4A6E-A534-12D204C907C4}"/>
              </a:ext>
            </a:extLst>
          </p:cNvPr>
          <p:cNvSpPr/>
          <p:nvPr/>
        </p:nvSpPr>
        <p:spPr>
          <a:xfrm>
            <a:off x="130973" y="6540454"/>
            <a:ext cx="1643451" cy="177205"/>
          </a:xfrm>
          <a:prstGeom prst="rect">
            <a:avLst/>
          </a:prstGeom>
          <a:solidFill>
            <a:srgbClr val="F2850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3DF08-2D35-4686-8C6A-4E552EBA27EA}"/>
              </a:ext>
            </a:extLst>
          </p:cNvPr>
          <p:cNvSpPr/>
          <p:nvPr/>
        </p:nvSpPr>
        <p:spPr bwMode="auto">
          <a:xfrm>
            <a:off x="4232694" y="1454989"/>
            <a:ext cx="4102912" cy="12980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1B88E1B9-81A6-4D82-8D40-2B8C7C5950A2}"/>
              </a:ext>
            </a:extLst>
          </p:cNvPr>
          <p:cNvSpPr/>
          <p:nvPr/>
        </p:nvSpPr>
        <p:spPr bwMode="auto">
          <a:xfrm>
            <a:off x="2277467" y="3259142"/>
            <a:ext cx="1959283" cy="1174836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9F0305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Cloud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ea typeface="ＭＳ Ｐゴシック" pitchFamily="1" charset="-128"/>
              </a:rPr>
              <a:t>Function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1ED8BE-BFC4-4471-AFC0-87826001CDDA}"/>
              </a:ext>
            </a:extLst>
          </p:cNvPr>
          <p:cNvCxnSpPr>
            <a:cxnSpLocks/>
          </p:cNvCxnSpPr>
          <p:nvPr/>
        </p:nvCxnSpPr>
        <p:spPr>
          <a:xfrm flipH="1">
            <a:off x="1838372" y="2252029"/>
            <a:ext cx="5714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3207B5-602C-4B22-83DB-E44E13B9D76F}"/>
              </a:ext>
            </a:extLst>
          </p:cNvPr>
          <p:cNvCxnSpPr>
            <a:cxnSpLocks/>
          </p:cNvCxnSpPr>
          <p:nvPr/>
        </p:nvCxnSpPr>
        <p:spPr>
          <a:xfrm>
            <a:off x="1871122" y="2489216"/>
            <a:ext cx="5429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5341F578-C16B-418D-B32E-61E3301EF098}"/>
              </a:ext>
            </a:extLst>
          </p:cNvPr>
          <p:cNvSpPr/>
          <p:nvPr/>
        </p:nvSpPr>
        <p:spPr bwMode="auto">
          <a:xfrm>
            <a:off x="2313227" y="2023156"/>
            <a:ext cx="1061192" cy="710056"/>
          </a:xfrm>
          <a:prstGeom prst="flowChartManualOperation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GCP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Bucket</a:t>
            </a:r>
          </a:p>
        </p:txBody>
      </p:sp>
      <p:pic>
        <p:nvPicPr>
          <p:cNvPr id="37" name="Picture 2" descr="Image result for google cloud platform logo">
            <a:extLst>
              <a:ext uri="{FF2B5EF4-FFF2-40B4-BE49-F238E27FC236}">
                <a16:creationId xmlns:a16="http://schemas.microsoft.com/office/drawing/2014/main" id="{8D925346-6D4B-46CA-B03A-73B7F885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68" y="-90122"/>
            <a:ext cx="1957234" cy="126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84F26-E446-4DBB-BF82-0628AD4BEDF6}"/>
              </a:ext>
            </a:extLst>
          </p:cNvPr>
          <p:cNvSpPr txBox="1"/>
          <p:nvPr/>
        </p:nvSpPr>
        <p:spPr>
          <a:xfrm rot="19974849">
            <a:off x="4258930" y="4881536"/>
            <a:ext cx="4993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AQANDU.ORG</a:t>
            </a:r>
          </a:p>
        </p:txBody>
      </p:sp>
    </p:spTree>
    <p:extLst>
      <p:ext uri="{BB962C8B-B14F-4D97-AF65-F5344CB8AC3E}">
        <p14:creationId xmlns:p14="http://schemas.microsoft.com/office/powerpoint/2010/main" val="39944892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9F0305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9F0305"/>
          </a:solidFill>
          <a:prstDash val="solid"/>
          <a:round/>
          <a:headEnd type="none" w="med" len="med"/>
          <a:tailEnd type="triangle" w="lg" len="sm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IS_Template" id="{9FEB257B-9085-4A4B-831A-0C38AE4FED5F}" vid="{00A1C0CA-96CC-7A41-A874-714438D8C0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LNIS_Template</Template>
  <TotalTime>1873</TotalTime>
  <Words>575</Words>
  <Application>Microsoft Office PowerPoint</Application>
  <PresentationFormat>On-screen Show (4:3)</PresentationFormat>
  <Paragraphs>161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Futura Std Book</vt:lpstr>
      <vt:lpstr>Times</vt:lpstr>
      <vt:lpstr>Wingdings</vt:lpstr>
      <vt:lpstr>Blank Presentation</vt:lpstr>
      <vt:lpstr>Salt Lake City, UT 29 January 2020 – Salt Lake City, UT</vt:lpstr>
      <vt:lpstr>Agenda</vt:lpstr>
      <vt:lpstr>Overview</vt:lpstr>
      <vt:lpstr>Sensor Reliability (1 of 2)</vt:lpstr>
      <vt:lpstr>Sensor Reliability (1 of 2)</vt:lpstr>
      <vt:lpstr>V1 Server Script</vt:lpstr>
      <vt:lpstr>API</vt:lpstr>
      <vt:lpstr>Way Forward</vt:lpstr>
      <vt:lpstr>Conclusion</vt:lpstr>
      <vt:lpstr>Laboratory for NanoIntegrated Systems Department of Electrical and Computer Engineering MEB building – University of Utah – Salt Lake City – UT – USA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Leuven May 15th, 2018 – Leuven, BE</dc:title>
  <dc:subject/>
  <dc:creator>Patsy</dc:creator>
  <cp:keywords/>
  <dc:description/>
  <cp:lastModifiedBy>Scott Gale</cp:lastModifiedBy>
  <cp:revision>90</cp:revision>
  <cp:lastPrinted>2019-11-14T03:24:05Z</cp:lastPrinted>
  <dcterms:created xsi:type="dcterms:W3CDTF">2018-11-08T22:59:11Z</dcterms:created>
  <dcterms:modified xsi:type="dcterms:W3CDTF">2020-01-28T16:53:53Z</dcterms:modified>
  <cp:category/>
</cp:coreProperties>
</file>