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103"/>
  </p:notesMasterIdLst>
  <p:sldIdLst>
    <p:sldId id="256" r:id="rId3"/>
    <p:sldId id="257" r:id="rId4"/>
    <p:sldId id="331" r:id="rId5"/>
    <p:sldId id="366" r:id="rId6"/>
    <p:sldId id="262" r:id="rId7"/>
    <p:sldId id="337" r:id="rId8"/>
    <p:sldId id="258" r:id="rId9"/>
    <p:sldId id="259" r:id="rId10"/>
    <p:sldId id="336" r:id="rId11"/>
    <p:sldId id="260" r:id="rId12"/>
    <p:sldId id="261" r:id="rId13"/>
    <p:sldId id="333" r:id="rId14"/>
    <p:sldId id="264" r:id="rId15"/>
    <p:sldId id="367" r:id="rId16"/>
    <p:sldId id="263" r:id="rId17"/>
    <p:sldId id="266" r:id="rId18"/>
    <p:sldId id="267" r:id="rId19"/>
    <p:sldId id="268" r:id="rId20"/>
    <p:sldId id="269" r:id="rId21"/>
    <p:sldId id="368" r:id="rId22"/>
    <p:sldId id="334" r:id="rId23"/>
    <p:sldId id="335" r:id="rId24"/>
    <p:sldId id="271" r:id="rId25"/>
    <p:sldId id="272" r:id="rId26"/>
    <p:sldId id="273" r:id="rId27"/>
    <p:sldId id="274" r:id="rId28"/>
    <p:sldId id="275" r:id="rId29"/>
    <p:sldId id="276" r:id="rId30"/>
    <p:sldId id="340" r:id="rId31"/>
    <p:sldId id="341" r:id="rId32"/>
    <p:sldId id="277" r:id="rId33"/>
    <p:sldId id="278" r:id="rId34"/>
    <p:sldId id="342" r:id="rId35"/>
    <p:sldId id="343" r:id="rId36"/>
    <p:sldId id="330" r:id="rId37"/>
    <p:sldId id="279" r:id="rId38"/>
    <p:sldId id="280" r:id="rId39"/>
    <p:sldId id="281" r:id="rId40"/>
    <p:sldId id="282" r:id="rId41"/>
    <p:sldId id="284" r:id="rId42"/>
    <p:sldId id="283" r:id="rId43"/>
    <p:sldId id="285" r:id="rId44"/>
    <p:sldId id="286" r:id="rId45"/>
    <p:sldId id="287" r:id="rId46"/>
    <p:sldId id="288" r:id="rId47"/>
    <p:sldId id="289" r:id="rId48"/>
    <p:sldId id="290" r:id="rId49"/>
    <p:sldId id="291" r:id="rId50"/>
    <p:sldId id="292" r:id="rId51"/>
    <p:sldId id="293" r:id="rId52"/>
    <p:sldId id="294" r:id="rId53"/>
    <p:sldId id="295" r:id="rId54"/>
    <p:sldId id="296" r:id="rId55"/>
    <p:sldId id="349" r:id="rId56"/>
    <p:sldId id="350" r:id="rId57"/>
    <p:sldId id="351" r:id="rId58"/>
    <p:sldId id="297" r:id="rId59"/>
    <p:sldId id="352" r:id="rId60"/>
    <p:sldId id="300" r:id="rId61"/>
    <p:sldId id="298" r:id="rId62"/>
    <p:sldId id="299" r:id="rId63"/>
    <p:sldId id="301" r:id="rId64"/>
    <p:sldId id="302" r:id="rId65"/>
    <p:sldId id="361" r:id="rId66"/>
    <p:sldId id="303" r:id="rId67"/>
    <p:sldId id="304" r:id="rId68"/>
    <p:sldId id="355" r:id="rId69"/>
    <p:sldId id="357" r:id="rId70"/>
    <p:sldId id="356" r:id="rId71"/>
    <p:sldId id="329" r:id="rId72"/>
    <p:sldId id="359" r:id="rId73"/>
    <p:sldId id="305" r:id="rId74"/>
    <p:sldId id="360" r:id="rId75"/>
    <p:sldId id="306" r:id="rId76"/>
    <p:sldId id="307" r:id="rId77"/>
    <p:sldId id="362" r:id="rId78"/>
    <p:sldId id="364" r:id="rId79"/>
    <p:sldId id="363" r:id="rId80"/>
    <p:sldId id="308" r:id="rId81"/>
    <p:sldId id="309" r:id="rId82"/>
    <p:sldId id="310" r:id="rId83"/>
    <p:sldId id="311" r:id="rId84"/>
    <p:sldId id="312" r:id="rId85"/>
    <p:sldId id="313" r:id="rId86"/>
    <p:sldId id="314" r:id="rId87"/>
    <p:sldId id="315" r:id="rId88"/>
    <p:sldId id="316" r:id="rId89"/>
    <p:sldId id="317" r:id="rId90"/>
    <p:sldId id="365" r:id="rId91"/>
    <p:sldId id="318" r:id="rId92"/>
    <p:sldId id="319" r:id="rId93"/>
    <p:sldId id="320" r:id="rId94"/>
    <p:sldId id="321" r:id="rId95"/>
    <p:sldId id="322" r:id="rId96"/>
    <p:sldId id="323" r:id="rId97"/>
    <p:sldId id="324" r:id="rId98"/>
    <p:sldId id="325" r:id="rId99"/>
    <p:sldId id="326" r:id="rId100"/>
    <p:sldId id="327" r:id="rId101"/>
    <p:sldId id="328" r:id="rId102"/>
  </p:sldIdLst>
  <p:sldSz cx="9144000" cy="6858000" type="screen4x3"/>
  <p:notesSz cx="6858000" cy="9144000"/>
  <p:embeddedFontLst>
    <p:embeddedFont>
      <p:font typeface="Arimo" panose="020B0604020202020204" pitchFamily="34" charset="0"/>
      <p:regular r:id="rId104"/>
      <p:bold r:id="rId105"/>
      <p:italic r:id="rId106"/>
      <p:boldItalic r:id="rId107"/>
    </p:embeddedFont>
    <p:embeddedFont>
      <p:font typeface="Book Antiqua" panose="02040602050305030304" pitchFamily="18" charset="0"/>
      <p:regular r:id="rId108"/>
      <p:bold r:id="rId109"/>
      <p:italic r:id="rId110"/>
      <p:boldItalic r:id="rId111"/>
    </p:embeddedFont>
    <p:embeddedFont>
      <p:font typeface="Times" pitchFamily="2" charset="0"/>
      <p:regular r:id="rId112"/>
      <p:bold r:id="rId113"/>
      <p:italic r:id="rId114"/>
      <p:boldItalic r:id="rId115"/>
    </p:embeddedFont>
    <p:embeddedFont>
      <p:font typeface="Trebuchet MS" panose="020B0703020202090204" pitchFamily="34" charset="0"/>
      <p:regular r:id="rId116"/>
      <p:bold r:id="rId117"/>
      <p:italic r:id="rId118"/>
      <p:boldItalic r:id="rId1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76">
          <p15:clr>
            <a:srgbClr val="000000"/>
          </p15:clr>
        </p15:guide>
        <p15:guide id="2" pos="576">
          <p15:clr>
            <a:srgbClr val="000000"/>
          </p15:clr>
        </p15:guide>
      </p15:sldGuideLst>
    </p:ext>
    <p:ext uri="{2D200454-40CA-4A62-9FC3-DE9A4176ACB9}">
      <p15:notesGuideLst xmlns:p15="http://schemas.microsoft.com/office/powerpoint/2012/main">
        <p15:guide id="1" orient="horz" pos="2160">
          <p15:clr>
            <a:srgbClr val="000000"/>
          </p15:clr>
        </p15:guide>
        <p15:guide id="2" pos="288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26096E-ED76-4BB5-9D87-0E13AC4F6FE4}">
  <a:tblStyle styleId="{3B26096E-ED76-4BB5-9D87-0E13AC4F6FE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758" autoAdjust="0"/>
    <p:restoredTop sz="94729"/>
  </p:normalViewPr>
  <p:slideViewPr>
    <p:cSldViewPr snapToGrid="0">
      <p:cViewPr varScale="1">
        <p:scale>
          <a:sx n="194" d="100"/>
          <a:sy n="194" d="100"/>
        </p:scale>
        <p:origin x="3040" y="184"/>
      </p:cViewPr>
      <p:guideLst>
        <p:guide orient="horz" pos="576"/>
        <p:guide pos="576"/>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font" Target="fonts/font14.fntdata"/><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font" Target="fonts/font9.fntdata"/><Relationship Id="rId16" Type="http://schemas.openxmlformats.org/officeDocument/2006/relationships/slide" Target="slides/slide14.xml"/><Relationship Id="rId107" Type="http://schemas.openxmlformats.org/officeDocument/2006/relationships/font" Target="fonts/font4.fntdata"/><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font" Target="fonts/font10.fntdata"/><Relationship Id="rId118" Type="http://schemas.openxmlformats.org/officeDocument/2006/relationships/font" Target="fonts/font15.fntdata"/><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notesMaster" Target="notesMasters/notesMaster1.xml"/><Relationship Id="rId108" Type="http://schemas.openxmlformats.org/officeDocument/2006/relationships/font" Target="fonts/font5.fntdata"/><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font" Target="fonts/font11.fntdata"/><Relationship Id="rId119" Type="http://schemas.openxmlformats.org/officeDocument/2006/relationships/font" Target="fonts/font16.fntdata"/><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font" Target="fonts/font6.fntdata"/><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font" Target="fonts/font1.fntdata"/><Relationship Id="rId120"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font" Target="fonts/font7.fntdata"/><Relationship Id="rId115" Type="http://schemas.openxmlformats.org/officeDocument/2006/relationships/font" Target="fonts/font12.fntdata"/><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font" Target="fonts/font2.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viewProps" Target="viewProp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font" Target="fonts/font13.fntdata"/><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font" Target="fonts/font8.fntdata"/><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font" Target="fonts/font3.fntdata"/><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19050" tIns="0" rIns="19050" bIns="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19050" tIns="0" rIns="19050" bIns="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50937"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2075" tIns="46025" rIns="92075" bIns="460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19050" tIns="0" rIns="19050" bIns="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19050" tIns="0" rIns="19050" bIns="0" anchor="b" anchorCtr="0">
            <a:noAutofit/>
          </a:bodyPr>
          <a:lstStyle/>
          <a:p>
            <a:pPr marL="0" marR="0" lvl="0" indent="0" algn="r" rtl="0">
              <a:lnSpc>
                <a:spcPct val="100000"/>
              </a:lnSpc>
              <a:spcBef>
                <a:spcPts val="0"/>
              </a:spcBef>
              <a:spcAft>
                <a:spcPts val="0"/>
              </a:spcAft>
              <a:buClr>
                <a:srgbClr val="000000"/>
              </a:buClr>
              <a:buSzPts val="1000"/>
              <a:buFont typeface="Times New Roman"/>
              <a:buNone/>
            </a:pPr>
            <a:fld id="{00000000-1234-1234-1234-123412341234}" type="slidenum">
              <a:rPr lang="en-US" sz="1000" b="0" i="1" u="none" strike="noStrike" cap="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2166374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140" name="Google Shape;140;p1:notes"/>
          <p:cNvSpPr>
            <a:spLocks noGrp="1" noRot="1" noChangeAspect="1"/>
          </p:cNvSpPr>
          <p:nvPr>
            <p:ph type="sldImg" idx="2"/>
          </p:nvPr>
        </p:nvSpPr>
        <p:spPr>
          <a:xfrm>
            <a:off x="1150937"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736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9: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216" name="Google Shape;216;p9: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4876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8: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208" name="Google Shape;208;p8: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5307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1: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232" name="Google Shape;232;p11: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2522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2: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242" name="Google Shape;242;p12: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6614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3: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250" name="Google Shape;250;p13:notes"/>
          <p:cNvSpPr>
            <a:spLocks noGrp="1" noRot="1" noChangeAspect="1"/>
          </p:cNvSpPr>
          <p:nvPr>
            <p:ph type="sldImg" idx="2"/>
          </p:nvPr>
        </p:nvSpPr>
        <p:spPr>
          <a:xfrm>
            <a:off x="1150937"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0942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4: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260" name="Google Shape;260;p14: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9480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4: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260" name="Google Shape;260;p14: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0836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6: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287" name="Google Shape;287;p16: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51760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7: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311" name="Google Shape;311;p17: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35349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18: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335" name="Google Shape;335;p18: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6787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147" name="Google Shape;147;p2: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3285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9: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359" name="Google Shape;359;p19: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03952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20: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383" name="Google Shape;383;p20: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27030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21: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407" name="Google Shape;407;p21: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7717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9: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359" name="Google Shape;359;p19: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0013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9: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359" name="Google Shape;359;p19: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357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22: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431" name="Google Shape;431;p22: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77374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23: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453" name="Google Shape;453;p23: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54854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23: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453" name="Google Shape;453;p23: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96756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24: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460" name="Google Shape;460;p24: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30760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25: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468" name="Google Shape;468;p25: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0986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7: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201" name="Google Shape;201;p7: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68419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26: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490" name="Google Shape;490;p26: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02111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27: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510" name="Google Shape;510;p27: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24996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29: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522" name="Google Shape;522;p29: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20643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28: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516" name="Google Shape;516;p28: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43227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30: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529" name="Google Shape;529;p30: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22009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31: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535" name="Google Shape;535;p31: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18843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32: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541" name="Google Shape;541;p32: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41579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33: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548" name="Google Shape;548;p33: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92751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34: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554" name="Google Shape;554;p34: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85464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p35: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561" name="Google Shape;561;p35: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4152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0: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222" name="Google Shape;222;p10: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11424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36: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567" name="Google Shape;567;p36: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31946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37: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582" name="Google Shape;582;p37: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64398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38: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594" name="Google Shape;594;p38: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42255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39: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603" name="Google Shape;603;p39: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97159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40: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614" name="Google Shape;614;p40: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24287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p41: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625" name="Google Shape;625;p41: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2656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p41: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625" name="Google Shape;625;p41: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3847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42: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637" name="Google Shape;637;p42: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34643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42: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637" name="Google Shape;637;p42: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57858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45: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660" name="Google Shape;660;p45: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2748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154" name="Google Shape;154;p3: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59816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43: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644" name="Google Shape;644;p43: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01188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p44: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652" name="Google Shape;652;p44: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29433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p46: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668" name="Google Shape;668;p46: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06205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47: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679" name="Google Shape;679;p47: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93261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p48: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685" name="Google Shape;685;p48:notes"/>
          <p:cNvSpPr>
            <a:spLocks noGrp="1" noRot="1" noChangeAspect="1"/>
          </p:cNvSpPr>
          <p:nvPr>
            <p:ph type="sldImg" idx="2"/>
          </p:nvPr>
        </p:nvSpPr>
        <p:spPr>
          <a:xfrm>
            <a:off x="1150937"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120124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p49: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692" name="Google Shape;692;p49: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310883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p49: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692" name="Google Shape;692;p49: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908128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p49: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692" name="Google Shape;692;p49: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65377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p49: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692" name="Google Shape;692;p49: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610679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a:t>False </a:t>
            </a:r>
            <a:r>
              <a:rPr lang="en-US"/>
              <a:t>false true true</a:t>
            </a:r>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000"/>
              <a:buFont typeface="Times New Roman"/>
              <a:buNone/>
            </a:pPr>
            <a:fld id="{00000000-1234-1234-1234-123412341234}" type="slidenum">
              <a:rPr lang="en-US" sz="1000" b="0" i="1" u="none" strike="noStrike" cap="none" smtClean="0">
                <a:solidFill>
                  <a:srgbClr val="000000"/>
                </a:solidFill>
                <a:latin typeface="Times New Roman"/>
                <a:ea typeface="Times New Roman"/>
                <a:cs typeface="Times New Roman"/>
                <a:sym typeface="Times New Roman"/>
              </a:rPr>
              <a:t>70</a:t>
            </a:fld>
            <a:endParaRPr lang="en-US"/>
          </a:p>
        </p:txBody>
      </p:sp>
    </p:spTree>
    <p:extLst>
      <p:ext uri="{BB962C8B-B14F-4D97-AF65-F5344CB8AC3E}">
        <p14:creationId xmlns:p14="http://schemas.microsoft.com/office/powerpoint/2010/main" val="3189774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4: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161" name="Google Shape;161;p4: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201654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a:t>False </a:t>
            </a:r>
            <a:r>
              <a:rPr lang="en-US"/>
              <a:t>false true true</a:t>
            </a:r>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000"/>
              <a:buFont typeface="Times New Roman"/>
              <a:buNone/>
            </a:pPr>
            <a:fld id="{00000000-1234-1234-1234-123412341234}" type="slidenum">
              <a:rPr lang="en-US" sz="1000" b="0" i="1" u="none" strike="noStrike" cap="none" smtClean="0">
                <a:solidFill>
                  <a:srgbClr val="000000"/>
                </a:solidFill>
                <a:latin typeface="Times New Roman"/>
                <a:ea typeface="Times New Roman"/>
                <a:cs typeface="Times New Roman"/>
                <a:sym typeface="Times New Roman"/>
              </a:rPr>
              <a:t>71</a:t>
            </a:fld>
            <a:endParaRPr lang="en-US"/>
          </a:p>
        </p:txBody>
      </p:sp>
    </p:spTree>
    <p:extLst>
      <p:ext uri="{BB962C8B-B14F-4D97-AF65-F5344CB8AC3E}">
        <p14:creationId xmlns:p14="http://schemas.microsoft.com/office/powerpoint/2010/main" val="133791378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p50: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699" name="Google Shape;699;p50: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625588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p50: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699" name="Google Shape;699;p50: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336206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51: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708" name="Google Shape;708;p51: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303090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p52: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715" name="Google Shape;715;p52: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47615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p53: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724" name="Google Shape;724;p53: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78339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p54: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731" name="Google Shape;731;p54: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659943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55: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744" name="Google Shape;744;p55: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31978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56: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752" name="Google Shape;752;p56: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885240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p57: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759" name="Google Shape;759;p57: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866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5: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175" name="Google Shape;175;p5: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23751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p58: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772" name="Google Shape;772;p58: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469531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p59: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787" name="Google Shape;787;p59: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4742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p60: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801" name="Google Shape;801;p60: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216454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p61: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816" name="Google Shape;816;p61: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117265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p62: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834" name="Google Shape;834;p62: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22945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p62: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834" name="Google Shape;834;p62: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448693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p63: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841" name="Google Shape;841;p63: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499099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p64: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855" name="Google Shape;855;p64: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159290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p65: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866" name="Google Shape;866;p65: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654061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p66: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873" name="Google Shape;873;p66: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484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6: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188" name="Google Shape;188;p6: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79048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p67: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879" name="Google Shape;879;p67: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97369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p68: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885" name="Google Shape;885;p68: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038332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p69: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900" name="Google Shape;900;p69: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992931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p70: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906" name="Google Shape;906;p70: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796497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p71: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917" name="Google Shape;917;p71: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841504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p72: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928" name="Google Shape;928;p72: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530968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p73: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938" name="Google Shape;938;p73: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7274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9: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216" name="Google Shape;216;p9: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9203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2"/>
          <p:cNvSpPr txBox="1">
            <a:spLocks noGrp="1"/>
          </p:cNvSpPr>
          <p:nvPr>
            <p:ph type="title"/>
          </p:nvPr>
        </p:nvSpPr>
        <p:spPr>
          <a:xfrm>
            <a:off x="685800" y="285750"/>
            <a:ext cx="7772400" cy="11430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 name="Google Shape;45;p2"/>
          <p:cNvSpPr txBox="1">
            <a:spLocks noGrp="1"/>
          </p:cNvSpPr>
          <p:nvPr>
            <p:ph type="body" idx="1"/>
          </p:nvPr>
        </p:nvSpPr>
        <p:spPr>
          <a:xfrm>
            <a:off x="685800" y="1657350"/>
            <a:ext cx="7772400" cy="4114800"/>
          </a:xfrm>
          <a:prstGeom prst="rect">
            <a:avLst/>
          </a:prstGeom>
          <a:noFill/>
          <a:ln>
            <a:noFill/>
          </a:ln>
        </p:spPr>
        <p:txBody>
          <a:bodyPr spcFirstLastPara="1" wrap="square" lIns="92075" tIns="46025" rIns="92075" bIns="46025" anchor="t" anchorCtr="0">
            <a:noAutofit/>
          </a:bodyPr>
          <a:lstStyle>
            <a:lvl1pPr marL="457200" lvl="0" indent="-314325" algn="l">
              <a:spcBef>
                <a:spcPts val="360"/>
              </a:spcBef>
              <a:spcAft>
                <a:spcPts val="0"/>
              </a:spcAft>
              <a:buSzPts val="1350"/>
              <a:buChar char="●"/>
              <a:defRPr/>
            </a:lvl1pPr>
            <a:lvl2pPr marL="914400" lvl="1" indent="-342900" algn="l">
              <a:spcBef>
                <a:spcPts val="360"/>
              </a:spcBef>
              <a:spcAft>
                <a:spcPts val="0"/>
              </a:spcAft>
              <a:buSzPts val="1800"/>
              <a:buChar char="–"/>
              <a:defRPr/>
            </a:lvl2pPr>
            <a:lvl3pPr marL="1371600" lvl="2" indent="-302894" algn="l">
              <a:spcBef>
                <a:spcPts val="360"/>
              </a:spcBef>
              <a:spcAft>
                <a:spcPts val="0"/>
              </a:spcAft>
              <a:buSzPts val="117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
          <p:cNvSpPr txBox="1">
            <a:spLocks noGrp="1"/>
          </p:cNvSpPr>
          <p:nvPr>
            <p:ph type="dt" idx="10"/>
          </p:nvPr>
        </p:nvSpPr>
        <p:spPr>
          <a:xfrm>
            <a:off x="685800" y="64008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
          <p:cNvSpPr txBox="1">
            <a:spLocks noGrp="1"/>
          </p:cNvSpPr>
          <p:nvPr>
            <p:ph type="sldNum" idx="12"/>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32"/>
        <p:cNvGrpSpPr/>
        <p:nvPr/>
      </p:nvGrpSpPr>
      <p:grpSpPr>
        <a:xfrm>
          <a:off x="0" y="0"/>
          <a:ext cx="0" cy="0"/>
          <a:chOff x="0" y="0"/>
          <a:chExt cx="0" cy="0"/>
        </a:xfrm>
      </p:grpSpPr>
      <p:sp>
        <p:nvSpPr>
          <p:cNvPr id="133" name="Google Shape;133;p13"/>
          <p:cNvSpPr txBox="1">
            <a:spLocks noGrp="1"/>
          </p:cNvSpPr>
          <p:nvPr>
            <p:ph type="ctrTitle"/>
          </p:nvPr>
        </p:nvSpPr>
        <p:spPr>
          <a:xfrm>
            <a:off x="685800" y="3429000"/>
            <a:ext cx="7772400" cy="11430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4" name="Google Shape;134;p13"/>
          <p:cNvSpPr txBox="1">
            <a:spLocks noGrp="1"/>
          </p:cNvSpPr>
          <p:nvPr>
            <p:ph type="subTitle" idx="1"/>
          </p:nvPr>
        </p:nvSpPr>
        <p:spPr>
          <a:xfrm>
            <a:off x="1371600" y="4648200"/>
            <a:ext cx="6400800" cy="1752600"/>
          </a:xfrm>
          <a:prstGeom prst="rect">
            <a:avLst/>
          </a:prstGeom>
          <a:noFill/>
          <a:ln>
            <a:noFill/>
          </a:ln>
        </p:spPr>
        <p:txBody>
          <a:bodyPr spcFirstLastPara="1" wrap="square" lIns="92075" tIns="46025" rIns="92075" bIns="46025" anchor="ctr" anchorCtr="0">
            <a:noAutofit/>
          </a:bodyPr>
          <a:lstStyle>
            <a:lvl1pPr lvl="0" algn="ctr">
              <a:spcBef>
                <a:spcPts val="640"/>
              </a:spcBef>
              <a:spcAft>
                <a:spcPts val="0"/>
              </a:spcAft>
              <a:buSzPts val="2400"/>
              <a:buFont typeface="Arial"/>
              <a:buNone/>
              <a:defRPr/>
            </a:lvl1pPr>
            <a:lvl2pPr lvl="1" algn="l">
              <a:spcBef>
                <a:spcPts val="360"/>
              </a:spcBef>
              <a:spcAft>
                <a:spcPts val="0"/>
              </a:spcAft>
              <a:buSzPts val="1800"/>
              <a:buChar char="–"/>
              <a:defRPr/>
            </a:lvl2pPr>
            <a:lvl3pPr lvl="2" algn="l">
              <a:spcBef>
                <a:spcPts val="360"/>
              </a:spcBef>
              <a:spcAft>
                <a:spcPts val="0"/>
              </a:spcAft>
              <a:buSzPts val="117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35" name="Google Shape;135;p13"/>
          <p:cNvSpPr txBox="1">
            <a:spLocks noGrp="1"/>
          </p:cNvSpPr>
          <p:nvPr>
            <p:ph type="dt" idx="10"/>
          </p:nvPr>
        </p:nvSpPr>
        <p:spPr>
          <a:xfrm>
            <a:off x="685800" y="64008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13"/>
          <p:cNvSpPr txBox="1">
            <a:spLocks noGrp="1"/>
          </p:cNvSpPr>
          <p:nvPr>
            <p:ph type="ftr" idx="11"/>
          </p:nvPr>
        </p:nvSpPr>
        <p:spPr>
          <a:xfrm>
            <a:off x="3124200" y="6400800"/>
            <a:ext cx="2895600" cy="457200"/>
          </a:xfrm>
          <a:prstGeom prst="rect">
            <a:avLst/>
          </a:prstGeom>
          <a:noFill/>
          <a:ln>
            <a:noFill/>
          </a:ln>
        </p:spPr>
        <p:txBody>
          <a:bodyPr spcFirstLastPara="1" wrap="square" lIns="92075" tIns="46025" rIns="92075" bIns="46025" anchor="ctr"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13"/>
          <p:cNvSpPr txBox="1">
            <a:spLocks noGrp="1"/>
          </p:cNvSpPr>
          <p:nvPr>
            <p:ph type="sldNum" idx="12"/>
          </p:nvPr>
        </p:nvSpPr>
        <p:spPr>
          <a:xfrm>
            <a:off x="6553200" y="6400800"/>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
          <p:cNvSpPr txBox="1">
            <a:spLocks noGrp="1"/>
          </p:cNvSpPr>
          <p:nvPr>
            <p:ph type="dt" idx="10"/>
          </p:nvPr>
        </p:nvSpPr>
        <p:spPr>
          <a:xfrm>
            <a:off x="685800" y="64008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
          <p:cNvSpPr txBox="1">
            <a:spLocks noGrp="1"/>
          </p:cNvSpPr>
          <p:nvPr>
            <p:ph type="sldNum" idx="12"/>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7"/>
        <p:cNvGrpSpPr/>
        <p:nvPr/>
      </p:nvGrpSpPr>
      <p:grpSpPr>
        <a:xfrm>
          <a:off x="0" y="0"/>
          <a:ext cx="0" cy="0"/>
          <a:chOff x="0" y="0"/>
          <a:chExt cx="0" cy="0"/>
        </a:xfrm>
      </p:grpSpPr>
      <p:sp>
        <p:nvSpPr>
          <p:cNvPr id="58" name="Google Shape;58;p5"/>
          <p:cNvSpPr txBox="1">
            <a:spLocks noGrp="1"/>
          </p:cNvSpPr>
          <p:nvPr>
            <p:ph type="title"/>
          </p:nvPr>
        </p:nvSpPr>
        <p:spPr>
          <a:xfrm rot="5400000">
            <a:off x="4743450" y="2057400"/>
            <a:ext cx="5486400" cy="19431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9" name="Google Shape;59;p5"/>
          <p:cNvSpPr txBox="1">
            <a:spLocks noGrp="1"/>
          </p:cNvSpPr>
          <p:nvPr>
            <p:ph type="body" idx="1"/>
          </p:nvPr>
        </p:nvSpPr>
        <p:spPr>
          <a:xfrm rot="5400000">
            <a:off x="781050" y="190500"/>
            <a:ext cx="5486400" cy="5676900"/>
          </a:xfrm>
          <a:prstGeom prst="rect">
            <a:avLst/>
          </a:prstGeom>
          <a:noFill/>
          <a:ln>
            <a:noFill/>
          </a:ln>
        </p:spPr>
        <p:txBody>
          <a:bodyPr spcFirstLastPara="1" wrap="square" lIns="92075" tIns="46025" rIns="92075" bIns="46025" anchor="t" anchorCtr="0">
            <a:noAutofit/>
          </a:bodyPr>
          <a:lstStyle>
            <a:lvl1pPr marL="457200" lvl="0" indent="-314325" algn="l">
              <a:spcBef>
                <a:spcPts val="360"/>
              </a:spcBef>
              <a:spcAft>
                <a:spcPts val="0"/>
              </a:spcAft>
              <a:buSzPts val="1350"/>
              <a:buChar char="●"/>
              <a:defRPr/>
            </a:lvl1pPr>
            <a:lvl2pPr marL="914400" lvl="1" indent="-342900" algn="l">
              <a:spcBef>
                <a:spcPts val="360"/>
              </a:spcBef>
              <a:spcAft>
                <a:spcPts val="0"/>
              </a:spcAft>
              <a:buSzPts val="1800"/>
              <a:buChar char="–"/>
              <a:defRPr/>
            </a:lvl2pPr>
            <a:lvl3pPr marL="1371600" lvl="2" indent="-302894" algn="l">
              <a:spcBef>
                <a:spcPts val="360"/>
              </a:spcBef>
              <a:spcAft>
                <a:spcPts val="0"/>
              </a:spcAft>
              <a:buSzPts val="117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5"/>
          <p:cNvSpPr txBox="1">
            <a:spLocks noGrp="1"/>
          </p:cNvSpPr>
          <p:nvPr>
            <p:ph type="dt" idx="10"/>
          </p:nvPr>
        </p:nvSpPr>
        <p:spPr>
          <a:xfrm>
            <a:off x="685800" y="64008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5"/>
          <p:cNvSpPr txBox="1">
            <a:spLocks noGrp="1"/>
          </p:cNvSpPr>
          <p:nvPr>
            <p:ph type="sldNum" idx="12"/>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2"/>
        <p:cNvGrpSpPr/>
        <p:nvPr/>
      </p:nvGrpSpPr>
      <p:grpSpPr>
        <a:xfrm>
          <a:off x="0" y="0"/>
          <a:ext cx="0" cy="0"/>
          <a:chOff x="0" y="0"/>
          <a:chExt cx="0" cy="0"/>
        </a:xfrm>
      </p:grpSpPr>
      <p:sp>
        <p:nvSpPr>
          <p:cNvPr id="63" name="Google Shape;63;p6"/>
          <p:cNvSpPr txBox="1">
            <a:spLocks noGrp="1"/>
          </p:cNvSpPr>
          <p:nvPr>
            <p:ph type="title"/>
          </p:nvPr>
        </p:nvSpPr>
        <p:spPr>
          <a:xfrm>
            <a:off x="685800" y="285750"/>
            <a:ext cx="7772400" cy="11430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6"/>
          <p:cNvSpPr txBox="1">
            <a:spLocks noGrp="1"/>
          </p:cNvSpPr>
          <p:nvPr>
            <p:ph type="body" idx="1"/>
          </p:nvPr>
        </p:nvSpPr>
        <p:spPr>
          <a:xfrm rot="5400000">
            <a:off x="2514600" y="-171450"/>
            <a:ext cx="4114800" cy="7772400"/>
          </a:xfrm>
          <a:prstGeom prst="rect">
            <a:avLst/>
          </a:prstGeom>
          <a:noFill/>
          <a:ln>
            <a:noFill/>
          </a:ln>
        </p:spPr>
        <p:txBody>
          <a:bodyPr spcFirstLastPara="1" wrap="square" lIns="92075" tIns="46025" rIns="92075" bIns="46025" anchor="t" anchorCtr="0">
            <a:noAutofit/>
          </a:bodyPr>
          <a:lstStyle>
            <a:lvl1pPr marL="457200" lvl="0" indent="-314325" algn="l">
              <a:spcBef>
                <a:spcPts val="360"/>
              </a:spcBef>
              <a:spcAft>
                <a:spcPts val="0"/>
              </a:spcAft>
              <a:buSzPts val="1350"/>
              <a:buChar char="●"/>
              <a:defRPr/>
            </a:lvl1pPr>
            <a:lvl2pPr marL="914400" lvl="1" indent="-342900" algn="l">
              <a:spcBef>
                <a:spcPts val="360"/>
              </a:spcBef>
              <a:spcAft>
                <a:spcPts val="0"/>
              </a:spcAft>
              <a:buSzPts val="1800"/>
              <a:buChar char="–"/>
              <a:defRPr/>
            </a:lvl2pPr>
            <a:lvl3pPr marL="1371600" lvl="2" indent="-302894" algn="l">
              <a:spcBef>
                <a:spcPts val="360"/>
              </a:spcBef>
              <a:spcAft>
                <a:spcPts val="0"/>
              </a:spcAft>
              <a:buSzPts val="117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6"/>
          <p:cNvSpPr txBox="1">
            <a:spLocks noGrp="1"/>
          </p:cNvSpPr>
          <p:nvPr>
            <p:ph type="dt" idx="10"/>
          </p:nvPr>
        </p:nvSpPr>
        <p:spPr>
          <a:xfrm>
            <a:off x="685800" y="64008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6"/>
          <p:cNvSpPr txBox="1">
            <a:spLocks noGrp="1"/>
          </p:cNvSpPr>
          <p:nvPr>
            <p:ph type="sldNum" idx="12"/>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630238" y="457200"/>
            <a:ext cx="2949575" cy="1600200"/>
          </a:xfrm>
          <a:prstGeom prst="rect">
            <a:avLst/>
          </a:prstGeom>
          <a:noFill/>
          <a:ln>
            <a:noFill/>
          </a:ln>
        </p:spPr>
        <p:txBody>
          <a:bodyPr spcFirstLastPara="1" wrap="square" lIns="92075" tIns="46025" rIns="92075" bIns="46025"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9" name="Google Shape;69;p7"/>
          <p:cNvSpPr>
            <a:spLocks noGrp="1"/>
          </p:cNvSpPr>
          <p:nvPr>
            <p:ph type="pic" idx="2"/>
          </p:nvPr>
        </p:nvSpPr>
        <p:spPr>
          <a:xfrm>
            <a:off x="3887788" y="987425"/>
            <a:ext cx="4629150" cy="4873625"/>
          </a:xfrm>
          <a:prstGeom prst="rect">
            <a:avLst/>
          </a:prstGeom>
          <a:noFill/>
          <a:ln>
            <a:noFill/>
          </a:ln>
        </p:spPr>
        <p:txBody>
          <a:bodyPr spcFirstLastPara="1" wrap="square" lIns="92075" tIns="46025" rIns="92075" bIns="46025" anchor="t" anchorCtr="0">
            <a:noAutofit/>
          </a:bodyPr>
          <a:lstStyle>
            <a:lvl1pPr marR="0" lvl="0" algn="l" rtl="0">
              <a:spcBef>
                <a:spcPts val="640"/>
              </a:spcBef>
              <a:spcAft>
                <a:spcPts val="0"/>
              </a:spcAft>
              <a:buClr>
                <a:schemeClr val="dk2"/>
              </a:buClr>
              <a:buSzPts val="2400"/>
              <a:buFont typeface="Arial"/>
              <a:buNone/>
              <a:defRPr sz="3200">
                <a:solidFill>
                  <a:schemeClr val="dk1"/>
                </a:solidFill>
                <a:latin typeface="Times New Roman"/>
                <a:ea typeface="Times New Roman"/>
                <a:cs typeface="Times New Roman"/>
                <a:sym typeface="Times New Roman"/>
              </a:defRPr>
            </a:lvl1pPr>
            <a:lvl2pPr marR="0" lvl="1" algn="l" rtl="0">
              <a:spcBef>
                <a:spcPts val="56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2pPr>
            <a:lvl3pPr marR="0" lvl="2" algn="l" rtl="0">
              <a:spcBef>
                <a:spcPts val="480"/>
              </a:spcBef>
              <a:spcAft>
                <a:spcPts val="0"/>
              </a:spcAft>
              <a:buClr>
                <a:schemeClr val="accent2"/>
              </a:buClr>
              <a:buSzPts val="156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2"/>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0" name="Google Shape;70;p7"/>
          <p:cNvSpPr txBox="1">
            <a:spLocks noGrp="1"/>
          </p:cNvSpPr>
          <p:nvPr>
            <p:ph type="body" idx="1"/>
          </p:nvPr>
        </p:nvSpPr>
        <p:spPr>
          <a:xfrm>
            <a:off x="630238" y="2057400"/>
            <a:ext cx="2949575" cy="3811588"/>
          </a:xfrm>
          <a:prstGeom prst="rect">
            <a:avLst/>
          </a:prstGeom>
          <a:noFill/>
          <a:ln>
            <a:noFill/>
          </a:ln>
        </p:spPr>
        <p:txBody>
          <a:bodyPr spcFirstLastPara="1" wrap="square" lIns="92075" tIns="46025" rIns="92075" bIns="46025" anchor="t" anchorCtr="0">
            <a:noAutofit/>
          </a:bodyPr>
          <a:lstStyle>
            <a:lvl1pPr marL="457200" lvl="0" indent="-228600" algn="l">
              <a:spcBef>
                <a:spcPts val="320"/>
              </a:spcBef>
              <a:spcAft>
                <a:spcPts val="0"/>
              </a:spcAft>
              <a:buSzPts val="1200"/>
              <a:buNone/>
              <a:defRPr sz="1600"/>
            </a:lvl1pPr>
            <a:lvl2pPr marL="914400" lvl="1" indent="-228600" algn="l">
              <a:spcBef>
                <a:spcPts val="280"/>
              </a:spcBef>
              <a:spcAft>
                <a:spcPts val="0"/>
              </a:spcAft>
              <a:buSzPts val="1400"/>
              <a:buFont typeface="Times New Roman"/>
              <a:buNone/>
              <a:defRPr sz="1400"/>
            </a:lvl2pPr>
            <a:lvl3pPr marL="1371600" lvl="2" indent="-228600" algn="l">
              <a:spcBef>
                <a:spcPts val="240"/>
              </a:spcBef>
              <a:spcAft>
                <a:spcPts val="0"/>
              </a:spcAft>
              <a:buSzPts val="780"/>
              <a:buNone/>
              <a:defRPr sz="1200"/>
            </a:lvl3pPr>
            <a:lvl4pPr marL="1828800" lvl="3" indent="-228600" algn="l">
              <a:spcBef>
                <a:spcPts val="200"/>
              </a:spcBef>
              <a:spcAft>
                <a:spcPts val="0"/>
              </a:spcAft>
              <a:buSzPts val="1000"/>
              <a:buFont typeface="Times New Roman"/>
              <a:buNone/>
              <a:defRPr sz="1000"/>
            </a:lvl4pPr>
            <a:lvl5pPr marL="2286000" lvl="4" indent="-228600" algn="l">
              <a:spcBef>
                <a:spcPts val="200"/>
              </a:spcBef>
              <a:spcAft>
                <a:spcPts val="0"/>
              </a:spcAft>
              <a:buSzPts val="1000"/>
              <a:buFont typeface="Times New Roman"/>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7"/>
          <p:cNvSpPr txBox="1">
            <a:spLocks noGrp="1"/>
          </p:cNvSpPr>
          <p:nvPr>
            <p:ph type="dt" idx="10"/>
          </p:nvPr>
        </p:nvSpPr>
        <p:spPr>
          <a:xfrm>
            <a:off x="685800" y="64008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7"/>
          <p:cNvSpPr txBox="1">
            <a:spLocks noGrp="1"/>
          </p:cNvSpPr>
          <p:nvPr>
            <p:ph type="sldNum" idx="12"/>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3"/>
        <p:cNvGrpSpPr/>
        <p:nvPr/>
      </p:nvGrpSpPr>
      <p:grpSpPr>
        <a:xfrm>
          <a:off x="0" y="0"/>
          <a:ext cx="0" cy="0"/>
          <a:chOff x="0" y="0"/>
          <a:chExt cx="0" cy="0"/>
        </a:xfrm>
      </p:grpSpPr>
      <p:sp>
        <p:nvSpPr>
          <p:cNvPr id="74" name="Google Shape;74;p8"/>
          <p:cNvSpPr txBox="1">
            <a:spLocks noGrp="1"/>
          </p:cNvSpPr>
          <p:nvPr>
            <p:ph type="title"/>
          </p:nvPr>
        </p:nvSpPr>
        <p:spPr>
          <a:xfrm>
            <a:off x="630238" y="457200"/>
            <a:ext cx="2949575" cy="1600200"/>
          </a:xfrm>
          <a:prstGeom prst="rect">
            <a:avLst/>
          </a:prstGeom>
          <a:noFill/>
          <a:ln>
            <a:noFill/>
          </a:ln>
        </p:spPr>
        <p:txBody>
          <a:bodyPr spcFirstLastPara="1" wrap="square" lIns="92075" tIns="46025" rIns="92075" bIns="46025"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5" name="Google Shape;75;p8"/>
          <p:cNvSpPr txBox="1">
            <a:spLocks noGrp="1"/>
          </p:cNvSpPr>
          <p:nvPr>
            <p:ph type="body" idx="1"/>
          </p:nvPr>
        </p:nvSpPr>
        <p:spPr>
          <a:xfrm>
            <a:off x="3887788" y="987425"/>
            <a:ext cx="4629150" cy="4873625"/>
          </a:xfrm>
          <a:prstGeom prst="rect">
            <a:avLst/>
          </a:prstGeom>
          <a:noFill/>
          <a:ln>
            <a:noFill/>
          </a:ln>
        </p:spPr>
        <p:txBody>
          <a:bodyPr spcFirstLastPara="1" wrap="square" lIns="92075" tIns="46025" rIns="92075" bIns="46025" anchor="t" anchorCtr="0">
            <a:noAutofit/>
          </a:bodyPr>
          <a:lstStyle>
            <a:lvl1pPr marL="457200" lvl="0" indent="-381000" algn="l">
              <a:spcBef>
                <a:spcPts val="640"/>
              </a:spcBef>
              <a:spcAft>
                <a:spcPts val="0"/>
              </a:spcAft>
              <a:buSzPts val="2400"/>
              <a:buChar char="●"/>
              <a:defRPr sz="3200"/>
            </a:lvl1pPr>
            <a:lvl2pPr marL="914400" lvl="1" indent="-406400" algn="l">
              <a:spcBef>
                <a:spcPts val="560"/>
              </a:spcBef>
              <a:spcAft>
                <a:spcPts val="0"/>
              </a:spcAft>
              <a:buSzPts val="2800"/>
              <a:buFont typeface="Times New Roman"/>
              <a:buChar char="–"/>
              <a:defRPr sz="2800"/>
            </a:lvl2pPr>
            <a:lvl3pPr marL="1371600" lvl="2" indent="-327660" algn="l">
              <a:spcBef>
                <a:spcPts val="480"/>
              </a:spcBef>
              <a:spcAft>
                <a:spcPts val="0"/>
              </a:spcAft>
              <a:buSzPts val="1560"/>
              <a:buChar char="●"/>
              <a:defRPr sz="2400"/>
            </a:lvl3pPr>
            <a:lvl4pPr marL="1828800" lvl="3" indent="-355600" algn="l">
              <a:spcBef>
                <a:spcPts val="400"/>
              </a:spcBef>
              <a:spcAft>
                <a:spcPts val="0"/>
              </a:spcAft>
              <a:buSzPts val="2000"/>
              <a:buFont typeface="Times New Roman"/>
              <a:buChar char="–"/>
              <a:defRPr sz="2000"/>
            </a:lvl4pPr>
            <a:lvl5pPr marL="2286000" lvl="4" indent="-355600" algn="l">
              <a:spcBef>
                <a:spcPts val="400"/>
              </a:spcBef>
              <a:spcAft>
                <a:spcPts val="0"/>
              </a:spcAft>
              <a:buSzPts val="2000"/>
              <a:buFont typeface="Times New Roman"/>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6" name="Google Shape;76;p8"/>
          <p:cNvSpPr txBox="1">
            <a:spLocks noGrp="1"/>
          </p:cNvSpPr>
          <p:nvPr>
            <p:ph type="body" idx="2"/>
          </p:nvPr>
        </p:nvSpPr>
        <p:spPr>
          <a:xfrm>
            <a:off x="630238" y="2057400"/>
            <a:ext cx="2949575" cy="3811588"/>
          </a:xfrm>
          <a:prstGeom prst="rect">
            <a:avLst/>
          </a:prstGeom>
          <a:noFill/>
          <a:ln>
            <a:noFill/>
          </a:ln>
        </p:spPr>
        <p:txBody>
          <a:bodyPr spcFirstLastPara="1" wrap="square" lIns="92075" tIns="46025" rIns="92075" bIns="46025" anchor="t" anchorCtr="0">
            <a:noAutofit/>
          </a:bodyPr>
          <a:lstStyle>
            <a:lvl1pPr marL="457200" lvl="0" indent="-228600" algn="l">
              <a:spcBef>
                <a:spcPts val="320"/>
              </a:spcBef>
              <a:spcAft>
                <a:spcPts val="0"/>
              </a:spcAft>
              <a:buSzPts val="1200"/>
              <a:buNone/>
              <a:defRPr sz="1600"/>
            </a:lvl1pPr>
            <a:lvl2pPr marL="914400" lvl="1" indent="-228600" algn="l">
              <a:spcBef>
                <a:spcPts val="280"/>
              </a:spcBef>
              <a:spcAft>
                <a:spcPts val="0"/>
              </a:spcAft>
              <a:buSzPts val="1400"/>
              <a:buFont typeface="Times New Roman"/>
              <a:buNone/>
              <a:defRPr sz="1400"/>
            </a:lvl2pPr>
            <a:lvl3pPr marL="1371600" lvl="2" indent="-228600" algn="l">
              <a:spcBef>
                <a:spcPts val="240"/>
              </a:spcBef>
              <a:spcAft>
                <a:spcPts val="0"/>
              </a:spcAft>
              <a:buSzPts val="780"/>
              <a:buNone/>
              <a:defRPr sz="1200"/>
            </a:lvl3pPr>
            <a:lvl4pPr marL="1828800" lvl="3" indent="-228600" algn="l">
              <a:spcBef>
                <a:spcPts val="200"/>
              </a:spcBef>
              <a:spcAft>
                <a:spcPts val="0"/>
              </a:spcAft>
              <a:buSzPts val="1000"/>
              <a:buFont typeface="Times New Roman"/>
              <a:buNone/>
              <a:defRPr sz="1000"/>
            </a:lvl4pPr>
            <a:lvl5pPr marL="2286000" lvl="4" indent="-228600" algn="l">
              <a:spcBef>
                <a:spcPts val="200"/>
              </a:spcBef>
              <a:spcAft>
                <a:spcPts val="0"/>
              </a:spcAft>
              <a:buSzPts val="1000"/>
              <a:buFont typeface="Times New Roman"/>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8"/>
          <p:cNvSpPr txBox="1">
            <a:spLocks noGrp="1"/>
          </p:cNvSpPr>
          <p:nvPr>
            <p:ph type="dt" idx="10"/>
          </p:nvPr>
        </p:nvSpPr>
        <p:spPr>
          <a:xfrm>
            <a:off x="685800" y="64008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8"/>
          <p:cNvSpPr txBox="1">
            <a:spLocks noGrp="1"/>
          </p:cNvSpPr>
          <p:nvPr>
            <p:ph type="sldNum" idx="12"/>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sp>
        <p:nvSpPr>
          <p:cNvPr id="80" name="Google Shape;80;p9"/>
          <p:cNvSpPr txBox="1">
            <a:spLocks noGrp="1"/>
          </p:cNvSpPr>
          <p:nvPr>
            <p:ph type="title"/>
          </p:nvPr>
        </p:nvSpPr>
        <p:spPr>
          <a:xfrm>
            <a:off x="685800" y="285750"/>
            <a:ext cx="7772400" cy="11430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1" name="Google Shape;81;p9"/>
          <p:cNvSpPr txBox="1">
            <a:spLocks noGrp="1"/>
          </p:cNvSpPr>
          <p:nvPr>
            <p:ph type="dt" idx="10"/>
          </p:nvPr>
        </p:nvSpPr>
        <p:spPr>
          <a:xfrm>
            <a:off x="685800" y="64008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9"/>
          <p:cNvSpPr txBox="1">
            <a:spLocks noGrp="1"/>
          </p:cNvSpPr>
          <p:nvPr>
            <p:ph type="sldNum" idx="12"/>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3"/>
        <p:cNvGrpSpPr/>
        <p:nvPr/>
      </p:nvGrpSpPr>
      <p:grpSpPr>
        <a:xfrm>
          <a:off x="0" y="0"/>
          <a:ext cx="0" cy="0"/>
          <a:chOff x="0" y="0"/>
          <a:chExt cx="0" cy="0"/>
        </a:xfrm>
      </p:grpSpPr>
      <p:sp>
        <p:nvSpPr>
          <p:cNvPr id="84" name="Google Shape;84;p10"/>
          <p:cNvSpPr txBox="1">
            <a:spLocks noGrp="1"/>
          </p:cNvSpPr>
          <p:nvPr>
            <p:ph type="title"/>
          </p:nvPr>
        </p:nvSpPr>
        <p:spPr>
          <a:xfrm>
            <a:off x="630238" y="365125"/>
            <a:ext cx="7886700" cy="1325563"/>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5" name="Google Shape;85;p10"/>
          <p:cNvSpPr txBox="1">
            <a:spLocks noGrp="1"/>
          </p:cNvSpPr>
          <p:nvPr>
            <p:ph type="body" idx="1"/>
          </p:nvPr>
        </p:nvSpPr>
        <p:spPr>
          <a:xfrm>
            <a:off x="630238" y="1681163"/>
            <a:ext cx="3868737" cy="823912"/>
          </a:xfrm>
          <a:prstGeom prst="rect">
            <a:avLst/>
          </a:prstGeom>
          <a:noFill/>
          <a:ln>
            <a:noFill/>
          </a:ln>
        </p:spPr>
        <p:txBody>
          <a:bodyPr spcFirstLastPara="1" wrap="square" lIns="92075" tIns="46025" rIns="92075" bIns="46025"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2000"/>
              <a:buFont typeface="Times New Roman"/>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600"/>
              <a:buFont typeface="Times New Roman"/>
              <a:buNone/>
              <a:defRPr sz="1600" b="1"/>
            </a:lvl4pPr>
            <a:lvl5pPr marL="2286000" lvl="4" indent="-228600" algn="l">
              <a:spcBef>
                <a:spcPts val="320"/>
              </a:spcBef>
              <a:spcAft>
                <a:spcPts val="0"/>
              </a:spcAft>
              <a:buSzPts val="1600"/>
              <a:buFont typeface="Times New Roman"/>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6" name="Google Shape;86;p10"/>
          <p:cNvSpPr txBox="1">
            <a:spLocks noGrp="1"/>
          </p:cNvSpPr>
          <p:nvPr>
            <p:ph type="body" idx="2"/>
          </p:nvPr>
        </p:nvSpPr>
        <p:spPr>
          <a:xfrm>
            <a:off x="630238" y="2505075"/>
            <a:ext cx="3868737" cy="3684588"/>
          </a:xfrm>
          <a:prstGeom prst="rect">
            <a:avLst/>
          </a:prstGeom>
          <a:noFill/>
          <a:ln>
            <a:noFill/>
          </a:ln>
        </p:spPr>
        <p:txBody>
          <a:bodyPr spcFirstLastPara="1" wrap="square" lIns="92075" tIns="46025" rIns="92075" bIns="46025" anchor="t" anchorCtr="0">
            <a:noAutofit/>
          </a:bodyPr>
          <a:lstStyle>
            <a:lvl1pPr marL="457200" lvl="0" indent="-314325" algn="l">
              <a:spcBef>
                <a:spcPts val="360"/>
              </a:spcBef>
              <a:spcAft>
                <a:spcPts val="0"/>
              </a:spcAft>
              <a:buSzPts val="1350"/>
              <a:buChar char="●"/>
              <a:defRPr/>
            </a:lvl1pPr>
            <a:lvl2pPr marL="914400" lvl="1" indent="-342900" algn="l">
              <a:spcBef>
                <a:spcPts val="360"/>
              </a:spcBef>
              <a:spcAft>
                <a:spcPts val="0"/>
              </a:spcAft>
              <a:buSzPts val="1800"/>
              <a:buChar char="–"/>
              <a:defRPr/>
            </a:lvl2pPr>
            <a:lvl3pPr marL="1371600" lvl="2" indent="-302894" algn="l">
              <a:spcBef>
                <a:spcPts val="360"/>
              </a:spcBef>
              <a:spcAft>
                <a:spcPts val="0"/>
              </a:spcAft>
              <a:buSzPts val="117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10"/>
          <p:cNvSpPr txBox="1">
            <a:spLocks noGrp="1"/>
          </p:cNvSpPr>
          <p:nvPr>
            <p:ph type="body" idx="3"/>
          </p:nvPr>
        </p:nvSpPr>
        <p:spPr>
          <a:xfrm>
            <a:off x="4629150" y="1681163"/>
            <a:ext cx="3887788" cy="823912"/>
          </a:xfrm>
          <a:prstGeom prst="rect">
            <a:avLst/>
          </a:prstGeom>
          <a:noFill/>
          <a:ln>
            <a:noFill/>
          </a:ln>
        </p:spPr>
        <p:txBody>
          <a:bodyPr spcFirstLastPara="1" wrap="square" lIns="92075" tIns="46025" rIns="92075" bIns="46025"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2000"/>
              <a:buFont typeface="Times New Roman"/>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600"/>
              <a:buFont typeface="Times New Roman"/>
              <a:buNone/>
              <a:defRPr sz="1600" b="1"/>
            </a:lvl4pPr>
            <a:lvl5pPr marL="2286000" lvl="4" indent="-228600" algn="l">
              <a:spcBef>
                <a:spcPts val="320"/>
              </a:spcBef>
              <a:spcAft>
                <a:spcPts val="0"/>
              </a:spcAft>
              <a:buSzPts val="1600"/>
              <a:buFont typeface="Times New Roman"/>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8" name="Google Shape;88;p10"/>
          <p:cNvSpPr txBox="1">
            <a:spLocks noGrp="1"/>
          </p:cNvSpPr>
          <p:nvPr>
            <p:ph type="body" idx="4"/>
          </p:nvPr>
        </p:nvSpPr>
        <p:spPr>
          <a:xfrm>
            <a:off x="4629150" y="2505075"/>
            <a:ext cx="3887788" cy="3684588"/>
          </a:xfrm>
          <a:prstGeom prst="rect">
            <a:avLst/>
          </a:prstGeom>
          <a:noFill/>
          <a:ln>
            <a:noFill/>
          </a:ln>
        </p:spPr>
        <p:txBody>
          <a:bodyPr spcFirstLastPara="1" wrap="square" lIns="92075" tIns="46025" rIns="92075" bIns="46025" anchor="t" anchorCtr="0">
            <a:noAutofit/>
          </a:bodyPr>
          <a:lstStyle>
            <a:lvl1pPr marL="457200" lvl="0" indent="-314325" algn="l">
              <a:spcBef>
                <a:spcPts val="360"/>
              </a:spcBef>
              <a:spcAft>
                <a:spcPts val="0"/>
              </a:spcAft>
              <a:buSzPts val="1350"/>
              <a:buChar char="●"/>
              <a:defRPr/>
            </a:lvl1pPr>
            <a:lvl2pPr marL="914400" lvl="1" indent="-342900" algn="l">
              <a:spcBef>
                <a:spcPts val="360"/>
              </a:spcBef>
              <a:spcAft>
                <a:spcPts val="0"/>
              </a:spcAft>
              <a:buSzPts val="1800"/>
              <a:buChar char="–"/>
              <a:defRPr/>
            </a:lvl2pPr>
            <a:lvl3pPr marL="1371600" lvl="2" indent="-302894" algn="l">
              <a:spcBef>
                <a:spcPts val="360"/>
              </a:spcBef>
              <a:spcAft>
                <a:spcPts val="0"/>
              </a:spcAft>
              <a:buSzPts val="117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10"/>
          <p:cNvSpPr txBox="1">
            <a:spLocks noGrp="1"/>
          </p:cNvSpPr>
          <p:nvPr>
            <p:ph type="dt" idx="10"/>
          </p:nvPr>
        </p:nvSpPr>
        <p:spPr>
          <a:xfrm>
            <a:off x="685800" y="64008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0"/>
          <p:cNvSpPr txBox="1">
            <a:spLocks noGrp="1"/>
          </p:cNvSpPr>
          <p:nvPr>
            <p:ph type="sldNum" idx="12"/>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1"/>
        <p:cNvGrpSpPr/>
        <p:nvPr/>
      </p:nvGrpSpPr>
      <p:grpSpPr>
        <a:xfrm>
          <a:off x="0" y="0"/>
          <a:ext cx="0" cy="0"/>
          <a:chOff x="0" y="0"/>
          <a:chExt cx="0" cy="0"/>
        </a:xfrm>
      </p:grpSpPr>
      <p:sp>
        <p:nvSpPr>
          <p:cNvPr id="92" name="Google Shape;92;p11"/>
          <p:cNvSpPr txBox="1">
            <a:spLocks noGrp="1"/>
          </p:cNvSpPr>
          <p:nvPr>
            <p:ph type="title"/>
          </p:nvPr>
        </p:nvSpPr>
        <p:spPr>
          <a:xfrm>
            <a:off x="623888" y="1709738"/>
            <a:ext cx="7886700" cy="2852737"/>
          </a:xfrm>
          <a:prstGeom prst="rect">
            <a:avLst/>
          </a:prstGeom>
          <a:noFill/>
          <a:ln>
            <a:noFill/>
          </a:ln>
        </p:spPr>
        <p:txBody>
          <a:bodyPr spcFirstLastPara="1" wrap="square" lIns="92075" tIns="46025" rIns="92075" bIns="46025" anchor="b" anchorCtr="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3" name="Google Shape;93;p11"/>
          <p:cNvSpPr txBox="1">
            <a:spLocks noGrp="1"/>
          </p:cNvSpPr>
          <p:nvPr>
            <p:ph type="body" idx="1"/>
          </p:nvPr>
        </p:nvSpPr>
        <p:spPr>
          <a:xfrm>
            <a:off x="623888" y="4589463"/>
            <a:ext cx="7886700" cy="1500187"/>
          </a:xfrm>
          <a:prstGeom prst="rect">
            <a:avLst/>
          </a:prstGeom>
          <a:noFill/>
          <a:ln>
            <a:noFill/>
          </a:ln>
        </p:spPr>
        <p:txBody>
          <a:bodyPr spcFirstLastPara="1" wrap="square" lIns="92075" tIns="46025" rIns="92075" bIns="46025" anchor="t" anchorCtr="0">
            <a:noAutofit/>
          </a:bodyPr>
          <a:lstStyle>
            <a:lvl1pPr marL="457200" lvl="0" indent="-228600" algn="l">
              <a:spcBef>
                <a:spcPts val="480"/>
              </a:spcBef>
              <a:spcAft>
                <a:spcPts val="0"/>
              </a:spcAft>
              <a:buSzPts val="1800"/>
              <a:buNone/>
              <a:defRPr sz="2400"/>
            </a:lvl1pPr>
            <a:lvl2pPr marL="914400" lvl="1" indent="-228600" algn="l">
              <a:spcBef>
                <a:spcPts val="400"/>
              </a:spcBef>
              <a:spcAft>
                <a:spcPts val="0"/>
              </a:spcAft>
              <a:buSzPts val="2000"/>
              <a:buFont typeface="Times New Roman"/>
              <a:buNone/>
              <a:defRPr sz="2000"/>
            </a:lvl2pPr>
            <a:lvl3pPr marL="1371600" lvl="2" indent="-228600" algn="l">
              <a:spcBef>
                <a:spcPts val="360"/>
              </a:spcBef>
              <a:spcAft>
                <a:spcPts val="0"/>
              </a:spcAft>
              <a:buSzPts val="1170"/>
              <a:buNone/>
              <a:defRPr sz="1800"/>
            </a:lvl3pPr>
            <a:lvl4pPr marL="1828800" lvl="3" indent="-228600" algn="l">
              <a:spcBef>
                <a:spcPts val="320"/>
              </a:spcBef>
              <a:spcAft>
                <a:spcPts val="0"/>
              </a:spcAft>
              <a:buSzPts val="1600"/>
              <a:buFont typeface="Times New Roman"/>
              <a:buNone/>
              <a:defRPr sz="1600"/>
            </a:lvl4pPr>
            <a:lvl5pPr marL="2286000" lvl="4" indent="-228600" algn="l">
              <a:spcBef>
                <a:spcPts val="320"/>
              </a:spcBef>
              <a:spcAft>
                <a:spcPts val="0"/>
              </a:spcAft>
              <a:buSzPts val="1600"/>
              <a:buFont typeface="Times New Roman"/>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94" name="Google Shape;94;p11"/>
          <p:cNvSpPr txBox="1">
            <a:spLocks noGrp="1"/>
          </p:cNvSpPr>
          <p:nvPr>
            <p:ph type="dt" idx="10"/>
          </p:nvPr>
        </p:nvSpPr>
        <p:spPr>
          <a:xfrm>
            <a:off x="685800" y="64008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1"/>
          <p:cNvSpPr txBox="1">
            <a:spLocks noGrp="1"/>
          </p:cNvSpPr>
          <p:nvPr>
            <p:ph type="sldNum" idx="12"/>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0" y="4367212"/>
            <a:ext cx="9131300" cy="2478088"/>
            <a:chOff x="0" y="4367212"/>
            <a:chExt cx="9131300" cy="2478088"/>
          </a:xfrm>
        </p:grpSpPr>
        <p:sp>
          <p:nvSpPr>
            <p:cNvPr id="11" name="Google Shape;11;p1"/>
            <p:cNvSpPr txBox="1"/>
            <p:nvPr/>
          </p:nvSpPr>
          <p:spPr>
            <a:xfrm>
              <a:off x="0" y="6477000"/>
              <a:ext cx="9131300" cy="368300"/>
            </a:xfrm>
            <a:prstGeom prst="rect">
              <a:avLst/>
            </a:prstGeom>
            <a:gradFill>
              <a:gsLst>
                <a:gs pos="0">
                  <a:schemeClr val="lt1"/>
                </a:gs>
                <a:gs pos="100000">
                  <a:schemeClr val="hlink"/>
                </a:gs>
              </a:gsLst>
              <a:lin ang="54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nvGrpSpPr>
            <p:cNvPr id="12" name="Google Shape;12;p1"/>
            <p:cNvGrpSpPr/>
            <p:nvPr/>
          </p:nvGrpSpPr>
          <p:grpSpPr>
            <a:xfrm>
              <a:off x="7077075" y="4367212"/>
              <a:ext cx="1889125" cy="2263775"/>
              <a:chOff x="7077075" y="4367212"/>
              <a:chExt cx="1889125" cy="2263775"/>
            </a:xfrm>
          </p:grpSpPr>
          <p:sp>
            <p:nvSpPr>
              <p:cNvPr id="13" name="Google Shape;13;p1"/>
              <p:cNvSpPr/>
              <p:nvPr/>
            </p:nvSpPr>
            <p:spPr>
              <a:xfrm>
                <a:off x="7324725" y="4429125"/>
                <a:ext cx="1641475" cy="2020887"/>
              </a:xfrm>
              <a:custGeom>
                <a:avLst/>
                <a:gdLst/>
                <a:ahLst/>
                <a:cxnLst/>
                <a:rect l="l" t="t" r="r" b="b"/>
                <a:pathLst>
                  <a:path w="1034" h="1273" extrusionOk="0">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a:gsLst>
                  <a:gs pos="0">
                    <a:schemeClr val="lt2"/>
                  </a:gs>
                  <a:gs pos="100000">
                    <a:schemeClr val="l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cxnSp>
            <p:nvCxnSpPr>
              <p:cNvPr id="14" name="Google Shape;14;p1"/>
              <p:cNvCxnSpPr/>
              <p:nvPr/>
            </p:nvCxnSpPr>
            <p:spPr>
              <a:xfrm rot="10800000" flipH="1">
                <a:off x="7364412" y="6132512"/>
                <a:ext cx="163512" cy="295275"/>
              </a:xfrm>
              <a:prstGeom prst="straightConnector1">
                <a:avLst/>
              </a:prstGeom>
              <a:noFill/>
              <a:ln w="25400" cap="flat" cmpd="sng">
                <a:solidFill>
                  <a:schemeClr val="lt1"/>
                </a:solidFill>
                <a:prstDash val="solid"/>
                <a:miter lim="800000"/>
                <a:headEnd type="none" w="med" len="med"/>
                <a:tailEnd type="none" w="med" len="med"/>
              </a:ln>
            </p:spPr>
          </p:cxnSp>
          <p:cxnSp>
            <p:nvCxnSpPr>
              <p:cNvPr id="15" name="Google Shape;15;p1"/>
              <p:cNvCxnSpPr/>
              <p:nvPr/>
            </p:nvCxnSpPr>
            <p:spPr>
              <a:xfrm rot="10800000" flipH="1">
                <a:off x="8270875" y="4562475"/>
                <a:ext cx="57150" cy="112712"/>
              </a:xfrm>
              <a:prstGeom prst="straightConnector1">
                <a:avLst/>
              </a:prstGeom>
              <a:noFill/>
              <a:ln w="25400" cap="flat" cmpd="sng">
                <a:solidFill>
                  <a:schemeClr val="lt1"/>
                </a:solidFill>
                <a:prstDash val="solid"/>
                <a:miter lim="800000"/>
                <a:headEnd type="none" w="med" len="med"/>
                <a:tailEnd type="none" w="med" len="med"/>
              </a:ln>
            </p:spPr>
          </p:cxnSp>
          <p:cxnSp>
            <p:nvCxnSpPr>
              <p:cNvPr id="16" name="Google Shape;16;p1"/>
              <p:cNvCxnSpPr/>
              <p:nvPr/>
            </p:nvCxnSpPr>
            <p:spPr>
              <a:xfrm rot="10800000" flipH="1">
                <a:off x="8366125" y="4367212"/>
                <a:ext cx="57150" cy="112712"/>
              </a:xfrm>
              <a:prstGeom prst="straightConnector1">
                <a:avLst/>
              </a:prstGeom>
              <a:noFill/>
              <a:ln w="25400" cap="flat" cmpd="sng">
                <a:solidFill>
                  <a:schemeClr val="lt1"/>
                </a:solidFill>
                <a:prstDash val="solid"/>
                <a:miter lim="800000"/>
                <a:headEnd type="none" w="med" len="med"/>
                <a:tailEnd type="none" w="med" len="med"/>
              </a:ln>
            </p:spPr>
          </p:cxnSp>
          <p:sp>
            <p:nvSpPr>
              <p:cNvPr id="17" name="Google Shape;17;p1"/>
              <p:cNvSpPr/>
              <p:nvPr/>
            </p:nvSpPr>
            <p:spPr>
              <a:xfrm>
                <a:off x="7545387" y="6456362"/>
                <a:ext cx="958850" cy="174625"/>
              </a:xfrm>
              <a:custGeom>
                <a:avLst/>
                <a:gdLst/>
                <a:ahLst/>
                <a:cxnLst/>
                <a:rect l="l" t="t" r="r" b="b"/>
                <a:pathLst>
                  <a:path w="604" h="110" extrusionOk="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a:gsLst>
                  <a:gs pos="0">
                    <a:schemeClr val="lt1"/>
                  </a:gs>
                  <a:gs pos="100000">
                    <a:schemeClr val="lt2"/>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8" name="Google Shape;18;p1"/>
              <p:cNvSpPr/>
              <p:nvPr/>
            </p:nvSpPr>
            <p:spPr>
              <a:xfrm>
                <a:off x="7077075" y="4570412"/>
                <a:ext cx="1704975" cy="1703387"/>
              </a:xfrm>
              <a:prstGeom prst="ellipse">
                <a:avLst/>
              </a:prstGeom>
              <a:gradFill>
                <a:gsLst>
                  <a:gs pos="0">
                    <a:schemeClr val="lt1"/>
                  </a:gs>
                  <a:gs pos="100000">
                    <a:schemeClr val="lt2"/>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nvGrpSpPr>
              <p:cNvPr id="19" name="Google Shape;19;p1"/>
              <p:cNvGrpSpPr/>
              <p:nvPr/>
            </p:nvGrpSpPr>
            <p:grpSpPr>
              <a:xfrm>
                <a:off x="7077075" y="4748212"/>
                <a:ext cx="1585912" cy="1265238"/>
                <a:chOff x="7077075" y="4748212"/>
                <a:chExt cx="1585912" cy="1265238"/>
              </a:xfrm>
            </p:grpSpPr>
            <p:sp>
              <p:nvSpPr>
                <p:cNvPr id="20" name="Google Shape;20;p1"/>
                <p:cNvSpPr/>
                <p:nvPr/>
              </p:nvSpPr>
              <p:spPr>
                <a:xfrm>
                  <a:off x="7300912" y="5211762"/>
                  <a:ext cx="1587" cy="26987"/>
                </a:xfrm>
                <a:custGeom>
                  <a:avLst/>
                  <a:gdLst/>
                  <a:ahLst/>
                  <a:cxnLst/>
                  <a:rect l="l" t="t" r="r" b="b"/>
                  <a:pathLst>
                    <a:path w="1" h="17" extrusionOk="0">
                      <a:moveTo>
                        <a:pt x="0" y="0"/>
                      </a:moveTo>
                      <a:lnTo>
                        <a:pt x="0" y="16"/>
                      </a:lnTo>
                      <a:lnTo>
                        <a:pt x="0" y="6"/>
                      </a:lnTo>
                      <a:lnTo>
                        <a:pt x="0" y="0"/>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1" name="Google Shape;21;p1"/>
                <p:cNvSpPr/>
                <p:nvPr/>
              </p:nvSpPr>
              <p:spPr>
                <a:xfrm>
                  <a:off x="7327900" y="5246687"/>
                  <a:ext cx="26987" cy="26987"/>
                </a:xfrm>
                <a:custGeom>
                  <a:avLst/>
                  <a:gdLst/>
                  <a:ahLst/>
                  <a:cxnLst/>
                  <a:rect l="l" t="t" r="r" b="b"/>
                  <a:pathLst>
                    <a:path w="17" h="17" extrusionOk="0">
                      <a:moveTo>
                        <a:pt x="0" y="0"/>
                      </a:moveTo>
                      <a:lnTo>
                        <a:pt x="16" y="0"/>
                      </a:lnTo>
                      <a:lnTo>
                        <a:pt x="16" y="16"/>
                      </a:lnTo>
                      <a:lnTo>
                        <a:pt x="0" y="0"/>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2" name="Google Shape;22;p1"/>
                <p:cNvSpPr/>
                <p:nvPr/>
              </p:nvSpPr>
              <p:spPr>
                <a:xfrm>
                  <a:off x="7419975" y="5199062"/>
                  <a:ext cx="58737" cy="55562"/>
                </a:xfrm>
                <a:custGeom>
                  <a:avLst/>
                  <a:gdLst/>
                  <a:ahLst/>
                  <a:cxnLst/>
                  <a:rect l="l" t="t" r="r" b="b"/>
                  <a:pathLst>
                    <a:path w="37" h="35" extrusionOk="0">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3" name="Google Shape;23;p1"/>
                <p:cNvSpPr/>
                <p:nvPr/>
              </p:nvSpPr>
              <p:spPr>
                <a:xfrm>
                  <a:off x="7077075" y="5243512"/>
                  <a:ext cx="514350" cy="669925"/>
                </a:xfrm>
                <a:custGeom>
                  <a:avLst/>
                  <a:gdLst/>
                  <a:ahLst/>
                  <a:cxnLst/>
                  <a:rect l="l" t="t" r="r" b="b"/>
                  <a:pathLst>
                    <a:path w="324" h="422" extrusionOk="0">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4" name="Google Shape;24;p1"/>
                <p:cNvSpPr/>
                <p:nvPr/>
              </p:nvSpPr>
              <p:spPr>
                <a:xfrm>
                  <a:off x="8262937" y="5410200"/>
                  <a:ext cx="26987" cy="33337"/>
                </a:xfrm>
                <a:custGeom>
                  <a:avLst/>
                  <a:gdLst/>
                  <a:ahLst/>
                  <a:cxnLst/>
                  <a:rect l="l" t="t" r="r" b="b"/>
                  <a:pathLst>
                    <a:path w="17" h="21" extrusionOk="0">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5" name="Google Shape;25;p1"/>
                <p:cNvSpPr/>
                <p:nvPr/>
              </p:nvSpPr>
              <p:spPr>
                <a:xfrm>
                  <a:off x="8166100" y="5549900"/>
                  <a:ext cx="77787" cy="111125"/>
                </a:xfrm>
                <a:custGeom>
                  <a:avLst/>
                  <a:gdLst/>
                  <a:ahLst/>
                  <a:cxnLst/>
                  <a:rect l="l" t="t" r="r" b="b"/>
                  <a:pathLst>
                    <a:path w="49" h="70" extrusionOk="0">
                      <a:moveTo>
                        <a:pt x="0" y="34"/>
                      </a:moveTo>
                      <a:lnTo>
                        <a:pt x="17" y="34"/>
                      </a:lnTo>
                      <a:lnTo>
                        <a:pt x="37" y="0"/>
                      </a:lnTo>
                      <a:lnTo>
                        <a:pt x="48" y="20"/>
                      </a:lnTo>
                      <a:lnTo>
                        <a:pt x="39" y="69"/>
                      </a:lnTo>
                      <a:lnTo>
                        <a:pt x="3" y="57"/>
                      </a:lnTo>
                      <a:lnTo>
                        <a:pt x="0" y="34"/>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6" name="Google Shape;26;p1"/>
                <p:cNvSpPr/>
                <p:nvPr/>
              </p:nvSpPr>
              <p:spPr>
                <a:xfrm>
                  <a:off x="8320087" y="5592762"/>
                  <a:ext cx="133350" cy="106362"/>
                </a:xfrm>
                <a:custGeom>
                  <a:avLst/>
                  <a:gdLst/>
                  <a:ahLst/>
                  <a:cxnLst/>
                  <a:rect l="l" t="t" r="r" b="b"/>
                  <a:pathLst>
                    <a:path w="84" h="67" extrusionOk="0">
                      <a:moveTo>
                        <a:pt x="5" y="15"/>
                      </a:moveTo>
                      <a:lnTo>
                        <a:pt x="0" y="0"/>
                      </a:lnTo>
                      <a:lnTo>
                        <a:pt x="27" y="6"/>
                      </a:lnTo>
                      <a:lnTo>
                        <a:pt x="67" y="22"/>
                      </a:lnTo>
                      <a:lnTo>
                        <a:pt x="67" y="34"/>
                      </a:lnTo>
                      <a:lnTo>
                        <a:pt x="83" y="66"/>
                      </a:lnTo>
                      <a:lnTo>
                        <a:pt x="52" y="36"/>
                      </a:lnTo>
                      <a:lnTo>
                        <a:pt x="31" y="38"/>
                      </a:lnTo>
                      <a:lnTo>
                        <a:pt x="5" y="15"/>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7" name="Google Shape;27;p1"/>
                <p:cNvSpPr/>
                <p:nvPr/>
              </p:nvSpPr>
              <p:spPr>
                <a:xfrm>
                  <a:off x="8572500" y="5810250"/>
                  <a:ext cx="90487" cy="115887"/>
                </a:xfrm>
                <a:custGeom>
                  <a:avLst/>
                  <a:gdLst/>
                  <a:ahLst/>
                  <a:cxnLst/>
                  <a:rect l="l" t="t" r="r" b="b"/>
                  <a:pathLst>
                    <a:path w="57" h="73" extrusionOk="0">
                      <a:moveTo>
                        <a:pt x="34" y="0"/>
                      </a:moveTo>
                      <a:lnTo>
                        <a:pt x="56" y="21"/>
                      </a:lnTo>
                      <a:lnTo>
                        <a:pt x="11" y="72"/>
                      </a:lnTo>
                      <a:lnTo>
                        <a:pt x="0" y="60"/>
                      </a:lnTo>
                      <a:lnTo>
                        <a:pt x="32" y="28"/>
                      </a:lnTo>
                      <a:lnTo>
                        <a:pt x="34" y="0"/>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8" name="Google Shape;28;p1"/>
                <p:cNvSpPr/>
                <p:nvPr/>
              </p:nvSpPr>
              <p:spPr>
                <a:xfrm>
                  <a:off x="7235825" y="5027612"/>
                  <a:ext cx="46037" cy="76200"/>
                </a:xfrm>
                <a:custGeom>
                  <a:avLst/>
                  <a:gdLst/>
                  <a:ahLst/>
                  <a:cxnLst/>
                  <a:rect l="l" t="t" r="r" b="b"/>
                  <a:pathLst>
                    <a:path w="29" h="48" extrusionOk="0">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9" name="Google Shape;29;p1"/>
                <p:cNvSpPr/>
                <p:nvPr/>
              </p:nvSpPr>
              <p:spPr>
                <a:xfrm>
                  <a:off x="7221537" y="5053012"/>
                  <a:ext cx="26987" cy="26987"/>
                </a:xfrm>
                <a:custGeom>
                  <a:avLst/>
                  <a:gdLst/>
                  <a:ahLst/>
                  <a:cxnLst/>
                  <a:rect l="l" t="t" r="r" b="b"/>
                  <a:pathLst>
                    <a:path w="17" h="17" extrusionOk="0">
                      <a:moveTo>
                        <a:pt x="13" y="5"/>
                      </a:moveTo>
                      <a:lnTo>
                        <a:pt x="16" y="5"/>
                      </a:lnTo>
                      <a:lnTo>
                        <a:pt x="16" y="0"/>
                      </a:lnTo>
                      <a:lnTo>
                        <a:pt x="10" y="0"/>
                      </a:lnTo>
                      <a:lnTo>
                        <a:pt x="0" y="10"/>
                      </a:lnTo>
                      <a:lnTo>
                        <a:pt x="0" y="16"/>
                      </a:lnTo>
                      <a:lnTo>
                        <a:pt x="9" y="16"/>
                      </a:lnTo>
                      <a:lnTo>
                        <a:pt x="13" y="11"/>
                      </a:lnTo>
                      <a:lnTo>
                        <a:pt x="13" y="5"/>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30" name="Google Shape;30;p1"/>
                <p:cNvSpPr/>
                <p:nvPr/>
              </p:nvSpPr>
              <p:spPr>
                <a:xfrm>
                  <a:off x="7186612" y="5008562"/>
                  <a:ext cx="292100" cy="246062"/>
                </a:xfrm>
                <a:custGeom>
                  <a:avLst/>
                  <a:gdLst/>
                  <a:ahLst/>
                  <a:cxnLst/>
                  <a:rect l="l" t="t" r="r" b="b"/>
                  <a:pathLst>
                    <a:path w="184" h="155" extrusionOk="0">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31" name="Google Shape;31;p1"/>
                <p:cNvSpPr/>
                <p:nvPr/>
              </p:nvSpPr>
              <p:spPr>
                <a:xfrm>
                  <a:off x="7310437" y="4748212"/>
                  <a:ext cx="1241425" cy="877887"/>
                </a:xfrm>
                <a:custGeom>
                  <a:avLst/>
                  <a:gdLst/>
                  <a:ahLst/>
                  <a:cxnLst/>
                  <a:rect l="l" t="t" r="r" b="b"/>
                  <a:pathLst>
                    <a:path w="782" h="553" extrusionOk="0">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32" name="Google Shape;32;p1"/>
                <p:cNvSpPr/>
                <p:nvPr/>
              </p:nvSpPr>
              <p:spPr>
                <a:xfrm>
                  <a:off x="8288337" y="5106987"/>
                  <a:ext cx="107950" cy="179387"/>
                </a:xfrm>
                <a:custGeom>
                  <a:avLst/>
                  <a:gdLst/>
                  <a:ahLst/>
                  <a:cxnLst/>
                  <a:rect l="l" t="t" r="r" b="b"/>
                  <a:pathLst>
                    <a:path w="68" h="113" extrusionOk="0">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33" name="Google Shape;33;p1"/>
                <p:cNvSpPr/>
                <p:nvPr/>
              </p:nvSpPr>
              <p:spPr>
                <a:xfrm>
                  <a:off x="7885112" y="5584825"/>
                  <a:ext cx="26987" cy="41275"/>
                </a:xfrm>
                <a:custGeom>
                  <a:avLst/>
                  <a:gdLst/>
                  <a:ahLst/>
                  <a:cxnLst/>
                  <a:rect l="l" t="t" r="r" b="b"/>
                  <a:pathLst>
                    <a:path w="17" h="26" extrusionOk="0">
                      <a:moveTo>
                        <a:pt x="8" y="0"/>
                      </a:moveTo>
                      <a:lnTo>
                        <a:pt x="0" y="11"/>
                      </a:lnTo>
                      <a:lnTo>
                        <a:pt x="5" y="25"/>
                      </a:lnTo>
                      <a:lnTo>
                        <a:pt x="16" y="15"/>
                      </a:lnTo>
                      <a:lnTo>
                        <a:pt x="8" y="0"/>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34" name="Google Shape;34;p1"/>
                <p:cNvSpPr/>
                <p:nvPr/>
              </p:nvSpPr>
              <p:spPr>
                <a:xfrm>
                  <a:off x="8047037" y="5627687"/>
                  <a:ext cx="250825" cy="107950"/>
                </a:xfrm>
                <a:custGeom>
                  <a:avLst/>
                  <a:gdLst/>
                  <a:ahLst/>
                  <a:cxnLst/>
                  <a:rect l="l" t="t" r="r" b="b"/>
                  <a:pathLst>
                    <a:path w="158" h="68" extrusionOk="0">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35" name="Google Shape;35;p1"/>
                <p:cNvSpPr/>
                <p:nvPr/>
              </p:nvSpPr>
              <p:spPr>
                <a:xfrm>
                  <a:off x="8247062" y="5716587"/>
                  <a:ext cx="268287" cy="252412"/>
                </a:xfrm>
                <a:custGeom>
                  <a:avLst/>
                  <a:gdLst/>
                  <a:ahLst/>
                  <a:cxnLst/>
                  <a:rect l="l" t="t" r="r" b="b"/>
                  <a:pathLst>
                    <a:path w="169" h="159" extrusionOk="0">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36" name="Google Shape;36;p1"/>
                <p:cNvSpPr/>
                <p:nvPr/>
              </p:nvSpPr>
              <p:spPr>
                <a:xfrm>
                  <a:off x="8461375" y="5981700"/>
                  <a:ext cx="26987" cy="31750"/>
                </a:xfrm>
                <a:custGeom>
                  <a:avLst/>
                  <a:gdLst/>
                  <a:ahLst/>
                  <a:cxnLst/>
                  <a:rect l="l" t="t" r="r" b="b"/>
                  <a:pathLst>
                    <a:path w="17" h="20" extrusionOk="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37" name="Google Shape;37;p1"/>
                <p:cNvSpPr/>
                <p:nvPr/>
              </p:nvSpPr>
              <p:spPr>
                <a:xfrm>
                  <a:off x="7523162" y="5694362"/>
                  <a:ext cx="30162" cy="120650"/>
                </a:xfrm>
                <a:custGeom>
                  <a:avLst/>
                  <a:gdLst/>
                  <a:ahLst/>
                  <a:cxnLst/>
                  <a:rect l="l" t="t" r="r" b="b"/>
                  <a:pathLst>
                    <a:path w="19" h="76" extrusionOk="0">
                      <a:moveTo>
                        <a:pt x="2" y="26"/>
                      </a:moveTo>
                      <a:lnTo>
                        <a:pt x="9" y="20"/>
                      </a:lnTo>
                      <a:lnTo>
                        <a:pt x="14" y="0"/>
                      </a:lnTo>
                      <a:lnTo>
                        <a:pt x="18" y="30"/>
                      </a:lnTo>
                      <a:lnTo>
                        <a:pt x="12" y="67"/>
                      </a:lnTo>
                      <a:lnTo>
                        <a:pt x="0" y="75"/>
                      </a:lnTo>
                      <a:lnTo>
                        <a:pt x="0" y="57"/>
                      </a:lnTo>
                      <a:lnTo>
                        <a:pt x="3" y="45"/>
                      </a:lnTo>
                      <a:lnTo>
                        <a:pt x="2" y="26"/>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grpSp>
      </p:grpSp>
      <p:sp>
        <p:nvSpPr>
          <p:cNvPr id="38" name="Google Shape;38;p1"/>
          <p:cNvSpPr txBox="1">
            <a:spLocks noGrp="1"/>
          </p:cNvSpPr>
          <p:nvPr>
            <p:ph type="title"/>
          </p:nvPr>
        </p:nvSpPr>
        <p:spPr>
          <a:xfrm>
            <a:off x="685800" y="285750"/>
            <a:ext cx="7772400" cy="1143000"/>
          </a:xfrm>
          <a:prstGeom prst="rect">
            <a:avLst/>
          </a:prstGeom>
          <a:noFill/>
          <a:ln>
            <a:noFill/>
          </a:ln>
        </p:spPr>
        <p:txBody>
          <a:bodyPr spcFirstLastPara="1" wrap="square" lIns="92075" tIns="46025" rIns="92075" bIns="46025" anchor="ctr" anchorCtr="0">
            <a:noAutofit/>
          </a:bodyPr>
          <a:lstStyle>
            <a:lvl1pPr marR="0" lvl="0"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39" name="Google Shape;39;p1"/>
          <p:cNvSpPr txBox="1">
            <a:spLocks noGrp="1"/>
          </p:cNvSpPr>
          <p:nvPr>
            <p:ph type="body" idx="1"/>
          </p:nvPr>
        </p:nvSpPr>
        <p:spPr>
          <a:xfrm>
            <a:off x="685800" y="1657350"/>
            <a:ext cx="7772400" cy="4114800"/>
          </a:xfrm>
          <a:prstGeom prst="rect">
            <a:avLst/>
          </a:prstGeom>
          <a:noFill/>
          <a:ln>
            <a:noFill/>
          </a:ln>
        </p:spPr>
        <p:txBody>
          <a:bodyPr spcFirstLastPara="1" wrap="square" lIns="92075" tIns="46025" rIns="92075" bIns="46025" anchor="t" anchorCtr="0">
            <a:noAutofit/>
          </a:bodyPr>
          <a:lstStyle>
            <a:lvl1pPr marL="457200" marR="0" lvl="0" indent="-381000" algn="l" rtl="0">
              <a:spcBef>
                <a:spcPts val="640"/>
              </a:spcBef>
              <a:spcAft>
                <a:spcPts val="0"/>
              </a:spcAft>
              <a:buClr>
                <a:schemeClr val="dk2"/>
              </a:buClr>
              <a:buSzPts val="2400"/>
              <a:buFont typeface="Arial"/>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27660" algn="l" rtl="0">
              <a:spcBef>
                <a:spcPts val="480"/>
              </a:spcBef>
              <a:spcAft>
                <a:spcPts val="0"/>
              </a:spcAft>
              <a:buClr>
                <a:schemeClr val="accent2"/>
              </a:buClr>
              <a:buSzPts val="1560"/>
              <a:buFont typeface="Arial"/>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0" name="Google Shape;40;p1"/>
          <p:cNvSpPr txBox="1">
            <a:spLocks noGrp="1"/>
          </p:cNvSpPr>
          <p:nvPr>
            <p:ph type="dt" idx="10"/>
          </p:nvPr>
        </p:nvSpPr>
        <p:spPr>
          <a:xfrm>
            <a:off x="685800" y="6400800"/>
            <a:ext cx="1905000" cy="457200"/>
          </a:xfrm>
          <a:prstGeom prst="rect">
            <a:avLst/>
          </a:prstGeom>
          <a:noFill/>
          <a:ln>
            <a:noFill/>
          </a:ln>
        </p:spPr>
        <p:txBody>
          <a:bodyPr spcFirstLastPara="1" wrap="square" lIns="92075" tIns="46025" rIns="92075" bIns="46025" anchor="ctr" anchorCtr="0">
            <a:noAutofit/>
          </a:bodyPr>
          <a:lstStyle>
            <a:lvl1pPr marR="0" lvl="0" algn="l" rtl="0">
              <a:lnSpc>
                <a:spcPct val="100000"/>
              </a:lnSpc>
              <a:spcBef>
                <a:spcPts val="0"/>
              </a:spcBef>
              <a:spcAft>
                <a:spcPts val="0"/>
              </a:spcAft>
              <a:buSzPts val="1400"/>
              <a:buNone/>
              <a:defRPr sz="24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41" name="Google Shape;41;p1"/>
          <p:cNvSpPr txBox="1">
            <a:spLocks noGrp="1"/>
          </p:cNvSpPr>
          <p:nvPr>
            <p:ph type="sldNum" idx="12"/>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lvl1pPr marL="0" marR="0" lvl="0"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42" name="Google Shape;42;p1"/>
          <p:cNvSpPr txBox="1"/>
          <p:nvPr/>
        </p:nvSpPr>
        <p:spPr>
          <a:xfrm>
            <a:off x="1676400" y="6438900"/>
            <a:ext cx="5581650" cy="419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US" sz="1000" b="0" i="0" u="none">
                <a:solidFill>
                  <a:schemeClr val="dk1"/>
                </a:solidFill>
                <a:latin typeface="Arial"/>
                <a:ea typeface="Arial"/>
                <a:cs typeface="Arial"/>
                <a:sym typeface="Arial"/>
              </a:rPr>
              <a:t>Liang, Introduction to Java Programming, Tenth Edition, (c) 2013 Pearson Education, Inc. All rights reserved. </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grpSp>
        <p:nvGrpSpPr>
          <p:cNvPr id="97" name="Google Shape;97;p12"/>
          <p:cNvGrpSpPr/>
          <p:nvPr/>
        </p:nvGrpSpPr>
        <p:grpSpPr>
          <a:xfrm>
            <a:off x="0" y="114300"/>
            <a:ext cx="9142412" cy="6742112"/>
            <a:chOff x="0" y="114300"/>
            <a:chExt cx="9142412" cy="6742112"/>
          </a:xfrm>
        </p:grpSpPr>
        <p:sp>
          <p:nvSpPr>
            <p:cNvPr id="98" name="Google Shape;98;p12"/>
            <p:cNvSpPr txBox="1"/>
            <p:nvPr/>
          </p:nvSpPr>
          <p:spPr>
            <a:xfrm>
              <a:off x="0" y="3352800"/>
              <a:ext cx="9142412" cy="3503612"/>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nvGrpSpPr>
            <p:cNvPr id="99" name="Google Shape;99;p12"/>
            <p:cNvGrpSpPr/>
            <p:nvPr/>
          </p:nvGrpSpPr>
          <p:grpSpPr>
            <a:xfrm>
              <a:off x="0" y="114300"/>
              <a:ext cx="9142412" cy="3238500"/>
              <a:chOff x="0" y="114300"/>
              <a:chExt cx="9142412" cy="3238500"/>
            </a:xfrm>
          </p:grpSpPr>
          <p:sp>
            <p:nvSpPr>
              <p:cNvPr id="100" name="Google Shape;100;p12"/>
              <p:cNvSpPr txBox="1"/>
              <p:nvPr/>
            </p:nvSpPr>
            <p:spPr>
              <a:xfrm>
                <a:off x="0" y="2971800"/>
                <a:ext cx="9142412" cy="381000"/>
              </a:xfrm>
              <a:prstGeom prst="rect">
                <a:avLst/>
              </a:prstGeom>
              <a:gradFill>
                <a:gsLst>
                  <a:gs pos="0">
                    <a:schemeClr val="lt1"/>
                  </a:gs>
                  <a:gs pos="100000">
                    <a:schemeClr val="hlink"/>
                  </a:gs>
                </a:gsLst>
                <a:lin ang="54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nvGrpSpPr>
              <p:cNvPr id="101" name="Google Shape;101;p12"/>
              <p:cNvGrpSpPr/>
              <p:nvPr/>
            </p:nvGrpSpPr>
            <p:grpSpPr>
              <a:xfrm>
                <a:off x="3633787" y="114300"/>
                <a:ext cx="2286000" cy="3149599"/>
                <a:chOff x="3633787" y="114300"/>
                <a:chExt cx="2286000" cy="3149599"/>
              </a:xfrm>
            </p:grpSpPr>
            <p:sp>
              <p:nvSpPr>
                <p:cNvPr id="102" name="Google Shape;102;p12"/>
                <p:cNvSpPr/>
                <p:nvPr/>
              </p:nvSpPr>
              <p:spPr>
                <a:xfrm>
                  <a:off x="3633787" y="201612"/>
                  <a:ext cx="2286000" cy="2809875"/>
                </a:xfrm>
                <a:custGeom>
                  <a:avLst/>
                  <a:gdLst/>
                  <a:ahLst/>
                  <a:cxnLst/>
                  <a:rect l="l" t="t" r="r" b="b"/>
                  <a:pathLst>
                    <a:path w="1440" h="1770" extrusionOk="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a:gsLst>
                    <a:gs pos="0">
                      <a:schemeClr val="lt2"/>
                    </a:gs>
                    <a:gs pos="100000">
                      <a:schemeClr val="l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cxnSp>
              <p:nvCxnSpPr>
                <p:cNvPr id="103" name="Google Shape;103;p12"/>
                <p:cNvCxnSpPr/>
                <p:nvPr/>
              </p:nvCxnSpPr>
              <p:spPr>
                <a:xfrm rot="10800000" flipH="1">
                  <a:off x="3689350" y="2571750"/>
                  <a:ext cx="227012" cy="409575"/>
                </a:xfrm>
                <a:prstGeom prst="straightConnector1">
                  <a:avLst/>
                </a:prstGeom>
                <a:noFill/>
                <a:ln w="25400" cap="flat" cmpd="sng">
                  <a:solidFill>
                    <a:schemeClr val="lt1"/>
                  </a:solidFill>
                  <a:prstDash val="solid"/>
                  <a:miter lim="800000"/>
                  <a:headEnd type="none" w="med" len="med"/>
                  <a:tailEnd type="none" w="med" len="med"/>
                </a:ln>
              </p:spPr>
            </p:cxnSp>
            <p:cxnSp>
              <p:nvCxnSpPr>
                <p:cNvPr id="104" name="Google Shape;104;p12"/>
                <p:cNvCxnSpPr/>
                <p:nvPr/>
              </p:nvCxnSpPr>
              <p:spPr>
                <a:xfrm rot="10800000" flipH="1">
                  <a:off x="4951412" y="385762"/>
                  <a:ext cx="79375" cy="157162"/>
                </a:xfrm>
                <a:prstGeom prst="straightConnector1">
                  <a:avLst/>
                </a:prstGeom>
                <a:noFill/>
                <a:ln w="25400" cap="flat" cmpd="sng">
                  <a:solidFill>
                    <a:schemeClr val="lt1"/>
                  </a:solidFill>
                  <a:prstDash val="solid"/>
                  <a:miter lim="800000"/>
                  <a:headEnd type="none" w="med" len="med"/>
                  <a:tailEnd type="none" w="med" len="med"/>
                </a:ln>
              </p:spPr>
            </p:cxnSp>
            <p:cxnSp>
              <p:nvCxnSpPr>
                <p:cNvPr id="105" name="Google Shape;105;p12"/>
                <p:cNvCxnSpPr/>
                <p:nvPr/>
              </p:nvCxnSpPr>
              <p:spPr>
                <a:xfrm rot="10800000" flipH="1">
                  <a:off x="5084762" y="114300"/>
                  <a:ext cx="79375" cy="157162"/>
                </a:xfrm>
                <a:prstGeom prst="straightConnector1">
                  <a:avLst/>
                </a:prstGeom>
                <a:noFill/>
                <a:ln w="25400" cap="flat" cmpd="sng">
                  <a:solidFill>
                    <a:schemeClr val="lt1"/>
                  </a:solidFill>
                  <a:prstDash val="solid"/>
                  <a:miter lim="800000"/>
                  <a:headEnd type="none" w="med" len="med"/>
                  <a:tailEnd type="none" w="med" len="med"/>
                </a:ln>
              </p:spPr>
            </p:cxnSp>
            <p:sp>
              <p:nvSpPr>
                <p:cNvPr id="106" name="Google Shape;106;p12"/>
                <p:cNvSpPr/>
                <p:nvPr/>
              </p:nvSpPr>
              <p:spPr>
                <a:xfrm>
                  <a:off x="3941762" y="3021012"/>
                  <a:ext cx="1335087" cy="242887"/>
                </a:xfrm>
                <a:custGeom>
                  <a:avLst/>
                  <a:gdLst/>
                  <a:ahLst/>
                  <a:cxnLst/>
                  <a:rect l="l" t="t" r="r" b="b"/>
                  <a:pathLst>
                    <a:path w="841" h="153" extrusionOk="0">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a:gsLst>
                    <a:gs pos="0">
                      <a:schemeClr val="lt1"/>
                    </a:gs>
                    <a:gs pos="100000">
                      <a:schemeClr val="lt2"/>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sp>
            <p:nvSpPr>
              <p:cNvPr id="107" name="Google Shape;107;p12"/>
              <p:cNvSpPr/>
              <p:nvPr/>
            </p:nvSpPr>
            <p:spPr>
              <a:xfrm>
                <a:off x="3287712" y="396875"/>
                <a:ext cx="2376487" cy="2371725"/>
              </a:xfrm>
              <a:prstGeom prst="ellipse">
                <a:avLst/>
              </a:prstGeom>
              <a:gradFill>
                <a:gsLst>
                  <a:gs pos="0">
                    <a:schemeClr val="lt1"/>
                  </a:gs>
                  <a:gs pos="100000">
                    <a:schemeClr val="lt2"/>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nvGrpSpPr>
              <p:cNvPr id="108" name="Google Shape;108;p12"/>
              <p:cNvGrpSpPr/>
              <p:nvPr/>
            </p:nvGrpSpPr>
            <p:grpSpPr>
              <a:xfrm>
                <a:off x="3287712" y="644525"/>
                <a:ext cx="2209800" cy="1760537"/>
                <a:chOff x="3287712" y="644525"/>
                <a:chExt cx="2209800" cy="1760537"/>
              </a:xfrm>
            </p:grpSpPr>
            <p:sp>
              <p:nvSpPr>
                <p:cNvPr id="109" name="Google Shape;109;p12"/>
                <p:cNvSpPr/>
                <p:nvPr/>
              </p:nvSpPr>
              <p:spPr>
                <a:xfrm>
                  <a:off x="3600450" y="1289050"/>
                  <a:ext cx="1587" cy="26987"/>
                </a:xfrm>
                <a:custGeom>
                  <a:avLst/>
                  <a:gdLst/>
                  <a:ahLst/>
                  <a:cxnLst/>
                  <a:rect l="l" t="t" r="r" b="b"/>
                  <a:pathLst>
                    <a:path w="1" h="17" extrusionOk="0">
                      <a:moveTo>
                        <a:pt x="0" y="0"/>
                      </a:moveTo>
                      <a:lnTo>
                        <a:pt x="0" y="16"/>
                      </a:lnTo>
                      <a:lnTo>
                        <a:pt x="0" y="6"/>
                      </a:lnTo>
                      <a:lnTo>
                        <a:pt x="0" y="0"/>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10" name="Google Shape;110;p12"/>
                <p:cNvSpPr/>
                <p:nvPr/>
              </p:nvSpPr>
              <p:spPr>
                <a:xfrm>
                  <a:off x="3638550" y="1338262"/>
                  <a:ext cx="26987" cy="26987"/>
                </a:xfrm>
                <a:custGeom>
                  <a:avLst/>
                  <a:gdLst/>
                  <a:ahLst/>
                  <a:cxnLst/>
                  <a:rect l="l" t="t" r="r" b="b"/>
                  <a:pathLst>
                    <a:path w="17" h="17" extrusionOk="0">
                      <a:moveTo>
                        <a:pt x="0" y="0"/>
                      </a:moveTo>
                      <a:lnTo>
                        <a:pt x="16" y="0"/>
                      </a:lnTo>
                      <a:lnTo>
                        <a:pt x="16" y="16"/>
                      </a:lnTo>
                      <a:lnTo>
                        <a:pt x="0" y="0"/>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11" name="Google Shape;111;p12"/>
                <p:cNvSpPr/>
                <p:nvPr/>
              </p:nvSpPr>
              <p:spPr>
                <a:xfrm>
                  <a:off x="3765550" y="1273175"/>
                  <a:ext cx="80962" cy="76200"/>
                </a:xfrm>
                <a:custGeom>
                  <a:avLst/>
                  <a:gdLst/>
                  <a:ahLst/>
                  <a:cxnLst/>
                  <a:rect l="l" t="t" r="r" b="b"/>
                  <a:pathLst>
                    <a:path w="51" h="48" extrusionOk="0">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12" name="Google Shape;112;p12"/>
                <p:cNvSpPr/>
                <p:nvPr/>
              </p:nvSpPr>
              <p:spPr>
                <a:xfrm>
                  <a:off x="3287712" y="1333500"/>
                  <a:ext cx="715962" cy="931862"/>
                </a:xfrm>
                <a:custGeom>
                  <a:avLst/>
                  <a:gdLst/>
                  <a:ahLst/>
                  <a:cxnLst/>
                  <a:rect l="l" t="t" r="r" b="b"/>
                  <a:pathLst>
                    <a:path w="451" h="587" extrusionOk="0">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13" name="Google Shape;113;p12"/>
                <p:cNvSpPr/>
                <p:nvPr/>
              </p:nvSpPr>
              <p:spPr>
                <a:xfrm>
                  <a:off x="4940300" y="1566862"/>
                  <a:ext cx="26987" cy="44450"/>
                </a:xfrm>
                <a:custGeom>
                  <a:avLst/>
                  <a:gdLst/>
                  <a:ahLst/>
                  <a:cxnLst/>
                  <a:rect l="l" t="t" r="r" b="b"/>
                  <a:pathLst>
                    <a:path w="17" h="28" extrusionOk="0">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14" name="Google Shape;114;p12"/>
                <p:cNvSpPr/>
                <p:nvPr/>
              </p:nvSpPr>
              <p:spPr>
                <a:xfrm>
                  <a:off x="4805362" y="1760537"/>
                  <a:ext cx="107950" cy="153987"/>
                </a:xfrm>
                <a:custGeom>
                  <a:avLst/>
                  <a:gdLst/>
                  <a:ahLst/>
                  <a:cxnLst/>
                  <a:rect l="l" t="t" r="r" b="b"/>
                  <a:pathLst>
                    <a:path w="68" h="97" extrusionOk="0">
                      <a:moveTo>
                        <a:pt x="0" y="48"/>
                      </a:moveTo>
                      <a:lnTo>
                        <a:pt x="24" y="48"/>
                      </a:lnTo>
                      <a:lnTo>
                        <a:pt x="52" y="0"/>
                      </a:lnTo>
                      <a:lnTo>
                        <a:pt x="67" y="28"/>
                      </a:lnTo>
                      <a:lnTo>
                        <a:pt x="55" y="96"/>
                      </a:lnTo>
                      <a:lnTo>
                        <a:pt x="5" y="80"/>
                      </a:lnTo>
                      <a:lnTo>
                        <a:pt x="0" y="48"/>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15" name="Google Shape;115;p12"/>
                <p:cNvSpPr/>
                <p:nvPr/>
              </p:nvSpPr>
              <p:spPr>
                <a:xfrm>
                  <a:off x="5019675" y="1819275"/>
                  <a:ext cx="185737" cy="149225"/>
                </a:xfrm>
                <a:custGeom>
                  <a:avLst/>
                  <a:gdLst/>
                  <a:ahLst/>
                  <a:cxnLst/>
                  <a:rect l="l" t="t" r="r" b="b"/>
                  <a:pathLst>
                    <a:path w="117" h="94" extrusionOk="0">
                      <a:moveTo>
                        <a:pt x="7" y="22"/>
                      </a:moveTo>
                      <a:lnTo>
                        <a:pt x="0" y="0"/>
                      </a:lnTo>
                      <a:lnTo>
                        <a:pt x="39" y="9"/>
                      </a:lnTo>
                      <a:lnTo>
                        <a:pt x="95" y="32"/>
                      </a:lnTo>
                      <a:lnTo>
                        <a:pt x="95" y="49"/>
                      </a:lnTo>
                      <a:lnTo>
                        <a:pt x="116" y="93"/>
                      </a:lnTo>
                      <a:lnTo>
                        <a:pt x="73" y="51"/>
                      </a:lnTo>
                      <a:lnTo>
                        <a:pt x="44" y="54"/>
                      </a:lnTo>
                      <a:lnTo>
                        <a:pt x="7" y="22"/>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16" name="Google Shape;116;p12"/>
                <p:cNvSpPr/>
                <p:nvPr/>
              </p:nvSpPr>
              <p:spPr>
                <a:xfrm>
                  <a:off x="5372100" y="2122487"/>
                  <a:ext cx="125412" cy="160337"/>
                </a:xfrm>
                <a:custGeom>
                  <a:avLst/>
                  <a:gdLst/>
                  <a:ahLst/>
                  <a:cxnLst/>
                  <a:rect l="l" t="t" r="r" b="b"/>
                  <a:pathLst>
                    <a:path w="79" h="101" extrusionOk="0">
                      <a:moveTo>
                        <a:pt x="48" y="0"/>
                      </a:moveTo>
                      <a:lnTo>
                        <a:pt x="78" y="30"/>
                      </a:lnTo>
                      <a:lnTo>
                        <a:pt x="16" y="100"/>
                      </a:lnTo>
                      <a:lnTo>
                        <a:pt x="0" y="84"/>
                      </a:lnTo>
                      <a:lnTo>
                        <a:pt x="45" y="39"/>
                      </a:lnTo>
                      <a:lnTo>
                        <a:pt x="48" y="0"/>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17" name="Google Shape;117;p12"/>
                <p:cNvSpPr/>
                <p:nvPr/>
              </p:nvSpPr>
              <p:spPr>
                <a:xfrm>
                  <a:off x="3509962" y="1033462"/>
                  <a:ext cx="61912" cy="104775"/>
                </a:xfrm>
                <a:custGeom>
                  <a:avLst/>
                  <a:gdLst/>
                  <a:ahLst/>
                  <a:cxnLst/>
                  <a:rect l="l" t="t" r="r" b="b"/>
                  <a:pathLst>
                    <a:path w="39" h="66" extrusionOk="0">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18" name="Google Shape;118;p12"/>
                <p:cNvSpPr/>
                <p:nvPr/>
              </p:nvSpPr>
              <p:spPr>
                <a:xfrm>
                  <a:off x="3489325" y="1068387"/>
                  <a:ext cx="33337" cy="38100"/>
                </a:xfrm>
                <a:custGeom>
                  <a:avLst/>
                  <a:gdLst/>
                  <a:ahLst/>
                  <a:cxnLst/>
                  <a:rect l="l" t="t" r="r" b="b"/>
                  <a:pathLst>
                    <a:path w="21" h="24" extrusionOk="0">
                      <a:moveTo>
                        <a:pt x="17" y="8"/>
                      </a:moveTo>
                      <a:lnTo>
                        <a:pt x="20" y="8"/>
                      </a:lnTo>
                      <a:lnTo>
                        <a:pt x="20" y="0"/>
                      </a:lnTo>
                      <a:lnTo>
                        <a:pt x="13" y="0"/>
                      </a:lnTo>
                      <a:lnTo>
                        <a:pt x="0" y="15"/>
                      </a:lnTo>
                      <a:lnTo>
                        <a:pt x="0" y="23"/>
                      </a:lnTo>
                      <a:lnTo>
                        <a:pt x="12" y="23"/>
                      </a:lnTo>
                      <a:lnTo>
                        <a:pt x="17" y="17"/>
                      </a:lnTo>
                      <a:lnTo>
                        <a:pt x="17" y="8"/>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19" name="Google Shape;119;p12"/>
                <p:cNvSpPr/>
                <p:nvPr/>
              </p:nvSpPr>
              <p:spPr>
                <a:xfrm>
                  <a:off x="3440112" y="1006475"/>
                  <a:ext cx="406400" cy="342900"/>
                </a:xfrm>
                <a:custGeom>
                  <a:avLst/>
                  <a:gdLst/>
                  <a:ahLst/>
                  <a:cxnLst/>
                  <a:rect l="l" t="t" r="r" b="b"/>
                  <a:pathLst>
                    <a:path w="256" h="216" extrusionOk="0">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20" name="Google Shape;120;p12"/>
                <p:cNvSpPr/>
                <p:nvPr/>
              </p:nvSpPr>
              <p:spPr>
                <a:xfrm>
                  <a:off x="3613150" y="644525"/>
                  <a:ext cx="1728787" cy="1220787"/>
                </a:xfrm>
                <a:custGeom>
                  <a:avLst/>
                  <a:gdLst/>
                  <a:ahLst/>
                  <a:cxnLst/>
                  <a:rect l="l" t="t" r="r" b="b"/>
                  <a:pathLst>
                    <a:path w="1089" h="769" extrusionOk="0">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21" name="Google Shape;121;p12"/>
                <p:cNvSpPr/>
                <p:nvPr/>
              </p:nvSpPr>
              <p:spPr>
                <a:xfrm>
                  <a:off x="4976812" y="1143000"/>
                  <a:ext cx="149225" cy="249237"/>
                </a:xfrm>
                <a:custGeom>
                  <a:avLst/>
                  <a:gdLst/>
                  <a:ahLst/>
                  <a:cxnLst/>
                  <a:rect l="l" t="t" r="r" b="b"/>
                  <a:pathLst>
                    <a:path w="94" h="157" extrusionOk="0">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22" name="Google Shape;122;p12"/>
                <p:cNvSpPr/>
                <p:nvPr/>
              </p:nvSpPr>
              <p:spPr>
                <a:xfrm>
                  <a:off x="4413250" y="1808162"/>
                  <a:ext cx="30162" cy="57150"/>
                </a:xfrm>
                <a:custGeom>
                  <a:avLst/>
                  <a:gdLst/>
                  <a:ahLst/>
                  <a:cxnLst/>
                  <a:rect l="l" t="t" r="r" b="b"/>
                  <a:pathLst>
                    <a:path w="19" h="36" extrusionOk="0">
                      <a:moveTo>
                        <a:pt x="9" y="0"/>
                      </a:moveTo>
                      <a:lnTo>
                        <a:pt x="0" y="16"/>
                      </a:lnTo>
                      <a:lnTo>
                        <a:pt x="6" y="35"/>
                      </a:lnTo>
                      <a:lnTo>
                        <a:pt x="18" y="21"/>
                      </a:lnTo>
                      <a:lnTo>
                        <a:pt x="9" y="0"/>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23" name="Google Shape;123;p12"/>
                <p:cNvSpPr/>
                <p:nvPr/>
              </p:nvSpPr>
              <p:spPr>
                <a:xfrm>
                  <a:off x="4640262" y="1868487"/>
                  <a:ext cx="349250" cy="149225"/>
                </a:xfrm>
                <a:custGeom>
                  <a:avLst/>
                  <a:gdLst/>
                  <a:ahLst/>
                  <a:cxnLst/>
                  <a:rect l="l" t="t" r="r" b="b"/>
                  <a:pathLst>
                    <a:path w="220" h="94" extrusionOk="0">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24" name="Google Shape;124;p12"/>
                <p:cNvSpPr/>
                <p:nvPr/>
              </p:nvSpPr>
              <p:spPr>
                <a:xfrm>
                  <a:off x="4918075" y="1992312"/>
                  <a:ext cx="374650" cy="350837"/>
                </a:xfrm>
                <a:custGeom>
                  <a:avLst/>
                  <a:gdLst/>
                  <a:ahLst/>
                  <a:cxnLst/>
                  <a:rect l="l" t="t" r="r" b="b"/>
                  <a:pathLst>
                    <a:path w="236" h="221" extrusionOk="0">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25" name="Google Shape;125;p12"/>
                <p:cNvSpPr/>
                <p:nvPr/>
              </p:nvSpPr>
              <p:spPr>
                <a:xfrm>
                  <a:off x="5216525" y="2362200"/>
                  <a:ext cx="28575" cy="42862"/>
                </a:xfrm>
                <a:custGeom>
                  <a:avLst/>
                  <a:gdLst/>
                  <a:ahLst/>
                  <a:cxnLst/>
                  <a:rect l="l" t="t" r="r" b="b"/>
                  <a:pathLst>
                    <a:path w="18" h="27" extrusionOk="0">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26" name="Google Shape;126;p12"/>
                <p:cNvSpPr/>
                <p:nvPr/>
              </p:nvSpPr>
              <p:spPr>
                <a:xfrm>
                  <a:off x="3910012" y="1960562"/>
                  <a:ext cx="41275" cy="168275"/>
                </a:xfrm>
                <a:custGeom>
                  <a:avLst/>
                  <a:gdLst/>
                  <a:ahLst/>
                  <a:cxnLst/>
                  <a:rect l="l" t="t" r="r" b="b"/>
                  <a:pathLst>
                    <a:path w="26" h="106" extrusionOk="0">
                      <a:moveTo>
                        <a:pt x="3" y="37"/>
                      </a:moveTo>
                      <a:lnTo>
                        <a:pt x="13" y="28"/>
                      </a:lnTo>
                      <a:lnTo>
                        <a:pt x="20" y="0"/>
                      </a:lnTo>
                      <a:lnTo>
                        <a:pt x="25" y="42"/>
                      </a:lnTo>
                      <a:lnTo>
                        <a:pt x="17" y="94"/>
                      </a:lnTo>
                      <a:lnTo>
                        <a:pt x="0" y="105"/>
                      </a:lnTo>
                      <a:lnTo>
                        <a:pt x="0" y="80"/>
                      </a:lnTo>
                      <a:lnTo>
                        <a:pt x="5" y="64"/>
                      </a:lnTo>
                      <a:lnTo>
                        <a:pt x="3" y="37"/>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grpSp>
      </p:grpSp>
      <p:sp>
        <p:nvSpPr>
          <p:cNvPr id="127" name="Google Shape;127;p12"/>
          <p:cNvSpPr txBox="1">
            <a:spLocks noGrp="1"/>
          </p:cNvSpPr>
          <p:nvPr>
            <p:ph type="title"/>
          </p:nvPr>
        </p:nvSpPr>
        <p:spPr>
          <a:xfrm>
            <a:off x="685800" y="285750"/>
            <a:ext cx="7772400" cy="1143000"/>
          </a:xfrm>
          <a:prstGeom prst="rect">
            <a:avLst/>
          </a:prstGeom>
          <a:noFill/>
          <a:ln>
            <a:noFill/>
          </a:ln>
        </p:spPr>
        <p:txBody>
          <a:bodyPr spcFirstLastPara="1" wrap="square" lIns="92075" tIns="46025" rIns="92075" bIns="46025" anchor="ctr" anchorCtr="0">
            <a:noAutofit/>
          </a:bodyPr>
          <a:lstStyle>
            <a:lvl1pPr marR="0" lvl="0"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128" name="Google Shape;128;p12"/>
          <p:cNvSpPr txBox="1">
            <a:spLocks noGrp="1"/>
          </p:cNvSpPr>
          <p:nvPr>
            <p:ph type="body" idx="1"/>
          </p:nvPr>
        </p:nvSpPr>
        <p:spPr>
          <a:xfrm>
            <a:off x="685800" y="1657350"/>
            <a:ext cx="7772400" cy="4114800"/>
          </a:xfrm>
          <a:prstGeom prst="rect">
            <a:avLst/>
          </a:prstGeom>
          <a:noFill/>
          <a:ln>
            <a:noFill/>
          </a:ln>
        </p:spPr>
        <p:txBody>
          <a:bodyPr spcFirstLastPara="1" wrap="square" lIns="92075" tIns="46025" rIns="92075" bIns="46025" anchor="t" anchorCtr="0">
            <a:noAutofit/>
          </a:bodyPr>
          <a:lstStyle>
            <a:lvl1pPr marL="457200" marR="0" lvl="0" indent="-381000" algn="l" rtl="0">
              <a:spcBef>
                <a:spcPts val="640"/>
              </a:spcBef>
              <a:spcAft>
                <a:spcPts val="0"/>
              </a:spcAft>
              <a:buClr>
                <a:schemeClr val="dk2"/>
              </a:buClr>
              <a:buSzPts val="2400"/>
              <a:buFont typeface="Arial"/>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27660" algn="l" rtl="0">
              <a:spcBef>
                <a:spcPts val="480"/>
              </a:spcBef>
              <a:spcAft>
                <a:spcPts val="0"/>
              </a:spcAft>
              <a:buClr>
                <a:schemeClr val="accent2"/>
              </a:buClr>
              <a:buSzPts val="1560"/>
              <a:buFont typeface="Arial"/>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29" name="Google Shape;129;p12"/>
          <p:cNvSpPr txBox="1">
            <a:spLocks noGrp="1"/>
          </p:cNvSpPr>
          <p:nvPr>
            <p:ph type="dt" idx="10"/>
          </p:nvPr>
        </p:nvSpPr>
        <p:spPr>
          <a:xfrm>
            <a:off x="685800" y="6400800"/>
            <a:ext cx="1905000" cy="457200"/>
          </a:xfrm>
          <a:prstGeom prst="rect">
            <a:avLst/>
          </a:prstGeom>
          <a:noFill/>
          <a:ln>
            <a:noFill/>
          </a:ln>
        </p:spPr>
        <p:txBody>
          <a:bodyPr spcFirstLastPara="1" wrap="square" lIns="92075" tIns="46025" rIns="92075" bIns="46025" anchor="ctr" anchorCtr="0">
            <a:noAutofit/>
          </a:bodyPr>
          <a:lstStyle>
            <a:lvl1pPr marR="0" lvl="0" algn="l" rtl="0">
              <a:lnSpc>
                <a:spcPct val="100000"/>
              </a:lnSpc>
              <a:spcBef>
                <a:spcPts val="0"/>
              </a:spcBef>
              <a:spcAft>
                <a:spcPts val="0"/>
              </a:spcAft>
              <a:buSzPts val="1400"/>
              <a:buNone/>
              <a:defRPr sz="24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30" name="Google Shape;130;p12"/>
          <p:cNvSpPr txBox="1">
            <a:spLocks noGrp="1"/>
          </p:cNvSpPr>
          <p:nvPr>
            <p:ph type="ftr" idx="11"/>
          </p:nvPr>
        </p:nvSpPr>
        <p:spPr>
          <a:xfrm>
            <a:off x="3124200" y="6400800"/>
            <a:ext cx="2895600" cy="457200"/>
          </a:xfrm>
          <a:prstGeom prst="rect">
            <a:avLst/>
          </a:prstGeom>
          <a:noFill/>
          <a:ln>
            <a:noFill/>
          </a:ln>
        </p:spPr>
        <p:txBody>
          <a:bodyPr spcFirstLastPara="1" wrap="square" lIns="92075" tIns="46025" rIns="92075" bIns="46025" anchor="ctr" anchorCtr="0">
            <a:noAutofit/>
          </a:bodyPr>
          <a:lstStyle>
            <a:lvl1pPr marR="0" lvl="0" algn="ctr" rtl="0">
              <a:lnSpc>
                <a:spcPct val="100000"/>
              </a:lnSpc>
              <a:spcBef>
                <a:spcPts val="0"/>
              </a:spcBef>
              <a:spcAft>
                <a:spcPts val="0"/>
              </a:spcAft>
              <a:buSzPts val="1400"/>
              <a:buNone/>
              <a:defRPr sz="14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31" name="Google Shape;131;p12"/>
          <p:cNvSpPr txBox="1">
            <a:spLocks noGrp="1"/>
          </p:cNvSpPr>
          <p:nvPr>
            <p:ph type="sldNum" idx="12"/>
          </p:nvPr>
        </p:nvSpPr>
        <p:spPr>
          <a:xfrm>
            <a:off x="6553200" y="6400800"/>
            <a:ext cx="1905000" cy="457200"/>
          </a:xfrm>
          <a:prstGeom prst="rect">
            <a:avLst/>
          </a:prstGeom>
          <a:noFill/>
          <a:ln>
            <a:noFill/>
          </a:ln>
        </p:spPr>
        <p:txBody>
          <a:bodyPr spcFirstLastPara="1" wrap="square" lIns="92075" tIns="46025" rIns="92075" bIns="46025" anchor="ctr" anchorCtr="0">
            <a:noAutofit/>
          </a:bodyPr>
          <a:lstStyle>
            <a:lvl1pPr marL="0" marR="0" lvl="0"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tiff"/><Relationship Id="rId4" Type="http://schemas.openxmlformats.org/officeDocument/2006/relationships/image" Target="../media/image3.tiff"/></Relationships>
</file>

<file path=ppt/slides/_rels/slide7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3.xml"/><Relationship Id="rId1" Type="http://schemas.openxmlformats.org/officeDocument/2006/relationships/slideLayout" Target="../slideLayouts/slideLayout1.xml"/><Relationship Id="rId4" Type="http://schemas.openxmlformats.org/officeDocument/2006/relationships/hyperlink" Target="about:blank" TargetMode="Externa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81.xml"/><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18.png"/></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4"/>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1</a:t>
            </a:fld>
            <a:endParaRPr/>
          </a:p>
        </p:txBody>
      </p:sp>
      <p:sp>
        <p:nvSpPr>
          <p:cNvPr id="143" name="Google Shape;143;p14"/>
          <p:cNvSpPr txBox="1">
            <a:spLocks noGrp="1"/>
          </p:cNvSpPr>
          <p:nvPr>
            <p:ph type="title"/>
          </p:nvPr>
        </p:nvSpPr>
        <p:spPr>
          <a:xfrm>
            <a:off x="533400" y="2286000"/>
            <a:ext cx="7772400" cy="10668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3600"/>
              <a:buFont typeface="Times New Roman"/>
              <a:buNone/>
            </a:pPr>
            <a:r>
              <a:rPr lang="en-US" sz="3600" b="0" i="0" u="none" dirty="0">
                <a:solidFill>
                  <a:schemeClr val="dk2"/>
                </a:solidFill>
                <a:latin typeface="Times New Roman"/>
                <a:ea typeface="Times New Roman"/>
                <a:cs typeface="Times New Roman"/>
                <a:sym typeface="Times New Roman"/>
              </a:rPr>
              <a:t>Chapter 11 Inheritance and Polymorphism</a:t>
            </a:r>
            <a:br>
              <a:rPr lang="en-US" sz="3600" b="0" i="0" u="none" dirty="0">
                <a:solidFill>
                  <a:schemeClr val="dk2"/>
                </a:solidFill>
                <a:latin typeface="Times New Roman"/>
                <a:ea typeface="Times New Roman"/>
                <a:cs typeface="Times New Roman"/>
                <a:sym typeface="Times New Roman"/>
              </a:rPr>
            </a:br>
            <a:br>
              <a:rPr lang="en-US" sz="3600" b="0" i="0" u="none" dirty="0">
                <a:solidFill>
                  <a:schemeClr val="dk2"/>
                </a:solidFill>
                <a:latin typeface="Times New Roman"/>
                <a:ea typeface="Times New Roman"/>
                <a:cs typeface="Times New Roman"/>
                <a:sym typeface="Times New Roman"/>
              </a:rPr>
            </a:br>
            <a:r>
              <a:rPr lang="en-US" sz="3600" b="1" i="0" u="none" dirty="0">
                <a:solidFill>
                  <a:schemeClr val="dk2"/>
                </a:solidFill>
                <a:latin typeface="Times New Roman"/>
                <a:ea typeface="Times New Roman"/>
                <a:cs typeface="Times New Roman"/>
                <a:sym typeface="Times New Roman"/>
              </a:rPr>
              <a:t>(Polymorphism)</a:t>
            </a:r>
            <a:endParaRPr dirty="0"/>
          </a:p>
        </p:txBody>
      </p:sp>
      <p:sp>
        <p:nvSpPr>
          <p:cNvPr id="144" name="Google Shape;144;p14"/>
          <p:cNvSpPr txBox="1"/>
          <p:nvPr/>
        </p:nvSpPr>
        <p:spPr>
          <a:xfrm>
            <a:off x="0" y="0"/>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8"/>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9-</a:t>
            </a:r>
            <a:fld id="{00000000-1234-1234-1234-123412341234}" type="slidenum">
              <a:rPr lang="en-US" sz="1400" b="0" i="0" u="none">
                <a:solidFill>
                  <a:schemeClr val="dk1"/>
                </a:solidFill>
                <a:latin typeface="Times New Roman"/>
                <a:ea typeface="Times New Roman"/>
                <a:cs typeface="Times New Roman"/>
                <a:sym typeface="Times New Roman"/>
              </a:rPr>
              <a:t>10</a:t>
            </a:fld>
            <a:endParaRPr/>
          </a:p>
        </p:txBody>
      </p:sp>
      <p:sp>
        <p:nvSpPr>
          <p:cNvPr id="178" name="Google Shape;178;p18"/>
          <p:cNvSpPr txBox="1">
            <a:spLocks noGrp="1"/>
          </p:cNvSpPr>
          <p:nvPr>
            <p:ph type="title"/>
          </p:nvPr>
        </p:nvSpPr>
        <p:spPr>
          <a:xfrm>
            <a:off x="685800" y="28575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References and Inheritance</a:t>
            </a:r>
            <a:endParaRPr/>
          </a:p>
        </p:txBody>
      </p:sp>
      <p:sp>
        <p:nvSpPr>
          <p:cNvPr id="179" name="Google Shape;179;p18"/>
          <p:cNvSpPr txBox="1">
            <a:spLocks noGrp="1"/>
          </p:cNvSpPr>
          <p:nvPr>
            <p:ph type="body" idx="1"/>
          </p:nvPr>
        </p:nvSpPr>
        <p:spPr>
          <a:xfrm>
            <a:off x="485775" y="1674812"/>
            <a:ext cx="8395088" cy="49530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Clr>
                <a:schemeClr val="dk2"/>
              </a:buClr>
              <a:buSzPts val="2100"/>
              <a:buFont typeface="Arial"/>
              <a:buChar char="●"/>
            </a:pPr>
            <a:r>
              <a:rPr lang="en-US" sz="2800" b="0" i="0" u="none" dirty="0">
                <a:solidFill>
                  <a:schemeClr val="dk1"/>
                </a:solidFill>
                <a:latin typeface="Times New Roman"/>
                <a:ea typeface="Times New Roman"/>
                <a:cs typeface="Times New Roman"/>
                <a:sym typeface="Times New Roman"/>
              </a:rPr>
              <a:t>An object reference can refer to an object of its class, or to an object of any class related to it by inheritance.</a:t>
            </a:r>
            <a:endParaRPr dirty="0"/>
          </a:p>
        </p:txBody>
      </p:sp>
      <p:sp>
        <p:nvSpPr>
          <p:cNvPr id="180" name="Google Shape;180;p18"/>
          <p:cNvSpPr txBox="1"/>
          <p:nvPr/>
        </p:nvSpPr>
        <p:spPr>
          <a:xfrm>
            <a:off x="479425" y="2857500"/>
            <a:ext cx="5067300" cy="1570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ourier New"/>
              <a:buNone/>
            </a:pPr>
            <a:r>
              <a:rPr lang="en-US" sz="2400" b="1" i="0" u="none" dirty="0">
                <a:solidFill>
                  <a:schemeClr val="dk1"/>
                </a:solidFill>
                <a:latin typeface="Courier New"/>
                <a:ea typeface="Courier New"/>
                <a:cs typeface="Courier New"/>
                <a:sym typeface="Courier New"/>
              </a:rPr>
              <a:t>Animal </a:t>
            </a:r>
            <a:r>
              <a:rPr lang="en-US" sz="2400" b="1" i="0" u="none" dirty="0" err="1">
                <a:solidFill>
                  <a:schemeClr val="dk1"/>
                </a:solidFill>
                <a:latin typeface="Courier New"/>
                <a:ea typeface="Courier New"/>
                <a:cs typeface="Courier New"/>
                <a:sym typeface="Courier New"/>
              </a:rPr>
              <a:t>animal</a:t>
            </a:r>
            <a:r>
              <a:rPr lang="en-US" sz="2400" b="1" i="0" u="none" dirty="0">
                <a:solidFill>
                  <a:schemeClr val="dk1"/>
                </a:solidFill>
                <a:latin typeface="Courier New"/>
                <a:ea typeface="Courier New"/>
                <a:cs typeface="Courier New"/>
                <a:sym typeface="Courier New"/>
              </a:rPr>
              <a:t> = new Cat();</a:t>
            </a:r>
            <a:endParaRPr dirty="0"/>
          </a:p>
          <a:p>
            <a:pPr marL="0" marR="0" lvl="0" indent="0" algn="l" rtl="0">
              <a:lnSpc>
                <a:spcPct val="100000"/>
              </a:lnSpc>
              <a:spcBef>
                <a:spcPts val="0"/>
              </a:spcBef>
              <a:spcAft>
                <a:spcPts val="0"/>
              </a:spcAft>
              <a:buClr>
                <a:schemeClr val="dk1"/>
              </a:buClr>
              <a:buSzPts val="2400"/>
              <a:buFont typeface="Courier New"/>
              <a:buNone/>
            </a:pPr>
            <a:r>
              <a:rPr lang="en-US" sz="2400" b="1" i="0" u="none" dirty="0" err="1">
                <a:solidFill>
                  <a:schemeClr val="dk1"/>
                </a:solidFill>
                <a:latin typeface="Courier New"/>
                <a:ea typeface="Courier New"/>
                <a:cs typeface="Courier New"/>
                <a:sym typeface="Courier New"/>
              </a:rPr>
              <a:t>animal.sound</a:t>
            </a:r>
            <a:r>
              <a:rPr lang="en-US" sz="2400" b="1" i="0" u="none" dirty="0">
                <a:solidFill>
                  <a:schemeClr val="dk1"/>
                </a:solidFill>
                <a:latin typeface="Courier New"/>
                <a:ea typeface="Courier New"/>
                <a:cs typeface="Courier New"/>
                <a:sym typeface="Courier New"/>
              </a:rPr>
              <a:t>();</a:t>
            </a:r>
            <a:endParaRPr dirty="0"/>
          </a:p>
          <a:p>
            <a:pPr marL="0" marR="0" lvl="0" indent="0" algn="l" rtl="0">
              <a:lnSpc>
                <a:spcPct val="100000"/>
              </a:lnSpc>
              <a:spcBef>
                <a:spcPts val="0"/>
              </a:spcBef>
              <a:spcAft>
                <a:spcPts val="0"/>
              </a:spcAft>
              <a:buClr>
                <a:schemeClr val="dk1"/>
              </a:buClr>
              <a:buSzPts val="2400"/>
              <a:buFont typeface="Courier New"/>
              <a:buNone/>
            </a:pPr>
            <a:r>
              <a:rPr lang="en-US" sz="2400" b="1" i="0" u="none" dirty="0">
                <a:solidFill>
                  <a:schemeClr val="dk1"/>
                </a:solidFill>
                <a:latin typeface="Courier New"/>
                <a:ea typeface="Courier New"/>
                <a:cs typeface="Courier New"/>
                <a:sym typeface="Courier New"/>
              </a:rPr>
              <a:t>animal = new Duck();</a:t>
            </a:r>
            <a:endParaRPr dirty="0"/>
          </a:p>
          <a:p>
            <a:pPr marL="0" marR="0" lvl="0" indent="0" algn="l" rtl="0">
              <a:lnSpc>
                <a:spcPct val="100000"/>
              </a:lnSpc>
              <a:spcBef>
                <a:spcPts val="0"/>
              </a:spcBef>
              <a:spcAft>
                <a:spcPts val="0"/>
              </a:spcAft>
              <a:buClr>
                <a:schemeClr val="dk1"/>
              </a:buClr>
              <a:buSzPts val="2400"/>
              <a:buFont typeface="Courier New"/>
              <a:buNone/>
            </a:pPr>
            <a:r>
              <a:rPr lang="en-US" sz="2400" b="1" i="0" u="none" dirty="0" err="1">
                <a:solidFill>
                  <a:schemeClr val="dk1"/>
                </a:solidFill>
                <a:latin typeface="Courier New"/>
                <a:ea typeface="Courier New"/>
                <a:cs typeface="Courier New"/>
                <a:sym typeface="Courier New"/>
              </a:rPr>
              <a:t>animal.sound</a:t>
            </a:r>
            <a:r>
              <a:rPr lang="en-US" sz="2400" b="1" i="0" u="none" dirty="0">
                <a:solidFill>
                  <a:schemeClr val="dk1"/>
                </a:solidFill>
                <a:latin typeface="Courier New"/>
                <a:ea typeface="Courier New"/>
                <a:cs typeface="Courier New"/>
                <a:sym typeface="Courier New"/>
              </a:rPr>
              <a:t>();</a:t>
            </a:r>
            <a:endParaRPr dirty="0"/>
          </a:p>
        </p:txBody>
      </p:sp>
      <p:sp>
        <p:nvSpPr>
          <p:cNvPr id="181" name="Google Shape;181;p18"/>
          <p:cNvSpPr txBox="1"/>
          <p:nvPr/>
        </p:nvSpPr>
        <p:spPr>
          <a:xfrm>
            <a:off x="3260725" y="4427537"/>
            <a:ext cx="4572000" cy="1570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dirty="0">
                <a:solidFill>
                  <a:srgbClr val="FF0000"/>
                </a:solidFill>
                <a:latin typeface="Times New Roman"/>
                <a:ea typeface="Times New Roman"/>
                <a:cs typeface="Times New Roman"/>
                <a:sym typeface="Times New Roman"/>
              </a:rPr>
              <a:t>A </a:t>
            </a:r>
            <a:r>
              <a:rPr lang="en-US" sz="2400" b="1" i="1" u="none" dirty="0">
                <a:solidFill>
                  <a:srgbClr val="FF0000"/>
                </a:solidFill>
                <a:latin typeface="Times New Roman"/>
                <a:ea typeface="Times New Roman"/>
                <a:cs typeface="Times New Roman"/>
                <a:sym typeface="Times New Roman"/>
              </a:rPr>
              <a:t>polymorphic reference</a:t>
            </a:r>
            <a:r>
              <a:rPr lang="en-US" sz="2400" b="1" i="0" u="none" dirty="0">
                <a:solidFill>
                  <a:srgbClr val="FF0000"/>
                </a:solidFill>
                <a:latin typeface="Times New Roman"/>
                <a:ea typeface="Times New Roman"/>
                <a:cs typeface="Times New Roman"/>
                <a:sym typeface="Times New Roman"/>
              </a:rPr>
              <a:t> </a:t>
            </a:r>
            <a:r>
              <a:rPr lang="en-US" sz="2400" b="0" i="0" u="none" dirty="0">
                <a:solidFill>
                  <a:srgbClr val="FF0000"/>
                </a:solidFill>
                <a:latin typeface="Times New Roman"/>
                <a:ea typeface="Times New Roman"/>
                <a:cs typeface="Times New Roman"/>
                <a:sym typeface="Times New Roman"/>
              </a:rPr>
              <a:t>is a variable that can refer to different types of objects at different points in time.</a:t>
            </a:r>
            <a:endParaRPr dirty="0"/>
          </a:p>
        </p:txBody>
      </p:sp>
      <p:sp>
        <p:nvSpPr>
          <p:cNvPr id="182" name="Google Shape;182;p18"/>
          <p:cNvSpPr txBox="1"/>
          <p:nvPr/>
        </p:nvSpPr>
        <p:spPr>
          <a:xfrm>
            <a:off x="1752600" y="2857500"/>
            <a:ext cx="1260475" cy="395287"/>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83" name="Google Shape;183;p18"/>
          <p:cNvSpPr txBox="1"/>
          <p:nvPr/>
        </p:nvSpPr>
        <p:spPr>
          <a:xfrm>
            <a:off x="479425" y="3641725"/>
            <a:ext cx="1262062" cy="395287"/>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cxnSp>
        <p:nvCxnSpPr>
          <p:cNvPr id="184" name="Google Shape;184;p18"/>
          <p:cNvCxnSpPr/>
          <p:nvPr/>
        </p:nvCxnSpPr>
        <p:spPr>
          <a:xfrm>
            <a:off x="3013075" y="3252787"/>
            <a:ext cx="1254125" cy="1090612"/>
          </a:xfrm>
          <a:prstGeom prst="straightConnector1">
            <a:avLst/>
          </a:prstGeom>
          <a:noFill/>
          <a:ln w="19050" cap="flat" cmpd="sng">
            <a:solidFill>
              <a:srgbClr val="FF0000"/>
            </a:solidFill>
            <a:prstDash val="solid"/>
            <a:miter lim="800000"/>
            <a:headEnd type="none" w="med" len="med"/>
            <a:tailEnd type="triangle" w="med" len="med"/>
          </a:ln>
        </p:spPr>
      </p:cxnSp>
      <p:cxnSp>
        <p:nvCxnSpPr>
          <p:cNvPr id="185" name="Google Shape;185;p18"/>
          <p:cNvCxnSpPr/>
          <p:nvPr/>
        </p:nvCxnSpPr>
        <p:spPr>
          <a:xfrm>
            <a:off x="1581150" y="4037012"/>
            <a:ext cx="1252537" cy="1092200"/>
          </a:xfrm>
          <a:prstGeom prst="straightConnector1">
            <a:avLst/>
          </a:prstGeom>
          <a:noFill/>
          <a:ln w="19050" cap="flat" cmpd="sng">
            <a:solidFill>
              <a:srgbClr val="FF0000"/>
            </a:solidFill>
            <a:prstDash val="solid"/>
            <a:miter lim="800000"/>
            <a:headEnd type="none" w="med" len="med"/>
            <a:tailEnd type="triangle" w="med" len="med"/>
          </a:ln>
        </p:spPr>
      </p:cxnSp>
    </p:spTree>
    <p:extLst>
      <p:ext uri="{BB962C8B-B14F-4D97-AF65-F5344CB8AC3E}">
        <p14:creationId xmlns:p14="http://schemas.microsoft.com/office/powerpoint/2010/main" val="17512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86"/>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100</a:t>
            </a:fld>
            <a:endParaRPr/>
          </a:p>
        </p:txBody>
      </p:sp>
      <p:sp>
        <p:nvSpPr>
          <p:cNvPr id="941" name="Google Shape;941;p86"/>
          <p:cNvSpPr txBox="1">
            <a:spLocks noGrp="1"/>
          </p:cNvSpPr>
          <p:nvPr>
            <p:ph type="title"/>
          </p:nvPr>
        </p:nvSpPr>
        <p:spPr>
          <a:xfrm>
            <a:off x="685800" y="152400"/>
            <a:ext cx="7772400" cy="762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sort,max,min and shuffle in an Array List</a:t>
            </a:r>
            <a:endParaRPr/>
          </a:p>
        </p:txBody>
      </p:sp>
      <p:sp>
        <p:nvSpPr>
          <p:cNvPr id="942" name="Google Shape;942;p86"/>
          <p:cNvSpPr txBox="1">
            <a:spLocks noGrp="1"/>
          </p:cNvSpPr>
          <p:nvPr>
            <p:ph type="body" idx="1"/>
          </p:nvPr>
        </p:nvSpPr>
        <p:spPr>
          <a:xfrm>
            <a:off x="228600" y="1219200"/>
            <a:ext cx="9144000" cy="1524000"/>
          </a:xfrm>
          <a:prstGeom prst="rect">
            <a:avLst/>
          </a:prstGeom>
          <a:noFill/>
          <a:ln>
            <a:noFill/>
          </a:ln>
        </p:spPr>
        <p:txBody>
          <a:bodyPr spcFirstLastPara="1" wrap="square" lIns="92075" tIns="46025" rIns="92075" bIns="46025" anchor="t" anchorCtr="0">
            <a:noAutofit/>
          </a:bodyPr>
          <a:lstStyle/>
          <a:p>
            <a:pPr marL="0" lvl="0" indent="0" algn="l" rtl="0">
              <a:lnSpc>
                <a:spcPct val="100000"/>
              </a:lnSpc>
              <a:spcBef>
                <a:spcPts val="0"/>
              </a:spcBef>
              <a:spcAft>
                <a:spcPts val="0"/>
              </a:spcAft>
              <a:buSzPts val="1800"/>
              <a:buNone/>
            </a:pPr>
            <a:r>
              <a:rPr lang="en-US" sz="2400" b="0" i="0" u="none" dirty="0">
                <a:solidFill>
                  <a:schemeClr val="dk1"/>
                </a:solidFill>
                <a:latin typeface="Times New Roman"/>
                <a:ea typeface="Times New Roman"/>
                <a:cs typeface="Times New Roman"/>
                <a:sym typeface="Times New Roman"/>
              </a:rPr>
              <a:t>     Integer[] array ={5,8,2,9,4};</a:t>
            </a:r>
            <a:endParaRPr dirty="0"/>
          </a:p>
          <a:p>
            <a:pPr marL="0" lvl="0" indent="0" algn="l" rtl="0">
              <a:lnSpc>
                <a:spcPct val="100000"/>
              </a:lnSpc>
              <a:spcBef>
                <a:spcPts val="2160"/>
              </a:spcBef>
              <a:spcAft>
                <a:spcPts val="0"/>
              </a:spcAft>
              <a:buSzPts val="1800"/>
              <a:buNone/>
            </a:pP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ArrayList</a:t>
            </a:r>
            <a:r>
              <a:rPr lang="en-US" sz="2400" b="0" i="0" u="none" dirty="0">
                <a:solidFill>
                  <a:schemeClr val="dk1"/>
                </a:solidFill>
                <a:latin typeface="Times New Roman"/>
                <a:ea typeface="Times New Roman"/>
                <a:cs typeface="Times New Roman"/>
                <a:sym typeface="Times New Roman"/>
              </a:rPr>
              <a:t>&lt;Integer&gt; list = new </a:t>
            </a:r>
            <a:r>
              <a:rPr lang="en-US" sz="2400" b="0" i="0" u="none" dirty="0" err="1">
                <a:solidFill>
                  <a:schemeClr val="dk1"/>
                </a:solidFill>
                <a:latin typeface="Times New Roman"/>
                <a:ea typeface="Times New Roman"/>
                <a:cs typeface="Times New Roman"/>
                <a:sym typeface="Times New Roman"/>
              </a:rPr>
              <a:t>ArrayList</a:t>
            </a:r>
            <a:r>
              <a:rPr lang="en-US" sz="2400" b="0" i="0" u="none" dirty="0">
                <a:solidFill>
                  <a:schemeClr val="dk1"/>
                </a:solidFill>
                <a:latin typeface="Times New Roman"/>
                <a:ea typeface="Times New Roman"/>
                <a:cs typeface="Times New Roman"/>
                <a:sym typeface="Times New Roman"/>
              </a:rPr>
              <a:t>&lt;&gt;(</a:t>
            </a:r>
            <a:r>
              <a:rPr lang="en-US" sz="2400" b="0" i="0" u="none" dirty="0" err="1">
                <a:solidFill>
                  <a:schemeClr val="dk1"/>
                </a:solidFill>
                <a:latin typeface="Times New Roman"/>
                <a:ea typeface="Times New Roman"/>
                <a:cs typeface="Times New Roman"/>
                <a:sym typeface="Times New Roman"/>
              </a:rPr>
              <a:t>Arrays.asList</a:t>
            </a:r>
            <a:r>
              <a:rPr lang="en-US" sz="2400" b="0" i="0" u="none" dirty="0">
                <a:solidFill>
                  <a:schemeClr val="dk1"/>
                </a:solidFill>
                <a:latin typeface="Times New Roman"/>
                <a:ea typeface="Times New Roman"/>
                <a:cs typeface="Times New Roman"/>
                <a:sym typeface="Times New Roman"/>
              </a:rPr>
              <a:t>(array));</a:t>
            </a:r>
            <a:endParaRPr dirty="0"/>
          </a:p>
          <a:p>
            <a:pPr marL="0" lvl="0" indent="0" algn="l" rtl="0">
              <a:lnSpc>
                <a:spcPct val="100000"/>
              </a:lnSpc>
              <a:spcBef>
                <a:spcPts val="2160"/>
              </a:spcBef>
              <a:spcAft>
                <a:spcPts val="0"/>
              </a:spcAft>
              <a:buSzPts val="1800"/>
              <a:buNone/>
            </a:pP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Collections.sort</a:t>
            </a:r>
            <a:r>
              <a:rPr lang="en-US" sz="2400" b="0" i="0" u="none" dirty="0">
                <a:solidFill>
                  <a:schemeClr val="dk1"/>
                </a:solidFill>
                <a:latin typeface="Times New Roman"/>
                <a:ea typeface="Times New Roman"/>
                <a:cs typeface="Times New Roman"/>
                <a:sym typeface="Times New Roman"/>
              </a:rPr>
              <a:t>(list);</a:t>
            </a:r>
            <a:endParaRPr dirty="0"/>
          </a:p>
          <a:p>
            <a:pPr marL="0" lvl="0" indent="0" algn="l" rtl="0">
              <a:lnSpc>
                <a:spcPct val="100000"/>
              </a:lnSpc>
              <a:spcBef>
                <a:spcPts val="2160"/>
              </a:spcBef>
              <a:spcAft>
                <a:spcPts val="0"/>
              </a:spcAft>
              <a:buSzPts val="1800"/>
              <a:buNone/>
            </a:pP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System.out.println</a:t>
            </a:r>
            <a:r>
              <a:rPr lang="en-US" sz="2400" b="0" i="0" u="none" dirty="0">
                <a:solidFill>
                  <a:schemeClr val="dk1"/>
                </a:solidFill>
                <a:latin typeface="Times New Roman"/>
                <a:ea typeface="Times New Roman"/>
                <a:cs typeface="Times New Roman"/>
                <a:sym typeface="Times New Roman"/>
              </a:rPr>
              <a:t>(list);</a:t>
            </a:r>
            <a:endParaRPr dirty="0"/>
          </a:p>
          <a:p>
            <a:pPr marL="0" lvl="0" indent="0" algn="l" rtl="0">
              <a:lnSpc>
                <a:spcPct val="100000"/>
              </a:lnSpc>
              <a:spcBef>
                <a:spcPts val="2160"/>
              </a:spcBef>
              <a:spcAft>
                <a:spcPts val="0"/>
              </a:spcAft>
              <a:buSzPts val="1800"/>
              <a:buNone/>
            </a:pP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System.out.println</a:t>
            </a:r>
            <a:r>
              <a:rPr lang="en-US" sz="2400" b="0" i="0" u="none" dirty="0">
                <a:solidFill>
                  <a:schemeClr val="dk1"/>
                </a:solidFill>
                <a:latin typeface="Times New Roman"/>
                <a:ea typeface="Times New Roman"/>
                <a:cs typeface="Times New Roman"/>
                <a:sym typeface="Times New Roman"/>
              </a:rPr>
              <a:t>(</a:t>
            </a:r>
            <a:r>
              <a:rPr lang="en-US" sz="2400" b="0" i="0" u="none" dirty="0" err="1">
                <a:solidFill>
                  <a:schemeClr val="dk1"/>
                </a:solidFill>
                <a:latin typeface="Times New Roman"/>
                <a:ea typeface="Times New Roman"/>
                <a:cs typeface="Times New Roman"/>
                <a:sym typeface="Times New Roman"/>
              </a:rPr>
              <a:t>Collections.max</a:t>
            </a:r>
            <a:r>
              <a:rPr lang="en-US" sz="2400" b="0" i="0" u="none" dirty="0">
                <a:solidFill>
                  <a:schemeClr val="dk1"/>
                </a:solidFill>
                <a:latin typeface="Times New Roman"/>
                <a:ea typeface="Times New Roman"/>
                <a:cs typeface="Times New Roman"/>
                <a:sym typeface="Times New Roman"/>
              </a:rPr>
              <a:t>(list));</a:t>
            </a:r>
            <a:endParaRPr dirty="0"/>
          </a:p>
          <a:p>
            <a:pPr marL="0" lvl="0" indent="0" algn="l" rtl="0">
              <a:lnSpc>
                <a:spcPct val="100000"/>
              </a:lnSpc>
              <a:spcBef>
                <a:spcPts val="2160"/>
              </a:spcBef>
              <a:spcAft>
                <a:spcPts val="0"/>
              </a:spcAft>
              <a:buSzPts val="1800"/>
              <a:buNone/>
            </a:pP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System.out.println</a:t>
            </a:r>
            <a:r>
              <a:rPr lang="en-US" sz="2400" b="0" i="0" u="none" dirty="0">
                <a:solidFill>
                  <a:schemeClr val="dk1"/>
                </a:solidFill>
                <a:latin typeface="Times New Roman"/>
                <a:ea typeface="Times New Roman"/>
                <a:cs typeface="Times New Roman"/>
                <a:sym typeface="Times New Roman"/>
              </a:rPr>
              <a:t>(</a:t>
            </a:r>
            <a:r>
              <a:rPr lang="en-US" sz="2400" b="0" i="0" u="none" dirty="0" err="1">
                <a:solidFill>
                  <a:schemeClr val="dk1"/>
                </a:solidFill>
                <a:latin typeface="Times New Roman"/>
                <a:ea typeface="Times New Roman"/>
                <a:cs typeface="Times New Roman"/>
                <a:sym typeface="Times New Roman"/>
              </a:rPr>
              <a:t>Collections.min</a:t>
            </a:r>
            <a:r>
              <a:rPr lang="en-US" sz="2400" b="0" i="0" u="none" dirty="0">
                <a:solidFill>
                  <a:schemeClr val="dk1"/>
                </a:solidFill>
                <a:latin typeface="Times New Roman"/>
                <a:ea typeface="Times New Roman"/>
                <a:cs typeface="Times New Roman"/>
                <a:sym typeface="Times New Roman"/>
              </a:rPr>
              <a:t>(list));</a:t>
            </a:r>
            <a:endParaRPr dirty="0"/>
          </a:p>
          <a:p>
            <a:pPr marL="0" lvl="0" indent="0" algn="l" rtl="0">
              <a:lnSpc>
                <a:spcPct val="100000"/>
              </a:lnSpc>
              <a:spcBef>
                <a:spcPts val="2160"/>
              </a:spcBef>
              <a:spcAft>
                <a:spcPts val="0"/>
              </a:spcAft>
              <a:buSzPts val="1800"/>
              <a:buNone/>
            </a:pP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Collections.shuffle</a:t>
            </a:r>
            <a:r>
              <a:rPr lang="en-US" sz="2400" b="0" i="0" u="none" dirty="0">
                <a:solidFill>
                  <a:schemeClr val="dk1"/>
                </a:solidFill>
                <a:latin typeface="Times New Roman"/>
                <a:ea typeface="Times New Roman"/>
                <a:cs typeface="Times New Roman"/>
                <a:sym typeface="Times New Roman"/>
              </a:rPr>
              <a:t>(list);</a:t>
            </a:r>
            <a:endParaRPr dirty="0"/>
          </a:p>
          <a:p>
            <a:pPr marL="0" lvl="0" indent="0" algn="l" rtl="0">
              <a:lnSpc>
                <a:spcPct val="100000"/>
              </a:lnSpc>
              <a:spcBef>
                <a:spcPts val="2160"/>
              </a:spcBef>
              <a:spcAft>
                <a:spcPts val="0"/>
              </a:spcAft>
              <a:buSzPts val="1800"/>
              <a:buNone/>
            </a:pP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System.out.println</a:t>
            </a:r>
            <a:r>
              <a:rPr lang="en-US" sz="2400" b="0" i="0" u="none" dirty="0">
                <a:solidFill>
                  <a:schemeClr val="dk1"/>
                </a:solidFill>
                <a:latin typeface="Times New Roman"/>
                <a:ea typeface="Times New Roman"/>
                <a:cs typeface="Times New Roman"/>
                <a:sym typeface="Times New Roman"/>
              </a:rPr>
              <a:t>(list);   </a:t>
            </a:r>
            <a:endParaRPr dirty="0"/>
          </a:p>
        </p:txBody>
      </p:sp>
      <p:sp>
        <p:nvSpPr>
          <p:cNvPr id="943" name="Google Shape;943;p86"/>
          <p:cNvSpPr txBox="1"/>
          <p:nvPr/>
        </p:nvSpPr>
        <p:spPr>
          <a:xfrm>
            <a:off x="1643062" y="3062287"/>
            <a:ext cx="9144000" cy="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944" name="Google Shape;944;p86"/>
          <p:cNvSpPr txBox="1"/>
          <p:nvPr/>
        </p:nvSpPr>
        <p:spPr>
          <a:xfrm>
            <a:off x="0" y="2262187"/>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945" name="Google Shape;945;p86"/>
          <p:cNvSpPr txBox="1"/>
          <p:nvPr/>
        </p:nvSpPr>
        <p:spPr>
          <a:xfrm>
            <a:off x="6315974" y="3248250"/>
            <a:ext cx="4572000" cy="1570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C0"/>
              </a:buClr>
              <a:buSzPts val="2400"/>
              <a:buFont typeface="Times New Roman"/>
              <a:buNone/>
            </a:pPr>
            <a:r>
              <a:rPr lang="en-US" sz="2400" b="0" i="0" u="none" dirty="0">
                <a:solidFill>
                  <a:srgbClr val="0070C0"/>
                </a:solidFill>
                <a:latin typeface="Times New Roman"/>
                <a:ea typeface="Times New Roman"/>
                <a:cs typeface="Times New Roman"/>
                <a:sym typeface="Times New Roman"/>
              </a:rPr>
              <a:t>[2, 4, 5, 8, 9]</a:t>
            </a:r>
            <a:endParaRPr dirty="0"/>
          </a:p>
          <a:p>
            <a:pPr marL="0" marR="0" lvl="0" indent="0" algn="l" rtl="0">
              <a:lnSpc>
                <a:spcPct val="100000"/>
              </a:lnSpc>
              <a:spcBef>
                <a:spcPts val="0"/>
              </a:spcBef>
              <a:spcAft>
                <a:spcPts val="0"/>
              </a:spcAft>
              <a:buClr>
                <a:srgbClr val="0070C0"/>
              </a:buClr>
              <a:buSzPts val="2400"/>
              <a:buFont typeface="Times New Roman"/>
              <a:buNone/>
            </a:pPr>
            <a:r>
              <a:rPr lang="en-US" sz="2400" b="0" i="0" u="none" dirty="0">
                <a:solidFill>
                  <a:srgbClr val="0070C0"/>
                </a:solidFill>
                <a:latin typeface="Times New Roman"/>
                <a:ea typeface="Times New Roman"/>
                <a:cs typeface="Times New Roman"/>
                <a:sym typeface="Times New Roman"/>
              </a:rPr>
              <a:t>9</a:t>
            </a:r>
          </a:p>
          <a:p>
            <a:pPr marL="0" marR="0" lvl="0" indent="0" algn="l" rtl="0">
              <a:lnSpc>
                <a:spcPct val="100000"/>
              </a:lnSpc>
              <a:spcBef>
                <a:spcPts val="0"/>
              </a:spcBef>
              <a:spcAft>
                <a:spcPts val="0"/>
              </a:spcAft>
              <a:buClr>
                <a:srgbClr val="0070C0"/>
              </a:buClr>
              <a:buSzPts val="2400"/>
              <a:buFont typeface="Times New Roman"/>
              <a:buNone/>
            </a:pPr>
            <a:endParaRPr lang="en-US" sz="2400" dirty="0">
              <a:solidFill>
                <a:srgbClr val="0070C0"/>
              </a:solidFill>
              <a:latin typeface="Times New Roman"/>
              <a:cs typeface="Times New Roman"/>
              <a:sym typeface="Times New Roman"/>
            </a:endParaRPr>
          </a:p>
          <a:p>
            <a:pPr marL="0" marR="0" lvl="0" indent="0" algn="l" rtl="0">
              <a:lnSpc>
                <a:spcPct val="100000"/>
              </a:lnSpc>
              <a:spcBef>
                <a:spcPts val="0"/>
              </a:spcBef>
              <a:spcAft>
                <a:spcPts val="0"/>
              </a:spcAft>
              <a:buClr>
                <a:srgbClr val="0070C0"/>
              </a:buClr>
              <a:buSzPts val="2400"/>
              <a:buFont typeface="Times New Roman"/>
              <a:buNone/>
            </a:pPr>
            <a:endParaRPr dirty="0"/>
          </a:p>
          <a:p>
            <a:pPr marL="0" marR="0" lvl="0" indent="0" algn="l" rtl="0">
              <a:lnSpc>
                <a:spcPct val="100000"/>
              </a:lnSpc>
              <a:spcBef>
                <a:spcPts val="0"/>
              </a:spcBef>
              <a:spcAft>
                <a:spcPts val="0"/>
              </a:spcAft>
              <a:buClr>
                <a:srgbClr val="0070C0"/>
              </a:buClr>
              <a:buSzPts val="2400"/>
              <a:buFont typeface="Times New Roman"/>
              <a:buNone/>
            </a:pPr>
            <a:r>
              <a:rPr lang="en-US" sz="2400" b="0" i="0" u="none" dirty="0">
                <a:solidFill>
                  <a:srgbClr val="0070C0"/>
                </a:solidFill>
                <a:latin typeface="Times New Roman"/>
                <a:ea typeface="Times New Roman"/>
                <a:cs typeface="Times New Roman"/>
                <a:sym typeface="Times New Roman"/>
              </a:rPr>
              <a:t>2</a:t>
            </a:r>
          </a:p>
          <a:p>
            <a:pPr marL="0" marR="0" lvl="0" indent="0" algn="l" rtl="0">
              <a:lnSpc>
                <a:spcPct val="100000"/>
              </a:lnSpc>
              <a:spcBef>
                <a:spcPts val="0"/>
              </a:spcBef>
              <a:spcAft>
                <a:spcPts val="0"/>
              </a:spcAft>
              <a:buClr>
                <a:srgbClr val="0070C0"/>
              </a:buClr>
              <a:buSzPts val="2400"/>
              <a:buFont typeface="Times New Roman"/>
              <a:buNone/>
            </a:pPr>
            <a:endParaRPr lang="en-US" sz="2400" dirty="0">
              <a:solidFill>
                <a:srgbClr val="0070C0"/>
              </a:solidFill>
              <a:latin typeface="Times New Roman"/>
              <a:cs typeface="Times New Roman"/>
              <a:sym typeface="Times New Roman"/>
            </a:endParaRPr>
          </a:p>
          <a:p>
            <a:pPr marL="0" marR="0" lvl="0" indent="0" algn="l" rtl="0">
              <a:lnSpc>
                <a:spcPct val="100000"/>
              </a:lnSpc>
              <a:spcBef>
                <a:spcPts val="0"/>
              </a:spcBef>
              <a:spcAft>
                <a:spcPts val="0"/>
              </a:spcAft>
              <a:buClr>
                <a:srgbClr val="0070C0"/>
              </a:buClr>
              <a:buSzPts val="2400"/>
              <a:buFont typeface="Times New Roman"/>
              <a:buNone/>
            </a:pPr>
            <a:endParaRPr dirty="0"/>
          </a:p>
          <a:p>
            <a:pPr marL="0" marR="0" lvl="0" indent="0" algn="l" rtl="0">
              <a:lnSpc>
                <a:spcPct val="100000"/>
              </a:lnSpc>
              <a:spcBef>
                <a:spcPts val="0"/>
              </a:spcBef>
              <a:spcAft>
                <a:spcPts val="0"/>
              </a:spcAft>
              <a:buClr>
                <a:srgbClr val="0070C0"/>
              </a:buClr>
              <a:buSzPts val="2400"/>
              <a:buFont typeface="Times New Roman"/>
              <a:buNone/>
            </a:pPr>
            <a:r>
              <a:rPr lang="en-US" sz="2400" b="0" i="0" u="none" dirty="0">
                <a:solidFill>
                  <a:srgbClr val="0070C0"/>
                </a:solidFill>
                <a:latin typeface="Times New Roman"/>
                <a:ea typeface="Times New Roman"/>
                <a:cs typeface="Times New Roman"/>
                <a:sym typeface="Times New Roman"/>
              </a:rPr>
              <a:t>[4, 5, 9, 2, 8]</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9"/>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9-</a:t>
            </a:r>
            <a:fld id="{00000000-1234-1234-1234-123412341234}" type="slidenum">
              <a:rPr lang="en-US" sz="1400" b="0" i="0" u="none">
                <a:solidFill>
                  <a:schemeClr val="dk1"/>
                </a:solidFill>
                <a:latin typeface="Times New Roman"/>
                <a:ea typeface="Times New Roman"/>
                <a:cs typeface="Times New Roman"/>
                <a:sym typeface="Times New Roman"/>
              </a:rPr>
              <a:t>11</a:t>
            </a:fld>
            <a:endParaRPr/>
          </a:p>
        </p:txBody>
      </p:sp>
      <p:sp>
        <p:nvSpPr>
          <p:cNvPr id="191" name="Google Shape;191;p19"/>
          <p:cNvSpPr txBox="1">
            <a:spLocks noGrp="1"/>
          </p:cNvSpPr>
          <p:nvPr>
            <p:ph type="title"/>
          </p:nvPr>
        </p:nvSpPr>
        <p:spPr>
          <a:xfrm>
            <a:off x="685800" y="28575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References and Inheritance</a:t>
            </a:r>
            <a:endParaRPr/>
          </a:p>
        </p:txBody>
      </p:sp>
      <p:sp>
        <p:nvSpPr>
          <p:cNvPr id="192" name="Google Shape;192;p19"/>
          <p:cNvSpPr txBox="1">
            <a:spLocks noGrp="1"/>
          </p:cNvSpPr>
          <p:nvPr>
            <p:ph type="body" idx="1"/>
          </p:nvPr>
        </p:nvSpPr>
        <p:spPr>
          <a:xfrm>
            <a:off x="312737" y="4816475"/>
            <a:ext cx="8153400" cy="1646237"/>
          </a:xfrm>
          <a:prstGeom prst="rect">
            <a:avLst/>
          </a:prstGeom>
          <a:noFill/>
          <a:ln>
            <a:noFill/>
          </a:ln>
        </p:spPr>
        <p:txBody>
          <a:bodyPr spcFirstLastPara="1" wrap="square" lIns="92075" tIns="46025" rIns="92075" bIns="46025" anchor="t" anchorCtr="0">
            <a:noAutofit/>
          </a:bodyPr>
          <a:lstStyle/>
          <a:p>
            <a:pPr marL="0" lvl="0" indent="0" algn="l" rtl="0">
              <a:lnSpc>
                <a:spcPct val="100000"/>
              </a:lnSpc>
              <a:spcBef>
                <a:spcPts val="0"/>
              </a:spcBef>
              <a:spcAft>
                <a:spcPts val="0"/>
              </a:spcAft>
              <a:buSzPts val="2100"/>
              <a:buNone/>
            </a:pPr>
            <a:r>
              <a:rPr lang="en-US" sz="2800" b="0" i="0" u="none" dirty="0">
                <a:solidFill>
                  <a:schemeClr val="dk1"/>
                </a:solidFill>
                <a:latin typeface="Times New Roman"/>
                <a:ea typeface="Times New Roman"/>
                <a:cs typeface="Times New Roman"/>
                <a:sym typeface="Times New Roman"/>
              </a:rPr>
              <a:t>It is the type of the object being referenced (</a:t>
            </a:r>
            <a:r>
              <a:rPr lang="en-US" sz="2800" b="0" i="0" u="none" dirty="0">
                <a:solidFill>
                  <a:srgbClr val="00B050"/>
                </a:solidFill>
                <a:latin typeface="Times New Roman"/>
                <a:ea typeface="Times New Roman"/>
                <a:cs typeface="Times New Roman"/>
                <a:sym typeface="Times New Roman"/>
              </a:rPr>
              <a:t>actual</a:t>
            </a:r>
            <a:r>
              <a:rPr lang="en-US" sz="2800" b="0" i="0" u="none" dirty="0">
                <a:solidFill>
                  <a:schemeClr val="dk1"/>
                </a:solidFill>
                <a:latin typeface="Times New Roman"/>
                <a:ea typeface="Times New Roman"/>
                <a:cs typeface="Times New Roman"/>
                <a:sym typeface="Times New Roman"/>
              </a:rPr>
              <a:t>), not the reference (</a:t>
            </a:r>
            <a:r>
              <a:rPr lang="en-US" sz="2800" b="0" i="0" u="none" dirty="0">
                <a:solidFill>
                  <a:srgbClr val="0070C0"/>
                </a:solidFill>
                <a:latin typeface="Times New Roman"/>
                <a:ea typeface="Times New Roman"/>
                <a:cs typeface="Times New Roman"/>
                <a:sym typeface="Times New Roman"/>
              </a:rPr>
              <a:t>declared</a:t>
            </a:r>
            <a:r>
              <a:rPr lang="en-US" sz="2800" b="0" i="0" u="none" dirty="0">
                <a:solidFill>
                  <a:schemeClr val="dk1"/>
                </a:solidFill>
                <a:latin typeface="Times New Roman"/>
                <a:ea typeface="Times New Roman"/>
                <a:cs typeface="Times New Roman"/>
                <a:sym typeface="Times New Roman"/>
              </a:rPr>
              <a:t>) type, that </a:t>
            </a:r>
            <a:r>
              <a:rPr lang="en-US" sz="2800" b="0" i="0" u="none" dirty="0">
                <a:solidFill>
                  <a:srgbClr val="00B050"/>
                </a:solidFill>
                <a:latin typeface="Times New Roman"/>
                <a:ea typeface="Times New Roman"/>
                <a:cs typeface="Times New Roman"/>
                <a:sym typeface="Times New Roman"/>
              </a:rPr>
              <a:t>determines which method is invoked</a:t>
            </a:r>
            <a:r>
              <a:rPr lang="en-US" sz="2800" b="0" i="0" u="none" dirty="0">
                <a:solidFill>
                  <a:schemeClr val="dk1"/>
                </a:solidFill>
                <a:latin typeface="Times New Roman"/>
                <a:ea typeface="Times New Roman"/>
                <a:cs typeface="Times New Roman"/>
                <a:sym typeface="Times New Roman"/>
              </a:rPr>
              <a:t>. </a:t>
            </a:r>
            <a:endParaRPr dirty="0"/>
          </a:p>
          <a:p>
            <a:pPr marL="342900" lvl="0" indent="-209550" algn="l" rtl="0">
              <a:spcBef>
                <a:spcPts val="560"/>
              </a:spcBef>
              <a:spcAft>
                <a:spcPts val="0"/>
              </a:spcAft>
              <a:buSzPts val="2100"/>
              <a:buNone/>
            </a:pPr>
            <a:endParaRPr sz="2800" b="0" i="0" u="none" dirty="0">
              <a:solidFill>
                <a:schemeClr val="dk1"/>
              </a:solidFill>
              <a:latin typeface="Times New Roman"/>
              <a:ea typeface="Times New Roman"/>
              <a:cs typeface="Times New Roman"/>
              <a:sym typeface="Times New Roman"/>
            </a:endParaRPr>
          </a:p>
        </p:txBody>
      </p:sp>
      <p:sp>
        <p:nvSpPr>
          <p:cNvPr id="193" name="Google Shape;193;p19"/>
          <p:cNvSpPr txBox="1"/>
          <p:nvPr/>
        </p:nvSpPr>
        <p:spPr>
          <a:xfrm>
            <a:off x="479425" y="1676400"/>
            <a:ext cx="5067300" cy="1570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ourier New"/>
              <a:buNone/>
            </a:pPr>
            <a:r>
              <a:rPr lang="en-US" sz="2400" b="1" i="0" u="none">
                <a:solidFill>
                  <a:schemeClr val="dk1"/>
                </a:solidFill>
                <a:latin typeface="Courier New"/>
                <a:ea typeface="Courier New"/>
                <a:cs typeface="Courier New"/>
                <a:sym typeface="Courier New"/>
              </a:rPr>
              <a:t>Animal animal = new Cat();</a:t>
            </a:r>
            <a:endParaRPr/>
          </a:p>
          <a:p>
            <a:pPr marL="0" marR="0" lvl="0" indent="0" algn="l" rtl="0">
              <a:lnSpc>
                <a:spcPct val="100000"/>
              </a:lnSpc>
              <a:spcBef>
                <a:spcPts val="0"/>
              </a:spcBef>
              <a:spcAft>
                <a:spcPts val="0"/>
              </a:spcAft>
              <a:buClr>
                <a:schemeClr val="dk1"/>
              </a:buClr>
              <a:buSzPts val="2400"/>
              <a:buFont typeface="Courier New"/>
              <a:buNone/>
            </a:pPr>
            <a:r>
              <a:rPr lang="en-US" sz="2400" b="1" i="0" u="none">
                <a:solidFill>
                  <a:schemeClr val="dk1"/>
                </a:solidFill>
                <a:latin typeface="Courier New"/>
                <a:ea typeface="Courier New"/>
                <a:cs typeface="Courier New"/>
                <a:sym typeface="Courier New"/>
              </a:rPr>
              <a:t>animal.sound();</a:t>
            </a:r>
            <a:endParaRPr/>
          </a:p>
          <a:p>
            <a:pPr marL="0" marR="0" lvl="0" indent="0" algn="l" rtl="0">
              <a:lnSpc>
                <a:spcPct val="100000"/>
              </a:lnSpc>
              <a:spcBef>
                <a:spcPts val="0"/>
              </a:spcBef>
              <a:spcAft>
                <a:spcPts val="0"/>
              </a:spcAft>
              <a:buClr>
                <a:schemeClr val="dk1"/>
              </a:buClr>
              <a:buSzPts val="2400"/>
              <a:buFont typeface="Courier New"/>
              <a:buNone/>
            </a:pPr>
            <a:r>
              <a:rPr lang="en-US" sz="2400" b="1" i="0" u="none">
                <a:solidFill>
                  <a:schemeClr val="dk1"/>
                </a:solidFill>
                <a:latin typeface="Courier New"/>
                <a:ea typeface="Courier New"/>
                <a:cs typeface="Courier New"/>
                <a:sym typeface="Courier New"/>
              </a:rPr>
              <a:t>animal = new Duck();</a:t>
            </a:r>
            <a:endParaRPr/>
          </a:p>
          <a:p>
            <a:pPr marL="0" marR="0" lvl="0" indent="0" algn="l" rtl="0">
              <a:lnSpc>
                <a:spcPct val="100000"/>
              </a:lnSpc>
              <a:spcBef>
                <a:spcPts val="0"/>
              </a:spcBef>
              <a:spcAft>
                <a:spcPts val="0"/>
              </a:spcAft>
              <a:buClr>
                <a:schemeClr val="dk1"/>
              </a:buClr>
              <a:buSzPts val="2400"/>
              <a:buFont typeface="Courier New"/>
              <a:buNone/>
            </a:pPr>
            <a:r>
              <a:rPr lang="en-US" sz="2400" b="1" i="0" u="none">
                <a:solidFill>
                  <a:schemeClr val="dk1"/>
                </a:solidFill>
                <a:latin typeface="Courier New"/>
                <a:ea typeface="Courier New"/>
                <a:cs typeface="Courier New"/>
                <a:sym typeface="Courier New"/>
              </a:rPr>
              <a:t>animal.sound();</a:t>
            </a:r>
            <a:endParaRPr/>
          </a:p>
        </p:txBody>
      </p:sp>
      <p:sp>
        <p:nvSpPr>
          <p:cNvPr id="194" name="Google Shape;194;p19"/>
          <p:cNvSpPr txBox="1"/>
          <p:nvPr/>
        </p:nvSpPr>
        <p:spPr>
          <a:xfrm>
            <a:off x="3260725" y="3246437"/>
            <a:ext cx="4572000" cy="12001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dirty="0">
                <a:solidFill>
                  <a:srgbClr val="FF0000"/>
                </a:solidFill>
                <a:latin typeface="Times New Roman"/>
                <a:ea typeface="Times New Roman"/>
                <a:cs typeface="Times New Roman"/>
                <a:sym typeface="Times New Roman"/>
              </a:rPr>
              <a:t>The method invoked through a polymorphic reference can change from one invocation to the next.</a:t>
            </a:r>
            <a:endParaRPr dirty="0"/>
          </a:p>
        </p:txBody>
      </p:sp>
      <p:sp>
        <p:nvSpPr>
          <p:cNvPr id="195" name="Google Shape;195;p19"/>
          <p:cNvSpPr txBox="1"/>
          <p:nvPr/>
        </p:nvSpPr>
        <p:spPr>
          <a:xfrm>
            <a:off x="479425" y="2098675"/>
            <a:ext cx="2781300" cy="395287"/>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96" name="Google Shape;196;p19"/>
          <p:cNvSpPr txBox="1"/>
          <p:nvPr/>
        </p:nvSpPr>
        <p:spPr>
          <a:xfrm>
            <a:off x="479425" y="2789237"/>
            <a:ext cx="2781300" cy="39370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cxnSp>
        <p:nvCxnSpPr>
          <p:cNvPr id="197" name="Google Shape;197;p19"/>
          <p:cNvCxnSpPr/>
          <p:nvPr/>
        </p:nvCxnSpPr>
        <p:spPr>
          <a:xfrm>
            <a:off x="3181350" y="2493962"/>
            <a:ext cx="1085850" cy="668337"/>
          </a:xfrm>
          <a:prstGeom prst="straightConnector1">
            <a:avLst/>
          </a:prstGeom>
          <a:noFill/>
          <a:ln w="19050" cap="flat" cmpd="sng">
            <a:solidFill>
              <a:srgbClr val="FF0000"/>
            </a:solidFill>
            <a:prstDash val="solid"/>
            <a:miter lim="800000"/>
            <a:headEnd type="none" w="med" len="med"/>
            <a:tailEnd type="triangle" w="med" len="med"/>
          </a:ln>
        </p:spPr>
      </p:cxnSp>
      <p:cxnSp>
        <p:nvCxnSpPr>
          <p:cNvPr id="198" name="Google Shape;198;p19"/>
          <p:cNvCxnSpPr/>
          <p:nvPr/>
        </p:nvCxnSpPr>
        <p:spPr>
          <a:xfrm>
            <a:off x="2501900" y="3178175"/>
            <a:ext cx="758825" cy="668337"/>
          </a:xfrm>
          <a:prstGeom prst="straightConnector1">
            <a:avLst/>
          </a:prstGeom>
          <a:noFill/>
          <a:ln w="19050" cap="flat" cmpd="sng">
            <a:solidFill>
              <a:srgbClr val="FF0000"/>
            </a:solidFill>
            <a:prstDash val="solid"/>
            <a:miter lim="800000"/>
            <a:headEnd type="none" w="med" len="med"/>
            <a:tailEnd type="triangle" w="med" len="med"/>
          </a:ln>
        </p:spPr>
      </p:cxnSp>
    </p:spTree>
    <p:extLst>
      <p:ext uri="{BB962C8B-B14F-4D97-AF65-F5344CB8AC3E}">
        <p14:creationId xmlns:p14="http://schemas.microsoft.com/office/powerpoint/2010/main" val="162259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EEDCE-1E16-4F17-B072-9F02DF8F800A}"/>
              </a:ext>
            </a:extLst>
          </p:cNvPr>
          <p:cNvSpPr>
            <a:spLocks noGrp="1"/>
          </p:cNvSpPr>
          <p:nvPr>
            <p:ph type="title"/>
          </p:nvPr>
        </p:nvSpPr>
        <p:spPr/>
        <p:txBody>
          <a:bodyPr/>
          <a:lstStyle/>
          <a:p>
            <a:r>
              <a:rPr lang="en-US" dirty="0"/>
              <a:t>Polymorphic call</a:t>
            </a:r>
            <a:br>
              <a:rPr lang="en-US" dirty="0"/>
            </a:br>
            <a:endParaRPr lang="en-US" dirty="0"/>
          </a:p>
        </p:txBody>
      </p:sp>
      <p:sp>
        <p:nvSpPr>
          <p:cNvPr id="3" name="Text Placeholder 2">
            <a:extLst>
              <a:ext uri="{FF2B5EF4-FFF2-40B4-BE49-F238E27FC236}">
                <a16:creationId xmlns:a16="http://schemas.microsoft.com/office/drawing/2014/main" id="{18B79D6E-4977-4A04-A71F-FDBEEA83CB1E}"/>
              </a:ext>
            </a:extLst>
          </p:cNvPr>
          <p:cNvSpPr>
            <a:spLocks noGrp="1"/>
          </p:cNvSpPr>
          <p:nvPr>
            <p:ph type="body" idx="1"/>
          </p:nvPr>
        </p:nvSpPr>
        <p:spPr>
          <a:xfrm>
            <a:off x="685800" y="1657349"/>
            <a:ext cx="7772400" cy="4594363"/>
          </a:xfrm>
        </p:spPr>
        <p:txBody>
          <a:bodyPr/>
          <a:lstStyle/>
          <a:p>
            <a:r>
              <a:rPr lang="en-GB" sz="2800" dirty="0"/>
              <a:t>The inheritance relationship enables a subclass to inherit features from its superclass with additional new features. </a:t>
            </a:r>
          </a:p>
          <a:p>
            <a:r>
              <a:rPr lang="en-GB" sz="2800" dirty="0"/>
              <a:t>A subclass is a specialization of its superclass; every instance of a subclass is also an instance of its superclass, but not vice versa. </a:t>
            </a:r>
          </a:p>
          <a:p>
            <a:r>
              <a:rPr lang="en-GB" sz="2800" dirty="0"/>
              <a:t>For example, every circle is a geometric object, but not every geometric object is a circle. </a:t>
            </a:r>
          </a:p>
          <a:p>
            <a:r>
              <a:rPr lang="en-GB" sz="2800" dirty="0"/>
              <a:t>Therefore, you </a:t>
            </a:r>
            <a:r>
              <a:rPr lang="en-GB" sz="2800" b="1" dirty="0"/>
              <a:t>can always pass an instance of a subclass to a parameter of its superclass type.</a:t>
            </a:r>
            <a:endParaRPr lang="en-US" sz="2800" b="1" dirty="0"/>
          </a:p>
        </p:txBody>
      </p:sp>
      <p:sp>
        <p:nvSpPr>
          <p:cNvPr id="4" name="Slide Number Placeholder 3">
            <a:extLst>
              <a:ext uri="{FF2B5EF4-FFF2-40B4-BE49-F238E27FC236}">
                <a16:creationId xmlns:a16="http://schemas.microsoft.com/office/drawing/2014/main" id="{3AB1ACDF-87EE-4CEF-83DF-81AED4D72E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352523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2"/>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13</a:t>
            </a:fld>
            <a:endParaRPr/>
          </a:p>
        </p:txBody>
      </p:sp>
      <p:sp>
        <p:nvSpPr>
          <p:cNvPr id="219" name="Google Shape;219;p22"/>
          <p:cNvSpPr txBox="1"/>
          <p:nvPr/>
        </p:nvSpPr>
        <p:spPr>
          <a:xfrm>
            <a:off x="609600" y="381000"/>
            <a:ext cx="7666037" cy="5016500"/>
          </a:xfrm>
          <a:prstGeom prst="rect">
            <a:avLst/>
          </a:prstGeom>
          <a:noFill/>
          <a:ln>
            <a:noFill/>
          </a:ln>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80"/>
              </a:buClr>
              <a:buSzPts val="2000"/>
              <a:buFont typeface="Arimo"/>
              <a:buNone/>
            </a:pPr>
            <a:r>
              <a:rPr lang="en-US" sz="2000" b="1" i="0" u="none" dirty="0">
                <a:solidFill>
                  <a:srgbClr val="000080"/>
                </a:solidFill>
                <a:latin typeface="Arimo"/>
                <a:ea typeface="Arimo"/>
                <a:cs typeface="Arimo"/>
                <a:sym typeface="Arimo"/>
              </a:rPr>
              <a:t>public</a:t>
            </a:r>
            <a:r>
              <a:rPr lang="en-US" sz="2000" b="0" i="0" u="none" dirty="0">
                <a:solidFill>
                  <a:srgbClr val="000000"/>
                </a:solidFill>
                <a:latin typeface="Arimo"/>
                <a:ea typeface="Arimo"/>
                <a:cs typeface="Arimo"/>
                <a:sym typeface="Arimo"/>
              </a:rPr>
              <a:t> </a:t>
            </a:r>
            <a:r>
              <a:rPr lang="en-US" sz="2000" b="1" i="0" u="none" dirty="0">
                <a:solidFill>
                  <a:srgbClr val="000080"/>
                </a:solidFill>
                <a:latin typeface="Arimo"/>
                <a:ea typeface="Arimo"/>
                <a:cs typeface="Arimo"/>
                <a:sym typeface="Arimo"/>
              </a:rPr>
              <a:t>class</a:t>
            </a:r>
            <a:r>
              <a:rPr lang="en-US" sz="2000" b="0" i="0" u="none" dirty="0">
                <a:solidFill>
                  <a:srgbClr val="000000"/>
                </a:solidFill>
                <a:latin typeface="Arimo"/>
                <a:ea typeface="Arimo"/>
                <a:cs typeface="Arimo"/>
                <a:sym typeface="Arimo"/>
              </a:rPr>
              <a:t> </a:t>
            </a:r>
            <a:r>
              <a:rPr lang="en-US" sz="2000" b="0" i="0" u="none" dirty="0" err="1">
                <a:solidFill>
                  <a:srgbClr val="000000"/>
                </a:solidFill>
                <a:latin typeface="Arimo"/>
                <a:ea typeface="Arimo"/>
                <a:cs typeface="Arimo"/>
                <a:sym typeface="Arimo"/>
              </a:rPr>
              <a:t>PolymorphismDemo</a:t>
            </a:r>
            <a:r>
              <a:rPr lang="en-US" sz="2000" b="0" i="0" u="none" dirty="0">
                <a:solidFill>
                  <a:srgbClr val="000000"/>
                </a:solidFill>
                <a:latin typeface="Arimo"/>
                <a:ea typeface="Arimo"/>
                <a:cs typeface="Arimo"/>
                <a:sym typeface="Arimo"/>
              </a:rPr>
              <a:t> {</a:t>
            </a:r>
            <a:endParaRPr dirty="0"/>
          </a:p>
          <a:p>
            <a:pPr marL="0" marR="0" lvl="0" indent="0" algn="l" rtl="0">
              <a:lnSpc>
                <a:spcPct val="100000"/>
              </a:lnSpc>
              <a:spcBef>
                <a:spcPts val="0"/>
              </a:spcBef>
              <a:spcAft>
                <a:spcPts val="0"/>
              </a:spcAft>
              <a:buClr>
                <a:srgbClr val="000000"/>
              </a:buClr>
              <a:buSzPts val="2000"/>
              <a:buFont typeface="Arimo"/>
              <a:buNone/>
            </a:pPr>
            <a:r>
              <a:rPr lang="en-US" sz="2000" b="0" i="0" u="none" dirty="0">
                <a:solidFill>
                  <a:srgbClr val="000000"/>
                </a:solidFill>
                <a:latin typeface="Arimo"/>
                <a:ea typeface="Arimo"/>
                <a:cs typeface="Arimo"/>
                <a:sym typeface="Arimo"/>
              </a:rPr>
              <a:t> </a:t>
            </a:r>
            <a:r>
              <a:rPr lang="en-US" sz="2000" b="0" i="0" u="none" dirty="0">
                <a:solidFill>
                  <a:srgbClr val="C00000"/>
                </a:solidFill>
                <a:latin typeface="Arimo"/>
                <a:ea typeface="Arimo"/>
                <a:cs typeface="Arimo"/>
                <a:sym typeface="Arimo"/>
              </a:rPr>
              <a:t>/** Main method */</a:t>
            </a:r>
            <a:endParaRPr dirty="0"/>
          </a:p>
          <a:p>
            <a:pPr marL="0" marR="0" lvl="0" indent="0" algn="l" rtl="0">
              <a:lnSpc>
                <a:spcPct val="100000"/>
              </a:lnSpc>
              <a:spcBef>
                <a:spcPts val="0"/>
              </a:spcBef>
              <a:spcAft>
                <a:spcPts val="0"/>
              </a:spcAft>
              <a:buClr>
                <a:srgbClr val="000000"/>
              </a:buClr>
              <a:buSzPts val="2000"/>
              <a:buFont typeface="Arimo"/>
              <a:buNone/>
            </a:pPr>
            <a:r>
              <a:rPr lang="en-US" sz="2000" b="0" i="0" u="none" dirty="0">
                <a:solidFill>
                  <a:srgbClr val="000000"/>
                </a:solidFill>
                <a:latin typeface="Arimo"/>
                <a:ea typeface="Arimo"/>
                <a:cs typeface="Arimo"/>
                <a:sym typeface="Arimo"/>
              </a:rPr>
              <a:t>    </a:t>
            </a:r>
            <a:r>
              <a:rPr lang="en-US" sz="2000" b="1" i="0" u="none" dirty="0">
                <a:solidFill>
                  <a:srgbClr val="000080"/>
                </a:solidFill>
                <a:latin typeface="Arimo"/>
                <a:ea typeface="Arimo"/>
                <a:cs typeface="Arimo"/>
                <a:sym typeface="Arimo"/>
              </a:rPr>
              <a:t>public</a:t>
            </a:r>
            <a:r>
              <a:rPr lang="en-US" sz="2000" b="0" i="0" u="none" dirty="0">
                <a:solidFill>
                  <a:srgbClr val="000000"/>
                </a:solidFill>
                <a:latin typeface="Arimo"/>
                <a:ea typeface="Arimo"/>
                <a:cs typeface="Arimo"/>
                <a:sym typeface="Arimo"/>
              </a:rPr>
              <a:t> </a:t>
            </a:r>
            <a:r>
              <a:rPr lang="en-US" sz="2000" b="1" i="0" u="none" dirty="0">
                <a:solidFill>
                  <a:srgbClr val="000080"/>
                </a:solidFill>
                <a:latin typeface="Arimo"/>
                <a:ea typeface="Arimo"/>
                <a:cs typeface="Arimo"/>
                <a:sym typeface="Arimo"/>
              </a:rPr>
              <a:t>static</a:t>
            </a:r>
            <a:r>
              <a:rPr lang="en-US" sz="2000" b="0" i="0" u="none" dirty="0">
                <a:solidFill>
                  <a:srgbClr val="000000"/>
                </a:solidFill>
                <a:latin typeface="Arimo"/>
                <a:ea typeface="Arimo"/>
                <a:cs typeface="Arimo"/>
                <a:sym typeface="Arimo"/>
              </a:rPr>
              <a:t> </a:t>
            </a:r>
            <a:r>
              <a:rPr lang="en-US" sz="2000" b="1" i="0" u="none" dirty="0">
                <a:solidFill>
                  <a:srgbClr val="000080"/>
                </a:solidFill>
                <a:latin typeface="Arimo"/>
                <a:ea typeface="Arimo"/>
                <a:cs typeface="Arimo"/>
                <a:sym typeface="Arimo"/>
              </a:rPr>
              <a:t>void</a:t>
            </a:r>
            <a:r>
              <a:rPr lang="en-US" sz="2000" b="0" i="0" u="none" dirty="0">
                <a:solidFill>
                  <a:srgbClr val="000000"/>
                </a:solidFill>
                <a:latin typeface="Arimo"/>
                <a:ea typeface="Arimo"/>
                <a:cs typeface="Arimo"/>
                <a:sym typeface="Arimo"/>
              </a:rPr>
              <a:t> main(String[] </a:t>
            </a:r>
            <a:r>
              <a:rPr lang="en-US" sz="2000" b="0" i="0" u="none" dirty="0" err="1">
                <a:solidFill>
                  <a:srgbClr val="000000"/>
                </a:solidFill>
                <a:latin typeface="Arimo"/>
                <a:ea typeface="Arimo"/>
                <a:cs typeface="Arimo"/>
                <a:sym typeface="Arimo"/>
              </a:rPr>
              <a:t>args</a:t>
            </a:r>
            <a:r>
              <a:rPr lang="en-US" sz="2000" b="0" i="0" u="none" dirty="0">
                <a:solidFill>
                  <a:srgbClr val="000000"/>
                </a:solidFill>
                <a:latin typeface="Arimo"/>
                <a:ea typeface="Arimo"/>
                <a:cs typeface="Arimo"/>
                <a:sym typeface="Arimo"/>
              </a:rPr>
              <a:t>) { </a:t>
            </a:r>
            <a:endParaRPr dirty="0"/>
          </a:p>
          <a:p>
            <a:pPr marL="0" marR="0" lvl="0" indent="0" algn="l" rtl="0">
              <a:lnSpc>
                <a:spcPct val="100000"/>
              </a:lnSpc>
              <a:spcBef>
                <a:spcPts val="0"/>
              </a:spcBef>
              <a:spcAft>
                <a:spcPts val="0"/>
              </a:spcAft>
              <a:buClr>
                <a:schemeClr val="dk1"/>
              </a:buClr>
              <a:buSzPts val="2000"/>
              <a:buFont typeface="Times New Roman"/>
              <a:buNone/>
            </a:pPr>
            <a:endParaRPr sz="2000" b="0" i="0" u="none" dirty="0">
              <a:solidFill>
                <a:srgbClr val="000000"/>
              </a:solidFill>
              <a:latin typeface="Arimo"/>
              <a:ea typeface="Arimo"/>
              <a:cs typeface="Arimo"/>
              <a:sym typeface="Arimo"/>
            </a:endParaRPr>
          </a:p>
          <a:p>
            <a:pPr marL="0" marR="0" lvl="0" indent="0" algn="l" rtl="0">
              <a:lnSpc>
                <a:spcPct val="100000"/>
              </a:lnSpc>
              <a:spcBef>
                <a:spcPts val="0"/>
              </a:spcBef>
              <a:spcAft>
                <a:spcPts val="0"/>
              </a:spcAft>
              <a:buClr>
                <a:srgbClr val="808080"/>
              </a:buClr>
              <a:buSzPts val="2000"/>
              <a:buFont typeface="Arimo"/>
              <a:buNone/>
            </a:pPr>
            <a:r>
              <a:rPr lang="en-US" sz="2000" b="0" i="0" u="none" dirty="0">
                <a:solidFill>
                  <a:srgbClr val="808080"/>
                </a:solidFill>
                <a:latin typeface="Arimo"/>
                <a:ea typeface="Arimo"/>
                <a:cs typeface="Arimo"/>
                <a:sym typeface="Arimo"/>
              </a:rPr>
              <a:t>   </a:t>
            </a:r>
            <a:r>
              <a:rPr lang="en-US" sz="2000" b="0" i="0" u="none" dirty="0">
                <a:solidFill>
                  <a:srgbClr val="C00000"/>
                </a:solidFill>
                <a:latin typeface="Arimo"/>
                <a:ea typeface="Arimo"/>
                <a:cs typeface="Arimo"/>
                <a:sym typeface="Arimo"/>
              </a:rPr>
              <a:t>// Display circle and rectangle properties </a:t>
            </a:r>
            <a:endParaRPr dirty="0"/>
          </a:p>
          <a:p>
            <a:pPr marL="0" marR="0" lvl="0" indent="0" algn="l" rtl="0">
              <a:lnSpc>
                <a:spcPct val="100000"/>
              </a:lnSpc>
              <a:spcBef>
                <a:spcPts val="0"/>
              </a:spcBef>
              <a:spcAft>
                <a:spcPts val="0"/>
              </a:spcAft>
              <a:buClr>
                <a:srgbClr val="000000"/>
              </a:buClr>
              <a:buSzPts val="2000"/>
              <a:buFont typeface="Arimo"/>
              <a:buNone/>
            </a:pPr>
            <a:r>
              <a:rPr lang="en-US" sz="2000" b="0" i="0" u="none" dirty="0">
                <a:solidFill>
                  <a:srgbClr val="000000"/>
                </a:solidFill>
                <a:latin typeface="Arimo"/>
                <a:ea typeface="Arimo"/>
                <a:cs typeface="Arimo"/>
                <a:sym typeface="Arimo"/>
              </a:rPr>
              <a:t>   </a:t>
            </a:r>
            <a:r>
              <a:rPr lang="en-US" sz="2000" b="0" i="0" u="none" dirty="0" err="1">
                <a:solidFill>
                  <a:srgbClr val="000000"/>
                </a:solidFill>
                <a:latin typeface="Arimo"/>
                <a:ea typeface="Arimo"/>
                <a:cs typeface="Arimo"/>
                <a:sym typeface="Arimo"/>
              </a:rPr>
              <a:t>displayObject</a:t>
            </a:r>
            <a:r>
              <a:rPr lang="en-US" sz="2000" b="0" i="0" u="none" dirty="0">
                <a:solidFill>
                  <a:srgbClr val="000000"/>
                </a:solidFill>
                <a:latin typeface="Arimo"/>
                <a:ea typeface="Arimo"/>
                <a:cs typeface="Arimo"/>
                <a:sym typeface="Arimo"/>
              </a:rPr>
              <a:t>(</a:t>
            </a:r>
            <a:r>
              <a:rPr lang="en-US" sz="2000" b="1" i="0" u="none" dirty="0">
                <a:solidFill>
                  <a:srgbClr val="000080"/>
                </a:solidFill>
                <a:latin typeface="Arimo"/>
                <a:ea typeface="Arimo"/>
                <a:cs typeface="Arimo"/>
                <a:sym typeface="Arimo"/>
              </a:rPr>
              <a:t>new</a:t>
            </a:r>
            <a:r>
              <a:rPr lang="en-US" sz="2000" b="0" i="0" u="none" dirty="0">
                <a:solidFill>
                  <a:srgbClr val="000000"/>
                </a:solidFill>
                <a:latin typeface="Arimo"/>
                <a:ea typeface="Arimo"/>
                <a:cs typeface="Arimo"/>
                <a:sym typeface="Arimo"/>
              </a:rPr>
              <a:t> Circle (</a:t>
            </a:r>
            <a:r>
              <a:rPr lang="en-US" sz="2000" b="1" i="0" u="none" dirty="0">
                <a:solidFill>
                  <a:srgbClr val="3366FF"/>
                </a:solidFill>
                <a:latin typeface="Arimo"/>
                <a:ea typeface="Arimo"/>
                <a:cs typeface="Arimo"/>
                <a:sym typeface="Arimo"/>
              </a:rPr>
              <a:t>1</a:t>
            </a:r>
            <a:r>
              <a:rPr lang="en-US" sz="2000" b="0" i="0" u="none" dirty="0">
                <a:solidFill>
                  <a:srgbClr val="000000"/>
                </a:solidFill>
                <a:latin typeface="Arimo"/>
                <a:ea typeface="Arimo"/>
                <a:cs typeface="Arimo"/>
                <a:sym typeface="Arimo"/>
              </a:rPr>
              <a:t>, </a:t>
            </a:r>
            <a:r>
              <a:rPr lang="en-US" sz="2000" b="1" i="0" u="none" dirty="0">
                <a:solidFill>
                  <a:srgbClr val="3366FF"/>
                </a:solidFill>
                <a:latin typeface="Arimo"/>
                <a:ea typeface="Arimo"/>
                <a:cs typeface="Arimo"/>
                <a:sym typeface="Arimo"/>
              </a:rPr>
              <a:t>"red"</a:t>
            </a:r>
            <a:r>
              <a:rPr lang="en-US" sz="2000" b="0" i="0" u="none" dirty="0">
                <a:solidFill>
                  <a:srgbClr val="000000"/>
                </a:solidFill>
                <a:latin typeface="Arimo"/>
                <a:ea typeface="Arimo"/>
                <a:cs typeface="Arimo"/>
                <a:sym typeface="Arimo"/>
              </a:rPr>
              <a:t>, </a:t>
            </a:r>
            <a:r>
              <a:rPr lang="en-US" sz="2000" b="1" i="0" u="none" dirty="0">
                <a:solidFill>
                  <a:srgbClr val="000080"/>
                </a:solidFill>
                <a:latin typeface="Arimo"/>
                <a:ea typeface="Arimo"/>
                <a:cs typeface="Arimo"/>
                <a:sym typeface="Arimo"/>
              </a:rPr>
              <a:t>false</a:t>
            </a:r>
            <a:r>
              <a:rPr lang="en-US" sz="2000" b="0" i="0" u="none" dirty="0">
                <a:solidFill>
                  <a:srgbClr val="000000"/>
                </a:solidFill>
                <a:latin typeface="Arimo"/>
                <a:ea typeface="Arimo"/>
                <a:cs typeface="Arimo"/>
                <a:sym typeface="Arimo"/>
              </a:rPr>
              <a:t>)); </a:t>
            </a:r>
            <a:endParaRPr dirty="0"/>
          </a:p>
          <a:p>
            <a:pPr marL="0" marR="0" lvl="0" indent="0" algn="l" rtl="0">
              <a:lnSpc>
                <a:spcPct val="100000"/>
              </a:lnSpc>
              <a:spcBef>
                <a:spcPts val="0"/>
              </a:spcBef>
              <a:spcAft>
                <a:spcPts val="0"/>
              </a:spcAft>
              <a:buClr>
                <a:srgbClr val="000000"/>
              </a:buClr>
              <a:buSzPts val="2000"/>
              <a:buFont typeface="Arimo"/>
              <a:buNone/>
            </a:pPr>
            <a:r>
              <a:rPr lang="en-US" sz="2000" b="0" i="0" u="none" dirty="0">
                <a:solidFill>
                  <a:srgbClr val="000000"/>
                </a:solidFill>
                <a:latin typeface="Arimo"/>
                <a:ea typeface="Arimo"/>
                <a:cs typeface="Arimo"/>
                <a:sym typeface="Arimo"/>
              </a:rPr>
              <a:t>   </a:t>
            </a:r>
            <a:r>
              <a:rPr lang="en-US" sz="2000" b="0" i="0" u="none" dirty="0" err="1">
                <a:solidFill>
                  <a:srgbClr val="000000"/>
                </a:solidFill>
                <a:latin typeface="Arimo"/>
                <a:ea typeface="Arimo"/>
                <a:cs typeface="Arimo"/>
                <a:sym typeface="Arimo"/>
              </a:rPr>
              <a:t>displayObject</a:t>
            </a:r>
            <a:r>
              <a:rPr lang="en-US" sz="2000" b="0" i="0" u="none" dirty="0">
                <a:solidFill>
                  <a:srgbClr val="000000"/>
                </a:solidFill>
                <a:latin typeface="Arimo"/>
                <a:ea typeface="Arimo"/>
                <a:cs typeface="Arimo"/>
                <a:sym typeface="Arimo"/>
              </a:rPr>
              <a:t>(</a:t>
            </a:r>
            <a:r>
              <a:rPr lang="en-US" sz="2000" b="1" i="0" u="none" dirty="0">
                <a:solidFill>
                  <a:srgbClr val="000080"/>
                </a:solidFill>
                <a:latin typeface="Arimo"/>
                <a:ea typeface="Arimo"/>
                <a:cs typeface="Arimo"/>
                <a:sym typeface="Arimo"/>
              </a:rPr>
              <a:t>new</a:t>
            </a:r>
            <a:r>
              <a:rPr lang="en-US" sz="2000" b="0" i="0" u="none" dirty="0">
                <a:solidFill>
                  <a:srgbClr val="000000"/>
                </a:solidFill>
                <a:latin typeface="Arimo"/>
                <a:ea typeface="Arimo"/>
                <a:cs typeface="Arimo"/>
                <a:sym typeface="Arimo"/>
              </a:rPr>
              <a:t> Rectangle (</a:t>
            </a:r>
            <a:r>
              <a:rPr lang="en-US" sz="2000" b="1" i="0" u="none" dirty="0">
                <a:solidFill>
                  <a:srgbClr val="3366FF"/>
                </a:solidFill>
                <a:latin typeface="Arimo"/>
                <a:ea typeface="Arimo"/>
                <a:cs typeface="Arimo"/>
                <a:sym typeface="Arimo"/>
              </a:rPr>
              <a:t>1</a:t>
            </a:r>
            <a:r>
              <a:rPr lang="en-US" sz="2000" b="0" i="0" u="none" dirty="0">
                <a:solidFill>
                  <a:srgbClr val="000000"/>
                </a:solidFill>
                <a:latin typeface="Arimo"/>
                <a:ea typeface="Arimo"/>
                <a:cs typeface="Arimo"/>
                <a:sym typeface="Arimo"/>
              </a:rPr>
              <a:t>, </a:t>
            </a:r>
            <a:r>
              <a:rPr lang="en-US" sz="2000" b="1" i="0" u="none" dirty="0">
                <a:solidFill>
                  <a:srgbClr val="3366FF"/>
                </a:solidFill>
                <a:latin typeface="Arimo"/>
                <a:ea typeface="Arimo"/>
                <a:cs typeface="Arimo"/>
                <a:sym typeface="Arimo"/>
              </a:rPr>
              <a:t>1</a:t>
            </a:r>
            <a:r>
              <a:rPr lang="en-US" sz="2000" b="0" i="0" u="none" dirty="0">
                <a:solidFill>
                  <a:srgbClr val="000000"/>
                </a:solidFill>
                <a:latin typeface="Arimo"/>
                <a:ea typeface="Arimo"/>
                <a:cs typeface="Arimo"/>
                <a:sym typeface="Arimo"/>
              </a:rPr>
              <a:t>, </a:t>
            </a:r>
            <a:r>
              <a:rPr lang="en-US" sz="2000" b="1" i="0" u="none" dirty="0">
                <a:solidFill>
                  <a:srgbClr val="3366FF"/>
                </a:solidFill>
                <a:latin typeface="Arimo"/>
                <a:ea typeface="Arimo"/>
                <a:cs typeface="Arimo"/>
                <a:sym typeface="Arimo"/>
              </a:rPr>
              <a:t>"black"</a:t>
            </a:r>
            <a:r>
              <a:rPr lang="en-US" sz="2000" b="0" i="0" u="none" dirty="0">
                <a:solidFill>
                  <a:srgbClr val="000000"/>
                </a:solidFill>
                <a:latin typeface="Arimo"/>
                <a:ea typeface="Arimo"/>
                <a:cs typeface="Arimo"/>
                <a:sym typeface="Arimo"/>
              </a:rPr>
              <a:t>, </a:t>
            </a:r>
            <a:r>
              <a:rPr lang="en-US" sz="2000" b="1" i="0" u="none" dirty="0">
                <a:solidFill>
                  <a:srgbClr val="000080"/>
                </a:solidFill>
                <a:latin typeface="Arimo"/>
                <a:ea typeface="Arimo"/>
                <a:cs typeface="Arimo"/>
                <a:sym typeface="Arimo"/>
              </a:rPr>
              <a:t>true</a:t>
            </a:r>
            <a:r>
              <a:rPr lang="en-US" sz="2000" b="0" i="0" u="none" dirty="0">
                <a:solidFill>
                  <a:srgbClr val="000000"/>
                </a:solidFill>
                <a:latin typeface="Arimo"/>
                <a:ea typeface="Arimo"/>
                <a:cs typeface="Arimo"/>
                <a:sym typeface="Arimo"/>
              </a:rPr>
              <a:t>));</a:t>
            </a:r>
            <a:endParaRPr dirty="0"/>
          </a:p>
          <a:p>
            <a:pPr marL="0" marR="0" lvl="0" indent="0" algn="l" rtl="0">
              <a:lnSpc>
                <a:spcPct val="100000"/>
              </a:lnSpc>
              <a:spcBef>
                <a:spcPts val="0"/>
              </a:spcBef>
              <a:spcAft>
                <a:spcPts val="0"/>
              </a:spcAft>
              <a:buClr>
                <a:srgbClr val="000000"/>
              </a:buClr>
              <a:buSzPts val="2000"/>
              <a:buFont typeface="Arimo"/>
              <a:buNone/>
            </a:pPr>
            <a:r>
              <a:rPr lang="en-US" sz="2000" b="0" i="0" u="none" dirty="0">
                <a:solidFill>
                  <a:srgbClr val="000000"/>
                </a:solidFill>
                <a:latin typeface="Arimo"/>
                <a:ea typeface="Arimo"/>
                <a:cs typeface="Arimo"/>
                <a:sym typeface="Arimo"/>
              </a:rPr>
              <a:t>    } </a:t>
            </a:r>
            <a:endParaRPr dirty="0"/>
          </a:p>
          <a:p>
            <a:pPr marL="0" marR="0" lvl="0" indent="0" algn="l" rtl="0">
              <a:lnSpc>
                <a:spcPct val="100000"/>
              </a:lnSpc>
              <a:spcBef>
                <a:spcPts val="0"/>
              </a:spcBef>
              <a:spcAft>
                <a:spcPts val="0"/>
              </a:spcAft>
              <a:buClr>
                <a:schemeClr val="dk1"/>
              </a:buClr>
              <a:buSzPts val="2000"/>
              <a:buFont typeface="Times New Roman"/>
              <a:buNone/>
            </a:pPr>
            <a:endParaRPr sz="2000" b="0" i="0" u="none" dirty="0">
              <a:solidFill>
                <a:srgbClr val="000000"/>
              </a:solidFill>
              <a:latin typeface="Arimo"/>
              <a:ea typeface="Arimo"/>
              <a:cs typeface="Arimo"/>
              <a:sym typeface="Arimo"/>
            </a:endParaRPr>
          </a:p>
          <a:p>
            <a:pPr marL="0" marR="0" lvl="0" indent="0" algn="l" rtl="0">
              <a:lnSpc>
                <a:spcPct val="100000"/>
              </a:lnSpc>
              <a:spcBef>
                <a:spcPts val="0"/>
              </a:spcBef>
              <a:spcAft>
                <a:spcPts val="0"/>
              </a:spcAft>
              <a:buClr>
                <a:srgbClr val="C00000"/>
              </a:buClr>
              <a:buSzPts val="2000"/>
              <a:buFont typeface="Arimo"/>
              <a:buNone/>
            </a:pPr>
            <a:r>
              <a:rPr lang="en-US" sz="2000" b="0" i="0" u="none" dirty="0">
                <a:solidFill>
                  <a:srgbClr val="C00000"/>
                </a:solidFill>
                <a:latin typeface="Arimo"/>
                <a:ea typeface="Arimo"/>
                <a:cs typeface="Arimo"/>
                <a:sym typeface="Arimo"/>
              </a:rPr>
              <a:t>/** Display geometric object properties */</a:t>
            </a:r>
            <a:endParaRPr dirty="0"/>
          </a:p>
          <a:p>
            <a:pPr marL="0" marR="0" lvl="0" indent="0" algn="l" rtl="0">
              <a:lnSpc>
                <a:spcPct val="100000"/>
              </a:lnSpc>
              <a:spcBef>
                <a:spcPts val="0"/>
              </a:spcBef>
              <a:spcAft>
                <a:spcPts val="0"/>
              </a:spcAft>
              <a:buClr>
                <a:srgbClr val="000000"/>
              </a:buClr>
              <a:buSzPts val="2000"/>
              <a:buFont typeface="Arimo"/>
              <a:buNone/>
            </a:pPr>
            <a:r>
              <a:rPr lang="en-US" sz="2000" b="0" i="0" u="none" dirty="0">
                <a:solidFill>
                  <a:srgbClr val="000000"/>
                </a:solidFill>
                <a:latin typeface="Arimo"/>
                <a:ea typeface="Arimo"/>
                <a:cs typeface="Arimo"/>
                <a:sym typeface="Arimo"/>
              </a:rPr>
              <a:t>    </a:t>
            </a:r>
            <a:r>
              <a:rPr lang="en-US" sz="2000" b="1" i="0" u="none" dirty="0">
                <a:solidFill>
                  <a:srgbClr val="000080"/>
                </a:solidFill>
                <a:latin typeface="Arimo"/>
                <a:ea typeface="Arimo"/>
                <a:cs typeface="Arimo"/>
                <a:sym typeface="Arimo"/>
              </a:rPr>
              <a:t>public</a:t>
            </a:r>
            <a:r>
              <a:rPr lang="en-US" sz="2000" b="0" i="0" u="none" dirty="0">
                <a:solidFill>
                  <a:srgbClr val="000000"/>
                </a:solidFill>
                <a:latin typeface="Arimo"/>
                <a:ea typeface="Arimo"/>
                <a:cs typeface="Arimo"/>
                <a:sym typeface="Arimo"/>
              </a:rPr>
              <a:t> </a:t>
            </a:r>
            <a:r>
              <a:rPr lang="en-US" sz="2000" b="1" i="0" u="none" dirty="0">
                <a:solidFill>
                  <a:srgbClr val="000080"/>
                </a:solidFill>
                <a:latin typeface="Arimo"/>
                <a:ea typeface="Arimo"/>
                <a:cs typeface="Arimo"/>
                <a:sym typeface="Arimo"/>
              </a:rPr>
              <a:t>static</a:t>
            </a:r>
            <a:r>
              <a:rPr lang="en-US" sz="2000" b="0" i="0" u="none" dirty="0">
                <a:solidFill>
                  <a:srgbClr val="000000"/>
                </a:solidFill>
                <a:latin typeface="Arimo"/>
                <a:ea typeface="Arimo"/>
                <a:cs typeface="Arimo"/>
                <a:sym typeface="Arimo"/>
              </a:rPr>
              <a:t> </a:t>
            </a:r>
            <a:r>
              <a:rPr lang="en-US" sz="2000" b="1" i="0" u="none" dirty="0">
                <a:solidFill>
                  <a:srgbClr val="000080"/>
                </a:solidFill>
                <a:latin typeface="Arimo"/>
                <a:ea typeface="Arimo"/>
                <a:cs typeface="Arimo"/>
                <a:sym typeface="Arimo"/>
              </a:rPr>
              <a:t>void</a:t>
            </a:r>
            <a:r>
              <a:rPr lang="en-US" sz="2000" b="0" i="0" u="none" dirty="0">
                <a:solidFill>
                  <a:srgbClr val="000000"/>
                </a:solidFill>
                <a:latin typeface="Arimo"/>
                <a:ea typeface="Arimo"/>
                <a:cs typeface="Arimo"/>
                <a:sym typeface="Arimo"/>
              </a:rPr>
              <a:t> </a:t>
            </a:r>
            <a:r>
              <a:rPr lang="en-US" sz="2000" b="0" i="0" u="none" dirty="0" err="1">
                <a:solidFill>
                  <a:srgbClr val="000000"/>
                </a:solidFill>
                <a:latin typeface="Arimo"/>
                <a:ea typeface="Arimo"/>
                <a:cs typeface="Arimo"/>
                <a:sym typeface="Arimo"/>
              </a:rPr>
              <a:t>displayObject</a:t>
            </a:r>
            <a:r>
              <a:rPr lang="en-US" sz="2000" b="0" i="0" u="none" dirty="0">
                <a:solidFill>
                  <a:srgbClr val="000000"/>
                </a:solidFill>
                <a:latin typeface="Arimo"/>
                <a:ea typeface="Arimo"/>
                <a:cs typeface="Arimo"/>
                <a:sym typeface="Arimo"/>
              </a:rPr>
              <a:t>(</a:t>
            </a:r>
            <a:r>
              <a:rPr lang="en-US" sz="2000" b="0" i="0" u="none" dirty="0">
                <a:solidFill>
                  <a:srgbClr val="000000"/>
                </a:solidFill>
                <a:highlight>
                  <a:srgbClr val="FFFF00"/>
                </a:highlight>
                <a:latin typeface="Arimo"/>
                <a:ea typeface="Arimo"/>
                <a:cs typeface="Arimo"/>
                <a:sym typeface="Arimo"/>
              </a:rPr>
              <a:t>Shape object</a:t>
            </a:r>
            <a:r>
              <a:rPr lang="en-US" sz="2000" b="0" i="0" u="none" dirty="0">
                <a:solidFill>
                  <a:srgbClr val="000000"/>
                </a:solidFill>
                <a:latin typeface="Arimo"/>
                <a:ea typeface="Arimo"/>
                <a:cs typeface="Arimo"/>
                <a:sym typeface="Arimo"/>
              </a:rPr>
              <a:t>) </a:t>
            </a:r>
            <a:endParaRPr dirty="0"/>
          </a:p>
          <a:p>
            <a:pPr marL="0" marR="0" lvl="0" indent="0" algn="l" rtl="0">
              <a:lnSpc>
                <a:spcPct val="100000"/>
              </a:lnSpc>
              <a:spcBef>
                <a:spcPts val="0"/>
              </a:spcBef>
              <a:spcAft>
                <a:spcPts val="0"/>
              </a:spcAft>
              <a:buClr>
                <a:srgbClr val="000000"/>
              </a:buClr>
              <a:buSzPts val="2000"/>
              <a:buFont typeface="Arimo"/>
              <a:buNone/>
            </a:pPr>
            <a:r>
              <a:rPr lang="en-US" sz="2000" b="0" i="0" u="none" dirty="0">
                <a:solidFill>
                  <a:srgbClr val="000000"/>
                </a:solidFill>
                <a:latin typeface="Arimo"/>
                <a:ea typeface="Arimo"/>
                <a:cs typeface="Arimo"/>
                <a:sym typeface="Arimo"/>
              </a:rPr>
              <a:t>    { </a:t>
            </a:r>
            <a:endParaRPr dirty="0"/>
          </a:p>
          <a:p>
            <a:pPr marL="0" marR="0" lvl="0" indent="0" algn="l" rtl="0">
              <a:lnSpc>
                <a:spcPct val="100000"/>
              </a:lnSpc>
              <a:spcBef>
                <a:spcPts val="0"/>
              </a:spcBef>
              <a:spcAft>
                <a:spcPts val="0"/>
              </a:spcAft>
              <a:buClr>
                <a:srgbClr val="000000"/>
              </a:buClr>
              <a:buSzPts val="2000"/>
              <a:buFont typeface="Arimo"/>
              <a:buNone/>
            </a:pPr>
            <a:r>
              <a:rPr lang="en-US" sz="2000" b="0" i="0" u="none" dirty="0">
                <a:solidFill>
                  <a:srgbClr val="000000"/>
                </a:solidFill>
                <a:latin typeface="Arimo"/>
                <a:ea typeface="Arimo"/>
                <a:cs typeface="Arimo"/>
                <a:sym typeface="Arimo"/>
              </a:rPr>
              <a:t>      </a:t>
            </a:r>
            <a:r>
              <a:rPr lang="en-US" sz="2000" b="0" i="0" u="none" dirty="0" err="1">
                <a:solidFill>
                  <a:srgbClr val="000000"/>
                </a:solidFill>
                <a:latin typeface="Arimo"/>
                <a:ea typeface="Arimo"/>
                <a:cs typeface="Arimo"/>
                <a:sym typeface="Arimo"/>
              </a:rPr>
              <a:t>System.out.println</a:t>
            </a:r>
            <a:r>
              <a:rPr lang="en-US" sz="2000" b="0" i="0" u="none" dirty="0">
                <a:solidFill>
                  <a:srgbClr val="000000"/>
                </a:solidFill>
                <a:latin typeface="Arimo"/>
                <a:ea typeface="Arimo"/>
                <a:cs typeface="Arimo"/>
                <a:sym typeface="Arimo"/>
              </a:rPr>
              <a:t>(</a:t>
            </a:r>
            <a:r>
              <a:rPr lang="en-US" sz="2000" b="1" i="0" u="none" dirty="0">
                <a:solidFill>
                  <a:srgbClr val="3366FF"/>
                </a:solidFill>
                <a:latin typeface="Arimo"/>
                <a:ea typeface="Arimo"/>
                <a:cs typeface="Arimo"/>
                <a:sym typeface="Arimo"/>
              </a:rPr>
              <a:t>"Created on "</a:t>
            </a:r>
            <a:r>
              <a:rPr lang="en-US" sz="2000" b="0" i="0" u="none" dirty="0">
                <a:solidFill>
                  <a:srgbClr val="000000"/>
                </a:solidFill>
                <a:latin typeface="Arimo"/>
                <a:ea typeface="Arimo"/>
                <a:cs typeface="Arimo"/>
                <a:sym typeface="Arimo"/>
              </a:rPr>
              <a:t> + </a:t>
            </a:r>
            <a:r>
              <a:rPr lang="en-US" sz="2000" b="0" i="0" u="none" dirty="0" err="1">
                <a:solidFill>
                  <a:srgbClr val="000000"/>
                </a:solidFill>
                <a:latin typeface="Arimo"/>
                <a:ea typeface="Arimo"/>
                <a:cs typeface="Arimo"/>
                <a:sym typeface="Arimo"/>
              </a:rPr>
              <a:t>object.getDateCreated</a:t>
            </a:r>
            <a:r>
              <a:rPr lang="en-US" sz="2000" b="0" i="0" u="none" dirty="0">
                <a:solidFill>
                  <a:srgbClr val="000000"/>
                </a:solidFill>
                <a:latin typeface="Arimo"/>
                <a:ea typeface="Arimo"/>
                <a:cs typeface="Arimo"/>
                <a:sym typeface="Arimo"/>
              </a:rPr>
              <a:t>() +</a:t>
            </a:r>
            <a:endParaRPr dirty="0"/>
          </a:p>
          <a:p>
            <a:pPr marL="0" marR="0" lvl="0" indent="0" algn="l" rtl="0">
              <a:lnSpc>
                <a:spcPct val="100000"/>
              </a:lnSpc>
              <a:spcBef>
                <a:spcPts val="0"/>
              </a:spcBef>
              <a:spcAft>
                <a:spcPts val="0"/>
              </a:spcAft>
              <a:buClr>
                <a:srgbClr val="000000"/>
              </a:buClr>
              <a:buSzPts val="2000"/>
              <a:buFont typeface="Arimo"/>
              <a:buNone/>
            </a:pPr>
            <a:r>
              <a:rPr lang="en-US" sz="2000" b="0" i="0" u="none" dirty="0">
                <a:solidFill>
                  <a:srgbClr val="000000"/>
                </a:solidFill>
                <a:latin typeface="Arimo"/>
                <a:ea typeface="Arimo"/>
                <a:cs typeface="Arimo"/>
                <a:sym typeface="Arimo"/>
              </a:rPr>
              <a:t>                                    </a:t>
            </a:r>
            <a:r>
              <a:rPr lang="en-US" sz="2000" b="1" i="0" u="none" dirty="0">
                <a:solidFill>
                  <a:srgbClr val="3366FF"/>
                </a:solidFill>
                <a:latin typeface="Arimo"/>
                <a:ea typeface="Arimo"/>
                <a:cs typeface="Arimo"/>
                <a:sym typeface="Arimo"/>
              </a:rPr>
              <a:t>". Color is "</a:t>
            </a:r>
            <a:r>
              <a:rPr lang="en-US" sz="2000" b="0" i="0" u="none" dirty="0">
                <a:solidFill>
                  <a:srgbClr val="000000"/>
                </a:solidFill>
                <a:latin typeface="Arimo"/>
                <a:ea typeface="Arimo"/>
                <a:cs typeface="Arimo"/>
                <a:sym typeface="Arimo"/>
              </a:rPr>
              <a:t> + </a:t>
            </a:r>
            <a:r>
              <a:rPr lang="en-US" sz="2000" b="0" i="0" u="none" dirty="0" err="1">
                <a:solidFill>
                  <a:srgbClr val="000000"/>
                </a:solidFill>
                <a:latin typeface="Arimo"/>
                <a:ea typeface="Arimo"/>
                <a:cs typeface="Arimo"/>
                <a:sym typeface="Arimo"/>
              </a:rPr>
              <a:t>object.getColor</a:t>
            </a:r>
            <a:r>
              <a:rPr lang="en-US" sz="2000" b="0" i="0" u="none" dirty="0">
                <a:solidFill>
                  <a:srgbClr val="000000"/>
                </a:solidFill>
                <a:latin typeface="Arimo"/>
                <a:ea typeface="Arimo"/>
                <a:cs typeface="Arimo"/>
                <a:sym typeface="Arimo"/>
              </a:rPr>
              <a:t>());</a:t>
            </a:r>
            <a:endParaRPr dirty="0"/>
          </a:p>
          <a:p>
            <a:pPr marL="0" marR="0" lvl="0" indent="0" algn="l" rtl="0">
              <a:lnSpc>
                <a:spcPct val="100000"/>
              </a:lnSpc>
              <a:spcBef>
                <a:spcPts val="0"/>
              </a:spcBef>
              <a:spcAft>
                <a:spcPts val="0"/>
              </a:spcAft>
              <a:buClr>
                <a:srgbClr val="000000"/>
              </a:buClr>
              <a:buSzPts val="2000"/>
              <a:buFont typeface="Arimo"/>
              <a:buNone/>
            </a:pPr>
            <a:r>
              <a:rPr lang="en-US" sz="2000" b="0" i="0" u="none" dirty="0">
                <a:solidFill>
                  <a:srgbClr val="000000"/>
                </a:solidFill>
                <a:latin typeface="Arimo"/>
                <a:ea typeface="Arimo"/>
                <a:cs typeface="Arimo"/>
                <a:sym typeface="Arimo"/>
              </a:rPr>
              <a:t>     } </a:t>
            </a:r>
            <a:endParaRPr dirty="0"/>
          </a:p>
          <a:p>
            <a:pPr marL="0" marR="0" lvl="0" indent="0" algn="l" rtl="0">
              <a:lnSpc>
                <a:spcPct val="100000"/>
              </a:lnSpc>
              <a:spcBef>
                <a:spcPts val="0"/>
              </a:spcBef>
              <a:spcAft>
                <a:spcPts val="0"/>
              </a:spcAft>
              <a:buClr>
                <a:srgbClr val="000000"/>
              </a:buClr>
              <a:buSzPts val="2000"/>
              <a:buFont typeface="Arimo"/>
              <a:buNone/>
            </a:pPr>
            <a:r>
              <a:rPr lang="en-US" sz="2000" b="0" i="0" u="none" dirty="0">
                <a:solidFill>
                  <a:srgbClr val="000000"/>
                </a:solidFill>
                <a:latin typeface="Arimo"/>
                <a:ea typeface="Arimo"/>
                <a:cs typeface="Arimo"/>
                <a:sym typeface="Arimo"/>
              </a:rPr>
              <a:t>}</a:t>
            </a:r>
            <a:r>
              <a:rPr lang="en-US" sz="2000" b="0" i="0" u="none" dirty="0">
                <a:solidFill>
                  <a:schemeClr val="dk1"/>
                </a:solidFill>
                <a:latin typeface="Times New Roman"/>
                <a:ea typeface="Times New Roman"/>
                <a:cs typeface="Times New Roman"/>
                <a:sym typeface="Times New Roman"/>
              </a:rPr>
              <a:t> </a:t>
            </a:r>
            <a:endParaRPr dirty="0"/>
          </a:p>
        </p:txBody>
      </p:sp>
      <p:sp>
        <p:nvSpPr>
          <p:cNvPr id="2" name="TextBox 1">
            <a:extLst>
              <a:ext uri="{FF2B5EF4-FFF2-40B4-BE49-F238E27FC236}">
                <a16:creationId xmlns:a16="http://schemas.microsoft.com/office/drawing/2014/main" id="{72146F49-5C65-4DE5-958C-4D85206B7489}"/>
              </a:ext>
            </a:extLst>
          </p:cNvPr>
          <p:cNvSpPr txBox="1"/>
          <p:nvPr/>
        </p:nvSpPr>
        <p:spPr>
          <a:xfrm>
            <a:off x="7277100" y="1762125"/>
            <a:ext cx="1409700" cy="738664"/>
          </a:xfrm>
          <a:prstGeom prst="rect">
            <a:avLst/>
          </a:prstGeom>
          <a:noFill/>
        </p:spPr>
        <p:txBody>
          <a:bodyPr wrap="square" rtlCol="0">
            <a:spAutoFit/>
          </a:bodyPr>
          <a:lstStyle/>
          <a:p>
            <a:r>
              <a:rPr lang="en-US" dirty="0"/>
              <a:t>Polymorphic call</a:t>
            </a:r>
            <a:br>
              <a:rPr lang="en-US" dirty="0"/>
            </a:br>
            <a:endParaRPr lang="en-US" dirty="0"/>
          </a:p>
        </p:txBody>
      </p:sp>
      <p:cxnSp>
        <p:nvCxnSpPr>
          <p:cNvPr id="4" name="Straight Arrow Connector 3">
            <a:extLst>
              <a:ext uri="{FF2B5EF4-FFF2-40B4-BE49-F238E27FC236}">
                <a16:creationId xmlns:a16="http://schemas.microsoft.com/office/drawing/2014/main" id="{1A809B3B-12C7-4F34-B23C-FADF95F3B120}"/>
              </a:ext>
            </a:extLst>
          </p:cNvPr>
          <p:cNvCxnSpPr>
            <a:stCxn id="2" idx="1"/>
          </p:cNvCxnSpPr>
          <p:nvPr/>
        </p:nvCxnSpPr>
        <p:spPr>
          <a:xfrm flipH="1" flipV="1">
            <a:off x="6029325" y="2043589"/>
            <a:ext cx="1247775" cy="87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0D265CEF-D5CB-4E9E-B4A9-00790F04EFE0}"/>
              </a:ext>
            </a:extLst>
          </p:cNvPr>
          <p:cNvCxnSpPr>
            <a:stCxn id="2" idx="1"/>
          </p:cNvCxnSpPr>
          <p:nvPr/>
        </p:nvCxnSpPr>
        <p:spPr>
          <a:xfrm flipH="1">
            <a:off x="6791325" y="2131457"/>
            <a:ext cx="485775"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BEC1FCC2-4D98-49D9-862F-8E6F13DB9549}"/>
              </a:ext>
            </a:extLst>
          </p:cNvPr>
          <p:cNvSpPr/>
          <p:nvPr/>
        </p:nvSpPr>
        <p:spPr>
          <a:xfrm>
            <a:off x="4857750" y="2627640"/>
            <a:ext cx="4572000" cy="523220"/>
          </a:xfrm>
          <a:prstGeom prst="rect">
            <a:avLst/>
          </a:prstGeom>
        </p:spPr>
        <p:txBody>
          <a:bodyPr>
            <a:spAutoFit/>
          </a:bodyPr>
          <a:lstStyle/>
          <a:p>
            <a:r>
              <a:rPr lang="en-US" dirty="0">
                <a:solidFill>
                  <a:srgbClr val="FF0000"/>
                </a:solidFill>
              </a:rPr>
              <a:t>An object of a subclass can be used wherever its superclass object is used. </a:t>
            </a:r>
          </a:p>
        </p:txBody>
      </p:sp>
      <p:cxnSp>
        <p:nvCxnSpPr>
          <p:cNvPr id="7" name="Straight Arrow Connector 6">
            <a:extLst>
              <a:ext uri="{FF2B5EF4-FFF2-40B4-BE49-F238E27FC236}">
                <a16:creationId xmlns:a16="http://schemas.microsoft.com/office/drawing/2014/main" id="{35F65226-4CA8-43E3-95BF-D88D7D116B69}"/>
              </a:ext>
            </a:extLst>
          </p:cNvPr>
          <p:cNvCxnSpPr/>
          <p:nvPr/>
        </p:nvCxnSpPr>
        <p:spPr>
          <a:xfrm flipH="1">
            <a:off x="5819775" y="3150860"/>
            <a:ext cx="1457325" cy="278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943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2"/>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14</a:t>
            </a:fld>
            <a:endParaRPr/>
          </a:p>
        </p:txBody>
      </p:sp>
      <p:sp>
        <p:nvSpPr>
          <p:cNvPr id="219" name="Google Shape;219;p22"/>
          <p:cNvSpPr txBox="1"/>
          <p:nvPr/>
        </p:nvSpPr>
        <p:spPr>
          <a:xfrm>
            <a:off x="609600" y="381000"/>
            <a:ext cx="7666037" cy="5016500"/>
          </a:xfrm>
          <a:prstGeom prst="rect">
            <a:avLst/>
          </a:prstGeom>
          <a:noFill/>
          <a:ln>
            <a:noFill/>
          </a:ln>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80"/>
              </a:buClr>
              <a:buSzPts val="2000"/>
              <a:buFont typeface="Arimo"/>
              <a:buNone/>
            </a:pPr>
            <a:r>
              <a:rPr lang="en-US" sz="2000" b="1" i="0" u="none" dirty="0">
                <a:solidFill>
                  <a:srgbClr val="000080"/>
                </a:solidFill>
                <a:latin typeface="Arimo"/>
                <a:ea typeface="Arimo"/>
                <a:cs typeface="Arimo"/>
                <a:sym typeface="Arimo"/>
              </a:rPr>
              <a:t>public</a:t>
            </a:r>
            <a:r>
              <a:rPr lang="en-US" sz="2000" b="0" i="0" u="none" dirty="0">
                <a:solidFill>
                  <a:srgbClr val="000000"/>
                </a:solidFill>
                <a:latin typeface="Arimo"/>
                <a:ea typeface="Arimo"/>
                <a:cs typeface="Arimo"/>
                <a:sym typeface="Arimo"/>
              </a:rPr>
              <a:t> </a:t>
            </a:r>
            <a:r>
              <a:rPr lang="en-US" sz="2000" b="1" i="0" u="none" dirty="0">
                <a:solidFill>
                  <a:srgbClr val="000080"/>
                </a:solidFill>
                <a:latin typeface="Arimo"/>
                <a:ea typeface="Arimo"/>
                <a:cs typeface="Arimo"/>
                <a:sym typeface="Arimo"/>
              </a:rPr>
              <a:t>class</a:t>
            </a:r>
            <a:r>
              <a:rPr lang="en-US" sz="2000" b="0" i="0" u="none" dirty="0">
                <a:solidFill>
                  <a:srgbClr val="000000"/>
                </a:solidFill>
                <a:latin typeface="Arimo"/>
                <a:ea typeface="Arimo"/>
                <a:cs typeface="Arimo"/>
                <a:sym typeface="Arimo"/>
              </a:rPr>
              <a:t> </a:t>
            </a:r>
            <a:r>
              <a:rPr lang="en-US" sz="2000" b="0" i="0" u="none" dirty="0" err="1">
                <a:solidFill>
                  <a:srgbClr val="000000"/>
                </a:solidFill>
                <a:latin typeface="Arimo"/>
                <a:ea typeface="Arimo"/>
                <a:cs typeface="Arimo"/>
                <a:sym typeface="Arimo"/>
              </a:rPr>
              <a:t>PolymorphismDemo</a:t>
            </a:r>
            <a:r>
              <a:rPr lang="en-US" sz="2000" b="0" i="0" u="none" dirty="0">
                <a:solidFill>
                  <a:srgbClr val="000000"/>
                </a:solidFill>
                <a:latin typeface="Arimo"/>
                <a:ea typeface="Arimo"/>
                <a:cs typeface="Arimo"/>
                <a:sym typeface="Arimo"/>
              </a:rPr>
              <a:t> {</a:t>
            </a:r>
            <a:endParaRPr dirty="0"/>
          </a:p>
          <a:p>
            <a:pPr marL="0" marR="0" lvl="0" indent="0" algn="l" rtl="0">
              <a:lnSpc>
                <a:spcPct val="100000"/>
              </a:lnSpc>
              <a:spcBef>
                <a:spcPts val="0"/>
              </a:spcBef>
              <a:spcAft>
                <a:spcPts val="0"/>
              </a:spcAft>
              <a:buClr>
                <a:srgbClr val="000000"/>
              </a:buClr>
              <a:buSzPts val="2000"/>
              <a:buFont typeface="Arimo"/>
              <a:buNone/>
            </a:pPr>
            <a:r>
              <a:rPr lang="en-US" sz="2000" b="0" i="0" u="none" dirty="0">
                <a:solidFill>
                  <a:srgbClr val="000000"/>
                </a:solidFill>
                <a:latin typeface="Arimo"/>
                <a:ea typeface="Arimo"/>
                <a:cs typeface="Arimo"/>
                <a:sym typeface="Arimo"/>
              </a:rPr>
              <a:t> </a:t>
            </a:r>
            <a:r>
              <a:rPr lang="en-US" sz="2000" b="0" i="0" u="none" dirty="0">
                <a:solidFill>
                  <a:srgbClr val="C00000"/>
                </a:solidFill>
                <a:latin typeface="Arimo"/>
                <a:ea typeface="Arimo"/>
                <a:cs typeface="Arimo"/>
                <a:sym typeface="Arimo"/>
              </a:rPr>
              <a:t>/** Main method */</a:t>
            </a:r>
            <a:endParaRPr dirty="0"/>
          </a:p>
          <a:p>
            <a:pPr marL="0" marR="0" lvl="0" indent="0" algn="l" rtl="0">
              <a:lnSpc>
                <a:spcPct val="100000"/>
              </a:lnSpc>
              <a:spcBef>
                <a:spcPts val="0"/>
              </a:spcBef>
              <a:spcAft>
                <a:spcPts val="0"/>
              </a:spcAft>
              <a:buClr>
                <a:srgbClr val="000000"/>
              </a:buClr>
              <a:buSzPts val="2000"/>
              <a:buFont typeface="Arimo"/>
              <a:buNone/>
            </a:pPr>
            <a:r>
              <a:rPr lang="en-US" sz="2000" b="0" i="0" u="none" dirty="0">
                <a:solidFill>
                  <a:srgbClr val="000000"/>
                </a:solidFill>
                <a:latin typeface="Arimo"/>
                <a:ea typeface="Arimo"/>
                <a:cs typeface="Arimo"/>
                <a:sym typeface="Arimo"/>
              </a:rPr>
              <a:t>    </a:t>
            </a:r>
            <a:r>
              <a:rPr lang="en-US" sz="2000" b="1" i="0" u="none" dirty="0">
                <a:solidFill>
                  <a:srgbClr val="000080"/>
                </a:solidFill>
                <a:latin typeface="Arimo"/>
                <a:ea typeface="Arimo"/>
                <a:cs typeface="Arimo"/>
                <a:sym typeface="Arimo"/>
              </a:rPr>
              <a:t>public</a:t>
            </a:r>
            <a:r>
              <a:rPr lang="en-US" sz="2000" b="0" i="0" u="none" dirty="0">
                <a:solidFill>
                  <a:srgbClr val="000000"/>
                </a:solidFill>
                <a:latin typeface="Arimo"/>
                <a:ea typeface="Arimo"/>
                <a:cs typeface="Arimo"/>
                <a:sym typeface="Arimo"/>
              </a:rPr>
              <a:t> </a:t>
            </a:r>
            <a:r>
              <a:rPr lang="en-US" sz="2000" b="1" i="0" u="none" dirty="0">
                <a:solidFill>
                  <a:srgbClr val="000080"/>
                </a:solidFill>
                <a:latin typeface="Arimo"/>
                <a:ea typeface="Arimo"/>
                <a:cs typeface="Arimo"/>
                <a:sym typeface="Arimo"/>
              </a:rPr>
              <a:t>static</a:t>
            </a:r>
            <a:r>
              <a:rPr lang="en-US" sz="2000" b="0" i="0" u="none" dirty="0">
                <a:solidFill>
                  <a:srgbClr val="000000"/>
                </a:solidFill>
                <a:latin typeface="Arimo"/>
                <a:ea typeface="Arimo"/>
                <a:cs typeface="Arimo"/>
                <a:sym typeface="Arimo"/>
              </a:rPr>
              <a:t> </a:t>
            </a:r>
            <a:r>
              <a:rPr lang="en-US" sz="2000" b="1" i="0" u="none" dirty="0">
                <a:solidFill>
                  <a:srgbClr val="000080"/>
                </a:solidFill>
                <a:latin typeface="Arimo"/>
                <a:ea typeface="Arimo"/>
                <a:cs typeface="Arimo"/>
                <a:sym typeface="Arimo"/>
              </a:rPr>
              <a:t>void</a:t>
            </a:r>
            <a:r>
              <a:rPr lang="en-US" sz="2000" b="0" i="0" u="none" dirty="0">
                <a:solidFill>
                  <a:srgbClr val="000000"/>
                </a:solidFill>
                <a:latin typeface="Arimo"/>
                <a:ea typeface="Arimo"/>
                <a:cs typeface="Arimo"/>
                <a:sym typeface="Arimo"/>
              </a:rPr>
              <a:t> main(String[] </a:t>
            </a:r>
            <a:r>
              <a:rPr lang="en-US" sz="2000" b="0" i="0" u="none" dirty="0" err="1">
                <a:solidFill>
                  <a:srgbClr val="000000"/>
                </a:solidFill>
                <a:latin typeface="Arimo"/>
                <a:ea typeface="Arimo"/>
                <a:cs typeface="Arimo"/>
                <a:sym typeface="Arimo"/>
              </a:rPr>
              <a:t>args</a:t>
            </a:r>
            <a:r>
              <a:rPr lang="en-US" sz="2000" b="0" i="0" u="none" dirty="0">
                <a:solidFill>
                  <a:srgbClr val="000000"/>
                </a:solidFill>
                <a:latin typeface="Arimo"/>
                <a:ea typeface="Arimo"/>
                <a:cs typeface="Arimo"/>
                <a:sym typeface="Arimo"/>
              </a:rPr>
              <a:t>) { </a:t>
            </a:r>
            <a:endParaRPr dirty="0"/>
          </a:p>
          <a:p>
            <a:pPr marL="0" marR="0" lvl="0" indent="0" algn="l" rtl="0">
              <a:lnSpc>
                <a:spcPct val="100000"/>
              </a:lnSpc>
              <a:spcBef>
                <a:spcPts val="0"/>
              </a:spcBef>
              <a:spcAft>
                <a:spcPts val="0"/>
              </a:spcAft>
              <a:buClr>
                <a:schemeClr val="dk1"/>
              </a:buClr>
              <a:buSzPts val="2000"/>
              <a:buFont typeface="Times New Roman"/>
              <a:buNone/>
            </a:pPr>
            <a:endParaRPr sz="2000" b="0" i="0" u="none" dirty="0">
              <a:solidFill>
                <a:srgbClr val="000000"/>
              </a:solidFill>
              <a:latin typeface="Arimo"/>
              <a:ea typeface="Arimo"/>
              <a:cs typeface="Arimo"/>
              <a:sym typeface="Arimo"/>
            </a:endParaRPr>
          </a:p>
          <a:p>
            <a:pPr marL="0" marR="0" lvl="0" indent="0" algn="l" rtl="0">
              <a:lnSpc>
                <a:spcPct val="100000"/>
              </a:lnSpc>
              <a:spcBef>
                <a:spcPts val="0"/>
              </a:spcBef>
              <a:spcAft>
                <a:spcPts val="0"/>
              </a:spcAft>
              <a:buClr>
                <a:srgbClr val="808080"/>
              </a:buClr>
              <a:buSzPts val="2000"/>
              <a:buFont typeface="Arimo"/>
              <a:buNone/>
            </a:pPr>
            <a:r>
              <a:rPr lang="en-US" sz="2000" b="0" i="0" u="none" dirty="0">
                <a:solidFill>
                  <a:srgbClr val="808080"/>
                </a:solidFill>
                <a:latin typeface="Arimo"/>
                <a:ea typeface="Arimo"/>
                <a:cs typeface="Arimo"/>
                <a:sym typeface="Arimo"/>
              </a:rPr>
              <a:t>   </a:t>
            </a:r>
            <a:r>
              <a:rPr lang="en-US" sz="2000" b="0" i="0" u="none" dirty="0">
                <a:solidFill>
                  <a:srgbClr val="C00000"/>
                </a:solidFill>
                <a:latin typeface="Arimo"/>
                <a:ea typeface="Arimo"/>
                <a:cs typeface="Arimo"/>
                <a:sym typeface="Arimo"/>
              </a:rPr>
              <a:t>// Display circle and rectangle properties </a:t>
            </a:r>
            <a:endParaRPr dirty="0"/>
          </a:p>
          <a:p>
            <a:pPr marL="0" marR="0" lvl="0" indent="0" algn="l" rtl="0">
              <a:lnSpc>
                <a:spcPct val="100000"/>
              </a:lnSpc>
              <a:spcBef>
                <a:spcPts val="0"/>
              </a:spcBef>
              <a:spcAft>
                <a:spcPts val="0"/>
              </a:spcAft>
              <a:buClr>
                <a:srgbClr val="000000"/>
              </a:buClr>
              <a:buSzPts val="2000"/>
              <a:buFont typeface="Arimo"/>
              <a:buNone/>
            </a:pPr>
            <a:r>
              <a:rPr lang="en-US" sz="2000" b="0" i="0" u="none" dirty="0">
                <a:solidFill>
                  <a:srgbClr val="000000"/>
                </a:solidFill>
                <a:latin typeface="Arimo"/>
                <a:ea typeface="Arimo"/>
                <a:cs typeface="Arimo"/>
                <a:sym typeface="Arimo"/>
              </a:rPr>
              <a:t>   </a:t>
            </a:r>
            <a:r>
              <a:rPr lang="en-US" sz="2000" b="0" i="0" u="none" dirty="0" err="1">
                <a:solidFill>
                  <a:srgbClr val="000000"/>
                </a:solidFill>
                <a:latin typeface="Arimo"/>
                <a:ea typeface="Arimo"/>
                <a:cs typeface="Arimo"/>
                <a:sym typeface="Arimo"/>
              </a:rPr>
              <a:t>displayObject</a:t>
            </a:r>
            <a:r>
              <a:rPr lang="en-US" sz="2000" b="0" i="0" u="none" dirty="0">
                <a:solidFill>
                  <a:srgbClr val="000000"/>
                </a:solidFill>
                <a:latin typeface="Arimo"/>
                <a:ea typeface="Arimo"/>
                <a:cs typeface="Arimo"/>
                <a:sym typeface="Arimo"/>
              </a:rPr>
              <a:t>(</a:t>
            </a:r>
            <a:r>
              <a:rPr lang="en-US" sz="2000" b="1" i="0" u="none" dirty="0">
                <a:solidFill>
                  <a:srgbClr val="000080"/>
                </a:solidFill>
                <a:latin typeface="Arimo"/>
                <a:ea typeface="Arimo"/>
                <a:cs typeface="Arimo"/>
                <a:sym typeface="Arimo"/>
              </a:rPr>
              <a:t>new</a:t>
            </a:r>
            <a:r>
              <a:rPr lang="en-US" sz="2000" b="0" i="0" u="none" dirty="0">
                <a:solidFill>
                  <a:srgbClr val="000000"/>
                </a:solidFill>
                <a:latin typeface="Arimo"/>
                <a:ea typeface="Arimo"/>
                <a:cs typeface="Arimo"/>
                <a:sym typeface="Arimo"/>
              </a:rPr>
              <a:t> Circle (</a:t>
            </a:r>
            <a:r>
              <a:rPr lang="en-US" sz="2000" b="1" i="0" u="none" dirty="0">
                <a:solidFill>
                  <a:srgbClr val="3366FF"/>
                </a:solidFill>
                <a:latin typeface="Arimo"/>
                <a:ea typeface="Arimo"/>
                <a:cs typeface="Arimo"/>
                <a:sym typeface="Arimo"/>
              </a:rPr>
              <a:t>1</a:t>
            </a:r>
            <a:r>
              <a:rPr lang="en-US" sz="2000" b="0" i="0" u="none" dirty="0">
                <a:solidFill>
                  <a:srgbClr val="000000"/>
                </a:solidFill>
                <a:latin typeface="Arimo"/>
                <a:ea typeface="Arimo"/>
                <a:cs typeface="Arimo"/>
                <a:sym typeface="Arimo"/>
              </a:rPr>
              <a:t>, </a:t>
            </a:r>
            <a:r>
              <a:rPr lang="en-US" sz="2000" b="1" i="0" u="none" dirty="0">
                <a:solidFill>
                  <a:srgbClr val="3366FF"/>
                </a:solidFill>
                <a:latin typeface="Arimo"/>
                <a:ea typeface="Arimo"/>
                <a:cs typeface="Arimo"/>
                <a:sym typeface="Arimo"/>
              </a:rPr>
              <a:t>"red"</a:t>
            </a:r>
            <a:r>
              <a:rPr lang="en-US" sz="2000" b="0" i="0" u="none" dirty="0">
                <a:solidFill>
                  <a:srgbClr val="000000"/>
                </a:solidFill>
                <a:latin typeface="Arimo"/>
                <a:ea typeface="Arimo"/>
                <a:cs typeface="Arimo"/>
                <a:sym typeface="Arimo"/>
              </a:rPr>
              <a:t>, </a:t>
            </a:r>
            <a:r>
              <a:rPr lang="en-US" sz="2000" b="1" i="0" u="none" dirty="0">
                <a:solidFill>
                  <a:srgbClr val="000080"/>
                </a:solidFill>
                <a:latin typeface="Arimo"/>
                <a:ea typeface="Arimo"/>
                <a:cs typeface="Arimo"/>
                <a:sym typeface="Arimo"/>
              </a:rPr>
              <a:t>false</a:t>
            </a:r>
            <a:r>
              <a:rPr lang="en-US" sz="2000" b="0" i="0" u="none" dirty="0">
                <a:solidFill>
                  <a:srgbClr val="000000"/>
                </a:solidFill>
                <a:latin typeface="Arimo"/>
                <a:ea typeface="Arimo"/>
                <a:cs typeface="Arimo"/>
                <a:sym typeface="Arimo"/>
              </a:rPr>
              <a:t>)); </a:t>
            </a:r>
            <a:endParaRPr dirty="0"/>
          </a:p>
          <a:p>
            <a:pPr marL="0" marR="0" lvl="0" indent="0" algn="l" rtl="0">
              <a:lnSpc>
                <a:spcPct val="100000"/>
              </a:lnSpc>
              <a:spcBef>
                <a:spcPts val="0"/>
              </a:spcBef>
              <a:spcAft>
                <a:spcPts val="0"/>
              </a:spcAft>
              <a:buClr>
                <a:srgbClr val="000000"/>
              </a:buClr>
              <a:buSzPts val="2000"/>
              <a:buFont typeface="Arimo"/>
              <a:buNone/>
            </a:pPr>
            <a:r>
              <a:rPr lang="en-US" sz="2000" b="0" i="0" u="none" dirty="0">
                <a:solidFill>
                  <a:srgbClr val="000000"/>
                </a:solidFill>
                <a:latin typeface="Arimo"/>
                <a:ea typeface="Arimo"/>
                <a:cs typeface="Arimo"/>
                <a:sym typeface="Arimo"/>
              </a:rPr>
              <a:t>   </a:t>
            </a:r>
            <a:r>
              <a:rPr lang="en-US" sz="2000" b="0" i="0" u="none" dirty="0" err="1">
                <a:solidFill>
                  <a:srgbClr val="000000"/>
                </a:solidFill>
                <a:latin typeface="Arimo"/>
                <a:ea typeface="Arimo"/>
                <a:cs typeface="Arimo"/>
                <a:sym typeface="Arimo"/>
              </a:rPr>
              <a:t>displayObject</a:t>
            </a:r>
            <a:r>
              <a:rPr lang="en-US" sz="2000" b="0" i="0" u="none" dirty="0">
                <a:solidFill>
                  <a:srgbClr val="000000"/>
                </a:solidFill>
                <a:latin typeface="Arimo"/>
                <a:ea typeface="Arimo"/>
                <a:cs typeface="Arimo"/>
                <a:sym typeface="Arimo"/>
              </a:rPr>
              <a:t>(</a:t>
            </a:r>
            <a:r>
              <a:rPr lang="en-US" sz="2000" b="1" i="0" u="none" dirty="0">
                <a:solidFill>
                  <a:srgbClr val="000080"/>
                </a:solidFill>
                <a:latin typeface="Arimo"/>
                <a:ea typeface="Arimo"/>
                <a:cs typeface="Arimo"/>
                <a:sym typeface="Arimo"/>
              </a:rPr>
              <a:t>new</a:t>
            </a:r>
            <a:r>
              <a:rPr lang="en-US" sz="2000" b="0" i="0" u="none" dirty="0">
                <a:solidFill>
                  <a:srgbClr val="000000"/>
                </a:solidFill>
                <a:latin typeface="Arimo"/>
                <a:ea typeface="Arimo"/>
                <a:cs typeface="Arimo"/>
                <a:sym typeface="Arimo"/>
              </a:rPr>
              <a:t> Rectangle (</a:t>
            </a:r>
            <a:r>
              <a:rPr lang="en-US" sz="2000" b="1" i="0" u="none" dirty="0">
                <a:solidFill>
                  <a:srgbClr val="3366FF"/>
                </a:solidFill>
                <a:latin typeface="Arimo"/>
                <a:ea typeface="Arimo"/>
                <a:cs typeface="Arimo"/>
                <a:sym typeface="Arimo"/>
              </a:rPr>
              <a:t>1</a:t>
            </a:r>
            <a:r>
              <a:rPr lang="en-US" sz="2000" b="0" i="0" u="none" dirty="0">
                <a:solidFill>
                  <a:srgbClr val="000000"/>
                </a:solidFill>
                <a:latin typeface="Arimo"/>
                <a:ea typeface="Arimo"/>
                <a:cs typeface="Arimo"/>
                <a:sym typeface="Arimo"/>
              </a:rPr>
              <a:t>, </a:t>
            </a:r>
            <a:r>
              <a:rPr lang="en-US" sz="2000" b="1" i="0" u="none" dirty="0">
                <a:solidFill>
                  <a:srgbClr val="3366FF"/>
                </a:solidFill>
                <a:latin typeface="Arimo"/>
                <a:ea typeface="Arimo"/>
                <a:cs typeface="Arimo"/>
                <a:sym typeface="Arimo"/>
              </a:rPr>
              <a:t>1</a:t>
            </a:r>
            <a:r>
              <a:rPr lang="en-US" sz="2000" b="0" i="0" u="none" dirty="0">
                <a:solidFill>
                  <a:srgbClr val="000000"/>
                </a:solidFill>
                <a:latin typeface="Arimo"/>
                <a:ea typeface="Arimo"/>
                <a:cs typeface="Arimo"/>
                <a:sym typeface="Arimo"/>
              </a:rPr>
              <a:t>, </a:t>
            </a:r>
            <a:r>
              <a:rPr lang="en-US" sz="2000" b="1" i="0" u="none" dirty="0">
                <a:solidFill>
                  <a:srgbClr val="3366FF"/>
                </a:solidFill>
                <a:latin typeface="Arimo"/>
                <a:ea typeface="Arimo"/>
                <a:cs typeface="Arimo"/>
                <a:sym typeface="Arimo"/>
              </a:rPr>
              <a:t>"black"</a:t>
            </a:r>
            <a:r>
              <a:rPr lang="en-US" sz="2000" b="0" i="0" u="none" dirty="0">
                <a:solidFill>
                  <a:srgbClr val="000000"/>
                </a:solidFill>
                <a:latin typeface="Arimo"/>
                <a:ea typeface="Arimo"/>
                <a:cs typeface="Arimo"/>
                <a:sym typeface="Arimo"/>
              </a:rPr>
              <a:t>, </a:t>
            </a:r>
            <a:r>
              <a:rPr lang="en-US" sz="2000" b="1" i="0" u="none" dirty="0">
                <a:solidFill>
                  <a:srgbClr val="000080"/>
                </a:solidFill>
                <a:latin typeface="Arimo"/>
                <a:ea typeface="Arimo"/>
                <a:cs typeface="Arimo"/>
                <a:sym typeface="Arimo"/>
              </a:rPr>
              <a:t>true</a:t>
            </a:r>
            <a:r>
              <a:rPr lang="en-US" sz="2000" b="0" i="0" u="none" dirty="0">
                <a:solidFill>
                  <a:srgbClr val="000000"/>
                </a:solidFill>
                <a:latin typeface="Arimo"/>
                <a:ea typeface="Arimo"/>
                <a:cs typeface="Arimo"/>
                <a:sym typeface="Arimo"/>
              </a:rPr>
              <a:t>));</a:t>
            </a:r>
            <a:endParaRPr dirty="0"/>
          </a:p>
          <a:p>
            <a:pPr marL="0" marR="0" lvl="0" indent="0" algn="l" rtl="0">
              <a:lnSpc>
                <a:spcPct val="100000"/>
              </a:lnSpc>
              <a:spcBef>
                <a:spcPts val="0"/>
              </a:spcBef>
              <a:spcAft>
                <a:spcPts val="0"/>
              </a:spcAft>
              <a:buClr>
                <a:srgbClr val="000000"/>
              </a:buClr>
              <a:buSzPts val="2000"/>
              <a:buFont typeface="Arimo"/>
              <a:buNone/>
            </a:pPr>
            <a:r>
              <a:rPr lang="en-US" sz="2000" b="0" i="0" u="none" dirty="0">
                <a:solidFill>
                  <a:srgbClr val="000000"/>
                </a:solidFill>
                <a:latin typeface="Arimo"/>
                <a:ea typeface="Arimo"/>
                <a:cs typeface="Arimo"/>
                <a:sym typeface="Arimo"/>
              </a:rPr>
              <a:t>    } </a:t>
            </a:r>
            <a:endParaRPr dirty="0"/>
          </a:p>
          <a:p>
            <a:pPr marL="0" marR="0" lvl="0" indent="0" algn="l" rtl="0">
              <a:lnSpc>
                <a:spcPct val="100000"/>
              </a:lnSpc>
              <a:spcBef>
                <a:spcPts val="0"/>
              </a:spcBef>
              <a:spcAft>
                <a:spcPts val="0"/>
              </a:spcAft>
              <a:buClr>
                <a:schemeClr val="dk1"/>
              </a:buClr>
              <a:buSzPts val="2000"/>
              <a:buFont typeface="Times New Roman"/>
              <a:buNone/>
            </a:pPr>
            <a:endParaRPr sz="2000" b="0" i="0" u="none" dirty="0">
              <a:solidFill>
                <a:srgbClr val="000000"/>
              </a:solidFill>
              <a:latin typeface="Arimo"/>
              <a:ea typeface="Arimo"/>
              <a:cs typeface="Arimo"/>
              <a:sym typeface="Arimo"/>
            </a:endParaRPr>
          </a:p>
          <a:p>
            <a:pPr marL="0" marR="0" lvl="0" indent="0" algn="l" rtl="0">
              <a:lnSpc>
                <a:spcPct val="100000"/>
              </a:lnSpc>
              <a:spcBef>
                <a:spcPts val="0"/>
              </a:spcBef>
              <a:spcAft>
                <a:spcPts val="0"/>
              </a:spcAft>
              <a:buClr>
                <a:srgbClr val="C00000"/>
              </a:buClr>
              <a:buSzPts val="2000"/>
              <a:buFont typeface="Arimo"/>
              <a:buNone/>
            </a:pPr>
            <a:r>
              <a:rPr lang="en-US" sz="2000" b="0" i="0" u="none" dirty="0">
                <a:solidFill>
                  <a:srgbClr val="C00000"/>
                </a:solidFill>
                <a:latin typeface="Arimo"/>
                <a:ea typeface="Arimo"/>
                <a:cs typeface="Arimo"/>
                <a:sym typeface="Arimo"/>
              </a:rPr>
              <a:t>/** Display geometric object properties */</a:t>
            </a:r>
            <a:endParaRPr dirty="0"/>
          </a:p>
          <a:p>
            <a:pPr marL="0" marR="0" lvl="0" indent="0" algn="l" rtl="0">
              <a:lnSpc>
                <a:spcPct val="100000"/>
              </a:lnSpc>
              <a:spcBef>
                <a:spcPts val="0"/>
              </a:spcBef>
              <a:spcAft>
                <a:spcPts val="0"/>
              </a:spcAft>
              <a:buClr>
                <a:srgbClr val="000000"/>
              </a:buClr>
              <a:buSzPts val="2000"/>
              <a:buFont typeface="Arimo"/>
              <a:buNone/>
            </a:pPr>
            <a:r>
              <a:rPr lang="en-US" sz="2000" b="0" i="0" u="none" dirty="0">
                <a:solidFill>
                  <a:srgbClr val="000000"/>
                </a:solidFill>
                <a:latin typeface="Arimo"/>
                <a:ea typeface="Arimo"/>
                <a:cs typeface="Arimo"/>
                <a:sym typeface="Arimo"/>
              </a:rPr>
              <a:t>    </a:t>
            </a:r>
            <a:r>
              <a:rPr lang="en-US" sz="2000" b="1" i="0" u="none" dirty="0">
                <a:solidFill>
                  <a:srgbClr val="000080"/>
                </a:solidFill>
                <a:latin typeface="Arimo"/>
                <a:ea typeface="Arimo"/>
                <a:cs typeface="Arimo"/>
                <a:sym typeface="Arimo"/>
              </a:rPr>
              <a:t>public</a:t>
            </a:r>
            <a:r>
              <a:rPr lang="en-US" sz="2000" b="0" i="0" u="none" dirty="0">
                <a:solidFill>
                  <a:srgbClr val="000000"/>
                </a:solidFill>
                <a:latin typeface="Arimo"/>
                <a:ea typeface="Arimo"/>
                <a:cs typeface="Arimo"/>
                <a:sym typeface="Arimo"/>
              </a:rPr>
              <a:t> </a:t>
            </a:r>
            <a:r>
              <a:rPr lang="en-US" sz="2000" b="1" i="0" u="none" dirty="0">
                <a:solidFill>
                  <a:srgbClr val="000080"/>
                </a:solidFill>
                <a:latin typeface="Arimo"/>
                <a:ea typeface="Arimo"/>
                <a:cs typeface="Arimo"/>
                <a:sym typeface="Arimo"/>
              </a:rPr>
              <a:t>static</a:t>
            </a:r>
            <a:r>
              <a:rPr lang="en-US" sz="2000" b="0" i="0" u="none" dirty="0">
                <a:solidFill>
                  <a:srgbClr val="000000"/>
                </a:solidFill>
                <a:latin typeface="Arimo"/>
                <a:ea typeface="Arimo"/>
                <a:cs typeface="Arimo"/>
                <a:sym typeface="Arimo"/>
              </a:rPr>
              <a:t> </a:t>
            </a:r>
            <a:r>
              <a:rPr lang="en-US" sz="2000" b="1" i="0" u="none" dirty="0">
                <a:solidFill>
                  <a:srgbClr val="000080"/>
                </a:solidFill>
                <a:latin typeface="Arimo"/>
                <a:ea typeface="Arimo"/>
                <a:cs typeface="Arimo"/>
                <a:sym typeface="Arimo"/>
              </a:rPr>
              <a:t>void</a:t>
            </a:r>
            <a:r>
              <a:rPr lang="en-US" sz="2000" b="0" i="0" u="none" dirty="0">
                <a:solidFill>
                  <a:srgbClr val="000000"/>
                </a:solidFill>
                <a:latin typeface="Arimo"/>
                <a:ea typeface="Arimo"/>
                <a:cs typeface="Arimo"/>
                <a:sym typeface="Arimo"/>
              </a:rPr>
              <a:t> </a:t>
            </a:r>
            <a:r>
              <a:rPr lang="en-US" sz="2000" b="0" i="0" u="none" dirty="0" err="1">
                <a:solidFill>
                  <a:srgbClr val="000000"/>
                </a:solidFill>
                <a:latin typeface="Arimo"/>
                <a:ea typeface="Arimo"/>
                <a:cs typeface="Arimo"/>
                <a:sym typeface="Arimo"/>
              </a:rPr>
              <a:t>displayObject</a:t>
            </a:r>
            <a:r>
              <a:rPr lang="en-US" sz="2000" b="0" i="0" u="none" dirty="0">
                <a:solidFill>
                  <a:srgbClr val="000000"/>
                </a:solidFill>
                <a:latin typeface="Arimo"/>
                <a:ea typeface="Arimo"/>
                <a:cs typeface="Arimo"/>
                <a:sym typeface="Arimo"/>
              </a:rPr>
              <a:t>(</a:t>
            </a:r>
            <a:r>
              <a:rPr lang="en-US" sz="2000" b="0" i="0" u="none" dirty="0">
                <a:solidFill>
                  <a:srgbClr val="000000"/>
                </a:solidFill>
                <a:highlight>
                  <a:srgbClr val="FFFF00"/>
                </a:highlight>
                <a:latin typeface="Arimo"/>
                <a:ea typeface="Arimo"/>
                <a:cs typeface="Arimo"/>
                <a:sym typeface="Arimo"/>
              </a:rPr>
              <a:t>Shape object</a:t>
            </a:r>
            <a:r>
              <a:rPr lang="en-US" sz="2000" b="0" i="0" u="none" dirty="0">
                <a:solidFill>
                  <a:srgbClr val="000000"/>
                </a:solidFill>
                <a:latin typeface="Arimo"/>
                <a:ea typeface="Arimo"/>
                <a:cs typeface="Arimo"/>
                <a:sym typeface="Arimo"/>
              </a:rPr>
              <a:t>) </a:t>
            </a:r>
            <a:endParaRPr dirty="0"/>
          </a:p>
          <a:p>
            <a:pPr marL="0" marR="0" lvl="0" indent="0" algn="l" rtl="0">
              <a:lnSpc>
                <a:spcPct val="100000"/>
              </a:lnSpc>
              <a:spcBef>
                <a:spcPts val="0"/>
              </a:spcBef>
              <a:spcAft>
                <a:spcPts val="0"/>
              </a:spcAft>
              <a:buClr>
                <a:srgbClr val="000000"/>
              </a:buClr>
              <a:buSzPts val="2000"/>
              <a:buFont typeface="Arimo"/>
              <a:buNone/>
            </a:pPr>
            <a:r>
              <a:rPr lang="en-US" sz="2000" b="0" i="0" u="none" dirty="0">
                <a:solidFill>
                  <a:srgbClr val="000000"/>
                </a:solidFill>
                <a:latin typeface="Arimo"/>
                <a:ea typeface="Arimo"/>
                <a:cs typeface="Arimo"/>
                <a:sym typeface="Arimo"/>
              </a:rPr>
              <a:t>    { </a:t>
            </a:r>
            <a:endParaRPr dirty="0"/>
          </a:p>
          <a:p>
            <a:pPr marL="0" marR="0" lvl="0" indent="0" algn="l" rtl="0">
              <a:lnSpc>
                <a:spcPct val="100000"/>
              </a:lnSpc>
              <a:spcBef>
                <a:spcPts val="0"/>
              </a:spcBef>
              <a:spcAft>
                <a:spcPts val="0"/>
              </a:spcAft>
              <a:buClr>
                <a:srgbClr val="000000"/>
              </a:buClr>
              <a:buSzPts val="2000"/>
              <a:buFont typeface="Arimo"/>
              <a:buNone/>
            </a:pPr>
            <a:r>
              <a:rPr lang="en-US" sz="2000" b="0" i="0" u="none" dirty="0">
                <a:solidFill>
                  <a:srgbClr val="000000"/>
                </a:solidFill>
                <a:latin typeface="Arimo"/>
                <a:ea typeface="Arimo"/>
                <a:cs typeface="Arimo"/>
                <a:sym typeface="Arimo"/>
              </a:rPr>
              <a:t>      </a:t>
            </a:r>
            <a:r>
              <a:rPr lang="en-US" sz="2000" b="0" i="0" u="none" dirty="0" err="1">
                <a:solidFill>
                  <a:srgbClr val="000000"/>
                </a:solidFill>
                <a:latin typeface="Arimo"/>
                <a:ea typeface="Arimo"/>
                <a:cs typeface="Arimo"/>
                <a:sym typeface="Arimo"/>
              </a:rPr>
              <a:t>System.out.println</a:t>
            </a:r>
            <a:r>
              <a:rPr lang="en-US" sz="2000" b="0" i="0" u="none" dirty="0">
                <a:solidFill>
                  <a:srgbClr val="000000"/>
                </a:solidFill>
                <a:latin typeface="Arimo"/>
                <a:ea typeface="Arimo"/>
                <a:cs typeface="Arimo"/>
                <a:sym typeface="Arimo"/>
              </a:rPr>
              <a:t>(</a:t>
            </a:r>
            <a:r>
              <a:rPr lang="en-US" sz="2000" b="1" i="0" u="none" dirty="0">
                <a:solidFill>
                  <a:srgbClr val="3366FF"/>
                </a:solidFill>
                <a:latin typeface="Arimo"/>
                <a:ea typeface="Arimo"/>
                <a:cs typeface="Arimo"/>
                <a:sym typeface="Arimo"/>
              </a:rPr>
              <a:t>"Created on "</a:t>
            </a:r>
            <a:r>
              <a:rPr lang="en-US" sz="2000" b="0" i="0" u="none" dirty="0">
                <a:solidFill>
                  <a:srgbClr val="000000"/>
                </a:solidFill>
                <a:latin typeface="Arimo"/>
                <a:ea typeface="Arimo"/>
                <a:cs typeface="Arimo"/>
                <a:sym typeface="Arimo"/>
              </a:rPr>
              <a:t> + </a:t>
            </a:r>
            <a:r>
              <a:rPr lang="en-US" sz="2000" b="0" i="0" u="none" dirty="0" err="1">
                <a:solidFill>
                  <a:srgbClr val="000000"/>
                </a:solidFill>
                <a:latin typeface="Arimo"/>
                <a:ea typeface="Arimo"/>
                <a:cs typeface="Arimo"/>
                <a:sym typeface="Arimo"/>
              </a:rPr>
              <a:t>object.getDateCreated</a:t>
            </a:r>
            <a:r>
              <a:rPr lang="en-US" sz="2000" b="0" i="0" u="none" dirty="0">
                <a:solidFill>
                  <a:srgbClr val="000000"/>
                </a:solidFill>
                <a:latin typeface="Arimo"/>
                <a:ea typeface="Arimo"/>
                <a:cs typeface="Arimo"/>
                <a:sym typeface="Arimo"/>
              </a:rPr>
              <a:t>() +</a:t>
            </a:r>
            <a:endParaRPr dirty="0"/>
          </a:p>
          <a:p>
            <a:pPr marL="0" marR="0" lvl="0" indent="0" algn="l" rtl="0">
              <a:lnSpc>
                <a:spcPct val="100000"/>
              </a:lnSpc>
              <a:spcBef>
                <a:spcPts val="0"/>
              </a:spcBef>
              <a:spcAft>
                <a:spcPts val="0"/>
              </a:spcAft>
              <a:buClr>
                <a:srgbClr val="000000"/>
              </a:buClr>
              <a:buSzPts val="2000"/>
              <a:buFont typeface="Arimo"/>
              <a:buNone/>
            </a:pPr>
            <a:r>
              <a:rPr lang="en-US" sz="2000" b="0" i="0" u="none" dirty="0">
                <a:solidFill>
                  <a:srgbClr val="000000"/>
                </a:solidFill>
                <a:latin typeface="Arimo"/>
                <a:ea typeface="Arimo"/>
                <a:cs typeface="Arimo"/>
                <a:sym typeface="Arimo"/>
              </a:rPr>
              <a:t>                                    </a:t>
            </a:r>
            <a:r>
              <a:rPr lang="en-US" sz="2000" b="1" i="0" u="none" dirty="0">
                <a:solidFill>
                  <a:srgbClr val="3366FF"/>
                </a:solidFill>
                <a:latin typeface="Arimo"/>
                <a:ea typeface="Arimo"/>
                <a:cs typeface="Arimo"/>
                <a:sym typeface="Arimo"/>
              </a:rPr>
              <a:t>". Color is "</a:t>
            </a:r>
            <a:r>
              <a:rPr lang="en-US" sz="2000" b="0" i="0" u="none" dirty="0">
                <a:solidFill>
                  <a:srgbClr val="000000"/>
                </a:solidFill>
                <a:latin typeface="Arimo"/>
                <a:ea typeface="Arimo"/>
                <a:cs typeface="Arimo"/>
                <a:sym typeface="Arimo"/>
              </a:rPr>
              <a:t> + </a:t>
            </a:r>
            <a:r>
              <a:rPr lang="en-US" sz="2000" b="0" i="0" u="none" dirty="0" err="1">
                <a:solidFill>
                  <a:srgbClr val="000000"/>
                </a:solidFill>
                <a:latin typeface="Arimo"/>
                <a:ea typeface="Arimo"/>
                <a:cs typeface="Arimo"/>
                <a:sym typeface="Arimo"/>
              </a:rPr>
              <a:t>object.getColor</a:t>
            </a:r>
            <a:r>
              <a:rPr lang="en-US" sz="2000" b="0" i="0" u="none" dirty="0">
                <a:solidFill>
                  <a:srgbClr val="000000"/>
                </a:solidFill>
                <a:latin typeface="Arimo"/>
                <a:ea typeface="Arimo"/>
                <a:cs typeface="Arimo"/>
                <a:sym typeface="Arimo"/>
              </a:rPr>
              <a:t>());</a:t>
            </a:r>
            <a:endParaRPr dirty="0"/>
          </a:p>
          <a:p>
            <a:pPr marL="0" marR="0" lvl="0" indent="0" algn="l" rtl="0">
              <a:lnSpc>
                <a:spcPct val="100000"/>
              </a:lnSpc>
              <a:spcBef>
                <a:spcPts val="0"/>
              </a:spcBef>
              <a:spcAft>
                <a:spcPts val="0"/>
              </a:spcAft>
              <a:buClr>
                <a:srgbClr val="000000"/>
              </a:buClr>
              <a:buSzPts val="2000"/>
              <a:buFont typeface="Arimo"/>
              <a:buNone/>
            </a:pPr>
            <a:r>
              <a:rPr lang="en-US" sz="2000" b="0" i="0" u="none" dirty="0">
                <a:solidFill>
                  <a:srgbClr val="000000"/>
                </a:solidFill>
                <a:latin typeface="Arimo"/>
                <a:ea typeface="Arimo"/>
                <a:cs typeface="Arimo"/>
                <a:sym typeface="Arimo"/>
              </a:rPr>
              <a:t>     } </a:t>
            </a:r>
            <a:endParaRPr dirty="0"/>
          </a:p>
          <a:p>
            <a:pPr marL="0" marR="0" lvl="0" indent="0" algn="l" rtl="0">
              <a:lnSpc>
                <a:spcPct val="100000"/>
              </a:lnSpc>
              <a:spcBef>
                <a:spcPts val="0"/>
              </a:spcBef>
              <a:spcAft>
                <a:spcPts val="0"/>
              </a:spcAft>
              <a:buClr>
                <a:srgbClr val="000000"/>
              </a:buClr>
              <a:buSzPts val="2000"/>
              <a:buFont typeface="Arimo"/>
              <a:buNone/>
            </a:pPr>
            <a:r>
              <a:rPr lang="en-US" sz="2000" b="0" i="0" u="none" dirty="0">
                <a:solidFill>
                  <a:srgbClr val="000000"/>
                </a:solidFill>
                <a:latin typeface="Arimo"/>
                <a:ea typeface="Arimo"/>
                <a:cs typeface="Arimo"/>
                <a:sym typeface="Arimo"/>
              </a:rPr>
              <a:t>}</a:t>
            </a:r>
            <a:r>
              <a:rPr lang="en-US" sz="2000" b="0" i="0" u="none" dirty="0">
                <a:solidFill>
                  <a:schemeClr val="dk1"/>
                </a:solidFill>
                <a:latin typeface="Times New Roman"/>
                <a:ea typeface="Times New Roman"/>
                <a:cs typeface="Times New Roman"/>
                <a:sym typeface="Times New Roman"/>
              </a:rPr>
              <a:t> </a:t>
            </a:r>
            <a:endParaRPr dirty="0"/>
          </a:p>
        </p:txBody>
      </p:sp>
      <p:sp>
        <p:nvSpPr>
          <p:cNvPr id="2" name="TextBox 1">
            <a:extLst>
              <a:ext uri="{FF2B5EF4-FFF2-40B4-BE49-F238E27FC236}">
                <a16:creationId xmlns:a16="http://schemas.microsoft.com/office/drawing/2014/main" id="{72146F49-5C65-4DE5-958C-4D85206B7489}"/>
              </a:ext>
            </a:extLst>
          </p:cNvPr>
          <p:cNvSpPr txBox="1"/>
          <p:nvPr/>
        </p:nvSpPr>
        <p:spPr>
          <a:xfrm>
            <a:off x="7277100" y="1762125"/>
            <a:ext cx="1409700" cy="738664"/>
          </a:xfrm>
          <a:prstGeom prst="rect">
            <a:avLst/>
          </a:prstGeom>
          <a:noFill/>
        </p:spPr>
        <p:txBody>
          <a:bodyPr wrap="square" rtlCol="0">
            <a:spAutoFit/>
          </a:bodyPr>
          <a:lstStyle/>
          <a:p>
            <a:r>
              <a:rPr lang="en-US" dirty="0"/>
              <a:t>Polymorphic call</a:t>
            </a:r>
            <a:br>
              <a:rPr lang="en-US" dirty="0"/>
            </a:br>
            <a:endParaRPr lang="en-US" dirty="0"/>
          </a:p>
        </p:txBody>
      </p:sp>
      <p:cxnSp>
        <p:nvCxnSpPr>
          <p:cNvPr id="4" name="Straight Arrow Connector 3">
            <a:extLst>
              <a:ext uri="{FF2B5EF4-FFF2-40B4-BE49-F238E27FC236}">
                <a16:creationId xmlns:a16="http://schemas.microsoft.com/office/drawing/2014/main" id="{1A809B3B-12C7-4F34-B23C-FADF95F3B120}"/>
              </a:ext>
            </a:extLst>
          </p:cNvPr>
          <p:cNvCxnSpPr>
            <a:stCxn id="2" idx="1"/>
          </p:cNvCxnSpPr>
          <p:nvPr/>
        </p:nvCxnSpPr>
        <p:spPr>
          <a:xfrm flipH="1" flipV="1">
            <a:off x="6029325" y="2043589"/>
            <a:ext cx="1247775" cy="87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0D265CEF-D5CB-4E9E-B4A9-00790F04EFE0}"/>
              </a:ext>
            </a:extLst>
          </p:cNvPr>
          <p:cNvCxnSpPr>
            <a:stCxn id="2" idx="1"/>
          </p:cNvCxnSpPr>
          <p:nvPr/>
        </p:nvCxnSpPr>
        <p:spPr>
          <a:xfrm flipH="1">
            <a:off x="6791325" y="2131457"/>
            <a:ext cx="485775"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BEC1FCC2-4D98-49D9-862F-8E6F13DB9549}"/>
              </a:ext>
            </a:extLst>
          </p:cNvPr>
          <p:cNvSpPr/>
          <p:nvPr/>
        </p:nvSpPr>
        <p:spPr>
          <a:xfrm>
            <a:off x="4857750" y="2627640"/>
            <a:ext cx="4572000" cy="523220"/>
          </a:xfrm>
          <a:prstGeom prst="rect">
            <a:avLst/>
          </a:prstGeom>
        </p:spPr>
        <p:txBody>
          <a:bodyPr>
            <a:spAutoFit/>
          </a:bodyPr>
          <a:lstStyle/>
          <a:p>
            <a:r>
              <a:rPr lang="en-US" dirty="0">
                <a:solidFill>
                  <a:srgbClr val="FF0000"/>
                </a:solidFill>
              </a:rPr>
              <a:t>An object of a subclass can be used wherever its superclass object is used. </a:t>
            </a:r>
          </a:p>
        </p:txBody>
      </p:sp>
      <p:cxnSp>
        <p:nvCxnSpPr>
          <p:cNvPr id="7" name="Straight Arrow Connector 6">
            <a:extLst>
              <a:ext uri="{FF2B5EF4-FFF2-40B4-BE49-F238E27FC236}">
                <a16:creationId xmlns:a16="http://schemas.microsoft.com/office/drawing/2014/main" id="{35F65226-4CA8-43E3-95BF-D88D7D116B69}"/>
              </a:ext>
            </a:extLst>
          </p:cNvPr>
          <p:cNvCxnSpPr/>
          <p:nvPr/>
        </p:nvCxnSpPr>
        <p:spPr>
          <a:xfrm flipH="1">
            <a:off x="5819775" y="3150860"/>
            <a:ext cx="1457325" cy="278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5774B8D8-2257-CD4E-86BC-7B6249BD1DDE}"/>
              </a:ext>
            </a:extLst>
          </p:cNvPr>
          <p:cNvSpPr/>
          <p:nvPr/>
        </p:nvSpPr>
        <p:spPr>
          <a:xfrm>
            <a:off x="1473565" y="5513519"/>
            <a:ext cx="6196869" cy="756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A" dirty="0">
                <a:solidFill>
                  <a:schemeClr val="tx1"/>
                </a:solidFill>
                <a:latin typeface="Courier New" panose="02070309020205020404" pitchFamily="49" charset="0"/>
                <a:cs typeface="Courier New" panose="02070309020205020404" pitchFamily="49" charset="0"/>
              </a:rPr>
              <a:t>Created on Mon Mar 09 19:25:20 EDT 2011. Color is red</a:t>
            </a:r>
          </a:p>
          <a:p>
            <a:r>
              <a:rPr lang="en-SA" dirty="0">
                <a:solidFill>
                  <a:schemeClr val="tx1"/>
                </a:solidFill>
                <a:latin typeface="Courier New" panose="02070309020205020404" pitchFamily="49" charset="0"/>
                <a:cs typeface="Courier New" panose="02070309020205020404" pitchFamily="49" charset="0"/>
              </a:rPr>
              <a:t>Created on Mon Mar 09 19:25:20 EDT 2011. Color is black</a:t>
            </a:r>
          </a:p>
        </p:txBody>
      </p:sp>
    </p:spTree>
    <p:extLst>
      <p:ext uri="{BB962C8B-B14F-4D97-AF65-F5344CB8AC3E}">
        <p14:creationId xmlns:p14="http://schemas.microsoft.com/office/powerpoint/2010/main" val="2594964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1"/>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9-</a:t>
            </a:r>
            <a:fld id="{00000000-1234-1234-1234-123412341234}" type="slidenum">
              <a:rPr lang="en-US" sz="1400" b="0" i="0" u="none">
                <a:solidFill>
                  <a:schemeClr val="dk1"/>
                </a:solidFill>
                <a:latin typeface="Times New Roman"/>
                <a:ea typeface="Times New Roman"/>
                <a:cs typeface="Times New Roman"/>
                <a:sym typeface="Times New Roman"/>
              </a:rPr>
              <a:t>15</a:t>
            </a:fld>
            <a:endParaRPr/>
          </a:p>
        </p:txBody>
      </p:sp>
      <p:sp>
        <p:nvSpPr>
          <p:cNvPr id="211" name="Google Shape;211;p21"/>
          <p:cNvSpPr txBox="1">
            <a:spLocks noGrp="1"/>
          </p:cNvSpPr>
          <p:nvPr>
            <p:ph type="body" idx="1"/>
          </p:nvPr>
        </p:nvSpPr>
        <p:spPr>
          <a:xfrm>
            <a:off x="381000" y="1524000"/>
            <a:ext cx="8534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Clr>
                <a:schemeClr val="dk2"/>
              </a:buClr>
              <a:buSzPts val="2400"/>
              <a:buFont typeface="Arial"/>
              <a:buChar char="●"/>
            </a:pPr>
            <a:r>
              <a:rPr lang="en-US" sz="3200" b="0" i="0" u="none" dirty="0">
                <a:solidFill>
                  <a:schemeClr val="dk1"/>
                </a:solidFill>
                <a:latin typeface="Times New Roman"/>
                <a:ea typeface="Times New Roman"/>
                <a:cs typeface="Times New Roman"/>
                <a:sym typeface="Times New Roman"/>
              </a:rPr>
              <a:t>Suppose the </a:t>
            </a:r>
            <a:r>
              <a:rPr lang="en-US" sz="3200" b="0" i="0" u="none" dirty="0">
                <a:solidFill>
                  <a:schemeClr val="accent2"/>
                </a:solidFill>
                <a:latin typeface="Courier New"/>
                <a:ea typeface="Courier New"/>
                <a:cs typeface="Courier New"/>
                <a:sym typeface="Courier New"/>
              </a:rPr>
              <a:t>Mammal</a:t>
            </a:r>
            <a:r>
              <a:rPr lang="en-US" sz="3200" b="0" i="0" u="none" dirty="0">
                <a:solidFill>
                  <a:schemeClr val="dk1"/>
                </a:solidFill>
                <a:latin typeface="Times New Roman"/>
                <a:ea typeface="Times New Roman"/>
                <a:cs typeface="Times New Roman"/>
                <a:sym typeface="Times New Roman"/>
              </a:rPr>
              <a:t> class has a method called </a:t>
            </a:r>
            <a:r>
              <a:rPr lang="en-US" sz="3200" b="0" i="0" u="none" dirty="0">
                <a:solidFill>
                  <a:schemeClr val="accent2"/>
                </a:solidFill>
                <a:latin typeface="Courier New"/>
                <a:ea typeface="Courier New"/>
                <a:cs typeface="Courier New"/>
                <a:sym typeface="Courier New"/>
              </a:rPr>
              <a:t>run</a:t>
            </a:r>
            <a:r>
              <a:rPr lang="en-US" sz="3200" b="0" i="0" u="none" dirty="0">
                <a:solidFill>
                  <a:schemeClr val="dk1"/>
                </a:solidFill>
                <a:latin typeface="Times New Roman"/>
                <a:ea typeface="Times New Roman"/>
                <a:cs typeface="Times New Roman"/>
                <a:sym typeface="Times New Roman"/>
              </a:rPr>
              <a:t>, and the </a:t>
            </a:r>
            <a:r>
              <a:rPr lang="en-US" sz="3200" b="0" i="0" u="none" dirty="0">
                <a:solidFill>
                  <a:schemeClr val="accent2"/>
                </a:solidFill>
                <a:latin typeface="Courier New"/>
                <a:ea typeface="Courier New"/>
                <a:cs typeface="Courier New"/>
                <a:sym typeface="Courier New"/>
              </a:rPr>
              <a:t>Horse</a:t>
            </a:r>
            <a:r>
              <a:rPr lang="en-US" sz="3200" b="0" i="0" u="none" dirty="0">
                <a:solidFill>
                  <a:schemeClr val="dk1"/>
                </a:solidFill>
                <a:latin typeface="Times New Roman"/>
                <a:ea typeface="Times New Roman"/>
                <a:cs typeface="Times New Roman"/>
                <a:sym typeface="Times New Roman"/>
              </a:rPr>
              <a:t> class overrides it.</a:t>
            </a:r>
            <a:endParaRPr dirty="0"/>
          </a:p>
          <a:p>
            <a:pPr marL="342900" lvl="0" indent="-342900" algn="l" rtl="0">
              <a:lnSpc>
                <a:spcPct val="100000"/>
              </a:lnSpc>
              <a:spcBef>
                <a:spcPts val="2240"/>
              </a:spcBef>
              <a:spcAft>
                <a:spcPts val="0"/>
              </a:spcAft>
              <a:buClr>
                <a:schemeClr val="dk2"/>
              </a:buClr>
              <a:buSzPts val="2400"/>
              <a:buFont typeface="Arial"/>
              <a:buChar char="●"/>
            </a:pPr>
            <a:r>
              <a:rPr lang="en-US" sz="3200" b="0" i="0" u="none" dirty="0">
                <a:solidFill>
                  <a:schemeClr val="dk1"/>
                </a:solidFill>
                <a:latin typeface="Times New Roman"/>
                <a:ea typeface="Times New Roman"/>
                <a:cs typeface="Times New Roman"/>
                <a:sym typeface="Times New Roman"/>
              </a:rPr>
              <a:t>Now consider the following invocation:</a:t>
            </a:r>
            <a:endParaRPr dirty="0"/>
          </a:p>
          <a:p>
            <a:pPr marL="342900" lvl="0" indent="-342900" algn="ctr" rtl="0">
              <a:lnSpc>
                <a:spcPct val="100000"/>
              </a:lnSpc>
              <a:spcBef>
                <a:spcPts val="2240"/>
              </a:spcBef>
              <a:spcAft>
                <a:spcPts val="0"/>
              </a:spcAft>
              <a:buSzPts val="2400"/>
              <a:buNone/>
            </a:pPr>
            <a:r>
              <a:rPr lang="en-US" sz="3200" b="0" i="0" u="none" dirty="0" err="1">
                <a:solidFill>
                  <a:schemeClr val="accent2"/>
                </a:solidFill>
                <a:latin typeface="Courier New"/>
                <a:ea typeface="Courier New"/>
                <a:cs typeface="Courier New"/>
                <a:sym typeface="Courier New"/>
              </a:rPr>
              <a:t>animal.run</a:t>
            </a:r>
            <a:r>
              <a:rPr lang="en-US" sz="3200" b="0" i="0" u="none" dirty="0">
                <a:solidFill>
                  <a:schemeClr val="accent2"/>
                </a:solidFill>
                <a:latin typeface="Courier New"/>
                <a:ea typeface="Courier New"/>
                <a:cs typeface="Courier New"/>
                <a:sym typeface="Courier New"/>
              </a:rPr>
              <a:t>();</a:t>
            </a:r>
            <a:endParaRPr dirty="0"/>
          </a:p>
        </p:txBody>
      </p:sp>
      <p:sp>
        <p:nvSpPr>
          <p:cNvPr id="212" name="Google Shape;212;p21"/>
          <p:cNvSpPr txBox="1"/>
          <p:nvPr/>
        </p:nvSpPr>
        <p:spPr>
          <a:xfrm>
            <a:off x="1447800" y="4800600"/>
            <a:ext cx="5791200" cy="523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2800"/>
              <a:buFont typeface="Times New Roman"/>
              <a:buNone/>
            </a:pPr>
            <a:r>
              <a:rPr lang="en-US" sz="2800" b="0" i="0" u="none" dirty="0">
                <a:solidFill>
                  <a:srgbClr val="FF0000"/>
                </a:solidFill>
                <a:latin typeface="Times New Roman"/>
                <a:ea typeface="Times New Roman"/>
                <a:cs typeface="Times New Roman"/>
                <a:sym typeface="Times New Roman"/>
              </a:rPr>
              <a:t>Which run version will be invoked?</a:t>
            </a:r>
            <a:endParaRPr dirty="0"/>
          </a:p>
        </p:txBody>
      </p:sp>
      <p:pic>
        <p:nvPicPr>
          <p:cNvPr id="213" name="Google Shape;213;p21" descr="Image result for think"/>
          <p:cNvPicPr preferRelativeResize="0"/>
          <p:nvPr/>
        </p:nvPicPr>
        <p:blipFill rotWithShape="1">
          <a:blip r:embed="rId3">
            <a:alphaModFix/>
          </a:blip>
          <a:srcRect/>
          <a:stretch/>
        </p:blipFill>
        <p:spPr>
          <a:xfrm>
            <a:off x="-19050" y="7937"/>
            <a:ext cx="3371850" cy="1352550"/>
          </a:xfrm>
          <a:prstGeom prst="rect">
            <a:avLst/>
          </a:prstGeom>
          <a:noFill/>
          <a:ln>
            <a:noFill/>
          </a:ln>
        </p:spPr>
      </p:pic>
    </p:spTree>
    <p:extLst>
      <p:ext uri="{BB962C8B-B14F-4D97-AF65-F5344CB8AC3E}">
        <p14:creationId xmlns:p14="http://schemas.microsoft.com/office/powerpoint/2010/main" val="1338615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4"/>
          <p:cNvSpPr txBox="1">
            <a:spLocks noGrp="1"/>
          </p:cNvSpPr>
          <p:nvPr>
            <p:ph type="title"/>
          </p:nvPr>
        </p:nvSpPr>
        <p:spPr>
          <a:xfrm>
            <a:off x="228600" y="152400"/>
            <a:ext cx="8763000" cy="6858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2400"/>
              <a:buFont typeface="Times New Roman"/>
              <a:buNone/>
            </a:pPr>
            <a:r>
              <a:rPr lang="en-US" sz="2400" b="0" i="0" u="none">
                <a:solidFill>
                  <a:schemeClr val="dk2"/>
                </a:solidFill>
                <a:latin typeface="Times New Roman"/>
                <a:ea typeface="Times New Roman"/>
                <a:cs typeface="Times New Roman"/>
                <a:sym typeface="Times New Roman"/>
              </a:rPr>
              <a:t>Polymorphism</a:t>
            </a:r>
            <a:endParaRPr/>
          </a:p>
        </p:txBody>
      </p:sp>
      <p:sp>
        <p:nvSpPr>
          <p:cNvPr id="235" name="Google Shape;235;p24"/>
          <p:cNvSpPr txBox="1"/>
          <p:nvPr/>
        </p:nvSpPr>
        <p:spPr>
          <a:xfrm>
            <a:off x="228600" y="914400"/>
            <a:ext cx="4876800" cy="4494212"/>
          </a:xfrm>
          <a:prstGeom prst="rect">
            <a:avLst/>
          </a:prstGeom>
          <a:noFill/>
          <a:ln>
            <a:noFill/>
          </a:ln>
        </p:spPr>
        <p:txBody>
          <a:bodyPr spcFirstLastPara="1" wrap="square" lIns="91425" tIns="45700" rIns="91425" bIns="45700" anchor="t" anchorCtr="0">
            <a:noAutofit/>
          </a:bodyPr>
          <a:lstStyle/>
          <a:p>
            <a:pPr marL="0" marR="0" lvl="0" indent="0" algn="l" rtl="0">
              <a:lnSpc>
                <a:spcPct val="50000"/>
              </a:lnSpc>
              <a:spcBef>
                <a:spcPts val="0"/>
              </a:spcBef>
              <a:spcAft>
                <a:spcPts val="0"/>
              </a:spcAft>
              <a:buClr>
                <a:srgbClr val="0070C0"/>
              </a:buClr>
              <a:buSzPts val="1600"/>
              <a:buFont typeface="Courier New"/>
              <a:buNone/>
            </a:pPr>
            <a:r>
              <a:rPr lang="en-US" sz="1600" b="1" i="0" u="none">
                <a:solidFill>
                  <a:srgbClr val="0070C0"/>
                </a:solidFill>
                <a:latin typeface="Courier New"/>
                <a:ea typeface="Courier New"/>
                <a:cs typeface="Courier New"/>
                <a:sym typeface="Courier New"/>
              </a:rPr>
              <a:t>class</a:t>
            </a:r>
            <a:r>
              <a:rPr lang="en-US" sz="1600" b="1" i="0" u="none">
                <a:solidFill>
                  <a:schemeClr val="dk2"/>
                </a:solidFill>
                <a:latin typeface="Courier New"/>
                <a:ea typeface="Courier New"/>
                <a:cs typeface="Courier New"/>
                <a:sym typeface="Courier New"/>
              </a:rPr>
              <a:t> Person {</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a:t>
            </a:r>
            <a:r>
              <a:rPr lang="en-US" sz="1600" b="1" i="0" u="none">
                <a:solidFill>
                  <a:srgbClr val="0070C0"/>
                </a:solidFill>
                <a:latin typeface="Courier New"/>
                <a:ea typeface="Courier New"/>
                <a:cs typeface="Courier New"/>
                <a:sym typeface="Courier New"/>
              </a:rPr>
              <a:t>public String </a:t>
            </a:r>
            <a:r>
              <a:rPr lang="en-US" sz="1600" b="1" i="0" u="none">
                <a:solidFill>
                  <a:schemeClr val="dk2"/>
                </a:solidFill>
                <a:latin typeface="Courier New"/>
                <a:ea typeface="Courier New"/>
                <a:cs typeface="Courier New"/>
                <a:sym typeface="Courier New"/>
              </a:rPr>
              <a:t>toString() {</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return "Person";</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a:t>
            </a:r>
            <a:endParaRPr/>
          </a:p>
          <a:p>
            <a:pPr marL="0" marR="0" lvl="0" indent="0" algn="l" rtl="0">
              <a:lnSpc>
                <a:spcPct val="50000"/>
              </a:lnSpc>
              <a:spcBef>
                <a:spcPts val="800"/>
              </a:spcBef>
              <a:spcAft>
                <a:spcPts val="0"/>
              </a:spcAft>
              <a:buClr>
                <a:srgbClr val="C00000"/>
              </a:buClr>
              <a:buSzPts val="1600"/>
              <a:buFont typeface="Courier New"/>
              <a:buNone/>
            </a:pPr>
            <a:r>
              <a:rPr lang="en-US" sz="1600" b="1" i="0" u="none">
                <a:solidFill>
                  <a:srgbClr val="C00000"/>
                </a:solidFill>
                <a:latin typeface="Courier New"/>
                <a:ea typeface="Courier New"/>
                <a:cs typeface="Courier New"/>
                <a:sym typeface="Courier New"/>
              </a:rPr>
              <a:t>//****************************</a:t>
            </a:r>
            <a:r>
              <a:rPr lang="en-US" sz="1600" b="1" i="0" u="none">
                <a:solidFill>
                  <a:schemeClr val="dk2"/>
                </a:solidFill>
                <a:latin typeface="Courier New"/>
                <a:ea typeface="Courier New"/>
                <a:cs typeface="Courier New"/>
                <a:sym typeface="Courier New"/>
              </a:rPr>
              <a:t> </a:t>
            </a:r>
            <a:endParaRPr/>
          </a:p>
          <a:p>
            <a:pPr marL="0" marR="0" lvl="0" indent="0" algn="l" rtl="0">
              <a:lnSpc>
                <a:spcPct val="50000"/>
              </a:lnSpc>
              <a:spcBef>
                <a:spcPts val="800"/>
              </a:spcBef>
              <a:spcAft>
                <a:spcPts val="0"/>
              </a:spcAft>
              <a:buClr>
                <a:srgbClr val="0070C0"/>
              </a:buClr>
              <a:buSzPts val="1600"/>
              <a:buFont typeface="Courier New"/>
              <a:buNone/>
            </a:pPr>
            <a:r>
              <a:rPr lang="en-US" sz="1600" b="1" i="0" u="none">
                <a:solidFill>
                  <a:srgbClr val="0070C0"/>
                </a:solidFill>
                <a:latin typeface="Courier New"/>
                <a:ea typeface="Courier New"/>
                <a:cs typeface="Courier New"/>
                <a:sym typeface="Courier New"/>
              </a:rPr>
              <a:t>class</a:t>
            </a:r>
            <a:r>
              <a:rPr lang="en-US" sz="1600" b="1" i="0" u="none">
                <a:solidFill>
                  <a:schemeClr val="dk2"/>
                </a:solidFill>
                <a:latin typeface="Courier New"/>
                <a:ea typeface="Courier New"/>
                <a:cs typeface="Courier New"/>
                <a:sym typeface="Courier New"/>
              </a:rPr>
              <a:t> Student </a:t>
            </a:r>
            <a:r>
              <a:rPr lang="en-US" sz="1600" b="1" i="0" u="none">
                <a:solidFill>
                  <a:srgbClr val="0070C0"/>
                </a:solidFill>
                <a:latin typeface="Courier New"/>
                <a:ea typeface="Courier New"/>
                <a:cs typeface="Courier New"/>
                <a:sym typeface="Courier New"/>
              </a:rPr>
              <a:t>extends </a:t>
            </a:r>
            <a:r>
              <a:rPr lang="en-US" sz="1600" b="1" i="0" u="none">
                <a:solidFill>
                  <a:schemeClr val="dk2"/>
                </a:solidFill>
                <a:latin typeface="Courier New"/>
                <a:ea typeface="Courier New"/>
                <a:cs typeface="Courier New"/>
                <a:sym typeface="Courier New"/>
              </a:rPr>
              <a:t>Person {</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a:t>
            </a:r>
            <a:r>
              <a:rPr lang="en-US" sz="1600" b="1" i="0" u="none">
                <a:solidFill>
                  <a:srgbClr val="0070C0"/>
                </a:solidFill>
                <a:latin typeface="Courier New"/>
                <a:ea typeface="Courier New"/>
                <a:cs typeface="Courier New"/>
                <a:sym typeface="Courier New"/>
              </a:rPr>
              <a:t>public String </a:t>
            </a:r>
            <a:r>
              <a:rPr lang="en-US" sz="1600" b="1" i="0" u="none">
                <a:solidFill>
                  <a:schemeClr val="dk2"/>
                </a:solidFill>
                <a:latin typeface="Courier New"/>
                <a:ea typeface="Courier New"/>
                <a:cs typeface="Courier New"/>
                <a:sym typeface="Courier New"/>
              </a:rPr>
              <a:t>toString() {</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return "Student";</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a:t>
            </a:r>
            <a:endParaRPr/>
          </a:p>
          <a:p>
            <a:pPr marL="0" marR="0" lvl="0" indent="0" algn="l" rtl="0">
              <a:lnSpc>
                <a:spcPct val="50000"/>
              </a:lnSpc>
              <a:spcBef>
                <a:spcPts val="800"/>
              </a:spcBef>
              <a:spcAft>
                <a:spcPts val="0"/>
              </a:spcAft>
              <a:buClr>
                <a:srgbClr val="C00000"/>
              </a:buClr>
              <a:buSzPts val="1600"/>
              <a:buFont typeface="Courier New"/>
              <a:buNone/>
            </a:pPr>
            <a:r>
              <a:rPr lang="en-US" sz="1600" b="1" i="0" u="none">
                <a:solidFill>
                  <a:srgbClr val="C00000"/>
                </a:solidFill>
                <a:latin typeface="Courier New"/>
                <a:ea typeface="Courier New"/>
                <a:cs typeface="Courier New"/>
                <a:sym typeface="Courier New"/>
              </a:rPr>
              <a:t>//****************************</a:t>
            </a:r>
            <a:endParaRPr/>
          </a:p>
          <a:p>
            <a:pPr marL="0" marR="0" lvl="0" indent="0" algn="l" rtl="0">
              <a:lnSpc>
                <a:spcPct val="50000"/>
              </a:lnSpc>
              <a:spcBef>
                <a:spcPts val="800"/>
              </a:spcBef>
              <a:spcAft>
                <a:spcPts val="0"/>
              </a:spcAft>
              <a:buClr>
                <a:srgbClr val="0070C0"/>
              </a:buClr>
              <a:buSzPts val="1600"/>
              <a:buFont typeface="Courier New"/>
              <a:buNone/>
            </a:pPr>
            <a:r>
              <a:rPr lang="en-US" sz="1600" b="1" i="0" u="none">
                <a:solidFill>
                  <a:srgbClr val="0070C0"/>
                </a:solidFill>
                <a:latin typeface="Courier New"/>
                <a:ea typeface="Courier New"/>
                <a:cs typeface="Courier New"/>
                <a:sym typeface="Courier New"/>
              </a:rPr>
              <a:t>class</a:t>
            </a:r>
            <a:r>
              <a:rPr lang="en-US" sz="1600" b="1" i="0" u="none">
                <a:solidFill>
                  <a:schemeClr val="dk2"/>
                </a:solidFill>
                <a:latin typeface="Courier New"/>
                <a:ea typeface="Courier New"/>
                <a:cs typeface="Courier New"/>
                <a:sym typeface="Courier New"/>
              </a:rPr>
              <a:t> GraduateStudent </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a:t>
            </a:r>
            <a:r>
              <a:rPr lang="en-US" sz="1600" b="1" i="0" u="none">
                <a:solidFill>
                  <a:srgbClr val="0070C0"/>
                </a:solidFill>
                <a:latin typeface="Courier New"/>
                <a:ea typeface="Courier New"/>
                <a:cs typeface="Courier New"/>
                <a:sym typeface="Courier New"/>
              </a:rPr>
              <a:t>extends </a:t>
            </a:r>
            <a:r>
              <a:rPr lang="en-US" sz="1600" b="1" i="0" u="none">
                <a:solidFill>
                  <a:schemeClr val="dk2"/>
                </a:solidFill>
                <a:latin typeface="Courier New"/>
                <a:ea typeface="Courier New"/>
                <a:cs typeface="Courier New"/>
                <a:sym typeface="Courier New"/>
              </a:rPr>
              <a:t>Student {</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a:t>
            </a:r>
            <a:endParaRPr/>
          </a:p>
          <a:p>
            <a:pPr marL="0" marR="0" lvl="0" indent="0" algn="l" rtl="0">
              <a:lnSpc>
                <a:spcPct val="50000"/>
              </a:lnSpc>
              <a:spcBef>
                <a:spcPts val="800"/>
              </a:spcBef>
              <a:spcAft>
                <a:spcPts val="0"/>
              </a:spcAft>
              <a:buClr>
                <a:schemeClr val="dk1"/>
              </a:buClr>
              <a:buSzPts val="1600"/>
              <a:buFont typeface="Times New Roman"/>
              <a:buNone/>
            </a:pPr>
            <a:endParaRPr sz="1600" b="1" i="0" u="none">
              <a:solidFill>
                <a:schemeClr val="dk2"/>
              </a:solidFill>
              <a:latin typeface="Courier New"/>
              <a:ea typeface="Courier New"/>
              <a:cs typeface="Courier New"/>
              <a:sym typeface="Courier New"/>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a:t>
            </a:r>
            <a:endParaRPr/>
          </a:p>
          <a:p>
            <a:pPr marL="0" marR="0" lvl="0" indent="0" algn="l" rtl="0">
              <a:lnSpc>
                <a:spcPct val="50000"/>
              </a:lnSpc>
              <a:spcBef>
                <a:spcPts val="550"/>
              </a:spcBef>
              <a:spcAft>
                <a:spcPts val="0"/>
              </a:spcAft>
              <a:buClr>
                <a:schemeClr val="dk2"/>
              </a:buClr>
              <a:buSzPts val="1100"/>
              <a:buFont typeface="Courier New"/>
              <a:buNone/>
            </a:pPr>
            <a:r>
              <a:rPr lang="en-US" sz="1100" b="1" i="0" u="none">
                <a:solidFill>
                  <a:schemeClr val="dk2"/>
                </a:solidFill>
                <a:latin typeface="Courier New"/>
                <a:ea typeface="Courier New"/>
                <a:cs typeface="Courier New"/>
                <a:sym typeface="Courier New"/>
              </a:rPr>
              <a:t> </a:t>
            </a:r>
            <a:endParaRPr/>
          </a:p>
          <a:p>
            <a:pPr marL="0" marR="0" lvl="0" indent="0" algn="l" rtl="0">
              <a:lnSpc>
                <a:spcPct val="100000"/>
              </a:lnSpc>
              <a:spcBef>
                <a:spcPts val="0"/>
              </a:spcBef>
              <a:spcAft>
                <a:spcPts val="0"/>
              </a:spcAft>
              <a:buNone/>
            </a:pPr>
            <a:endParaRPr sz="1100" b="1" i="0" u="none">
              <a:solidFill>
                <a:schemeClr val="dk2"/>
              </a:solidFill>
              <a:latin typeface="Courier New"/>
              <a:ea typeface="Courier New"/>
              <a:cs typeface="Courier New"/>
              <a:sym typeface="Courier New"/>
            </a:endParaRPr>
          </a:p>
        </p:txBody>
      </p:sp>
      <p:sp>
        <p:nvSpPr>
          <p:cNvPr id="236" name="Google Shape;236;p24"/>
          <p:cNvSpPr txBox="1"/>
          <p:nvPr/>
        </p:nvSpPr>
        <p:spPr>
          <a:xfrm>
            <a:off x="4724400" y="933450"/>
            <a:ext cx="4343400" cy="3954462"/>
          </a:xfrm>
          <a:prstGeom prst="rect">
            <a:avLst/>
          </a:prstGeom>
          <a:noFill/>
          <a:ln>
            <a:noFill/>
          </a:ln>
        </p:spPr>
        <p:txBody>
          <a:bodyPr spcFirstLastPara="1" wrap="square" lIns="91425" tIns="45700" rIns="91425" bIns="45700" anchor="t" anchorCtr="0">
            <a:noAutofit/>
          </a:bodyPr>
          <a:lstStyle/>
          <a:p>
            <a:pPr marL="0" marR="0" lvl="0" indent="0" algn="l" rtl="0">
              <a:lnSpc>
                <a:spcPct val="50000"/>
              </a:lnSpc>
              <a:spcBef>
                <a:spcPts val="0"/>
              </a:spcBef>
              <a:spcAft>
                <a:spcPts val="0"/>
              </a:spcAft>
              <a:buClr>
                <a:srgbClr val="0070C0"/>
              </a:buClr>
              <a:buSzPts val="1600"/>
              <a:buFont typeface="Courier New"/>
              <a:buNone/>
            </a:pPr>
            <a:r>
              <a:rPr lang="en-US" sz="1600" b="1" i="0" u="none">
                <a:solidFill>
                  <a:srgbClr val="0070C0"/>
                </a:solidFill>
                <a:latin typeface="Courier New"/>
                <a:ea typeface="Courier New"/>
                <a:cs typeface="Courier New"/>
                <a:sym typeface="Courier New"/>
              </a:rPr>
              <a:t>public</a:t>
            </a:r>
            <a:r>
              <a:rPr lang="en-US" sz="1600" b="1" i="0" u="none">
                <a:solidFill>
                  <a:schemeClr val="dk2"/>
                </a:solidFill>
                <a:latin typeface="Courier New"/>
                <a:ea typeface="Courier New"/>
                <a:cs typeface="Courier New"/>
                <a:sym typeface="Courier New"/>
              </a:rPr>
              <a:t> </a:t>
            </a:r>
            <a:r>
              <a:rPr lang="en-US" sz="1600" b="1" i="0" u="none">
                <a:solidFill>
                  <a:srgbClr val="0070C0"/>
                </a:solidFill>
                <a:latin typeface="Courier New"/>
                <a:ea typeface="Courier New"/>
                <a:cs typeface="Courier New"/>
                <a:sym typeface="Courier New"/>
              </a:rPr>
              <a:t>class</a:t>
            </a:r>
            <a:r>
              <a:rPr lang="en-US" sz="1600" b="1" i="0" u="none">
                <a:solidFill>
                  <a:schemeClr val="dk2"/>
                </a:solidFill>
                <a:latin typeface="Courier New"/>
                <a:ea typeface="Courier New"/>
                <a:cs typeface="Courier New"/>
                <a:sym typeface="Courier New"/>
              </a:rPr>
              <a:t> PolymorphismDemo {</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a:t>
            </a:r>
            <a:r>
              <a:rPr lang="en-US" sz="1600" b="1" i="0" u="none">
                <a:solidFill>
                  <a:srgbClr val="0070C0"/>
                </a:solidFill>
                <a:latin typeface="Courier New"/>
                <a:ea typeface="Courier New"/>
                <a:cs typeface="Courier New"/>
                <a:sym typeface="Courier New"/>
              </a:rPr>
              <a:t>public static void </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main(String[] args) {</a:t>
            </a:r>
            <a:endParaRPr/>
          </a:p>
          <a:p>
            <a:pPr marL="0" marR="0" lvl="0" indent="0" algn="l" rtl="0">
              <a:lnSpc>
                <a:spcPct val="50000"/>
              </a:lnSpc>
              <a:spcBef>
                <a:spcPts val="800"/>
              </a:spcBef>
              <a:spcAft>
                <a:spcPts val="0"/>
              </a:spcAft>
              <a:buClr>
                <a:schemeClr val="dk1"/>
              </a:buClr>
              <a:buSzPts val="1600"/>
              <a:buFont typeface="Times New Roman"/>
              <a:buNone/>
            </a:pPr>
            <a:endParaRPr sz="1600" b="1" i="0" u="none">
              <a:solidFill>
                <a:schemeClr val="dk2"/>
              </a:solidFill>
              <a:latin typeface="Courier New"/>
              <a:ea typeface="Courier New"/>
              <a:cs typeface="Courier New"/>
              <a:sym typeface="Courier New"/>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m(</a:t>
            </a:r>
            <a:r>
              <a:rPr lang="en-US" sz="1600" b="1" i="0" u="none">
                <a:solidFill>
                  <a:srgbClr val="0070C0"/>
                </a:solidFill>
                <a:latin typeface="Courier New"/>
                <a:ea typeface="Courier New"/>
                <a:cs typeface="Courier New"/>
                <a:sym typeface="Courier New"/>
              </a:rPr>
              <a:t>new</a:t>
            </a:r>
            <a:r>
              <a:rPr lang="en-US" sz="1600" b="1" i="0" u="none">
                <a:solidFill>
                  <a:schemeClr val="dk2"/>
                </a:solidFill>
                <a:latin typeface="Courier New"/>
                <a:ea typeface="Courier New"/>
                <a:cs typeface="Courier New"/>
                <a:sym typeface="Courier New"/>
              </a:rPr>
              <a:t> GraduateStudent());</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m(</a:t>
            </a:r>
            <a:r>
              <a:rPr lang="en-US" sz="1600" b="1" i="0" u="none">
                <a:solidFill>
                  <a:srgbClr val="0070C0"/>
                </a:solidFill>
                <a:latin typeface="Courier New"/>
                <a:ea typeface="Courier New"/>
                <a:cs typeface="Courier New"/>
                <a:sym typeface="Courier New"/>
              </a:rPr>
              <a:t>new</a:t>
            </a:r>
            <a:r>
              <a:rPr lang="en-US" sz="1600" b="1" i="0" u="none">
                <a:solidFill>
                  <a:schemeClr val="dk2"/>
                </a:solidFill>
                <a:latin typeface="Courier New"/>
                <a:ea typeface="Courier New"/>
                <a:cs typeface="Courier New"/>
                <a:sym typeface="Courier New"/>
              </a:rPr>
              <a:t> Student());</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m(</a:t>
            </a:r>
            <a:r>
              <a:rPr lang="en-US" sz="1600" b="1" i="0" u="none">
                <a:solidFill>
                  <a:srgbClr val="0070C0"/>
                </a:solidFill>
                <a:latin typeface="Courier New"/>
                <a:ea typeface="Courier New"/>
                <a:cs typeface="Courier New"/>
                <a:sym typeface="Courier New"/>
              </a:rPr>
              <a:t>new</a:t>
            </a:r>
            <a:r>
              <a:rPr lang="en-US" sz="1600" b="1" i="0" u="none">
                <a:solidFill>
                  <a:schemeClr val="dk2"/>
                </a:solidFill>
                <a:latin typeface="Courier New"/>
                <a:ea typeface="Courier New"/>
                <a:cs typeface="Courier New"/>
                <a:sym typeface="Courier New"/>
              </a:rPr>
              <a:t> Person());</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m(</a:t>
            </a:r>
            <a:r>
              <a:rPr lang="en-US" sz="1600" b="1" i="0" u="none">
                <a:solidFill>
                  <a:srgbClr val="0070C0"/>
                </a:solidFill>
                <a:latin typeface="Courier New"/>
                <a:ea typeface="Courier New"/>
                <a:cs typeface="Courier New"/>
                <a:sym typeface="Courier New"/>
              </a:rPr>
              <a:t>new</a:t>
            </a:r>
            <a:r>
              <a:rPr lang="en-US" sz="1600" b="1" i="0" u="none">
                <a:solidFill>
                  <a:schemeClr val="dk2"/>
                </a:solidFill>
                <a:latin typeface="Courier New"/>
                <a:ea typeface="Courier New"/>
                <a:cs typeface="Courier New"/>
                <a:sym typeface="Courier New"/>
              </a:rPr>
              <a:t> Object());</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a:t>
            </a:r>
            <a:endParaRPr/>
          </a:p>
          <a:p>
            <a:pPr marL="0" marR="0" lvl="0" indent="0" algn="l" rtl="0">
              <a:lnSpc>
                <a:spcPct val="50000"/>
              </a:lnSpc>
              <a:spcBef>
                <a:spcPts val="800"/>
              </a:spcBef>
              <a:spcAft>
                <a:spcPts val="0"/>
              </a:spcAft>
              <a:buClr>
                <a:srgbClr val="0070C0"/>
              </a:buClr>
              <a:buSzPts val="1600"/>
              <a:buFont typeface="Courier New"/>
              <a:buNone/>
            </a:pPr>
            <a:r>
              <a:rPr lang="en-US" sz="1600" b="1" i="0" u="none">
                <a:solidFill>
                  <a:srgbClr val="0070C0"/>
                </a:solidFill>
                <a:latin typeface="Courier New"/>
                <a:ea typeface="Courier New"/>
                <a:cs typeface="Courier New"/>
                <a:sym typeface="Courier New"/>
              </a:rPr>
              <a:t>public</a:t>
            </a:r>
            <a:r>
              <a:rPr lang="en-US" sz="1600" b="1" i="0" u="none">
                <a:solidFill>
                  <a:schemeClr val="dk2"/>
                </a:solidFill>
                <a:latin typeface="Courier New"/>
                <a:ea typeface="Courier New"/>
                <a:cs typeface="Courier New"/>
                <a:sym typeface="Courier New"/>
              </a:rPr>
              <a:t> </a:t>
            </a:r>
            <a:r>
              <a:rPr lang="en-US" sz="1600" b="1" i="0" u="none">
                <a:solidFill>
                  <a:srgbClr val="0070C0"/>
                </a:solidFill>
                <a:latin typeface="Courier New"/>
                <a:ea typeface="Courier New"/>
                <a:cs typeface="Courier New"/>
                <a:sym typeface="Courier New"/>
              </a:rPr>
              <a:t>static void </a:t>
            </a:r>
            <a:r>
              <a:rPr lang="en-US" sz="1600" b="1" i="0" u="none">
                <a:solidFill>
                  <a:schemeClr val="dk2"/>
                </a:solidFill>
                <a:latin typeface="Courier New"/>
                <a:ea typeface="Courier New"/>
                <a:cs typeface="Courier New"/>
                <a:sym typeface="Courier New"/>
              </a:rPr>
              <a:t>m(Object x) {</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System.out.println(x.toString());</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a:t>
            </a:r>
            <a:endParaRPr/>
          </a:p>
          <a:p>
            <a:pPr marL="0" marR="0" lvl="0" indent="0" algn="l" rtl="0">
              <a:lnSpc>
                <a:spcPct val="100000"/>
              </a:lnSpc>
              <a:spcBef>
                <a:spcPts val="0"/>
              </a:spcBef>
              <a:spcAft>
                <a:spcPts val="0"/>
              </a:spcAft>
              <a:buNone/>
            </a:pPr>
            <a:endParaRPr sz="1600" b="1" i="0" u="none">
              <a:solidFill>
                <a:schemeClr val="dk2"/>
              </a:solidFill>
              <a:latin typeface="Courier New"/>
              <a:ea typeface="Courier New"/>
              <a:cs typeface="Courier New"/>
              <a:sym typeface="Courier New"/>
            </a:endParaRPr>
          </a:p>
        </p:txBody>
      </p:sp>
      <p:sp>
        <p:nvSpPr>
          <p:cNvPr id="237" name="Google Shape;237;p24"/>
          <p:cNvSpPr txBox="1"/>
          <p:nvPr/>
        </p:nvSpPr>
        <p:spPr>
          <a:xfrm>
            <a:off x="1600200" y="4592637"/>
            <a:ext cx="5791200" cy="1292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Method m takes a parameter of the Object type. You can invoke it with any object.</a:t>
            </a:r>
            <a:endParaRPr/>
          </a:p>
          <a:p>
            <a:pPr marL="0" marR="0" lvl="0" indent="0" algn="l" rtl="0">
              <a:lnSpc>
                <a:spcPct val="100000"/>
              </a:lnSpc>
              <a:spcBef>
                <a:spcPts val="0"/>
              </a:spcBef>
              <a:spcAft>
                <a:spcPts val="0"/>
              </a:spcAft>
              <a:buNone/>
            </a:pPr>
            <a:endParaRPr sz="2400" b="0" i="0" u="none">
              <a:solidFill>
                <a:srgbClr val="FF0000"/>
              </a:solidFill>
              <a:latin typeface="Times New Roman"/>
              <a:ea typeface="Times New Roman"/>
              <a:cs typeface="Times New Roman"/>
              <a:sym typeface="Times New Roman"/>
            </a:endParaRPr>
          </a:p>
        </p:txBody>
      </p:sp>
      <p:cxnSp>
        <p:nvCxnSpPr>
          <p:cNvPr id="238" name="Google Shape;238;p24"/>
          <p:cNvCxnSpPr/>
          <p:nvPr/>
        </p:nvCxnSpPr>
        <p:spPr>
          <a:xfrm rot="10800000" flipH="1">
            <a:off x="5257800" y="3657600"/>
            <a:ext cx="1828800" cy="990600"/>
          </a:xfrm>
          <a:prstGeom prst="straightConnector1">
            <a:avLst/>
          </a:prstGeom>
          <a:noFill/>
          <a:ln w="12700" cap="flat" cmpd="sng">
            <a:solidFill>
              <a:srgbClr val="FF0000"/>
            </a:solidFill>
            <a:prstDash val="solid"/>
            <a:miter lim="800000"/>
            <a:headEnd type="none" w="med" len="med"/>
            <a:tailEnd type="triangle" w="med" len="med"/>
          </a:ln>
        </p:spPr>
      </p:cxnSp>
      <p:sp>
        <p:nvSpPr>
          <p:cNvPr id="239" name="Google Shape;239;p24"/>
          <p:cNvSpPr txBox="1"/>
          <p:nvPr/>
        </p:nvSpPr>
        <p:spPr>
          <a:xfrm>
            <a:off x="7086600" y="3393830"/>
            <a:ext cx="457200" cy="38100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7"/>
                                        </p:tgtEl>
                                        <p:attrNameLst>
                                          <p:attrName>style.visibility</p:attrName>
                                        </p:attrNameLst>
                                      </p:cBhvr>
                                      <p:to>
                                        <p:strVal val="visible"/>
                                      </p:to>
                                    </p:set>
                                    <p:anim calcmode="lin" valueType="num">
                                      <p:cBhvr additive="base">
                                        <p:cTn id="7" dur="500"/>
                                        <p:tgtEl>
                                          <p:spTgt spid="237"/>
                                        </p:tgtEl>
                                        <p:attrNameLst>
                                          <p:attrName>ppt_x</p:attrName>
                                        </p:attrNameLst>
                                      </p:cBhvr>
                                      <p:tavLst>
                                        <p:tav tm="0">
                                          <p:val>
                                            <p:strVal val="#ppt_x-1"/>
                                          </p:val>
                                        </p:tav>
                                        <p:tav tm="100000">
                                          <p:val>
                                            <p:strVal val="#ppt_x"/>
                                          </p:val>
                                        </p:tav>
                                      </p:tavLst>
                                    </p:anim>
                                  </p:childTnLst>
                                </p:cTn>
                              </p:par>
                              <p:par>
                                <p:cTn id="8" presetID="1" presetClass="entr" presetSubtype="0" fill="hold" nodeType="withEffect">
                                  <p:stCondLst>
                                    <p:cond delay="0"/>
                                  </p:stCondLst>
                                  <p:childTnLst>
                                    <p:set>
                                      <p:cBhvr>
                                        <p:cTn id="9" dur="1" fill="hold">
                                          <p:stCondLst>
                                            <p:cond delay="0"/>
                                          </p:stCondLst>
                                        </p:cTn>
                                        <p:tgtEl>
                                          <p:spTgt spid="238"/>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5"/>
          <p:cNvSpPr txBox="1">
            <a:spLocks noGrp="1"/>
          </p:cNvSpPr>
          <p:nvPr>
            <p:ph type="title"/>
          </p:nvPr>
        </p:nvSpPr>
        <p:spPr>
          <a:xfrm>
            <a:off x="228600" y="152400"/>
            <a:ext cx="8763000" cy="6858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2400"/>
              <a:buFont typeface="Times New Roman"/>
              <a:buNone/>
            </a:pPr>
            <a:r>
              <a:rPr lang="en-US" sz="2400" b="0" i="0" u="none">
                <a:solidFill>
                  <a:schemeClr val="dk2"/>
                </a:solidFill>
                <a:latin typeface="Times New Roman"/>
                <a:ea typeface="Times New Roman"/>
                <a:cs typeface="Times New Roman"/>
                <a:sym typeface="Times New Roman"/>
              </a:rPr>
              <a:t>Polymorphism</a:t>
            </a:r>
            <a:endParaRPr/>
          </a:p>
        </p:txBody>
      </p:sp>
      <p:sp>
        <p:nvSpPr>
          <p:cNvPr id="245" name="Google Shape;245;p25"/>
          <p:cNvSpPr txBox="1"/>
          <p:nvPr/>
        </p:nvSpPr>
        <p:spPr>
          <a:xfrm>
            <a:off x="685800" y="4419600"/>
            <a:ext cx="6934200" cy="184124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1600"/>
              <a:buFont typeface="Times New Roman"/>
              <a:buNone/>
            </a:pPr>
            <a:r>
              <a:rPr lang="en-US" sz="1600" b="0" i="0" u="none" dirty="0">
                <a:solidFill>
                  <a:srgbClr val="FF0000"/>
                </a:solidFill>
                <a:latin typeface="Times New Roman"/>
                <a:ea typeface="Times New Roman"/>
                <a:cs typeface="Times New Roman"/>
                <a:sym typeface="Times New Roman"/>
              </a:rPr>
              <a:t>This feature is known as </a:t>
            </a:r>
            <a:r>
              <a:rPr lang="en-US" sz="1600" b="0" i="1" u="none" dirty="0">
                <a:solidFill>
                  <a:srgbClr val="FF0000"/>
                </a:solidFill>
                <a:latin typeface="Times New Roman"/>
                <a:ea typeface="Times New Roman"/>
                <a:cs typeface="Times New Roman"/>
                <a:sym typeface="Times New Roman"/>
              </a:rPr>
              <a:t>polymorphism</a:t>
            </a:r>
            <a:r>
              <a:rPr lang="en-US" sz="1600" b="0" i="0" u="none" dirty="0">
                <a:solidFill>
                  <a:srgbClr val="FF0000"/>
                </a:solidFill>
                <a:latin typeface="Times New Roman"/>
                <a:ea typeface="Times New Roman"/>
                <a:cs typeface="Times New Roman"/>
                <a:sym typeface="Times New Roman"/>
              </a:rPr>
              <a:t>.</a:t>
            </a:r>
            <a:endParaRPr dirty="0"/>
          </a:p>
          <a:p>
            <a:pPr marL="0" marR="0" lvl="0" indent="0" algn="ctr" rtl="0">
              <a:lnSpc>
                <a:spcPct val="100000"/>
              </a:lnSpc>
              <a:spcBef>
                <a:spcPts val="800"/>
              </a:spcBef>
              <a:spcAft>
                <a:spcPts val="0"/>
              </a:spcAft>
              <a:buClr>
                <a:srgbClr val="FF0000"/>
              </a:buClr>
              <a:buSzPts val="1600"/>
              <a:buFont typeface="Times New Roman"/>
              <a:buNone/>
            </a:pPr>
            <a:r>
              <a:rPr lang="en-US" sz="1600" b="0" i="0" u="none" dirty="0">
                <a:solidFill>
                  <a:srgbClr val="FF0000"/>
                </a:solidFill>
                <a:latin typeface="Times New Roman"/>
                <a:ea typeface="Times New Roman"/>
                <a:cs typeface="Times New Roman"/>
                <a:sym typeface="Times New Roman"/>
              </a:rPr>
              <a:t>Object x = new </a:t>
            </a:r>
            <a:r>
              <a:rPr lang="en-US" sz="1600" b="0" i="0" u="none" dirty="0" err="1">
                <a:solidFill>
                  <a:srgbClr val="FF0000"/>
                </a:solidFill>
                <a:latin typeface="Times New Roman"/>
                <a:ea typeface="Times New Roman"/>
                <a:cs typeface="Times New Roman"/>
                <a:sym typeface="Times New Roman"/>
              </a:rPr>
              <a:t>GraduateStudent</a:t>
            </a:r>
            <a:r>
              <a:rPr lang="en-US" sz="1600" b="0" i="0" u="none" dirty="0">
                <a:solidFill>
                  <a:srgbClr val="FF0000"/>
                </a:solidFill>
                <a:latin typeface="Times New Roman"/>
                <a:ea typeface="Times New Roman"/>
                <a:cs typeface="Times New Roman"/>
                <a:sym typeface="Times New Roman"/>
              </a:rPr>
              <a:t>();</a:t>
            </a:r>
            <a:endParaRPr dirty="0"/>
          </a:p>
          <a:p>
            <a:pPr marL="0" marR="0" lvl="0" indent="0" algn="ctr" rtl="0">
              <a:lnSpc>
                <a:spcPct val="100000"/>
              </a:lnSpc>
              <a:spcBef>
                <a:spcPts val="800"/>
              </a:spcBef>
              <a:spcAft>
                <a:spcPts val="0"/>
              </a:spcAft>
              <a:buClr>
                <a:srgbClr val="FF0000"/>
              </a:buClr>
              <a:buSzPts val="1600"/>
              <a:buFont typeface="Times New Roman"/>
              <a:buNone/>
            </a:pPr>
            <a:r>
              <a:rPr lang="en-US" sz="1600" b="0" i="0" u="none" dirty="0">
                <a:solidFill>
                  <a:srgbClr val="FF0000"/>
                </a:solidFill>
                <a:latin typeface="Times New Roman"/>
                <a:ea typeface="Times New Roman"/>
                <a:cs typeface="Times New Roman"/>
                <a:sym typeface="Times New Roman"/>
              </a:rPr>
              <a:t>Object x = new Student();</a:t>
            </a:r>
            <a:endParaRPr dirty="0"/>
          </a:p>
          <a:p>
            <a:pPr marL="0" marR="0" lvl="0" indent="0" algn="ctr" rtl="0">
              <a:lnSpc>
                <a:spcPct val="100000"/>
              </a:lnSpc>
              <a:spcBef>
                <a:spcPts val="800"/>
              </a:spcBef>
              <a:spcAft>
                <a:spcPts val="0"/>
              </a:spcAft>
              <a:buClr>
                <a:srgbClr val="FF0000"/>
              </a:buClr>
              <a:buSzPts val="1600"/>
              <a:buFont typeface="Times New Roman"/>
              <a:buNone/>
            </a:pPr>
            <a:r>
              <a:rPr lang="en-US" sz="1600" b="0" i="0" u="none" dirty="0">
                <a:solidFill>
                  <a:srgbClr val="FF0000"/>
                </a:solidFill>
                <a:latin typeface="Times New Roman"/>
                <a:ea typeface="Times New Roman"/>
                <a:cs typeface="Times New Roman"/>
                <a:sym typeface="Times New Roman"/>
              </a:rPr>
              <a:t>Object x = new Person();</a:t>
            </a:r>
            <a:endParaRPr dirty="0"/>
          </a:p>
          <a:p>
            <a:pPr marL="0" marR="0" lvl="0" indent="0" algn="ctr" rtl="0">
              <a:lnSpc>
                <a:spcPct val="100000"/>
              </a:lnSpc>
              <a:spcBef>
                <a:spcPts val="800"/>
              </a:spcBef>
              <a:spcAft>
                <a:spcPts val="0"/>
              </a:spcAft>
              <a:buClr>
                <a:srgbClr val="FF0000"/>
              </a:buClr>
              <a:buSzPts val="1600"/>
              <a:buFont typeface="Times New Roman"/>
              <a:buNone/>
            </a:pPr>
            <a:r>
              <a:rPr lang="en-US" sz="1600" b="0" i="0" u="none" dirty="0">
                <a:solidFill>
                  <a:srgbClr val="FF0000"/>
                </a:solidFill>
                <a:latin typeface="Times New Roman"/>
                <a:ea typeface="Times New Roman"/>
                <a:cs typeface="Times New Roman"/>
                <a:sym typeface="Times New Roman"/>
              </a:rPr>
              <a:t>Object x = new Object();</a:t>
            </a:r>
            <a:endParaRPr dirty="0"/>
          </a:p>
          <a:p>
            <a:pPr marL="0" marR="0" lvl="0" indent="0" algn="ctr" rtl="0">
              <a:lnSpc>
                <a:spcPct val="100000"/>
              </a:lnSpc>
              <a:spcBef>
                <a:spcPts val="800"/>
              </a:spcBef>
              <a:spcAft>
                <a:spcPts val="0"/>
              </a:spcAft>
              <a:buClr>
                <a:schemeClr val="dk1"/>
              </a:buClr>
              <a:buSzPts val="1600"/>
              <a:buFont typeface="Times New Roman"/>
              <a:buNone/>
            </a:pPr>
            <a:endParaRPr sz="1600" b="0" i="0" u="none" dirty="0">
              <a:solidFill>
                <a:srgbClr val="FF0000"/>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dk1"/>
              </a:buClr>
              <a:buSzPts val="2000"/>
              <a:buFont typeface="Times New Roman"/>
              <a:buNone/>
            </a:pPr>
            <a:endParaRPr sz="2000" b="0" i="0" u="none" dirty="0">
              <a:solidFill>
                <a:srgbClr val="FF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0" b="0" i="0" u="none" dirty="0">
              <a:solidFill>
                <a:srgbClr val="FF0000"/>
              </a:solidFill>
              <a:latin typeface="Times New Roman"/>
              <a:ea typeface="Times New Roman"/>
              <a:cs typeface="Times New Roman"/>
              <a:sym typeface="Times New Roman"/>
            </a:endParaRPr>
          </a:p>
        </p:txBody>
      </p:sp>
      <p:sp>
        <p:nvSpPr>
          <p:cNvPr id="246" name="Google Shape;246;p25"/>
          <p:cNvSpPr txBox="1"/>
          <p:nvPr/>
        </p:nvSpPr>
        <p:spPr>
          <a:xfrm>
            <a:off x="381000" y="914400"/>
            <a:ext cx="4876800" cy="4494212"/>
          </a:xfrm>
          <a:prstGeom prst="rect">
            <a:avLst/>
          </a:prstGeom>
          <a:noFill/>
          <a:ln>
            <a:noFill/>
          </a:ln>
        </p:spPr>
        <p:txBody>
          <a:bodyPr spcFirstLastPara="1" wrap="square" lIns="91425" tIns="45700" rIns="91425" bIns="45700" anchor="t" anchorCtr="0">
            <a:noAutofit/>
          </a:bodyPr>
          <a:lstStyle/>
          <a:p>
            <a:pPr marL="0" marR="0" lvl="0" indent="0" algn="l" rtl="0">
              <a:lnSpc>
                <a:spcPct val="50000"/>
              </a:lnSpc>
              <a:spcBef>
                <a:spcPts val="0"/>
              </a:spcBef>
              <a:spcAft>
                <a:spcPts val="0"/>
              </a:spcAft>
              <a:buClr>
                <a:srgbClr val="0070C0"/>
              </a:buClr>
              <a:buSzPts val="1600"/>
              <a:buFont typeface="Courier New"/>
              <a:buNone/>
            </a:pPr>
            <a:r>
              <a:rPr lang="en-US" sz="1600" b="1" i="0" u="none" dirty="0">
                <a:solidFill>
                  <a:srgbClr val="0070C0"/>
                </a:solidFill>
                <a:latin typeface="Courier New"/>
                <a:ea typeface="Courier New"/>
                <a:cs typeface="Courier New"/>
                <a:sym typeface="Courier New"/>
              </a:rPr>
              <a:t>class</a:t>
            </a:r>
            <a:r>
              <a:rPr lang="en-US" sz="1600" b="1" i="0" u="none" dirty="0">
                <a:solidFill>
                  <a:schemeClr val="dk2"/>
                </a:solidFill>
                <a:latin typeface="Courier New"/>
                <a:ea typeface="Courier New"/>
                <a:cs typeface="Courier New"/>
                <a:sym typeface="Courier New"/>
              </a:rPr>
              <a:t> Person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a:t>
            </a:r>
            <a:r>
              <a:rPr lang="en-US" sz="1600" b="1" i="0" u="none" dirty="0">
                <a:solidFill>
                  <a:srgbClr val="0070C0"/>
                </a:solidFill>
                <a:latin typeface="Courier New"/>
                <a:ea typeface="Courier New"/>
                <a:cs typeface="Courier New"/>
                <a:sym typeface="Courier New"/>
              </a:rPr>
              <a:t>public String </a:t>
            </a:r>
            <a:r>
              <a:rPr lang="en-US" sz="1600" b="1" i="0" u="none" dirty="0" err="1">
                <a:solidFill>
                  <a:schemeClr val="dk2"/>
                </a:solidFill>
                <a:latin typeface="Courier New"/>
                <a:ea typeface="Courier New"/>
                <a:cs typeface="Courier New"/>
                <a:sym typeface="Courier New"/>
              </a:rPr>
              <a:t>toString</a:t>
            </a:r>
            <a:r>
              <a:rPr lang="en-US" sz="1600" b="1" i="0" u="none" dirty="0">
                <a:solidFill>
                  <a:schemeClr val="dk2"/>
                </a:solidFill>
                <a:latin typeface="Courier New"/>
                <a:ea typeface="Courier New"/>
                <a:cs typeface="Courier New"/>
                <a:sym typeface="Courier New"/>
              </a:rPr>
              <a:t>()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return "Person";</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a:t>
            </a:r>
            <a:endParaRPr dirty="0"/>
          </a:p>
          <a:p>
            <a:pPr marL="0" marR="0" lvl="0" indent="0" algn="l" rtl="0">
              <a:lnSpc>
                <a:spcPct val="50000"/>
              </a:lnSpc>
              <a:spcBef>
                <a:spcPts val="800"/>
              </a:spcBef>
              <a:spcAft>
                <a:spcPts val="0"/>
              </a:spcAft>
              <a:buClr>
                <a:srgbClr val="C00000"/>
              </a:buClr>
              <a:buSzPts val="1600"/>
              <a:buFont typeface="Courier New"/>
              <a:buNone/>
            </a:pPr>
            <a:r>
              <a:rPr lang="en-US" sz="1600" b="1" i="0" u="none" dirty="0">
                <a:solidFill>
                  <a:srgbClr val="C00000"/>
                </a:solidFill>
                <a:latin typeface="Courier New"/>
                <a:ea typeface="Courier New"/>
                <a:cs typeface="Courier New"/>
                <a:sym typeface="Courier New"/>
              </a:rPr>
              <a:t>//****************************</a:t>
            </a:r>
            <a:r>
              <a:rPr lang="en-US" sz="1600" b="1" i="0" u="none" dirty="0">
                <a:solidFill>
                  <a:schemeClr val="dk2"/>
                </a:solidFill>
                <a:latin typeface="Courier New"/>
                <a:ea typeface="Courier New"/>
                <a:cs typeface="Courier New"/>
                <a:sym typeface="Courier New"/>
              </a:rPr>
              <a:t> </a:t>
            </a:r>
            <a:endParaRPr dirty="0"/>
          </a:p>
          <a:p>
            <a:pPr marL="0" marR="0" lvl="0" indent="0" algn="l" rtl="0">
              <a:lnSpc>
                <a:spcPct val="50000"/>
              </a:lnSpc>
              <a:spcBef>
                <a:spcPts val="800"/>
              </a:spcBef>
              <a:spcAft>
                <a:spcPts val="0"/>
              </a:spcAft>
              <a:buClr>
                <a:srgbClr val="0070C0"/>
              </a:buClr>
              <a:buSzPts val="1600"/>
              <a:buFont typeface="Courier New"/>
              <a:buNone/>
            </a:pPr>
            <a:r>
              <a:rPr lang="en-US" sz="1600" b="1" i="0" u="none" dirty="0">
                <a:solidFill>
                  <a:srgbClr val="0070C0"/>
                </a:solidFill>
                <a:latin typeface="Courier New"/>
                <a:ea typeface="Courier New"/>
                <a:cs typeface="Courier New"/>
                <a:sym typeface="Courier New"/>
              </a:rPr>
              <a:t>class</a:t>
            </a:r>
            <a:r>
              <a:rPr lang="en-US" sz="1600" b="1" i="0" u="none" dirty="0">
                <a:solidFill>
                  <a:schemeClr val="dk2"/>
                </a:solidFill>
                <a:latin typeface="Courier New"/>
                <a:ea typeface="Courier New"/>
                <a:cs typeface="Courier New"/>
                <a:sym typeface="Courier New"/>
              </a:rPr>
              <a:t> Student </a:t>
            </a:r>
            <a:r>
              <a:rPr lang="en-US" sz="1600" b="1" i="0" u="none" dirty="0">
                <a:solidFill>
                  <a:srgbClr val="0070C0"/>
                </a:solidFill>
                <a:latin typeface="Courier New"/>
                <a:ea typeface="Courier New"/>
                <a:cs typeface="Courier New"/>
                <a:sym typeface="Courier New"/>
              </a:rPr>
              <a:t>extends </a:t>
            </a:r>
            <a:r>
              <a:rPr lang="en-US" sz="1600" b="1" i="0" u="none" dirty="0">
                <a:solidFill>
                  <a:schemeClr val="dk2"/>
                </a:solidFill>
                <a:latin typeface="Courier New"/>
                <a:ea typeface="Courier New"/>
                <a:cs typeface="Courier New"/>
                <a:sym typeface="Courier New"/>
              </a:rPr>
              <a:t>Person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a:t>
            </a:r>
            <a:r>
              <a:rPr lang="en-US" sz="1600" b="1" i="0" u="none" dirty="0">
                <a:solidFill>
                  <a:srgbClr val="0070C0"/>
                </a:solidFill>
                <a:latin typeface="Courier New"/>
                <a:ea typeface="Courier New"/>
                <a:cs typeface="Courier New"/>
                <a:sym typeface="Courier New"/>
              </a:rPr>
              <a:t>public String </a:t>
            </a:r>
            <a:r>
              <a:rPr lang="en-US" sz="1600" b="1" i="0" u="none" dirty="0" err="1">
                <a:solidFill>
                  <a:schemeClr val="dk2"/>
                </a:solidFill>
                <a:latin typeface="Courier New"/>
                <a:ea typeface="Courier New"/>
                <a:cs typeface="Courier New"/>
                <a:sym typeface="Courier New"/>
              </a:rPr>
              <a:t>toString</a:t>
            </a:r>
            <a:r>
              <a:rPr lang="en-US" sz="1600" b="1" i="0" u="none" dirty="0">
                <a:solidFill>
                  <a:schemeClr val="dk2"/>
                </a:solidFill>
                <a:latin typeface="Courier New"/>
                <a:ea typeface="Courier New"/>
                <a:cs typeface="Courier New"/>
                <a:sym typeface="Courier New"/>
              </a:rPr>
              <a:t>()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return "Student";</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a:t>
            </a:r>
            <a:endParaRPr dirty="0"/>
          </a:p>
          <a:p>
            <a:pPr marL="0" marR="0" lvl="0" indent="0" algn="l" rtl="0">
              <a:lnSpc>
                <a:spcPct val="50000"/>
              </a:lnSpc>
              <a:spcBef>
                <a:spcPts val="800"/>
              </a:spcBef>
              <a:spcAft>
                <a:spcPts val="0"/>
              </a:spcAft>
              <a:buClr>
                <a:srgbClr val="C00000"/>
              </a:buClr>
              <a:buSzPts val="1600"/>
              <a:buFont typeface="Courier New"/>
              <a:buNone/>
            </a:pPr>
            <a:r>
              <a:rPr lang="en-US" sz="1600" b="1" i="0" u="none" dirty="0">
                <a:solidFill>
                  <a:srgbClr val="C00000"/>
                </a:solidFill>
                <a:latin typeface="Courier New"/>
                <a:ea typeface="Courier New"/>
                <a:cs typeface="Courier New"/>
                <a:sym typeface="Courier New"/>
              </a:rPr>
              <a:t>//****************************</a:t>
            </a:r>
            <a:endParaRPr dirty="0"/>
          </a:p>
          <a:p>
            <a:pPr marL="0" marR="0" lvl="0" indent="0" algn="l" rtl="0">
              <a:lnSpc>
                <a:spcPct val="50000"/>
              </a:lnSpc>
              <a:spcBef>
                <a:spcPts val="800"/>
              </a:spcBef>
              <a:spcAft>
                <a:spcPts val="0"/>
              </a:spcAft>
              <a:buClr>
                <a:srgbClr val="0070C0"/>
              </a:buClr>
              <a:buSzPts val="1600"/>
              <a:buFont typeface="Courier New"/>
              <a:buNone/>
            </a:pPr>
            <a:r>
              <a:rPr lang="en-US" sz="1600" b="1" i="0" u="none" dirty="0">
                <a:solidFill>
                  <a:srgbClr val="0070C0"/>
                </a:solidFill>
                <a:latin typeface="Courier New"/>
                <a:ea typeface="Courier New"/>
                <a:cs typeface="Courier New"/>
                <a:sym typeface="Courier New"/>
              </a:rPr>
              <a:t>class</a:t>
            </a:r>
            <a:r>
              <a:rPr lang="en-US" sz="1600" b="1" i="0" u="none" dirty="0">
                <a:solidFill>
                  <a:schemeClr val="dk2"/>
                </a:solidFill>
                <a:latin typeface="Courier New"/>
                <a:ea typeface="Courier New"/>
                <a:cs typeface="Courier New"/>
                <a:sym typeface="Courier New"/>
              </a:rPr>
              <a:t> </a:t>
            </a:r>
            <a:r>
              <a:rPr lang="en-US" sz="1600" b="1" i="0" u="none" dirty="0" err="1">
                <a:solidFill>
                  <a:schemeClr val="dk2"/>
                </a:solidFill>
                <a:latin typeface="Courier New"/>
                <a:ea typeface="Courier New"/>
                <a:cs typeface="Courier New"/>
                <a:sym typeface="Courier New"/>
              </a:rPr>
              <a:t>GraduateStudent</a:t>
            </a:r>
            <a:r>
              <a:rPr lang="en-US" sz="1600" b="1" i="0" u="none" dirty="0">
                <a:solidFill>
                  <a:schemeClr val="dk2"/>
                </a:solidFill>
                <a:latin typeface="Courier New"/>
                <a:ea typeface="Courier New"/>
                <a:cs typeface="Courier New"/>
                <a:sym typeface="Courier New"/>
              </a:rPr>
              <a:t>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a:t>
            </a:r>
            <a:r>
              <a:rPr lang="en-US" sz="1600" b="1" i="0" u="none" dirty="0">
                <a:solidFill>
                  <a:srgbClr val="0070C0"/>
                </a:solidFill>
                <a:latin typeface="Courier New"/>
                <a:ea typeface="Courier New"/>
                <a:cs typeface="Courier New"/>
                <a:sym typeface="Courier New"/>
              </a:rPr>
              <a:t>extends </a:t>
            </a:r>
            <a:r>
              <a:rPr lang="en-US" sz="1600" b="1" i="0" u="none" dirty="0">
                <a:solidFill>
                  <a:schemeClr val="dk2"/>
                </a:solidFill>
                <a:latin typeface="Courier New"/>
                <a:ea typeface="Courier New"/>
                <a:cs typeface="Courier New"/>
                <a:sym typeface="Courier New"/>
              </a:rPr>
              <a:t>Student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a:t>
            </a:r>
            <a:endParaRPr dirty="0"/>
          </a:p>
          <a:p>
            <a:pPr marL="0" marR="0" lvl="0" indent="0" algn="l" rtl="0">
              <a:lnSpc>
                <a:spcPct val="50000"/>
              </a:lnSpc>
              <a:spcBef>
                <a:spcPts val="800"/>
              </a:spcBef>
              <a:spcAft>
                <a:spcPts val="0"/>
              </a:spcAft>
              <a:buClr>
                <a:schemeClr val="dk1"/>
              </a:buClr>
              <a:buSzPts val="1600"/>
              <a:buFont typeface="Times New Roman"/>
              <a:buNone/>
            </a:pPr>
            <a:endParaRPr sz="1600" b="1" i="0" u="none" dirty="0">
              <a:solidFill>
                <a:schemeClr val="dk2"/>
              </a:solidFill>
              <a:latin typeface="Courier New"/>
              <a:ea typeface="Courier New"/>
              <a:cs typeface="Courier New"/>
              <a:sym typeface="Courier New"/>
            </a:endParaRPr>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a:t>
            </a:r>
            <a:endParaRPr dirty="0"/>
          </a:p>
          <a:p>
            <a:pPr marL="0" marR="0" lvl="0" indent="0" algn="l" rtl="0">
              <a:lnSpc>
                <a:spcPct val="50000"/>
              </a:lnSpc>
              <a:spcBef>
                <a:spcPts val="550"/>
              </a:spcBef>
              <a:spcAft>
                <a:spcPts val="0"/>
              </a:spcAft>
              <a:buClr>
                <a:schemeClr val="dk2"/>
              </a:buClr>
              <a:buSzPts val="1100"/>
              <a:buFont typeface="Courier New"/>
              <a:buNone/>
            </a:pPr>
            <a:r>
              <a:rPr lang="en-US" sz="1100" b="1" i="0" u="none" dirty="0">
                <a:solidFill>
                  <a:schemeClr val="dk2"/>
                </a:solidFill>
                <a:latin typeface="Courier New"/>
                <a:ea typeface="Courier New"/>
                <a:cs typeface="Courier New"/>
                <a:sym typeface="Courier New"/>
              </a:rPr>
              <a:t> </a:t>
            </a:r>
            <a:endParaRPr dirty="0"/>
          </a:p>
          <a:p>
            <a:pPr marL="0" marR="0" lvl="0" indent="0" algn="l" rtl="0">
              <a:lnSpc>
                <a:spcPct val="100000"/>
              </a:lnSpc>
              <a:spcBef>
                <a:spcPts val="0"/>
              </a:spcBef>
              <a:spcAft>
                <a:spcPts val="0"/>
              </a:spcAft>
              <a:buNone/>
            </a:pPr>
            <a:endParaRPr sz="1100" b="1" i="0" u="none" dirty="0">
              <a:solidFill>
                <a:schemeClr val="dk2"/>
              </a:solidFill>
              <a:latin typeface="Courier New"/>
              <a:ea typeface="Courier New"/>
              <a:cs typeface="Courier New"/>
              <a:sym typeface="Courier New"/>
            </a:endParaRPr>
          </a:p>
        </p:txBody>
      </p:sp>
      <p:sp>
        <p:nvSpPr>
          <p:cNvPr id="247" name="Google Shape;247;p25"/>
          <p:cNvSpPr txBox="1"/>
          <p:nvPr/>
        </p:nvSpPr>
        <p:spPr>
          <a:xfrm>
            <a:off x="4876800" y="933450"/>
            <a:ext cx="4343400" cy="3954462"/>
          </a:xfrm>
          <a:prstGeom prst="rect">
            <a:avLst/>
          </a:prstGeom>
          <a:noFill/>
          <a:ln>
            <a:noFill/>
          </a:ln>
        </p:spPr>
        <p:txBody>
          <a:bodyPr spcFirstLastPara="1" wrap="square" lIns="91425" tIns="45700" rIns="91425" bIns="45700" anchor="t" anchorCtr="0">
            <a:noAutofit/>
          </a:bodyPr>
          <a:lstStyle/>
          <a:p>
            <a:pPr marL="0" marR="0" lvl="0" indent="0" algn="l" rtl="0">
              <a:lnSpc>
                <a:spcPct val="50000"/>
              </a:lnSpc>
              <a:spcBef>
                <a:spcPts val="0"/>
              </a:spcBef>
              <a:spcAft>
                <a:spcPts val="0"/>
              </a:spcAft>
              <a:buClr>
                <a:srgbClr val="0070C0"/>
              </a:buClr>
              <a:buSzPts val="1600"/>
              <a:buFont typeface="Courier New"/>
              <a:buNone/>
            </a:pPr>
            <a:r>
              <a:rPr lang="en-US" sz="1600" b="1" i="0" u="none">
                <a:solidFill>
                  <a:srgbClr val="0070C0"/>
                </a:solidFill>
                <a:latin typeface="Courier New"/>
                <a:ea typeface="Courier New"/>
                <a:cs typeface="Courier New"/>
                <a:sym typeface="Courier New"/>
              </a:rPr>
              <a:t>public</a:t>
            </a:r>
            <a:r>
              <a:rPr lang="en-US" sz="1600" b="1" i="0" u="none">
                <a:solidFill>
                  <a:schemeClr val="dk2"/>
                </a:solidFill>
                <a:latin typeface="Courier New"/>
                <a:ea typeface="Courier New"/>
                <a:cs typeface="Courier New"/>
                <a:sym typeface="Courier New"/>
              </a:rPr>
              <a:t> </a:t>
            </a:r>
            <a:r>
              <a:rPr lang="en-US" sz="1600" b="1" i="0" u="none">
                <a:solidFill>
                  <a:srgbClr val="0070C0"/>
                </a:solidFill>
                <a:latin typeface="Courier New"/>
                <a:ea typeface="Courier New"/>
                <a:cs typeface="Courier New"/>
                <a:sym typeface="Courier New"/>
              </a:rPr>
              <a:t>class</a:t>
            </a:r>
            <a:r>
              <a:rPr lang="en-US" sz="1600" b="1" i="0" u="none">
                <a:solidFill>
                  <a:schemeClr val="dk2"/>
                </a:solidFill>
                <a:latin typeface="Courier New"/>
                <a:ea typeface="Courier New"/>
                <a:cs typeface="Courier New"/>
                <a:sym typeface="Courier New"/>
              </a:rPr>
              <a:t> PolymorphismDemo {</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a:t>
            </a:r>
            <a:r>
              <a:rPr lang="en-US" sz="1600" b="1" i="0" u="none">
                <a:solidFill>
                  <a:srgbClr val="0070C0"/>
                </a:solidFill>
                <a:latin typeface="Courier New"/>
                <a:ea typeface="Courier New"/>
                <a:cs typeface="Courier New"/>
                <a:sym typeface="Courier New"/>
              </a:rPr>
              <a:t>public static void </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main(String[] args) {</a:t>
            </a:r>
            <a:endParaRPr/>
          </a:p>
          <a:p>
            <a:pPr marL="0" marR="0" lvl="0" indent="0" algn="l" rtl="0">
              <a:lnSpc>
                <a:spcPct val="50000"/>
              </a:lnSpc>
              <a:spcBef>
                <a:spcPts val="800"/>
              </a:spcBef>
              <a:spcAft>
                <a:spcPts val="0"/>
              </a:spcAft>
              <a:buClr>
                <a:schemeClr val="dk1"/>
              </a:buClr>
              <a:buSzPts val="1600"/>
              <a:buFont typeface="Times New Roman"/>
              <a:buNone/>
            </a:pPr>
            <a:endParaRPr sz="1600" b="1" i="0" u="none">
              <a:solidFill>
                <a:schemeClr val="dk2"/>
              </a:solidFill>
              <a:latin typeface="Courier New"/>
              <a:ea typeface="Courier New"/>
              <a:cs typeface="Courier New"/>
              <a:sym typeface="Courier New"/>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m(</a:t>
            </a:r>
            <a:r>
              <a:rPr lang="en-US" sz="1600" b="1" i="0" u="none">
                <a:solidFill>
                  <a:srgbClr val="0070C0"/>
                </a:solidFill>
                <a:latin typeface="Courier New"/>
                <a:ea typeface="Courier New"/>
                <a:cs typeface="Courier New"/>
                <a:sym typeface="Courier New"/>
              </a:rPr>
              <a:t>new</a:t>
            </a:r>
            <a:r>
              <a:rPr lang="en-US" sz="1600" b="1" i="0" u="none">
                <a:solidFill>
                  <a:schemeClr val="dk2"/>
                </a:solidFill>
                <a:latin typeface="Courier New"/>
                <a:ea typeface="Courier New"/>
                <a:cs typeface="Courier New"/>
                <a:sym typeface="Courier New"/>
              </a:rPr>
              <a:t> GraduateStudent());</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m(</a:t>
            </a:r>
            <a:r>
              <a:rPr lang="en-US" sz="1600" b="1" i="0" u="none">
                <a:solidFill>
                  <a:srgbClr val="0070C0"/>
                </a:solidFill>
                <a:latin typeface="Courier New"/>
                <a:ea typeface="Courier New"/>
                <a:cs typeface="Courier New"/>
                <a:sym typeface="Courier New"/>
              </a:rPr>
              <a:t>new</a:t>
            </a:r>
            <a:r>
              <a:rPr lang="en-US" sz="1600" b="1" i="0" u="none">
                <a:solidFill>
                  <a:schemeClr val="dk2"/>
                </a:solidFill>
                <a:latin typeface="Courier New"/>
                <a:ea typeface="Courier New"/>
                <a:cs typeface="Courier New"/>
                <a:sym typeface="Courier New"/>
              </a:rPr>
              <a:t> Student());</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m(</a:t>
            </a:r>
            <a:r>
              <a:rPr lang="en-US" sz="1600" b="1" i="0" u="none">
                <a:solidFill>
                  <a:srgbClr val="0070C0"/>
                </a:solidFill>
                <a:latin typeface="Courier New"/>
                <a:ea typeface="Courier New"/>
                <a:cs typeface="Courier New"/>
                <a:sym typeface="Courier New"/>
              </a:rPr>
              <a:t>new</a:t>
            </a:r>
            <a:r>
              <a:rPr lang="en-US" sz="1600" b="1" i="0" u="none">
                <a:solidFill>
                  <a:schemeClr val="dk2"/>
                </a:solidFill>
                <a:latin typeface="Courier New"/>
                <a:ea typeface="Courier New"/>
                <a:cs typeface="Courier New"/>
                <a:sym typeface="Courier New"/>
              </a:rPr>
              <a:t> Person());</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m(</a:t>
            </a:r>
            <a:r>
              <a:rPr lang="en-US" sz="1600" b="1" i="0" u="none">
                <a:solidFill>
                  <a:srgbClr val="0070C0"/>
                </a:solidFill>
                <a:latin typeface="Courier New"/>
                <a:ea typeface="Courier New"/>
                <a:cs typeface="Courier New"/>
                <a:sym typeface="Courier New"/>
              </a:rPr>
              <a:t>new</a:t>
            </a:r>
            <a:r>
              <a:rPr lang="en-US" sz="1600" b="1" i="0" u="none">
                <a:solidFill>
                  <a:schemeClr val="dk2"/>
                </a:solidFill>
                <a:latin typeface="Courier New"/>
                <a:ea typeface="Courier New"/>
                <a:cs typeface="Courier New"/>
                <a:sym typeface="Courier New"/>
              </a:rPr>
              <a:t> Object());</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a:t>
            </a:r>
            <a:endParaRPr/>
          </a:p>
          <a:p>
            <a:pPr marL="0" marR="0" lvl="0" indent="0" algn="l" rtl="0">
              <a:lnSpc>
                <a:spcPct val="50000"/>
              </a:lnSpc>
              <a:spcBef>
                <a:spcPts val="800"/>
              </a:spcBef>
              <a:spcAft>
                <a:spcPts val="0"/>
              </a:spcAft>
              <a:buClr>
                <a:srgbClr val="0070C0"/>
              </a:buClr>
              <a:buSzPts val="1600"/>
              <a:buFont typeface="Courier New"/>
              <a:buNone/>
            </a:pPr>
            <a:r>
              <a:rPr lang="en-US" sz="1600" b="1" i="0" u="none">
                <a:solidFill>
                  <a:srgbClr val="0070C0"/>
                </a:solidFill>
                <a:latin typeface="Courier New"/>
                <a:ea typeface="Courier New"/>
                <a:cs typeface="Courier New"/>
                <a:sym typeface="Courier New"/>
              </a:rPr>
              <a:t>public</a:t>
            </a:r>
            <a:r>
              <a:rPr lang="en-US" sz="1600" b="1" i="0" u="none">
                <a:solidFill>
                  <a:schemeClr val="dk2"/>
                </a:solidFill>
                <a:latin typeface="Courier New"/>
                <a:ea typeface="Courier New"/>
                <a:cs typeface="Courier New"/>
                <a:sym typeface="Courier New"/>
              </a:rPr>
              <a:t> </a:t>
            </a:r>
            <a:r>
              <a:rPr lang="en-US" sz="1600" b="1" i="0" u="none">
                <a:solidFill>
                  <a:srgbClr val="0070C0"/>
                </a:solidFill>
                <a:latin typeface="Courier New"/>
                <a:ea typeface="Courier New"/>
                <a:cs typeface="Courier New"/>
                <a:sym typeface="Courier New"/>
              </a:rPr>
              <a:t>static void </a:t>
            </a:r>
            <a:r>
              <a:rPr lang="en-US" sz="1600" b="1" i="0" u="none">
                <a:solidFill>
                  <a:schemeClr val="dk2"/>
                </a:solidFill>
                <a:latin typeface="Courier New"/>
                <a:ea typeface="Courier New"/>
                <a:cs typeface="Courier New"/>
                <a:sym typeface="Courier New"/>
              </a:rPr>
              <a:t>m(Object x) {</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System.out.println(x.toString());</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a:t>
            </a:r>
            <a:endParaRPr/>
          </a:p>
          <a:p>
            <a:pPr marL="0" marR="0" lvl="0" indent="0" algn="l" rtl="0">
              <a:lnSpc>
                <a:spcPct val="100000"/>
              </a:lnSpc>
              <a:spcBef>
                <a:spcPts val="0"/>
              </a:spcBef>
              <a:spcAft>
                <a:spcPts val="0"/>
              </a:spcAft>
              <a:buNone/>
            </a:pPr>
            <a:endParaRPr sz="1600" b="1" i="0" u="none">
              <a:solidFill>
                <a:schemeClr val="dk2"/>
              </a:solidFill>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5"/>
                                        </p:tgtEl>
                                        <p:attrNameLst>
                                          <p:attrName>style.visibility</p:attrName>
                                        </p:attrNameLst>
                                      </p:cBhvr>
                                      <p:to>
                                        <p:strVal val="visible"/>
                                      </p:to>
                                    </p:set>
                                    <p:anim calcmode="lin" valueType="num">
                                      <p:cBhvr additive="base">
                                        <p:cTn id="7" dur="500"/>
                                        <p:tgtEl>
                                          <p:spTgt spid="24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6"/>
          <p:cNvSpPr txBox="1">
            <a:spLocks noGrp="1"/>
          </p:cNvSpPr>
          <p:nvPr>
            <p:ph type="title"/>
          </p:nvPr>
        </p:nvSpPr>
        <p:spPr>
          <a:xfrm>
            <a:off x="228600" y="152400"/>
            <a:ext cx="8763000" cy="6858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2400"/>
              <a:buFont typeface="Times New Roman"/>
              <a:buNone/>
            </a:pPr>
            <a:r>
              <a:rPr lang="en-US" sz="2400" b="0" i="0" u="none">
                <a:solidFill>
                  <a:schemeClr val="dk2"/>
                </a:solidFill>
                <a:latin typeface="Times New Roman"/>
                <a:ea typeface="Times New Roman"/>
                <a:cs typeface="Times New Roman"/>
                <a:sym typeface="Times New Roman"/>
              </a:rPr>
              <a:t>Generic Programming</a:t>
            </a:r>
            <a:endParaRPr/>
          </a:p>
        </p:txBody>
      </p:sp>
      <p:sp>
        <p:nvSpPr>
          <p:cNvPr id="253" name="Google Shape;253;p26"/>
          <p:cNvSpPr txBox="1"/>
          <p:nvPr/>
        </p:nvSpPr>
        <p:spPr>
          <a:xfrm>
            <a:off x="1543050" y="4622800"/>
            <a:ext cx="6134100" cy="1570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Polymorphism allows methods to be used generically for a wide range of object arguments. This is known as generic programming. </a:t>
            </a:r>
            <a:endParaRPr/>
          </a:p>
        </p:txBody>
      </p:sp>
      <p:sp>
        <p:nvSpPr>
          <p:cNvPr id="254" name="Google Shape;254;p26"/>
          <p:cNvSpPr txBox="1"/>
          <p:nvPr/>
        </p:nvSpPr>
        <p:spPr>
          <a:xfrm>
            <a:off x="7315200" y="3276600"/>
            <a:ext cx="1143000" cy="381000"/>
          </a:xfrm>
          <a:prstGeom prst="rect">
            <a:avLst/>
          </a:prstGeom>
          <a:noFill/>
          <a:ln w="12700" cap="flat" cmpd="sng">
            <a:solidFill>
              <a:srgbClr val="FF505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cxnSp>
        <p:nvCxnSpPr>
          <p:cNvPr id="255" name="Google Shape;255;p26"/>
          <p:cNvCxnSpPr/>
          <p:nvPr/>
        </p:nvCxnSpPr>
        <p:spPr>
          <a:xfrm rot="10800000" flipH="1">
            <a:off x="6172200" y="3657600"/>
            <a:ext cx="1295400" cy="990600"/>
          </a:xfrm>
          <a:prstGeom prst="straightConnector1">
            <a:avLst/>
          </a:prstGeom>
          <a:noFill/>
          <a:ln w="12700" cap="flat" cmpd="sng">
            <a:solidFill>
              <a:srgbClr val="FF0000"/>
            </a:solidFill>
            <a:prstDash val="solid"/>
            <a:miter lim="800000"/>
            <a:headEnd type="none" w="med" len="med"/>
            <a:tailEnd type="triangle" w="med" len="med"/>
          </a:ln>
        </p:spPr>
      </p:cxnSp>
      <p:sp>
        <p:nvSpPr>
          <p:cNvPr id="256" name="Google Shape;256;p26"/>
          <p:cNvSpPr txBox="1"/>
          <p:nvPr/>
        </p:nvSpPr>
        <p:spPr>
          <a:xfrm>
            <a:off x="228600" y="915987"/>
            <a:ext cx="4876800" cy="4494212"/>
          </a:xfrm>
          <a:prstGeom prst="rect">
            <a:avLst/>
          </a:prstGeom>
          <a:noFill/>
          <a:ln>
            <a:noFill/>
          </a:ln>
        </p:spPr>
        <p:txBody>
          <a:bodyPr spcFirstLastPara="1" wrap="square" lIns="91425" tIns="45700" rIns="91425" bIns="45700" anchor="t" anchorCtr="0">
            <a:noAutofit/>
          </a:bodyPr>
          <a:lstStyle/>
          <a:p>
            <a:pPr marL="0" marR="0" lvl="0" indent="0" algn="l" rtl="0">
              <a:lnSpc>
                <a:spcPct val="50000"/>
              </a:lnSpc>
              <a:spcBef>
                <a:spcPts val="0"/>
              </a:spcBef>
              <a:spcAft>
                <a:spcPts val="0"/>
              </a:spcAft>
              <a:buClr>
                <a:srgbClr val="0070C0"/>
              </a:buClr>
              <a:buSzPts val="1600"/>
              <a:buFont typeface="Courier New"/>
              <a:buNone/>
            </a:pPr>
            <a:r>
              <a:rPr lang="en-US" sz="1600" b="1" i="0" u="none">
                <a:solidFill>
                  <a:srgbClr val="0070C0"/>
                </a:solidFill>
                <a:latin typeface="Courier New"/>
                <a:ea typeface="Courier New"/>
                <a:cs typeface="Courier New"/>
                <a:sym typeface="Courier New"/>
              </a:rPr>
              <a:t>class</a:t>
            </a:r>
            <a:r>
              <a:rPr lang="en-US" sz="1600" b="1" i="0" u="none">
                <a:solidFill>
                  <a:schemeClr val="dk2"/>
                </a:solidFill>
                <a:latin typeface="Courier New"/>
                <a:ea typeface="Courier New"/>
                <a:cs typeface="Courier New"/>
                <a:sym typeface="Courier New"/>
              </a:rPr>
              <a:t> Person {</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a:t>
            </a:r>
            <a:r>
              <a:rPr lang="en-US" sz="1600" b="1" i="0" u="none">
                <a:solidFill>
                  <a:srgbClr val="0070C0"/>
                </a:solidFill>
                <a:latin typeface="Courier New"/>
                <a:ea typeface="Courier New"/>
                <a:cs typeface="Courier New"/>
                <a:sym typeface="Courier New"/>
              </a:rPr>
              <a:t>public String </a:t>
            </a:r>
            <a:r>
              <a:rPr lang="en-US" sz="1600" b="1" i="0" u="none">
                <a:solidFill>
                  <a:schemeClr val="dk2"/>
                </a:solidFill>
                <a:latin typeface="Courier New"/>
                <a:ea typeface="Courier New"/>
                <a:cs typeface="Courier New"/>
                <a:sym typeface="Courier New"/>
              </a:rPr>
              <a:t>toString() {</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return "Person";</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a:t>
            </a:r>
            <a:endParaRPr/>
          </a:p>
          <a:p>
            <a:pPr marL="0" marR="0" lvl="0" indent="0" algn="l" rtl="0">
              <a:lnSpc>
                <a:spcPct val="50000"/>
              </a:lnSpc>
              <a:spcBef>
                <a:spcPts val="800"/>
              </a:spcBef>
              <a:spcAft>
                <a:spcPts val="0"/>
              </a:spcAft>
              <a:buClr>
                <a:srgbClr val="C00000"/>
              </a:buClr>
              <a:buSzPts val="1600"/>
              <a:buFont typeface="Courier New"/>
              <a:buNone/>
            </a:pPr>
            <a:r>
              <a:rPr lang="en-US" sz="1600" b="1" i="0" u="none">
                <a:solidFill>
                  <a:srgbClr val="C00000"/>
                </a:solidFill>
                <a:latin typeface="Courier New"/>
                <a:ea typeface="Courier New"/>
                <a:cs typeface="Courier New"/>
                <a:sym typeface="Courier New"/>
              </a:rPr>
              <a:t>//****************************</a:t>
            </a:r>
            <a:r>
              <a:rPr lang="en-US" sz="1600" b="1" i="0" u="none">
                <a:solidFill>
                  <a:schemeClr val="dk2"/>
                </a:solidFill>
                <a:latin typeface="Courier New"/>
                <a:ea typeface="Courier New"/>
                <a:cs typeface="Courier New"/>
                <a:sym typeface="Courier New"/>
              </a:rPr>
              <a:t> </a:t>
            </a:r>
            <a:endParaRPr/>
          </a:p>
          <a:p>
            <a:pPr marL="0" marR="0" lvl="0" indent="0" algn="l" rtl="0">
              <a:lnSpc>
                <a:spcPct val="50000"/>
              </a:lnSpc>
              <a:spcBef>
                <a:spcPts val="800"/>
              </a:spcBef>
              <a:spcAft>
                <a:spcPts val="0"/>
              </a:spcAft>
              <a:buClr>
                <a:srgbClr val="0070C0"/>
              </a:buClr>
              <a:buSzPts val="1600"/>
              <a:buFont typeface="Courier New"/>
              <a:buNone/>
            </a:pPr>
            <a:r>
              <a:rPr lang="en-US" sz="1600" b="1" i="0" u="none">
                <a:solidFill>
                  <a:srgbClr val="0070C0"/>
                </a:solidFill>
                <a:latin typeface="Courier New"/>
                <a:ea typeface="Courier New"/>
                <a:cs typeface="Courier New"/>
                <a:sym typeface="Courier New"/>
              </a:rPr>
              <a:t>class</a:t>
            </a:r>
            <a:r>
              <a:rPr lang="en-US" sz="1600" b="1" i="0" u="none">
                <a:solidFill>
                  <a:schemeClr val="dk2"/>
                </a:solidFill>
                <a:latin typeface="Courier New"/>
                <a:ea typeface="Courier New"/>
                <a:cs typeface="Courier New"/>
                <a:sym typeface="Courier New"/>
              </a:rPr>
              <a:t> Student </a:t>
            </a:r>
            <a:r>
              <a:rPr lang="en-US" sz="1600" b="1" i="0" u="none">
                <a:solidFill>
                  <a:srgbClr val="0070C0"/>
                </a:solidFill>
                <a:latin typeface="Courier New"/>
                <a:ea typeface="Courier New"/>
                <a:cs typeface="Courier New"/>
                <a:sym typeface="Courier New"/>
              </a:rPr>
              <a:t>extends </a:t>
            </a:r>
            <a:r>
              <a:rPr lang="en-US" sz="1600" b="1" i="0" u="none">
                <a:solidFill>
                  <a:schemeClr val="dk2"/>
                </a:solidFill>
                <a:latin typeface="Courier New"/>
                <a:ea typeface="Courier New"/>
                <a:cs typeface="Courier New"/>
                <a:sym typeface="Courier New"/>
              </a:rPr>
              <a:t>Person {</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a:t>
            </a:r>
            <a:r>
              <a:rPr lang="en-US" sz="1600" b="1" i="0" u="none">
                <a:solidFill>
                  <a:srgbClr val="0070C0"/>
                </a:solidFill>
                <a:latin typeface="Courier New"/>
                <a:ea typeface="Courier New"/>
                <a:cs typeface="Courier New"/>
                <a:sym typeface="Courier New"/>
              </a:rPr>
              <a:t>public String </a:t>
            </a:r>
            <a:r>
              <a:rPr lang="en-US" sz="1600" b="1" i="0" u="none">
                <a:solidFill>
                  <a:schemeClr val="dk2"/>
                </a:solidFill>
                <a:latin typeface="Courier New"/>
                <a:ea typeface="Courier New"/>
                <a:cs typeface="Courier New"/>
                <a:sym typeface="Courier New"/>
              </a:rPr>
              <a:t>toString() {</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return "Student";</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a:t>
            </a:r>
            <a:endParaRPr/>
          </a:p>
          <a:p>
            <a:pPr marL="0" marR="0" lvl="0" indent="0" algn="l" rtl="0">
              <a:lnSpc>
                <a:spcPct val="50000"/>
              </a:lnSpc>
              <a:spcBef>
                <a:spcPts val="800"/>
              </a:spcBef>
              <a:spcAft>
                <a:spcPts val="0"/>
              </a:spcAft>
              <a:buClr>
                <a:srgbClr val="C00000"/>
              </a:buClr>
              <a:buSzPts val="1600"/>
              <a:buFont typeface="Courier New"/>
              <a:buNone/>
            </a:pPr>
            <a:r>
              <a:rPr lang="en-US" sz="1600" b="1" i="0" u="none">
                <a:solidFill>
                  <a:srgbClr val="C00000"/>
                </a:solidFill>
                <a:latin typeface="Courier New"/>
                <a:ea typeface="Courier New"/>
                <a:cs typeface="Courier New"/>
                <a:sym typeface="Courier New"/>
              </a:rPr>
              <a:t>//****************************</a:t>
            </a:r>
            <a:endParaRPr/>
          </a:p>
          <a:p>
            <a:pPr marL="0" marR="0" lvl="0" indent="0" algn="l" rtl="0">
              <a:lnSpc>
                <a:spcPct val="50000"/>
              </a:lnSpc>
              <a:spcBef>
                <a:spcPts val="800"/>
              </a:spcBef>
              <a:spcAft>
                <a:spcPts val="0"/>
              </a:spcAft>
              <a:buClr>
                <a:srgbClr val="0070C0"/>
              </a:buClr>
              <a:buSzPts val="1600"/>
              <a:buFont typeface="Courier New"/>
              <a:buNone/>
            </a:pPr>
            <a:r>
              <a:rPr lang="en-US" sz="1600" b="1" i="0" u="none">
                <a:solidFill>
                  <a:srgbClr val="0070C0"/>
                </a:solidFill>
                <a:latin typeface="Courier New"/>
                <a:ea typeface="Courier New"/>
                <a:cs typeface="Courier New"/>
                <a:sym typeface="Courier New"/>
              </a:rPr>
              <a:t>class</a:t>
            </a:r>
            <a:r>
              <a:rPr lang="en-US" sz="1600" b="1" i="0" u="none">
                <a:solidFill>
                  <a:schemeClr val="dk2"/>
                </a:solidFill>
                <a:latin typeface="Courier New"/>
                <a:ea typeface="Courier New"/>
                <a:cs typeface="Courier New"/>
                <a:sym typeface="Courier New"/>
              </a:rPr>
              <a:t> GraduateStudent </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a:t>
            </a:r>
            <a:r>
              <a:rPr lang="en-US" sz="1600" b="1" i="0" u="none">
                <a:solidFill>
                  <a:srgbClr val="0070C0"/>
                </a:solidFill>
                <a:latin typeface="Courier New"/>
                <a:ea typeface="Courier New"/>
                <a:cs typeface="Courier New"/>
                <a:sym typeface="Courier New"/>
              </a:rPr>
              <a:t>extends </a:t>
            </a:r>
            <a:r>
              <a:rPr lang="en-US" sz="1600" b="1" i="0" u="none">
                <a:solidFill>
                  <a:schemeClr val="dk2"/>
                </a:solidFill>
                <a:latin typeface="Courier New"/>
                <a:ea typeface="Courier New"/>
                <a:cs typeface="Courier New"/>
                <a:sym typeface="Courier New"/>
              </a:rPr>
              <a:t>Student {</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a:t>
            </a:r>
            <a:endParaRPr/>
          </a:p>
          <a:p>
            <a:pPr marL="0" marR="0" lvl="0" indent="0" algn="l" rtl="0">
              <a:lnSpc>
                <a:spcPct val="50000"/>
              </a:lnSpc>
              <a:spcBef>
                <a:spcPts val="800"/>
              </a:spcBef>
              <a:spcAft>
                <a:spcPts val="0"/>
              </a:spcAft>
              <a:buClr>
                <a:schemeClr val="dk1"/>
              </a:buClr>
              <a:buSzPts val="1600"/>
              <a:buFont typeface="Times New Roman"/>
              <a:buNone/>
            </a:pPr>
            <a:endParaRPr sz="1600" b="1" i="0" u="none">
              <a:solidFill>
                <a:schemeClr val="dk2"/>
              </a:solidFill>
              <a:latin typeface="Courier New"/>
              <a:ea typeface="Courier New"/>
              <a:cs typeface="Courier New"/>
              <a:sym typeface="Courier New"/>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a:t>
            </a:r>
            <a:endParaRPr/>
          </a:p>
          <a:p>
            <a:pPr marL="0" marR="0" lvl="0" indent="0" algn="l" rtl="0">
              <a:lnSpc>
                <a:spcPct val="50000"/>
              </a:lnSpc>
              <a:spcBef>
                <a:spcPts val="550"/>
              </a:spcBef>
              <a:spcAft>
                <a:spcPts val="0"/>
              </a:spcAft>
              <a:buClr>
                <a:schemeClr val="dk2"/>
              </a:buClr>
              <a:buSzPts val="1100"/>
              <a:buFont typeface="Courier New"/>
              <a:buNone/>
            </a:pPr>
            <a:r>
              <a:rPr lang="en-US" sz="1100" b="1" i="0" u="none">
                <a:solidFill>
                  <a:schemeClr val="dk2"/>
                </a:solidFill>
                <a:latin typeface="Courier New"/>
                <a:ea typeface="Courier New"/>
                <a:cs typeface="Courier New"/>
                <a:sym typeface="Courier New"/>
              </a:rPr>
              <a:t> </a:t>
            </a:r>
            <a:endParaRPr/>
          </a:p>
          <a:p>
            <a:pPr marL="0" marR="0" lvl="0" indent="0" algn="l" rtl="0">
              <a:lnSpc>
                <a:spcPct val="100000"/>
              </a:lnSpc>
              <a:spcBef>
                <a:spcPts val="0"/>
              </a:spcBef>
              <a:spcAft>
                <a:spcPts val="0"/>
              </a:spcAft>
              <a:buNone/>
            </a:pPr>
            <a:endParaRPr sz="1100" b="1" i="0" u="none">
              <a:solidFill>
                <a:schemeClr val="dk2"/>
              </a:solidFill>
              <a:latin typeface="Courier New"/>
              <a:ea typeface="Courier New"/>
              <a:cs typeface="Courier New"/>
              <a:sym typeface="Courier New"/>
            </a:endParaRPr>
          </a:p>
        </p:txBody>
      </p:sp>
      <p:sp>
        <p:nvSpPr>
          <p:cNvPr id="257" name="Google Shape;257;p26"/>
          <p:cNvSpPr txBox="1"/>
          <p:nvPr/>
        </p:nvSpPr>
        <p:spPr>
          <a:xfrm>
            <a:off x="4724400" y="935037"/>
            <a:ext cx="4343400" cy="3954462"/>
          </a:xfrm>
          <a:prstGeom prst="rect">
            <a:avLst/>
          </a:prstGeom>
          <a:noFill/>
          <a:ln>
            <a:noFill/>
          </a:ln>
        </p:spPr>
        <p:txBody>
          <a:bodyPr spcFirstLastPara="1" wrap="square" lIns="91425" tIns="45700" rIns="91425" bIns="45700" anchor="t" anchorCtr="0">
            <a:noAutofit/>
          </a:bodyPr>
          <a:lstStyle/>
          <a:p>
            <a:pPr marL="0" marR="0" lvl="0" indent="0" algn="l" rtl="0">
              <a:lnSpc>
                <a:spcPct val="50000"/>
              </a:lnSpc>
              <a:spcBef>
                <a:spcPts val="0"/>
              </a:spcBef>
              <a:spcAft>
                <a:spcPts val="0"/>
              </a:spcAft>
              <a:buClr>
                <a:srgbClr val="0070C0"/>
              </a:buClr>
              <a:buSzPts val="1600"/>
              <a:buFont typeface="Courier New"/>
              <a:buNone/>
            </a:pPr>
            <a:r>
              <a:rPr lang="en-US" sz="1600" b="1" i="0" u="none">
                <a:solidFill>
                  <a:srgbClr val="0070C0"/>
                </a:solidFill>
                <a:latin typeface="Courier New"/>
                <a:ea typeface="Courier New"/>
                <a:cs typeface="Courier New"/>
                <a:sym typeface="Courier New"/>
              </a:rPr>
              <a:t>public</a:t>
            </a:r>
            <a:r>
              <a:rPr lang="en-US" sz="1600" b="1" i="0" u="none">
                <a:solidFill>
                  <a:schemeClr val="dk2"/>
                </a:solidFill>
                <a:latin typeface="Courier New"/>
                <a:ea typeface="Courier New"/>
                <a:cs typeface="Courier New"/>
                <a:sym typeface="Courier New"/>
              </a:rPr>
              <a:t> </a:t>
            </a:r>
            <a:r>
              <a:rPr lang="en-US" sz="1600" b="1" i="0" u="none">
                <a:solidFill>
                  <a:srgbClr val="0070C0"/>
                </a:solidFill>
                <a:latin typeface="Courier New"/>
                <a:ea typeface="Courier New"/>
                <a:cs typeface="Courier New"/>
                <a:sym typeface="Courier New"/>
              </a:rPr>
              <a:t>class</a:t>
            </a:r>
            <a:r>
              <a:rPr lang="en-US" sz="1600" b="1" i="0" u="none">
                <a:solidFill>
                  <a:schemeClr val="dk2"/>
                </a:solidFill>
                <a:latin typeface="Courier New"/>
                <a:ea typeface="Courier New"/>
                <a:cs typeface="Courier New"/>
                <a:sym typeface="Courier New"/>
              </a:rPr>
              <a:t> PolymorphismDemo {</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a:t>
            </a:r>
            <a:r>
              <a:rPr lang="en-US" sz="1600" b="1" i="0" u="none">
                <a:solidFill>
                  <a:srgbClr val="0070C0"/>
                </a:solidFill>
                <a:latin typeface="Courier New"/>
                <a:ea typeface="Courier New"/>
                <a:cs typeface="Courier New"/>
                <a:sym typeface="Courier New"/>
              </a:rPr>
              <a:t>public static void </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main(String[] args) {</a:t>
            </a:r>
            <a:endParaRPr/>
          </a:p>
          <a:p>
            <a:pPr marL="0" marR="0" lvl="0" indent="0" algn="l" rtl="0">
              <a:lnSpc>
                <a:spcPct val="50000"/>
              </a:lnSpc>
              <a:spcBef>
                <a:spcPts val="800"/>
              </a:spcBef>
              <a:spcAft>
                <a:spcPts val="0"/>
              </a:spcAft>
              <a:buClr>
                <a:schemeClr val="dk1"/>
              </a:buClr>
              <a:buSzPts val="1600"/>
              <a:buFont typeface="Times New Roman"/>
              <a:buNone/>
            </a:pPr>
            <a:endParaRPr sz="1600" b="1" i="0" u="none">
              <a:solidFill>
                <a:schemeClr val="dk2"/>
              </a:solidFill>
              <a:latin typeface="Courier New"/>
              <a:ea typeface="Courier New"/>
              <a:cs typeface="Courier New"/>
              <a:sym typeface="Courier New"/>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m(</a:t>
            </a:r>
            <a:r>
              <a:rPr lang="en-US" sz="1600" b="1" i="0" u="none">
                <a:solidFill>
                  <a:srgbClr val="0070C0"/>
                </a:solidFill>
                <a:latin typeface="Courier New"/>
                <a:ea typeface="Courier New"/>
                <a:cs typeface="Courier New"/>
                <a:sym typeface="Courier New"/>
              </a:rPr>
              <a:t>new</a:t>
            </a:r>
            <a:r>
              <a:rPr lang="en-US" sz="1600" b="1" i="0" u="none">
                <a:solidFill>
                  <a:schemeClr val="dk2"/>
                </a:solidFill>
                <a:latin typeface="Courier New"/>
                <a:ea typeface="Courier New"/>
                <a:cs typeface="Courier New"/>
                <a:sym typeface="Courier New"/>
              </a:rPr>
              <a:t> GraduateStudent());</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m(</a:t>
            </a:r>
            <a:r>
              <a:rPr lang="en-US" sz="1600" b="1" i="0" u="none">
                <a:solidFill>
                  <a:srgbClr val="0070C0"/>
                </a:solidFill>
                <a:latin typeface="Courier New"/>
                <a:ea typeface="Courier New"/>
                <a:cs typeface="Courier New"/>
                <a:sym typeface="Courier New"/>
              </a:rPr>
              <a:t>new</a:t>
            </a:r>
            <a:r>
              <a:rPr lang="en-US" sz="1600" b="1" i="0" u="none">
                <a:solidFill>
                  <a:schemeClr val="dk2"/>
                </a:solidFill>
                <a:latin typeface="Courier New"/>
                <a:ea typeface="Courier New"/>
                <a:cs typeface="Courier New"/>
                <a:sym typeface="Courier New"/>
              </a:rPr>
              <a:t> Student());</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m(</a:t>
            </a:r>
            <a:r>
              <a:rPr lang="en-US" sz="1600" b="1" i="0" u="none">
                <a:solidFill>
                  <a:srgbClr val="0070C0"/>
                </a:solidFill>
                <a:latin typeface="Courier New"/>
                <a:ea typeface="Courier New"/>
                <a:cs typeface="Courier New"/>
                <a:sym typeface="Courier New"/>
              </a:rPr>
              <a:t>new</a:t>
            </a:r>
            <a:r>
              <a:rPr lang="en-US" sz="1600" b="1" i="0" u="none">
                <a:solidFill>
                  <a:schemeClr val="dk2"/>
                </a:solidFill>
                <a:latin typeface="Courier New"/>
                <a:ea typeface="Courier New"/>
                <a:cs typeface="Courier New"/>
                <a:sym typeface="Courier New"/>
              </a:rPr>
              <a:t> Person());</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m(</a:t>
            </a:r>
            <a:r>
              <a:rPr lang="en-US" sz="1600" b="1" i="0" u="none">
                <a:solidFill>
                  <a:srgbClr val="0070C0"/>
                </a:solidFill>
                <a:latin typeface="Courier New"/>
                <a:ea typeface="Courier New"/>
                <a:cs typeface="Courier New"/>
                <a:sym typeface="Courier New"/>
              </a:rPr>
              <a:t>new</a:t>
            </a:r>
            <a:r>
              <a:rPr lang="en-US" sz="1600" b="1" i="0" u="none">
                <a:solidFill>
                  <a:schemeClr val="dk2"/>
                </a:solidFill>
                <a:latin typeface="Courier New"/>
                <a:ea typeface="Courier New"/>
                <a:cs typeface="Courier New"/>
                <a:sym typeface="Courier New"/>
              </a:rPr>
              <a:t> Object());</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a:t>
            </a:r>
            <a:endParaRPr/>
          </a:p>
          <a:p>
            <a:pPr marL="0" marR="0" lvl="0" indent="0" algn="l" rtl="0">
              <a:lnSpc>
                <a:spcPct val="50000"/>
              </a:lnSpc>
              <a:spcBef>
                <a:spcPts val="800"/>
              </a:spcBef>
              <a:spcAft>
                <a:spcPts val="0"/>
              </a:spcAft>
              <a:buClr>
                <a:srgbClr val="0070C0"/>
              </a:buClr>
              <a:buSzPts val="1600"/>
              <a:buFont typeface="Courier New"/>
              <a:buNone/>
            </a:pPr>
            <a:r>
              <a:rPr lang="en-US" sz="1600" b="1" i="0" u="none">
                <a:solidFill>
                  <a:srgbClr val="0070C0"/>
                </a:solidFill>
                <a:latin typeface="Courier New"/>
                <a:ea typeface="Courier New"/>
                <a:cs typeface="Courier New"/>
                <a:sym typeface="Courier New"/>
              </a:rPr>
              <a:t>public</a:t>
            </a:r>
            <a:r>
              <a:rPr lang="en-US" sz="1600" b="1" i="0" u="none">
                <a:solidFill>
                  <a:schemeClr val="dk2"/>
                </a:solidFill>
                <a:latin typeface="Courier New"/>
                <a:ea typeface="Courier New"/>
                <a:cs typeface="Courier New"/>
                <a:sym typeface="Courier New"/>
              </a:rPr>
              <a:t> </a:t>
            </a:r>
            <a:r>
              <a:rPr lang="en-US" sz="1600" b="1" i="0" u="none">
                <a:solidFill>
                  <a:srgbClr val="0070C0"/>
                </a:solidFill>
                <a:latin typeface="Courier New"/>
                <a:ea typeface="Courier New"/>
                <a:cs typeface="Courier New"/>
                <a:sym typeface="Courier New"/>
              </a:rPr>
              <a:t>static void </a:t>
            </a:r>
            <a:r>
              <a:rPr lang="en-US" sz="1600" b="1" i="0" u="none">
                <a:solidFill>
                  <a:schemeClr val="dk2"/>
                </a:solidFill>
                <a:latin typeface="Courier New"/>
                <a:ea typeface="Courier New"/>
                <a:cs typeface="Courier New"/>
                <a:sym typeface="Courier New"/>
              </a:rPr>
              <a:t>m(Object x) {</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System.out.println(x.toString());</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a:t>
            </a:r>
            <a:endParaRPr/>
          </a:p>
          <a:p>
            <a:pPr marL="0" marR="0" lvl="0" indent="0" algn="l" rtl="0">
              <a:lnSpc>
                <a:spcPct val="50000"/>
              </a:lnSpc>
              <a:spcBef>
                <a:spcPts val="800"/>
              </a:spcBef>
              <a:spcAft>
                <a:spcPts val="0"/>
              </a:spcAft>
              <a:buClr>
                <a:schemeClr val="dk2"/>
              </a:buClr>
              <a:buSzPts val="1600"/>
              <a:buFont typeface="Courier New"/>
              <a:buNone/>
            </a:pPr>
            <a:r>
              <a:rPr lang="en-US" sz="1600" b="1" i="0" u="none">
                <a:solidFill>
                  <a:schemeClr val="dk2"/>
                </a:solidFill>
                <a:latin typeface="Courier New"/>
                <a:ea typeface="Courier New"/>
                <a:cs typeface="Courier New"/>
                <a:sym typeface="Courier New"/>
              </a:rPr>
              <a:t> </a:t>
            </a:r>
            <a:endParaRPr/>
          </a:p>
          <a:p>
            <a:pPr marL="0" marR="0" lvl="0" indent="0" algn="l" rtl="0">
              <a:lnSpc>
                <a:spcPct val="100000"/>
              </a:lnSpc>
              <a:spcBef>
                <a:spcPts val="0"/>
              </a:spcBef>
              <a:spcAft>
                <a:spcPts val="0"/>
              </a:spcAft>
              <a:buNone/>
            </a:pPr>
            <a:endParaRPr sz="1600" b="1" i="0" u="none">
              <a:solidFill>
                <a:schemeClr val="dk2"/>
              </a:solidFill>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7"/>
          <p:cNvSpPr txBox="1">
            <a:spLocks noGrp="1"/>
          </p:cNvSpPr>
          <p:nvPr>
            <p:ph type="title"/>
          </p:nvPr>
        </p:nvSpPr>
        <p:spPr>
          <a:xfrm>
            <a:off x="228600" y="152400"/>
            <a:ext cx="8763000" cy="6858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2400"/>
              <a:buFont typeface="Times New Roman"/>
              <a:buNone/>
            </a:pPr>
            <a:r>
              <a:rPr lang="en-US" sz="2400" b="0" i="0" u="none" dirty="0">
                <a:solidFill>
                  <a:schemeClr val="dk2"/>
                </a:solidFill>
                <a:latin typeface="Times New Roman"/>
                <a:ea typeface="Times New Roman"/>
                <a:cs typeface="Times New Roman"/>
                <a:sym typeface="Times New Roman"/>
              </a:rPr>
              <a:t>Dynamic Binding</a:t>
            </a:r>
            <a:endParaRPr dirty="0"/>
          </a:p>
        </p:txBody>
      </p:sp>
      <p:sp>
        <p:nvSpPr>
          <p:cNvPr id="263" name="Google Shape;263;p27"/>
          <p:cNvSpPr txBox="1"/>
          <p:nvPr/>
        </p:nvSpPr>
        <p:spPr>
          <a:xfrm>
            <a:off x="762000" y="4956175"/>
            <a:ext cx="6934200" cy="7080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dirty="0">
                <a:solidFill>
                  <a:schemeClr val="dk1"/>
                </a:solidFill>
                <a:latin typeface="Times New Roman"/>
                <a:ea typeface="Times New Roman"/>
                <a:cs typeface="Times New Roman"/>
                <a:sym typeface="Times New Roman"/>
              </a:rPr>
              <a:t>Which implementation is used will be determined dynamically by the Java Virtual Machine at runtime.</a:t>
            </a:r>
            <a:endParaRPr dirty="0"/>
          </a:p>
        </p:txBody>
      </p:sp>
      <p:sp>
        <p:nvSpPr>
          <p:cNvPr id="264" name="Google Shape;264;p27"/>
          <p:cNvSpPr txBox="1"/>
          <p:nvPr/>
        </p:nvSpPr>
        <p:spPr>
          <a:xfrm>
            <a:off x="1391479" y="4471987"/>
            <a:ext cx="5476460" cy="4603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dirty="0">
                <a:solidFill>
                  <a:srgbClr val="FF0000"/>
                </a:solidFill>
                <a:latin typeface="Times New Roman"/>
                <a:ea typeface="Times New Roman"/>
                <a:cs typeface="Times New Roman"/>
                <a:sym typeface="Times New Roman"/>
              </a:rPr>
              <a:t>Which </a:t>
            </a:r>
            <a:r>
              <a:rPr lang="en-US" sz="2400" b="0" i="0" u="none" dirty="0" err="1">
                <a:solidFill>
                  <a:srgbClr val="FF0000"/>
                </a:solidFill>
                <a:latin typeface="Times New Roman"/>
                <a:ea typeface="Times New Roman"/>
                <a:cs typeface="Times New Roman"/>
                <a:sym typeface="Times New Roman"/>
              </a:rPr>
              <a:t>toString</a:t>
            </a:r>
            <a:r>
              <a:rPr lang="en-US" sz="2400" b="0" i="0" u="none" dirty="0">
                <a:solidFill>
                  <a:srgbClr val="FF0000"/>
                </a:solidFill>
                <a:latin typeface="Times New Roman"/>
                <a:ea typeface="Times New Roman"/>
                <a:cs typeface="Times New Roman"/>
                <a:sym typeface="Times New Roman"/>
              </a:rPr>
              <a:t>() method will be invoked?</a:t>
            </a:r>
            <a:endParaRPr dirty="0"/>
          </a:p>
        </p:txBody>
      </p:sp>
      <p:sp>
        <p:nvSpPr>
          <p:cNvPr id="265" name="Google Shape;265;p27"/>
          <p:cNvSpPr txBox="1"/>
          <p:nvPr/>
        </p:nvSpPr>
        <p:spPr>
          <a:xfrm>
            <a:off x="1257300" y="5791200"/>
            <a:ext cx="6934200" cy="461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This capability is known as </a:t>
            </a:r>
            <a:r>
              <a:rPr lang="en-US" sz="2400" b="0" i="1" u="none">
                <a:solidFill>
                  <a:srgbClr val="FF0000"/>
                </a:solidFill>
                <a:latin typeface="Times New Roman"/>
                <a:ea typeface="Times New Roman"/>
                <a:cs typeface="Times New Roman"/>
                <a:sym typeface="Times New Roman"/>
              </a:rPr>
              <a:t>dynamic binding</a:t>
            </a:r>
            <a:r>
              <a:rPr lang="en-US" sz="2400" b="0" i="0" u="none">
                <a:solidFill>
                  <a:srgbClr val="FF0000"/>
                </a:solidFill>
                <a:latin typeface="Times New Roman"/>
                <a:ea typeface="Times New Roman"/>
                <a:cs typeface="Times New Roman"/>
                <a:sym typeface="Times New Roman"/>
              </a:rPr>
              <a:t>.</a:t>
            </a:r>
            <a:endParaRPr/>
          </a:p>
        </p:txBody>
      </p:sp>
      <p:sp>
        <p:nvSpPr>
          <p:cNvPr id="266" name="Google Shape;266;p27"/>
          <p:cNvSpPr txBox="1"/>
          <p:nvPr/>
        </p:nvSpPr>
        <p:spPr>
          <a:xfrm>
            <a:off x="228600" y="914400"/>
            <a:ext cx="4876800" cy="3430587"/>
          </a:xfrm>
          <a:prstGeom prst="rect">
            <a:avLst/>
          </a:prstGeom>
          <a:noFill/>
          <a:ln>
            <a:noFill/>
          </a:ln>
        </p:spPr>
        <p:txBody>
          <a:bodyPr spcFirstLastPara="1" wrap="square" lIns="91425" tIns="45700" rIns="91425" bIns="45700" anchor="t" anchorCtr="0">
            <a:noAutofit/>
          </a:bodyPr>
          <a:lstStyle/>
          <a:p>
            <a:pPr marL="0" marR="0" lvl="0" indent="0" algn="l" rtl="0">
              <a:lnSpc>
                <a:spcPct val="50000"/>
              </a:lnSpc>
              <a:spcBef>
                <a:spcPts val="0"/>
              </a:spcBef>
              <a:spcAft>
                <a:spcPts val="0"/>
              </a:spcAft>
              <a:buClr>
                <a:srgbClr val="0070C0"/>
              </a:buClr>
              <a:buSzPts val="1600"/>
              <a:buFont typeface="Courier New"/>
              <a:buNone/>
            </a:pPr>
            <a:r>
              <a:rPr lang="en-US" sz="1600" b="1" i="0" u="none" dirty="0">
                <a:solidFill>
                  <a:srgbClr val="0070C0"/>
                </a:solidFill>
                <a:latin typeface="Courier New"/>
                <a:ea typeface="Courier New"/>
                <a:cs typeface="Courier New"/>
                <a:sym typeface="Courier New"/>
              </a:rPr>
              <a:t>class</a:t>
            </a:r>
            <a:r>
              <a:rPr lang="en-US" sz="1600" b="1" i="0" u="none" dirty="0">
                <a:solidFill>
                  <a:schemeClr val="dk2"/>
                </a:solidFill>
                <a:latin typeface="Courier New"/>
                <a:ea typeface="Courier New"/>
                <a:cs typeface="Courier New"/>
                <a:sym typeface="Courier New"/>
              </a:rPr>
              <a:t> Person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a:t>
            </a:r>
            <a:r>
              <a:rPr lang="en-US" sz="1600" b="1" i="0" u="none" dirty="0">
                <a:solidFill>
                  <a:srgbClr val="0070C0"/>
                </a:solidFill>
                <a:latin typeface="Courier New"/>
                <a:ea typeface="Courier New"/>
                <a:cs typeface="Courier New"/>
                <a:sym typeface="Courier New"/>
              </a:rPr>
              <a:t>public String </a:t>
            </a:r>
            <a:r>
              <a:rPr lang="en-US" sz="1600" b="1" i="0" u="none" dirty="0" err="1">
                <a:solidFill>
                  <a:schemeClr val="dk2"/>
                </a:solidFill>
                <a:latin typeface="Courier New"/>
                <a:ea typeface="Courier New"/>
                <a:cs typeface="Courier New"/>
                <a:sym typeface="Courier New"/>
              </a:rPr>
              <a:t>toString</a:t>
            </a:r>
            <a:r>
              <a:rPr lang="en-US" sz="1600" b="1" i="0" u="none" dirty="0">
                <a:solidFill>
                  <a:schemeClr val="dk2"/>
                </a:solidFill>
                <a:latin typeface="Courier New"/>
                <a:ea typeface="Courier New"/>
                <a:cs typeface="Courier New"/>
                <a:sym typeface="Courier New"/>
              </a:rPr>
              <a:t>()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return "Person";</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a:t>
            </a:r>
            <a:endParaRPr dirty="0"/>
          </a:p>
          <a:p>
            <a:pPr marL="0" marR="0" lvl="0" indent="0" algn="l" rtl="0">
              <a:lnSpc>
                <a:spcPct val="50000"/>
              </a:lnSpc>
              <a:spcBef>
                <a:spcPts val="800"/>
              </a:spcBef>
              <a:spcAft>
                <a:spcPts val="0"/>
              </a:spcAft>
              <a:buClr>
                <a:srgbClr val="C00000"/>
              </a:buClr>
              <a:buSzPts val="1600"/>
              <a:buFont typeface="Courier New"/>
              <a:buNone/>
            </a:pPr>
            <a:r>
              <a:rPr lang="en-US" sz="1600" b="1" i="0" u="none" dirty="0">
                <a:solidFill>
                  <a:srgbClr val="C00000"/>
                </a:solidFill>
                <a:latin typeface="Courier New"/>
                <a:ea typeface="Courier New"/>
                <a:cs typeface="Courier New"/>
                <a:sym typeface="Courier New"/>
              </a:rPr>
              <a:t>//****************************</a:t>
            </a:r>
            <a:r>
              <a:rPr lang="en-US" sz="1600" b="1" i="0" u="none" dirty="0">
                <a:solidFill>
                  <a:schemeClr val="dk2"/>
                </a:solidFill>
                <a:latin typeface="Courier New"/>
                <a:ea typeface="Courier New"/>
                <a:cs typeface="Courier New"/>
                <a:sym typeface="Courier New"/>
              </a:rPr>
              <a:t> </a:t>
            </a:r>
            <a:endParaRPr dirty="0"/>
          </a:p>
          <a:p>
            <a:pPr marL="0" marR="0" lvl="0" indent="0" algn="l" rtl="0">
              <a:lnSpc>
                <a:spcPct val="50000"/>
              </a:lnSpc>
              <a:spcBef>
                <a:spcPts val="800"/>
              </a:spcBef>
              <a:spcAft>
                <a:spcPts val="0"/>
              </a:spcAft>
              <a:buClr>
                <a:srgbClr val="0070C0"/>
              </a:buClr>
              <a:buSzPts val="1600"/>
              <a:buFont typeface="Courier New"/>
              <a:buNone/>
            </a:pPr>
            <a:r>
              <a:rPr lang="en-US" sz="1600" b="1" i="0" u="none" dirty="0">
                <a:solidFill>
                  <a:srgbClr val="0070C0"/>
                </a:solidFill>
                <a:latin typeface="Courier New"/>
                <a:ea typeface="Courier New"/>
                <a:cs typeface="Courier New"/>
                <a:sym typeface="Courier New"/>
              </a:rPr>
              <a:t>class</a:t>
            </a:r>
            <a:r>
              <a:rPr lang="en-US" sz="1600" b="1" i="0" u="none" dirty="0">
                <a:solidFill>
                  <a:schemeClr val="dk2"/>
                </a:solidFill>
                <a:latin typeface="Courier New"/>
                <a:ea typeface="Courier New"/>
                <a:cs typeface="Courier New"/>
                <a:sym typeface="Courier New"/>
              </a:rPr>
              <a:t> Student </a:t>
            </a:r>
            <a:r>
              <a:rPr lang="en-US" sz="1600" b="1" i="0" u="none" dirty="0">
                <a:solidFill>
                  <a:srgbClr val="0070C0"/>
                </a:solidFill>
                <a:latin typeface="Courier New"/>
                <a:ea typeface="Courier New"/>
                <a:cs typeface="Courier New"/>
                <a:sym typeface="Courier New"/>
              </a:rPr>
              <a:t>extends </a:t>
            </a:r>
            <a:r>
              <a:rPr lang="en-US" sz="1600" b="1" i="0" u="none" dirty="0">
                <a:solidFill>
                  <a:schemeClr val="dk2"/>
                </a:solidFill>
                <a:latin typeface="Courier New"/>
                <a:ea typeface="Courier New"/>
                <a:cs typeface="Courier New"/>
                <a:sym typeface="Courier New"/>
              </a:rPr>
              <a:t>Person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a:t>
            </a:r>
            <a:r>
              <a:rPr lang="en-US" sz="1600" b="1" i="0" u="none" dirty="0">
                <a:solidFill>
                  <a:srgbClr val="0070C0"/>
                </a:solidFill>
                <a:latin typeface="Courier New"/>
                <a:ea typeface="Courier New"/>
                <a:cs typeface="Courier New"/>
                <a:sym typeface="Courier New"/>
              </a:rPr>
              <a:t>public String </a:t>
            </a:r>
            <a:r>
              <a:rPr lang="en-US" sz="1600" b="1" i="0" u="none" dirty="0" err="1">
                <a:solidFill>
                  <a:schemeClr val="dk2"/>
                </a:solidFill>
                <a:latin typeface="Courier New"/>
                <a:ea typeface="Courier New"/>
                <a:cs typeface="Courier New"/>
                <a:sym typeface="Courier New"/>
              </a:rPr>
              <a:t>toString</a:t>
            </a:r>
            <a:r>
              <a:rPr lang="en-US" sz="1600" b="1" i="0" u="none" dirty="0">
                <a:solidFill>
                  <a:schemeClr val="dk2"/>
                </a:solidFill>
                <a:latin typeface="Courier New"/>
                <a:ea typeface="Courier New"/>
                <a:cs typeface="Courier New"/>
                <a:sym typeface="Courier New"/>
              </a:rPr>
              <a:t>()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return "Student";</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a:t>
            </a:r>
            <a:endParaRPr dirty="0"/>
          </a:p>
          <a:p>
            <a:pPr marL="0" marR="0" lvl="0" indent="0" algn="l" rtl="0">
              <a:lnSpc>
                <a:spcPct val="50000"/>
              </a:lnSpc>
              <a:spcBef>
                <a:spcPts val="800"/>
              </a:spcBef>
              <a:spcAft>
                <a:spcPts val="0"/>
              </a:spcAft>
              <a:buClr>
                <a:srgbClr val="C00000"/>
              </a:buClr>
              <a:buSzPts val="1600"/>
              <a:buFont typeface="Courier New"/>
              <a:buNone/>
            </a:pPr>
            <a:r>
              <a:rPr lang="en-US" sz="1600" b="1" i="0" u="none" dirty="0">
                <a:solidFill>
                  <a:srgbClr val="C00000"/>
                </a:solidFill>
                <a:latin typeface="Courier New"/>
                <a:ea typeface="Courier New"/>
                <a:cs typeface="Courier New"/>
                <a:sym typeface="Courier New"/>
              </a:rPr>
              <a:t>//****************************</a:t>
            </a:r>
            <a:endParaRPr dirty="0"/>
          </a:p>
          <a:p>
            <a:pPr marL="0" marR="0" lvl="0" indent="0" algn="l" rtl="0">
              <a:lnSpc>
                <a:spcPct val="50000"/>
              </a:lnSpc>
              <a:spcBef>
                <a:spcPts val="800"/>
              </a:spcBef>
              <a:spcAft>
                <a:spcPts val="0"/>
              </a:spcAft>
              <a:buClr>
                <a:srgbClr val="0070C0"/>
              </a:buClr>
              <a:buSzPts val="1600"/>
              <a:buFont typeface="Courier New"/>
              <a:buNone/>
            </a:pPr>
            <a:r>
              <a:rPr lang="en-US" sz="1600" b="1" i="0" u="none" dirty="0">
                <a:solidFill>
                  <a:srgbClr val="0070C0"/>
                </a:solidFill>
                <a:latin typeface="Courier New"/>
                <a:ea typeface="Courier New"/>
                <a:cs typeface="Courier New"/>
                <a:sym typeface="Courier New"/>
              </a:rPr>
              <a:t>class</a:t>
            </a:r>
            <a:r>
              <a:rPr lang="en-US" sz="1600" b="1" i="0" u="none" dirty="0">
                <a:solidFill>
                  <a:schemeClr val="dk2"/>
                </a:solidFill>
                <a:latin typeface="Courier New"/>
                <a:ea typeface="Courier New"/>
                <a:cs typeface="Courier New"/>
                <a:sym typeface="Courier New"/>
              </a:rPr>
              <a:t> </a:t>
            </a:r>
            <a:r>
              <a:rPr lang="en-US" sz="1600" b="1" i="0" u="none" dirty="0" err="1">
                <a:solidFill>
                  <a:schemeClr val="dk2"/>
                </a:solidFill>
                <a:latin typeface="Courier New"/>
                <a:ea typeface="Courier New"/>
                <a:cs typeface="Courier New"/>
                <a:sym typeface="Courier New"/>
              </a:rPr>
              <a:t>GraduateStudent</a:t>
            </a:r>
            <a:r>
              <a:rPr lang="en-US" sz="1600" b="1" i="0" u="none" dirty="0">
                <a:solidFill>
                  <a:schemeClr val="dk2"/>
                </a:solidFill>
                <a:latin typeface="Courier New"/>
                <a:ea typeface="Courier New"/>
                <a:cs typeface="Courier New"/>
                <a:sym typeface="Courier New"/>
              </a:rPr>
              <a:t>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a:t>
            </a:r>
            <a:r>
              <a:rPr lang="en-US" sz="1600" b="1" i="0" u="none" dirty="0">
                <a:solidFill>
                  <a:srgbClr val="0070C0"/>
                </a:solidFill>
                <a:latin typeface="Courier New"/>
                <a:ea typeface="Courier New"/>
                <a:cs typeface="Courier New"/>
                <a:sym typeface="Courier New"/>
              </a:rPr>
              <a:t>extends </a:t>
            </a:r>
            <a:r>
              <a:rPr lang="en-US" sz="1600" b="1" i="0" u="none" dirty="0">
                <a:solidFill>
                  <a:schemeClr val="dk2"/>
                </a:solidFill>
                <a:latin typeface="Courier New"/>
                <a:ea typeface="Courier New"/>
                <a:cs typeface="Courier New"/>
                <a:sym typeface="Courier New"/>
              </a:rPr>
              <a:t>Student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a:t>
            </a:r>
            <a:endParaRPr dirty="0"/>
          </a:p>
          <a:p>
            <a:pPr marL="0" marR="0" lvl="0" indent="0" algn="l" rtl="0">
              <a:lnSpc>
                <a:spcPct val="50000"/>
              </a:lnSpc>
              <a:spcBef>
                <a:spcPts val="800"/>
              </a:spcBef>
              <a:spcAft>
                <a:spcPts val="0"/>
              </a:spcAft>
              <a:buClr>
                <a:schemeClr val="dk1"/>
              </a:buClr>
              <a:buSzPts val="1600"/>
              <a:buFont typeface="Times New Roman"/>
              <a:buNone/>
            </a:pPr>
            <a:endParaRPr sz="1600" b="1" i="0" u="none" dirty="0">
              <a:solidFill>
                <a:schemeClr val="dk2"/>
              </a:solidFill>
              <a:latin typeface="Courier New"/>
              <a:ea typeface="Courier New"/>
              <a:cs typeface="Courier New"/>
              <a:sym typeface="Courier New"/>
            </a:endParaRPr>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a:t>
            </a:r>
            <a:endParaRPr dirty="0"/>
          </a:p>
          <a:p>
            <a:pPr marL="0" marR="0" lvl="0" indent="0" algn="l" rtl="0">
              <a:lnSpc>
                <a:spcPct val="50000"/>
              </a:lnSpc>
              <a:spcBef>
                <a:spcPts val="550"/>
              </a:spcBef>
              <a:spcAft>
                <a:spcPts val="0"/>
              </a:spcAft>
              <a:buClr>
                <a:schemeClr val="dk2"/>
              </a:buClr>
              <a:buSzPts val="1100"/>
              <a:buFont typeface="Courier New"/>
              <a:buNone/>
            </a:pPr>
            <a:r>
              <a:rPr lang="en-US" sz="1100" b="1" i="0" u="none" dirty="0">
                <a:solidFill>
                  <a:schemeClr val="dk2"/>
                </a:solidFill>
                <a:latin typeface="Courier New"/>
                <a:ea typeface="Courier New"/>
                <a:cs typeface="Courier New"/>
                <a:sym typeface="Courier New"/>
              </a:rPr>
              <a:t> </a:t>
            </a:r>
            <a:endParaRPr dirty="0"/>
          </a:p>
          <a:p>
            <a:pPr marL="0" marR="0" lvl="0" indent="0" algn="l" rtl="0">
              <a:lnSpc>
                <a:spcPct val="100000"/>
              </a:lnSpc>
              <a:spcBef>
                <a:spcPts val="0"/>
              </a:spcBef>
              <a:spcAft>
                <a:spcPts val="0"/>
              </a:spcAft>
              <a:buNone/>
            </a:pPr>
            <a:endParaRPr sz="1100" b="1" i="0" u="none" dirty="0">
              <a:solidFill>
                <a:schemeClr val="dk2"/>
              </a:solidFill>
              <a:latin typeface="Courier New"/>
              <a:ea typeface="Courier New"/>
              <a:cs typeface="Courier New"/>
              <a:sym typeface="Courier New"/>
            </a:endParaRPr>
          </a:p>
        </p:txBody>
      </p:sp>
      <p:sp>
        <p:nvSpPr>
          <p:cNvPr id="267" name="Google Shape;267;p27"/>
          <p:cNvSpPr txBox="1"/>
          <p:nvPr/>
        </p:nvSpPr>
        <p:spPr>
          <a:xfrm>
            <a:off x="4724400" y="933450"/>
            <a:ext cx="4343400" cy="3411537"/>
          </a:xfrm>
          <a:prstGeom prst="rect">
            <a:avLst/>
          </a:prstGeom>
          <a:noFill/>
          <a:ln>
            <a:noFill/>
          </a:ln>
        </p:spPr>
        <p:txBody>
          <a:bodyPr spcFirstLastPara="1" wrap="square" lIns="91425" tIns="45700" rIns="91425" bIns="45700" anchor="t" anchorCtr="0">
            <a:noAutofit/>
          </a:bodyPr>
          <a:lstStyle/>
          <a:p>
            <a:pPr marL="0" marR="0" lvl="0" indent="0" algn="l" rtl="0">
              <a:lnSpc>
                <a:spcPct val="50000"/>
              </a:lnSpc>
              <a:spcBef>
                <a:spcPts val="0"/>
              </a:spcBef>
              <a:spcAft>
                <a:spcPts val="0"/>
              </a:spcAft>
              <a:buClr>
                <a:srgbClr val="0070C0"/>
              </a:buClr>
              <a:buSzPts val="1600"/>
              <a:buFont typeface="Courier New"/>
              <a:buNone/>
            </a:pPr>
            <a:r>
              <a:rPr lang="en-US" sz="1600" b="1" i="0" u="none" dirty="0">
                <a:solidFill>
                  <a:srgbClr val="0070C0"/>
                </a:solidFill>
                <a:latin typeface="Courier New"/>
                <a:ea typeface="Courier New"/>
                <a:cs typeface="Courier New"/>
                <a:sym typeface="Courier New"/>
              </a:rPr>
              <a:t>public</a:t>
            </a:r>
            <a:r>
              <a:rPr lang="en-US" sz="1600" b="1" i="0" u="none" dirty="0">
                <a:solidFill>
                  <a:schemeClr val="dk2"/>
                </a:solidFill>
                <a:latin typeface="Courier New"/>
                <a:ea typeface="Courier New"/>
                <a:cs typeface="Courier New"/>
                <a:sym typeface="Courier New"/>
              </a:rPr>
              <a:t> </a:t>
            </a:r>
            <a:r>
              <a:rPr lang="en-US" sz="1600" b="1" i="0" u="none" dirty="0">
                <a:solidFill>
                  <a:srgbClr val="0070C0"/>
                </a:solidFill>
                <a:latin typeface="Courier New"/>
                <a:ea typeface="Courier New"/>
                <a:cs typeface="Courier New"/>
                <a:sym typeface="Courier New"/>
              </a:rPr>
              <a:t>class</a:t>
            </a:r>
            <a:r>
              <a:rPr lang="en-US" sz="1600" b="1" i="0" u="none" dirty="0">
                <a:solidFill>
                  <a:schemeClr val="dk2"/>
                </a:solidFill>
                <a:latin typeface="Courier New"/>
                <a:ea typeface="Courier New"/>
                <a:cs typeface="Courier New"/>
                <a:sym typeface="Courier New"/>
              </a:rPr>
              <a:t> </a:t>
            </a:r>
            <a:r>
              <a:rPr lang="en-US" sz="1600" b="1" i="0" u="none" dirty="0" err="1">
                <a:solidFill>
                  <a:schemeClr val="dk2"/>
                </a:solidFill>
                <a:latin typeface="Courier New"/>
                <a:ea typeface="Courier New"/>
                <a:cs typeface="Courier New"/>
                <a:sym typeface="Courier New"/>
              </a:rPr>
              <a:t>PolymorphismDemo</a:t>
            </a:r>
            <a:r>
              <a:rPr lang="en-US" sz="1600" b="1" i="0" u="none" dirty="0">
                <a:solidFill>
                  <a:schemeClr val="dk2"/>
                </a:solidFill>
                <a:latin typeface="Courier New"/>
                <a:ea typeface="Courier New"/>
                <a:cs typeface="Courier New"/>
                <a:sym typeface="Courier New"/>
              </a:rPr>
              <a:t>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a:t>
            </a:r>
            <a:r>
              <a:rPr lang="en-US" sz="1600" b="1" i="0" u="none" dirty="0">
                <a:solidFill>
                  <a:srgbClr val="0070C0"/>
                </a:solidFill>
                <a:latin typeface="Courier New"/>
                <a:ea typeface="Courier New"/>
                <a:cs typeface="Courier New"/>
                <a:sym typeface="Courier New"/>
              </a:rPr>
              <a:t>public static void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main(String[] </a:t>
            </a:r>
            <a:r>
              <a:rPr lang="en-US" sz="1600" b="1" i="0" u="none" dirty="0" err="1">
                <a:solidFill>
                  <a:schemeClr val="dk2"/>
                </a:solidFill>
                <a:latin typeface="Courier New"/>
                <a:ea typeface="Courier New"/>
                <a:cs typeface="Courier New"/>
                <a:sym typeface="Courier New"/>
              </a:rPr>
              <a:t>args</a:t>
            </a:r>
            <a:r>
              <a:rPr lang="en-US" sz="1600" b="1" i="0" u="none" dirty="0">
                <a:solidFill>
                  <a:schemeClr val="dk2"/>
                </a:solidFill>
                <a:latin typeface="Courier New"/>
                <a:ea typeface="Courier New"/>
                <a:cs typeface="Courier New"/>
                <a:sym typeface="Courier New"/>
              </a:rPr>
              <a:t>) {</a:t>
            </a:r>
            <a:endParaRPr dirty="0"/>
          </a:p>
          <a:p>
            <a:pPr marL="0" marR="0" lvl="0" indent="0" algn="l" rtl="0">
              <a:lnSpc>
                <a:spcPct val="50000"/>
              </a:lnSpc>
              <a:spcBef>
                <a:spcPts val="800"/>
              </a:spcBef>
              <a:spcAft>
                <a:spcPts val="0"/>
              </a:spcAft>
              <a:buClr>
                <a:schemeClr val="dk1"/>
              </a:buClr>
              <a:buSzPts val="1600"/>
              <a:buFont typeface="Times New Roman"/>
              <a:buNone/>
            </a:pPr>
            <a:endParaRPr sz="1600" b="1" i="0" u="none" dirty="0">
              <a:solidFill>
                <a:schemeClr val="dk2"/>
              </a:solidFill>
              <a:latin typeface="Courier New"/>
              <a:ea typeface="Courier New"/>
              <a:cs typeface="Courier New"/>
              <a:sym typeface="Courier New"/>
            </a:endParaRPr>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m(</a:t>
            </a:r>
            <a:r>
              <a:rPr lang="en-US" sz="1600" b="1" i="0" u="none" dirty="0">
                <a:solidFill>
                  <a:srgbClr val="0070C0"/>
                </a:solidFill>
                <a:latin typeface="Courier New"/>
                <a:ea typeface="Courier New"/>
                <a:cs typeface="Courier New"/>
                <a:sym typeface="Courier New"/>
              </a:rPr>
              <a:t>new</a:t>
            </a:r>
            <a:r>
              <a:rPr lang="en-US" sz="1600" b="1" i="0" u="none" dirty="0">
                <a:solidFill>
                  <a:schemeClr val="dk2"/>
                </a:solidFill>
                <a:latin typeface="Courier New"/>
                <a:ea typeface="Courier New"/>
                <a:cs typeface="Courier New"/>
                <a:sym typeface="Courier New"/>
              </a:rPr>
              <a:t> </a:t>
            </a:r>
            <a:r>
              <a:rPr lang="en-US" sz="1600" b="1" i="0" u="none" dirty="0" err="1">
                <a:solidFill>
                  <a:schemeClr val="dk2"/>
                </a:solidFill>
                <a:latin typeface="Courier New"/>
                <a:ea typeface="Courier New"/>
                <a:cs typeface="Courier New"/>
                <a:sym typeface="Courier New"/>
              </a:rPr>
              <a:t>GraduateStudent</a:t>
            </a:r>
            <a:r>
              <a:rPr lang="en-US" sz="1600" b="1" i="0" u="none" dirty="0">
                <a:solidFill>
                  <a:schemeClr val="dk2"/>
                </a:solidFill>
                <a:latin typeface="Courier New"/>
                <a:ea typeface="Courier New"/>
                <a:cs typeface="Courier New"/>
                <a:sym typeface="Courier New"/>
              </a:rPr>
              <a:t>());</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m(</a:t>
            </a:r>
            <a:r>
              <a:rPr lang="en-US" sz="1600" b="1" i="0" u="none" dirty="0">
                <a:solidFill>
                  <a:srgbClr val="0070C0"/>
                </a:solidFill>
                <a:latin typeface="Courier New"/>
                <a:ea typeface="Courier New"/>
                <a:cs typeface="Courier New"/>
                <a:sym typeface="Courier New"/>
              </a:rPr>
              <a:t>new</a:t>
            </a:r>
            <a:r>
              <a:rPr lang="en-US" sz="1600" b="1" i="0" u="none" dirty="0">
                <a:solidFill>
                  <a:schemeClr val="dk2"/>
                </a:solidFill>
                <a:latin typeface="Courier New"/>
                <a:ea typeface="Courier New"/>
                <a:cs typeface="Courier New"/>
                <a:sym typeface="Courier New"/>
              </a:rPr>
              <a:t> Student());</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m(</a:t>
            </a:r>
            <a:r>
              <a:rPr lang="en-US" sz="1600" b="1" i="0" u="none" dirty="0">
                <a:solidFill>
                  <a:srgbClr val="0070C0"/>
                </a:solidFill>
                <a:latin typeface="Courier New"/>
                <a:ea typeface="Courier New"/>
                <a:cs typeface="Courier New"/>
                <a:sym typeface="Courier New"/>
              </a:rPr>
              <a:t>new</a:t>
            </a:r>
            <a:r>
              <a:rPr lang="en-US" sz="1600" b="1" i="0" u="none" dirty="0">
                <a:solidFill>
                  <a:schemeClr val="dk2"/>
                </a:solidFill>
                <a:latin typeface="Courier New"/>
                <a:ea typeface="Courier New"/>
                <a:cs typeface="Courier New"/>
                <a:sym typeface="Courier New"/>
              </a:rPr>
              <a:t> Person());</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m(</a:t>
            </a:r>
            <a:r>
              <a:rPr lang="en-US" sz="1600" b="1" i="0" u="none" dirty="0">
                <a:solidFill>
                  <a:srgbClr val="0070C0"/>
                </a:solidFill>
                <a:latin typeface="Courier New"/>
                <a:ea typeface="Courier New"/>
                <a:cs typeface="Courier New"/>
                <a:sym typeface="Courier New"/>
              </a:rPr>
              <a:t>new</a:t>
            </a:r>
            <a:r>
              <a:rPr lang="en-US" sz="1600" b="1" i="0" u="none" dirty="0">
                <a:solidFill>
                  <a:schemeClr val="dk2"/>
                </a:solidFill>
                <a:latin typeface="Courier New"/>
                <a:ea typeface="Courier New"/>
                <a:cs typeface="Courier New"/>
                <a:sym typeface="Courier New"/>
              </a:rPr>
              <a:t> Object());</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a:t>
            </a:r>
            <a:endParaRPr dirty="0"/>
          </a:p>
          <a:p>
            <a:pPr marL="0" marR="0" lvl="0" indent="0" algn="l" rtl="0">
              <a:lnSpc>
                <a:spcPct val="50000"/>
              </a:lnSpc>
              <a:spcBef>
                <a:spcPts val="800"/>
              </a:spcBef>
              <a:spcAft>
                <a:spcPts val="0"/>
              </a:spcAft>
              <a:buClr>
                <a:srgbClr val="0070C0"/>
              </a:buClr>
              <a:buSzPts val="1600"/>
              <a:buFont typeface="Courier New"/>
              <a:buNone/>
            </a:pPr>
            <a:r>
              <a:rPr lang="en-US" sz="1600" b="1" i="0" u="none" dirty="0">
                <a:solidFill>
                  <a:srgbClr val="0070C0"/>
                </a:solidFill>
                <a:latin typeface="Courier New"/>
                <a:ea typeface="Courier New"/>
                <a:cs typeface="Courier New"/>
                <a:sym typeface="Courier New"/>
              </a:rPr>
              <a:t>public</a:t>
            </a:r>
            <a:r>
              <a:rPr lang="en-US" sz="1600" b="1" i="0" u="none" dirty="0">
                <a:solidFill>
                  <a:schemeClr val="dk2"/>
                </a:solidFill>
                <a:latin typeface="Courier New"/>
                <a:ea typeface="Courier New"/>
                <a:cs typeface="Courier New"/>
                <a:sym typeface="Courier New"/>
              </a:rPr>
              <a:t> </a:t>
            </a:r>
            <a:r>
              <a:rPr lang="en-US" sz="1600" b="1" i="0" u="none" dirty="0">
                <a:solidFill>
                  <a:srgbClr val="0070C0"/>
                </a:solidFill>
                <a:latin typeface="Courier New"/>
                <a:ea typeface="Courier New"/>
                <a:cs typeface="Courier New"/>
                <a:sym typeface="Courier New"/>
              </a:rPr>
              <a:t>static void </a:t>
            </a:r>
            <a:r>
              <a:rPr lang="en-US" sz="1600" b="1" i="0" u="none" dirty="0">
                <a:solidFill>
                  <a:schemeClr val="dk2"/>
                </a:solidFill>
                <a:latin typeface="Courier New"/>
                <a:ea typeface="Courier New"/>
                <a:cs typeface="Courier New"/>
                <a:sym typeface="Courier New"/>
              </a:rPr>
              <a:t>m(Object x)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a:t>
            </a:r>
            <a:r>
              <a:rPr lang="en-US" sz="1600" b="1" i="0" u="none" dirty="0" err="1">
                <a:solidFill>
                  <a:schemeClr val="dk2"/>
                </a:solidFill>
                <a:latin typeface="Courier New"/>
                <a:ea typeface="Courier New"/>
                <a:cs typeface="Courier New"/>
                <a:sym typeface="Courier New"/>
              </a:rPr>
              <a:t>System.out.println</a:t>
            </a:r>
            <a:r>
              <a:rPr lang="en-US" sz="1600" b="1" i="0" u="none" dirty="0">
                <a:solidFill>
                  <a:schemeClr val="dk2"/>
                </a:solidFill>
                <a:latin typeface="Courier New"/>
                <a:ea typeface="Courier New"/>
                <a:cs typeface="Courier New"/>
                <a:sym typeface="Courier New"/>
              </a:rPr>
              <a:t>(</a:t>
            </a:r>
            <a:r>
              <a:rPr lang="en-US" sz="1600" b="1" i="0" u="none" dirty="0" err="1">
                <a:solidFill>
                  <a:schemeClr val="dk2"/>
                </a:solidFill>
                <a:latin typeface="Courier New"/>
                <a:ea typeface="Courier New"/>
                <a:cs typeface="Courier New"/>
                <a:sym typeface="Courier New"/>
              </a:rPr>
              <a:t>x.toString</a:t>
            </a:r>
            <a:r>
              <a:rPr lang="en-US" sz="1600" b="1" i="0" u="none" dirty="0">
                <a:solidFill>
                  <a:schemeClr val="dk2"/>
                </a:solidFill>
                <a:latin typeface="Courier New"/>
                <a:ea typeface="Courier New"/>
                <a:cs typeface="Courier New"/>
                <a:sym typeface="Courier New"/>
              </a:rPr>
              <a:t>());</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a:t>
            </a:r>
            <a:endParaRPr dirty="0"/>
          </a:p>
          <a:p>
            <a:pPr marL="0" marR="0" lvl="0" indent="0" algn="l" rtl="0">
              <a:lnSpc>
                <a:spcPct val="100000"/>
              </a:lnSpc>
              <a:spcBef>
                <a:spcPts val="0"/>
              </a:spcBef>
              <a:spcAft>
                <a:spcPts val="0"/>
              </a:spcAft>
              <a:buNone/>
            </a:pPr>
            <a:endParaRPr sz="1600" b="1" i="0" u="none" dirty="0">
              <a:solidFill>
                <a:schemeClr val="dk2"/>
              </a:solidFill>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64"/>
                                        </p:tgtEl>
                                        <p:attrNameLst>
                                          <p:attrName>style.visibility</p:attrName>
                                        </p:attrNameLst>
                                      </p:cBhvr>
                                      <p:to>
                                        <p:strVal val="visible"/>
                                      </p:to>
                                    </p:set>
                                    <p:anim calcmode="lin" valueType="num">
                                      <p:cBhvr additive="base">
                                        <p:cTn id="7" dur="500"/>
                                        <p:tgtEl>
                                          <p:spTgt spid="264"/>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63"/>
                                        </p:tgtEl>
                                        <p:attrNameLst>
                                          <p:attrName>style.visibility</p:attrName>
                                        </p:attrNameLst>
                                      </p:cBhvr>
                                      <p:to>
                                        <p:strVal val="visible"/>
                                      </p:to>
                                    </p:set>
                                    <p:anim calcmode="lin" valueType="num">
                                      <p:cBhvr additive="base">
                                        <p:cTn id="12" dur="500"/>
                                        <p:tgtEl>
                                          <p:spTgt spid="263"/>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65"/>
                                        </p:tgtEl>
                                        <p:attrNameLst>
                                          <p:attrName>style.visibility</p:attrName>
                                        </p:attrNameLst>
                                      </p:cBhvr>
                                      <p:to>
                                        <p:strVal val="visible"/>
                                      </p:to>
                                    </p:set>
                                    <p:anim calcmode="lin" valueType="num">
                                      <p:cBhvr additive="base">
                                        <p:cTn id="17" dur="500"/>
                                        <p:tgtEl>
                                          <p:spTgt spid="26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5"/>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2</a:t>
            </a:fld>
            <a:endParaRPr/>
          </a:p>
        </p:txBody>
      </p:sp>
      <p:sp>
        <p:nvSpPr>
          <p:cNvPr id="150" name="Google Shape;150;p15"/>
          <p:cNvSpPr txBox="1">
            <a:spLocks noGrp="1"/>
          </p:cNvSpPr>
          <p:nvPr>
            <p:ph type="title"/>
          </p:nvPr>
        </p:nvSpPr>
        <p:spPr>
          <a:xfrm>
            <a:off x="0" y="0"/>
            <a:ext cx="9144000" cy="6858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b="0" i="0" u="none">
                <a:solidFill>
                  <a:schemeClr val="dk2"/>
                </a:solidFill>
                <a:latin typeface="Times New Roman"/>
                <a:ea typeface="Times New Roman"/>
                <a:cs typeface="Times New Roman"/>
                <a:sym typeface="Times New Roman"/>
              </a:rPr>
              <a:t>Objectives</a:t>
            </a:r>
            <a:endParaRPr/>
          </a:p>
        </p:txBody>
      </p:sp>
      <p:sp>
        <p:nvSpPr>
          <p:cNvPr id="151" name="Google Shape;151;p15"/>
          <p:cNvSpPr txBox="1">
            <a:spLocks noGrp="1"/>
          </p:cNvSpPr>
          <p:nvPr>
            <p:ph type="body" idx="1"/>
          </p:nvPr>
        </p:nvSpPr>
        <p:spPr>
          <a:xfrm>
            <a:off x="152400" y="1905000"/>
            <a:ext cx="8839200" cy="5562600"/>
          </a:xfrm>
          <a:prstGeom prst="rect">
            <a:avLst/>
          </a:prstGeom>
          <a:noFill/>
          <a:ln>
            <a:noFill/>
          </a:ln>
        </p:spPr>
        <p:txBody>
          <a:bodyPr spcFirstLastPara="1" wrap="square" lIns="92075" tIns="46025" rIns="92075" bIns="46025" anchor="t" anchorCtr="0">
            <a:noAutofit/>
          </a:bodyPr>
          <a:lstStyle/>
          <a:p>
            <a:pPr marL="358775" lvl="2" indent="-355600" algn="l" rtl="0">
              <a:lnSpc>
                <a:spcPct val="100000"/>
              </a:lnSpc>
              <a:spcBef>
                <a:spcPts val="0"/>
              </a:spcBef>
              <a:spcAft>
                <a:spcPts val="0"/>
              </a:spcAft>
              <a:buClr>
                <a:schemeClr val="accent2"/>
              </a:buClr>
              <a:buSzPts val="1300"/>
              <a:buFont typeface="Arial"/>
              <a:buChar char="●"/>
            </a:pPr>
            <a:r>
              <a:rPr lang="en-US" sz="2000" b="0" i="0" u="none" dirty="0">
                <a:solidFill>
                  <a:schemeClr val="tx1"/>
                </a:solidFill>
                <a:latin typeface="Times New Roman"/>
                <a:ea typeface="Times New Roman"/>
                <a:cs typeface="Times New Roman"/>
                <a:sym typeface="Times New Roman"/>
              </a:rPr>
              <a:t>To discover </a:t>
            </a:r>
            <a:r>
              <a:rPr lang="en-US" sz="2000" b="1" i="0" u="none" dirty="0">
                <a:solidFill>
                  <a:schemeClr val="tx1"/>
                </a:solidFill>
                <a:latin typeface="Times New Roman"/>
                <a:ea typeface="Times New Roman"/>
                <a:cs typeface="Times New Roman"/>
                <a:sym typeface="Times New Roman"/>
              </a:rPr>
              <a:t>polymorphism</a:t>
            </a:r>
            <a:r>
              <a:rPr lang="en-US" sz="2000" b="0" i="0" u="none" dirty="0">
                <a:solidFill>
                  <a:schemeClr val="tx1"/>
                </a:solidFill>
                <a:latin typeface="Times New Roman"/>
                <a:ea typeface="Times New Roman"/>
                <a:cs typeface="Times New Roman"/>
                <a:sym typeface="Times New Roman"/>
              </a:rPr>
              <a:t> and </a:t>
            </a:r>
            <a:r>
              <a:rPr lang="en-US" sz="2000" b="1" i="0" u="none" dirty="0">
                <a:solidFill>
                  <a:schemeClr val="tx1"/>
                </a:solidFill>
                <a:latin typeface="Times New Roman"/>
                <a:ea typeface="Times New Roman"/>
                <a:cs typeface="Times New Roman"/>
                <a:sym typeface="Times New Roman"/>
              </a:rPr>
              <a:t>dynamic binding </a:t>
            </a:r>
            <a:r>
              <a:rPr lang="en-US" sz="2000" b="0" i="0" u="none" dirty="0">
                <a:solidFill>
                  <a:schemeClr val="tx1"/>
                </a:solidFill>
                <a:sym typeface="Times New Roman"/>
              </a:rPr>
              <a:t>(§§11.7–11.8).</a:t>
            </a:r>
            <a:endParaRPr dirty="0">
              <a:solidFill>
                <a:schemeClr val="tx1"/>
              </a:solidFill>
            </a:endParaRPr>
          </a:p>
          <a:p>
            <a:pPr marL="358775" lvl="2" indent="-355600" algn="l" rtl="0">
              <a:lnSpc>
                <a:spcPct val="100000"/>
              </a:lnSpc>
              <a:spcBef>
                <a:spcPts val="1800"/>
              </a:spcBef>
              <a:spcAft>
                <a:spcPts val="0"/>
              </a:spcAft>
              <a:buClr>
                <a:schemeClr val="accent2"/>
              </a:buClr>
              <a:buSzPts val="1300"/>
              <a:buFont typeface="Arial"/>
              <a:buChar char="●"/>
            </a:pPr>
            <a:r>
              <a:rPr lang="en-US" sz="2000" b="0" i="0" u="none" dirty="0">
                <a:solidFill>
                  <a:schemeClr val="tx1"/>
                </a:solidFill>
                <a:latin typeface="Times New Roman"/>
                <a:ea typeface="Times New Roman"/>
                <a:cs typeface="Times New Roman"/>
                <a:sym typeface="Times New Roman"/>
              </a:rPr>
              <a:t>To describe </a:t>
            </a:r>
            <a:r>
              <a:rPr lang="en-US" sz="2000" b="1" i="0" u="none" dirty="0">
                <a:solidFill>
                  <a:schemeClr val="tx1"/>
                </a:solidFill>
                <a:latin typeface="Times New Roman"/>
                <a:ea typeface="Times New Roman"/>
                <a:cs typeface="Times New Roman"/>
                <a:sym typeface="Times New Roman"/>
              </a:rPr>
              <a:t>casting</a:t>
            </a:r>
            <a:r>
              <a:rPr lang="en-US" sz="2000" b="0" i="0" u="none" dirty="0">
                <a:solidFill>
                  <a:schemeClr val="tx1"/>
                </a:solidFill>
                <a:latin typeface="Times New Roman"/>
                <a:ea typeface="Times New Roman"/>
                <a:cs typeface="Times New Roman"/>
                <a:sym typeface="Times New Roman"/>
              </a:rPr>
              <a:t> and explain why explicit </a:t>
            </a:r>
            <a:r>
              <a:rPr lang="en-US" sz="2000" b="0" i="0" u="none" dirty="0" err="1">
                <a:solidFill>
                  <a:schemeClr val="tx1"/>
                </a:solidFill>
                <a:latin typeface="Times New Roman"/>
                <a:ea typeface="Times New Roman"/>
                <a:cs typeface="Times New Roman"/>
                <a:sym typeface="Times New Roman"/>
              </a:rPr>
              <a:t>downcasting</a:t>
            </a:r>
            <a:r>
              <a:rPr lang="en-US" sz="2000" b="0" i="0" u="none" dirty="0">
                <a:solidFill>
                  <a:schemeClr val="tx1"/>
                </a:solidFill>
                <a:sym typeface="Times New Roman"/>
              </a:rPr>
              <a:t> is necessary (§11.9).</a:t>
            </a:r>
            <a:endParaRPr dirty="0">
              <a:solidFill>
                <a:schemeClr val="tx1"/>
              </a:solidFill>
            </a:endParaRPr>
          </a:p>
          <a:p>
            <a:pPr marL="358775" lvl="2" indent="-355600" algn="l" rtl="0">
              <a:lnSpc>
                <a:spcPct val="100000"/>
              </a:lnSpc>
              <a:spcBef>
                <a:spcPts val="1800"/>
              </a:spcBef>
              <a:spcAft>
                <a:spcPts val="0"/>
              </a:spcAft>
              <a:buClr>
                <a:schemeClr val="accent2"/>
              </a:buClr>
              <a:buSzPts val="1300"/>
              <a:buFont typeface="Arial"/>
              <a:buChar char="●"/>
            </a:pPr>
            <a:r>
              <a:rPr lang="en-US" sz="2000" b="0" i="0" u="none" dirty="0">
                <a:solidFill>
                  <a:schemeClr val="tx1"/>
                </a:solidFill>
                <a:latin typeface="Times New Roman"/>
                <a:ea typeface="Times New Roman"/>
                <a:cs typeface="Times New Roman"/>
                <a:sym typeface="Times New Roman"/>
              </a:rPr>
              <a:t>To explore the </a:t>
            </a:r>
            <a:r>
              <a:rPr lang="en-US" sz="2000" b="1" i="0" u="none" dirty="0">
                <a:solidFill>
                  <a:schemeClr val="tx1"/>
                </a:solidFill>
                <a:latin typeface="Times New Roman"/>
                <a:ea typeface="Times New Roman"/>
                <a:cs typeface="Times New Roman"/>
                <a:sym typeface="Times New Roman"/>
              </a:rPr>
              <a:t>equals</a:t>
            </a:r>
            <a:r>
              <a:rPr lang="en-US" sz="2000" b="0" i="0" u="none" dirty="0">
                <a:solidFill>
                  <a:schemeClr val="tx1"/>
                </a:solidFill>
                <a:latin typeface="Times New Roman"/>
                <a:ea typeface="Times New Roman"/>
                <a:cs typeface="Times New Roman"/>
                <a:sym typeface="Times New Roman"/>
              </a:rPr>
              <a:t> method in the </a:t>
            </a:r>
            <a:r>
              <a:rPr lang="en-US" sz="2000" b="1" i="0" u="none" dirty="0">
                <a:solidFill>
                  <a:schemeClr val="tx1"/>
                </a:solidFill>
                <a:latin typeface="Times New Roman"/>
                <a:ea typeface="Times New Roman"/>
                <a:cs typeface="Times New Roman"/>
                <a:sym typeface="Times New Roman"/>
              </a:rPr>
              <a:t>Object</a:t>
            </a:r>
            <a:r>
              <a:rPr lang="en-US" sz="2000" b="0" i="0" u="none" dirty="0">
                <a:solidFill>
                  <a:schemeClr val="tx1"/>
                </a:solidFill>
                <a:sym typeface="Times New Roman"/>
              </a:rPr>
              <a:t> class (§11.10).</a:t>
            </a:r>
            <a:endParaRPr dirty="0">
              <a:solidFill>
                <a:schemeClr val="tx1"/>
              </a:solidFill>
            </a:endParaRPr>
          </a:p>
          <a:p>
            <a:pPr marL="358775" lvl="2" indent="-355600" algn="l" rtl="0">
              <a:lnSpc>
                <a:spcPct val="100000"/>
              </a:lnSpc>
              <a:spcBef>
                <a:spcPts val="1800"/>
              </a:spcBef>
              <a:spcAft>
                <a:spcPts val="0"/>
              </a:spcAft>
              <a:buClr>
                <a:schemeClr val="accent2"/>
              </a:buClr>
              <a:buSzPts val="1300"/>
              <a:buFont typeface="Arial"/>
              <a:buChar char="●"/>
            </a:pPr>
            <a:r>
              <a:rPr lang="en-US" sz="2000" b="0" i="0" u="none" dirty="0">
                <a:solidFill>
                  <a:schemeClr val="tx1"/>
                </a:solidFill>
                <a:latin typeface="Times New Roman"/>
                <a:ea typeface="Times New Roman"/>
                <a:cs typeface="Times New Roman"/>
                <a:sym typeface="Times New Roman"/>
              </a:rPr>
              <a:t>To store, retrieve, and manipulate objects in an </a:t>
            </a:r>
            <a:r>
              <a:rPr lang="en-US" sz="2000" b="1" i="0" u="none" dirty="0" err="1">
                <a:solidFill>
                  <a:schemeClr val="tx1"/>
                </a:solidFill>
                <a:latin typeface="Times New Roman"/>
                <a:ea typeface="Times New Roman"/>
                <a:cs typeface="Times New Roman"/>
                <a:sym typeface="Times New Roman"/>
              </a:rPr>
              <a:t>ArrayList</a:t>
            </a:r>
            <a:r>
              <a:rPr lang="en-US" sz="2000" b="0" i="0" u="none" dirty="0">
                <a:solidFill>
                  <a:schemeClr val="tx1"/>
                </a:solidFill>
                <a:latin typeface="Times New Roman"/>
                <a:ea typeface="Times New Roman"/>
                <a:cs typeface="Times New Roman"/>
                <a:sym typeface="Times New Roman"/>
              </a:rPr>
              <a:t> </a:t>
            </a:r>
            <a:r>
              <a:rPr lang="en-US" sz="2000" b="0" i="0" u="none" dirty="0">
                <a:solidFill>
                  <a:schemeClr val="tx1"/>
                </a:solidFill>
                <a:sym typeface="Times New Roman"/>
              </a:rPr>
              <a:t>(§11.11).</a:t>
            </a:r>
          </a:p>
          <a:p>
            <a:pPr marL="358775" lvl="2" indent="-355600">
              <a:spcBef>
                <a:spcPts val="1800"/>
              </a:spcBef>
              <a:buSzPts val="1300"/>
            </a:pPr>
            <a:r>
              <a:rPr lang="en-US" altLang="en-US" sz="2000" dirty="0">
                <a:solidFill>
                  <a:schemeClr val="tx1"/>
                </a:solidFill>
              </a:rPr>
              <a:t>To implement a Stack class using </a:t>
            </a:r>
            <a:r>
              <a:rPr lang="en-US" altLang="en-US" sz="2000" dirty="0" err="1">
                <a:solidFill>
                  <a:schemeClr val="tx1"/>
                </a:solidFill>
              </a:rPr>
              <a:t>ArrayList</a:t>
            </a:r>
            <a:r>
              <a:rPr lang="en-US" altLang="en-US" sz="2000" dirty="0">
                <a:solidFill>
                  <a:schemeClr val="tx1"/>
                </a:solidFill>
              </a:rPr>
              <a:t> (§11.12).</a:t>
            </a:r>
          </a:p>
          <a:p>
            <a:pPr marL="358775" lvl="2" indent="-355600" algn="l" rtl="0">
              <a:lnSpc>
                <a:spcPct val="100000"/>
              </a:lnSpc>
              <a:spcBef>
                <a:spcPts val="1800"/>
              </a:spcBef>
              <a:spcAft>
                <a:spcPts val="0"/>
              </a:spcAft>
              <a:buClr>
                <a:schemeClr val="accent2"/>
              </a:buClr>
              <a:buSzPts val="1300"/>
              <a:buFont typeface="Arial"/>
              <a:buChar char="●"/>
            </a:pPr>
            <a:endParaRPr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7"/>
          <p:cNvSpPr txBox="1">
            <a:spLocks noGrp="1"/>
          </p:cNvSpPr>
          <p:nvPr>
            <p:ph type="title"/>
          </p:nvPr>
        </p:nvSpPr>
        <p:spPr>
          <a:xfrm>
            <a:off x="228600" y="152400"/>
            <a:ext cx="8763000" cy="6858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2400"/>
              <a:buFont typeface="Times New Roman"/>
              <a:buNone/>
            </a:pPr>
            <a:r>
              <a:rPr lang="en-US" sz="2400" b="0" i="0" u="none" dirty="0">
                <a:solidFill>
                  <a:schemeClr val="dk2"/>
                </a:solidFill>
                <a:latin typeface="Times New Roman"/>
                <a:ea typeface="Times New Roman"/>
                <a:cs typeface="Times New Roman"/>
                <a:sym typeface="Times New Roman"/>
              </a:rPr>
              <a:t>Dynamic Binding</a:t>
            </a:r>
            <a:endParaRPr dirty="0"/>
          </a:p>
        </p:txBody>
      </p:sp>
      <p:sp>
        <p:nvSpPr>
          <p:cNvPr id="263" name="Google Shape;263;p27"/>
          <p:cNvSpPr txBox="1"/>
          <p:nvPr/>
        </p:nvSpPr>
        <p:spPr>
          <a:xfrm>
            <a:off x="755421" y="4638675"/>
            <a:ext cx="6934200" cy="7080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dirty="0">
                <a:solidFill>
                  <a:schemeClr val="dk1"/>
                </a:solidFill>
                <a:latin typeface="Times New Roman"/>
                <a:ea typeface="Times New Roman"/>
                <a:cs typeface="Times New Roman"/>
                <a:sym typeface="Times New Roman"/>
              </a:rPr>
              <a:t>Which implementation is used will be determined dynamically by the Java Virtual Machine at runtime.</a:t>
            </a:r>
            <a:endParaRPr dirty="0"/>
          </a:p>
        </p:txBody>
      </p:sp>
      <p:sp>
        <p:nvSpPr>
          <p:cNvPr id="264" name="Google Shape;264;p27"/>
          <p:cNvSpPr txBox="1"/>
          <p:nvPr/>
        </p:nvSpPr>
        <p:spPr>
          <a:xfrm>
            <a:off x="709171" y="4264409"/>
            <a:ext cx="5476460" cy="4603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dirty="0">
                <a:solidFill>
                  <a:srgbClr val="FF0000"/>
                </a:solidFill>
                <a:latin typeface="Times New Roman"/>
                <a:ea typeface="Times New Roman"/>
                <a:cs typeface="Times New Roman"/>
                <a:sym typeface="Times New Roman"/>
              </a:rPr>
              <a:t>Which </a:t>
            </a:r>
            <a:r>
              <a:rPr lang="en-US" sz="2400" b="0" i="0" u="none" dirty="0" err="1">
                <a:solidFill>
                  <a:srgbClr val="FF0000"/>
                </a:solidFill>
                <a:latin typeface="Times New Roman"/>
                <a:ea typeface="Times New Roman"/>
                <a:cs typeface="Times New Roman"/>
                <a:sym typeface="Times New Roman"/>
              </a:rPr>
              <a:t>toString</a:t>
            </a:r>
            <a:r>
              <a:rPr lang="en-US" sz="2400" b="0" i="0" u="none" dirty="0">
                <a:solidFill>
                  <a:srgbClr val="FF0000"/>
                </a:solidFill>
                <a:latin typeface="Times New Roman"/>
                <a:ea typeface="Times New Roman"/>
                <a:cs typeface="Times New Roman"/>
                <a:sym typeface="Times New Roman"/>
              </a:rPr>
              <a:t>() method will be invoked?</a:t>
            </a:r>
            <a:endParaRPr dirty="0"/>
          </a:p>
        </p:txBody>
      </p:sp>
      <p:sp>
        <p:nvSpPr>
          <p:cNvPr id="265" name="Google Shape;265;p27"/>
          <p:cNvSpPr txBox="1"/>
          <p:nvPr/>
        </p:nvSpPr>
        <p:spPr>
          <a:xfrm>
            <a:off x="709171" y="5259004"/>
            <a:ext cx="6934200" cy="461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dirty="0">
                <a:solidFill>
                  <a:srgbClr val="FF0000"/>
                </a:solidFill>
                <a:latin typeface="Times New Roman"/>
                <a:ea typeface="Times New Roman"/>
                <a:cs typeface="Times New Roman"/>
                <a:sym typeface="Times New Roman"/>
              </a:rPr>
              <a:t>This capability is known as </a:t>
            </a:r>
            <a:r>
              <a:rPr lang="en-US" sz="2400" b="0" i="1" u="none" dirty="0">
                <a:solidFill>
                  <a:srgbClr val="FF0000"/>
                </a:solidFill>
                <a:latin typeface="Times New Roman"/>
                <a:ea typeface="Times New Roman"/>
                <a:cs typeface="Times New Roman"/>
                <a:sym typeface="Times New Roman"/>
              </a:rPr>
              <a:t>dynamic binding</a:t>
            </a:r>
            <a:r>
              <a:rPr lang="en-US" sz="2400" b="0" i="0" u="none" dirty="0">
                <a:solidFill>
                  <a:srgbClr val="FF0000"/>
                </a:solidFill>
                <a:latin typeface="Times New Roman"/>
                <a:ea typeface="Times New Roman"/>
                <a:cs typeface="Times New Roman"/>
                <a:sym typeface="Times New Roman"/>
              </a:rPr>
              <a:t>.</a:t>
            </a:r>
            <a:endParaRPr dirty="0"/>
          </a:p>
        </p:txBody>
      </p:sp>
      <p:sp>
        <p:nvSpPr>
          <p:cNvPr id="266" name="Google Shape;266;p27"/>
          <p:cNvSpPr txBox="1"/>
          <p:nvPr/>
        </p:nvSpPr>
        <p:spPr>
          <a:xfrm>
            <a:off x="228600" y="914401"/>
            <a:ext cx="4876800" cy="3337508"/>
          </a:xfrm>
          <a:prstGeom prst="rect">
            <a:avLst/>
          </a:prstGeom>
          <a:noFill/>
          <a:ln>
            <a:noFill/>
          </a:ln>
        </p:spPr>
        <p:txBody>
          <a:bodyPr spcFirstLastPara="1" wrap="square" lIns="91425" tIns="45700" rIns="91425" bIns="45700" anchor="t" anchorCtr="0">
            <a:noAutofit/>
          </a:bodyPr>
          <a:lstStyle/>
          <a:p>
            <a:pPr marL="0" marR="0" lvl="0" indent="0" algn="l" rtl="0">
              <a:lnSpc>
                <a:spcPct val="50000"/>
              </a:lnSpc>
              <a:spcBef>
                <a:spcPts val="0"/>
              </a:spcBef>
              <a:spcAft>
                <a:spcPts val="0"/>
              </a:spcAft>
              <a:buClr>
                <a:srgbClr val="0070C0"/>
              </a:buClr>
              <a:buSzPts val="1600"/>
              <a:buFont typeface="Courier New"/>
              <a:buNone/>
            </a:pPr>
            <a:r>
              <a:rPr lang="en-US" sz="1600" b="1" i="0" u="none" dirty="0">
                <a:solidFill>
                  <a:srgbClr val="0070C0"/>
                </a:solidFill>
                <a:latin typeface="Courier New"/>
                <a:ea typeface="Courier New"/>
                <a:cs typeface="Courier New"/>
                <a:sym typeface="Courier New"/>
              </a:rPr>
              <a:t>class</a:t>
            </a:r>
            <a:r>
              <a:rPr lang="en-US" sz="1600" b="1" i="0" u="none" dirty="0">
                <a:solidFill>
                  <a:schemeClr val="dk2"/>
                </a:solidFill>
                <a:latin typeface="Courier New"/>
                <a:ea typeface="Courier New"/>
                <a:cs typeface="Courier New"/>
                <a:sym typeface="Courier New"/>
              </a:rPr>
              <a:t> Person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a:t>
            </a:r>
            <a:r>
              <a:rPr lang="en-US" sz="1600" b="1" i="0" u="none" dirty="0">
                <a:solidFill>
                  <a:srgbClr val="0070C0"/>
                </a:solidFill>
                <a:latin typeface="Courier New"/>
                <a:ea typeface="Courier New"/>
                <a:cs typeface="Courier New"/>
                <a:sym typeface="Courier New"/>
              </a:rPr>
              <a:t>public String </a:t>
            </a:r>
            <a:r>
              <a:rPr lang="en-US" sz="1600" b="1" i="0" u="none" dirty="0" err="1">
                <a:solidFill>
                  <a:schemeClr val="dk2"/>
                </a:solidFill>
                <a:latin typeface="Courier New"/>
                <a:ea typeface="Courier New"/>
                <a:cs typeface="Courier New"/>
                <a:sym typeface="Courier New"/>
              </a:rPr>
              <a:t>toString</a:t>
            </a:r>
            <a:r>
              <a:rPr lang="en-US" sz="1600" b="1" i="0" u="none" dirty="0">
                <a:solidFill>
                  <a:schemeClr val="dk2"/>
                </a:solidFill>
                <a:latin typeface="Courier New"/>
                <a:ea typeface="Courier New"/>
                <a:cs typeface="Courier New"/>
                <a:sym typeface="Courier New"/>
              </a:rPr>
              <a:t>()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return "Person";</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a:t>
            </a:r>
            <a:endParaRPr dirty="0"/>
          </a:p>
          <a:p>
            <a:pPr marL="0" marR="0" lvl="0" indent="0" algn="l" rtl="0">
              <a:lnSpc>
                <a:spcPct val="50000"/>
              </a:lnSpc>
              <a:spcBef>
                <a:spcPts val="800"/>
              </a:spcBef>
              <a:spcAft>
                <a:spcPts val="0"/>
              </a:spcAft>
              <a:buClr>
                <a:srgbClr val="C00000"/>
              </a:buClr>
              <a:buSzPts val="1600"/>
              <a:buFont typeface="Courier New"/>
              <a:buNone/>
            </a:pPr>
            <a:r>
              <a:rPr lang="en-US" sz="1600" b="1" i="0" u="none" dirty="0">
                <a:solidFill>
                  <a:srgbClr val="C00000"/>
                </a:solidFill>
                <a:latin typeface="Courier New"/>
                <a:ea typeface="Courier New"/>
                <a:cs typeface="Courier New"/>
                <a:sym typeface="Courier New"/>
              </a:rPr>
              <a:t>//****************************</a:t>
            </a:r>
            <a:r>
              <a:rPr lang="en-US" sz="1600" b="1" i="0" u="none" dirty="0">
                <a:solidFill>
                  <a:schemeClr val="dk2"/>
                </a:solidFill>
                <a:latin typeface="Courier New"/>
                <a:ea typeface="Courier New"/>
                <a:cs typeface="Courier New"/>
                <a:sym typeface="Courier New"/>
              </a:rPr>
              <a:t> </a:t>
            </a:r>
            <a:endParaRPr dirty="0"/>
          </a:p>
          <a:p>
            <a:pPr marL="0" marR="0" lvl="0" indent="0" algn="l" rtl="0">
              <a:lnSpc>
                <a:spcPct val="50000"/>
              </a:lnSpc>
              <a:spcBef>
                <a:spcPts val="800"/>
              </a:spcBef>
              <a:spcAft>
                <a:spcPts val="0"/>
              </a:spcAft>
              <a:buClr>
                <a:srgbClr val="0070C0"/>
              </a:buClr>
              <a:buSzPts val="1600"/>
              <a:buFont typeface="Courier New"/>
              <a:buNone/>
            </a:pPr>
            <a:r>
              <a:rPr lang="en-US" sz="1600" b="1" i="0" u="none" dirty="0">
                <a:solidFill>
                  <a:srgbClr val="0070C0"/>
                </a:solidFill>
                <a:latin typeface="Courier New"/>
                <a:ea typeface="Courier New"/>
                <a:cs typeface="Courier New"/>
                <a:sym typeface="Courier New"/>
              </a:rPr>
              <a:t>class</a:t>
            </a:r>
            <a:r>
              <a:rPr lang="en-US" sz="1600" b="1" i="0" u="none" dirty="0">
                <a:solidFill>
                  <a:schemeClr val="dk2"/>
                </a:solidFill>
                <a:latin typeface="Courier New"/>
                <a:ea typeface="Courier New"/>
                <a:cs typeface="Courier New"/>
                <a:sym typeface="Courier New"/>
              </a:rPr>
              <a:t> Student </a:t>
            </a:r>
            <a:r>
              <a:rPr lang="en-US" sz="1600" b="1" i="0" u="none" dirty="0">
                <a:solidFill>
                  <a:srgbClr val="0070C0"/>
                </a:solidFill>
                <a:latin typeface="Courier New"/>
                <a:ea typeface="Courier New"/>
                <a:cs typeface="Courier New"/>
                <a:sym typeface="Courier New"/>
              </a:rPr>
              <a:t>extends </a:t>
            </a:r>
            <a:r>
              <a:rPr lang="en-US" sz="1600" b="1" i="0" u="none" dirty="0">
                <a:solidFill>
                  <a:schemeClr val="dk2"/>
                </a:solidFill>
                <a:latin typeface="Courier New"/>
                <a:ea typeface="Courier New"/>
                <a:cs typeface="Courier New"/>
                <a:sym typeface="Courier New"/>
              </a:rPr>
              <a:t>Person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a:t>
            </a:r>
            <a:r>
              <a:rPr lang="en-US" sz="1600" b="1" i="0" u="none" dirty="0">
                <a:solidFill>
                  <a:srgbClr val="0070C0"/>
                </a:solidFill>
                <a:latin typeface="Courier New"/>
                <a:ea typeface="Courier New"/>
                <a:cs typeface="Courier New"/>
                <a:sym typeface="Courier New"/>
              </a:rPr>
              <a:t>public String </a:t>
            </a:r>
            <a:r>
              <a:rPr lang="en-US" sz="1600" b="1" i="0" u="none" dirty="0" err="1">
                <a:solidFill>
                  <a:schemeClr val="dk2"/>
                </a:solidFill>
                <a:latin typeface="Courier New"/>
                <a:ea typeface="Courier New"/>
                <a:cs typeface="Courier New"/>
                <a:sym typeface="Courier New"/>
              </a:rPr>
              <a:t>toString</a:t>
            </a:r>
            <a:r>
              <a:rPr lang="en-US" sz="1600" b="1" i="0" u="none" dirty="0">
                <a:solidFill>
                  <a:schemeClr val="dk2"/>
                </a:solidFill>
                <a:latin typeface="Courier New"/>
                <a:ea typeface="Courier New"/>
                <a:cs typeface="Courier New"/>
                <a:sym typeface="Courier New"/>
              </a:rPr>
              <a:t>()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return "Student";</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a:t>
            </a:r>
            <a:endParaRPr dirty="0"/>
          </a:p>
          <a:p>
            <a:pPr marL="0" marR="0" lvl="0" indent="0" algn="l" rtl="0">
              <a:lnSpc>
                <a:spcPct val="50000"/>
              </a:lnSpc>
              <a:spcBef>
                <a:spcPts val="800"/>
              </a:spcBef>
              <a:spcAft>
                <a:spcPts val="0"/>
              </a:spcAft>
              <a:buClr>
                <a:srgbClr val="C00000"/>
              </a:buClr>
              <a:buSzPts val="1600"/>
              <a:buFont typeface="Courier New"/>
              <a:buNone/>
            </a:pPr>
            <a:r>
              <a:rPr lang="en-US" sz="1600" b="1" i="0" u="none" dirty="0">
                <a:solidFill>
                  <a:srgbClr val="C00000"/>
                </a:solidFill>
                <a:latin typeface="Courier New"/>
                <a:ea typeface="Courier New"/>
                <a:cs typeface="Courier New"/>
                <a:sym typeface="Courier New"/>
              </a:rPr>
              <a:t>//****************************</a:t>
            </a:r>
            <a:endParaRPr dirty="0"/>
          </a:p>
          <a:p>
            <a:pPr marL="0" marR="0" lvl="0" indent="0" algn="l" rtl="0">
              <a:lnSpc>
                <a:spcPct val="50000"/>
              </a:lnSpc>
              <a:spcBef>
                <a:spcPts val="800"/>
              </a:spcBef>
              <a:spcAft>
                <a:spcPts val="0"/>
              </a:spcAft>
              <a:buClr>
                <a:srgbClr val="0070C0"/>
              </a:buClr>
              <a:buSzPts val="1600"/>
              <a:buFont typeface="Courier New"/>
              <a:buNone/>
            </a:pPr>
            <a:r>
              <a:rPr lang="en-US" sz="1600" b="1" i="0" u="none" dirty="0">
                <a:solidFill>
                  <a:srgbClr val="0070C0"/>
                </a:solidFill>
                <a:latin typeface="Courier New"/>
                <a:ea typeface="Courier New"/>
                <a:cs typeface="Courier New"/>
                <a:sym typeface="Courier New"/>
              </a:rPr>
              <a:t>class</a:t>
            </a:r>
            <a:r>
              <a:rPr lang="en-US" sz="1600" b="1" i="0" u="none" dirty="0">
                <a:solidFill>
                  <a:schemeClr val="dk2"/>
                </a:solidFill>
                <a:latin typeface="Courier New"/>
                <a:ea typeface="Courier New"/>
                <a:cs typeface="Courier New"/>
                <a:sym typeface="Courier New"/>
              </a:rPr>
              <a:t> </a:t>
            </a:r>
            <a:r>
              <a:rPr lang="en-US" sz="1600" b="1" i="0" u="none" dirty="0" err="1">
                <a:solidFill>
                  <a:schemeClr val="dk2"/>
                </a:solidFill>
                <a:latin typeface="Courier New"/>
                <a:ea typeface="Courier New"/>
                <a:cs typeface="Courier New"/>
                <a:sym typeface="Courier New"/>
              </a:rPr>
              <a:t>GraduateStudent</a:t>
            </a:r>
            <a:r>
              <a:rPr lang="en-US" sz="1600" b="1" i="0" u="none" dirty="0">
                <a:solidFill>
                  <a:schemeClr val="dk2"/>
                </a:solidFill>
                <a:latin typeface="Courier New"/>
                <a:ea typeface="Courier New"/>
                <a:cs typeface="Courier New"/>
                <a:sym typeface="Courier New"/>
              </a:rPr>
              <a:t>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a:t>
            </a:r>
            <a:r>
              <a:rPr lang="en-US" sz="1600" b="1" i="0" u="none" dirty="0">
                <a:solidFill>
                  <a:srgbClr val="0070C0"/>
                </a:solidFill>
                <a:latin typeface="Courier New"/>
                <a:ea typeface="Courier New"/>
                <a:cs typeface="Courier New"/>
                <a:sym typeface="Courier New"/>
              </a:rPr>
              <a:t>extends </a:t>
            </a:r>
            <a:r>
              <a:rPr lang="en-US" sz="1600" b="1" i="0" u="none" dirty="0">
                <a:solidFill>
                  <a:schemeClr val="dk2"/>
                </a:solidFill>
                <a:latin typeface="Courier New"/>
                <a:ea typeface="Courier New"/>
                <a:cs typeface="Courier New"/>
                <a:sym typeface="Courier New"/>
              </a:rPr>
              <a:t>Student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a:t>
            </a:r>
            <a:endParaRPr dirty="0"/>
          </a:p>
          <a:p>
            <a:pPr marL="0" marR="0" lvl="0" indent="0" algn="l" rtl="0">
              <a:lnSpc>
                <a:spcPct val="50000"/>
              </a:lnSpc>
              <a:spcBef>
                <a:spcPts val="800"/>
              </a:spcBef>
              <a:spcAft>
                <a:spcPts val="0"/>
              </a:spcAft>
              <a:buClr>
                <a:schemeClr val="dk1"/>
              </a:buClr>
              <a:buSzPts val="1600"/>
              <a:buFont typeface="Times New Roman"/>
              <a:buNone/>
            </a:pPr>
            <a:endParaRPr sz="1600" b="1" i="0" u="none" dirty="0">
              <a:solidFill>
                <a:schemeClr val="dk2"/>
              </a:solidFill>
              <a:latin typeface="Courier New"/>
              <a:ea typeface="Courier New"/>
              <a:cs typeface="Courier New"/>
              <a:sym typeface="Courier New"/>
            </a:endParaRPr>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a:t>
            </a:r>
            <a:endParaRPr dirty="0"/>
          </a:p>
          <a:p>
            <a:pPr marL="0" marR="0" lvl="0" indent="0" algn="l" rtl="0">
              <a:lnSpc>
                <a:spcPct val="50000"/>
              </a:lnSpc>
              <a:spcBef>
                <a:spcPts val="550"/>
              </a:spcBef>
              <a:spcAft>
                <a:spcPts val="0"/>
              </a:spcAft>
              <a:buClr>
                <a:schemeClr val="dk2"/>
              </a:buClr>
              <a:buSzPts val="1100"/>
              <a:buFont typeface="Courier New"/>
              <a:buNone/>
            </a:pPr>
            <a:r>
              <a:rPr lang="en-US" sz="1100" b="1" i="0" u="none" dirty="0">
                <a:solidFill>
                  <a:schemeClr val="dk2"/>
                </a:solidFill>
                <a:latin typeface="Courier New"/>
                <a:ea typeface="Courier New"/>
                <a:cs typeface="Courier New"/>
                <a:sym typeface="Courier New"/>
              </a:rPr>
              <a:t> </a:t>
            </a:r>
            <a:endParaRPr dirty="0"/>
          </a:p>
          <a:p>
            <a:pPr marL="0" marR="0" lvl="0" indent="0" algn="l" rtl="0">
              <a:lnSpc>
                <a:spcPct val="100000"/>
              </a:lnSpc>
              <a:spcBef>
                <a:spcPts val="0"/>
              </a:spcBef>
              <a:spcAft>
                <a:spcPts val="0"/>
              </a:spcAft>
              <a:buNone/>
            </a:pPr>
            <a:endParaRPr sz="1100" b="1" i="0" u="none" dirty="0">
              <a:solidFill>
                <a:schemeClr val="dk2"/>
              </a:solidFill>
              <a:latin typeface="Courier New"/>
              <a:ea typeface="Courier New"/>
              <a:cs typeface="Courier New"/>
              <a:sym typeface="Courier New"/>
            </a:endParaRPr>
          </a:p>
        </p:txBody>
      </p:sp>
      <p:sp>
        <p:nvSpPr>
          <p:cNvPr id="267" name="Google Shape;267;p27"/>
          <p:cNvSpPr txBox="1"/>
          <p:nvPr/>
        </p:nvSpPr>
        <p:spPr>
          <a:xfrm>
            <a:off x="4724400" y="933450"/>
            <a:ext cx="4343400" cy="3411537"/>
          </a:xfrm>
          <a:prstGeom prst="rect">
            <a:avLst/>
          </a:prstGeom>
          <a:noFill/>
          <a:ln>
            <a:noFill/>
          </a:ln>
        </p:spPr>
        <p:txBody>
          <a:bodyPr spcFirstLastPara="1" wrap="square" lIns="91425" tIns="45700" rIns="91425" bIns="45700" anchor="t" anchorCtr="0">
            <a:noAutofit/>
          </a:bodyPr>
          <a:lstStyle/>
          <a:p>
            <a:pPr marL="0" marR="0" lvl="0" indent="0" algn="l" rtl="0">
              <a:lnSpc>
                <a:spcPct val="50000"/>
              </a:lnSpc>
              <a:spcBef>
                <a:spcPts val="0"/>
              </a:spcBef>
              <a:spcAft>
                <a:spcPts val="0"/>
              </a:spcAft>
              <a:buClr>
                <a:srgbClr val="0070C0"/>
              </a:buClr>
              <a:buSzPts val="1600"/>
              <a:buFont typeface="Courier New"/>
              <a:buNone/>
            </a:pPr>
            <a:r>
              <a:rPr lang="en-US" sz="1600" b="1" i="0" u="none" dirty="0">
                <a:solidFill>
                  <a:srgbClr val="0070C0"/>
                </a:solidFill>
                <a:latin typeface="Courier New"/>
                <a:ea typeface="Courier New"/>
                <a:cs typeface="Courier New"/>
                <a:sym typeface="Courier New"/>
              </a:rPr>
              <a:t>public</a:t>
            </a:r>
            <a:r>
              <a:rPr lang="en-US" sz="1600" b="1" i="0" u="none" dirty="0">
                <a:solidFill>
                  <a:schemeClr val="dk2"/>
                </a:solidFill>
                <a:latin typeface="Courier New"/>
                <a:ea typeface="Courier New"/>
                <a:cs typeface="Courier New"/>
                <a:sym typeface="Courier New"/>
              </a:rPr>
              <a:t> </a:t>
            </a:r>
            <a:r>
              <a:rPr lang="en-US" sz="1600" b="1" i="0" u="none" dirty="0">
                <a:solidFill>
                  <a:srgbClr val="0070C0"/>
                </a:solidFill>
                <a:latin typeface="Courier New"/>
                <a:ea typeface="Courier New"/>
                <a:cs typeface="Courier New"/>
                <a:sym typeface="Courier New"/>
              </a:rPr>
              <a:t>class</a:t>
            </a:r>
            <a:r>
              <a:rPr lang="en-US" sz="1600" b="1" i="0" u="none" dirty="0">
                <a:solidFill>
                  <a:schemeClr val="dk2"/>
                </a:solidFill>
                <a:latin typeface="Courier New"/>
                <a:ea typeface="Courier New"/>
                <a:cs typeface="Courier New"/>
                <a:sym typeface="Courier New"/>
              </a:rPr>
              <a:t> </a:t>
            </a:r>
            <a:r>
              <a:rPr lang="en-US" sz="1600" b="1" i="0" u="none" dirty="0" err="1">
                <a:solidFill>
                  <a:schemeClr val="dk2"/>
                </a:solidFill>
                <a:latin typeface="Courier New"/>
                <a:ea typeface="Courier New"/>
                <a:cs typeface="Courier New"/>
                <a:sym typeface="Courier New"/>
              </a:rPr>
              <a:t>PolymorphismDemo</a:t>
            </a:r>
            <a:r>
              <a:rPr lang="en-US" sz="1600" b="1" i="0" u="none" dirty="0">
                <a:solidFill>
                  <a:schemeClr val="dk2"/>
                </a:solidFill>
                <a:latin typeface="Courier New"/>
                <a:ea typeface="Courier New"/>
                <a:cs typeface="Courier New"/>
                <a:sym typeface="Courier New"/>
              </a:rPr>
              <a:t>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a:t>
            </a:r>
            <a:r>
              <a:rPr lang="en-US" sz="1600" b="1" i="0" u="none" dirty="0">
                <a:solidFill>
                  <a:srgbClr val="0070C0"/>
                </a:solidFill>
                <a:latin typeface="Courier New"/>
                <a:ea typeface="Courier New"/>
                <a:cs typeface="Courier New"/>
                <a:sym typeface="Courier New"/>
              </a:rPr>
              <a:t>public static void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main(String[] </a:t>
            </a:r>
            <a:r>
              <a:rPr lang="en-US" sz="1600" b="1" i="0" u="none" dirty="0" err="1">
                <a:solidFill>
                  <a:schemeClr val="dk2"/>
                </a:solidFill>
                <a:latin typeface="Courier New"/>
                <a:ea typeface="Courier New"/>
                <a:cs typeface="Courier New"/>
                <a:sym typeface="Courier New"/>
              </a:rPr>
              <a:t>args</a:t>
            </a:r>
            <a:r>
              <a:rPr lang="en-US" sz="1600" b="1" i="0" u="none" dirty="0">
                <a:solidFill>
                  <a:schemeClr val="dk2"/>
                </a:solidFill>
                <a:latin typeface="Courier New"/>
                <a:ea typeface="Courier New"/>
                <a:cs typeface="Courier New"/>
                <a:sym typeface="Courier New"/>
              </a:rPr>
              <a:t>) {</a:t>
            </a:r>
            <a:endParaRPr dirty="0"/>
          </a:p>
          <a:p>
            <a:pPr marL="0" marR="0" lvl="0" indent="0" algn="l" rtl="0">
              <a:lnSpc>
                <a:spcPct val="50000"/>
              </a:lnSpc>
              <a:spcBef>
                <a:spcPts val="800"/>
              </a:spcBef>
              <a:spcAft>
                <a:spcPts val="0"/>
              </a:spcAft>
              <a:buClr>
                <a:schemeClr val="dk1"/>
              </a:buClr>
              <a:buSzPts val="1600"/>
              <a:buFont typeface="Times New Roman"/>
              <a:buNone/>
            </a:pPr>
            <a:endParaRPr sz="1600" b="1" i="0" u="none" dirty="0">
              <a:solidFill>
                <a:schemeClr val="dk2"/>
              </a:solidFill>
              <a:latin typeface="Courier New"/>
              <a:ea typeface="Courier New"/>
              <a:cs typeface="Courier New"/>
              <a:sym typeface="Courier New"/>
            </a:endParaRPr>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m(</a:t>
            </a:r>
            <a:r>
              <a:rPr lang="en-US" sz="1600" b="1" i="0" u="none" dirty="0">
                <a:solidFill>
                  <a:srgbClr val="0070C0"/>
                </a:solidFill>
                <a:latin typeface="Courier New"/>
                <a:ea typeface="Courier New"/>
                <a:cs typeface="Courier New"/>
                <a:sym typeface="Courier New"/>
              </a:rPr>
              <a:t>new</a:t>
            </a:r>
            <a:r>
              <a:rPr lang="en-US" sz="1600" b="1" i="0" u="none" dirty="0">
                <a:solidFill>
                  <a:schemeClr val="dk2"/>
                </a:solidFill>
                <a:latin typeface="Courier New"/>
                <a:ea typeface="Courier New"/>
                <a:cs typeface="Courier New"/>
                <a:sym typeface="Courier New"/>
              </a:rPr>
              <a:t> </a:t>
            </a:r>
            <a:r>
              <a:rPr lang="en-US" sz="1600" b="1" i="0" u="none" dirty="0" err="1">
                <a:solidFill>
                  <a:schemeClr val="dk2"/>
                </a:solidFill>
                <a:latin typeface="Courier New"/>
                <a:ea typeface="Courier New"/>
                <a:cs typeface="Courier New"/>
                <a:sym typeface="Courier New"/>
              </a:rPr>
              <a:t>GraduateStudent</a:t>
            </a:r>
            <a:r>
              <a:rPr lang="en-US" sz="1600" b="1" i="0" u="none" dirty="0">
                <a:solidFill>
                  <a:schemeClr val="dk2"/>
                </a:solidFill>
                <a:latin typeface="Courier New"/>
                <a:ea typeface="Courier New"/>
                <a:cs typeface="Courier New"/>
                <a:sym typeface="Courier New"/>
              </a:rPr>
              <a:t>());</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m(</a:t>
            </a:r>
            <a:r>
              <a:rPr lang="en-US" sz="1600" b="1" i="0" u="none" dirty="0">
                <a:solidFill>
                  <a:srgbClr val="0070C0"/>
                </a:solidFill>
                <a:latin typeface="Courier New"/>
                <a:ea typeface="Courier New"/>
                <a:cs typeface="Courier New"/>
                <a:sym typeface="Courier New"/>
              </a:rPr>
              <a:t>new</a:t>
            </a:r>
            <a:r>
              <a:rPr lang="en-US" sz="1600" b="1" i="0" u="none" dirty="0">
                <a:solidFill>
                  <a:schemeClr val="dk2"/>
                </a:solidFill>
                <a:latin typeface="Courier New"/>
                <a:ea typeface="Courier New"/>
                <a:cs typeface="Courier New"/>
                <a:sym typeface="Courier New"/>
              </a:rPr>
              <a:t> Student());</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m(</a:t>
            </a:r>
            <a:r>
              <a:rPr lang="en-US" sz="1600" b="1" i="0" u="none" dirty="0">
                <a:solidFill>
                  <a:srgbClr val="0070C0"/>
                </a:solidFill>
                <a:latin typeface="Courier New"/>
                <a:ea typeface="Courier New"/>
                <a:cs typeface="Courier New"/>
                <a:sym typeface="Courier New"/>
              </a:rPr>
              <a:t>new</a:t>
            </a:r>
            <a:r>
              <a:rPr lang="en-US" sz="1600" b="1" i="0" u="none" dirty="0">
                <a:solidFill>
                  <a:schemeClr val="dk2"/>
                </a:solidFill>
                <a:latin typeface="Courier New"/>
                <a:ea typeface="Courier New"/>
                <a:cs typeface="Courier New"/>
                <a:sym typeface="Courier New"/>
              </a:rPr>
              <a:t> Person());</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m(</a:t>
            </a:r>
            <a:r>
              <a:rPr lang="en-US" sz="1600" b="1" i="0" u="none" dirty="0">
                <a:solidFill>
                  <a:srgbClr val="0070C0"/>
                </a:solidFill>
                <a:latin typeface="Courier New"/>
                <a:ea typeface="Courier New"/>
                <a:cs typeface="Courier New"/>
                <a:sym typeface="Courier New"/>
              </a:rPr>
              <a:t>new</a:t>
            </a:r>
            <a:r>
              <a:rPr lang="en-US" sz="1600" b="1" i="0" u="none" dirty="0">
                <a:solidFill>
                  <a:schemeClr val="dk2"/>
                </a:solidFill>
                <a:latin typeface="Courier New"/>
                <a:ea typeface="Courier New"/>
                <a:cs typeface="Courier New"/>
                <a:sym typeface="Courier New"/>
              </a:rPr>
              <a:t> Object());</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a:t>
            </a:r>
            <a:endParaRPr dirty="0"/>
          </a:p>
          <a:p>
            <a:pPr marL="0" marR="0" lvl="0" indent="0" algn="l" rtl="0">
              <a:lnSpc>
                <a:spcPct val="50000"/>
              </a:lnSpc>
              <a:spcBef>
                <a:spcPts val="800"/>
              </a:spcBef>
              <a:spcAft>
                <a:spcPts val="0"/>
              </a:spcAft>
              <a:buClr>
                <a:srgbClr val="0070C0"/>
              </a:buClr>
              <a:buSzPts val="1600"/>
              <a:buFont typeface="Courier New"/>
              <a:buNone/>
            </a:pPr>
            <a:r>
              <a:rPr lang="en-US" sz="1600" b="1" i="0" u="none" dirty="0">
                <a:solidFill>
                  <a:srgbClr val="0070C0"/>
                </a:solidFill>
                <a:latin typeface="Courier New"/>
                <a:ea typeface="Courier New"/>
                <a:cs typeface="Courier New"/>
                <a:sym typeface="Courier New"/>
              </a:rPr>
              <a:t>public</a:t>
            </a:r>
            <a:r>
              <a:rPr lang="en-US" sz="1600" b="1" i="0" u="none" dirty="0">
                <a:solidFill>
                  <a:schemeClr val="dk2"/>
                </a:solidFill>
                <a:latin typeface="Courier New"/>
                <a:ea typeface="Courier New"/>
                <a:cs typeface="Courier New"/>
                <a:sym typeface="Courier New"/>
              </a:rPr>
              <a:t> </a:t>
            </a:r>
            <a:r>
              <a:rPr lang="en-US" sz="1600" b="1" i="0" u="none" dirty="0">
                <a:solidFill>
                  <a:srgbClr val="0070C0"/>
                </a:solidFill>
                <a:latin typeface="Courier New"/>
                <a:ea typeface="Courier New"/>
                <a:cs typeface="Courier New"/>
                <a:sym typeface="Courier New"/>
              </a:rPr>
              <a:t>static void </a:t>
            </a:r>
            <a:r>
              <a:rPr lang="en-US" sz="1600" b="1" i="0" u="none" dirty="0">
                <a:solidFill>
                  <a:schemeClr val="dk2"/>
                </a:solidFill>
                <a:latin typeface="Courier New"/>
                <a:ea typeface="Courier New"/>
                <a:cs typeface="Courier New"/>
                <a:sym typeface="Courier New"/>
              </a:rPr>
              <a:t>m(Object x)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a:t>
            </a:r>
            <a:r>
              <a:rPr lang="en-US" sz="1600" b="1" i="0" u="none" dirty="0" err="1">
                <a:solidFill>
                  <a:schemeClr val="dk2"/>
                </a:solidFill>
                <a:latin typeface="Courier New"/>
                <a:ea typeface="Courier New"/>
                <a:cs typeface="Courier New"/>
                <a:sym typeface="Courier New"/>
              </a:rPr>
              <a:t>System.out.println</a:t>
            </a:r>
            <a:r>
              <a:rPr lang="en-US" sz="1600" b="1" i="0" u="none" dirty="0">
                <a:solidFill>
                  <a:schemeClr val="dk2"/>
                </a:solidFill>
                <a:latin typeface="Courier New"/>
                <a:ea typeface="Courier New"/>
                <a:cs typeface="Courier New"/>
                <a:sym typeface="Courier New"/>
              </a:rPr>
              <a:t>(</a:t>
            </a:r>
            <a:r>
              <a:rPr lang="en-US" sz="1600" b="1" i="0" u="none" dirty="0" err="1">
                <a:solidFill>
                  <a:schemeClr val="dk2"/>
                </a:solidFill>
                <a:latin typeface="Courier New"/>
                <a:ea typeface="Courier New"/>
                <a:cs typeface="Courier New"/>
                <a:sym typeface="Courier New"/>
              </a:rPr>
              <a:t>x.toString</a:t>
            </a:r>
            <a:r>
              <a:rPr lang="en-US" sz="1600" b="1" i="0" u="none" dirty="0">
                <a:solidFill>
                  <a:schemeClr val="dk2"/>
                </a:solidFill>
                <a:latin typeface="Courier New"/>
                <a:ea typeface="Courier New"/>
                <a:cs typeface="Courier New"/>
                <a:sym typeface="Courier New"/>
              </a:rPr>
              <a:t>());</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a:t>
            </a:r>
            <a:endParaRPr dirty="0"/>
          </a:p>
          <a:p>
            <a:pPr marL="0" marR="0" lvl="0" indent="0" algn="l" rtl="0">
              <a:lnSpc>
                <a:spcPct val="100000"/>
              </a:lnSpc>
              <a:spcBef>
                <a:spcPts val="0"/>
              </a:spcBef>
              <a:spcAft>
                <a:spcPts val="0"/>
              </a:spcAft>
              <a:buNone/>
            </a:pPr>
            <a:endParaRPr sz="1600" b="1" i="0" u="none" dirty="0">
              <a:solidFill>
                <a:schemeClr val="dk2"/>
              </a:solidFill>
              <a:latin typeface="Courier New"/>
              <a:ea typeface="Courier New"/>
              <a:cs typeface="Courier New"/>
              <a:sym typeface="Courier New"/>
            </a:endParaRPr>
          </a:p>
        </p:txBody>
      </p:sp>
      <p:sp>
        <p:nvSpPr>
          <p:cNvPr id="8" name="Rectangle 7">
            <a:extLst>
              <a:ext uri="{FF2B5EF4-FFF2-40B4-BE49-F238E27FC236}">
                <a16:creationId xmlns:a16="http://schemas.microsoft.com/office/drawing/2014/main" id="{85447EA1-3626-BE41-93CE-D17FD987E6BE}"/>
              </a:ext>
            </a:extLst>
          </p:cNvPr>
          <p:cNvSpPr/>
          <p:nvPr/>
        </p:nvSpPr>
        <p:spPr>
          <a:xfrm>
            <a:off x="6329259" y="5263684"/>
            <a:ext cx="2814741" cy="914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A" dirty="0">
                <a:solidFill>
                  <a:schemeClr val="tx1"/>
                </a:solidFill>
                <a:latin typeface="Courier New" panose="02070309020205020404" pitchFamily="49" charset="0"/>
                <a:cs typeface="Courier New" panose="02070309020205020404" pitchFamily="49" charset="0"/>
              </a:rPr>
              <a:t>Student</a:t>
            </a:r>
          </a:p>
          <a:p>
            <a:r>
              <a:rPr lang="en-SA" dirty="0">
                <a:solidFill>
                  <a:schemeClr val="tx1"/>
                </a:solidFill>
                <a:latin typeface="Courier New" panose="02070309020205020404" pitchFamily="49" charset="0"/>
                <a:cs typeface="Courier New" panose="02070309020205020404" pitchFamily="49" charset="0"/>
              </a:rPr>
              <a:t>Student</a:t>
            </a:r>
          </a:p>
          <a:p>
            <a:r>
              <a:rPr lang="en-SA" dirty="0">
                <a:solidFill>
                  <a:schemeClr val="tx1"/>
                </a:solidFill>
                <a:latin typeface="Courier New" panose="02070309020205020404" pitchFamily="49" charset="0"/>
                <a:cs typeface="Courier New" panose="02070309020205020404" pitchFamily="49" charset="0"/>
              </a:rPr>
              <a:t>Person</a:t>
            </a:r>
          </a:p>
          <a:p>
            <a:r>
              <a:rPr lang="en-GB" dirty="0">
                <a:solidFill>
                  <a:schemeClr val="tx1"/>
                </a:solidFill>
                <a:latin typeface="Courier New" panose="02070309020205020404" pitchFamily="49" charset="0"/>
                <a:cs typeface="Courier New" panose="02070309020205020404" pitchFamily="49" charset="0"/>
              </a:rPr>
              <a:t>J</a:t>
            </a:r>
            <a:r>
              <a:rPr lang="en-SA" dirty="0">
                <a:solidFill>
                  <a:schemeClr val="tx1"/>
                </a:solidFill>
                <a:latin typeface="Courier New" panose="02070309020205020404" pitchFamily="49" charset="0"/>
                <a:cs typeface="Courier New" panose="02070309020205020404" pitchFamily="49" charset="0"/>
              </a:rPr>
              <a:t>ava.lang.Object@130c19b</a:t>
            </a:r>
          </a:p>
        </p:txBody>
      </p:sp>
    </p:spTree>
    <p:extLst>
      <p:ext uri="{BB962C8B-B14F-4D97-AF65-F5344CB8AC3E}">
        <p14:creationId xmlns:p14="http://schemas.microsoft.com/office/powerpoint/2010/main" val="879824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64"/>
                                        </p:tgtEl>
                                        <p:attrNameLst>
                                          <p:attrName>style.visibility</p:attrName>
                                        </p:attrNameLst>
                                      </p:cBhvr>
                                      <p:to>
                                        <p:strVal val="visible"/>
                                      </p:to>
                                    </p:set>
                                    <p:anim calcmode="lin" valueType="num">
                                      <p:cBhvr additive="base">
                                        <p:cTn id="7" dur="500"/>
                                        <p:tgtEl>
                                          <p:spTgt spid="264"/>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63"/>
                                        </p:tgtEl>
                                        <p:attrNameLst>
                                          <p:attrName>style.visibility</p:attrName>
                                        </p:attrNameLst>
                                      </p:cBhvr>
                                      <p:to>
                                        <p:strVal val="visible"/>
                                      </p:to>
                                    </p:set>
                                    <p:anim calcmode="lin" valueType="num">
                                      <p:cBhvr additive="base">
                                        <p:cTn id="12" dur="500"/>
                                        <p:tgtEl>
                                          <p:spTgt spid="263"/>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65"/>
                                        </p:tgtEl>
                                        <p:attrNameLst>
                                          <p:attrName>style.visibility</p:attrName>
                                        </p:attrNameLst>
                                      </p:cBhvr>
                                      <p:to>
                                        <p:strVal val="visible"/>
                                      </p:to>
                                    </p:set>
                                    <p:anim calcmode="lin" valueType="num">
                                      <p:cBhvr additive="base">
                                        <p:cTn id="17" dur="500"/>
                                        <p:tgtEl>
                                          <p:spTgt spid="26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66FD-9E9B-427D-8743-12F073C5BC6A}"/>
              </a:ext>
            </a:extLst>
          </p:cNvPr>
          <p:cNvSpPr>
            <a:spLocks noGrp="1"/>
          </p:cNvSpPr>
          <p:nvPr>
            <p:ph type="title"/>
          </p:nvPr>
        </p:nvSpPr>
        <p:spPr/>
        <p:txBody>
          <a:bodyPr/>
          <a:lstStyle/>
          <a:p>
            <a:r>
              <a:rPr lang="en-US" dirty="0"/>
              <a:t>Dynamic Binding</a:t>
            </a:r>
          </a:p>
        </p:txBody>
      </p:sp>
      <p:sp>
        <p:nvSpPr>
          <p:cNvPr id="3" name="Text Placeholder 2">
            <a:extLst>
              <a:ext uri="{FF2B5EF4-FFF2-40B4-BE49-F238E27FC236}">
                <a16:creationId xmlns:a16="http://schemas.microsoft.com/office/drawing/2014/main" id="{205C4784-3E1E-4465-B46F-16D8E1304FB3}"/>
              </a:ext>
            </a:extLst>
          </p:cNvPr>
          <p:cNvSpPr>
            <a:spLocks noGrp="1"/>
          </p:cNvSpPr>
          <p:nvPr>
            <p:ph type="body" idx="1"/>
          </p:nvPr>
        </p:nvSpPr>
        <p:spPr/>
        <p:txBody>
          <a:bodyPr/>
          <a:lstStyle/>
          <a:p>
            <a:r>
              <a:rPr lang="en-GB" dirty="0"/>
              <a:t>A method can be implemented in several classes along the inheritance chain. The JVM decides which method is invoked at runtime.</a:t>
            </a:r>
            <a:endParaRPr lang="en-US" dirty="0"/>
          </a:p>
        </p:txBody>
      </p:sp>
      <p:sp>
        <p:nvSpPr>
          <p:cNvPr id="4" name="Slide Number Placeholder 3">
            <a:extLst>
              <a:ext uri="{FF2B5EF4-FFF2-40B4-BE49-F238E27FC236}">
                <a16:creationId xmlns:a16="http://schemas.microsoft.com/office/drawing/2014/main" id="{A1D596D2-DE17-43D2-9FD4-7BDD666C28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3857459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66FD-9E9B-427D-8743-12F073C5BC6A}"/>
              </a:ext>
            </a:extLst>
          </p:cNvPr>
          <p:cNvSpPr>
            <a:spLocks noGrp="1"/>
          </p:cNvSpPr>
          <p:nvPr>
            <p:ph type="title"/>
          </p:nvPr>
        </p:nvSpPr>
        <p:spPr/>
        <p:txBody>
          <a:bodyPr/>
          <a:lstStyle/>
          <a:p>
            <a:r>
              <a:rPr lang="en-US" dirty="0"/>
              <a:t>Dynamic Binding</a:t>
            </a:r>
          </a:p>
        </p:txBody>
      </p:sp>
      <p:sp>
        <p:nvSpPr>
          <p:cNvPr id="3" name="Text Placeholder 2">
            <a:extLst>
              <a:ext uri="{FF2B5EF4-FFF2-40B4-BE49-F238E27FC236}">
                <a16:creationId xmlns:a16="http://schemas.microsoft.com/office/drawing/2014/main" id="{205C4784-3E1E-4465-B46F-16D8E1304FB3}"/>
              </a:ext>
            </a:extLst>
          </p:cNvPr>
          <p:cNvSpPr>
            <a:spLocks noGrp="1"/>
          </p:cNvSpPr>
          <p:nvPr>
            <p:ph type="body" idx="1"/>
          </p:nvPr>
        </p:nvSpPr>
        <p:spPr/>
        <p:txBody>
          <a:bodyPr/>
          <a:lstStyle/>
          <a:p>
            <a:r>
              <a:rPr lang="en-GB" dirty="0"/>
              <a:t>A method can be defined in a superclass and overridden in its subclass. </a:t>
            </a:r>
          </a:p>
          <a:p>
            <a:r>
              <a:rPr lang="en-GB" dirty="0"/>
              <a:t>For example, the </a:t>
            </a:r>
            <a:r>
              <a:rPr lang="en-GB" dirty="0" err="1"/>
              <a:t>toString</a:t>
            </a:r>
            <a:r>
              <a:rPr lang="en-GB" dirty="0"/>
              <a:t>() method is defined in the Object class and overridden in </a:t>
            </a:r>
            <a:r>
              <a:rPr lang="en-GB" dirty="0" err="1"/>
              <a:t>GeometricObject</a:t>
            </a:r>
            <a:r>
              <a:rPr lang="en-GB" dirty="0"/>
              <a:t>. </a:t>
            </a:r>
          </a:p>
          <a:p>
            <a:r>
              <a:rPr lang="en-GB" dirty="0"/>
              <a:t>Consider the following code:</a:t>
            </a:r>
          </a:p>
          <a:p>
            <a:pPr marL="600075" lvl="1" indent="0">
              <a:buNone/>
            </a:pPr>
            <a:r>
              <a:rPr lang="en-GB" dirty="0"/>
              <a:t>Object o = new </a:t>
            </a:r>
            <a:r>
              <a:rPr lang="en-GB" dirty="0" err="1"/>
              <a:t>GeometricObject</a:t>
            </a:r>
            <a:r>
              <a:rPr lang="en-GB" dirty="0"/>
              <a:t>(); </a:t>
            </a:r>
            <a:r>
              <a:rPr lang="en-GB" dirty="0" err="1"/>
              <a:t>System.out.println</a:t>
            </a:r>
            <a:r>
              <a:rPr lang="en-GB" dirty="0"/>
              <a:t>(</a:t>
            </a:r>
            <a:r>
              <a:rPr lang="en-GB" dirty="0" err="1"/>
              <a:t>o.toString</a:t>
            </a:r>
            <a:r>
              <a:rPr lang="en-GB" dirty="0"/>
              <a:t>());</a:t>
            </a:r>
          </a:p>
          <a:p>
            <a:r>
              <a:rPr lang="en-GB" dirty="0"/>
              <a:t>Which </a:t>
            </a:r>
            <a:r>
              <a:rPr lang="en-GB" dirty="0" err="1"/>
              <a:t>toString</a:t>
            </a:r>
            <a:r>
              <a:rPr lang="en-GB" dirty="0"/>
              <a:t>() method is invoked by o? </a:t>
            </a:r>
            <a:endParaRPr lang="en-US" dirty="0"/>
          </a:p>
        </p:txBody>
      </p:sp>
      <p:sp>
        <p:nvSpPr>
          <p:cNvPr id="4" name="Slide Number Placeholder 3">
            <a:extLst>
              <a:ext uri="{FF2B5EF4-FFF2-40B4-BE49-F238E27FC236}">
                <a16:creationId xmlns:a16="http://schemas.microsoft.com/office/drawing/2014/main" id="{A1D596D2-DE17-43D2-9FD4-7BDD666C28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Tree>
    <p:extLst>
      <p:ext uri="{BB962C8B-B14F-4D97-AF65-F5344CB8AC3E}">
        <p14:creationId xmlns:p14="http://schemas.microsoft.com/office/powerpoint/2010/main" val="1003681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9"/>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23</a:t>
            </a:fld>
            <a:endParaRPr/>
          </a:p>
        </p:txBody>
      </p:sp>
      <p:sp>
        <p:nvSpPr>
          <p:cNvPr id="290" name="Google Shape;290;p29"/>
          <p:cNvSpPr txBox="1">
            <a:spLocks noGrp="1"/>
          </p:cNvSpPr>
          <p:nvPr>
            <p:ph type="title"/>
          </p:nvPr>
        </p:nvSpPr>
        <p:spPr>
          <a:xfrm>
            <a:off x="1981200" y="304800"/>
            <a:ext cx="7772400" cy="4572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b="0" i="0" u="none">
                <a:solidFill>
                  <a:schemeClr val="dk2"/>
                </a:solidFill>
                <a:latin typeface="Times New Roman"/>
                <a:ea typeface="Times New Roman"/>
                <a:cs typeface="Times New Roman"/>
                <a:sym typeface="Times New Roman"/>
              </a:rPr>
              <a:t>Dynamic Binding</a:t>
            </a:r>
            <a:endParaRPr/>
          </a:p>
        </p:txBody>
      </p:sp>
      <p:grpSp>
        <p:nvGrpSpPr>
          <p:cNvPr id="291" name="Google Shape;291;p29"/>
          <p:cNvGrpSpPr/>
          <p:nvPr/>
        </p:nvGrpSpPr>
        <p:grpSpPr>
          <a:xfrm>
            <a:off x="1295400" y="1828800"/>
            <a:ext cx="685800" cy="708025"/>
            <a:chOff x="0" y="0"/>
            <a:chExt cx="2147483647" cy="2147483646"/>
          </a:xfrm>
        </p:grpSpPr>
        <p:sp>
          <p:nvSpPr>
            <p:cNvPr id="292" name="Google Shape;292;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a:t>
              </a:r>
              <a:r>
                <a:rPr lang="en-US" sz="2400" b="0" i="0" u="none" baseline="-25000">
                  <a:solidFill>
                    <a:schemeClr val="dk1"/>
                  </a:solidFill>
                  <a:latin typeface="Times New Roman"/>
                  <a:ea typeface="Times New Roman"/>
                  <a:cs typeface="Times New Roman"/>
                  <a:sym typeface="Times New Roman"/>
                </a:rPr>
                <a:t>n</a:t>
              </a:r>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m()</a:t>
              </a:r>
              <a:endParaRPr/>
            </a:p>
          </p:txBody>
        </p:sp>
        <p:cxnSp>
          <p:nvCxnSpPr>
            <p:cNvPr id="293" name="Google Shape;293;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294" name="Google Shape;294;p29"/>
          <p:cNvGrpSpPr/>
          <p:nvPr/>
        </p:nvGrpSpPr>
        <p:grpSpPr>
          <a:xfrm>
            <a:off x="1295400" y="2827337"/>
            <a:ext cx="685800" cy="706437"/>
            <a:chOff x="0" y="0"/>
            <a:chExt cx="2147483647" cy="2147483646"/>
          </a:xfrm>
        </p:grpSpPr>
        <p:sp>
          <p:nvSpPr>
            <p:cNvPr id="295" name="Google Shape;295;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a:t>
              </a:r>
              <a:r>
                <a:rPr lang="en-US" sz="2400" b="0" i="0" u="none" baseline="-25000">
                  <a:solidFill>
                    <a:schemeClr val="dk1"/>
                  </a:solidFill>
                  <a:latin typeface="Times New Roman"/>
                  <a:ea typeface="Times New Roman"/>
                  <a:cs typeface="Times New Roman"/>
                  <a:sym typeface="Times New Roman"/>
                </a:rPr>
                <a:t>3</a:t>
              </a:r>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m()</a:t>
              </a:r>
              <a:endParaRPr/>
            </a:p>
          </p:txBody>
        </p:sp>
        <p:cxnSp>
          <p:nvCxnSpPr>
            <p:cNvPr id="296" name="Google Shape;296;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297" name="Google Shape;297;p29"/>
          <p:cNvGrpSpPr/>
          <p:nvPr/>
        </p:nvGrpSpPr>
        <p:grpSpPr>
          <a:xfrm>
            <a:off x="1295400" y="3913187"/>
            <a:ext cx="685800" cy="708025"/>
            <a:chOff x="0" y="0"/>
            <a:chExt cx="2147483647" cy="2147483646"/>
          </a:xfrm>
        </p:grpSpPr>
        <p:sp>
          <p:nvSpPr>
            <p:cNvPr id="298" name="Google Shape;298;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a:t>
              </a:r>
              <a:r>
                <a:rPr lang="en-US" sz="2400" b="0" i="0" u="none" baseline="-25000">
                  <a:solidFill>
                    <a:schemeClr val="dk1"/>
                  </a:solidFill>
                  <a:latin typeface="Times New Roman"/>
                  <a:ea typeface="Times New Roman"/>
                  <a:cs typeface="Times New Roman"/>
                  <a:sym typeface="Times New Roman"/>
                </a:rPr>
                <a:t>2</a:t>
              </a:r>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m()</a:t>
              </a:r>
              <a:endParaRPr/>
            </a:p>
          </p:txBody>
        </p:sp>
        <p:cxnSp>
          <p:nvCxnSpPr>
            <p:cNvPr id="299" name="Google Shape;299;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300" name="Google Shape;300;p29"/>
          <p:cNvGrpSpPr/>
          <p:nvPr/>
        </p:nvGrpSpPr>
        <p:grpSpPr>
          <a:xfrm>
            <a:off x="1295400" y="5029200"/>
            <a:ext cx="685800" cy="708025"/>
            <a:chOff x="0" y="0"/>
            <a:chExt cx="2147483647" cy="2147483646"/>
          </a:xfrm>
        </p:grpSpPr>
        <p:sp>
          <p:nvSpPr>
            <p:cNvPr id="301" name="Google Shape;301;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a:t>
              </a:r>
              <a:r>
                <a:rPr lang="en-US" sz="2400" b="0" i="0" u="none" baseline="-25000">
                  <a:solidFill>
                    <a:schemeClr val="dk1"/>
                  </a:solidFill>
                  <a:latin typeface="Times New Roman"/>
                  <a:ea typeface="Times New Roman"/>
                  <a:cs typeface="Times New Roman"/>
                  <a:sym typeface="Times New Roman"/>
                </a:rPr>
                <a:t>1</a:t>
              </a:r>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m()</a:t>
              </a:r>
              <a:endParaRPr/>
            </a:p>
          </p:txBody>
        </p:sp>
        <p:cxnSp>
          <p:nvCxnSpPr>
            <p:cNvPr id="302" name="Google Shape;302;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cxnSp>
        <p:nvCxnSpPr>
          <p:cNvPr id="303" name="Google Shape;303;p29"/>
          <p:cNvCxnSpPr/>
          <p:nvPr/>
        </p:nvCxnSpPr>
        <p:spPr>
          <a:xfrm rot="10800000">
            <a:off x="1638300" y="2536825"/>
            <a:ext cx="0" cy="290512"/>
          </a:xfrm>
          <a:prstGeom prst="straightConnector1">
            <a:avLst/>
          </a:prstGeom>
          <a:noFill/>
          <a:ln w="12700" cap="flat" cmpd="sng">
            <a:solidFill>
              <a:schemeClr val="dk1"/>
            </a:solidFill>
            <a:prstDash val="solid"/>
            <a:miter lim="800000"/>
            <a:headEnd type="none" w="med" len="med"/>
            <a:tailEnd type="triangle" w="med" len="med"/>
          </a:ln>
        </p:spPr>
      </p:cxnSp>
      <p:cxnSp>
        <p:nvCxnSpPr>
          <p:cNvPr id="304" name="Google Shape;304;p29"/>
          <p:cNvCxnSpPr/>
          <p:nvPr/>
        </p:nvCxnSpPr>
        <p:spPr>
          <a:xfrm rot="10800000">
            <a:off x="1638300" y="3533775"/>
            <a:ext cx="0" cy="379412"/>
          </a:xfrm>
          <a:prstGeom prst="straightConnector1">
            <a:avLst/>
          </a:prstGeom>
          <a:noFill/>
          <a:ln w="12700" cap="flat" cmpd="sng">
            <a:solidFill>
              <a:schemeClr val="dk1"/>
            </a:solidFill>
            <a:prstDash val="solid"/>
            <a:miter lim="800000"/>
            <a:headEnd type="none" w="med" len="med"/>
            <a:tailEnd type="triangle" w="med" len="med"/>
          </a:ln>
        </p:spPr>
      </p:cxnSp>
      <p:cxnSp>
        <p:nvCxnSpPr>
          <p:cNvPr id="305" name="Google Shape;305;p29"/>
          <p:cNvCxnSpPr/>
          <p:nvPr/>
        </p:nvCxnSpPr>
        <p:spPr>
          <a:xfrm rot="10800000">
            <a:off x="1600200" y="4649787"/>
            <a:ext cx="0" cy="379412"/>
          </a:xfrm>
          <a:prstGeom prst="straightConnector1">
            <a:avLst/>
          </a:prstGeom>
          <a:noFill/>
          <a:ln w="12700" cap="flat" cmpd="sng">
            <a:solidFill>
              <a:schemeClr val="dk1"/>
            </a:solidFill>
            <a:prstDash val="solid"/>
            <a:miter lim="800000"/>
            <a:headEnd type="none" w="med" len="med"/>
            <a:tailEnd type="triangle" w="med" len="med"/>
          </a:ln>
        </p:spPr>
      </p:cxnSp>
      <p:sp>
        <p:nvSpPr>
          <p:cNvPr id="306" name="Google Shape;306;p29"/>
          <p:cNvSpPr txBox="1"/>
          <p:nvPr/>
        </p:nvSpPr>
        <p:spPr>
          <a:xfrm>
            <a:off x="2362200" y="1447800"/>
            <a:ext cx="6096000" cy="3505200"/>
          </a:xfrm>
          <a:prstGeom prst="rect">
            <a:avLst/>
          </a:prstGeom>
          <a:noFill/>
          <a:ln>
            <a:noFill/>
          </a:ln>
        </p:spPr>
        <p:txBody>
          <a:bodyPr spcFirstLastPara="1" wrap="square" lIns="92075" tIns="46025" rIns="92075" bIns="46025" anchor="t" anchorCtr="0">
            <a:noAutofit/>
          </a:bodyPr>
          <a:lstStyle/>
          <a:p>
            <a:pPr marL="0" marR="0" lvl="0" indent="0" algn="l" rtl="0">
              <a:lnSpc>
                <a:spcPct val="90000"/>
              </a:lnSpc>
              <a:spcBef>
                <a:spcPts val="0"/>
              </a:spcBef>
              <a:spcAft>
                <a:spcPts val="0"/>
              </a:spcAft>
              <a:buClr>
                <a:schemeClr val="dk1"/>
              </a:buClr>
              <a:buSzPts val="2600"/>
              <a:buFont typeface="Times New Roman"/>
              <a:buNone/>
            </a:pPr>
            <a:r>
              <a:rPr lang="en-US" sz="2600" b="0" i="0" u="none" dirty="0">
                <a:solidFill>
                  <a:schemeClr val="dk1"/>
                </a:solidFill>
                <a:latin typeface="Times New Roman"/>
                <a:ea typeface="Times New Roman"/>
                <a:cs typeface="Times New Roman"/>
                <a:sym typeface="Times New Roman"/>
              </a:rPr>
              <a:t>Suppose:</a:t>
            </a:r>
            <a:endParaRPr dirty="0"/>
          </a:p>
          <a:p>
            <a:pPr marL="0" marR="0" lvl="0" indent="0" algn="l" rtl="0">
              <a:lnSpc>
                <a:spcPct val="90000"/>
              </a:lnSpc>
              <a:spcBef>
                <a:spcPts val="520"/>
              </a:spcBef>
              <a:spcAft>
                <a:spcPts val="0"/>
              </a:spcAft>
              <a:buClr>
                <a:schemeClr val="dk1"/>
              </a:buClr>
              <a:buSzPts val="2600"/>
              <a:buFont typeface="Times New Roman"/>
              <a:buNone/>
            </a:pPr>
            <a:endParaRPr sz="2600" b="0" i="0" u="none" dirty="0">
              <a:solidFill>
                <a:schemeClr val="dk1"/>
              </a:solidFill>
              <a:latin typeface="Times New Roman"/>
              <a:ea typeface="Times New Roman"/>
              <a:cs typeface="Times New Roman"/>
              <a:sym typeface="Times New Roman"/>
            </a:endParaRPr>
          </a:p>
          <a:p>
            <a:pPr marL="0" marR="0" lvl="0" indent="0" algn="l" rtl="0">
              <a:lnSpc>
                <a:spcPct val="90000"/>
              </a:lnSpc>
              <a:spcBef>
                <a:spcPts val="520"/>
              </a:spcBef>
              <a:spcAft>
                <a:spcPts val="0"/>
              </a:spcAft>
              <a:buClr>
                <a:schemeClr val="dk1"/>
              </a:buClr>
              <a:buSzPts val="2600"/>
              <a:buFont typeface="Times New Roman"/>
              <a:buNone/>
            </a:pPr>
            <a:r>
              <a:rPr lang="en-US" sz="2600" b="1" i="0" u="none" dirty="0">
                <a:solidFill>
                  <a:schemeClr val="dk1"/>
                </a:solidFill>
                <a:latin typeface="Times New Roman"/>
                <a:ea typeface="Times New Roman"/>
                <a:cs typeface="Times New Roman"/>
                <a:sym typeface="Times New Roman"/>
              </a:rPr>
              <a:t>C</a:t>
            </a:r>
            <a:r>
              <a:rPr lang="en-US" sz="2600" b="1" i="0" u="none" baseline="-25000" dirty="0">
                <a:solidFill>
                  <a:schemeClr val="dk1"/>
                </a:solidFill>
                <a:latin typeface="Times New Roman"/>
                <a:ea typeface="Times New Roman"/>
                <a:cs typeface="Times New Roman"/>
                <a:sym typeface="Times New Roman"/>
              </a:rPr>
              <a:t>1  </a:t>
            </a:r>
            <a:r>
              <a:rPr lang="en-US" sz="2600" b="1" i="0" u="none" dirty="0">
                <a:solidFill>
                  <a:schemeClr val="dk1"/>
                </a:solidFill>
                <a:latin typeface="Times New Roman"/>
                <a:ea typeface="Times New Roman"/>
                <a:cs typeface="Times New Roman"/>
                <a:sym typeface="Times New Roman"/>
              </a:rPr>
              <a:t>o = new C</a:t>
            </a:r>
            <a:r>
              <a:rPr lang="en-US" sz="2600" b="1" i="0" u="none" baseline="-25000" dirty="0">
                <a:solidFill>
                  <a:schemeClr val="dk1"/>
                </a:solidFill>
                <a:latin typeface="Times New Roman"/>
                <a:ea typeface="Times New Roman"/>
                <a:cs typeface="Times New Roman"/>
                <a:sym typeface="Times New Roman"/>
              </a:rPr>
              <a:t>1</a:t>
            </a:r>
            <a:r>
              <a:rPr lang="en-US" sz="2600" b="1" i="0" u="none" dirty="0">
                <a:solidFill>
                  <a:schemeClr val="dk1"/>
                </a:solidFill>
                <a:latin typeface="Times New Roman"/>
                <a:ea typeface="Times New Roman"/>
                <a:cs typeface="Times New Roman"/>
                <a:sym typeface="Times New Roman"/>
              </a:rPr>
              <a:t>();</a:t>
            </a:r>
            <a:endParaRPr dirty="0"/>
          </a:p>
          <a:p>
            <a:pPr marL="0" marR="0" lvl="0" indent="0" algn="l" rtl="0">
              <a:lnSpc>
                <a:spcPct val="90000"/>
              </a:lnSpc>
              <a:spcBef>
                <a:spcPts val="520"/>
              </a:spcBef>
              <a:spcAft>
                <a:spcPts val="0"/>
              </a:spcAft>
              <a:buClr>
                <a:schemeClr val="dk1"/>
              </a:buClr>
              <a:buSzPts val="2600"/>
              <a:buFont typeface="Times New Roman"/>
              <a:buNone/>
            </a:pPr>
            <a:r>
              <a:rPr lang="en-US" sz="2600" b="1" i="0" u="none" dirty="0" err="1">
                <a:solidFill>
                  <a:schemeClr val="dk1"/>
                </a:solidFill>
                <a:latin typeface="Times New Roman"/>
                <a:ea typeface="Times New Roman"/>
                <a:cs typeface="Times New Roman"/>
                <a:sym typeface="Times New Roman"/>
              </a:rPr>
              <a:t>o.m</a:t>
            </a:r>
            <a:r>
              <a:rPr lang="en-US" sz="2600" b="1" i="0" u="none" dirty="0">
                <a:solidFill>
                  <a:schemeClr val="dk1"/>
                </a:solidFill>
                <a:latin typeface="Times New Roman"/>
                <a:ea typeface="Times New Roman"/>
                <a:cs typeface="Times New Roman"/>
                <a:sym typeface="Times New Roman"/>
              </a:rPr>
              <a:t>();</a:t>
            </a:r>
            <a:endParaRPr dirty="0"/>
          </a:p>
          <a:p>
            <a:pPr marL="0" marR="0" lvl="0" indent="0" algn="l" rtl="0">
              <a:lnSpc>
                <a:spcPct val="90000"/>
              </a:lnSpc>
              <a:spcBef>
                <a:spcPts val="520"/>
              </a:spcBef>
              <a:spcAft>
                <a:spcPts val="0"/>
              </a:spcAft>
              <a:buClr>
                <a:schemeClr val="dk1"/>
              </a:buClr>
              <a:buSzPts val="2600"/>
              <a:buFont typeface="Times New Roman"/>
              <a:buNone/>
            </a:pPr>
            <a:endParaRPr sz="2600" b="0" i="0" u="none" dirty="0">
              <a:solidFill>
                <a:schemeClr val="dk1"/>
              </a:solidFill>
              <a:latin typeface="Times New Roman"/>
              <a:ea typeface="Times New Roman"/>
              <a:cs typeface="Times New Roman"/>
              <a:sym typeface="Times New Roman"/>
            </a:endParaRPr>
          </a:p>
          <a:p>
            <a:pPr marL="0" marR="0" lvl="0" indent="0" algn="l" rtl="0">
              <a:lnSpc>
                <a:spcPct val="90000"/>
              </a:lnSpc>
              <a:spcBef>
                <a:spcPts val="520"/>
              </a:spcBef>
              <a:spcAft>
                <a:spcPts val="0"/>
              </a:spcAft>
              <a:buClr>
                <a:srgbClr val="FF0000"/>
              </a:buClr>
              <a:buSzPts val="2600"/>
              <a:buFont typeface="Times New Roman"/>
              <a:buNone/>
            </a:pPr>
            <a:r>
              <a:rPr lang="en-US" sz="2600" b="0" i="0" u="none" dirty="0">
                <a:solidFill>
                  <a:srgbClr val="FF0000"/>
                </a:solidFill>
                <a:latin typeface="Times New Roman"/>
                <a:ea typeface="Times New Roman"/>
                <a:cs typeface="Times New Roman"/>
                <a:sym typeface="Times New Roman"/>
              </a:rPr>
              <a:t>Which m will be implemented?</a:t>
            </a:r>
            <a:endParaRPr dirty="0"/>
          </a:p>
          <a:p>
            <a:pPr marL="0" marR="0" lvl="0" indent="0" algn="l" rtl="0">
              <a:lnSpc>
                <a:spcPct val="100000"/>
              </a:lnSpc>
              <a:spcBef>
                <a:spcPts val="0"/>
              </a:spcBef>
              <a:spcAft>
                <a:spcPts val="0"/>
              </a:spcAft>
              <a:buNone/>
            </a:pPr>
            <a:endParaRPr sz="2600" b="0" i="0" u="none" dirty="0">
              <a:solidFill>
                <a:srgbClr val="FF0000"/>
              </a:solidFill>
              <a:latin typeface="Times New Roman"/>
              <a:ea typeface="Times New Roman"/>
              <a:cs typeface="Times New Roman"/>
              <a:sym typeface="Times New Roman"/>
            </a:endParaRPr>
          </a:p>
        </p:txBody>
      </p:sp>
      <p:sp>
        <p:nvSpPr>
          <p:cNvPr id="307" name="Google Shape;307;p29"/>
          <p:cNvSpPr/>
          <p:nvPr/>
        </p:nvSpPr>
        <p:spPr>
          <a:xfrm>
            <a:off x="990600" y="5334000"/>
            <a:ext cx="1371600" cy="685800"/>
          </a:xfrm>
          <a:prstGeom prst="ellipse">
            <a:avLst/>
          </a:prstGeom>
          <a:noFill/>
          <a:ln w="12700" cap="flat" cmpd="sng">
            <a:solidFill>
              <a:srgbClr val="FF505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pic>
        <p:nvPicPr>
          <p:cNvPr id="308" name="Google Shape;308;p29" descr="Image result for think"/>
          <p:cNvPicPr preferRelativeResize="0"/>
          <p:nvPr/>
        </p:nvPicPr>
        <p:blipFill rotWithShape="1">
          <a:blip r:embed="rId3">
            <a:alphaModFix/>
          </a:blip>
          <a:srcRect/>
          <a:stretch/>
        </p:blipFill>
        <p:spPr>
          <a:xfrm>
            <a:off x="-19050" y="7937"/>
            <a:ext cx="3371850" cy="1352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0"/>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24</a:t>
            </a:fld>
            <a:endParaRPr/>
          </a:p>
        </p:txBody>
      </p:sp>
      <p:sp>
        <p:nvSpPr>
          <p:cNvPr id="314" name="Google Shape;314;p30"/>
          <p:cNvSpPr txBox="1">
            <a:spLocks noGrp="1"/>
          </p:cNvSpPr>
          <p:nvPr>
            <p:ph type="title"/>
          </p:nvPr>
        </p:nvSpPr>
        <p:spPr>
          <a:xfrm>
            <a:off x="1955800" y="325437"/>
            <a:ext cx="7772400" cy="4572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b="0" i="0" u="none">
                <a:solidFill>
                  <a:schemeClr val="dk2"/>
                </a:solidFill>
                <a:latin typeface="Times New Roman"/>
                <a:ea typeface="Times New Roman"/>
                <a:cs typeface="Times New Roman"/>
                <a:sym typeface="Times New Roman"/>
              </a:rPr>
              <a:t>Dynamic Binding</a:t>
            </a:r>
            <a:endParaRPr/>
          </a:p>
        </p:txBody>
      </p:sp>
      <p:grpSp>
        <p:nvGrpSpPr>
          <p:cNvPr id="315" name="Google Shape;315;p30"/>
          <p:cNvGrpSpPr/>
          <p:nvPr/>
        </p:nvGrpSpPr>
        <p:grpSpPr>
          <a:xfrm>
            <a:off x="1295400" y="1828800"/>
            <a:ext cx="685800" cy="708025"/>
            <a:chOff x="0" y="0"/>
            <a:chExt cx="2147483647" cy="2147483646"/>
          </a:xfrm>
        </p:grpSpPr>
        <p:sp>
          <p:nvSpPr>
            <p:cNvPr id="316" name="Google Shape;316;p30"/>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a:t>
              </a:r>
              <a:r>
                <a:rPr lang="en-US" sz="2400" b="0" i="0" u="none" baseline="-25000">
                  <a:solidFill>
                    <a:schemeClr val="dk1"/>
                  </a:solidFill>
                  <a:latin typeface="Times New Roman"/>
                  <a:ea typeface="Times New Roman"/>
                  <a:cs typeface="Times New Roman"/>
                  <a:sym typeface="Times New Roman"/>
                </a:rPr>
                <a:t>n</a:t>
              </a:r>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m()</a:t>
              </a:r>
              <a:endParaRPr/>
            </a:p>
          </p:txBody>
        </p:sp>
        <p:cxnSp>
          <p:nvCxnSpPr>
            <p:cNvPr id="317" name="Google Shape;317;p30"/>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318" name="Google Shape;318;p30"/>
          <p:cNvGrpSpPr/>
          <p:nvPr/>
        </p:nvGrpSpPr>
        <p:grpSpPr>
          <a:xfrm>
            <a:off x="1295400" y="2827337"/>
            <a:ext cx="685800" cy="706437"/>
            <a:chOff x="0" y="0"/>
            <a:chExt cx="2147483647" cy="2147483646"/>
          </a:xfrm>
        </p:grpSpPr>
        <p:sp>
          <p:nvSpPr>
            <p:cNvPr id="319" name="Google Shape;319;p30"/>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a:t>
              </a:r>
              <a:r>
                <a:rPr lang="en-US" sz="2400" b="0" i="0" u="none" baseline="-25000">
                  <a:solidFill>
                    <a:schemeClr val="dk1"/>
                  </a:solidFill>
                  <a:latin typeface="Times New Roman"/>
                  <a:ea typeface="Times New Roman"/>
                  <a:cs typeface="Times New Roman"/>
                  <a:sym typeface="Times New Roman"/>
                </a:rPr>
                <a:t>3</a:t>
              </a:r>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m()</a:t>
              </a:r>
              <a:endParaRPr/>
            </a:p>
          </p:txBody>
        </p:sp>
        <p:cxnSp>
          <p:nvCxnSpPr>
            <p:cNvPr id="320" name="Google Shape;320;p30"/>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321" name="Google Shape;321;p30"/>
          <p:cNvGrpSpPr/>
          <p:nvPr/>
        </p:nvGrpSpPr>
        <p:grpSpPr>
          <a:xfrm>
            <a:off x="1295400" y="3913187"/>
            <a:ext cx="685800" cy="708025"/>
            <a:chOff x="0" y="0"/>
            <a:chExt cx="2147483647" cy="2147483646"/>
          </a:xfrm>
        </p:grpSpPr>
        <p:sp>
          <p:nvSpPr>
            <p:cNvPr id="322" name="Google Shape;322;p30"/>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a:t>
              </a:r>
              <a:r>
                <a:rPr lang="en-US" sz="2400" b="0" i="0" u="none" baseline="-25000">
                  <a:solidFill>
                    <a:schemeClr val="dk1"/>
                  </a:solidFill>
                  <a:latin typeface="Times New Roman"/>
                  <a:ea typeface="Times New Roman"/>
                  <a:cs typeface="Times New Roman"/>
                  <a:sym typeface="Times New Roman"/>
                </a:rPr>
                <a:t>2</a:t>
              </a:r>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m()</a:t>
              </a:r>
              <a:endParaRPr/>
            </a:p>
          </p:txBody>
        </p:sp>
        <p:cxnSp>
          <p:nvCxnSpPr>
            <p:cNvPr id="323" name="Google Shape;323;p30"/>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324" name="Google Shape;324;p30"/>
          <p:cNvGrpSpPr/>
          <p:nvPr/>
        </p:nvGrpSpPr>
        <p:grpSpPr>
          <a:xfrm>
            <a:off x="1295400" y="5029200"/>
            <a:ext cx="685800" cy="708025"/>
            <a:chOff x="0" y="0"/>
            <a:chExt cx="2147483647" cy="2147483646"/>
          </a:xfrm>
        </p:grpSpPr>
        <p:sp>
          <p:nvSpPr>
            <p:cNvPr id="325" name="Google Shape;325;p30"/>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a:t>
              </a:r>
              <a:r>
                <a:rPr lang="en-US" sz="2400" b="0" i="0" u="none" baseline="-25000">
                  <a:solidFill>
                    <a:schemeClr val="dk1"/>
                  </a:solidFill>
                  <a:latin typeface="Times New Roman"/>
                  <a:ea typeface="Times New Roman"/>
                  <a:cs typeface="Times New Roman"/>
                  <a:sym typeface="Times New Roman"/>
                </a:rPr>
                <a:t>1</a:t>
              </a:r>
              <a:endParaRPr/>
            </a:p>
            <a:p>
              <a:pPr marL="0" marR="0" lvl="0" indent="0" algn="l" rtl="0">
                <a:lnSpc>
                  <a:spcPct val="100000"/>
                </a:lnSpc>
                <a:spcBef>
                  <a:spcPts val="0"/>
                </a:spcBef>
                <a:spcAft>
                  <a:spcPts val="0"/>
                </a:spcAft>
                <a:buNone/>
              </a:pPr>
              <a:endParaRPr sz="2400" b="0" i="0" u="none" baseline="-25000">
                <a:solidFill>
                  <a:schemeClr val="dk1"/>
                </a:solidFill>
                <a:latin typeface="Times New Roman"/>
                <a:ea typeface="Times New Roman"/>
                <a:cs typeface="Times New Roman"/>
                <a:sym typeface="Times New Roman"/>
              </a:endParaRPr>
            </a:p>
          </p:txBody>
        </p:sp>
        <p:cxnSp>
          <p:nvCxnSpPr>
            <p:cNvPr id="326" name="Google Shape;326;p30"/>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cxnSp>
        <p:nvCxnSpPr>
          <p:cNvPr id="327" name="Google Shape;327;p30"/>
          <p:cNvCxnSpPr/>
          <p:nvPr/>
        </p:nvCxnSpPr>
        <p:spPr>
          <a:xfrm rot="10800000">
            <a:off x="1638300" y="2536825"/>
            <a:ext cx="0" cy="290512"/>
          </a:xfrm>
          <a:prstGeom prst="straightConnector1">
            <a:avLst/>
          </a:prstGeom>
          <a:noFill/>
          <a:ln w="12700" cap="flat" cmpd="sng">
            <a:solidFill>
              <a:schemeClr val="dk1"/>
            </a:solidFill>
            <a:prstDash val="solid"/>
            <a:miter lim="800000"/>
            <a:headEnd type="none" w="med" len="med"/>
            <a:tailEnd type="triangle" w="med" len="med"/>
          </a:ln>
        </p:spPr>
      </p:cxnSp>
      <p:cxnSp>
        <p:nvCxnSpPr>
          <p:cNvPr id="328" name="Google Shape;328;p30"/>
          <p:cNvCxnSpPr/>
          <p:nvPr/>
        </p:nvCxnSpPr>
        <p:spPr>
          <a:xfrm rot="10800000">
            <a:off x="1638300" y="3533775"/>
            <a:ext cx="0" cy="379412"/>
          </a:xfrm>
          <a:prstGeom prst="straightConnector1">
            <a:avLst/>
          </a:prstGeom>
          <a:noFill/>
          <a:ln w="12700" cap="flat" cmpd="sng">
            <a:solidFill>
              <a:schemeClr val="dk1"/>
            </a:solidFill>
            <a:prstDash val="solid"/>
            <a:miter lim="800000"/>
            <a:headEnd type="none" w="med" len="med"/>
            <a:tailEnd type="triangle" w="med" len="med"/>
          </a:ln>
        </p:spPr>
      </p:cxnSp>
      <p:cxnSp>
        <p:nvCxnSpPr>
          <p:cNvPr id="329" name="Google Shape;329;p30"/>
          <p:cNvCxnSpPr/>
          <p:nvPr/>
        </p:nvCxnSpPr>
        <p:spPr>
          <a:xfrm rot="10800000">
            <a:off x="1600200" y="4649787"/>
            <a:ext cx="0" cy="379412"/>
          </a:xfrm>
          <a:prstGeom prst="straightConnector1">
            <a:avLst/>
          </a:prstGeom>
          <a:noFill/>
          <a:ln w="12700" cap="flat" cmpd="sng">
            <a:solidFill>
              <a:schemeClr val="dk1"/>
            </a:solidFill>
            <a:prstDash val="solid"/>
            <a:miter lim="800000"/>
            <a:headEnd type="none" w="med" len="med"/>
            <a:tailEnd type="triangle" w="med" len="med"/>
          </a:ln>
        </p:spPr>
      </p:cxnSp>
      <p:sp>
        <p:nvSpPr>
          <p:cNvPr id="330" name="Google Shape;330;p30"/>
          <p:cNvSpPr txBox="1"/>
          <p:nvPr/>
        </p:nvSpPr>
        <p:spPr>
          <a:xfrm>
            <a:off x="2362200" y="1447800"/>
            <a:ext cx="6096000" cy="3505200"/>
          </a:xfrm>
          <a:prstGeom prst="rect">
            <a:avLst/>
          </a:prstGeom>
          <a:noFill/>
          <a:ln>
            <a:noFill/>
          </a:ln>
        </p:spPr>
        <p:txBody>
          <a:bodyPr spcFirstLastPara="1" wrap="square" lIns="92075" tIns="46025" rIns="92075" bIns="46025" anchor="t" anchorCtr="0">
            <a:noAutofit/>
          </a:bodyPr>
          <a:lstStyle/>
          <a:p>
            <a:pPr marL="0" marR="0" lvl="0" indent="0" algn="l" rtl="0">
              <a:lnSpc>
                <a:spcPct val="90000"/>
              </a:lnSpc>
              <a:spcBef>
                <a:spcPts val="0"/>
              </a:spcBef>
              <a:spcAft>
                <a:spcPts val="0"/>
              </a:spcAft>
              <a:buClr>
                <a:schemeClr val="dk1"/>
              </a:buClr>
              <a:buSzPts val="2600"/>
              <a:buFont typeface="Times New Roman"/>
              <a:buNone/>
            </a:pPr>
            <a:r>
              <a:rPr lang="en-US" sz="2600" b="0" i="0" u="none" dirty="0">
                <a:solidFill>
                  <a:schemeClr val="dk1"/>
                </a:solidFill>
                <a:latin typeface="Times New Roman"/>
                <a:ea typeface="Times New Roman"/>
                <a:cs typeface="Times New Roman"/>
                <a:sym typeface="Times New Roman"/>
              </a:rPr>
              <a:t>Suppose:</a:t>
            </a:r>
            <a:endParaRPr dirty="0"/>
          </a:p>
          <a:p>
            <a:pPr marL="0" marR="0" lvl="0" indent="0" algn="l" rtl="0">
              <a:lnSpc>
                <a:spcPct val="90000"/>
              </a:lnSpc>
              <a:spcBef>
                <a:spcPts val="520"/>
              </a:spcBef>
              <a:spcAft>
                <a:spcPts val="0"/>
              </a:spcAft>
              <a:buClr>
                <a:schemeClr val="dk1"/>
              </a:buClr>
              <a:buSzPts val="2600"/>
              <a:buFont typeface="Times New Roman"/>
              <a:buNone/>
            </a:pPr>
            <a:endParaRPr sz="2600" b="0" i="0" u="none" dirty="0">
              <a:solidFill>
                <a:schemeClr val="dk1"/>
              </a:solidFill>
              <a:latin typeface="Times New Roman"/>
              <a:ea typeface="Times New Roman"/>
              <a:cs typeface="Times New Roman"/>
              <a:sym typeface="Times New Roman"/>
            </a:endParaRPr>
          </a:p>
          <a:p>
            <a:pPr marL="0" marR="0" lvl="0" indent="0" algn="l" rtl="0">
              <a:lnSpc>
                <a:spcPct val="90000"/>
              </a:lnSpc>
              <a:spcBef>
                <a:spcPts val="520"/>
              </a:spcBef>
              <a:spcAft>
                <a:spcPts val="0"/>
              </a:spcAft>
              <a:buClr>
                <a:schemeClr val="dk1"/>
              </a:buClr>
              <a:buSzPts val="2600"/>
              <a:buFont typeface="Times New Roman"/>
              <a:buNone/>
            </a:pPr>
            <a:r>
              <a:rPr lang="en-US" sz="2600" b="1" i="0" u="none" dirty="0">
                <a:solidFill>
                  <a:schemeClr val="dk1"/>
                </a:solidFill>
                <a:latin typeface="Times New Roman"/>
                <a:ea typeface="Times New Roman"/>
                <a:cs typeface="Times New Roman"/>
                <a:sym typeface="Times New Roman"/>
              </a:rPr>
              <a:t>C</a:t>
            </a:r>
            <a:r>
              <a:rPr lang="en-US" sz="2600" b="1" i="0" u="none" baseline="-25000" dirty="0">
                <a:solidFill>
                  <a:schemeClr val="dk1"/>
                </a:solidFill>
                <a:latin typeface="Times New Roman"/>
                <a:ea typeface="Times New Roman"/>
                <a:cs typeface="Times New Roman"/>
                <a:sym typeface="Times New Roman"/>
              </a:rPr>
              <a:t>1</a:t>
            </a:r>
            <a:r>
              <a:rPr lang="en-US" sz="2600" b="1" i="0" u="none" dirty="0">
                <a:solidFill>
                  <a:schemeClr val="dk1"/>
                </a:solidFill>
                <a:latin typeface="Times New Roman"/>
                <a:ea typeface="Times New Roman"/>
                <a:cs typeface="Times New Roman"/>
                <a:sym typeface="Times New Roman"/>
              </a:rPr>
              <a:t> o = new C</a:t>
            </a:r>
            <a:r>
              <a:rPr lang="en-US" sz="2600" b="1" i="0" u="none" baseline="-25000" dirty="0">
                <a:solidFill>
                  <a:schemeClr val="dk1"/>
                </a:solidFill>
                <a:latin typeface="Times New Roman"/>
                <a:ea typeface="Times New Roman"/>
                <a:cs typeface="Times New Roman"/>
                <a:sym typeface="Times New Roman"/>
              </a:rPr>
              <a:t>1</a:t>
            </a:r>
            <a:r>
              <a:rPr lang="en-US" sz="2600" b="1" i="0" u="none" dirty="0">
                <a:solidFill>
                  <a:schemeClr val="dk1"/>
                </a:solidFill>
                <a:latin typeface="Times New Roman"/>
                <a:ea typeface="Times New Roman"/>
                <a:cs typeface="Times New Roman"/>
                <a:sym typeface="Times New Roman"/>
              </a:rPr>
              <a:t>();</a:t>
            </a:r>
            <a:endParaRPr dirty="0"/>
          </a:p>
          <a:p>
            <a:pPr marL="0" marR="0" lvl="0" indent="0" algn="l" rtl="0">
              <a:lnSpc>
                <a:spcPct val="90000"/>
              </a:lnSpc>
              <a:spcBef>
                <a:spcPts val="520"/>
              </a:spcBef>
              <a:spcAft>
                <a:spcPts val="0"/>
              </a:spcAft>
              <a:buClr>
                <a:schemeClr val="dk1"/>
              </a:buClr>
              <a:buSzPts val="2600"/>
              <a:buFont typeface="Times New Roman"/>
              <a:buNone/>
            </a:pPr>
            <a:r>
              <a:rPr lang="en-US" sz="2600" b="1" i="0" u="none" dirty="0" err="1">
                <a:solidFill>
                  <a:schemeClr val="dk1"/>
                </a:solidFill>
                <a:latin typeface="Times New Roman"/>
                <a:ea typeface="Times New Roman"/>
                <a:cs typeface="Times New Roman"/>
                <a:sym typeface="Times New Roman"/>
              </a:rPr>
              <a:t>o.m</a:t>
            </a:r>
            <a:r>
              <a:rPr lang="en-US" sz="2600" b="1" i="0" u="none" dirty="0">
                <a:solidFill>
                  <a:schemeClr val="dk1"/>
                </a:solidFill>
                <a:latin typeface="Times New Roman"/>
                <a:ea typeface="Times New Roman"/>
                <a:cs typeface="Times New Roman"/>
                <a:sym typeface="Times New Roman"/>
              </a:rPr>
              <a:t>();</a:t>
            </a:r>
            <a:endParaRPr dirty="0"/>
          </a:p>
          <a:p>
            <a:pPr marL="0" marR="0" lvl="0" indent="0" algn="l" rtl="0">
              <a:lnSpc>
                <a:spcPct val="90000"/>
              </a:lnSpc>
              <a:spcBef>
                <a:spcPts val="520"/>
              </a:spcBef>
              <a:spcAft>
                <a:spcPts val="0"/>
              </a:spcAft>
              <a:buClr>
                <a:schemeClr val="dk1"/>
              </a:buClr>
              <a:buSzPts val="2600"/>
              <a:buFont typeface="Times New Roman"/>
              <a:buNone/>
            </a:pPr>
            <a:endParaRPr sz="2600" b="0" i="0" u="none" dirty="0">
              <a:solidFill>
                <a:schemeClr val="dk1"/>
              </a:solidFill>
              <a:latin typeface="Times New Roman"/>
              <a:ea typeface="Times New Roman"/>
              <a:cs typeface="Times New Roman"/>
              <a:sym typeface="Times New Roman"/>
            </a:endParaRPr>
          </a:p>
          <a:p>
            <a:pPr marL="0" marR="0" lvl="0" indent="0" algn="l" rtl="0">
              <a:lnSpc>
                <a:spcPct val="90000"/>
              </a:lnSpc>
              <a:spcBef>
                <a:spcPts val="520"/>
              </a:spcBef>
              <a:spcAft>
                <a:spcPts val="0"/>
              </a:spcAft>
              <a:buClr>
                <a:srgbClr val="FF0000"/>
              </a:buClr>
              <a:buSzPts val="2600"/>
              <a:buFont typeface="Times New Roman"/>
              <a:buNone/>
            </a:pPr>
            <a:r>
              <a:rPr lang="en-US" sz="2600" b="0" i="0" u="none" dirty="0">
                <a:solidFill>
                  <a:srgbClr val="FF0000"/>
                </a:solidFill>
                <a:latin typeface="Times New Roman"/>
                <a:ea typeface="Times New Roman"/>
                <a:cs typeface="Times New Roman"/>
                <a:sym typeface="Times New Roman"/>
              </a:rPr>
              <a:t>Which m will be implemented?</a:t>
            </a:r>
            <a:endParaRPr dirty="0"/>
          </a:p>
          <a:p>
            <a:pPr marL="0" marR="0" lvl="0" indent="0" algn="l" rtl="0">
              <a:lnSpc>
                <a:spcPct val="100000"/>
              </a:lnSpc>
              <a:spcBef>
                <a:spcPts val="0"/>
              </a:spcBef>
              <a:spcAft>
                <a:spcPts val="0"/>
              </a:spcAft>
              <a:buNone/>
            </a:pPr>
            <a:endParaRPr sz="2600" b="0" i="0" u="none" dirty="0">
              <a:solidFill>
                <a:srgbClr val="FF0000"/>
              </a:solidFill>
              <a:latin typeface="Times New Roman"/>
              <a:ea typeface="Times New Roman"/>
              <a:cs typeface="Times New Roman"/>
              <a:sym typeface="Times New Roman"/>
            </a:endParaRPr>
          </a:p>
        </p:txBody>
      </p:sp>
      <p:sp>
        <p:nvSpPr>
          <p:cNvPr id="331" name="Google Shape;331;p30"/>
          <p:cNvSpPr/>
          <p:nvPr/>
        </p:nvSpPr>
        <p:spPr>
          <a:xfrm>
            <a:off x="952500" y="4154487"/>
            <a:ext cx="1371600" cy="685800"/>
          </a:xfrm>
          <a:prstGeom prst="ellipse">
            <a:avLst/>
          </a:prstGeom>
          <a:noFill/>
          <a:ln w="12700" cap="flat" cmpd="sng">
            <a:solidFill>
              <a:srgbClr val="FF505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pic>
        <p:nvPicPr>
          <p:cNvPr id="332" name="Google Shape;332;p30" descr="Image result for think"/>
          <p:cNvPicPr preferRelativeResize="0"/>
          <p:nvPr/>
        </p:nvPicPr>
        <p:blipFill rotWithShape="1">
          <a:blip r:embed="rId3">
            <a:alphaModFix/>
          </a:blip>
          <a:srcRect/>
          <a:stretch/>
        </p:blipFill>
        <p:spPr>
          <a:xfrm>
            <a:off x="-19050" y="7937"/>
            <a:ext cx="3371850" cy="1352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1"/>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25</a:t>
            </a:fld>
            <a:endParaRPr/>
          </a:p>
        </p:txBody>
      </p:sp>
      <p:sp>
        <p:nvSpPr>
          <p:cNvPr id="338" name="Google Shape;338;p31"/>
          <p:cNvSpPr txBox="1">
            <a:spLocks noGrp="1"/>
          </p:cNvSpPr>
          <p:nvPr>
            <p:ph type="title"/>
          </p:nvPr>
        </p:nvSpPr>
        <p:spPr>
          <a:xfrm>
            <a:off x="1981200" y="377825"/>
            <a:ext cx="7772400" cy="4572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b="0" i="0" u="none">
                <a:solidFill>
                  <a:schemeClr val="dk2"/>
                </a:solidFill>
                <a:latin typeface="Times New Roman"/>
                <a:ea typeface="Times New Roman"/>
                <a:cs typeface="Times New Roman"/>
                <a:sym typeface="Times New Roman"/>
              </a:rPr>
              <a:t>Dynamic Binding</a:t>
            </a:r>
            <a:endParaRPr/>
          </a:p>
        </p:txBody>
      </p:sp>
      <p:grpSp>
        <p:nvGrpSpPr>
          <p:cNvPr id="339" name="Google Shape;339;p31"/>
          <p:cNvGrpSpPr/>
          <p:nvPr/>
        </p:nvGrpSpPr>
        <p:grpSpPr>
          <a:xfrm>
            <a:off x="1295400" y="1828800"/>
            <a:ext cx="685800" cy="708025"/>
            <a:chOff x="0" y="0"/>
            <a:chExt cx="2147483647" cy="2147483646"/>
          </a:xfrm>
        </p:grpSpPr>
        <p:sp>
          <p:nvSpPr>
            <p:cNvPr id="340" name="Google Shape;340;p31"/>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a:t>
              </a:r>
              <a:r>
                <a:rPr lang="en-US" sz="2400" b="0" i="0" u="none" baseline="-25000">
                  <a:solidFill>
                    <a:schemeClr val="dk1"/>
                  </a:solidFill>
                  <a:latin typeface="Times New Roman"/>
                  <a:ea typeface="Times New Roman"/>
                  <a:cs typeface="Times New Roman"/>
                  <a:sym typeface="Times New Roman"/>
                </a:rPr>
                <a:t>n</a:t>
              </a:r>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m()</a:t>
              </a:r>
              <a:endParaRPr/>
            </a:p>
          </p:txBody>
        </p:sp>
        <p:cxnSp>
          <p:nvCxnSpPr>
            <p:cNvPr id="341" name="Google Shape;341;p31"/>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342" name="Google Shape;342;p31"/>
          <p:cNvGrpSpPr/>
          <p:nvPr/>
        </p:nvGrpSpPr>
        <p:grpSpPr>
          <a:xfrm>
            <a:off x="1295400" y="2827337"/>
            <a:ext cx="685800" cy="706437"/>
            <a:chOff x="0" y="0"/>
            <a:chExt cx="2147483647" cy="2147483646"/>
          </a:xfrm>
        </p:grpSpPr>
        <p:sp>
          <p:nvSpPr>
            <p:cNvPr id="343" name="Google Shape;343;p31"/>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a:t>
              </a:r>
              <a:r>
                <a:rPr lang="en-US" sz="2400" b="0" i="0" u="none" baseline="-25000">
                  <a:solidFill>
                    <a:schemeClr val="dk1"/>
                  </a:solidFill>
                  <a:latin typeface="Times New Roman"/>
                  <a:ea typeface="Times New Roman"/>
                  <a:cs typeface="Times New Roman"/>
                  <a:sym typeface="Times New Roman"/>
                </a:rPr>
                <a:t>3</a:t>
              </a:r>
              <a:endParaRPr/>
            </a:p>
            <a:p>
              <a:pPr marL="0" marR="0" lvl="0" indent="0" algn="l" rtl="0">
                <a:lnSpc>
                  <a:spcPct val="100000"/>
                </a:lnSpc>
                <a:spcBef>
                  <a:spcPts val="0"/>
                </a:spcBef>
                <a:spcAft>
                  <a:spcPts val="0"/>
                </a:spcAft>
                <a:buNone/>
              </a:pPr>
              <a:endParaRPr sz="2400" b="0" i="0" u="none" baseline="-25000">
                <a:solidFill>
                  <a:schemeClr val="dk1"/>
                </a:solidFill>
                <a:latin typeface="Times New Roman"/>
                <a:ea typeface="Times New Roman"/>
                <a:cs typeface="Times New Roman"/>
                <a:sym typeface="Times New Roman"/>
              </a:endParaRPr>
            </a:p>
          </p:txBody>
        </p:sp>
        <p:cxnSp>
          <p:nvCxnSpPr>
            <p:cNvPr id="344" name="Google Shape;344;p31"/>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345" name="Google Shape;345;p31"/>
          <p:cNvGrpSpPr/>
          <p:nvPr/>
        </p:nvGrpSpPr>
        <p:grpSpPr>
          <a:xfrm>
            <a:off x="1295400" y="3913187"/>
            <a:ext cx="685800" cy="708025"/>
            <a:chOff x="0" y="0"/>
            <a:chExt cx="2147483647" cy="2147483646"/>
          </a:xfrm>
        </p:grpSpPr>
        <p:sp>
          <p:nvSpPr>
            <p:cNvPr id="346" name="Google Shape;346;p31"/>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a:t>
              </a:r>
              <a:r>
                <a:rPr lang="en-US" sz="2400" b="0" i="0" u="none" baseline="-25000">
                  <a:solidFill>
                    <a:schemeClr val="dk1"/>
                  </a:solidFill>
                  <a:latin typeface="Times New Roman"/>
                  <a:ea typeface="Times New Roman"/>
                  <a:cs typeface="Times New Roman"/>
                  <a:sym typeface="Times New Roman"/>
                </a:rPr>
                <a:t>2</a:t>
              </a:r>
              <a:endParaRPr/>
            </a:p>
            <a:p>
              <a:pPr marL="0" marR="0" lvl="0" indent="0" algn="l" rtl="0">
                <a:lnSpc>
                  <a:spcPct val="100000"/>
                </a:lnSpc>
                <a:spcBef>
                  <a:spcPts val="0"/>
                </a:spcBef>
                <a:spcAft>
                  <a:spcPts val="0"/>
                </a:spcAft>
                <a:buNone/>
              </a:pPr>
              <a:endParaRPr sz="2400" b="0" i="0" u="none" baseline="-25000">
                <a:solidFill>
                  <a:schemeClr val="dk1"/>
                </a:solidFill>
                <a:latin typeface="Times New Roman"/>
                <a:ea typeface="Times New Roman"/>
                <a:cs typeface="Times New Roman"/>
                <a:sym typeface="Times New Roman"/>
              </a:endParaRPr>
            </a:p>
          </p:txBody>
        </p:sp>
        <p:cxnSp>
          <p:nvCxnSpPr>
            <p:cNvPr id="347" name="Google Shape;347;p31"/>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348" name="Google Shape;348;p31"/>
          <p:cNvGrpSpPr/>
          <p:nvPr/>
        </p:nvGrpSpPr>
        <p:grpSpPr>
          <a:xfrm>
            <a:off x="1295400" y="5029200"/>
            <a:ext cx="685800" cy="708025"/>
            <a:chOff x="0" y="0"/>
            <a:chExt cx="2147483647" cy="2147483646"/>
          </a:xfrm>
        </p:grpSpPr>
        <p:sp>
          <p:nvSpPr>
            <p:cNvPr id="349" name="Google Shape;349;p31"/>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a:t>
              </a:r>
              <a:r>
                <a:rPr lang="en-US" sz="2400" b="0" i="0" u="none" baseline="-25000">
                  <a:solidFill>
                    <a:schemeClr val="dk1"/>
                  </a:solidFill>
                  <a:latin typeface="Times New Roman"/>
                  <a:ea typeface="Times New Roman"/>
                  <a:cs typeface="Times New Roman"/>
                  <a:sym typeface="Times New Roman"/>
                </a:rPr>
                <a:t>1</a:t>
              </a:r>
              <a:endParaRPr/>
            </a:p>
            <a:p>
              <a:pPr marL="0" marR="0" lvl="0" indent="0" algn="l" rtl="0">
                <a:lnSpc>
                  <a:spcPct val="100000"/>
                </a:lnSpc>
                <a:spcBef>
                  <a:spcPts val="0"/>
                </a:spcBef>
                <a:spcAft>
                  <a:spcPts val="0"/>
                </a:spcAft>
                <a:buNone/>
              </a:pPr>
              <a:endParaRPr sz="2400" b="0" i="0" u="none" baseline="-25000">
                <a:solidFill>
                  <a:schemeClr val="dk1"/>
                </a:solidFill>
                <a:latin typeface="Times New Roman"/>
                <a:ea typeface="Times New Roman"/>
                <a:cs typeface="Times New Roman"/>
                <a:sym typeface="Times New Roman"/>
              </a:endParaRPr>
            </a:p>
          </p:txBody>
        </p:sp>
        <p:cxnSp>
          <p:nvCxnSpPr>
            <p:cNvPr id="350" name="Google Shape;350;p31"/>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cxnSp>
        <p:nvCxnSpPr>
          <p:cNvPr id="351" name="Google Shape;351;p31"/>
          <p:cNvCxnSpPr/>
          <p:nvPr/>
        </p:nvCxnSpPr>
        <p:spPr>
          <a:xfrm rot="10800000">
            <a:off x="1638300" y="2536825"/>
            <a:ext cx="0" cy="290512"/>
          </a:xfrm>
          <a:prstGeom prst="straightConnector1">
            <a:avLst/>
          </a:prstGeom>
          <a:noFill/>
          <a:ln w="12700" cap="flat" cmpd="sng">
            <a:solidFill>
              <a:schemeClr val="dk1"/>
            </a:solidFill>
            <a:prstDash val="solid"/>
            <a:miter lim="800000"/>
            <a:headEnd type="none" w="med" len="med"/>
            <a:tailEnd type="triangle" w="med" len="med"/>
          </a:ln>
        </p:spPr>
      </p:cxnSp>
      <p:cxnSp>
        <p:nvCxnSpPr>
          <p:cNvPr id="352" name="Google Shape;352;p31"/>
          <p:cNvCxnSpPr/>
          <p:nvPr/>
        </p:nvCxnSpPr>
        <p:spPr>
          <a:xfrm rot="10800000">
            <a:off x="1638300" y="3533775"/>
            <a:ext cx="0" cy="379412"/>
          </a:xfrm>
          <a:prstGeom prst="straightConnector1">
            <a:avLst/>
          </a:prstGeom>
          <a:noFill/>
          <a:ln w="12700" cap="flat" cmpd="sng">
            <a:solidFill>
              <a:schemeClr val="dk1"/>
            </a:solidFill>
            <a:prstDash val="solid"/>
            <a:miter lim="800000"/>
            <a:headEnd type="none" w="med" len="med"/>
            <a:tailEnd type="triangle" w="med" len="med"/>
          </a:ln>
        </p:spPr>
      </p:cxnSp>
      <p:cxnSp>
        <p:nvCxnSpPr>
          <p:cNvPr id="353" name="Google Shape;353;p31"/>
          <p:cNvCxnSpPr/>
          <p:nvPr/>
        </p:nvCxnSpPr>
        <p:spPr>
          <a:xfrm rot="10800000">
            <a:off x="1600200" y="4649787"/>
            <a:ext cx="0" cy="379412"/>
          </a:xfrm>
          <a:prstGeom prst="straightConnector1">
            <a:avLst/>
          </a:prstGeom>
          <a:noFill/>
          <a:ln w="12700" cap="flat" cmpd="sng">
            <a:solidFill>
              <a:schemeClr val="dk1"/>
            </a:solidFill>
            <a:prstDash val="solid"/>
            <a:miter lim="800000"/>
            <a:headEnd type="none" w="med" len="med"/>
            <a:tailEnd type="triangle" w="med" len="med"/>
          </a:ln>
        </p:spPr>
      </p:cxnSp>
      <p:sp>
        <p:nvSpPr>
          <p:cNvPr id="354" name="Google Shape;354;p31"/>
          <p:cNvSpPr txBox="1"/>
          <p:nvPr/>
        </p:nvSpPr>
        <p:spPr>
          <a:xfrm>
            <a:off x="2362200" y="1447800"/>
            <a:ext cx="6096000" cy="3505200"/>
          </a:xfrm>
          <a:prstGeom prst="rect">
            <a:avLst/>
          </a:prstGeom>
          <a:noFill/>
          <a:ln>
            <a:noFill/>
          </a:ln>
        </p:spPr>
        <p:txBody>
          <a:bodyPr spcFirstLastPara="1" wrap="square" lIns="92075" tIns="46025" rIns="92075" bIns="46025" anchor="t" anchorCtr="0">
            <a:noAutofit/>
          </a:bodyPr>
          <a:lstStyle/>
          <a:p>
            <a:pPr marL="0" marR="0" lvl="0" indent="0" algn="l" rtl="0">
              <a:lnSpc>
                <a:spcPct val="90000"/>
              </a:lnSpc>
              <a:spcBef>
                <a:spcPts val="0"/>
              </a:spcBef>
              <a:spcAft>
                <a:spcPts val="0"/>
              </a:spcAft>
              <a:buClr>
                <a:schemeClr val="dk1"/>
              </a:buClr>
              <a:buSzPts val="2600"/>
              <a:buFont typeface="Times New Roman"/>
              <a:buNone/>
            </a:pPr>
            <a:r>
              <a:rPr lang="en-US" sz="2600" b="0" i="0" u="none" dirty="0">
                <a:solidFill>
                  <a:schemeClr val="dk1"/>
                </a:solidFill>
                <a:latin typeface="Times New Roman"/>
                <a:ea typeface="Times New Roman"/>
                <a:cs typeface="Times New Roman"/>
                <a:sym typeface="Times New Roman"/>
              </a:rPr>
              <a:t>Suppose:</a:t>
            </a:r>
            <a:endParaRPr dirty="0"/>
          </a:p>
          <a:p>
            <a:pPr marL="0" marR="0" lvl="0" indent="0" algn="l" rtl="0">
              <a:lnSpc>
                <a:spcPct val="90000"/>
              </a:lnSpc>
              <a:spcBef>
                <a:spcPts val="520"/>
              </a:spcBef>
              <a:spcAft>
                <a:spcPts val="0"/>
              </a:spcAft>
              <a:buClr>
                <a:schemeClr val="dk1"/>
              </a:buClr>
              <a:buSzPts val="2600"/>
              <a:buFont typeface="Times New Roman"/>
              <a:buNone/>
            </a:pPr>
            <a:endParaRPr sz="2600" b="0" i="0" u="none" dirty="0">
              <a:solidFill>
                <a:schemeClr val="dk1"/>
              </a:solidFill>
              <a:latin typeface="Times New Roman"/>
              <a:ea typeface="Times New Roman"/>
              <a:cs typeface="Times New Roman"/>
              <a:sym typeface="Times New Roman"/>
            </a:endParaRPr>
          </a:p>
          <a:p>
            <a:pPr marL="0" marR="0" lvl="0" indent="0" algn="l" rtl="0">
              <a:lnSpc>
                <a:spcPct val="90000"/>
              </a:lnSpc>
              <a:spcBef>
                <a:spcPts val="520"/>
              </a:spcBef>
              <a:spcAft>
                <a:spcPts val="0"/>
              </a:spcAft>
              <a:buClr>
                <a:schemeClr val="dk1"/>
              </a:buClr>
              <a:buSzPts val="2600"/>
              <a:buFont typeface="Times New Roman"/>
              <a:buNone/>
            </a:pPr>
            <a:r>
              <a:rPr lang="en-US" sz="2600" b="1" i="0" u="none" dirty="0">
                <a:solidFill>
                  <a:schemeClr val="dk1"/>
                </a:solidFill>
                <a:latin typeface="Times New Roman"/>
                <a:ea typeface="Times New Roman"/>
                <a:cs typeface="Times New Roman"/>
                <a:sym typeface="Times New Roman"/>
              </a:rPr>
              <a:t>C</a:t>
            </a:r>
            <a:r>
              <a:rPr lang="en-US" sz="2600" b="1" i="0" u="none" baseline="-25000" dirty="0">
                <a:solidFill>
                  <a:schemeClr val="dk1"/>
                </a:solidFill>
                <a:latin typeface="Times New Roman"/>
                <a:ea typeface="Times New Roman"/>
                <a:cs typeface="Times New Roman"/>
                <a:sym typeface="Times New Roman"/>
              </a:rPr>
              <a:t>1</a:t>
            </a:r>
            <a:r>
              <a:rPr lang="en-US" sz="2600" b="1" i="0" u="none" dirty="0">
                <a:solidFill>
                  <a:schemeClr val="dk1"/>
                </a:solidFill>
                <a:latin typeface="Times New Roman"/>
                <a:ea typeface="Times New Roman"/>
                <a:cs typeface="Times New Roman"/>
                <a:sym typeface="Times New Roman"/>
              </a:rPr>
              <a:t> o = new C</a:t>
            </a:r>
            <a:r>
              <a:rPr lang="en-US" sz="2600" b="1" i="0" u="none" baseline="-25000" dirty="0">
                <a:solidFill>
                  <a:schemeClr val="dk1"/>
                </a:solidFill>
                <a:latin typeface="Times New Roman"/>
                <a:ea typeface="Times New Roman"/>
                <a:cs typeface="Times New Roman"/>
                <a:sym typeface="Times New Roman"/>
              </a:rPr>
              <a:t>1</a:t>
            </a:r>
            <a:r>
              <a:rPr lang="en-US" sz="2600" b="1" i="0" u="none" dirty="0">
                <a:solidFill>
                  <a:schemeClr val="dk1"/>
                </a:solidFill>
                <a:latin typeface="Times New Roman"/>
                <a:ea typeface="Times New Roman"/>
                <a:cs typeface="Times New Roman"/>
                <a:sym typeface="Times New Roman"/>
              </a:rPr>
              <a:t>();</a:t>
            </a:r>
            <a:endParaRPr dirty="0"/>
          </a:p>
          <a:p>
            <a:pPr marL="0" marR="0" lvl="0" indent="0" algn="l" rtl="0">
              <a:lnSpc>
                <a:spcPct val="90000"/>
              </a:lnSpc>
              <a:spcBef>
                <a:spcPts val="520"/>
              </a:spcBef>
              <a:spcAft>
                <a:spcPts val="0"/>
              </a:spcAft>
              <a:buClr>
                <a:schemeClr val="dk1"/>
              </a:buClr>
              <a:buSzPts val="2600"/>
              <a:buFont typeface="Times New Roman"/>
              <a:buNone/>
            </a:pPr>
            <a:r>
              <a:rPr lang="en-US" sz="2600" b="1" i="0" u="none" dirty="0" err="1">
                <a:solidFill>
                  <a:schemeClr val="dk1"/>
                </a:solidFill>
                <a:latin typeface="Times New Roman"/>
                <a:ea typeface="Times New Roman"/>
                <a:cs typeface="Times New Roman"/>
                <a:sym typeface="Times New Roman"/>
              </a:rPr>
              <a:t>o.m</a:t>
            </a:r>
            <a:r>
              <a:rPr lang="en-US" sz="2600" b="1" i="0" u="none" dirty="0">
                <a:solidFill>
                  <a:schemeClr val="dk1"/>
                </a:solidFill>
                <a:latin typeface="Times New Roman"/>
                <a:ea typeface="Times New Roman"/>
                <a:cs typeface="Times New Roman"/>
                <a:sym typeface="Times New Roman"/>
              </a:rPr>
              <a:t>();</a:t>
            </a:r>
            <a:endParaRPr dirty="0"/>
          </a:p>
          <a:p>
            <a:pPr marL="0" marR="0" lvl="0" indent="0" algn="l" rtl="0">
              <a:lnSpc>
                <a:spcPct val="90000"/>
              </a:lnSpc>
              <a:spcBef>
                <a:spcPts val="520"/>
              </a:spcBef>
              <a:spcAft>
                <a:spcPts val="0"/>
              </a:spcAft>
              <a:buClr>
                <a:schemeClr val="dk1"/>
              </a:buClr>
              <a:buSzPts val="2600"/>
              <a:buFont typeface="Times New Roman"/>
              <a:buNone/>
            </a:pPr>
            <a:endParaRPr sz="2600" b="0" i="0" u="none" dirty="0">
              <a:solidFill>
                <a:schemeClr val="dk1"/>
              </a:solidFill>
              <a:latin typeface="Times New Roman"/>
              <a:ea typeface="Times New Roman"/>
              <a:cs typeface="Times New Roman"/>
              <a:sym typeface="Times New Roman"/>
            </a:endParaRPr>
          </a:p>
          <a:p>
            <a:pPr marL="0" marR="0" lvl="0" indent="0" algn="l" rtl="0">
              <a:lnSpc>
                <a:spcPct val="90000"/>
              </a:lnSpc>
              <a:spcBef>
                <a:spcPts val="520"/>
              </a:spcBef>
              <a:spcAft>
                <a:spcPts val="0"/>
              </a:spcAft>
              <a:buClr>
                <a:srgbClr val="FF0000"/>
              </a:buClr>
              <a:buSzPts val="2600"/>
              <a:buFont typeface="Times New Roman"/>
              <a:buNone/>
            </a:pPr>
            <a:r>
              <a:rPr lang="en-US" sz="2600" b="0" i="0" u="none" dirty="0">
                <a:solidFill>
                  <a:srgbClr val="FF0000"/>
                </a:solidFill>
                <a:latin typeface="Times New Roman"/>
                <a:ea typeface="Times New Roman"/>
                <a:cs typeface="Times New Roman"/>
                <a:sym typeface="Times New Roman"/>
              </a:rPr>
              <a:t>Which m will be implemented?</a:t>
            </a:r>
            <a:endParaRPr dirty="0"/>
          </a:p>
          <a:p>
            <a:pPr marL="0" marR="0" lvl="0" indent="0" algn="l" rtl="0">
              <a:lnSpc>
                <a:spcPct val="100000"/>
              </a:lnSpc>
              <a:spcBef>
                <a:spcPts val="0"/>
              </a:spcBef>
              <a:spcAft>
                <a:spcPts val="0"/>
              </a:spcAft>
              <a:buNone/>
            </a:pPr>
            <a:endParaRPr sz="2600" b="0" i="0" u="none" dirty="0">
              <a:solidFill>
                <a:srgbClr val="FF0000"/>
              </a:solidFill>
              <a:latin typeface="Times New Roman"/>
              <a:ea typeface="Times New Roman"/>
              <a:cs typeface="Times New Roman"/>
              <a:sym typeface="Times New Roman"/>
            </a:endParaRPr>
          </a:p>
        </p:txBody>
      </p:sp>
      <p:sp>
        <p:nvSpPr>
          <p:cNvPr id="355" name="Google Shape;355;p31"/>
          <p:cNvSpPr/>
          <p:nvPr/>
        </p:nvSpPr>
        <p:spPr>
          <a:xfrm>
            <a:off x="914400" y="2038350"/>
            <a:ext cx="1371600" cy="685800"/>
          </a:xfrm>
          <a:prstGeom prst="ellipse">
            <a:avLst/>
          </a:prstGeom>
          <a:noFill/>
          <a:ln w="12700" cap="flat" cmpd="sng">
            <a:solidFill>
              <a:srgbClr val="FF505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pic>
        <p:nvPicPr>
          <p:cNvPr id="356" name="Google Shape;356;p31" descr="Image result for think"/>
          <p:cNvPicPr preferRelativeResize="0"/>
          <p:nvPr/>
        </p:nvPicPr>
        <p:blipFill rotWithShape="1">
          <a:blip r:embed="rId3">
            <a:alphaModFix/>
          </a:blip>
          <a:srcRect/>
          <a:stretch/>
        </p:blipFill>
        <p:spPr>
          <a:xfrm>
            <a:off x="-19050" y="7937"/>
            <a:ext cx="3371850" cy="1352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2"/>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26</a:t>
            </a:fld>
            <a:endParaRPr/>
          </a:p>
        </p:txBody>
      </p:sp>
      <p:sp>
        <p:nvSpPr>
          <p:cNvPr id="362" name="Google Shape;362;p32"/>
          <p:cNvSpPr txBox="1">
            <a:spLocks noGrp="1"/>
          </p:cNvSpPr>
          <p:nvPr>
            <p:ph type="title"/>
          </p:nvPr>
        </p:nvSpPr>
        <p:spPr>
          <a:xfrm>
            <a:off x="1828800" y="296862"/>
            <a:ext cx="7772400" cy="4572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b="0" i="0" u="none">
                <a:solidFill>
                  <a:schemeClr val="dk2"/>
                </a:solidFill>
                <a:latin typeface="Times New Roman"/>
                <a:ea typeface="Times New Roman"/>
                <a:cs typeface="Times New Roman"/>
                <a:sym typeface="Times New Roman"/>
              </a:rPr>
              <a:t>Dynamic Binding</a:t>
            </a:r>
            <a:endParaRPr/>
          </a:p>
        </p:txBody>
      </p:sp>
      <p:grpSp>
        <p:nvGrpSpPr>
          <p:cNvPr id="363" name="Google Shape;363;p32"/>
          <p:cNvGrpSpPr/>
          <p:nvPr/>
        </p:nvGrpSpPr>
        <p:grpSpPr>
          <a:xfrm>
            <a:off x="1295400" y="1828800"/>
            <a:ext cx="685800" cy="708025"/>
            <a:chOff x="0" y="0"/>
            <a:chExt cx="2147483647" cy="2147483646"/>
          </a:xfrm>
        </p:grpSpPr>
        <p:sp>
          <p:nvSpPr>
            <p:cNvPr id="364" name="Google Shape;364;p32"/>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a:t>
              </a:r>
              <a:r>
                <a:rPr lang="en-US" sz="2400" b="0" i="0" u="none" baseline="-25000">
                  <a:solidFill>
                    <a:schemeClr val="dk1"/>
                  </a:solidFill>
                  <a:latin typeface="Times New Roman"/>
                  <a:ea typeface="Times New Roman"/>
                  <a:cs typeface="Times New Roman"/>
                  <a:sym typeface="Times New Roman"/>
                </a:rPr>
                <a:t>n</a:t>
              </a:r>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m()</a:t>
              </a:r>
              <a:endParaRPr/>
            </a:p>
          </p:txBody>
        </p:sp>
        <p:cxnSp>
          <p:nvCxnSpPr>
            <p:cNvPr id="365" name="Google Shape;365;p32"/>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366" name="Google Shape;366;p32"/>
          <p:cNvGrpSpPr/>
          <p:nvPr/>
        </p:nvGrpSpPr>
        <p:grpSpPr>
          <a:xfrm>
            <a:off x="1295400" y="2827337"/>
            <a:ext cx="685800" cy="706437"/>
            <a:chOff x="0" y="0"/>
            <a:chExt cx="2147483647" cy="2147483646"/>
          </a:xfrm>
        </p:grpSpPr>
        <p:sp>
          <p:nvSpPr>
            <p:cNvPr id="367" name="Google Shape;367;p32"/>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a:t>
              </a:r>
              <a:r>
                <a:rPr lang="en-US" sz="2400" b="0" i="0" u="none" baseline="-25000">
                  <a:solidFill>
                    <a:schemeClr val="dk1"/>
                  </a:solidFill>
                  <a:latin typeface="Times New Roman"/>
                  <a:ea typeface="Times New Roman"/>
                  <a:cs typeface="Times New Roman"/>
                  <a:sym typeface="Times New Roman"/>
                </a:rPr>
                <a:t>3</a:t>
              </a:r>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m()</a:t>
              </a:r>
              <a:endParaRPr/>
            </a:p>
          </p:txBody>
        </p:sp>
        <p:cxnSp>
          <p:nvCxnSpPr>
            <p:cNvPr id="368" name="Google Shape;368;p32"/>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369" name="Google Shape;369;p32"/>
          <p:cNvGrpSpPr/>
          <p:nvPr/>
        </p:nvGrpSpPr>
        <p:grpSpPr>
          <a:xfrm>
            <a:off x="1295400" y="3913187"/>
            <a:ext cx="685800" cy="708025"/>
            <a:chOff x="0" y="0"/>
            <a:chExt cx="2147483647" cy="2147483646"/>
          </a:xfrm>
        </p:grpSpPr>
        <p:sp>
          <p:nvSpPr>
            <p:cNvPr id="370" name="Google Shape;370;p32"/>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a:t>
              </a:r>
              <a:r>
                <a:rPr lang="en-US" sz="2400" b="0" i="0" u="none" baseline="-25000">
                  <a:solidFill>
                    <a:schemeClr val="dk1"/>
                  </a:solidFill>
                  <a:latin typeface="Times New Roman"/>
                  <a:ea typeface="Times New Roman"/>
                  <a:cs typeface="Times New Roman"/>
                  <a:sym typeface="Times New Roman"/>
                </a:rPr>
                <a:t>2</a:t>
              </a:r>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m()</a:t>
              </a:r>
              <a:endParaRPr/>
            </a:p>
          </p:txBody>
        </p:sp>
        <p:cxnSp>
          <p:nvCxnSpPr>
            <p:cNvPr id="371" name="Google Shape;371;p32"/>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372" name="Google Shape;372;p32"/>
          <p:cNvGrpSpPr/>
          <p:nvPr/>
        </p:nvGrpSpPr>
        <p:grpSpPr>
          <a:xfrm>
            <a:off x="1295400" y="5029200"/>
            <a:ext cx="685800" cy="708025"/>
            <a:chOff x="0" y="0"/>
            <a:chExt cx="2147483647" cy="2147483646"/>
          </a:xfrm>
        </p:grpSpPr>
        <p:sp>
          <p:nvSpPr>
            <p:cNvPr id="373" name="Google Shape;373;p32"/>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a:t>
              </a:r>
              <a:r>
                <a:rPr lang="en-US" sz="2400" b="0" i="0" u="none" baseline="-25000">
                  <a:solidFill>
                    <a:schemeClr val="dk1"/>
                  </a:solidFill>
                  <a:latin typeface="Times New Roman"/>
                  <a:ea typeface="Times New Roman"/>
                  <a:cs typeface="Times New Roman"/>
                  <a:sym typeface="Times New Roman"/>
                </a:rPr>
                <a:t>1</a:t>
              </a:r>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m()</a:t>
              </a:r>
              <a:endParaRPr/>
            </a:p>
          </p:txBody>
        </p:sp>
        <p:cxnSp>
          <p:nvCxnSpPr>
            <p:cNvPr id="374" name="Google Shape;374;p32"/>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cxnSp>
        <p:nvCxnSpPr>
          <p:cNvPr id="375" name="Google Shape;375;p32"/>
          <p:cNvCxnSpPr/>
          <p:nvPr/>
        </p:nvCxnSpPr>
        <p:spPr>
          <a:xfrm rot="10800000">
            <a:off x="1638300" y="2536825"/>
            <a:ext cx="0" cy="290512"/>
          </a:xfrm>
          <a:prstGeom prst="straightConnector1">
            <a:avLst/>
          </a:prstGeom>
          <a:noFill/>
          <a:ln w="12700" cap="flat" cmpd="sng">
            <a:solidFill>
              <a:schemeClr val="dk1"/>
            </a:solidFill>
            <a:prstDash val="solid"/>
            <a:miter lim="800000"/>
            <a:headEnd type="none" w="med" len="med"/>
            <a:tailEnd type="triangle" w="med" len="med"/>
          </a:ln>
        </p:spPr>
      </p:cxnSp>
      <p:cxnSp>
        <p:nvCxnSpPr>
          <p:cNvPr id="376" name="Google Shape;376;p32"/>
          <p:cNvCxnSpPr/>
          <p:nvPr/>
        </p:nvCxnSpPr>
        <p:spPr>
          <a:xfrm rot="10800000">
            <a:off x="1638300" y="3533775"/>
            <a:ext cx="0" cy="379412"/>
          </a:xfrm>
          <a:prstGeom prst="straightConnector1">
            <a:avLst/>
          </a:prstGeom>
          <a:noFill/>
          <a:ln w="12700" cap="flat" cmpd="sng">
            <a:solidFill>
              <a:schemeClr val="dk1"/>
            </a:solidFill>
            <a:prstDash val="solid"/>
            <a:miter lim="800000"/>
            <a:headEnd type="none" w="med" len="med"/>
            <a:tailEnd type="triangle" w="med" len="med"/>
          </a:ln>
        </p:spPr>
      </p:cxnSp>
      <p:cxnSp>
        <p:nvCxnSpPr>
          <p:cNvPr id="377" name="Google Shape;377;p32"/>
          <p:cNvCxnSpPr/>
          <p:nvPr/>
        </p:nvCxnSpPr>
        <p:spPr>
          <a:xfrm rot="10800000">
            <a:off x="1600200" y="4649787"/>
            <a:ext cx="0" cy="379412"/>
          </a:xfrm>
          <a:prstGeom prst="straightConnector1">
            <a:avLst/>
          </a:prstGeom>
          <a:noFill/>
          <a:ln w="12700" cap="flat" cmpd="sng">
            <a:solidFill>
              <a:schemeClr val="dk1"/>
            </a:solidFill>
            <a:prstDash val="solid"/>
            <a:miter lim="800000"/>
            <a:headEnd type="none" w="med" len="med"/>
            <a:tailEnd type="triangle" w="med" len="med"/>
          </a:ln>
        </p:spPr>
      </p:cxnSp>
      <p:sp>
        <p:nvSpPr>
          <p:cNvPr id="378" name="Google Shape;378;p32"/>
          <p:cNvSpPr txBox="1"/>
          <p:nvPr/>
        </p:nvSpPr>
        <p:spPr>
          <a:xfrm>
            <a:off x="2362200" y="1447800"/>
            <a:ext cx="6096000" cy="3505200"/>
          </a:xfrm>
          <a:prstGeom prst="rect">
            <a:avLst/>
          </a:prstGeom>
          <a:noFill/>
          <a:ln>
            <a:noFill/>
          </a:ln>
        </p:spPr>
        <p:txBody>
          <a:bodyPr spcFirstLastPara="1" wrap="square" lIns="92075" tIns="46025" rIns="92075" bIns="46025" anchor="t" anchorCtr="0">
            <a:noAutofit/>
          </a:bodyPr>
          <a:lstStyle/>
          <a:p>
            <a:pPr marL="0" marR="0" lvl="0" indent="0" algn="l" rtl="0">
              <a:lnSpc>
                <a:spcPct val="90000"/>
              </a:lnSpc>
              <a:spcBef>
                <a:spcPts val="0"/>
              </a:spcBef>
              <a:spcAft>
                <a:spcPts val="0"/>
              </a:spcAft>
              <a:buClr>
                <a:schemeClr val="dk1"/>
              </a:buClr>
              <a:buSzPts val="2600"/>
              <a:buFont typeface="Times New Roman"/>
              <a:buNone/>
            </a:pPr>
            <a:r>
              <a:rPr lang="en-US" sz="2600" b="0" i="0" u="none" dirty="0">
                <a:solidFill>
                  <a:schemeClr val="dk1"/>
                </a:solidFill>
                <a:latin typeface="Times New Roman"/>
                <a:ea typeface="Times New Roman"/>
                <a:cs typeface="Times New Roman"/>
                <a:sym typeface="Times New Roman"/>
              </a:rPr>
              <a:t>Suppose:</a:t>
            </a:r>
            <a:endParaRPr dirty="0"/>
          </a:p>
          <a:p>
            <a:pPr marL="0" marR="0" lvl="0" indent="0" algn="l" rtl="0">
              <a:lnSpc>
                <a:spcPct val="90000"/>
              </a:lnSpc>
              <a:spcBef>
                <a:spcPts val="520"/>
              </a:spcBef>
              <a:spcAft>
                <a:spcPts val="0"/>
              </a:spcAft>
              <a:buClr>
                <a:schemeClr val="dk1"/>
              </a:buClr>
              <a:buSzPts val="2600"/>
              <a:buFont typeface="Times New Roman"/>
              <a:buNone/>
            </a:pPr>
            <a:endParaRPr sz="2600" b="0" i="0" u="none" dirty="0">
              <a:solidFill>
                <a:schemeClr val="dk1"/>
              </a:solidFill>
              <a:latin typeface="Times New Roman"/>
              <a:ea typeface="Times New Roman"/>
              <a:cs typeface="Times New Roman"/>
              <a:sym typeface="Times New Roman"/>
            </a:endParaRPr>
          </a:p>
          <a:p>
            <a:pPr marL="0" marR="0" lvl="0" indent="0" algn="l" rtl="0">
              <a:lnSpc>
                <a:spcPct val="90000"/>
              </a:lnSpc>
              <a:spcBef>
                <a:spcPts val="520"/>
              </a:spcBef>
              <a:spcAft>
                <a:spcPts val="0"/>
              </a:spcAft>
              <a:buClr>
                <a:schemeClr val="dk1"/>
              </a:buClr>
              <a:buSzPts val="2600"/>
              <a:buFont typeface="Times New Roman"/>
              <a:buNone/>
            </a:pPr>
            <a:r>
              <a:rPr lang="en-US" sz="2600" b="1" i="0" u="none" dirty="0">
                <a:solidFill>
                  <a:schemeClr val="dk1"/>
                </a:solidFill>
                <a:latin typeface="Times New Roman"/>
                <a:ea typeface="Times New Roman"/>
                <a:cs typeface="Times New Roman"/>
                <a:sym typeface="Times New Roman"/>
              </a:rPr>
              <a:t>C</a:t>
            </a:r>
            <a:r>
              <a:rPr lang="en-US" sz="2600" b="1" i="0" u="none" baseline="-25000" dirty="0">
                <a:solidFill>
                  <a:schemeClr val="dk1"/>
                </a:solidFill>
                <a:latin typeface="Times New Roman"/>
                <a:ea typeface="Times New Roman"/>
                <a:cs typeface="Times New Roman"/>
                <a:sym typeface="Times New Roman"/>
              </a:rPr>
              <a:t>3 </a:t>
            </a:r>
            <a:r>
              <a:rPr lang="en-US" sz="2600" b="1" i="0" u="none" dirty="0">
                <a:solidFill>
                  <a:schemeClr val="dk1"/>
                </a:solidFill>
                <a:latin typeface="Times New Roman"/>
                <a:ea typeface="Times New Roman"/>
                <a:cs typeface="Times New Roman"/>
                <a:sym typeface="Times New Roman"/>
              </a:rPr>
              <a:t>o = new C</a:t>
            </a:r>
            <a:r>
              <a:rPr lang="en-US" sz="2600" b="1" i="0" u="none" baseline="-25000" dirty="0">
                <a:solidFill>
                  <a:schemeClr val="dk1"/>
                </a:solidFill>
                <a:latin typeface="Times New Roman"/>
                <a:ea typeface="Times New Roman"/>
                <a:cs typeface="Times New Roman"/>
                <a:sym typeface="Times New Roman"/>
              </a:rPr>
              <a:t>2</a:t>
            </a:r>
            <a:r>
              <a:rPr lang="en-US" sz="2600" b="1" i="0" u="none" dirty="0">
                <a:solidFill>
                  <a:schemeClr val="dk1"/>
                </a:solidFill>
                <a:latin typeface="Times New Roman"/>
                <a:ea typeface="Times New Roman"/>
                <a:cs typeface="Times New Roman"/>
                <a:sym typeface="Times New Roman"/>
              </a:rPr>
              <a:t>();</a:t>
            </a:r>
            <a:endParaRPr dirty="0"/>
          </a:p>
          <a:p>
            <a:pPr marL="0" marR="0" lvl="0" indent="0" algn="l" rtl="0">
              <a:lnSpc>
                <a:spcPct val="90000"/>
              </a:lnSpc>
              <a:spcBef>
                <a:spcPts val="520"/>
              </a:spcBef>
              <a:spcAft>
                <a:spcPts val="0"/>
              </a:spcAft>
              <a:buClr>
                <a:schemeClr val="dk1"/>
              </a:buClr>
              <a:buSzPts val="2600"/>
              <a:buFont typeface="Times New Roman"/>
              <a:buNone/>
            </a:pPr>
            <a:r>
              <a:rPr lang="en-US" sz="2600" b="1" i="0" u="none" dirty="0" err="1">
                <a:solidFill>
                  <a:schemeClr val="dk1"/>
                </a:solidFill>
                <a:latin typeface="Times New Roman"/>
                <a:ea typeface="Times New Roman"/>
                <a:cs typeface="Times New Roman"/>
                <a:sym typeface="Times New Roman"/>
              </a:rPr>
              <a:t>o.m</a:t>
            </a:r>
            <a:r>
              <a:rPr lang="en-US" sz="2600" b="1" i="0" u="none" dirty="0">
                <a:solidFill>
                  <a:schemeClr val="dk1"/>
                </a:solidFill>
                <a:latin typeface="Times New Roman"/>
                <a:ea typeface="Times New Roman"/>
                <a:cs typeface="Times New Roman"/>
                <a:sym typeface="Times New Roman"/>
              </a:rPr>
              <a:t>();</a:t>
            </a:r>
            <a:endParaRPr dirty="0"/>
          </a:p>
          <a:p>
            <a:pPr marL="0" marR="0" lvl="0" indent="0" algn="l" rtl="0">
              <a:lnSpc>
                <a:spcPct val="90000"/>
              </a:lnSpc>
              <a:spcBef>
                <a:spcPts val="520"/>
              </a:spcBef>
              <a:spcAft>
                <a:spcPts val="0"/>
              </a:spcAft>
              <a:buClr>
                <a:schemeClr val="dk1"/>
              </a:buClr>
              <a:buSzPts val="2600"/>
              <a:buFont typeface="Times New Roman"/>
              <a:buNone/>
            </a:pPr>
            <a:endParaRPr sz="2600" b="0" i="0" u="none" dirty="0">
              <a:solidFill>
                <a:schemeClr val="dk1"/>
              </a:solidFill>
              <a:latin typeface="Times New Roman"/>
              <a:ea typeface="Times New Roman"/>
              <a:cs typeface="Times New Roman"/>
              <a:sym typeface="Times New Roman"/>
            </a:endParaRPr>
          </a:p>
          <a:p>
            <a:pPr marL="0" marR="0" lvl="0" indent="0" algn="l" rtl="0">
              <a:lnSpc>
                <a:spcPct val="90000"/>
              </a:lnSpc>
              <a:spcBef>
                <a:spcPts val="520"/>
              </a:spcBef>
              <a:spcAft>
                <a:spcPts val="0"/>
              </a:spcAft>
              <a:buClr>
                <a:srgbClr val="FF0000"/>
              </a:buClr>
              <a:buSzPts val="2600"/>
              <a:buFont typeface="Times New Roman"/>
              <a:buNone/>
            </a:pPr>
            <a:r>
              <a:rPr lang="en-US" sz="2600" b="0" i="0" u="none" dirty="0">
                <a:solidFill>
                  <a:srgbClr val="FF0000"/>
                </a:solidFill>
                <a:latin typeface="Times New Roman"/>
                <a:ea typeface="Times New Roman"/>
                <a:cs typeface="Times New Roman"/>
                <a:sym typeface="Times New Roman"/>
              </a:rPr>
              <a:t>Which m will be implemented?</a:t>
            </a:r>
            <a:endParaRPr dirty="0"/>
          </a:p>
          <a:p>
            <a:pPr marL="0" marR="0" lvl="0" indent="0" algn="l" rtl="0">
              <a:lnSpc>
                <a:spcPct val="100000"/>
              </a:lnSpc>
              <a:spcBef>
                <a:spcPts val="0"/>
              </a:spcBef>
              <a:spcAft>
                <a:spcPts val="0"/>
              </a:spcAft>
              <a:buNone/>
            </a:pPr>
            <a:endParaRPr sz="2600" b="0" i="0" u="none" dirty="0">
              <a:solidFill>
                <a:srgbClr val="FF0000"/>
              </a:solidFill>
              <a:latin typeface="Times New Roman"/>
              <a:ea typeface="Times New Roman"/>
              <a:cs typeface="Times New Roman"/>
              <a:sym typeface="Times New Roman"/>
            </a:endParaRPr>
          </a:p>
        </p:txBody>
      </p:sp>
      <p:sp>
        <p:nvSpPr>
          <p:cNvPr id="379" name="Google Shape;379;p32"/>
          <p:cNvSpPr/>
          <p:nvPr/>
        </p:nvSpPr>
        <p:spPr>
          <a:xfrm>
            <a:off x="952500" y="4164012"/>
            <a:ext cx="1371600" cy="685800"/>
          </a:xfrm>
          <a:prstGeom prst="ellipse">
            <a:avLst/>
          </a:prstGeom>
          <a:noFill/>
          <a:ln w="12700" cap="flat" cmpd="sng">
            <a:solidFill>
              <a:srgbClr val="FF505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pic>
        <p:nvPicPr>
          <p:cNvPr id="380" name="Google Shape;380;p32" descr="Image result for think"/>
          <p:cNvPicPr preferRelativeResize="0"/>
          <p:nvPr/>
        </p:nvPicPr>
        <p:blipFill rotWithShape="1">
          <a:blip r:embed="rId3">
            <a:alphaModFix/>
          </a:blip>
          <a:srcRect/>
          <a:stretch/>
        </p:blipFill>
        <p:spPr>
          <a:xfrm>
            <a:off x="-19050" y="7937"/>
            <a:ext cx="3371850" cy="1352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3"/>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27</a:t>
            </a:fld>
            <a:endParaRPr/>
          </a:p>
        </p:txBody>
      </p:sp>
      <p:sp>
        <p:nvSpPr>
          <p:cNvPr id="386" name="Google Shape;386;p33"/>
          <p:cNvSpPr txBox="1">
            <a:spLocks noGrp="1"/>
          </p:cNvSpPr>
          <p:nvPr>
            <p:ph type="title"/>
          </p:nvPr>
        </p:nvSpPr>
        <p:spPr>
          <a:xfrm>
            <a:off x="1828800" y="355600"/>
            <a:ext cx="7772400" cy="4572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b="0" i="0" u="none">
                <a:solidFill>
                  <a:schemeClr val="dk2"/>
                </a:solidFill>
                <a:latin typeface="Times New Roman"/>
                <a:ea typeface="Times New Roman"/>
                <a:cs typeface="Times New Roman"/>
                <a:sym typeface="Times New Roman"/>
              </a:rPr>
              <a:t>Dynamic Binding</a:t>
            </a:r>
            <a:endParaRPr/>
          </a:p>
        </p:txBody>
      </p:sp>
      <p:grpSp>
        <p:nvGrpSpPr>
          <p:cNvPr id="387" name="Google Shape;387;p33"/>
          <p:cNvGrpSpPr/>
          <p:nvPr/>
        </p:nvGrpSpPr>
        <p:grpSpPr>
          <a:xfrm>
            <a:off x="1295400" y="1828800"/>
            <a:ext cx="685800" cy="708025"/>
            <a:chOff x="0" y="0"/>
            <a:chExt cx="2147483647" cy="2147483646"/>
          </a:xfrm>
        </p:grpSpPr>
        <p:sp>
          <p:nvSpPr>
            <p:cNvPr id="388" name="Google Shape;388;p33"/>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a:t>
              </a:r>
              <a:r>
                <a:rPr lang="en-US" sz="2400" b="0" i="0" u="none" baseline="-25000">
                  <a:solidFill>
                    <a:schemeClr val="dk1"/>
                  </a:solidFill>
                  <a:latin typeface="Times New Roman"/>
                  <a:ea typeface="Times New Roman"/>
                  <a:cs typeface="Times New Roman"/>
                  <a:sym typeface="Times New Roman"/>
                </a:rPr>
                <a:t>n</a:t>
              </a:r>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m()</a:t>
              </a:r>
              <a:endParaRPr/>
            </a:p>
          </p:txBody>
        </p:sp>
        <p:cxnSp>
          <p:nvCxnSpPr>
            <p:cNvPr id="389" name="Google Shape;389;p33"/>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390" name="Google Shape;390;p33"/>
          <p:cNvGrpSpPr/>
          <p:nvPr/>
        </p:nvGrpSpPr>
        <p:grpSpPr>
          <a:xfrm>
            <a:off x="1295400" y="2827337"/>
            <a:ext cx="685800" cy="706437"/>
            <a:chOff x="0" y="0"/>
            <a:chExt cx="2147483647" cy="2147483646"/>
          </a:xfrm>
        </p:grpSpPr>
        <p:sp>
          <p:nvSpPr>
            <p:cNvPr id="391" name="Google Shape;391;p33"/>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a:t>
              </a:r>
              <a:r>
                <a:rPr lang="en-US" sz="2400" b="0" i="0" u="none" baseline="-25000">
                  <a:solidFill>
                    <a:schemeClr val="dk1"/>
                  </a:solidFill>
                  <a:latin typeface="Times New Roman"/>
                  <a:ea typeface="Times New Roman"/>
                  <a:cs typeface="Times New Roman"/>
                  <a:sym typeface="Times New Roman"/>
                </a:rPr>
                <a:t>3</a:t>
              </a:r>
              <a:endParaRPr/>
            </a:p>
            <a:p>
              <a:pPr marL="0" marR="0" lvl="0" indent="0" algn="l" rtl="0">
                <a:lnSpc>
                  <a:spcPct val="100000"/>
                </a:lnSpc>
                <a:spcBef>
                  <a:spcPts val="0"/>
                </a:spcBef>
                <a:spcAft>
                  <a:spcPts val="0"/>
                </a:spcAft>
                <a:buNone/>
              </a:pPr>
              <a:endParaRPr sz="2400" b="0" i="0" u="none" baseline="-25000">
                <a:solidFill>
                  <a:schemeClr val="dk1"/>
                </a:solidFill>
                <a:latin typeface="Times New Roman"/>
                <a:ea typeface="Times New Roman"/>
                <a:cs typeface="Times New Roman"/>
                <a:sym typeface="Times New Roman"/>
              </a:endParaRPr>
            </a:p>
          </p:txBody>
        </p:sp>
        <p:cxnSp>
          <p:nvCxnSpPr>
            <p:cNvPr id="392" name="Google Shape;392;p33"/>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393" name="Google Shape;393;p33"/>
          <p:cNvGrpSpPr/>
          <p:nvPr/>
        </p:nvGrpSpPr>
        <p:grpSpPr>
          <a:xfrm>
            <a:off x="1295400" y="3913187"/>
            <a:ext cx="685800" cy="708025"/>
            <a:chOff x="0" y="0"/>
            <a:chExt cx="2147483647" cy="2147483646"/>
          </a:xfrm>
        </p:grpSpPr>
        <p:sp>
          <p:nvSpPr>
            <p:cNvPr id="394" name="Google Shape;394;p33"/>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a:t>
              </a:r>
              <a:r>
                <a:rPr lang="en-US" sz="2400" b="0" i="0" u="none" baseline="-25000">
                  <a:solidFill>
                    <a:schemeClr val="dk1"/>
                  </a:solidFill>
                  <a:latin typeface="Times New Roman"/>
                  <a:ea typeface="Times New Roman"/>
                  <a:cs typeface="Times New Roman"/>
                  <a:sym typeface="Times New Roman"/>
                </a:rPr>
                <a:t>2</a:t>
              </a:r>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m()</a:t>
              </a:r>
              <a:endParaRPr/>
            </a:p>
          </p:txBody>
        </p:sp>
        <p:cxnSp>
          <p:nvCxnSpPr>
            <p:cNvPr id="395" name="Google Shape;395;p33"/>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396" name="Google Shape;396;p33"/>
          <p:cNvGrpSpPr/>
          <p:nvPr/>
        </p:nvGrpSpPr>
        <p:grpSpPr>
          <a:xfrm>
            <a:off x="1295400" y="5029200"/>
            <a:ext cx="685800" cy="708025"/>
            <a:chOff x="0" y="0"/>
            <a:chExt cx="2147483647" cy="2147483646"/>
          </a:xfrm>
        </p:grpSpPr>
        <p:sp>
          <p:nvSpPr>
            <p:cNvPr id="397" name="Google Shape;397;p33"/>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a:t>
              </a:r>
              <a:r>
                <a:rPr lang="en-US" sz="2400" b="0" i="0" u="none" baseline="-25000">
                  <a:solidFill>
                    <a:schemeClr val="dk1"/>
                  </a:solidFill>
                  <a:latin typeface="Times New Roman"/>
                  <a:ea typeface="Times New Roman"/>
                  <a:cs typeface="Times New Roman"/>
                  <a:sym typeface="Times New Roman"/>
                </a:rPr>
                <a:t>1</a:t>
              </a:r>
              <a:endParaRPr/>
            </a:p>
            <a:p>
              <a:pPr marL="0" marR="0" lvl="0" indent="0" algn="l" rtl="0">
                <a:lnSpc>
                  <a:spcPct val="100000"/>
                </a:lnSpc>
                <a:spcBef>
                  <a:spcPts val="0"/>
                </a:spcBef>
                <a:spcAft>
                  <a:spcPts val="0"/>
                </a:spcAft>
                <a:buNone/>
              </a:pPr>
              <a:endParaRPr sz="2400" b="0" i="0" u="none" baseline="-25000">
                <a:solidFill>
                  <a:schemeClr val="dk1"/>
                </a:solidFill>
                <a:latin typeface="Times New Roman"/>
                <a:ea typeface="Times New Roman"/>
                <a:cs typeface="Times New Roman"/>
                <a:sym typeface="Times New Roman"/>
              </a:endParaRPr>
            </a:p>
          </p:txBody>
        </p:sp>
        <p:cxnSp>
          <p:nvCxnSpPr>
            <p:cNvPr id="398" name="Google Shape;398;p33"/>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cxnSp>
        <p:nvCxnSpPr>
          <p:cNvPr id="399" name="Google Shape;399;p33"/>
          <p:cNvCxnSpPr/>
          <p:nvPr/>
        </p:nvCxnSpPr>
        <p:spPr>
          <a:xfrm rot="10800000">
            <a:off x="1638300" y="2536825"/>
            <a:ext cx="0" cy="290512"/>
          </a:xfrm>
          <a:prstGeom prst="straightConnector1">
            <a:avLst/>
          </a:prstGeom>
          <a:noFill/>
          <a:ln w="12700" cap="flat" cmpd="sng">
            <a:solidFill>
              <a:schemeClr val="dk1"/>
            </a:solidFill>
            <a:prstDash val="solid"/>
            <a:miter lim="800000"/>
            <a:headEnd type="none" w="med" len="med"/>
            <a:tailEnd type="triangle" w="med" len="med"/>
          </a:ln>
        </p:spPr>
      </p:cxnSp>
      <p:cxnSp>
        <p:nvCxnSpPr>
          <p:cNvPr id="400" name="Google Shape;400;p33"/>
          <p:cNvCxnSpPr/>
          <p:nvPr/>
        </p:nvCxnSpPr>
        <p:spPr>
          <a:xfrm rot="10800000">
            <a:off x="1638300" y="3533775"/>
            <a:ext cx="0" cy="379412"/>
          </a:xfrm>
          <a:prstGeom prst="straightConnector1">
            <a:avLst/>
          </a:prstGeom>
          <a:noFill/>
          <a:ln w="12700" cap="flat" cmpd="sng">
            <a:solidFill>
              <a:schemeClr val="dk1"/>
            </a:solidFill>
            <a:prstDash val="solid"/>
            <a:miter lim="800000"/>
            <a:headEnd type="none" w="med" len="med"/>
            <a:tailEnd type="triangle" w="med" len="med"/>
          </a:ln>
        </p:spPr>
      </p:cxnSp>
      <p:cxnSp>
        <p:nvCxnSpPr>
          <p:cNvPr id="401" name="Google Shape;401;p33"/>
          <p:cNvCxnSpPr/>
          <p:nvPr/>
        </p:nvCxnSpPr>
        <p:spPr>
          <a:xfrm rot="10800000">
            <a:off x="1600200" y="4649787"/>
            <a:ext cx="0" cy="379412"/>
          </a:xfrm>
          <a:prstGeom prst="straightConnector1">
            <a:avLst/>
          </a:prstGeom>
          <a:noFill/>
          <a:ln w="12700" cap="flat" cmpd="sng">
            <a:solidFill>
              <a:schemeClr val="dk1"/>
            </a:solidFill>
            <a:prstDash val="solid"/>
            <a:miter lim="800000"/>
            <a:headEnd type="none" w="med" len="med"/>
            <a:tailEnd type="triangle" w="med" len="med"/>
          </a:ln>
        </p:spPr>
      </p:cxnSp>
      <p:sp>
        <p:nvSpPr>
          <p:cNvPr id="402" name="Google Shape;402;p33"/>
          <p:cNvSpPr txBox="1"/>
          <p:nvPr/>
        </p:nvSpPr>
        <p:spPr>
          <a:xfrm>
            <a:off x="2362200" y="1447800"/>
            <a:ext cx="6096000" cy="3505200"/>
          </a:xfrm>
          <a:prstGeom prst="rect">
            <a:avLst/>
          </a:prstGeom>
          <a:noFill/>
          <a:ln>
            <a:noFill/>
          </a:ln>
        </p:spPr>
        <p:txBody>
          <a:bodyPr spcFirstLastPara="1" wrap="square" lIns="92075" tIns="46025" rIns="92075" bIns="46025" anchor="t" anchorCtr="0">
            <a:noAutofit/>
          </a:bodyPr>
          <a:lstStyle/>
          <a:p>
            <a:pPr marL="0" marR="0" lvl="0" indent="0" algn="l" rtl="0">
              <a:lnSpc>
                <a:spcPct val="90000"/>
              </a:lnSpc>
              <a:spcBef>
                <a:spcPts val="0"/>
              </a:spcBef>
              <a:spcAft>
                <a:spcPts val="0"/>
              </a:spcAft>
              <a:buClr>
                <a:schemeClr val="dk1"/>
              </a:buClr>
              <a:buSzPts val="2600"/>
              <a:buFont typeface="Times New Roman"/>
              <a:buNone/>
            </a:pPr>
            <a:r>
              <a:rPr lang="en-US" sz="2600" b="0" i="0" u="none" dirty="0">
                <a:solidFill>
                  <a:schemeClr val="dk1"/>
                </a:solidFill>
                <a:latin typeface="Times New Roman"/>
                <a:ea typeface="Times New Roman"/>
                <a:cs typeface="Times New Roman"/>
                <a:sym typeface="Times New Roman"/>
              </a:rPr>
              <a:t>Suppose:</a:t>
            </a:r>
            <a:endParaRPr dirty="0"/>
          </a:p>
          <a:p>
            <a:pPr marL="0" marR="0" lvl="0" indent="0" algn="l" rtl="0">
              <a:lnSpc>
                <a:spcPct val="90000"/>
              </a:lnSpc>
              <a:spcBef>
                <a:spcPts val="520"/>
              </a:spcBef>
              <a:spcAft>
                <a:spcPts val="0"/>
              </a:spcAft>
              <a:buClr>
                <a:schemeClr val="dk1"/>
              </a:buClr>
              <a:buSzPts val="2600"/>
              <a:buFont typeface="Times New Roman"/>
              <a:buNone/>
            </a:pPr>
            <a:endParaRPr sz="2600" b="0" i="0" u="none" dirty="0">
              <a:solidFill>
                <a:schemeClr val="dk1"/>
              </a:solidFill>
              <a:latin typeface="Times New Roman"/>
              <a:ea typeface="Times New Roman"/>
              <a:cs typeface="Times New Roman"/>
              <a:sym typeface="Times New Roman"/>
            </a:endParaRPr>
          </a:p>
          <a:p>
            <a:pPr marL="0" marR="0" lvl="0" indent="0" algn="l" rtl="0">
              <a:lnSpc>
                <a:spcPct val="90000"/>
              </a:lnSpc>
              <a:spcBef>
                <a:spcPts val="520"/>
              </a:spcBef>
              <a:spcAft>
                <a:spcPts val="0"/>
              </a:spcAft>
              <a:buClr>
                <a:schemeClr val="dk1"/>
              </a:buClr>
              <a:buSzPts val="2600"/>
              <a:buFont typeface="Times New Roman"/>
              <a:buNone/>
            </a:pPr>
            <a:r>
              <a:rPr lang="en-US" sz="2600" b="1" i="0" u="none" dirty="0">
                <a:solidFill>
                  <a:schemeClr val="dk1"/>
                </a:solidFill>
                <a:latin typeface="Times New Roman"/>
                <a:ea typeface="Times New Roman"/>
                <a:cs typeface="Times New Roman"/>
                <a:sym typeface="Times New Roman"/>
              </a:rPr>
              <a:t>C</a:t>
            </a:r>
            <a:r>
              <a:rPr lang="en-US" sz="2600" b="1" i="0" u="none" baseline="-25000" dirty="0">
                <a:solidFill>
                  <a:schemeClr val="dk1"/>
                </a:solidFill>
                <a:latin typeface="Times New Roman"/>
                <a:ea typeface="Times New Roman"/>
                <a:cs typeface="Times New Roman"/>
                <a:sym typeface="Times New Roman"/>
              </a:rPr>
              <a:t>3 </a:t>
            </a:r>
            <a:r>
              <a:rPr lang="en-US" sz="2600" b="1" i="0" u="none" dirty="0">
                <a:solidFill>
                  <a:schemeClr val="dk1"/>
                </a:solidFill>
                <a:latin typeface="Times New Roman"/>
                <a:ea typeface="Times New Roman"/>
                <a:cs typeface="Times New Roman"/>
                <a:sym typeface="Times New Roman"/>
              </a:rPr>
              <a:t>o = new C</a:t>
            </a:r>
            <a:r>
              <a:rPr lang="en-US" sz="2600" b="1" i="0" u="none" baseline="-25000" dirty="0">
                <a:solidFill>
                  <a:schemeClr val="dk1"/>
                </a:solidFill>
                <a:latin typeface="Times New Roman"/>
                <a:ea typeface="Times New Roman"/>
                <a:cs typeface="Times New Roman"/>
                <a:sym typeface="Times New Roman"/>
              </a:rPr>
              <a:t>1</a:t>
            </a:r>
            <a:r>
              <a:rPr lang="en-US" sz="2600" b="1" i="0" u="none" dirty="0">
                <a:solidFill>
                  <a:schemeClr val="dk1"/>
                </a:solidFill>
                <a:latin typeface="Times New Roman"/>
                <a:ea typeface="Times New Roman"/>
                <a:cs typeface="Times New Roman"/>
                <a:sym typeface="Times New Roman"/>
              </a:rPr>
              <a:t>();</a:t>
            </a:r>
            <a:endParaRPr dirty="0"/>
          </a:p>
          <a:p>
            <a:pPr marL="0" marR="0" lvl="0" indent="0" algn="l" rtl="0">
              <a:lnSpc>
                <a:spcPct val="90000"/>
              </a:lnSpc>
              <a:spcBef>
                <a:spcPts val="520"/>
              </a:spcBef>
              <a:spcAft>
                <a:spcPts val="0"/>
              </a:spcAft>
              <a:buClr>
                <a:schemeClr val="dk1"/>
              </a:buClr>
              <a:buSzPts val="2600"/>
              <a:buFont typeface="Times New Roman"/>
              <a:buNone/>
            </a:pPr>
            <a:r>
              <a:rPr lang="en-US" sz="2600" b="1" i="0" u="none" dirty="0" err="1">
                <a:solidFill>
                  <a:schemeClr val="dk1"/>
                </a:solidFill>
                <a:latin typeface="Times New Roman"/>
                <a:ea typeface="Times New Roman"/>
                <a:cs typeface="Times New Roman"/>
                <a:sym typeface="Times New Roman"/>
              </a:rPr>
              <a:t>o.m</a:t>
            </a:r>
            <a:r>
              <a:rPr lang="en-US" sz="2600" b="1" i="0" u="none" dirty="0">
                <a:solidFill>
                  <a:schemeClr val="dk1"/>
                </a:solidFill>
                <a:latin typeface="Times New Roman"/>
                <a:ea typeface="Times New Roman"/>
                <a:cs typeface="Times New Roman"/>
                <a:sym typeface="Times New Roman"/>
              </a:rPr>
              <a:t>();</a:t>
            </a:r>
            <a:endParaRPr dirty="0"/>
          </a:p>
          <a:p>
            <a:pPr marL="0" marR="0" lvl="0" indent="0" algn="l" rtl="0">
              <a:lnSpc>
                <a:spcPct val="90000"/>
              </a:lnSpc>
              <a:spcBef>
                <a:spcPts val="520"/>
              </a:spcBef>
              <a:spcAft>
                <a:spcPts val="0"/>
              </a:spcAft>
              <a:buClr>
                <a:schemeClr val="dk1"/>
              </a:buClr>
              <a:buSzPts val="2600"/>
              <a:buFont typeface="Times New Roman"/>
              <a:buNone/>
            </a:pPr>
            <a:endParaRPr sz="2600" b="0" i="0" u="none" dirty="0">
              <a:solidFill>
                <a:schemeClr val="dk1"/>
              </a:solidFill>
              <a:latin typeface="Times New Roman"/>
              <a:ea typeface="Times New Roman"/>
              <a:cs typeface="Times New Roman"/>
              <a:sym typeface="Times New Roman"/>
            </a:endParaRPr>
          </a:p>
          <a:p>
            <a:pPr marL="0" marR="0" lvl="0" indent="0" algn="l" rtl="0">
              <a:lnSpc>
                <a:spcPct val="90000"/>
              </a:lnSpc>
              <a:spcBef>
                <a:spcPts val="520"/>
              </a:spcBef>
              <a:spcAft>
                <a:spcPts val="0"/>
              </a:spcAft>
              <a:buClr>
                <a:srgbClr val="FF0000"/>
              </a:buClr>
              <a:buSzPts val="2600"/>
              <a:buFont typeface="Times New Roman"/>
              <a:buNone/>
            </a:pPr>
            <a:r>
              <a:rPr lang="en-US" sz="2600" b="0" i="0" u="none" dirty="0">
                <a:solidFill>
                  <a:srgbClr val="FF0000"/>
                </a:solidFill>
                <a:latin typeface="Times New Roman"/>
                <a:ea typeface="Times New Roman"/>
                <a:cs typeface="Times New Roman"/>
                <a:sym typeface="Times New Roman"/>
              </a:rPr>
              <a:t>Which m will be implemented?</a:t>
            </a:r>
            <a:endParaRPr dirty="0"/>
          </a:p>
          <a:p>
            <a:pPr marL="0" marR="0" lvl="0" indent="0" algn="l" rtl="0">
              <a:lnSpc>
                <a:spcPct val="100000"/>
              </a:lnSpc>
              <a:spcBef>
                <a:spcPts val="0"/>
              </a:spcBef>
              <a:spcAft>
                <a:spcPts val="0"/>
              </a:spcAft>
              <a:buNone/>
            </a:pPr>
            <a:endParaRPr sz="2600" b="0" i="0" u="none" dirty="0">
              <a:solidFill>
                <a:srgbClr val="FF0000"/>
              </a:solidFill>
              <a:latin typeface="Times New Roman"/>
              <a:ea typeface="Times New Roman"/>
              <a:cs typeface="Times New Roman"/>
              <a:sym typeface="Times New Roman"/>
            </a:endParaRPr>
          </a:p>
        </p:txBody>
      </p:sp>
      <p:sp>
        <p:nvSpPr>
          <p:cNvPr id="403" name="Google Shape;403;p33"/>
          <p:cNvSpPr/>
          <p:nvPr/>
        </p:nvSpPr>
        <p:spPr>
          <a:xfrm>
            <a:off x="981075" y="4092575"/>
            <a:ext cx="1371600" cy="685800"/>
          </a:xfrm>
          <a:prstGeom prst="ellipse">
            <a:avLst/>
          </a:prstGeom>
          <a:noFill/>
          <a:ln w="12700" cap="flat" cmpd="sng">
            <a:solidFill>
              <a:srgbClr val="FF505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pic>
        <p:nvPicPr>
          <p:cNvPr id="404" name="Google Shape;404;p33" descr="Image result for think"/>
          <p:cNvPicPr preferRelativeResize="0"/>
          <p:nvPr/>
        </p:nvPicPr>
        <p:blipFill rotWithShape="1">
          <a:blip r:embed="rId3">
            <a:alphaModFix/>
          </a:blip>
          <a:srcRect/>
          <a:stretch/>
        </p:blipFill>
        <p:spPr>
          <a:xfrm>
            <a:off x="-19050" y="7937"/>
            <a:ext cx="3371850" cy="1352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4"/>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28</a:t>
            </a:fld>
            <a:endParaRPr/>
          </a:p>
        </p:txBody>
      </p:sp>
      <p:sp>
        <p:nvSpPr>
          <p:cNvPr id="410" name="Google Shape;410;p34"/>
          <p:cNvSpPr txBox="1">
            <a:spLocks noGrp="1"/>
          </p:cNvSpPr>
          <p:nvPr>
            <p:ph type="title"/>
          </p:nvPr>
        </p:nvSpPr>
        <p:spPr>
          <a:xfrm>
            <a:off x="1828800" y="284162"/>
            <a:ext cx="7772400" cy="4572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b="0" i="0" u="none">
                <a:solidFill>
                  <a:schemeClr val="dk2"/>
                </a:solidFill>
                <a:latin typeface="Times New Roman"/>
                <a:ea typeface="Times New Roman"/>
                <a:cs typeface="Times New Roman"/>
                <a:sym typeface="Times New Roman"/>
              </a:rPr>
              <a:t>Dynamic Binding</a:t>
            </a:r>
            <a:endParaRPr/>
          </a:p>
        </p:txBody>
      </p:sp>
      <p:grpSp>
        <p:nvGrpSpPr>
          <p:cNvPr id="411" name="Google Shape;411;p34"/>
          <p:cNvGrpSpPr/>
          <p:nvPr/>
        </p:nvGrpSpPr>
        <p:grpSpPr>
          <a:xfrm>
            <a:off x="1295400" y="1828800"/>
            <a:ext cx="685800" cy="708025"/>
            <a:chOff x="0" y="0"/>
            <a:chExt cx="2147483647" cy="2147483646"/>
          </a:xfrm>
        </p:grpSpPr>
        <p:sp>
          <p:nvSpPr>
            <p:cNvPr id="412" name="Google Shape;412;p34"/>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a:t>
              </a:r>
              <a:r>
                <a:rPr lang="en-US" sz="2400" b="0" i="0" u="none" baseline="-25000">
                  <a:solidFill>
                    <a:schemeClr val="dk1"/>
                  </a:solidFill>
                  <a:latin typeface="Times New Roman"/>
                  <a:ea typeface="Times New Roman"/>
                  <a:cs typeface="Times New Roman"/>
                  <a:sym typeface="Times New Roman"/>
                </a:rPr>
                <a:t>n</a:t>
              </a:r>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m()</a:t>
              </a:r>
              <a:endParaRPr/>
            </a:p>
          </p:txBody>
        </p:sp>
        <p:cxnSp>
          <p:nvCxnSpPr>
            <p:cNvPr id="413" name="Google Shape;413;p34"/>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414" name="Google Shape;414;p34"/>
          <p:cNvGrpSpPr/>
          <p:nvPr/>
        </p:nvGrpSpPr>
        <p:grpSpPr>
          <a:xfrm>
            <a:off x="1295400" y="2827337"/>
            <a:ext cx="685800" cy="706437"/>
            <a:chOff x="0" y="0"/>
            <a:chExt cx="2147483647" cy="2147483646"/>
          </a:xfrm>
        </p:grpSpPr>
        <p:sp>
          <p:nvSpPr>
            <p:cNvPr id="415" name="Google Shape;415;p34"/>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a:t>
              </a:r>
              <a:r>
                <a:rPr lang="en-US" sz="2400" b="0" i="0" u="none" baseline="-25000">
                  <a:solidFill>
                    <a:schemeClr val="dk1"/>
                  </a:solidFill>
                  <a:latin typeface="Times New Roman"/>
                  <a:ea typeface="Times New Roman"/>
                  <a:cs typeface="Times New Roman"/>
                  <a:sym typeface="Times New Roman"/>
                </a:rPr>
                <a:t>3</a:t>
              </a:r>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m()</a:t>
              </a:r>
              <a:endParaRPr/>
            </a:p>
          </p:txBody>
        </p:sp>
        <p:cxnSp>
          <p:nvCxnSpPr>
            <p:cNvPr id="416" name="Google Shape;416;p34"/>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417" name="Google Shape;417;p34"/>
          <p:cNvGrpSpPr/>
          <p:nvPr/>
        </p:nvGrpSpPr>
        <p:grpSpPr>
          <a:xfrm>
            <a:off x="1295400" y="3913187"/>
            <a:ext cx="685800" cy="708025"/>
            <a:chOff x="0" y="0"/>
            <a:chExt cx="2147483647" cy="2147483646"/>
          </a:xfrm>
        </p:grpSpPr>
        <p:sp>
          <p:nvSpPr>
            <p:cNvPr id="418" name="Google Shape;418;p34"/>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a:t>
              </a:r>
              <a:r>
                <a:rPr lang="en-US" sz="2400" b="0" i="0" u="none" baseline="-25000">
                  <a:solidFill>
                    <a:schemeClr val="dk1"/>
                  </a:solidFill>
                  <a:latin typeface="Times New Roman"/>
                  <a:ea typeface="Times New Roman"/>
                  <a:cs typeface="Times New Roman"/>
                  <a:sym typeface="Times New Roman"/>
                </a:rPr>
                <a:t>2</a:t>
              </a:r>
              <a:endParaRPr/>
            </a:p>
            <a:p>
              <a:pPr marL="0" marR="0" lvl="0" indent="0" algn="l" rtl="0">
                <a:lnSpc>
                  <a:spcPct val="100000"/>
                </a:lnSpc>
                <a:spcBef>
                  <a:spcPts val="0"/>
                </a:spcBef>
                <a:spcAft>
                  <a:spcPts val="0"/>
                </a:spcAft>
                <a:buNone/>
              </a:pPr>
              <a:endParaRPr sz="2400" b="0" i="0" u="none" baseline="-25000">
                <a:solidFill>
                  <a:schemeClr val="dk1"/>
                </a:solidFill>
                <a:latin typeface="Times New Roman"/>
                <a:ea typeface="Times New Roman"/>
                <a:cs typeface="Times New Roman"/>
                <a:sym typeface="Times New Roman"/>
              </a:endParaRPr>
            </a:p>
          </p:txBody>
        </p:sp>
        <p:cxnSp>
          <p:nvCxnSpPr>
            <p:cNvPr id="419" name="Google Shape;419;p34"/>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420" name="Google Shape;420;p34"/>
          <p:cNvGrpSpPr/>
          <p:nvPr/>
        </p:nvGrpSpPr>
        <p:grpSpPr>
          <a:xfrm>
            <a:off x="1295400" y="5029200"/>
            <a:ext cx="685800" cy="708025"/>
            <a:chOff x="0" y="0"/>
            <a:chExt cx="2147483647" cy="2147483646"/>
          </a:xfrm>
        </p:grpSpPr>
        <p:sp>
          <p:nvSpPr>
            <p:cNvPr id="421" name="Google Shape;421;p34"/>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a:t>
              </a:r>
              <a:r>
                <a:rPr lang="en-US" sz="2400" b="0" i="0" u="none" baseline="-25000">
                  <a:solidFill>
                    <a:schemeClr val="dk1"/>
                  </a:solidFill>
                  <a:latin typeface="Times New Roman"/>
                  <a:ea typeface="Times New Roman"/>
                  <a:cs typeface="Times New Roman"/>
                  <a:sym typeface="Times New Roman"/>
                </a:rPr>
                <a:t>1</a:t>
              </a:r>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m()</a:t>
              </a:r>
              <a:endParaRPr/>
            </a:p>
          </p:txBody>
        </p:sp>
        <p:cxnSp>
          <p:nvCxnSpPr>
            <p:cNvPr id="422" name="Google Shape;422;p34"/>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cxnSp>
        <p:nvCxnSpPr>
          <p:cNvPr id="423" name="Google Shape;423;p34"/>
          <p:cNvCxnSpPr/>
          <p:nvPr/>
        </p:nvCxnSpPr>
        <p:spPr>
          <a:xfrm rot="10800000">
            <a:off x="1638300" y="2536825"/>
            <a:ext cx="0" cy="290512"/>
          </a:xfrm>
          <a:prstGeom prst="straightConnector1">
            <a:avLst/>
          </a:prstGeom>
          <a:noFill/>
          <a:ln w="12700" cap="flat" cmpd="sng">
            <a:solidFill>
              <a:schemeClr val="dk1"/>
            </a:solidFill>
            <a:prstDash val="solid"/>
            <a:miter lim="800000"/>
            <a:headEnd type="none" w="med" len="med"/>
            <a:tailEnd type="triangle" w="med" len="med"/>
          </a:ln>
        </p:spPr>
      </p:cxnSp>
      <p:cxnSp>
        <p:nvCxnSpPr>
          <p:cNvPr id="424" name="Google Shape;424;p34"/>
          <p:cNvCxnSpPr/>
          <p:nvPr/>
        </p:nvCxnSpPr>
        <p:spPr>
          <a:xfrm rot="10800000">
            <a:off x="1638300" y="3533775"/>
            <a:ext cx="0" cy="379412"/>
          </a:xfrm>
          <a:prstGeom prst="straightConnector1">
            <a:avLst/>
          </a:prstGeom>
          <a:noFill/>
          <a:ln w="12700" cap="flat" cmpd="sng">
            <a:solidFill>
              <a:schemeClr val="dk1"/>
            </a:solidFill>
            <a:prstDash val="solid"/>
            <a:miter lim="800000"/>
            <a:headEnd type="none" w="med" len="med"/>
            <a:tailEnd type="triangle" w="med" len="med"/>
          </a:ln>
        </p:spPr>
      </p:cxnSp>
      <p:cxnSp>
        <p:nvCxnSpPr>
          <p:cNvPr id="425" name="Google Shape;425;p34"/>
          <p:cNvCxnSpPr/>
          <p:nvPr/>
        </p:nvCxnSpPr>
        <p:spPr>
          <a:xfrm rot="10800000">
            <a:off x="1600200" y="4649787"/>
            <a:ext cx="0" cy="379412"/>
          </a:xfrm>
          <a:prstGeom prst="straightConnector1">
            <a:avLst/>
          </a:prstGeom>
          <a:noFill/>
          <a:ln w="12700" cap="flat" cmpd="sng">
            <a:solidFill>
              <a:schemeClr val="dk1"/>
            </a:solidFill>
            <a:prstDash val="solid"/>
            <a:miter lim="800000"/>
            <a:headEnd type="none" w="med" len="med"/>
            <a:tailEnd type="triangle" w="med" len="med"/>
          </a:ln>
        </p:spPr>
      </p:cxnSp>
      <p:sp>
        <p:nvSpPr>
          <p:cNvPr id="426" name="Google Shape;426;p34"/>
          <p:cNvSpPr txBox="1"/>
          <p:nvPr/>
        </p:nvSpPr>
        <p:spPr>
          <a:xfrm>
            <a:off x="2362200" y="1447800"/>
            <a:ext cx="6096000" cy="3505200"/>
          </a:xfrm>
          <a:prstGeom prst="rect">
            <a:avLst/>
          </a:prstGeom>
          <a:noFill/>
          <a:ln>
            <a:noFill/>
          </a:ln>
        </p:spPr>
        <p:txBody>
          <a:bodyPr spcFirstLastPara="1" wrap="square" lIns="92075" tIns="46025" rIns="92075" bIns="46025" anchor="t" anchorCtr="0">
            <a:noAutofit/>
          </a:bodyPr>
          <a:lstStyle/>
          <a:p>
            <a:pPr marL="0" marR="0" lvl="0" indent="0" algn="l" rtl="0">
              <a:lnSpc>
                <a:spcPct val="90000"/>
              </a:lnSpc>
              <a:spcBef>
                <a:spcPts val="0"/>
              </a:spcBef>
              <a:spcAft>
                <a:spcPts val="0"/>
              </a:spcAft>
              <a:buClr>
                <a:schemeClr val="dk1"/>
              </a:buClr>
              <a:buSzPts val="2600"/>
              <a:buFont typeface="Times New Roman"/>
              <a:buNone/>
            </a:pPr>
            <a:r>
              <a:rPr lang="en-US" sz="2600" b="0" i="0" u="none" dirty="0">
                <a:solidFill>
                  <a:schemeClr val="dk1"/>
                </a:solidFill>
                <a:latin typeface="Times New Roman"/>
                <a:ea typeface="Times New Roman"/>
                <a:cs typeface="Times New Roman"/>
                <a:sym typeface="Times New Roman"/>
              </a:rPr>
              <a:t>Suppose:</a:t>
            </a:r>
            <a:endParaRPr dirty="0"/>
          </a:p>
          <a:p>
            <a:pPr marL="0" marR="0" lvl="0" indent="0" algn="l" rtl="0">
              <a:lnSpc>
                <a:spcPct val="90000"/>
              </a:lnSpc>
              <a:spcBef>
                <a:spcPts val="520"/>
              </a:spcBef>
              <a:spcAft>
                <a:spcPts val="0"/>
              </a:spcAft>
              <a:buClr>
                <a:schemeClr val="dk1"/>
              </a:buClr>
              <a:buSzPts val="2600"/>
              <a:buFont typeface="Times New Roman"/>
              <a:buNone/>
            </a:pPr>
            <a:endParaRPr sz="2600" b="0" i="0" u="none" dirty="0">
              <a:solidFill>
                <a:schemeClr val="dk1"/>
              </a:solidFill>
              <a:latin typeface="Times New Roman"/>
              <a:ea typeface="Times New Roman"/>
              <a:cs typeface="Times New Roman"/>
              <a:sym typeface="Times New Roman"/>
            </a:endParaRPr>
          </a:p>
          <a:p>
            <a:pPr marL="0" marR="0" lvl="0" indent="0" algn="l" rtl="0">
              <a:lnSpc>
                <a:spcPct val="90000"/>
              </a:lnSpc>
              <a:spcBef>
                <a:spcPts val="520"/>
              </a:spcBef>
              <a:spcAft>
                <a:spcPts val="0"/>
              </a:spcAft>
              <a:buClr>
                <a:schemeClr val="dk1"/>
              </a:buClr>
              <a:buSzPts val="2600"/>
              <a:buFont typeface="Times New Roman"/>
              <a:buNone/>
            </a:pPr>
            <a:r>
              <a:rPr lang="en-US" sz="2600" b="1" i="0" u="none" dirty="0">
                <a:solidFill>
                  <a:schemeClr val="dk1"/>
                </a:solidFill>
                <a:latin typeface="Times New Roman"/>
                <a:ea typeface="Times New Roman"/>
                <a:cs typeface="Times New Roman"/>
                <a:sym typeface="Times New Roman"/>
              </a:rPr>
              <a:t>C</a:t>
            </a:r>
            <a:r>
              <a:rPr lang="en-US" sz="2600" b="1" i="0" u="none" baseline="-25000" dirty="0">
                <a:solidFill>
                  <a:schemeClr val="dk1"/>
                </a:solidFill>
                <a:latin typeface="Times New Roman"/>
                <a:ea typeface="Times New Roman"/>
                <a:cs typeface="Times New Roman"/>
                <a:sym typeface="Times New Roman"/>
              </a:rPr>
              <a:t>3</a:t>
            </a:r>
            <a:r>
              <a:rPr lang="en-US" sz="2600" b="1" i="0" u="none" dirty="0">
                <a:solidFill>
                  <a:schemeClr val="dk1"/>
                </a:solidFill>
                <a:latin typeface="Times New Roman"/>
                <a:ea typeface="Times New Roman"/>
                <a:cs typeface="Times New Roman"/>
                <a:sym typeface="Times New Roman"/>
              </a:rPr>
              <a:t> o = new C</a:t>
            </a:r>
            <a:r>
              <a:rPr lang="en-US" sz="2600" b="1" i="0" u="none" baseline="-25000" dirty="0">
                <a:solidFill>
                  <a:schemeClr val="dk1"/>
                </a:solidFill>
                <a:latin typeface="Times New Roman"/>
                <a:ea typeface="Times New Roman"/>
                <a:cs typeface="Times New Roman"/>
                <a:sym typeface="Times New Roman"/>
              </a:rPr>
              <a:t>2</a:t>
            </a:r>
            <a:r>
              <a:rPr lang="en-US" sz="2600" b="1" i="0" u="none" dirty="0">
                <a:solidFill>
                  <a:schemeClr val="dk1"/>
                </a:solidFill>
                <a:latin typeface="Times New Roman"/>
                <a:ea typeface="Times New Roman"/>
                <a:cs typeface="Times New Roman"/>
                <a:sym typeface="Times New Roman"/>
              </a:rPr>
              <a:t>();</a:t>
            </a:r>
            <a:endParaRPr dirty="0"/>
          </a:p>
          <a:p>
            <a:pPr marL="0" marR="0" lvl="0" indent="0" algn="l" rtl="0">
              <a:lnSpc>
                <a:spcPct val="90000"/>
              </a:lnSpc>
              <a:spcBef>
                <a:spcPts val="520"/>
              </a:spcBef>
              <a:spcAft>
                <a:spcPts val="0"/>
              </a:spcAft>
              <a:buClr>
                <a:schemeClr val="dk1"/>
              </a:buClr>
              <a:buSzPts val="2600"/>
              <a:buFont typeface="Times New Roman"/>
              <a:buNone/>
            </a:pPr>
            <a:r>
              <a:rPr lang="en-US" sz="2600" b="1" i="0" u="none" dirty="0" err="1">
                <a:solidFill>
                  <a:schemeClr val="dk1"/>
                </a:solidFill>
                <a:latin typeface="Times New Roman"/>
                <a:ea typeface="Times New Roman"/>
                <a:cs typeface="Times New Roman"/>
                <a:sym typeface="Times New Roman"/>
              </a:rPr>
              <a:t>o.m</a:t>
            </a:r>
            <a:r>
              <a:rPr lang="en-US" sz="2600" b="1" i="0" u="none" dirty="0">
                <a:solidFill>
                  <a:schemeClr val="dk1"/>
                </a:solidFill>
                <a:latin typeface="Times New Roman"/>
                <a:ea typeface="Times New Roman"/>
                <a:cs typeface="Times New Roman"/>
                <a:sym typeface="Times New Roman"/>
              </a:rPr>
              <a:t>();</a:t>
            </a:r>
            <a:endParaRPr dirty="0"/>
          </a:p>
          <a:p>
            <a:pPr marL="0" marR="0" lvl="0" indent="0" algn="l" rtl="0">
              <a:lnSpc>
                <a:spcPct val="90000"/>
              </a:lnSpc>
              <a:spcBef>
                <a:spcPts val="520"/>
              </a:spcBef>
              <a:spcAft>
                <a:spcPts val="0"/>
              </a:spcAft>
              <a:buClr>
                <a:schemeClr val="dk1"/>
              </a:buClr>
              <a:buSzPts val="2600"/>
              <a:buFont typeface="Times New Roman"/>
              <a:buNone/>
            </a:pPr>
            <a:endParaRPr sz="2600" b="0" i="0" u="none" dirty="0">
              <a:solidFill>
                <a:schemeClr val="dk1"/>
              </a:solidFill>
              <a:latin typeface="Times New Roman"/>
              <a:ea typeface="Times New Roman"/>
              <a:cs typeface="Times New Roman"/>
              <a:sym typeface="Times New Roman"/>
            </a:endParaRPr>
          </a:p>
          <a:p>
            <a:pPr marL="0" marR="0" lvl="0" indent="0" algn="l" rtl="0">
              <a:lnSpc>
                <a:spcPct val="90000"/>
              </a:lnSpc>
              <a:spcBef>
                <a:spcPts val="520"/>
              </a:spcBef>
              <a:spcAft>
                <a:spcPts val="0"/>
              </a:spcAft>
              <a:buClr>
                <a:srgbClr val="FF0000"/>
              </a:buClr>
              <a:buSzPts val="2600"/>
              <a:buFont typeface="Times New Roman"/>
              <a:buNone/>
            </a:pPr>
            <a:r>
              <a:rPr lang="en-US" sz="2600" b="0" i="0" u="none" dirty="0">
                <a:solidFill>
                  <a:srgbClr val="FF0000"/>
                </a:solidFill>
                <a:latin typeface="Times New Roman"/>
                <a:ea typeface="Times New Roman"/>
                <a:cs typeface="Times New Roman"/>
                <a:sym typeface="Times New Roman"/>
              </a:rPr>
              <a:t>Which m will be implemented?</a:t>
            </a:r>
            <a:endParaRPr dirty="0"/>
          </a:p>
          <a:p>
            <a:pPr marL="0" marR="0" lvl="0" indent="0" algn="l" rtl="0">
              <a:lnSpc>
                <a:spcPct val="100000"/>
              </a:lnSpc>
              <a:spcBef>
                <a:spcPts val="0"/>
              </a:spcBef>
              <a:spcAft>
                <a:spcPts val="0"/>
              </a:spcAft>
              <a:buNone/>
            </a:pPr>
            <a:endParaRPr sz="2600" b="0" i="0" u="none" dirty="0">
              <a:solidFill>
                <a:srgbClr val="FF0000"/>
              </a:solidFill>
              <a:latin typeface="Times New Roman"/>
              <a:ea typeface="Times New Roman"/>
              <a:cs typeface="Times New Roman"/>
              <a:sym typeface="Times New Roman"/>
            </a:endParaRPr>
          </a:p>
        </p:txBody>
      </p:sp>
      <p:sp>
        <p:nvSpPr>
          <p:cNvPr id="427" name="Google Shape;427;p34"/>
          <p:cNvSpPr/>
          <p:nvPr/>
        </p:nvSpPr>
        <p:spPr>
          <a:xfrm>
            <a:off x="952500" y="3076575"/>
            <a:ext cx="1371600" cy="685800"/>
          </a:xfrm>
          <a:prstGeom prst="ellipse">
            <a:avLst/>
          </a:prstGeom>
          <a:noFill/>
          <a:ln w="12700" cap="flat" cmpd="sng">
            <a:solidFill>
              <a:srgbClr val="FF505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pic>
        <p:nvPicPr>
          <p:cNvPr id="428" name="Google Shape;428;p34" descr="Image result for think"/>
          <p:cNvPicPr preferRelativeResize="0"/>
          <p:nvPr/>
        </p:nvPicPr>
        <p:blipFill rotWithShape="1">
          <a:blip r:embed="rId3">
            <a:alphaModFix/>
          </a:blip>
          <a:srcRect/>
          <a:stretch/>
        </p:blipFill>
        <p:spPr>
          <a:xfrm>
            <a:off x="-19050" y="7937"/>
            <a:ext cx="3371850" cy="1352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2"/>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29</a:t>
            </a:fld>
            <a:endParaRPr/>
          </a:p>
        </p:txBody>
      </p:sp>
      <p:sp>
        <p:nvSpPr>
          <p:cNvPr id="362" name="Google Shape;362;p32"/>
          <p:cNvSpPr txBox="1">
            <a:spLocks noGrp="1"/>
          </p:cNvSpPr>
          <p:nvPr>
            <p:ph type="title"/>
          </p:nvPr>
        </p:nvSpPr>
        <p:spPr>
          <a:xfrm>
            <a:off x="1828800" y="296862"/>
            <a:ext cx="7772400" cy="4572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b="0" i="0" u="none">
                <a:solidFill>
                  <a:schemeClr val="dk2"/>
                </a:solidFill>
                <a:latin typeface="Times New Roman"/>
                <a:ea typeface="Times New Roman"/>
                <a:cs typeface="Times New Roman"/>
                <a:sym typeface="Times New Roman"/>
              </a:rPr>
              <a:t>Dynamic Binding</a:t>
            </a:r>
            <a:endParaRPr/>
          </a:p>
        </p:txBody>
      </p:sp>
      <p:grpSp>
        <p:nvGrpSpPr>
          <p:cNvPr id="363" name="Google Shape;363;p32"/>
          <p:cNvGrpSpPr/>
          <p:nvPr/>
        </p:nvGrpSpPr>
        <p:grpSpPr>
          <a:xfrm>
            <a:off x="1295400" y="1828800"/>
            <a:ext cx="685800" cy="708025"/>
            <a:chOff x="0" y="0"/>
            <a:chExt cx="2147483647" cy="2147483646"/>
          </a:xfrm>
        </p:grpSpPr>
        <p:sp>
          <p:nvSpPr>
            <p:cNvPr id="364" name="Google Shape;364;p32"/>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C</a:t>
              </a:r>
              <a:r>
                <a:rPr lang="en-US" sz="2400" b="0" i="0" u="none" baseline="-25000" dirty="0">
                  <a:solidFill>
                    <a:schemeClr val="dk1"/>
                  </a:solidFill>
                  <a:latin typeface="Times New Roman"/>
                  <a:ea typeface="Times New Roman"/>
                  <a:cs typeface="Times New Roman"/>
                  <a:sym typeface="Times New Roman"/>
                </a:rPr>
                <a:t>n</a:t>
              </a:r>
              <a:endParaRPr dirty="0"/>
            </a:p>
            <a:p>
              <a:pPr marL="0" marR="0" lvl="0" indent="0" algn="ctr" rtl="0">
                <a:lnSpc>
                  <a:spcPct val="100000"/>
                </a:lnSpc>
                <a:spcBef>
                  <a:spcPts val="0"/>
                </a:spcBef>
                <a:spcAft>
                  <a:spcPts val="0"/>
                </a:spcAft>
                <a:buClr>
                  <a:schemeClr val="dk1"/>
                </a:buClr>
                <a:buSzPts val="1600"/>
                <a:buFont typeface="Times New Roman"/>
                <a:buNone/>
              </a:pPr>
              <a:endParaRPr dirty="0"/>
            </a:p>
          </p:txBody>
        </p:sp>
        <p:cxnSp>
          <p:nvCxnSpPr>
            <p:cNvPr id="365" name="Google Shape;365;p32"/>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366" name="Google Shape;366;p32"/>
          <p:cNvGrpSpPr/>
          <p:nvPr/>
        </p:nvGrpSpPr>
        <p:grpSpPr>
          <a:xfrm>
            <a:off x="1295400" y="2827337"/>
            <a:ext cx="685800" cy="706437"/>
            <a:chOff x="0" y="0"/>
            <a:chExt cx="2147483647" cy="2147483646"/>
          </a:xfrm>
        </p:grpSpPr>
        <p:sp>
          <p:nvSpPr>
            <p:cNvPr id="367" name="Google Shape;367;p32"/>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a:t>
              </a:r>
              <a:r>
                <a:rPr lang="en-US" sz="2400" b="0" i="0" u="none" baseline="-25000">
                  <a:solidFill>
                    <a:schemeClr val="dk1"/>
                  </a:solidFill>
                  <a:latin typeface="Times New Roman"/>
                  <a:ea typeface="Times New Roman"/>
                  <a:cs typeface="Times New Roman"/>
                  <a:sym typeface="Times New Roman"/>
                </a:rPr>
                <a:t>3</a:t>
              </a:r>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m()</a:t>
              </a:r>
              <a:endParaRPr/>
            </a:p>
          </p:txBody>
        </p:sp>
        <p:cxnSp>
          <p:nvCxnSpPr>
            <p:cNvPr id="368" name="Google Shape;368;p32"/>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369" name="Google Shape;369;p32"/>
          <p:cNvGrpSpPr/>
          <p:nvPr/>
        </p:nvGrpSpPr>
        <p:grpSpPr>
          <a:xfrm>
            <a:off x="1295400" y="3913187"/>
            <a:ext cx="685800" cy="708025"/>
            <a:chOff x="0" y="0"/>
            <a:chExt cx="2147483647" cy="2147483646"/>
          </a:xfrm>
        </p:grpSpPr>
        <p:sp>
          <p:nvSpPr>
            <p:cNvPr id="370" name="Google Shape;370;p32"/>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a:t>
              </a:r>
              <a:r>
                <a:rPr lang="en-US" sz="2400" b="0" i="0" u="none" baseline="-25000">
                  <a:solidFill>
                    <a:schemeClr val="dk1"/>
                  </a:solidFill>
                  <a:latin typeface="Times New Roman"/>
                  <a:ea typeface="Times New Roman"/>
                  <a:cs typeface="Times New Roman"/>
                  <a:sym typeface="Times New Roman"/>
                </a:rPr>
                <a:t>2</a:t>
              </a:r>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m()</a:t>
              </a:r>
              <a:endParaRPr/>
            </a:p>
          </p:txBody>
        </p:sp>
        <p:cxnSp>
          <p:nvCxnSpPr>
            <p:cNvPr id="371" name="Google Shape;371;p32"/>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372" name="Google Shape;372;p32"/>
          <p:cNvGrpSpPr/>
          <p:nvPr/>
        </p:nvGrpSpPr>
        <p:grpSpPr>
          <a:xfrm>
            <a:off x="1295400" y="5029200"/>
            <a:ext cx="685800" cy="708025"/>
            <a:chOff x="0" y="0"/>
            <a:chExt cx="2147483647" cy="2147483646"/>
          </a:xfrm>
        </p:grpSpPr>
        <p:sp>
          <p:nvSpPr>
            <p:cNvPr id="373" name="Google Shape;373;p32"/>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a:t>
              </a:r>
              <a:r>
                <a:rPr lang="en-US" sz="2400" b="0" i="0" u="none" baseline="-25000">
                  <a:solidFill>
                    <a:schemeClr val="dk1"/>
                  </a:solidFill>
                  <a:latin typeface="Times New Roman"/>
                  <a:ea typeface="Times New Roman"/>
                  <a:cs typeface="Times New Roman"/>
                  <a:sym typeface="Times New Roman"/>
                </a:rPr>
                <a:t>1</a:t>
              </a:r>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m()</a:t>
              </a:r>
              <a:endParaRPr/>
            </a:p>
          </p:txBody>
        </p:sp>
        <p:cxnSp>
          <p:nvCxnSpPr>
            <p:cNvPr id="374" name="Google Shape;374;p32"/>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cxnSp>
        <p:nvCxnSpPr>
          <p:cNvPr id="375" name="Google Shape;375;p32"/>
          <p:cNvCxnSpPr/>
          <p:nvPr/>
        </p:nvCxnSpPr>
        <p:spPr>
          <a:xfrm rot="10800000">
            <a:off x="1638300" y="2536825"/>
            <a:ext cx="0" cy="290512"/>
          </a:xfrm>
          <a:prstGeom prst="straightConnector1">
            <a:avLst/>
          </a:prstGeom>
          <a:noFill/>
          <a:ln w="12700" cap="flat" cmpd="sng">
            <a:solidFill>
              <a:schemeClr val="dk1"/>
            </a:solidFill>
            <a:prstDash val="solid"/>
            <a:miter lim="800000"/>
            <a:headEnd type="none" w="med" len="med"/>
            <a:tailEnd type="triangle" w="med" len="med"/>
          </a:ln>
        </p:spPr>
      </p:cxnSp>
      <p:cxnSp>
        <p:nvCxnSpPr>
          <p:cNvPr id="376" name="Google Shape;376;p32"/>
          <p:cNvCxnSpPr/>
          <p:nvPr/>
        </p:nvCxnSpPr>
        <p:spPr>
          <a:xfrm rot="10800000">
            <a:off x="1638300" y="3533775"/>
            <a:ext cx="0" cy="379412"/>
          </a:xfrm>
          <a:prstGeom prst="straightConnector1">
            <a:avLst/>
          </a:prstGeom>
          <a:noFill/>
          <a:ln w="12700" cap="flat" cmpd="sng">
            <a:solidFill>
              <a:schemeClr val="dk1"/>
            </a:solidFill>
            <a:prstDash val="solid"/>
            <a:miter lim="800000"/>
            <a:headEnd type="none" w="med" len="med"/>
            <a:tailEnd type="triangle" w="med" len="med"/>
          </a:ln>
        </p:spPr>
      </p:cxnSp>
      <p:cxnSp>
        <p:nvCxnSpPr>
          <p:cNvPr id="377" name="Google Shape;377;p32"/>
          <p:cNvCxnSpPr/>
          <p:nvPr/>
        </p:nvCxnSpPr>
        <p:spPr>
          <a:xfrm rot="10800000">
            <a:off x="1600200" y="4649787"/>
            <a:ext cx="0" cy="379412"/>
          </a:xfrm>
          <a:prstGeom prst="straightConnector1">
            <a:avLst/>
          </a:prstGeom>
          <a:noFill/>
          <a:ln w="12700" cap="flat" cmpd="sng">
            <a:solidFill>
              <a:schemeClr val="dk1"/>
            </a:solidFill>
            <a:prstDash val="solid"/>
            <a:miter lim="800000"/>
            <a:headEnd type="none" w="med" len="med"/>
            <a:tailEnd type="triangle" w="med" len="med"/>
          </a:ln>
        </p:spPr>
      </p:cxnSp>
      <p:sp>
        <p:nvSpPr>
          <p:cNvPr id="378" name="Google Shape;378;p32"/>
          <p:cNvSpPr txBox="1"/>
          <p:nvPr/>
        </p:nvSpPr>
        <p:spPr>
          <a:xfrm>
            <a:off x="2362200" y="1447800"/>
            <a:ext cx="6096000" cy="3505200"/>
          </a:xfrm>
          <a:prstGeom prst="rect">
            <a:avLst/>
          </a:prstGeom>
          <a:noFill/>
          <a:ln>
            <a:noFill/>
          </a:ln>
        </p:spPr>
        <p:txBody>
          <a:bodyPr spcFirstLastPara="1" wrap="square" lIns="92075" tIns="46025" rIns="92075" bIns="46025" anchor="t" anchorCtr="0">
            <a:noAutofit/>
          </a:bodyPr>
          <a:lstStyle/>
          <a:p>
            <a:pPr marL="0" marR="0" lvl="0" indent="0" algn="l" rtl="0">
              <a:lnSpc>
                <a:spcPct val="90000"/>
              </a:lnSpc>
              <a:spcBef>
                <a:spcPts val="0"/>
              </a:spcBef>
              <a:spcAft>
                <a:spcPts val="0"/>
              </a:spcAft>
              <a:buClr>
                <a:schemeClr val="dk1"/>
              </a:buClr>
              <a:buSzPts val="2600"/>
              <a:buFont typeface="Times New Roman"/>
              <a:buNone/>
            </a:pPr>
            <a:r>
              <a:rPr lang="en-US" sz="2600" b="0" i="0" u="none" dirty="0">
                <a:solidFill>
                  <a:schemeClr val="dk1"/>
                </a:solidFill>
                <a:latin typeface="Times New Roman"/>
                <a:ea typeface="Times New Roman"/>
                <a:cs typeface="Times New Roman"/>
                <a:sym typeface="Times New Roman"/>
              </a:rPr>
              <a:t>Suppose:</a:t>
            </a:r>
            <a:endParaRPr dirty="0"/>
          </a:p>
          <a:p>
            <a:pPr marL="0" marR="0" lvl="0" indent="0" algn="l" rtl="0">
              <a:lnSpc>
                <a:spcPct val="90000"/>
              </a:lnSpc>
              <a:spcBef>
                <a:spcPts val="520"/>
              </a:spcBef>
              <a:spcAft>
                <a:spcPts val="0"/>
              </a:spcAft>
              <a:buClr>
                <a:schemeClr val="dk1"/>
              </a:buClr>
              <a:buSzPts val="2600"/>
              <a:buFont typeface="Times New Roman"/>
              <a:buNone/>
            </a:pPr>
            <a:endParaRPr sz="2600" b="0" i="0" u="none" dirty="0">
              <a:solidFill>
                <a:schemeClr val="dk1"/>
              </a:solidFill>
              <a:latin typeface="Times New Roman"/>
              <a:ea typeface="Times New Roman"/>
              <a:cs typeface="Times New Roman"/>
              <a:sym typeface="Times New Roman"/>
            </a:endParaRPr>
          </a:p>
          <a:p>
            <a:pPr marL="0" marR="0" lvl="0" indent="0" algn="l" rtl="0">
              <a:lnSpc>
                <a:spcPct val="90000"/>
              </a:lnSpc>
              <a:spcBef>
                <a:spcPts val="520"/>
              </a:spcBef>
              <a:spcAft>
                <a:spcPts val="0"/>
              </a:spcAft>
              <a:buClr>
                <a:schemeClr val="dk1"/>
              </a:buClr>
              <a:buSzPts val="2600"/>
              <a:buFont typeface="Times New Roman"/>
              <a:buNone/>
            </a:pPr>
            <a:r>
              <a:rPr lang="en-US" sz="2600" b="1" i="0" u="none" dirty="0">
                <a:solidFill>
                  <a:schemeClr val="dk1"/>
                </a:solidFill>
                <a:latin typeface="Times New Roman"/>
                <a:ea typeface="Times New Roman"/>
                <a:cs typeface="Times New Roman"/>
                <a:sym typeface="Times New Roman"/>
              </a:rPr>
              <a:t>C</a:t>
            </a:r>
            <a:r>
              <a:rPr lang="en-US" sz="2600" b="1" i="0" u="none" baseline="-25000" dirty="0">
                <a:solidFill>
                  <a:schemeClr val="dk1"/>
                </a:solidFill>
                <a:latin typeface="Times New Roman"/>
                <a:ea typeface="Times New Roman"/>
                <a:cs typeface="Times New Roman"/>
                <a:sym typeface="Times New Roman"/>
              </a:rPr>
              <a:t>3 </a:t>
            </a:r>
            <a:r>
              <a:rPr lang="en-US" sz="2600" b="1" i="0" u="none" dirty="0">
                <a:solidFill>
                  <a:schemeClr val="dk1"/>
                </a:solidFill>
                <a:latin typeface="Times New Roman"/>
                <a:ea typeface="Times New Roman"/>
                <a:cs typeface="Times New Roman"/>
                <a:sym typeface="Times New Roman"/>
              </a:rPr>
              <a:t>o = new C</a:t>
            </a:r>
            <a:r>
              <a:rPr lang="en-US" sz="2600" b="1" i="0" u="none" baseline="-25000" dirty="0">
                <a:solidFill>
                  <a:schemeClr val="dk1"/>
                </a:solidFill>
                <a:latin typeface="Times New Roman"/>
                <a:ea typeface="Times New Roman"/>
                <a:cs typeface="Times New Roman"/>
                <a:sym typeface="Times New Roman"/>
              </a:rPr>
              <a:t>2</a:t>
            </a:r>
            <a:r>
              <a:rPr lang="en-US" sz="2600" b="1" i="0" u="none" dirty="0">
                <a:solidFill>
                  <a:schemeClr val="dk1"/>
                </a:solidFill>
                <a:latin typeface="Times New Roman"/>
                <a:ea typeface="Times New Roman"/>
                <a:cs typeface="Times New Roman"/>
                <a:sym typeface="Times New Roman"/>
              </a:rPr>
              <a:t>();</a:t>
            </a:r>
            <a:endParaRPr dirty="0"/>
          </a:p>
          <a:p>
            <a:pPr marL="0" marR="0" lvl="0" indent="0" algn="l" rtl="0">
              <a:lnSpc>
                <a:spcPct val="90000"/>
              </a:lnSpc>
              <a:spcBef>
                <a:spcPts val="520"/>
              </a:spcBef>
              <a:spcAft>
                <a:spcPts val="0"/>
              </a:spcAft>
              <a:buClr>
                <a:schemeClr val="dk1"/>
              </a:buClr>
              <a:buSzPts val="2600"/>
              <a:buFont typeface="Times New Roman"/>
              <a:buNone/>
            </a:pPr>
            <a:r>
              <a:rPr lang="en-US" sz="2600" b="1" i="0" u="none" dirty="0" err="1">
                <a:solidFill>
                  <a:schemeClr val="dk1"/>
                </a:solidFill>
                <a:latin typeface="Times New Roman"/>
                <a:ea typeface="Times New Roman"/>
                <a:cs typeface="Times New Roman"/>
                <a:sym typeface="Times New Roman"/>
              </a:rPr>
              <a:t>o.m</a:t>
            </a:r>
            <a:r>
              <a:rPr lang="en-US" sz="2600" b="1" i="0" u="none" dirty="0">
                <a:solidFill>
                  <a:schemeClr val="dk1"/>
                </a:solidFill>
                <a:latin typeface="Times New Roman"/>
                <a:ea typeface="Times New Roman"/>
                <a:cs typeface="Times New Roman"/>
                <a:sym typeface="Times New Roman"/>
              </a:rPr>
              <a:t>();</a:t>
            </a:r>
            <a:endParaRPr dirty="0"/>
          </a:p>
          <a:p>
            <a:pPr marL="0" marR="0" lvl="0" indent="0" algn="l" rtl="0">
              <a:lnSpc>
                <a:spcPct val="90000"/>
              </a:lnSpc>
              <a:spcBef>
                <a:spcPts val="520"/>
              </a:spcBef>
              <a:spcAft>
                <a:spcPts val="0"/>
              </a:spcAft>
              <a:buClr>
                <a:schemeClr val="dk1"/>
              </a:buClr>
              <a:buSzPts val="2600"/>
              <a:buFont typeface="Times New Roman"/>
              <a:buNone/>
            </a:pPr>
            <a:endParaRPr sz="2600" b="0" i="0" u="none" dirty="0">
              <a:solidFill>
                <a:schemeClr val="dk1"/>
              </a:solidFill>
              <a:latin typeface="Times New Roman"/>
              <a:ea typeface="Times New Roman"/>
              <a:cs typeface="Times New Roman"/>
              <a:sym typeface="Times New Roman"/>
            </a:endParaRPr>
          </a:p>
          <a:p>
            <a:pPr marL="0" marR="0" lvl="0" indent="0" algn="l" rtl="0">
              <a:lnSpc>
                <a:spcPct val="90000"/>
              </a:lnSpc>
              <a:spcBef>
                <a:spcPts val="520"/>
              </a:spcBef>
              <a:spcAft>
                <a:spcPts val="0"/>
              </a:spcAft>
              <a:buClr>
                <a:srgbClr val="FF0000"/>
              </a:buClr>
              <a:buSzPts val="2600"/>
              <a:buFont typeface="Times New Roman"/>
              <a:buNone/>
            </a:pPr>
            <a:r>
              <a:rPr lang="en-US" sz="2600" b="0" i="0" u="none" dirty="0">
                <a:solidFill>
                  <a:srgbClr val="FF0000"/>
                </a:solidFill>
                <a:latin typeface="Times New Roman"/>
                <a:ea typeface="Times New Roman"/>
                <a:cs typeface="Times New Roman"/>
                <a:sym typeface="Times New Roman"/>
              </a:rPr>
              <a:t>Which m will be implemented?</a:t>
            </a:r>
            <a:endParaRPr dirty="0"/>
          </a:p>
          <a:p>
            <a:pPr marL="0" marR="0" lvl="0" indent="0" algn="l" rtl="0">
              <a:lnSpc>
                <a:spcPct val="100000"/>
              </a:lnSpc>
              <a:spcBef>
                <a:spcPts val="0"/>
              </a:spcBef>
              <a:spcAft>
                <a:spcPts val="0"/>
              </a:spcAft>
              <a:buNone/>
            </a:pPr>
            <a:endParaRPr sz="2600" b="0" i="0" u="none" dirty="0">
              <a:solidFill>
                <a:srgbClr val="FF0000"/>
              </a:solidFill>
              <a:latin typeface="Times New Roman"/>
              <a:ea typeface="Times New Roman"/>
              <a:cs typeface="Times New Roman"/>
              <a:sym typeface="Times New Roman"/>
            </a:endParaRPr>
          </a:p>
        </p:txBody>
      </p:sp>
      <p:sp>
        <p:nvSpPr>
          <p:cNvPr id="379" name="Google Shape;379;p32"/>
          <p:cNvSpPr/>
          <p:nvPr/>
        </p:nvSpPr>
        <p:spPr>
          <a:xfrm>
            <a:off x="952500" y="4164012"/>
            <a:ext cx="1371600" cy="685800"/>
          </a:xfrm>
          <a:prstGeom prst="ellipse">
            <a:avLst/>
          </a:prstGeom>
          <a:noFill/>
          <a:ln w="12700" cap="flat" cmpd="sng">
            <a:solidFill>
              <a:srgbClr val="FF505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pic>
        <p:nvPicPr>
          <p:cNvPr id="380" name="Google Shape;380;p32" descr="Image result for think"/>
          <p:cNvPicPr preferRelativeResize="0"/>
          <p:nvPr/>
        </p:nvPicPr>
        <p:blipFill rotWithShape="1">
          <a:blip r:embed="rId3">
            <a:alphaModFix/>
          </a:blip>
          <a:srcRect/>
          <a:stretch/>
        </p:blipFill>
        <p:spPr>
          <a:xfrm>
            <a:off x="-19050" y="7937"/>
            <a:ext cx="3371850" cy="1352550"/>
          </a:xfrm>
          <a:prstGeom prst="rect">
            <a:avLst/>
          </a:prstGeom>
          <a:noFill/>
          <a:ln>
            <a:noFill/>
          </a:ln>
        </p:spPr>
      </p:pic>
      <p:sp>
        <p:nvSpPr>
          <p:cNvPr id="2" name="Oval 1">
            <a:extLst>
              <a:ext uri="{FF2B5EF4-FFF2-40B4-BE49-F238E27FC236}">
                <a16:creationId xmlns:a16="http://schemas.microsoft.com/office/drawing/2014/main" id="{0DDE209C-49B0-4380-927B-98FF105E1B6A}"/>
              </a:ext>
            </a:extLst>
          </p:cNvPr>
          <p:cNvSpPr/>
          <p:nvPr/>
        </p:nvSpPr>
        <p:spPr>
          <a:xfrm>
            <a:off x="952500" y="1609725"/>
            <a:ext cx="1371598" cy="1189023"/>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6399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A7B5A-A9C1-473B-B95A-EB18646CD96A}"/>
              </a:ext>
            </a:extLst>
          </p:cNvPr>
          <p:cNvSpPr>
            <a:spLocks noGrp="1"/>
          </p:cNvSpPr>
          <p:nvPr>
            <p:ph type="title"/>
          </p:nvPr>
        </p:nvSpPr>
        <p:spPr/>
        <p:txBody>
          <a:bodyPr/>
          <a:lstStyle/>
          <a:p>
            <a:r>
              <a:rPr lang="en-US" dirty="0"/>
              <a:t>Polymorphism</a:t>
            </a:r>
          </a:p>
        </p:txBody>
      </p:sp>
      <p:sp>
        <p:nvSpPr>
          <p:cNvPr id="3" name="Text Placeholder 2">
            <a:extLst>
              <a:ext uri="{FF2B5EF4-FFF2-40B4-BE49-F238E27FC236}">
                <a16:creationId xmlns:a16="http://schemas.microsoft.com/office/drawing/2014/main" id="{675647F0-F085-4519-AEF9-D6A0C68D7F8D}"/>
              </a:ext>
            </a:extLst>
          </p:cNvPr>
          <p:cNvSpPr>
            <a:spLocks noGrp="1"/>
          </p:cNvSpPr>
          <p:nvPr>
            <p:ph type="body" idx="1"/>
          </p:nvPr>
        </p:nvSpPr>
        <p:spPr>
          <a:xfrm>
            <a:off x="685799" y="1657350"/>
            <a:ext cx="8607287" cy="4114800"/>
          </a:xfrm>
        </p:spPr>
        <p:txBody>
          <a:bodyPr/>
          <a:lstStyle/>
          <a:p>
            <a:r>
              <a:rPr lang="en-GB" sz="2800" dirty="0"/>
              <a:t>The three pillars of object-oriented programming are:</a:t>
            </a:r>
          </a:p>
          <a:p>
            <a:endParaRPr lang="en-GB" sz="2800" dirty="0"/>
          </a:p>
          <a:p>
            <a:pPr lvl="1"/>
            <a:r>
              <a:rPr lang="en-US" dirty="0"/>
              <a:t>Encapsulation</a:t>
            </a:r>
          </a:p>
          <a:p>
            <a:pPr lvl="1"/>
            <a:r>
              <a:rPr lang="en-US" dirty="0"/>
              <a:t>Inheritance</a:t>
            </a:r>
          </a:p>
          <a:p>
            <a:pPr lvl="1"/>
            <a:r>
              <a:rPr lang="en-US" dirty="0"/>
              <a:t>Polymorphism</a:t>
            </a:r>
          </a:p>
          <a:p>
            <a:pPr lvl="1"/>
            <a:endParaRPr lang="en-US" dirty="0"/>
          </a:p>
        </p:txBody>
      </p:sp>
      <p:sp>
        <p:nvSpPr>
          <p:cNvPr id="4" name="Slide Number Placeholder 3">
            <a:extLst>
              <a:ext uri="{FF2B5EF4-FFF2-40B4-BE49-F238E27FC236}">
                <a16:creationId xmlns:a16="http://schemas.microsoft.com/office/drawing/2014/main" id="{93841CA6-5334-4274-A1ED-B64ADCAF51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5" name="Picture 4">
            <a:extLst>
              <a:ext uri="{FF2B5EF4-FFF2-40B4-BE49-F238E27FC236}">
                <a16:creationId xmlns:a16="http://schemas.microsoft.com/office/drawing/2014/main" id="{A908CA10-0DA5-4444-9879-AF4E326792B5}"/>
              </a:ext>
            </a:extLst>
          </p:cNvPr>
          <p:cNvPicPr>
            <a:picLocks noChangeAspect="1"/>
          </p:cNvPicPr>
          <p:nvPr/>
        </p:nvPicPr>
        <p:blipFill>
          <a:blip r:embed="rId2"/>
          <a:stretch>
            <a:fillRect/>
          </a:stretch>
        </p:blipFill>
        <p:spPr>
          <a:xfrm>
            <a:off x="2336800" y="1657350"/>
            <a:ext cx="4470400" cy="4216400"/>
          </a:xfrm>
          <a:prstGeom prst="rect">
            <a:avLst/>
          </a:prstGeom>
        </p:spPr>
      </p:pic>
    </p:spTree>
    <p:extLst>
      <p:ext uri="{BB962C8B-B14F-4D97-AF65-F5344CB8AC3E}">
        <p14:creationId xmlns:p14="http://schemas.microsoft.com/office/powerpoint/2010/main" val="3691121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2"/>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30</a:t>
            </a:fld>
            <a:endParaRPr/>
          </a:p>
        </p:txBody>
      </p:sp>
      <p:sp>
        <p:nvSpPr>
          <p:cNvPr id="362" name="Google Shape;362;p32"/>
          <p:cNvSpPr txBox="1">
            <a:spLocks noGrp="1"/>
          </p:cNvSpPr>
          <p:nvPr>
            <p:ph type="title"/>
          </p:nvPr>
        </p:nvSpPr>
        <p:spPr>
          <a:xfrm>
            <a:off x="1828800" y="296862"/>
            <a:ext cx="7772400" cy="4572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b="0" i="0" u="none">
                <a:solidFill>
                  <a:schemeClr val="dk2"/>
                </a:solidFill>
                <a:latin typeface="Times New Roman"/>
                <a:ea typeface="Times New Roman"/>
                <a:cs typeface="Times New Roman"/>
                <a:sym typeface="Times New Roman"/>
              </a:rPr>
              <a:t>Dynamic Binding</a:t>
            </a:r>
            <a:endParaRPr/>
          </a:p>
        </p:txBody>
      </p:sp>
      <p:grpSp>
        <p:nvGrpSpPr>
          <p:cNvPr id="363" name="Google Shape;363;p32"/>
          <p:cNvGrpSpPr/>
          <p:nvPr/>
        </p:nvGrpSpPr>
        <p:grpSpPr>
          <a:xfrm>
            <a:off x="1295400" y="1828800"/>
            <a:ext cx="685800" cy="708025"/>
            <a:chOff x="0" y="0"/>
            <a:chExt cx="2147483647" cy="2147483646"/>
          </a:xfrm>
        </p:grpSpPr>
        <p:sp>
          <p:nvSpPr>
            <p:cNvPr id="364" name="Google Shape;364;p32"/>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C</a:t>
              </a:r>
              <a:r>
                <a:rPr lang="en-US" sz="2400" b="0" i="0" u="none" baseline="-25000" dirty="0">
                  <a:solidFill>
                    <a:schemeClr val="dk1"/>
                  </a:solidFill>
                  <a:latin typeface="Times New Roman"/>
                  <a:ea typeface="Times New Roman"/>
                  <a:cs typeface="Times New Roman"/>
                  <a:sym typeface="Times New Roman"/>
                </a:rPr>
                <a:t>n</a:t>
              </a:r>
              <a:endParaRPr dirty="0"/>
            </a:p>
            <a:p>
              <a:pPr marL="0" marR="0" lvl="0" indent="0" algn="ctr" rtl="0">
                <a:lnSpc>
                  <a:spcPct val="100000"/>
                </a:lnSpc>
                <a:spcBef>
                  <a:spcPts val="0"/>
                </a:spcBef>
                <a:spcAft>
                  <a:spcPts val="0"/>
                </a:spcAft>
                <a:buClr>
                  <a:schemeClr val="dk1"/>
                </a:buClr>
                <a:buSzPts val="1600"/>
                <a:buFont typeface="Times New Roman"/>
                <a:buNone/>
              </a:pPr>
              <a:endParaRPr dirty="0"/>
            </a:p>
          </p:txBody>
        </p:sp>
        <p:cxnSp>
          <p:nvCxnSpPr>
            <p:cNvPr id="365" name="Google Shape;365;p32"/>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366" name="Google Shape;366;p32"/>
          <p:cNvGrpSpPr/>
          <p:nvPr/>
        </p:nvGrpSpPr>
        <p:grpSpPr>
          <a:xfrm>
            <a:off x="1295400" y="2827337"/>
            <a:ext cx="685800" cy="706437"/>
            <a:chOff x="0" y="0"/>
            <a:chExt cx="2147483647" cy="2147483646"/>
          </a:xfrm>
        </p:grpSpPr>
        <p:sp>
          <p:nvSpPr>
            <p:cNvPr id="367" name="Google Shape;367;p32"/>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a:t>
              </a:r>
              <a:r>
                <a:rPr lang="en-US" sz="2400" b="0" i="0" u="none" baseline="-25000">
                  <a:solidFill>
                    <a:schemeClr val="dk1"/>
                  </a:solidFill>
                  <a:latin typeface="Times New Roman"/>
                  <a:ea typeface="Times New Roman"/>
                  <a:cs typeface="Times New Roman"/>
                  <a:sym typeface="Times New Roman"/>
                </a:rPr>
                <a:t>3</a:t>
              </a:r>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m()</a:t>
              </a:r>
              <a:endParaRPr/>
            </a:p>
          </p:txBody>
        </p:sp>
        <p:cxnSp>
          <p:nvCxnSpPr>
            <p:cNvPr id="368" name="Google Shape;368;p32"/>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369" name="Google Shape;369;p32"/>
          <p:cNvGrpSpPr/>
          <p:nvPr/>
        </p:nvGrpSpPr>
        <p:grpSpPr>
          <a:xfrm>
            <a:off x="1295400" y="3913187"/>
            <a:ext cx="685800" cy="708025"/>
            <a:chOff x="0" y="0"/>
            <a:chExt cx="2147483647" cy="2147483646"/>
          </a:xfrm>
        </p:grpSpPr>
        <p:sp>
          <p:nvSpPr>
            <p:cNvPr id="370" name="Google Shape;370;p32"/>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a:t>
              </a:r>
              <a:r>
                <a:rPr lang="en-US" sz="2400" b="0" i="0" u="none" baseline="-25000">
                  <a:solidFill>
                    <a:schemeClr val="dk1"/>
                  </a:solidFill>
                  <a:latin typeface="Times New Roman"/>
                  <a:ea typeface="Times New Roman"/>
                  <a:cs typeface="Times New Roman"/>
                  <a:sym typeface="Times New Roman"/>
                </a:rPr>
                <a:t>2</a:t>
              </a:r>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m()</a:t>
              </a:r>
              <a:endParaRPr/>
            </a:p>
          </p:txBody>
        </p:sp>
        <p:cxnSp>
          <p:nvCxnSpPr>
            <p:cNvPr id="371" name="Google Shape;371;p32"/>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372" name="Google Shape;372;p32"/>
          <p:cNvGrpSpPr/>
          <p:nvPr/>
        </p:nvGrpSpPr>
        <p:grpSpPr>
          <a:xfrm>
            <a:off x="1295400" y="5029200"/>
            <a:ext cx="685800" cy="708025"/>
            <a:chOff x="0" y="0"/>
            <a:chExt cx="2147483647" cy="2147483646"/>
          </a:xfrm>
        </p:grpSpPr>
        <p:sp>
          <p:nvSpPr>
            <p:cNvPr id="373" name="Google Shape;373;p32"/>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a:t>
              </a:r>
              <a:r>
                <a:rPr lang="en-US" sz="2400" b="0" i="0" u="none" baseline="-25000">
                  <a:solidFill>
                    <a:schemeClr val="dk1"/>
                  </a:solidFill>
                  <a:latin typeface="Times New Roman"/>
                  <a:ea typeface="Times New Roman"/>
                  <a:cs typeface="Times New Roman"/>
                  <a:sym typeface="Times New Roman"/>
                </a:rPr>
                <a:t>1</a:t>
              </a:r>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m()</a:t>
              </a:r>
              <a:endParaRPr/>
            </a:p>
          </p:txBody>
        </p:sp>
        <p:cxnSp>
          <p:nvCxnSpPr>
            <p:cNvPr id="374" name="Google Shape;374;p32"/>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cxnSp>
        <p:nvCxnSpPr>
          <p:cNvPr id="375" name="Google Shape;375;p32"/>
          <p:cNvCxnSpPr/>
          <p:nvPr/>
        </p:nvCxnSpPr>
        <p:spPr>
          <a:xfrm rot="10800000">
            <a:off x="1638300" y="2536825"/>
            <a:ext cx="0" cy="290512"/>
          </a:xfrm>
          <a:prstGeom prst="straightConnector1">
            <a:avLst/>
          </a:prstGeom>
          <a:noFill/>
          <a:ln w="12700" cap="flat" cmpd="sng">
            <a:solidFill>
              <a:schemeClr val="dk1"/>
            </a:solidFill>
            <a:prstDash val="solid"/>
            <a:miter lim="800000"/>
            <a:headEnd type="none" w="med" len="med"/>
            <a:tailEnd type="triangle" w="med" len="med"/>
          </a:ln>
        </p:spPr>
      </p:cxnSp>
      <p:cxnSp>
        <p:nvCxnSpPr>
          <p:cNvPr id="376" name="Google Shape;376;p32"/>
          <p:cNvCxnSpPr/>
          <p:nvPr/>
        </p:nvCxnSpPr>
        <p:spPr>
          <a:xfrm rot="10800000">
            <a:off x="1638300" y="3533775"/>
            <a:ext cx="0" cy="379412"/>
          </a:xfrm>
          <a:prstGeom prst="straightConnector1">
            <a:avLst/>
          </a:prstGeom>
          <a:noFill/>
          <a:ln w="12700" cap="flat" cmpd="sng">
            <a:solidFill>
              <a:schemeClr val="dk1"/>
            </a:solidFill>
            <a:prstDash val="solid"/>
            <a:miter lim="800000"/>
            <a:headEnd type="none" w="med" len="med"/>
            <a:tailEnd type="triangle" w="med" len="med"/>
          </a:ln>
        </p:spPr>
      </p:cxnSp>
      <p:cxnSp>
        <p:nvCxnSpPr>
          <p:cNvPr id="377" name="Google Shape;377;p32"/>
          <p:cNvCxnSpPr/>
          <p:nvPr/>
        </p:nvCxnSpPr>
        <p:spPr>
          <a:xfrm rot="10800000">
            <a:off x="1600200" y="4649787"/>
            <a:ext cx="0" cy="379412"/>
          </a:xfrm>
          <a:prstGeom prst="straightConnector1">
            <a:avLst/>
          </a:prstGeom>
          <a:noFill/>
          <a:ln w="12700" cap="flat" cmpd="sng">
            <a:solidFill>
              <a:schemeClr val="dk1"/>
            </a:solidFill>
            <a:prstDash val="solid"/>
            <a:miter lim="800000"/>
            <a:headEnd type="none" w="med" len="med"/>
            <a:tailEnd type="triangle" w="med" len="med"/>
          </a:ln>
        </p:spPr>
      </p:cxnSp>
      <p:sp>
        <p:nvSpPr>
          <p:cNvPr id="378" name="Google Shape;378;p32"/>
          <p:cNvSpPr txBox="1"/>
          <p:nvPr/>
        </p:nvSpPr>
        <p:spPr>
          <a:xfrm>
            <a:off x="2362200" y="1447800"/>
            <a:ext cx="6096000" cy="3505200"/>
          </a:xfrm>
          <a:prstGeom prst="rect">
            <a:avLst/>
          </a:prstGeom>
          <a:noFill/>
          <a:ln>
            <a:noFill/>
          </a:ln>
        </p:spPr>
        <p:txBody>
          <a:bodyPr spcFirstLastPara="1" wrap="square" lIns="92075" tIns="46025" rIns="92075" bIns="46025" anchor="t" anchorCtr="0">
            <a:noAutofit/>
          </a:bodyPr>
          <a:lstStyle/>
          <a:p>
            <a:pPr marL="0" marR="0" lvl="0" indent="0" algn="l" rtl="0">
              <a:lnSpc>
                <a:spcPct val="90000"/>
              </a:lnSpc>
              <a:spcBef>
                <a:spcPts val="0"/>
              </a:spcBef>
              <a:spcAft>
                <a:spcPts val="0"/>
              </a:spcAft>
              <a:buClr>
                <a:schemeClr val="dk1"/>
              </a:buClr>
              <a:buSzPts val="2600"/>
              <a:buFont typeface="Times New Roman"/>
              <a:buNone/>
            </a:pPr>
            <a:r>
              <a:rPr lang="en-US" sz="2600" b="0" i="0" u="none" dirty="0">
                <a:solidFill>
                  <a:schemeClr val="dk1"/>
                </a:solidFill>
                <a:latin typeface="Times New Roman"/>
                <a:ea typeface="Times New Roman"/>
                <a:cs typeface="Times New Roman"/>
                <a:sym typeface="Times New Roman"/>
              </a:rPr>
              <a:t>Suppose:</a:t>
            </a:r>
            <a:endParaRPr dirty="0"/>
          </a:p>
          <a:p>
            <a:pPr marL="0" marR="0" lvl="0" indent="0" algn="l" rtl="0">
              <a:lnSpc>
                <a:spcPct val="90000"/>
              </a:lnSpc>
              <a:spcBef>
                <a:spcPts val="520"/>
              </a:spcBef>
              <a:spcAft>
                <a:spcPts val="0"/>
              </a:spcAft>
              <a:buClr>
                <a:schemeClr val="dk1"/>
              </a:buClr>
              <a:buSzPts val="2600"/>
              <a:buFont typeface="Times New Roman"/>
              <a:buNone/>
            </a:pPr>
            <a:endParaRPr sz="2600" b="0" i="0" u="none" dirty="0">
              <a:solidFill>
                <a:schemeClr val="dk1"/>
              </a:solidFill>
              <a:latin typeface="Times New Roman"/>
              <a:ea typeface="Times New Roman"/>
              <a:cs typeface="Times New Roman"/>
              <a:sym typeface="Times New Roman"/>
            </a:endParaRPr>
          </a:p>
          <a:p>
            <a:pPr marL="0" marR="0" lvl="0" indent="0" algn="l" rtl="0">
              <a:lnSpc>
                <a:spcPct val="90000"/>
              </a:lnSpc>
              <a:spcBef>
                <a:spcPts val="520"/>
              </a:spcBef>
              <a:spcAft>
                <a:spcPts val="0"/>
              </a:spcAft>
              <a:buClr>
                <a:schemeClr val="dk1"/>
              </a:buClr>
              <a:buSzPts val="2600"/>
              <a:buFont typeface="Times New Roman"/>
              <a:buNone/>
            </a:pPr>
            <a:r>
              <a:rPr lang="en-US" sz="2600" b="1" i="0" u="none" dirty="0">
                <a:solidFill>
                  <a:schemeClr val="dk1"/>
                </a:solidFill>
                <a:latin typeface="Times New Roman"/>
                <a:ea typeface="Times New Roman"/>
                <a:cs typeface="Times New Roman"/>
                <a:sym typeface="Times New Roman"/>
              </a:rPr>
              <a:t>C</a:t>
            </a:r>
            <a:r>
              <a:rPr lang="en-US" sz="2600" b="1" baseline="-25000" dirty="0">
                <a:solidFill>
                  <a:schemeClr val="dk1"/>
                </a:solidFill>
                <a:latin typeface="Times New Roman"/>
                <a:ea typeface="Times New Roman"/>
                <a:cs typeface="Times New Roman"/>
                <a:sym typeface="Times New Roman"/>
              </a:rPr>
              <a:t>n</a:t>
            </a:r>
            <a:r>
              <a:rPr lang="en-US" sz="2600" b="1" i="0" u="none" baseline="-25000" dirty="0">
                <a:solidFill>
                  <a:schemeClr val="dk1"/>
                </a:solidFill>
                <a:latin typeface="Times New Roman"/>
                <a:ea typeface="Times New Roman"/>
                <a:cs typeface="Times New Roman"/>
                <a:sym typeface="Times New Roman"/>
              </a:rPr>
              <a:t> </a:t>
            </a:r>
            <a:r>
              <a:rPr lang="en-US" sz="2600" b="1" i="0" u="none" dirty="0">
                <a:solidFill>
                  <a:schemeClr val="dk1"/>
                </a:solidFill>
                <a:latin typeface="Times New Roman"/>
                <a:ea typeface="Times New Roman"/>
                <a:cs typeface="Times New Roman"/>
                <a:sym typeface="Times New Roman"/>
              </a:rPr>
              <a:t>o = new C</a:t>
            </a:r>
            <a:r>
              <a:rPr lang="en-US" sz="2600" b="1" i="0" u="none" baseline="-25000" dirty="0">
                <a:solidFill>
                  <a:schemeClr val="dk1"/>
                </a:solidFill>
                <a:latin typeface="Times New Roman"/>
                <a:ea typeface="Times New Roman"/>
                <a:cs typeface="Times New Roman"/>
                <a:sym typeface="Times New Roman"/>
              </a:rPr>
              <a:t>2</a:t>
            </a:r>
            <a:r>
              <a:rPr lang="en-US" sz="2600" b="1" i="0" u="none" dirty="0">
                <a:solidFill>
                  <a:schemeClr val="dk1"/>
                </a:solidFill>
                <a:latin typeface="Times New Roman"/>
                <a:ea typeface="Times New Roman"/>
                <a:cs typeface="Times New Roman"/>
                <a:sym typeface="Times New Roman"/>
              </a:rPr>
              <a:t>();</a:t>
            </a:r>
            <a:endParaRPr dirty="0"/>
          </a:p>
          <a:p>
            <a:pPr marL="0" marR="0" lvl="0" indent="0" algn="l" rtl="0">
              <a:lnSpc>
                <a:spcPct val="90000"/>
              </a:lnSpc>
              <a:spcBef>
                <a:spcPts val="520"/>
              </a:spcBef>
              <a:spcAft>
                <a:spcPts val="0"/>
              </a:spcAft>
              <a:buClr>
                <a:schemeClr val="dk1"/>
              </a:buClr>
              <a:buSzPts val="2600"/>
              <a:buFont typeface="Times New Roman"/>
              <a:buNone/>
            </a:pPr>
            <a:r>
              <a:rPr lang="en-US" sz="2600" b="1" i="0" u="none" dirty="0" err="1">
                <a:solidFill>
                  <a:schemeClr val="dk1"/>
                </a:solidFill>
                <a:latin typeface="Times New Roman"/>
                <a:ea typeface="Times New Roman"/>
                <a:cs typeface="Times New Roman"/>
                <a:sym typeface="Times New Roman"/>
              </a:rPr>
              <a:t>o.m</a:t>
            </a:r>
            <a:r>
              <a:rPr lang="en-US" sz="2600" b="1" i="0" u="none" dirty="0">
                <a:solidFill>
                  <a:schemeClr val="dk1"/>
                </a:solidFill>
                <a:latin typeface="Times New Roman"/>
                <a:ea typeface="Times New Roman"/>
                <a:cs typeface="Times New Roman"/>
                <a:sym typeface="Times New Roman"/>
              </a:rPr>
              <a:t>();</a:t>
            </a:r>
            <a:endParaRPr dirty="0"/>
          </a:p>
          <a:p>
            <a:pPr marL="0" marR="0" lvl="0" indent="0" algn="l" rtl="0">
              <a:lnSpc>
                <a:spcPct val="90000"/>
              </a:lnSpc>
              <a:spcBef>
                <a:spcPts val="520"/>
              </a:spcBef>
              <a:spcAft>
                <a:spcPts val="0"/>
              </a:spcAft>
              <a:buClr>
                <a:schemeClr val="dk1"/>
              </a:buClr>
              <a:buSzPts val="2600"/>
              <a:buFont typeface="Times New Roman"/>
              <a:buNone/>
            </a:pPr>
            <a:endParaRPr sz="2600" b="0" i="0" u="none" dirty="0">
              <a:solidFill>
                <a:schemeClr val="dk1"/>
              </a:solidFill>
              <a:latin typeface="Times New Roman"/>
              <a:ea typeface="Times New Roman"/>
              <a:cs typeface="Times New Roman"/>
              <a:sym typeface="Times New Roman"/>
            </a:endParaRPr>
          </a:p>
          <a:p>
            <a:pPr marL="0" marR="0" lvl="0" indent="0" algn="l" rtl="0">
              <a:lnSpc>
                <a:spcPct val="90000"/>
              </a:lnSpc>
              <a:spcBef>
                <a:spcPts val="520"/>
              </a:spcBef>
              <a:spcAft>
                <a:spcPts val="0"/>
              </a:spcAft>
              <a:buClr>
                <a:srgbClr val="FF0000"/>
              </a:buClr>
              <a:buSzPts val="2600"/>
              <a:buFont typeface="Times New Roman"/>
              <a:buNone/>
            </a:pPr>
            <a:r>
              <a:rPr lang="en-US" sz="2600" b="0" i="0" u="none" dirty="0">
                <a:solidFill>
                  <a:srgbClr val="FF0000"/>
                </a:solidFill>
                <a:latin typeface="Times New Roman"/>
                <a:ea typeface="Times New Roman"/>
                <a:cs typeface="Times New Roman"/>
                <a:sym typeface="Times New Roman"/>
              </a:rPr>
              <a:t>Which m will be implemented?</a:t>
            </a:r>
          </a:p>
          <a:p>
            <a:pPr marL="0" marR="0" lvl="0" indent="0" algn="l" rtl="0">
              <a:lnSpc>
                <a:spcPct val="90000"/>
              </a:lnSpc>
              <a:spcBef>
                <a:spcPts val="520"/>
              </a:spcBef>
              <a:spcAft>
                <a:spcPts val="0"/>
              </a:spcAft>
              <a:buClr>
                <a:srgbClr val="FF0000"/>
              </a:buClr>
              <a:buSzPts val="2600"/>
              <a:buFont typeface="Times New Roman"/>
              <a:buNone/>
            </a:pPr>
            <a:endParaRPr lang="en-US" sz="2600" dirty="0">
              <a:solidFill>
                <a:srgbClr val="FF0000"/>
              </a:solidFill>
              <a:latin typeface="Times New Roman"/>
              <a:cs typeface="Times New Roman"/>
              <a:sym typeface="Times New Roman"/>
            </a:endParaRPr>
          </a:p>
          <a:p>
            <a:pPr marL="0" marR="0" lvl="0" indent="0" algn="l" rtl="0">
              <a:lnSpc>
                <a:spcPct val="90000"/>
              </a:lnSpc>
              <a:spcBef>
                <a:spcPts val="520"/>
              </a:spcBef>
              <a:spcAft>
                <a:spcPts val="0"/>
              </a:spcAft>
              <a:buClr>
                <a:srgbClr val="FF0000"/>
              </a:buClr>
              <a:buSzPts val="2600"/>
              <a:buFont typeface="Times New Roman"/>
              <a:buNone/>
            </a:pPr>
            <a:r>
              <a:rPr lang="en-US" sz="2600" dirty="0">
                <a:solidFill>
                  <a:srgbClr val="FF0000"/>
                </a:solidFill>
                <a:latin typeface="Times New Roman"/>
                <a:cs typeface="Times New Roman"/>
                <a:sym typeface="Times New Roman"/>
              </a:rPr>
              <a:t>Error </a:t>
            </a:r>
          </a:p>
          <a:p>
            <a:pPr marL="0" marR="0" lvl="0" indent="0" algn="l" rtl="0">
              <a:lnSpc>
                <a:spcPct val="90000"/>
              </a:lnSpc>
              <a:spcBef>
                <a:spcPts val="520"/>
              </a:spcBef>
              <a:spcAft>
                <a:spcPts val="0"/>
              </a:spcAft>
              <a:buClr>
                <a:srgbClr val="FF0000"/>
              </a:buClr>
              <a:buSzPts val="2600"/>
              <a:buFont typeface="Times New Roman"/>
              <a:buNone/>
            </a:pPr>
            <a:r>
              <a:rPr lang="en-US" sz="2600" dirty="0">
                <a:solidFill>
                  <a:srgbClr val="FF0000"/>
                </a:solidFill>
                <a:latin typeface="Times New Roman"/>
                <a:cs typeface="Times New Roman"/>
                <a:sym typeface="Times New Roman"/>
              </a:rPr>
              <a:t>Declared type should have the invoked method.</a:t>
            </a:r>
            <a:endParaRPr dirty="0"/>
          </a:p>
          <a:p>
            <a:pPr marL="0" marR="0" lvl="0" indent="0" algn="l" rtl="0">
              <a:lnSpc>
                <a:spcPct val="100000"/>
              </a:lnSpc>
              <a:spcBef>
                <a:spcPts val="0"/>
              </a:spcBef>
              <a:spcAft>
                <a:spcPts val="0"/>
              </a:spcAft>
              <a:buNone/>
            </a:pPr>
            <a:endParaRPr sz="2600" b="0" i="0" u="none" dirty="0">
              <a:solidFill>
                <a:srgbClr val="FF0000"/>
              </a:solidFill>
              <a:latin typeface="Times New Roman"/>
              <a:ea typeface="Times New Roman"/>
              <a:cs typeface="Times New Roman"/>
              <a:sym typeface="Times New Roman"/>
            </a:endParaRPr>
          </a:p>
        </p:txBody>
      </p:sp>
      <p:pic>
        <p:nvPicPr>
          <p:cNvPr id="380" name="Google Shape;380;p32" descr="Image result for think"/>
          <p:cNvPicPr preferRelativeResize="0"/>
          <p:nvPr/>
        </p:nvPicPr>
        <p:blipFill rotWithShape="1">
          <a:blip r:embed="rId3">
            <a:alphaModFix/>
          </a:blip>
          <a:srcRect/>
          <a:stretch/>
        </p:blipFill>
        <p:spPr>
          <a:xfrm>
            <a:off x="-19050" y="7937"/>
            <a:ext cx="3371850" cy="1352550"/>
          </a:xfrm>
          <a:prstGeom prst="rect">
            <a:avLst/>
          </a:prstGeom>
          <a:noFill/>
          <a:ln>
            <a:noFill/>
          </a:ln>
        </p:spPr>
      </p:pic>
      <p:sp>
        <p:nvSpPr>
          <p:cNvPr id="2" name="Oval 1">
            <a:extLst>
              <a:ext uri="{FF2B5EF4-FFF2-40B4-BE49-F238E27FC236}">
                <a16:creationId xmlns:a16="http://schemas.microsoft.com/office/drawing/2014/main" id="{0DDE209C-49B0-4380-927B-98FF105E1B6A}"/>
              </a:ext>
            </a:extLst>
          </p:cNvPr>
          <p:cNvSpPr/>
          <p:nvPr/>
        </p:nvSpPr>
        <p:spPr>
          <a:xfrm>
            <a:off x="952500" y="1609725"/>
            <a:ext cx="1371598" cy="1189023"/>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62632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5"/>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31</a:t>
            </a:fld>
            <a:endParaRPr/>
          </a:p>
        </p:txBody>
      </p:sp>
      <p:sp>
        <p:nvSpPr>
          <p:cNvPr id="434" name="Google Shape;434;p35"/>
          <p:cNvSpPr txBox="1">
            <a:spLocks noGrp="1"/>
          </p:cNvSpPr>
          <p:nvPr>
            <p:ph type="title"/>
          </p:nvPr>
        </p:nvSpPr>
        <p:spPr>
          <a:xfrm>
            <a:off x="685800" y="304800"/>
            <a:ext cx="7772400" cy="4572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b="0" i="0" u="none">
                <a:solidFill>
                  <a:schemeClr val="dk2"/>
                </a:solidFill>
                <a:latin typeface="Times New Roman"/>
                <a:ea typeface="Times New Roman"/>
                <a:cs typeface="Times New Roman"/>
                <a:sym typeface="Times New Roman"/>
              </a:rPr>
              <a:t>Dynamic Binding</a:t>
            </a:r>
            <a:endParaRPr/>
          </a:p>
        </p:txBody>
      </p:sp>
      <p:grpSp>
        <p:nvGrpSpPr>
          <p:cNvPr id="435" name="Google Shape;435;p35"/>
          <p:cNvGrpSpPr/>
          <p:nvPr/>
        </p:nvGrpSpPr>
        <p:grpSpPr>
          <a:xfrm>
            <a:off x="762000" y="1219200"/>
            <a:ext cx="685800" cy="708025"/>
            <a:chOff x="0" y="0"/>
            <a:chExt cx="2147483647" cy="2147483646"/>
          </a:xfrm>
        </p:grpSpPr>
        <p:sp>
          <p:nvSpPr>
            <p:cNvPr id="436" name="Google Shape;436;p35"/>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a:t>
              </a:r>
              <a:r>
                <a:rPr lang="en-US" sz="2400" b="0" i="0" u="none" baseline="-25000">
                  <a:solidFill>
                    <a:schemeClr val="dk1"/>
                  </a:solidFill>
                  <a:latin typeface="Times New Roman"/>
                  <a:ea typeface="Times New Roman"/>
                  <a:cs typeface="Times New Roman"/>
                  <a:sym typeface="Times New Roman"/>
                </a:rPr>
                <a:t>n</a:t>
              </a:r>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m()</a:t>
              </a:r>
              <a:endParaRPr/>
            </a:p>
          </p:txBody>
        </p:sp>
        <p:cxnSp>
          <p:nvCxnSpPr>
            <p:cNvPr id="437" name="Google Shape;437;p35"/>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438" name="Google Shape;438;p35"/>
          <p:cNvGrpSpPr/>
          <p:nvPr/>
        </p:nvGrpSpPr>
        <p:grpSpPr>
          <a:xfrm>
            <a:off x="762000" y="2217737"/>
            <a:ext cx="685800" cy="706437"/>
            <a:chOff x="0" y="0"/>
            <a:chExt cx="2147483647" cy="2147483646"/>
          </a:xfrm>
        </p:grpSpPr>
        <p:sp>
          <p:nvSpPr>
            <p:cNvPr id="439" name="Google Shape;439;p35"/>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a:t>
              </a:r>
              <a:r>
                <a:rPr lang="en-US" sz="2400" b="0" i="0" u="none" baseline="-25000">
                  <a:solidFill>
                    <a:schemeClr val="dk1"/>
                  </a:solidFill>
                  <a:latin typeface="Times New Roman"/>
                  <a:ea typeface="Times New Roman"/>
                  <a:cs typeface="Times New Roman"/>
                  <a:sym typeface="Times New Roman"/>
                </a:rPr>
                <a:t>3</a:t>
              </a:r>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m()</a:t>
              </a:r>
              <a:endParaRPr/>
            </a:p>
          </p:txBody>
        </p:sp>
        <p:cxnSp>
          <p:nvCxnSpPr>
            <p:cNvPr id="440" name="Google Shape;440;p35"/>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441" name="Google Shape;441;p35"/>
          <p:cNvGrpSpPr/>
          <p:nvPr/>
        </p:nvGrpSpPr>
        <p:grpSpPr>
          <a:xfrm>
            <a:off x="762000" y="3303587"/>
            <a:ext cx="685800" cy="708025"/>
            <a:chOff x="0" y="0"/>
            <a:chExt cx="2147483647" cy="2147483646"/>
          </a:xfrm>
        </p:grpSpPr>
        <p:sp>
          <p:nvSpPr>
            <p:cNvPr id="442" name="Google Shape;442;p35"/>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a:t>
              </a:r>
              <a:r>
                <a:rPr lang="en-US" sz="2400" b="0" i="0" u="none" baseline="-25000">
                  <a:solidFill>
                    <a:schemeClr val="dk1"/>
                  </a:solidFill>
                  <a:latin typeface="Times New Roman"/>
                  <a:ea typeface="Times New Roman"/>
                  <a:cs typeface="Times New Roman"/>
                  <a:sym typeface="Times New Roman"/>
                </a:rPr>
                <a:t>2</a:t>
              </a:r>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m()</a:t>
              </a:r>
              <a:endParaRPr/>
            </a:p>
          </p:txBody>
        </p:sp>
        <p:cxnSp>
          <p:nvCxnSpPr>
            <p:cNvPr id="443" name="Google Shape;443;p35"/>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444" name="Google Shape;444;p35"/>
          <p:cNvGrpSpPr/>
          <p:nvPr/>
        </p:nvGrpSpPr>
        <p:grpSpPr>
          <a:xfrm>
            <a:off x="762000" y="4419600"/>
            <a:ext cx="685800" cy="708025"/>
            <a:chOff x="0" y="0"/>
            <a:chExt cx="2147483647" cy="2147483646"/>
          </a:xfrm>
        </p:grpSpPr>
        <p:sp>
          <p:nvSpPr>
            <p:cNvPr id="445" name="Google Shape;445;p35"/>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a:t>
              </a:r>
              <a:r>
                <a:rPr lang="en-US" sz="2400" b="0" i="0" u="none" baseline="-25000">
                  <a:solidFill>
                    <a:schemeClr val="dk1"/>
                  </a:solidFill>
                  <a:latin typeface="Times New Roman"/>
                  <a:ea typeface="Times New Roman"/>
                  <a:cs typeface="Times New Roman"/>
                  <a:sym typeface="Times New Roman"/>
                </a:rPr>
                <a:t>1</a:t>
              </a:r>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m()</a:t>
              </a:r>
              <a:endParaRPr/>
            </a:p>
          </p:txBody>
        </p:sp>
        <p:cxnSp>
          <p:nvCxnSpPr>
            <p:cNvPr id="446" name="Google Shape;446;p35"/>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cxnSp>
        <p:nvCxnSpPr>
          <p:cNvPr id="447" name="Google Shape;447;p35"/>
          <p:cNvCxnSpPr/>
          <p:nvPr/>
        </p:nvCxnSpPr>
        <p:spPr>
          <a:xfrm rot="10800000">
            <a:off x="1104900" y="1927225"/>
            <a:ext cx="0" cy="290512"/>
          </a:xfrm>
          <a:prstGeom prst="straightConnector1">
            <a:avLst/>
          </a:prstGeom>
          <a:noFill/>
          <a:ln w="12700" cap="flat" cmpd="sng">
            <a:solidFill>
              <a:schemeClr val="dk1"/>
            </a:solidFill>
            <a:prstDash val="solid"/>
            <a:miter lim="800000"/>
            <a:headEnd type="none" w="med" len="med"/>
            <a:tailEnd type="triangle" w="med" len="med"/>
          </a:ln>
        </p:spPr>
      </p:cxnSp>
      <p:cxnSp>
        <p:nvCxnSpPr>
          <p:cNvPr id="448" name="Google Shape;448;p35"/>
          <p:cNvCxnSpPr/>
          <p:nvPr/>
        </p:nvCxnSpPr>
        <p:spPr>
          <a:xfrm rot="10800000">
            <a:off x="1104900" y="2924175"/>
            <a:ext cx="0" cy="379412"/>
          </a:xfrm>
          <a:prstGeom prst="straightConnector1">
            <a:avLst/>
          </a:prstGeom>
          <a:noFill/>
          <a:ln w="12700" cap="flat" cmpd="sng">
            <a:solidFill>
              <a:schemeClr val="dk1"/>
            </a:solidFill>
            <a:prstDash val="solid"/>
            <a:miter lim="800000"/>
            <a:headEnd type="none" w="med" len="med"/>
            <a:tailEnd type="triangle" w="med" len="med"/>
          </a:ln>
        </p:spPr>
      </p:cxnSp>
      <p:cxnSp>
        <p:nvCxnSpPr>
          <p:cNvPr id="449" name="Google Shape;449;p35"/>
          <p:cNvCxnSpPr/>
          <p:nvPr/>
        </p:nvCxnSpPr>
        <p:spPr>
          <a:xfrm rot="10800000">
            <a:off x="1066800" y="4040187"/>
            <a:ext cx="0" cy="379412"/>
          </a:xfrm>
          <a:prstGeom prst="straightConnector1">
            <a:avLst/>
          </a:prstGeom>
          <a:noFill/>
          <a:ln w="12700" cap="flat" cmpd="sng">
            <a:solidFill>
              <a:schemeClr val="dk1"/>
            </a:solidFill>
            <a:prstDash val="solid"/>
            <a:miter lim="800000"/>
            <a:headEnd type="none" w="med" len="med"/>
            <a:tailEnd type="triangle" w="med" len="med"/>
          </a:ln>
        </p:spPr>
      </p:cxnSp>
      <p:sp>
        <p:nvSpPr>
          <p:cNvPr id="450" name="Google Shape;450;p35"/>
          <p:cNvSpPr txBox="1"/>
          <p:nvPr/>
        </p:nvSpPr>
        <p:spPr>
          <a:xfrm>
            <a:off x="2362200" y="1447800"/>
            <a:ext cx="6096000" cy="3505200"/>
          </a:xfrm>
          <a:prstGeom prst="rect">
            <a:avLst/>
          </a:prstGeom>
          <a:noFill/>
          <a:ln>
            <a:noFill/>
          </a:ln>
        </p:spPr>
        <p:txBody>
          <a:bodyPr spcFirstLastPara="1" wrap="square" lIns="92075" tIns="46025" rIns="92075" bIns="46025" anchor="t" anchorCtr="0">
            <a:noAutofit/>
          </a:bodyPr>
          <a:lstStyle/>
          <a:p>
            <a:pPr marL="0" marR="0" lvl="0" indent="0" algn="l" rtl="0">
              <a:lnSpc>
                <a:spcPct val="90000"/>
              </a:lnSpc>
              <a:spcBef>
                <a:spcPts val="0"/>
              </a:spcBef>
              <a:spcAft>
                <a:spcPts val="0"/>
              </a:spcAft>
              <a:buClr>
                <a:schemeClr val="dk1"/>
              </a:buClr>
              <a:buSzPts val="2600"/>
              <a:buFont typeface="Times New Roman"/>
              <a:buNone/>
            </a:pPr>
            <a:endParaRPr sz="2600" b="0" i="0" u="none" dirty="0">
              <a:solidFill>
                <a:schemeClr val="dk1"/>
              </a:solidFill>
              <a:latin typeface="Times New Roman"/>
              <a:ea typeface="Times New Roman"/>
              <a:cs typeface="Times New Roman"/>
              <a:sym typeface="Times New Roman"/>
            </a:endParaRPr>
          </a:p>
          <a:p>
            <a:pPr marL="0" marR="0" lvl="0" indent="0" algn="l" rtl="0">
              <a:lnSpc>
                <a:spcPct val="90000"/>
              </a:lnSpc>
              <a:spcBef>
                <a:spcPts val="520"/>
              </a:spcBef>
              <a:spcAft>
                <a:spcPts val="0"/>
              </a:spcAft>
              <a:buClr>
                <a:schemeClr val="dk1"/>
              </a:buClr>
              <a:buSzPts val="2600"/>
              <a:buFont typeface="Times New Roman"/>
              <a:buNone/>
            </a:pPr>
            <a:r>
              <a:rPr lang="en-US" sz="2600" b="0" i="0" u="none" dirty="0">
                <a:solidFill>
                  <a:schemeClr val="dk1"/>
                </a:solidFill>
                <a:latin typeface="Times New Roman"/>
                <a:ea typeface="Times New Roman"/>
                <a:cs typeface="Times New Roman"/>
                <a:sym typeface="Times New Roman"/>
              </a:rPr>
              <a:t>the JVM searches the implementation for the method m in C</a:t>
            </a:r>
            <a:r>
              <a:rPr lang="en-US" sz="2600" b="0" i="0" u="none" baseline="-25000" dirty="0">
                <a:solidFill>
                  <a:schemeClr val="dk1"/>
                </a:solidFill>
                <a:latin typeface="Times New Roman"/>
                <a:ea typeface="Times New Roman"/>
                <a:cs typeface="Times New Roman"/>
                <a:sym typeface="Times New Roman"/>
              </a:rPr>
              <a:t>1</a:t>
            </a:r>
            <a:r>
              <a:rPr lang="en-US" sz="2600" b="0" i="0" u="none" dirty="0">
                <a:solidFill>
                  <a:schemeClr val="dk1"/>
                </a:solidFill>
                <a:latin typeface="Times New Roman"/>
                <a:ea typeface="Times New Roman"/>
                <a:cs typeface="Times New Roman"/>
                <a:sym typeface="Times New Roman"/>
              </a:rPr>
              <a:t>, C</a:t>
            </a:r>
            <a:r>
              <a:rPr lang="en-US" sz="2600" b="0" i="0" u="none" baseline="-25000" dirty="0">
                <a:solidFill>
                  <a:schemeClr val="dk1"/>
                </a:solidFill>
                <a:latin typeface="Times New Roman"/>
                <a:ea typeface="Times New Roman"/>
                <a:cs typeface="Times New Roman"/>
                <a:sym typeface="Times New Roman"/>
              </a:rPr>
              <a:t>2</a:t>
            </a:r>
            <a:r>
              <a:rPr lang="en-US" sz="2600" b="0" i="0" u="none" dirty="0">
                <a:solidFill>
                  <a:schemeClr val="dk1"/>
                </a:solidFill>
                <a:latin typeface="Times New Roman"/>
                <a:ea typeface="Times New Roman"/>
                <a:cs typeface="Times New Roman"/>
                <a:sym typeface="Times New Roman"/>
              </a:rPr>
              <a:t>, ..., C</a:t>
            </a:r>
            <a:r>
              <a:rPr lang="en-US" sz="2600" b="0" i="0" u="none" baseline="-25000" dirty="0">
                <a:solidFill>
                  <a:schemeClr val="dk1"/>
                </a:solidFill>
                <a:latin typeface="Times New Roman"/>
                <a:ea typeface="Times New Roman"/>
                <a:cs typeface="Times New Roman"/>
                <a:sym typeface="Times New Roman"/>
              </a:rPr>
              <a:t>n-1 </a:t>
            </a:r>
            <a:r>
              <a:rPr lang="en-US" sz="2600" b="0" i="0" u="none" dirty="0">
                <a:solidFill>
                  <a:schemeClr val="dk1"/>
                </a:solidFill>
                <a:latin typeface="Times New Roman"/>
                <a:ea typeface="Times New Roman"/>
                <a:cs typeface="Times New Roman"/>
                <a:sym typeface="Times New Roman"/>
              </a:rPr>
              <a:t>and C</a:t>
            </a:r>
            <a:r>
              <a:rPr lang="en-US" sz="2600" b="0" i="0" u="none" baseline="-25000" dirty="0">
                <a:solidFill>
                  <a:schemeClr val="dk1"/>
                </a:solidFill>
                <a:latin typeface="Times New Roman"/>
                <a:ea typeface="Times New Roman"/>
                <a:cs typeface="Times New Roman"/>
                <a:sym typeface="Times New Roman"/>
              </a:rPr>
              <a:t>n</a:t>
            </a:r>
            <a:r>
              <a:rPr lang="en-US" sz="2600" b="0" i="0" u="none" dirty="0">
                <a:solidFill>
                  <a:schemeClr val="dk1"/>
                </a:solidFill>
                <a:latin typeface="Times New Roman"/>
                <a:ea typeface="Times New Roman"/>
                <a:cs typeface="Times New Roman"/>
                <a:sym typeface="Times New Roman"/>
              </a:rPr>
              <a:t>, in this order, until it is found. Once an implementation is found, the search stops, and the first-found implementation is invoked.</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36"/>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32</a:t>
            </a:fld>
            <a:endParaRPr/>
          </a:p>
        </p:txBody>
      </p:sp>
      <p:sp>
        <p:nvSpPr>
          <p:cNvPr id="456" name="Google Shape;456;p36"/>
          <p:cNvSpPr txBox="1">
            <a:spLocks noGrp="1"/>
          </p:cNvSpPr>
          <p:nvPr>
            <p:ph type="title"/>
          </p:nvPr>
        </p:nvSpPr>
        <p:spPr>
          <a:xfrm>
            <a:off x="685800" y="304800"/>
            <a:ext cx="7772400" cy="4572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b="0" i="0" u="none">
                <a:solidFill>
                  <a:schemeClr val="dk2"/>
                </a:solidFill>
                <a:latin typeface="Times New Roman"/>
                <a:ea typeface="Times New Roman"/>
                <a:cs typeface="Times New Roman"/>
                <a:sym typeface="Times New Roman"/>
              </a:rPr>
              <a:t>Method Matching vs. Binding</a:t>
            </a:r>
            <a:endParaRPr/>
          </a:p>
        </p:txBody>
      </p:sp>
      <p:sp>
        <p:nvSpPr>
          <p:cNvPr id="457" name="Google Shape;457;p36"/>
          <p:cNvSpPr txBox="1">
            <a:spLocks noGrp="1"/>
          </p:cNvSpPr>
          <p:nvPr>
            <p:ph type="body" idx="1"/>
          </p:nvPr>
        </p:nvSpPr>
        <p:spPr>
          <a:xfrm>
            <a:off x="76200" y="1143000"/>
            <a:ext cx="9067800" cy="3733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Clr>
                <a:schemeClr val="dk2"/>
              </a:buClr>
              <a:buSzPts val="2400"/>
              <a:buFont typeface="Arial"/>
              <a:buChar char="●"/>
            </a:pPr>
            <a:r>
              <a:rPr lang="en-US" sz="3200" b="0" i="0" u="none" dirty="0">
                <a:solidFill>
                  <a:schemeClr val="dk1"/>
                </a:solidFill>
                <a:latin typeface="Times New Roman"/>
                <a:ea typeface="Times New Roman"/>
                <a:cs typeface="Times New Roman"/>
                <a:sym typeface="Times New Roman"/>
              </a:rPr>
              <a:t>Matching a method signature and binding a method implementation are two issues. </a:t>
            </a:r>
            <a:endParaRPr dirty="0"/>
          </a:p>
          <a:p>
            <a:pPr marL="342900" lvl="0" indent="-342900">
              <a:spcBef>
                <a:spcPts val="640"/>
              </a:spcBef>
              <a:buSzPts val="2400"/>
            </a:pPr>
            <a:r>
              <a:rPr lang="en-GB" dirty="0"/>
              <a:t>The declared type of the reference variable decides which method to match at compile time. </a:t>
            </a:r>
          </a:p>
          <a:p>
            <a:pPr marL="914400" lvl="2" indent="0">
              <a:spcBef>
                <a:spcPts val="0"/>
              </a:spcBef>
              <a:buSzPts val="2400"/>
              <a:buNone/>
            </a:pPr>
            <a:endParaRPr lang="en-GB" b="1" dirty="0">
              <a:latin typeface="Courier New"/>
              <a:ea typeface="Courier New"/>
              <a:cs typeface="Courier New"/>
              <a:sym typeface="Courier New"/>
            </a:endParaRPr>
          </a:p>
          <a:p>
            <a:pPr marL="914400" lvl="2" indent="0">
              <a:spcBef>
                <a:spcPts val="0"/>
              </a:spcBef>
              <a:buSzPts val="2400"/>
              <a:buNone/>
            </a:pPr>
            <a:r>
              <a:rPr lang="en-GB" b="1" dirty="0">
                <a:latin typeface="Courier New"/>
                <a:ea typeface="Courier New"/>
                <a:cs typeface="Courier New"/>
                <a:sym typeface="Courier New"/>
              </a:rPr>
              <a:t>Animal </a:t>
            </a:r>
            <a:r>
              <a:rPr lang="en-GB" b="1" dirty="0" err="1">
                <a:latin typeface="Courier New"/>
                <a:ea typeface="Courier New"/>
                <a:cs typeface="Courier New"/>
                <a:sym typeface="Courier New"/>
              </a:rPr>
              <a:t>animal</a:t>
            </a:r>
            <a:r>
              <a:rPr lang="en-GB" b="1" dirty="0">
                <a:latin typeface="Courier New"/>
                <a:ea typeface="Courier New"/>
                <a:cs typeface="Courier New"/>
                <a:sym typeface="Courier New"/>
              </a:rPr>
              <a:t> = new Cat();</a:t>
            </a:r>
            <a:endParaRPr lang="en-GB" dirty="0">
              <a:ea typeface="Courier New"/>
            </a:endParaRPr>
          </a:p>
          <a:p>
            <a:pPr marL="914400" lvl="2" indent="0">
              <a:spcBef>
                <a:spcPts val="0"/>
              </a:spcBef>
              <a:buSzPts val="2400"/>
              <a:buNone/>
            </a:pPr>
            <a:r>
              <a:rPr lang="en-GB" b="1" dirty="0" err="1">
                <a:latin typeface="Courier New"/>
                <a:ea typeface="Courier New"/>
                <a:cs typeface="Courier New"/>
                <a:sym typeface="Courier New"/>
              </a:rPr>
              <a:t>animal.sound</a:t>
            </a:r>
            <a:r>
              <a:rPr lang="en-GB" b="1" dirty="0">
                <a:latin typeface="Courier New"/>
                <a:ea typeface="Courier New"/>
                <a:cs typeface="Courier New"/>
                <a:sym typeface="Courier New"/>
              </a:rPr>
              <a:t>();</a:t>
            </a:r>
            <a:endParaRPr lang="en-GB" dirty="0"/>
          </a:p>
          <a:p>
            <a:pPr marL="342900" lvl="0" indent="-342900">
              <a:spcBef>
                <a:spcPts val="640"/>
              </a:spcBef>
              <a:buSzPts val="2400"/>
            </a:pPr>
            <a:endParaRPr lang="en-GB" dirty="0"/>
          </a:p>
          <a:p>
            <a:pPr marL="0" lvl="0" indent="0" algn="l" rtl="0">
              <a:lnSpc>
                <a:spcPct val="100000"/>
              </a:lnSpc>
              <a:spcBef>
                <a:spcPts val="640"/>
              </a:spcBef>
              <a:spcAft>
                <a:spcPts val="0"/>
              </a:spcAft>
              <a:buClr>
                <a:schemeClr val="dk2"/>
              </a:buClr>
              <a:buSzPts val="2400"/>
              <a:buNone/>
            </a:pPr>
            <a:r>
              <a:rPr lang="en-US" sz="3200" b="0" i="0" u="none" dirty="0">
                <a:solidFill>
                  <a:schemeClr val="dk1"/>
                </a:solidFill>
                <a:latin typeface="Times New Roman"/>
                <a:ea typeface="Times New Roman"/>
                <a:cs typeface="Times New Roman"/>
                <a:sym typeface="Times New Roman"/>
              </a:rPr>
              <a:t> </a:t>
            </a:r>
            <a:endParaRPr dirty="0"/>
          </a:p>
        </p:txBody>
      </p:sp>
      <p:grpSp>
        <p:nvGrpSpPr>
          <p:cNvPr id="6" name="Group 5">
            <a:extLst>
              <a:ext uri="{FF2B5EF4-FFF2-40B4-BE49-F238E27FC236}">
                <a16:creationId xmlns:a16="http://schemas.microsoft.com/office/drawing/2014/main" id="{7260AE04-ED8A-4043-A6CB-3E109A09C73F}"/>
              </a:ext>
            </a:extLst>
          </p:cNvPr>
          <p:cNvGrpSpPr/>
          <p:nvPr/>
        </p:nvGrpSpPr>
        <p:grpSpPr>
          <a:xfrm>
            <a:off x="1409503" y="4495799"/>
            <a:ext cx="1776046" cy="1753679"/>
            <a:chOff x="685801" y="1770184"/>
            <a:chExt cx="1776046" cy="2438401"/>
          </a:xfrm>
        </p:grpSpPr>
        <p:sp>
          <p:nvSpPr>
            <p:cNvPr id="7" name="TextBox 6">
              <a:extLst>
                <a:ext uri="{FF2B5EF4-FFF2-40B4-BE49-F238E27FC236}">
                  <a16:creationId xmlns:a16="http://schemas.microsoft.com/office/drawing/2014/main" id="{CA29B3A2-E44D-487C-8DC7-12CF59DA17A1}"/>
                </a:ext>
              </a:extLst>
            </p:cNvPr>
            <p:cNvSpPr txBox="1"/>
            <p:nvPr/>
          </p:nvSpPr>
          <p:spPr>
            <a:xfrm>
              <a:off x="990502" y="1968491"/>
              <a:ext cx="1127232" cy="830997"/>
            </a:xfrm>
            <a:prstGeom prst="rect">
              <a:avLst/>
            </a:prstGeom>
            <a:noFill/>
          </p:spPr>
          <p:txBody>
            <a:bodyPr wrap="none" rtlCol="0">
              <a:spAutoFit/>
            </a:bodyPr>
            <a:lstStyle/>
            <a:p>
              <a:r>
                <a:rPr lang="en-US" sz="2400" dirty="0">
                  <a:solidFill>
                    <a:schemeClr val="tx1"/>
                  </a:solidFill>
                </a:rPr>
                <a:t>Animal</a:t>
              </a:r>
            </a:p>
            <a:p>
              <a:endParaRPr lang="en-US" sz="2400" dirty="0"/>
            </a:p>
          </p:txBody>
        </p:sp>
        <p:grpSp>
          <p:nvGrpSpPr>
            <p:cNvPr id="8" name="Group 7">
              <a:extLst>
                <a:ext uri="{FF2B5EF4-FFF2-40B4-BE49-F238E27FC236}">
                  <a16:creationId xmlns:a16="http://schemas.microsoft.com/office/drawing/2014/main" id="{D5B21AB6-DCD6-4DD3-83DE-6377D7A760A3}"/>
                </a:ext>
              </a:extLst>
            </p:cNvPr>
            <p:cNvGrpSpPr/>
            <p:nvPr/>
          </p:nvGrpSpPr>
          <p:grpSpPr>
            <a:xfrm>
              <a:off x="685801" y="1770184"/>
              <a:ext cx="1776046" cy="2438401"/>
              <a:chOff x="685800" y="1770184"/>
              <a:chExt cx="2116015" cy="3012831"/>
            </a:xfrm>
          </p:grpSpPr>
          <p:sp>
            <p:nvSpPr>
              <p:cNvPr id="9" name="Rounded Rectangle 24">
                <a:extLst>
                  <a:ext uri="{FF2B5EF4-FFF2-40B4-BE49-F238E27FC236}">
                    <a16:creationId xmlns:a16="http://schemas.microsoft.com/office/drawing/2014/main" id="{19220C9C-C72B-4948-B7BC-8803F3B342C9}"/>
                  </a:ext>
                </a:extLst>
              </p:cNvPr>
              <p:cNvSpPr/>
              <p:nvPr/>
            </p:nvSpPr>
            <p:spPr>
              <a:xfrm>
                <a:off x="685800" y="1770184"/>
                <a:ext cx="2104292" cy="3012831"/>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10" name="Straight Connector 9">
                <a:extLst>
                  <a:ext uri="{FF2B5EF4-FFF2-40B4-BE49-F238E27FC236}">
                    <a16:creationId xmlns:a16="http://schemas.microsoft.com/office/drawing/2014/main" id="{74EBE4D0-FDE5-45ED-BEEF-62EC25DB5368}"/>
                  </a:ext>
                </a:extLst>
              </p:cNvPr>
              <p:cNvCxnSpPr>
                <a:cxnSpLocks/>
              </p:cNvCxnSpPr>
              <p:nvPr/>
            </p:nvCxnSpPr>
            <p:spPr>
              <a:xfrm>
                <a:off x="697523" y="2688917"/>
                <a:ext cx="210429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392A717-6E70-44AD-9054-AD4734921F68}"/>
                  </a:ext>
                </a:extLst>
              </p:cNvPr>
              <p:cNvSpPr txBox="1"/>
              <p:nvPr/>
            </p:nvSpPr>
            <p:spPr>
              <a:xfrm>
                <a:off x="891279" y="3041968"/>
                <a:ext cx="1500553" cy="400110"/>
              </a:xfrm>
              <a:prstGeom prst="rect">
                <a:avLst/>
              </a:prstGeom>
              <a:noFill/>
            </p:spPr>
            <p:txBody>
              <a:bodyPr wrap="square" rtlCol="0">
                <a:spAutoFit/>
              </a:bodyPr>
              <a:lstStyle/>
              <a:p>
                <a:pPr algn="ctr"/>
                <a:r>
                  <a:rPr lang="en-US" sz="2000" dirty="0"/>
                  <a:t>Sound()</a:t>
                </a:r>
              </a:p>
            </p:txBody>
          </p:sp>
        </p:grpSp>
      </p:grpSp>
      <p:grpSp>
        <p:nvGrpSpPr>
          <p:cNvPr id="12" name="Group 11">
            <a:extLst>
              <a:ext uri="{FF2B5EF4-FFF2-40B4-BE49-F238E27FC236}">
                <a16:creationId xmlns:a16="http://schemas.microsoft.com/office/drawing/2014/main" id="{590EA4D4-E252-46C6-88DF-552822D7065A}"/>
              </a:ext>
            </a:extLst>
          </p:cNvPr>
          <p:cNvGrpSpPr/>
          <p:nvPr/>
        </p:nvGrpSpPr>
        <p:grpSpPr>
          <a:xfrm>
            <a:off x="4445544" y="4638420"/>
            <a:ext cx="1512909" cy="1503688"/>
            <a:chOff x="685801" y="1770184"/>
            <a:chExt cx="1776046" cy="2438401"/>
          </a:xfrm>
        </p:grpSpPr>
        <p:sp>
          <p:nvSpPr>
            <p:cNvPr id="13" name="TextBox 12">
              <a:extLst>
                <a:ext uri="{FF2B5EF4-FFF2-40B4-BE49-F238E27FC236}">
                  <a16:creationId xmlns:a16="http://schemas.microsoft.com/office/drawing/2014/main" id="{B374AB3B-429F-4642-AB96-9C73D5A1D2C5}"/>
                </a:ext>
              </a:extLst>
            </p:cNvPr>
            <p:cNvSpPr txBox="1"/>
            <p:nvPr/>
          </p:nvSpPr>
          <p:spPr>
            <a:xfrm>
              <a:off x="990502" y="1968491"/>
              <a:ext cx="1137072" cy="1060414"/>
            </a:xfrm>
            <a:prstGeom prst="rect">
              <a:avLst/>
            </a:prstGeom>
            <a:noFill/>
          </p:spPr>
          <p:txBody>
            <a:bodyPr wrap="square" rtlCol="0">
              <a:spAutoFit/>
            </a:bodyPr>
            <a:lstStyle/>
            <a:p>
              <a:pPr algn="ctr"/>
              <a:r>
                <a:rPr lang="en-US" sz="2400" dirty="0">
                  <a:solidFill>
                    <a:schemeClr val="tx1"/>
                  </a:solidFill>
                </a:rPr>
                <a:t>Cat</a:t>
              </a:r>
            </a:p>
            <a:p>
              <a:pPr algn="ctr"/>
              <a:endParaRPr lang="en-US" sz="2400" dirty="0"/>
            </a:p>
          </p:txBody>
        </p:sp>
        <p:grpSp>
          <p:nvGrpSpPr>
            <p:cNvPr id="14" name="Group 13">
              <a:extLst>
                <a:ext uri="{FF2B5EF4-FFF2-40B4-BE49-F238E27FC236}">
                  <a16:creationId xmlns:a16="http://schemas.microsoft.com/office/drawing/2014/main" id="{AA8C7099-F956-4B60-9748-B88EFE581D79}"/>
                </a:ext>
              </a:extLst>
            </p:cNvPr>
            <p:cNvGrpSpPr/>
            <p:nvPr/>
          </p:nvGrpSpPr>
          <p:grpSpPr>
            <a:xfrm>
              <a:off x="685801" y="1770184"/>
              <a:ext cx="1776046" cy="2438401"/>
              <a:chOff x="685800" y="1770184"/>
              <a:chExt cx="2116015" cy="3012831"/>
            </a:xfrm>
          </p:grpSpPr>
          <p:sp>
            <p:nvSpPr>
              <p:cNvPr id="15" name="Rounded Rectangle 30">
                <a:extLst>
                  <a:ext uri="{FF2B5EF4-FFF2-40B4-BE49-F238E27FC236}">
                    <a16:creationId xmlns:a16="http://schemas.microsoft.com/office/drawing/2014/main" id="{4EC2E56D-351A-4728-8150-FE39B077EDBC}"/>
                  </a:ext>
                </a:extLst>
              </p:cNvPr>
              <p:cNvSpPr/>
              <p:nvPr/>
            </p:nvSpPr>
            <p:spPr>
              <a:xfrm>
                <a:off x="685800" y="1770184"/>
                <a:ext cx="2104292" cy="3012831"/>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16" name="Straight Connector 15">
                <a:extLst>
                  <a:ext uri="{FF2B5EF4-FFF2-40B4-BE49-F238E27FC236}">
                    <a16:creationId xmlns:a16="http://schemas.microsoft.com/office/drawing/2014/main" id="{E411C8B5-251C-4D62-9FC5-72987D166E68}"/>
                  </a:ext>
                </a:extLst>
              </p:cNvPr>
              <p:cNvCxnSpPr>
                <a:cxnSpLocks/>
              </p:cNvCxnSpPr>
              <p:nvPr/>
            </p:nvCxnSpPr>
            <p:spPr>
              <a:xfrm>
                <a:off x="697523" y="2853337"/>
                <a:ext cx="210429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F68562D-53C5-440D-B152-746C95EF2C70}"/>
                  </a:ext>
                </a:extLst>
              </p:cNvPr>
              <p:cNvSpPr txBox="1"/>
              <p:nvPr/>
            </p:nvSpPr>
            <p:spPr>
              <a:xfrm>
                <a:off x="891280" y="3041968"/>
                <a:ext cx="1500553" cy="582321"/>
              </a:xfrm>
              <a:prstGeom prst="rect">
                <a:avLst/>
              </a:prstGeom>
              <a:noFill/>
            </p:spPr>
            <p:txBody>
              <a:bodyPr wrap="square" rtlCol="0">
                <a:spAutoFit/>
              </a:bodyPr>
              <a:lstStyle/>
              <a:p>
                <a:pPr algn="ctr"/>
                <a:r>
                  <a:rPr lang="en-US" sz="1800" dirty="0"/>
                  <a:t>Sound()</a:t>
                </a:r>
              </a:p>
            </p:txBody>
          </p:sp>
        </p:grpSp>
      </p:grpSp>
      <p:cxnSp>
        <p:nvCxnSpPr>
          <p:cNvPr id="4" name="Connector: Elbow 3">
            <a:extLst>
              <a:ext uri="{FF2B5EF4-FFF2-40B4-BE49-F238E27FC236}">
                <a16:creationId xmlns:a16="http://schemas.microsoft.com/office/drawing/2014/main" id="{F591E884-7E64-48F4-BA27-6C0C8F200724}"/>
              </a:ext>
            </a:extLst>
          </p:cNvPr>
          <p:cNvCxnSpPr>
            <a:endCxn id="9" idx="3"/>
          </p:cNvCxnSpPr>
          <p:nvPr/>
        </p:nvCxnSpPr>
        <p:spPr>
          <a:xfrm rot="5400000">
            <a:off x="2540085" y="4436099"/>
            <a:ext cx="1572164" cy="300916"/>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AB20FA1A-55D8-4491-B722-68A7504F29D0}"/>
              </a:ext>
            </a:extLst>
          </p:cNvPr>
          <p:cNvCxnSpPr>
            <a:endCxn id="15" idx="0"/>
          </p:cNvCxnSpPr>
          <p:nvPr/>
        </p:nvCxnSpPr>
        <p:spPr>
          <a:xfrm rot="5400000">
            <a:off x="5151562" y="3839910"/>
            <a:ext cx="844757" cy="752263"/>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CBFCA5F-7091-4C48-B10A-63A63854041E}"/>
              </a:ext>
            </a:extLst>
          </p:cNvPr>
          <p:cNvSpPr txBox="1"/>
          <p:nvPr/>
        </p:nvSpPr>
        <p:spPr>
          <a:xfrm>
            <a:off x="3185549" y="5536925"/>
            <a:ext cx="1251613" cy="307777"/>
          </a:xfrm>
          <a:prstGeom prst="rect">
            <a:avLst/>
          </a:prstGeom>
          <a:noFill/>
        </p:spPr>
        <p:txBody>
          <a:bodyPr wrap="square" rtlCol="0">
            <a:spAutoFit/>
          </a:bodyPr>
          <a:lstStyle/>
          <a:p>
            <a:r>
              <a:rPr lang="en-US" dirty="0"/>
              <a:t>Compile time</a:t>
            </a:r>
          </a:p>
        </p:txBody>
      </p:sp>
      <p:sp>
        <p:nvSpPr>
          <p:cNvPr id="23" name="TextBox 22">
            <a:extLst>
              <a:ext uri="{FF2B5EF4-FFF2-40B4-BE49-F238E27FC236}">
                <a16:creationId xmlns:a16="http://schemas.microsoft.com/office/drawing/2014/main" id="{A56C9908-39AD-4F03-ABA2-56A355C3E294}"/>
              </a:ext>
            </a:extLst>
          </p:cNvPr>
          <p:cNvSpPr txBox="1"/>
          <p:nvPr/>
        </p:nvSpPr>
        <p:spPr>
          <a:xfrm>
            <a:off x="5958453" y="4287018"/>
            <a:ext cx="1251613" cy="307777"/>
          </a:xfrm>
          <a:prstGeom prst="rect">
            <a:avLst/>
          </a:prstGeom>
          <a:noFill/>
        </p:spPr>
        <p:txBody>
          <a:bodyPr wrap="square" rtlCol="0">
            <a:spAutoFit/>
          </a:bodyPr>
          <a:lstStyle/>
          <a:p>
            <a:r>
              <a:rPr lang="en-US" dirty="0"/>
              <a:t>Run time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36"/>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33</a:t>
            </a:fld>
            <a:endParaRPr/>
          </a:p>
        </p:txBody>
      </p:sp>
      <p:sp>
        <p:nvSpPr>
          <p:cNvPr id="456" name="Google Shape;456;p36"/>
          <p:cNvSpPr txBox="1">
            <a:spLocks noGrp="1"/>
          </p:cNvSpPr>
          <p:nvPr>
            <p:ph type="title"/>
          </p:nvPr>
        </p:nvSpPr>
        <p:spPr>
          <a:xfrm>
            <a:off x="685800" y="304800"/>
            <a:ext cx="7772400" cy="4572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b="0" i="0" u="none">
                <a:solidFill>
                  <a:schemeClr val="dk2"/>
                </a:solidFill>
                <a:latin typeface="Times New Roman"/>
                <a:ea typeface="Times New Roman"/>
                <a:cs typeface="Times New Roman"/>
                <a:sym typeface="Times New Roman"/>
              </a:rPr>
              <a:t>Method Matching vs. Binding</a:t>
            </a:r>
            <a:endParaRPr/>
          </a:p>
        </p:txBody>
      </p:sp>
      <p:sp>
        <p:nvSpPr>
          <p:cNvPr id="457" name="Google Shape;457;p36"/>
          <p:cNvSpPr txBox="1">
            <a:spLocks noGrp="1"/>
          </p:cNvSpPr>
          <p:nvPr>
            <p:ph type="body" idx="1"/>
          </p:nvPr>
        </p:nvSpPr>
        <p:spPr>
          <a:xfrm>
            <a:off x="76200" y="1142999"/>
            <a:ext cx="9067800" cy="4542183"/>
          </a:xfrm>
          <a:prstGeom prst="rect">
            <a:avLst/>
          </a:prstGeom>
          <a:noFill/>
          <a:ln>
            <a:noFill/>
          </a:ln>
        </p:spPr>
        <p:txBody>
          <a:bodyPr spcFirstLastPara="1" wrap="square" lIns="92075" tIns="46025" rIns="92075" bIns="46025" anchor="t" anchorCtr="0">
            <a:noAutofit/>
          </a:bodyPr>
          <a:lstStyle/>
          <a:p>
            <a:pPr marL="342900" indent="-342900">
              <a:spcBef>
                <a:spcPts val="640"/>
              </a:spcBef>
              <a:buSzPts val="2400"/>
            </a:pPr>
            <a:r>
              <a:rPr lang="en-GB" dirty="0"/>
              <a:t>The compiler finds a matching method according to </a:t>
            </a:r>
            <a:r>
              <a:rPr lang="en-GB" dirty="0">
                <a:solidFill>
                  <a:srgbClr val="00B050"/>
                </a:solidFill>
              </a:rPr>
              <a:t>parameter type</a:t>
            </a:r>
            <a:r>
              <a:rPr lang="en-GB" dirty="0"/>
              <a:t>, </a:t>
            </a:r>
            <a:r>
              <a:rPr lang="en-GB" dirty="0">
                <a:solidFill>
                  <a:srgbClr val="00B050"/>
                </a:solidFill>
              </a:rPr>
              <a:t>number of parameters</a:t>
            </a:r>
            <a:r>
              <a:rPr lang="en-GB" dirty="0"/>
              <a:t>, and </a:t>
            </a:r>
            <a:r>
              <a:rPr lang="en-GB" dirty="0">
                <a:solidFill>
                  <a:srgbClr val="00B050"/>
                </a:solidFill>
              </a:rPr>
              <a:t>order of the parameters at compilation time</a:t>
            </a:r>
            <a:r>
              <a:rPr lang="en-GB" dirty="0"/>
              <a:t>. </a:t>
            </a:r>
          </a:p>
          <a:p>
            <a:pPr marL="457200" lvl="1" indent="0">
              <a:spcBef>
                <a:spcPts val="640"/>
              </a:spcBef>
              <a:buSzPts val="2400"/>
              <a:buNone/>
            </a:pPr>
            <a:r>
              <a:rPr lang="en-GB" dirty="0" err="1"/>
              <a:t>methodA</a:t>
            </a:r>
            <a:r>
              <a:rPr lang="en-GB" dirty="0"/>
              <a:t>(int a, char b)</a:t>
            </a:r>
          </a:p>
          <a:p>
            <a:pPr marL="342900" lvl="0" indent="-342900" algn="l" rtl="0">
              <a:lnSpc>
                <a:spcPct val="100000"/>
              </a:lnSpc>
              <a:spcBef>
                <a:spcPts val="640"/>
              </a:spcBef>
              <a:spcAft>
                <a:spcPts val="0"/>
              </a:spcAft>
              <a:buClr>
                <a:schemeClr val="dk2"/>
              </a:buClr>
              <a:buSzPts val="2400"/>
              <a:buFont typeface="Arial"/>
              <a:buChar char="●"/>
            </a:pPr>
            <a:r>
              <a:rPr lang="en-US" sz="3200" b="0" i="0" u="none" dirty="0">
                <a:solidFill>
                  <a:schemeClr val="dk1"/>
                </a:solidFill>
                <a:latin typeface="Times New Roman"/>
                <a:ea typeface="Times New Roman"/>
                <a:cs typeface="Times New Roman"/>
                <a:sym typeface="Times New Roman"/>
              </a:rPr>
              <a:t>A method may be implemented in several subclasses. </a:t>
            </a:r>
            <a:endParaRPr dirty="0"/>
          </a:p>
          <a:p>
            <a:pPr marL="342900" lvl="0" indent="-342900" algn="l" rtl="0">
              <a:lnSpc>
                <a:spcPct val="100000"/>
              </a:lnSpc>
              <a:spcBef>
                <a:spcPts val="640"/>
              </a:spcBef>
              <a:spcAft>
                <a:spcPts val="0"/>
              </a:spcAft>
              <a:buClr>
                <a:schemeClr val="dk2"/>
              </a:buClr>
              <a:buSzPts val="2400"/>
              <a:buFont typeface="Arial"/>
              <a:buChar char="●"/>
            </a:pPr>
            <a:r>
              <a:rPr lang="en-US" sz="3200" b="0" i="0" u="none" dirty="0">
                <a:solidFill>
                  <a:schemeClr val="dk1"/>
                </a:solidFill>
                <a:latin typeface="Times New Roman"/>
                <a:ea typeface="Times New Roman"/>
                <a:cs typeface="Times New Roman"/>
                <a:sym typeface="Times New Roman"/>
              </a:rPr>
              <a:t>The Java Virtual Machine dynamically binds the implementation of the method at runtime. </a:t>
            </a:r>
            <a:endParaRPr dirty="0"/>
          </a:p>
        </p:txBody>
      </p:sp>
    </p:spTree>
    <p:extLst>
      <p:ext uri="{BB962C8B-B14F-4D97-AF65-F5344CB8AC3E}">
        <p14:creationId xmlns:p14="http://schemas.microsoft.com/office/powerpoint/2010/main" val="35160485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34</a:t>
            </a:fld>
            <a:endParaRPr lang="en-US"/>
          </a:p>
        </p:txBody>
      </p:sp>
      <p:sp>
        <p:nvSpPr>
          <p:cNvPr id="3" name="Rectangle 2"/>
          <p:cNvSpPr/>
          <p:nvPr/>
        </p:nvSpPr>
        <p:spPr>
          <a:xfrm>
            <a:off x="1113371" y="313110"/>
            <a:ext cx="7619637" cy="6370974"/>
          </a:xfrm>
          <a:prstGeom prst="rect">
            <a:avLst/>
          </a:prstGeom>
        </p:spPr>
        <p:txBody>
          <a:bodyPr wrap="square">
            <a:spAutoFit/>
          </a:bodyPr>
          <a:lstStyle/>
          <a:p>
            <a:r>
              <a:rPr lang="en-US" sz="2400" dirty="0"/>
              <a:t>What is wrong in the following code?</a:t>
            </a:r>
          </a:p>
          <a:p>
            <a:r>
              <a:rPr lang="en-US" sz="2400" dirty="0"/>
              <a:t> 1  public class Test {</a:t>
            </a:r>
          </a:p>
          <a:p>
            <a:r>
              <a:rPr lang="en-US" sz="2400" dirty="0"/>
              <a:t> 2    public static void main(String[] </a:t>
            </a:r>
            <a:r>
              <a:rPr lang="en-US" sz="2400" dirty="0" err="1"/>
              <a:t>args</a:t>
            </a:r>
            <a:r>
              <a:rPr lang="en-US" sz="2400" dirty="0"/>
              <a:t>) {</a:t>
            </a:r>
          </a:p>
          <a:p>
            <a:r>
              <a:rPr lang="en-US" sz="2400" dirty="0"/>
              <a:t> 3      Integer[] list1 = {12, 24, 55, 1};</a:t>
            </a:r>
          </a:p>
          <a:p>
            <a:r>
              <a:rPr lang="en-US" sz="2400" dirty="0"/>
              <a:t> 4      Double[] list2 = {12.4, 24.0, 55.2, 1.0};</a:t>
            </a:r>
          </a:p>
          <a:p>
            <a:r>
              <a:rPr lang="en-US" sz="2400" dirty="0"/>
              <a:t> 5      </a:t>
            </a:r>
            <a:r>
              <a:rPr lang="en-US" sz="2400" dirty="0" err="1"/>
              <a:t>int</a:t>
            </a:r>
            <a:r>
              <a:rPr lang="en-US" sz="2400" dirty="0"/>
              <a:t>[] list3 = {1, 2, 3};</a:t>
            </a:r>
          </a:p>
          <a:p>
            <a:r>
              <a:rPr lang="en-US" sz="2400" dirty="0"/>
              <a:t> 6      </a:t>
            </a:r>
            <a:r>
              <a:rPr lang="en-US" sz="2400" dirty="0" err="1"/>
              <a:t>printArray</a:t>
            </a:r>
            <a:r>
              <a:rPr lang="en-US" sz="2400" dirty="0"/>
              <a:t>(list1);</a:t>
            </a:r>
          </a:p>
          <a:p>
            <a:r>
              <a:rPr lang="en-US" sz="2400" dirty="0"/>
              <a:t> 7      </a:t>
            </a:r>
            <a:r>
              <a:rPr lang="en-US" sz="2400" dirty="0" err="1"/>
              <a:t>printArray</a:t>
            </a:r>
            <a:r>
              <a:rPr lang="en-US" sz="2400" dirty="0"/>
              <a:t>(list2);</a:t>
            </a:r>
          </a:p>
          <a:p>
            <a:r>
              <a:rPr lang="en-US" sz="2400" dirty="0"/>
              <a:t> 8      </a:t>
            </a:r>
            <a:r>
              <a:rPr lang="en-US" sz="2400" dirty="0" err="1"/>
              <a:t>printArray</a:t>
            </a:r>
            <a:r>
              <a:rPr lang="en-US" sz="2400" dirty="0"/>
              <a:t>(list3);</a:t>
            </a:r>
          </a:p>
          <a:p>
            <a:r>
              <a:rPr lang="en-US" sz="2400" dirty="0"/>
              <a:t> 9    }</a:t>
            </a:r>
          </a:p>
          <a:p>
            <a:r>
              <a:rPr lang="en-US" sz="2400" dirty="0"/>
              <a:t>10</a:t>
            </a:r>
          </a:p>
          <a:p>
            <a:r>
              <a:rPr lang="en-US" sz="2400" dirty="0"/>
              <a:t>11    public static void </a:t>
            </a:r>
            <a:r>
              <a:rPr lang="en-US" sz="2400" dirty="0" err="1"/>
              <a:t>printArray</a:t>
            </a:r>
            <a:r>
              <a:rPr lang="en-US" sz="2400" dirty="0"/>
              <a:t>(Object[] list) {</a:t>
            </a:r>
          </a:p>
          <a:p>
            <a:r>
              <a:rPr lang="en-US" sz="2400" dirty="0"/>
              <a:t>12      for (Object o: list)</a:t>
            </a:r>
          </a:p>
          <a:p>
            <a:r>
              <a:rPr lang="en-US" sz="2400" dirty="0"/>
              <a:t>13        </a:t>
            </a:r>
            <a:r>
              <a:rPr lang="en-US" sz="2400" dirty="0" err="1"/>
              <a:t>System.out.print</a:t>
            </a:r>
            <a:r>
              <a:rPr lang="en-US" sz="2400" dirty="0"/>
              <a:t>(o + " ");</a:t>
            </a:r>
          </a:p>
          <a:p>
            <a:r>
              <a:rPr lang="en-US" sz="2400" dirty="0"/>
              <a:t>14      </a:t>
            </a:r>
            <a:r>
              <a:rPr lang="en-US" sz="2400" dirty="0" err="1"/>
              <a:t>System.out.println</a:t>
            </a:r>
            <a:r>
              <a:rPr lang="en-US" sz="2400" dirty="0"/>
              <a:t>();</a:t>
            </a:r>
          </a:p>
          <a:p>
            <a:r>
              <a:rPr lang="en-US" sz="2400" dirty="0"/>
              <a:t>15    }</a:t>
            </a:r>
          </a:p>
          <a:p>
            <a:r>
              <a:rPr lang="en-US" sz="2400" dirty="0"/>
              <a:t>16  }</a:t>
            </a:r>
          </a:p>
        </p:txBody>
      </p:sp>
    </p:spTree>
    <p:extLst>
      <p:ext uri="{BB962C8B-B14F-4D97-AF65-F5344CB8AC3E}">
        <p14:creationId xmlns:p14="http://schemas.microsoft.com/office/powerpoint/2010/main" val="16645774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sp>
        <p:nvSpPr>
          <p:cNvPr id="3" name="Rectangle 2"/>
          <p:cNvSpPr/>
          <p:nvPr/>
        </p:nvSpPr>
        <p:spPr>
          <a:xfrm>
            <a:off x="1113371" y="313110"/>
            <a:ext cx="7619637" cy="6370974"/>
          </a:xfrm>
          <a:prstGeom prst="rect">
            <a:avLst/>
          </a:prstGeom>
        </p:spPr>
        <p:txBody>
          <a:bodyPr wrap="square">
            <a:spAutoFit/>
          </a:bodyPr>
          <a:lstStyle/>
          <a:p>
            <a:r>
              <a:rPr lang="en-US" sz="2400" dirty="0"/>
              <a:t>What is wrong in the following code?</a:t>
            </a:r>
          </a:p>
          <a:p>
            <a:r>
              <a:rPr lang="en-US" sz="2400" dirty="0"/>
              <a:t> 1  public class Test {</a:t>
            </a:r>
          </a:p>
          <a:p>
            <a:r>
              <a:rPr lang="en-US" sz="2400" dirty="0"/>
              <a:t> 2    public static void main(String[] </a:t>
            </a:r>
            <a:r>
              <a:rPr lang="en-US" sz="2400" dirty="0" err="1"/>
              <a:t>args</a:t>
            </a:r>
            <a:r>
              <a:rPr lang="en-US" sz="2400" dirty="0"/>
              <a:t>) {</a:t>
            </a:r>
          </a:p>
          <a:p>
            <a:r>
              <a:rPr lang="en-US" sz="2400" dirty="0"/>
              <a:t> 3      Integer[] list1 = {12, 24, 55, 1};</a:t>
            </a:r>
          </a:p>
          <a:p>
            <a:r>
              <a:rPr lang="en-US" sz="2400" dirty="0"/>
              <a:t> 4      Double[] list2 = {12.4, 24.0, 55.2, 1.0};</a:t>
            </a:r>
          </a:p>
          <a:p>
            <a:r>
              <a:rPr lang="en-US" sz="2400" dirty="0"/>
              <a:t> 5      </a:t>
            </a:r>
            <a:r>
              <a:rPr lang="en-US" sz="2400" dirty="0" err="1"/>
              <a:t>int</a:t>
            </a:r>
            <a:r>
              <a:rPr lang="en-US" sz="2400" dirty="0"/>
              <a:t>[] list3 = {1, 2, 3};</a:t>
            </a:r>
          </a:p>
          <a:p>
            <a:r>
              <a:rPr lang="en-US" sz="2400" dirty="0"/>
              <a:t> 6      </a:t>
            </a:r>
            <a:r>
              <a:rPr lang="en-US" sz="2400" dirty="0" err="1"/>
              <a:t>printArray</a:t>
            </a:r>
            <a:r>
              <a:rPr lang="en-US" sz="2400" dirty="0"/>
              <a:t>(list1);</a:t>
            </a:r>
          </a:p>
          <a:p>
            <a:r>
              <a:rPr lang="en-US" sz="2400" dirty="0"/>
              <a:t> 7      </a:t>
            </a:r>
            <a:r>
              <a:rPr lang="en-US" sz="2400" dirty="0" err="1"/>
              <a:t>printArray</a:t>
            </a:r>
            <a:r>
              <a:rPr lang="en-US" sz="2400" dirty="0"/>
              <a:t>(list2);</a:t>
            </a:r>
          </a:p>
          <a:p>
            <a:r>
              <a:rPr lang="en-US" sz="2400" dirty="0"/>
              <a:t> 8      </a:t>
            </a:r>
            <a:r>
              <a:rPr lang="en-US" sz="2400" dirty="0" err="1"/>
              <a:t>printArray</a:t>
            </a:r>
            <a:r>
              <a:rPr lang="en-US" sz="2400" dirty="0"/>
              <a:t>(list3);</a:t>
            </a:r>
          </a:p>
          <a:p>
            <a:r>
              <a:rPr lang="en-US" sz="2400" dirty="0"/>
              <a:t> 9    }</a:t>
            </a:r>
          </a:p>
          <a:p>
            <a:r>
              <a:rPr lang="en-US" sz="2400" dirty="0"/>
              <a:t>10</a:t>
            </a:r>
          </a:p>
          <a:p>
            <a:r>
              <a:rPr lang="en-US" sz="2400" dirty="0"/>
              <a:t>11    public static void </a:t>
            </a:r>
            <a:r>
              <a:rPr lang="en-US" sz="2400" dirty="0" err="1"/>
              <a:t>printArray</a:t>
            </a:r>
            <a:r>
              <a:rPr lang="en-US" sz="2400" dirty="0"/>
              <a:t>(Object[] list) {</a:t>
            </a:r>
          </a:p>
          <a:p>
            <a:r>
              <a:rPr lang="en-US" sz="2400" dirty="0"/>
              <a:t>12      for (Object o: list)</a:t>
            </a:r>
          </a:p>
          <a:p>
            <a:r>
              <a:rPr lang="en-US" sz="2400" dirty="0"/>
              <a:t>13        </a:t>
            </a:r>
            <a:r>
              <a:rPr lang="en-US" sz="2400" dirty="0" err="1"/>
              <a:t>System.out.print</a:t>
            </a:r>
            <a:r>
              <a:rPr lang="en-US" sz="2400" dirty="0"/>
              <a:t>(o + " ");</a:t>
            </a:r>
          </a:p>
          <a:p>
            <a:r>
              <a:rPr lang="en-US" sz="2400" dirty="0"/>
              <a:t>14      </a:t>
            </a:r>
            <a:r>
              <a:rPr lang="en-US" sz="2400" dirty="0" err="1"/>
              <a:t>System.out.println</a:t>
            </a:r>
            <a:r>
              <a:rPr lang="en-US" sz="2400" dirty="0"/>
              <a:t>();</a:t>
            </a:r>
          </a:p>
          <a:p>
            <a:r>
              <a:rPr lang="en-US" sz="2400" dirty="0"/>
              <a:t>15    }</a:t>
            </a:r>
          </a:p>
          <a:p>
            <a:r>
              <a:rPr lang="en-US" sz="2400" dirty="0"/>
              <a:t>16  }</a:t>
            </a:r>
          </a:p>
        </p:txBody>
      </p:sp>
      <p:sp>
        <p:nvSpPr>
          <p:cNvPr id="4" name="Rectangle 3"/>
          <p:cNvSpPr/>
          <p:nvPr/>
        </p:nvSpPr>
        <p:spPr>
          <a:xfrm>
            <a:off x="4621994" y="3252875"/>
            <a:ext cx="3902258" cy="954107"/>
          </a:xfrm>
          <a:prstGeom prst="rect">
            <a:avLst/>
          </a:prstGeom>
        </p:spPr>
        <p:txBody>
          <a:bodyPr wrap="square">
            <a:spAutoFit/>
          </a:bodyPr>
          <a:lstStyle/>
          <a:p>
            <a:r>
              <a:rPr lang="en-US" sz="2800" dirty="0" err="1">
                <a:solidFill>
                  <a:srgbClr val="FF0000"/>
                </a:solidFill>
              </a:rPr>
              <a:t>int</a:t>
            </a:r>
            <a:r>
              <a:rPr lang="en-US" sz="2800" dirty="0">
                <a:solidFill>
                  <a:srgbClr val="FF0000"/>
                </a:solidFill>
              </a:rPr>
              <a:t>[] cannot be passed to Object[].</a:t>
            </a:r>
          </a:p>
        </p:txBody>
      </p:sp>
    </p:spTree>
    <p:extLst>
      <p:ext uri="{BB962C8B-B14F-4D97-AF65-F5344CB8AC3E}">
        <p14:creationId xmlns:p14="http://schemas.microsoft.com/office/powerpoint/2010/main" val="4225588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7"/>
          <p:cNvSpPr txBox="1">
            <a:spLocks noGrp="1"/>
          </p:cNvSpPr>
          <p:nvPr>
            <p:ph type="title"/>
          </p:nvPr>
        </p:nvSpPr>
        <p:spPr>
          <a:xfrm>
            <a:off x="1371600" y="284162"/>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0" i="0" u="none">
                <a:solidFill>
                  <a:schemeClr val="dk2"/>
                </a:solidFill>
                <a:latin typeface="Times New Roman"/>
                <a:ea typeface="Times New Roman"/>
                <a:cs typeface="Times New Roman"/>
                <a:sym typeface="Times New Roman"/>
              </a:rPr>
              <a:t>Polymorphism Exercise</a:t>
            </a:r>
            <a:endParaRPr/>
          </a:p>
        </p:txBody>
      </p:sp>
      <p:sp>
        <p:nvSpPr>
          <p:cNvPr id="463" name="Google Shape;463;p37"/>
          <p:cNvSpPr txBox="1">
            <a:spLocks noGrp="1"/>
          </p:cNvSpPr>
          <p:nvPr>
            <p:ph type="body" idx="1"/>
          </p:nvPr>
        </p:nvSpPr>
        <p:spPr>
          <a:xfrm>
            <a:off x="685800" y="2214562"/>
            <a:ext cx="7772400" cy="4114800"/>
          </a:xfrm>
          <a:prstGeom prst="rect">
            <a:avLst/>
          </a:prstGeom>
          <a:noFill/>
          <a:ln>
            <a:noFill/>
          </a:ln>
        </p:spPr>
        <p:txBody>
          <a:bodyPr spcFirstLastPara="1" wrap="square" lIns="92075" tIns="46025" rIns="92075" bIns="46025" anchor="t" anchorCtr="0">
            <a:noAutofit/>
          </a:bodyPr>
          <a:lstStyle/>
          <a:p>
            <a:pPr marL="342900" marR="0" lvl="0" indent="-342900" algn="l" rtl="0">
              <a:lnSpc>
                <a:spcPct val="100000"/>
              </a:lnSpc>
              <a:spcBef>
                <a:spcPts val="0"/>
              </a:spcBef>
              <a:spcAft>
                <a:spcPts val="0"/>
              </a:spcAft>
              <a:buClr>
                <a:schemeClr val="dk2"/>
              </a:buClr>
              <a:buSzPts val="2400"/>
              <a:buFont typeface="Arial"/>
              <a:buChar char="●"/>
            </a:pPr>
            <a:r>
              <a:rPr lang="en-US" sz="3200" b="0" i="0" u="none" strike="noStrike" cap="none" dirty="0">
                <a:solidFill>
                  <a:schemeClr val="dk1"/>
                </a:solidFill>
                <a:latin typeface="Times New Roman"/>
                <a:ea typeface="Times New Roman"/>
                <a:cs typeface="Times New Roman"/>
                <a:sym typeface="Times New Roman"/>
              </a:rPr>
              <a:t>5 Groups of three.</a:t>
            </a:r>
            <a:endParaRPr dirty="0"/>
          </a:p>
          <a:p>
            <a:pPr marL="342900" marR="0" lvl="0" indent="-342900" algn="l" rtl="0">
              <a:lnSpc>
                <a:spcPct val="100000"/>
              </a:lnSpc>
              <a:spcBef>
                <a:spcPts val="640"/>
              </a:spcBef>
              <a:spcAft>
                <a:spcPts val="0"/>
              </a:spcAft>
              <a:buClr>
                <a:schemeClr val="dk2"/>
              </a:buClr>
              <a:buSzPts val="2400"/>
              <a:buFont typeface="Arial"/>
              <a:buChar char="●"/>
            </a:pPr>
            <a:r>
              <a:rPr lang="en-US" sz="3200" b="0" i="0" u="none" strike="noStrike" cap="none" dirty="0">
                <a:solidFill>
                  <a:schemeClr val="dk1"/>
                </a:solidFill>
                <a:latin typeface="Times New Roman"/>
                <a:ea typeface="Times New Roman"/>
                <a:cs typeface="Times New Roman"/>
                <a:sym typeface="Times New Roman"/>
              </a:rPr>
              <a:t>Implement each class according to the UML and the inheritance relationship.</a:t>
            </a:r>
            <a:endParaRPr dirty="0"/>
          </a:p>
          <a:p>
            <a:pPr marL="342900" marR="0" lvl="0" indent="-342900" algn="l" rtl="0">
              <a:lnSpc>
                <a:spcPct val="100000"/>
              </a:lnSpc>
              <a:spcBef>
                <a:spcPts val="640"/>
              </a:spcBef>
              <a:spcAft>
                <a:spcPts val="0"/>
              </a:spcAft>
              <a:buClr>
                <a:schemeClr val="dk2"/>
              </a:buClr>
              <a:buSzPts val="2400"/>
              <a:buFont typeface="Arial"/>
              <a:buChar char="●"/>
            </a:pPr>
            <a:r>
              <a:rPr lang="en-US" sz="3200" b="0" i="0" u="none" strike="noStrike" cap="none" dirty="0">
                <a:solidFill>
                  <a:schemeClr val="dk1"/>
                </a:solidFill>
                <a:latin typeface="Times New Roman"/>
                <a:ea typeface="Times New Roman"/>
                <a:cs typeface="Times New Roman"/>
                <a:sym typeface="Times New Roman"/>
              </a:rPr>
              <a:t>Each group will implement a class.</a:t>
            </a:r>
            <a:endParaRPr dirty="0"/>
          </a:p>
        </p:txBody>
      </p:sp>
      <p:sp>
        <p:nvSpPr>
          <p:cNvPr id="464" name="Google Shape;464;p37"/>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36</a:t>
            </a:fld>
            <a:endParaRPr/>
          </a:p>
        </p:txBody>
      </p:sp>
      <p:pic>
        <p:nvPicPr>
          <p:cNvPr id="465" name="Google Shape;465;p37" descr="Image result for task"/>
          <p:cNvPicPr preferRelativeResize="0"/>
          <p:nvPr/>
        </p:nvPicPr>
        <p:blipFill rotWithShape="1">
          <a:blip r:embed="rId3">
            <a:alphaModFix/>
          </a:blip>
          <a:srcRect/>
          <a:stretch/>
        </p:blipFill>
        <p:spPr>
          <a:xfrm>
            <a:off x="155575" y="4762"/>
            <a:ext cx="2562225" cy="17811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8"/>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9-</a:t>
            </a:r>
            <a:fld id="{00000000-1234-1234-1234-123412341234}" type="slidenum">
              <a:rPr lang="en-US" sz="1400" b="0" i="0" u="none">
                <a:solidFill>
                  <a:schemeClr val="dk1"/>
                </a:solidFill>
                <a:latin typeface="Times New Roman"/>
                <a:ea typeface="Times New Roman"/>
                <a:cs typeface="Times New Roman"/>
                <a:sym typeface="Times New Roman"/>
              </a:rPr>
              <a:t>37</a:t>
            </a:fld>
            <a:endParaRPr/>
          </a:p>
        </p:txBody>
      </p:sp>
      <p:sp>
        <p:nvSpPr>
          <p:cNvPr id="471" name="Google Shape;471;p38"/>
          <p:cNvSpPr txBox="1">
            <a:spLocks noGrp="1"/>
          </p:cNvSpPr>
          <p:nvPr>
            <p:ph type="title"/>
          </p:nvPr>
        </p:nvSpPr>
        <p:spPr>
          <a:xfrm>
            <a:off x="685800" y="28575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Polymorphism Example</a:t>
            </a:r>
            <a:endParaRPr/>
          </a:p>
        </p:txBody>
      </p:sp>
      <p:sp>
        <p:nvSpPr>
          <p:cNvPr id="472" name="Google Shape;472;p38"/>
          <p:cNvSpPr txBox="1">
            <a:spLocks noGrp="1"/>
          </p:cNvSpPr>
          <p:nvPr>
            <p:ph type="body" idx="1"/>
          </p:nvPr>
        </p:nvSpPr>
        <p:spPr>
          <a:xfrm>
            <a:off x="685800" y="165735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Clr>
                <a:schemeClr val="dk2"/>
              </a:buClr>
              <a:buSzPts val="2400"/>
              <a:buFont typeface="Arial"/>
              <a:buChar char="●"/>
            </a:pPr>
            <a:r>
              <a:rPr lang="en-US" sz="3200" b="0" i="0" u="none">
                <a:solidFill>
                  <a:schemeClr val="dk1"/>
                </a:solidFill>
                <a:latin typeface="Times New Roman"/>
                <a:ea typeface="Times New Roman"/>
                <a:cs typeface="Times New Roman"/>
                <a:sym typeface="Times New Roman"/>
              </a:rPr>
              <a:t>Consider the following class hierarchy:</a:t>
            </a:r>
            <a:endParaRPr/>
          </a:p>
        </p:txBody>
      </p:sp>
      <p:cxnSp>
        <p:nvCxnSpPr>
          <p:cNvPr id="473" name="Google Shape;473;p38"/>
          <p:cNvCxnSpPr/>
          <p:nvPr/>
        </p:nvCxnSpPr>
        <p:spPr>
          <a:xfrm rot="10800000">
            <a:off x="4114800" y="3190875"/>
            <a:ext cx="0" cy="390525"/>
          </a:xfrm>
          <a:prstGeom prst="straightConnector1">
            <a:avLst/>
          </a:prstGeom>
          <a:noFill/>
          <a:ln w="38100" cap="flat" cmpd="sng">
            <a:solidFill>
              <a:schemeClr val="dk1"/>
            </a:solidFill>
            <a:prstDash val="solid"/>
            <a:miter lim="800000"/>
            <a:headEnd type="none" w="med" len="med"/>
            <a:tailEnd type="none" w="med" len="med"/>
          </a:ln>
        </p:spPr>
      </p:cxnSp>
      <p:sp>
        <p:nvSpPr>
          <p:cNvPr id="474" name="Google Shape;474;p38"/>
          <p:cNvSpPr/>
          <p:nvPr/>
        </p:nvSpPr>
        <p:spPr>
          <a:xfrm>
            <a:off x="3962400" y="2962275"/>
            <a:ext cx="304800" cy="228600"/>
          </a:xfrm>
          <a:prstGeom prst="triangle">
            <a:avLst>
              <a:gd name="adj" fmla="val 50000"/>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cxnSp>
        <p:nvCxnSpPr>
          <p:cNvPr id="475" name="Google Shape;475;p38"/>
          <p:cNvCxnSpPr/>
          <p:nvPr/>
        </p:nvCxnSpPr>
        <p:spPr>
          <a:xfrm>
            <a:off x="2438400" y="3581400"/>
            <a:ext cx="3657600" cy="0"/>
          </a:xfrm>
          <a:prstGeom prst="straightConnector1">
            <a:avLst/>
          </a:prstGeom>
          <a:noFill/>
          <a:ln w="38100" cap="flat" cmpd="sng">
            <a:solidFill>
              <a:schemeClr val="dk1"/>
            </a:solidFill>
            <a:prstDash val="solid"/>
            <a:miter lim="800000"/>
            <a:headEnd type="none" w="med" len="med"/>
            <a:tailEnd type="none" w="med" len="med"/>
          </a:ln>
        </p:spPr>
      </p:cxnSp>
      <p:cxnSp>
        <p:nvCxnSpPr>
          <p:cNvPr id="476" name="Google Shape;476;p38"/>
          <p:cNvCxnSpPr/>
          <p:nvPr/>
        </p:nvCxnSpPr>
        <p:spPr>
          <a:xfrm>
            <a:off x="5029200" y="4924425"/>
            <a:ext cx="2057400" cy="0"/>
          </a:xfrm>
          <a:prstGeom prst="straightConnector1">
            <a:avLst/>
          </a:prstGeom>
          <a:noFill/>
          <a:ln w="38100" cap="flat" cmpd="sng">
            <a:solidFill>
              <a:schemeClr val="dk1"/>
            </a:solidFill>
            <a:prstDash val="solid"/>
            <a:miter lim="800000"/>
            <a:headEnd type="none" w="med" len="med"/>
            <a:tailEnd type="none" w="med" len="med"/>
          </a:ln>
        </p:spPr>
      </p:cxnSp>
      <p:cxnSp>
        <p:nvCxnSpPr>
          <p:cNvPr id="477" name="Google Shape;477;p38"/>
          <p:cNvCxnSpPr/>
          <p:nvPr/>
        </p:nvCxnSpPr>
        <p:spPr>
          <a:xfrm>
            <a:off x="2438400" y="3581400"/>
            <a:ext cx="0" cy="304800"/>
          </a:xfrm>
          <a:prstGeom prst="straightConnector1">
            <a:avLst/>
          </a:prstGeom>
          <a:noFill/>
          <a:ln w="38100" cap="flat" cmpd="sng">
            <a:solidFill>
              <a:schemeClr val="dk1"/>
            </a:solidFill>
            <a:prstDash val="solid"/>
            <a:miter lim="800000"/>
            <a:headEnd type="none" w="med" len="med"/>
            <a:tailEnd type="none" w="med" len="med"/>
          </a:ln>
        </p:spPr>
      </p:cxnSp>
      <p:cxnSp>
        <p:nvCxnSpPr>
          <p:cNvPr id="478" name="Google Shape;478;p38"/>
          <p:cNvCxnSpPr/>
          <p:nvPr/>
        </p:nvCxnSpPr>
        <p:spPr>
          <a:xfrm>
            <a:off x="6096000" y="3581400"/>
            <a:ext cx="0" cy="304800"/>
          </a:xfrm>
          <a:prstGeom prst="straightConnector1">
            <a:avLst/>
          </a:prstGeom>
          <a:noFill/>
          <a:ln w="38100" cap="flat" cmpd="sng">
            <a:solidFill>
              <a:schemeClr val="dk1"/>
            </a:solidFill>
            <a:prstDash val="solid"/>
            <a:miter lim="800000"/>
            <a:headEnd type="none" w="med" len="med"/>
            <a:tailEnd type="none" w="med" len="med"/>
          </a:ln>
        </p:spPr>
      </p:cxnSp>
      <p:cxnSp>
        <p:nvCxnSpPr>
          <p:cNvPr id="479" name="Google Shape;479;p38"/>
          <p:cNvCxnSpPr/>
          <p:nvPr/>
        </p:nvCxnSpPr>
        <p:spPr>
          <a:xfrm>
            <a:off x="5029200" y="4924425"/>
            <a:ext cx="0" cy="409575"/>
          </a:xfrm>
          <a:prstGeom prst="straightConnector1">
            <a:avLst/>
          </a:prstGeom>
          <a:noFill/>
          <a:ln w="38100" cap="flat" cmpd="sng">
            <a:solidFill>
              <a:schemeClr val="dk1"/>
            </a:solidFill>
            <a:prstDash val="solid"/>
            <a:miter lim="800000"/>
            <a:headEnd type="none" w="med" len="med"/>
            <a:tailEnd type="none" w="med" len="med"/>
          </a:ln>
        </p:spPr>
      </p:cxnSp>
      <p:cxnSp>
        <p:nvCxnSpPr>
          <p:cNvPr id="480" name="Google Shape;480;p38"/>
          <p:cNvCxnSpPr/>
          <p:nvPr/>
        </p:nvCxnSpPr>
        <p:spPr>
          <a:xfrm>
            <a:off x="7086600" y="4924425"/>
            <a:ext cx="0" cy="381000"/>
          </a:xfrm>
          <a:prstGeom prst="straightConnector1">
            <a:avLst/>
          </a:prstGeom>
          <a:noFill/>
          <a:ln w="38100" cap="flat" cmpd="sng">
            <a:solidFill>
              <a:schemeClr val="dk1"/>
            </a:solidFill>
            <a:prstDash val="solid"/>
            <a:miter lim="800000"/>
            <a:headEnd type="none" w="med" len="med"/>
            <a:tailEnd type="none" w="med" len="med"/>
          </a:ln>
        </p:spPr>
      </p:cxnSp>
      <p:cxnSp>
        <p:nvCxnSpPr>
          <p:cNvPr id="481" name="Google Shape;481;p38"/>
          <p:cNvCxnSpPr/>
          <p:nvPr/>
        </p:nvCxnSpPr>
        <p:spPr>
          <a:xfrm rot="10800000">
            <a:off x="6019800" y="4572000"/>
            <a:ext cx="0" cy="381000"/>
          </a:xfrm>
          <a:prstGeom prst="straightConnector1">
            <a:avLst/>
          </a:prstGeom>
          <a:noFill/>
          <a:ln w="38100" cap="flat" cmpd="sng">
            <a:solidFill>
              <a:schemeClr val="dk1"/>
            </a:solidFill>
            <a:prstDash val="solid"/>
            <a:miter lim="800000"/>
            <a:headEnd type="none" w="med" len="med"/>
            <a:tailEnd type="none" w="med" len="med"/>
          </a:ln>
        </p:spPr>
      </p:cxnSp>
      <p:sp>
        <p:nvSpPr>
          <p:cNvPr id="482" name="Google Shape;482;p38"/>
          <p:cNvSpPr/>
          <p:nvPr/>
        </p:nvSpPr>
        <p:spPr>
          <a:xfrm>
            <a:off x="5867400" y="4343400"/>
            <a:ext cx="304800" cy="228600"/>
          </a:xfrm>
          <a:prstGeom prst="triangle">
            <a:avLst>
              <a:gd name="adj" fmla="val 50000"/>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483" name="Google Shape;483;p38"/>
          <p:cNvSpPr txBox="1"/>
          <p:nvPr/>
        </p:nvSpPr>
        <p:spPr>
          <a:xfrm>
            <a:off x="3124200" y="2514600"/>
            <a:ext cx="1981200" cy="409575"/>
          </a:xfrm>
          <a:prstGeom prst="rect">
            <a:avLst/>
          </a:prstGeom>
          <a:solidFill>
            <a:srgbClr val="989898"/>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Arimo"/>
              <a:buNone/>
            </a:pPr>
            <a:r>
              <a:rPr lang="en-US" sz="2000" b="1" i="1" u="none">
                <a:solidFill>
                  <a:schemeClr val="dk1"/>
                </a:solidFill>
                <a:latin typeface="Arimo"/>
                <a:ea typeface="Arimo"/>
                <a:cs typeface="Arimo"/>
                <a:sym typeface="Arimo"/>
              </a:rPr>
              <a:t>StaffMember</a:t>
            </a:r>
            <a:endParaRPr/>
          </a:p>
        </p:txBody>
      </p:sp>
      <p:sp>
        <p:nvSpPr>
          <p:cNvPr id="484" name="Google Shape;484;p38"/>
          <p:cNvSpPr txBox="1"/>
          <p:nvPr/>
        </p:nvSpPr>
        <p:spPr>
          <a:xfrm>
            <a:off x="4267200" y="5305425"/>
            <a:ext cx="1600200" cy="409575"/>
          </a:xfrm>
          <a:prstGeom prst="rect">
            <a:avLst/>
          </a:prstGeom>
          <a:solidFill>
            <a:srgbClr val="989898"/>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Arimo"/>
              <a:buNone/>
            </a:pPr>
            <a:r>
              <a:rPr lang="en-US" sz="2000" b="1" i="0" u="none">
                <a:solidFill>
                  <a:schemeClr val="dk1"/>
                </a:solidFill>
                <a:latin typeface="Arimo"/>
                <a:ea typeface="Arimo"/>
                <a:cs typeface="Arimo"/>
                <a:sym typeface="Arimo"/>
              </a:rPr>
              <a:t>Executive</a:t>
            </a:r>
            <a:endParaRPr/>
          </a:p>
        </p:txBody>
      </p:sp>
      <p:sp>
        <p:nvSpPr>
          <p:cNvPr id="485" name="Google Shape;485;p38"/>
          <p:cNvSpPr txBox="1"/>
          <p:nvPr/>
        </p:nvSpPr>
        <p:spPr>
          <a:xfrm>
            <a:off x="6324600" y="5305425"/>
            <a:ext cx="1600200" cy="409575"/>
          </a:xfrm>
          <a:prstGeom prst="rect">
            <a:avLst/>
          </a:prstGeom>
          <a:solidFill>
            <a:srgbClr val="989898"/>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Arimo"/>
              <a:buNone/>
            </a:pPr>
            <a:r>
              <a:rPr lang="en-US" sz="2000" b="1" i="0" u="none">
                <a:solidFill>
                  <a:schemeClr val="dk1"/>
                </a:solidFill>
                <a:latin typeface="Arimo"/>
                <a:ea typeface="Arimo"/>
                <a:cs typeface="Arimo"/>
                <a:sym typeface="Arimo"/>
              </a:rPr>
              <a:t>Hourly</a:t>
            </a:r>
            <a:endParaRPr/>
          </a:p>
        </p:txBody>
      </p:sp>
      <p:sp>
        <p:nvSpPr>
          <p:cNvPr id="486" name="Google Shape;486;p38"/>
          <p:cNvSpPr txBox="1"/>
          <p:nvPr/>
        </p:nvSpPr>
        <p:spPr>
          <a:xfrm>
            <a:off x="1524000" y="3886200"/>
            <a:ext cx="1828800" cy="409575"/>
          </a:xfrm>
          <a:prstGeom prst="rect">
            <a:avLst/>
          </a:prstGeom>
          <a:solidFill>
            <a:srgbClr val="989898"/>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Arimo"/>
              <a:buNone/>
            </a:pPr>
            <a:r>
              <a:rPr lang="en-US" sz="2000" b="1" i="0" u="none">
                <a:solidFill>
                  <a:schemeClr val="dk1"/>
                </a:solidFill>
                <a:latin typeface="Arimo"/>
                <a:ea typeface="Arimo"/>
                <a:cs typeface="Arimo"/>
                <a:sym typeface="Arimo"/>
              </a:rPr>
              <a:t>Volunteer</a:t>
            </a:r>
            <a:endParaRPr/>
          </a:p>
        </p:txBody>
      </p:sp>
      <p:sp>
        <p:nvSpPr>
          <p:cNvPr id="487" name="Google Shape;487;p38"/>
          <p:cNvSpPr txBox="1"/>
          <p:nvPr/>
        </p:nvSpPr>
        <p:spPr>
          <a:xfrm>
            <a:off x="5105400" y="3886200"/>
            <a:ext cx="1981200" cy="409575"/>
          </a:xfrm>
          <a:prstGeom prst="rect">
            <a:avLst/>
          </a:prstGeom>
          <a:solidFill>
            <a:srgbClr val="989898"/>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Arimo"/>
              <a:buNone/>
            </a:pPr>
            <a:r>
              <a:rPr lang="en-US" sz="2000" b="1" i="0" u="none">
                <a:solidFill>
                  <a:schemeClr val="dk1"/>
                </a:solidFill>
                <a:latin typeface="Arimo"/>
                <a:ea typeface="Arimo"/>
                <a:cs typeface="Arimo"/>
                <a:sym typeface="Arimo"/>
              </a:rPr>
              <a:t>Employee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39"/>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38</a:t>
            </a:fld>
            <a:endParaRPr/>
          </a:p>
        </p:txBody>
      </p:sp>
      <p:pic>
        <p:nvPicPr>
          <p:cNvPr id="493" name="Google Shape;493;p39"/>
          <p:cNvPicPr preferRelativeResize="0"/>
          <p:nvPr/>
        </p:nvPicPr>
        <p:blipFill rotWithShape="1">
          <a:blip r:embed="rId3">
            <a:alphaModFix/>
          </a:blip>
          <a:srcRect/>
          <a:stretch/>
        </p:blipFill>
        <p:spPr>
          <a:xfrm>
            <a:off x="3230562" y="28575"/>
            <a:ext cx="2627312" cy="1989137"/>
          </a:xfrm>
          <a:prstGeom prst="rect">
            <a:avLst/>
          </a:prstGeom>
          <a:noFill/>
          <a:ln>
            <a:noFill/>
          </a:ln>
        </p:spPr>
      </p:pic>
      <p:pic>
        <p:nvPicPr>
          <p:cNvPr id="494" name="Google Shape;494;p39"/>
          <p:cNvPicPr preferRelativeResize="0"/>
          <p:nvPr/>
        </p:nvPicPr>
        <p:blipFill rotWithShape="1">
          <a:blip r:embed="rId4">
            <a:alphaModFix/>
          </a:blip>
          <a:srcRect/>
          <a:stretch/>
        </p:blipFill>
        <p:spPr>
          <a:xfrm>
            <a:off x="2409825" y="2500312"/>
            <a:ext cx="2627312" cy="1989137"/>
          </a:xfrm>
          <a:prstGeom prst="rect">
            <a:avLst/>
          </a:prstGeom>
          <a:noFill/>
          <a:ln>
            <a:noFill/>
          </a:ln>
        </p:spPr>
      </p:pic>
      <p:pic>
        <p:nvPicPr>
          <p:cNvPr id="495" name="Google Shape;495;p39"/>
          <p:cNvPicPr preferRelativeResize="0"/>
          <p:nvPr/>
        </p:nvPicPr>
        <p:blipFill rotWithShape="1">
          <a:blip r:embed="rId5">
            <a:alphaModFix/>
          </a:blip>
          <a:srcRect/>
          <a:stretch/>
        </p:blipFill>
        <p:spPr>
          <a:xfrm>
            <a:off x="5562600" y="2514600"/>
            <a:ext cx="2627312" cy="1360487"/>
          </a:xfrm>
          <a:prstGeom prst="rect">
            <a:avLst/>
          </a:prstGeom>
          <a:noFill/>
          <a:ln>
            <a:noFill/>
          </a:ln>
        </p:spPr>
      </p:pic>
      <p:pic>
        <p:nvPicPr>
          <p:cNvPr id="496" name="Google Shape;496;p39"/>
          <p:cNvPicPr preferRelativeResize="0"/>
          <p:nvPr/>
        </p:nvPicPr>
        <p:blipFill rotWithShape="1">
          <a:blip r:embed="rId6">
            <a:alphaModFix/>
          </a:blip>
          <a:srcRect/>
          <a:stretch/>
        </p:blipFill>
        <p:spPr>
          <a:xfrm>
            <a:off x="168275" y="4752975"/>
            <a:ext cx="3451225" cy="1570037"/>
          </a:xfrm>
          <a:prstGeom prst="rect">
            <a:avLst/>
          </a:prstGeom>
          <a:noFill/>
          <a:ln>
            <a:noFill/>
          </a:ln>
        </p:spPr>
      </p:pic>
      <p:pic>
        <p:nvPicPr>
          <p:cNvPr id="497" name="Google Shape;497;p39"/>
          <p:cNvPicPr preferRelativeResize="0"/>
          <p:nvPr/>
        </p:nvPicPr>
        <p:blipFill rotWithShape="1">
          <a:blip r:embed="rId7">
            <a:alphaModFix/>
          </a:blip>
          <a:srcRect/>
          <a:stretch/>
        </p:blipFill>
        <p:spPr>
          <a:xfrm>
            <a:off x="3646487" y="4724400"/>
            <a:ext cx="4811712" cy="1779587"/>
          </a:xfrm>
          <a:prstGeom prst="rect">
            <a:avLst/>
          </a:prstGeom>
          <a:noFill/>
          <a:ln>
            <a:noFill/>
          </a:ln>
        </p:spPr>
      </p:pic>
      <p:sp>
        <p:nvSpPr>
          <p:cNvPr id="498" name="Google Shape;498;p39"/>
          <p:cNvSpPr/>
          <p:nvPr/>
        </p:nvSpPr>
        <p:spPr>
          <a:xfrm>
            <a:off x="4419600" y="1947862"/>
            <a:ext cx="304800" cy="228600"/>
          </a:xfrm>
          <a:prstGeom prst="triangle">
            <a:avLst>
              <a:gd name="adj" fmla="val 50000"/>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cxnSp>
        <p:nvCxnSpPr>
          <p:cNvPr id="499" name="Google Shape;499;p39"/>
          <p:cNvCxnSpPr/>
          <p:nvPr/>
        </p:nvCxnSpPr>
        <p:spPr>
          <a:xfrm>
            <a:off x="2906712" y="2295525"/>
            <a:ext cx="3657600" cy="0"/>
          </a:xfrm>
          <a:prstGeom prst="straightConnector1">
            <a:avLst/>
          </a:prstGeom>
          <a:noFill/>
          <a:ln w="12700" cap="flat" cmpd="sng">
            <a:solidFill>
              <a:schemeClr val="dk1"/>
            </a:solidFill>
            <a:prstDash val="solid"/>
            <a:miter lim="800000"/>
            <a:headEnd type="none" w="med" len="med"/>
            <a:tailEnd type="none" w="med" len="med"/>
          </a:ln>
        </p:spPr>
      </p:cxnSp>
      <p:cxnSp>
        <p:nvCxnSpPr>
          <p:cNvPr id="500" name="Google Shape;500;p39"/>
          <p:cNvCxnSpPr/>
          <p:nvPr/>
        </p:nvCxnSpPr>
        <p:spPr>
          <a:xfrm>
            <a:off x="2895600" y="2295525"/>
            <a:ext cx="0" cy="304800"/>
          </a:xfrm>
          <a:prstGeom prst="straightConnector1">
            <a:avLst/>
          </a:prstGeom>
          <a:noFill/>
          <a:ln w="12700" cap="flat" cmpd="sng">
            <a:solidFill>
              <a:schemeClr val="dk1"/>
            </a:solidFill>
            <a:prstDash val="solid"/>
            <a:miter lim="800000"/>
            <a:headEnd type="none" w="med" len="med"/>
            <a:tailEnd type="none" w="med" len="med"/>
          </a:ln>
        </p:spPr>
      </p:cxnSp>
      <p:cxnSp>
        <p:nvCxnSpPr>
          <p:cNvPr id="501" name="Google Shape;501;p39"/>
          <p:cNvCxnSpPr/>
          <p:nvPr/>
        </p:nvCxnSpPr>
        <p:spPr>
          <a:xfrm>
            <a:off x="6553200" y="2295525"/>
            <a:ext cx="0" cy="304800"/>
          </a:xfrm>
          <a:prstGeom prst="straightConnector1">
            <a:avLst/>
          </a:prstGeom>
          <a:noFill/>
          <a:ln w="12700" cap="flat" cmpd="sng">
            <a:solidFill>
              <a:schemeClr val="dk1"/>
            </a:solidFill>
            <a:prstDash val="solid"/>
            <a:miter lim="800000"/>
            <a:headEnd type="none" w="med" len="med"/>
            <a:tailEnd type="none" w="med" len="med"/>
          </a:ln>
        </p:spPr>
      </p:cxnSp>
      <p:cxnSp>
        <p:nvCxnSpPr>
          <p:cNvPr id="502" name="Google Shape;502;p39"/>
          <p:cNvCxnSpPr/>
          <p:nvPr/>
        </p:nvCxnSpPr>
        <p:spPr>
          <a:xfrm>
            <a:off x="4572000" y="2176462"/>
            <a:ext cx="0" cy="119062"/>
          </a:xfrm>
          <a:prstGeom prst="straightConnector1">
            <a:avLst/>
          </a:prstGeom>
          <a:noFill/>
          <a:ln w="12700" cap="flat" cmpd="sng">
            <a:solidFill>
              <a:schemeClr val="dk1"/>
            </a:solidFill>
            <a:prstDash val="solid"/>
            <a:miter lim="800000"/>
            <a:headEnd type="none" w="med" len="med"/>
            <a:tailEnd type="none" w="med" len="med"/>
          </a:ln>
        </p:spPr>
      </p:cxnSp>
      <p:sp>
        <p:nvSpPr>
          <p:cNvPr id="503" name="Google Shape;503;p39"/>
          <p:cNvSpPr/>
          <p:nvPr/>
        </p:nvSpPr>
        <p:spPr>
          <a:xfrm>
            <a:off x="3497262" y="4346575"/>
            <a:ext cx="304800" cy="228600"/>
          </a:xfrm>
          <a:prstGeom prst="triangle">
            <a:avLst>
              <a:gd name="adj" fmla="val 50000"/>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cxnSp>
        <p:nvCxnSpPr>
          <p:cNvPr id="504" name="Google Shape;504;p39"/>
          <p:cNvCxnSpPr/>
          <p:nvPr/>
        </p:nvCxnSpPr>
        <p:spPr>
          <a:xfrm>
            <a:off x="1984375" y="4692650"/>
            <a:ext cx="3657600" cy="0"/>
          </a:xfrm>
          <a:prstGeom prst="straightConnector1">
            <a:avLst/>
          </a:prstGeom>
          <a:noFill/>
          <a:ln w="12700" cap="flat" cmpd="sng">
            <a:solidFill>
              <a:schemeClr val="dk1"/>
            </a:solidFill>
            <a:prstDash val="solid"/>
            <a:miter lim="800000"/>
            <a:headEnd type="none" w="med" len="med"/>
            <a:tailEnd type="none" w="med" len="med"/>
          </a:ln>
        </p:spPr>
      </p:cxnSp>
      <p:cxnSp>
        <p:nvCxnSpPr>
          <p:cNvPr id="505" name="Google Shape;505;p39"/>
          <p:cNvCxnSpPr/>
          <p:nvPr/>
        </p:nvCxnSpPr>
        <p:spPr>
          <a:xfrm>
            <a:off x="1973262" y="4694237"/>
            <a:ext cx="11112" cy="203200"/>
          </a:xfrm>
          <a:prstGeom prst="straightConnector1">
            <a:avLst/>
          </a:prstGeom>
          <a:noFill/>
          <a:ln w="12700" cap="flat" cmpd="sng">
            <a:solidFill>
              <a:schemeClr val="dk1"/>
            </a:solidFill>
            <a:prstDash val="solid"/>
            <a:miter lim="800000"/>
            <a:headEnd type="none" w="med" len="med"/>
            <a:tailEnd type="none" w="med" len="med"/>
          </a:ln>
        </p:spPr>
      </p:cxnSp>
      <p:cxnSp>
        <p:nvCxnSpPr>
          <p:cNvPr id="506" name="Google Shape;506;p39"/>
          <p:cNvCxnSpPr/>
          <p:nvPr/>
        </p:nvCxnSpPr>
        <p:spPr>
          <a:xfrm>
            <a:off x="5630862" y="4692650"/>
            <a:ext cx="11112" cy="204787"/>
          </a:xfrm>
          <a:prstGeom prst="straightConnector1">
            <a:avLst/>
          </a:prstGeom>
          <a:noFill/>
          <a:ln w="12700" cap="flat" cmpd="sng">
            <a:solidFill>
              <a:schemeClr val="dk1"/>
            </a:solidFill>
            <a:prstDash val="solid"/>
            <a:miter lim="800000"/>
            <a:headEnd type="none" w="med" len="med"/>
            <a:tailEnd type="none" w="med" len="med"/>
          </a:ln>
        </p:spPr>
      </p:cxnSp>
      <p:cxnSp>
        <p:nvCxnSpPr>
          <p:cNvPr id="507" name="Google Shape;507;p39"/>
          <p:cNvCxnSpPr/>
          <p:nvPr/>
        </p:nvCxnSpPr>
        <p:spPr>
          <a:xfrm>
            <a:off x="3649662" y="4575175"/>
            <a:ext cx="0" cy="117475"/>
          </a:xfrm>
          <a:prstGeom prst="straightConnector1">
            <a:avLst/>
          </a:prstGeom>
          <a:noFill/>
          <a:ln w="12700" cap="flat" cmpd="sng">
            <a:solidFill>
              <a:schemeClr val="dk1"/>
            </a:solidFill>
            <a:prstDash val="solid"/>
            <a:miter lim="800000"/>
            <a:headEnd type="none" w="med" len="med"/>
            <a:tailEnd type="none" w="med" len="med"/>
          </a:ln>
        </p:spPr>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40"/>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9-</a:t>
            </a:r>
            <a:fld id="{00000000-1234-1234-1234-123412341234}" type="slidenum">
              <a:rPr lang="en-US" sz="1400" b="0" i="0" u="none">
                <a:solidFill>
                  <a:schemeClr val="dk1"/>
                </a:solidFill>
                <a:latin typeface="Times New Roman"/>
                <a:ea typeface="Times New Roman"/>
                <a:cs typeface="Times New Roman"/>
                <a:sym typeface="Times New Roman"/>
              </a:rPr>
              <a:t>39</a:t>
            </a:fld>
            <a:endParaRPr/>
          </a:p>
        </p:txBody>
      </p:sp>
      <p:sp>
        <p:nvSpPr>
          <p:cNvPr id="513" name="Google Shape;513;p40"/>
          <p:cNvSpPr txBox="1"/>
          <p:nvPr/>
        </p:nvSpPr>
        <p:spPr>
          <a:xfrm>
            <a:off x="152400" y="609600"/>
            <a:ext cx="8610600" cy="563245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C0"/>
              </a:buClr>
              <a:buSzPts val="1800"/>
              <a:buFont typeface="Times New Roman"/>
              <a:buNone/>
            </a:pPr>
            <a:r>
              <a:rPr lang="en-US" sz="1800" b="0" i="0" u="none" dirty="0">
                <a:solidFill>
                  <a:srgbClr val="0070C0"/>
                </a:solidFill>
                <a:latin typeface="Times New Roman"/>
                <a:ea typeface="Times New Roman"/>
                <a:cs typeface="Times New Roman"/>
                <a:sym typeface="Times New Roman"/>
              </a:rPr>
              <a:t>public class</a:t>
            </a:r>
            <a:r>
              <a:rPr lang="en-US" sz="1800" b="0" i="0" u="none" dirty="0">
                <a:solidFill>
                  <a:schemeClr val="dk1"/>
                </a:solidFill>
                <a:latin typeface="Times New Roman"/>
                <a:ea typeface="Times New Roman"/>
                <a:cs typeface="Times New Roman"/>
                <a:sym typeface="Times New Roman"/>
              </a:rPr>
              <a:t> </a:t>
            </a:r>
            <a:r>
              <a:rPr lang="en-US" sz="1800" b="0" i="0" u="none" dirty="0" err="1">
                <a:solidFill>
                  <a:schemeClr val="dk1"/>
                </a:solidFill>
                <a:latin typeface="Times New Roman"/>
                <a:ea typeface="Times New Roman"/>
                <a:cs typeface="Times New Roman"/>
                <a:sym typeface="Times New Roman"/>
              </a:rPr>
              <a:t>StaffMember</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protected</a:t>
            </a: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String</a:t>
            </a:r>
            <a:r>
              <a:rPr lang="en-US" sz="1800" b="0" i="0" u="none" dirty="0">
                <a:solidFill>
                  <a:schemeClr val="dk1"/>
                </a:solidFill>
                <a:latin typeface="Times New Roman"/>
                <a:ea typeface="Times New Roman"/>
                <a:cs typeface="Times New Roman"/>
                <a:sym typeface="Times New Roman"/>
              </a:rPr>
              <a:t> name;</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protected</a:t>
            </a: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String</a:t>
            </a:r>
            <a:r>
              <a:rPr lang="en-US" sz="1800" b="0" i="0" u="none" dirty="0">
                <a:solidFill>
                  <a:schemeClr val="dk1"/>
                </a:solidFill>
                <a:latin typeface="Times New Roman"/>
                <a:ea typeface="Times New Roman"/>
                <a:cs typeface="Times New Roman"/>
                <a:sym typeface="Times New Roman"/>
              </a:rPr>
              <a:t> address;</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protected</a:t>
            </a: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String</a:t>
            </a:r>
            <a:r>
              <a:rPr lang="en-US" sz="1800" b="0" i="0" u="none" dirty="0">
                <a:solidFill>
                  <a:schemeClr val="dk1"/>
                </a:solidFill>
                <a:latin typeface="Times New Roman"/>
                <a:ea typeface="Times New Roman"/>
                <a:cs typeface="Times New Roman"/>
                <a:sym typeface="Times New Roman"/>
              </a:rPr>
              <a:t> phone;</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C00000"/>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public</a:t>
            </a:r>
            <a:r>
              <a:rPr lang="en-US" sz="1800" b="0" i="0" u="none" dirty="0">
                <a:solidFill>
                  <a:schemeClr val="dk1"/>
                </a:solidFill>
                <a:latin typeface="Times New Roman"/>
                <a:ea typeface="Times New Roman"/>
                <a:cs typeface="Times New Roman"/>
                <a:sym typeface="Times New Roman"/>
              </a:rPr>
              <a:t> </a:t>
            </a:r>
            <a:r>
              <a:rPr lang="en-US" sz="1800" b="0" i="0" u="none" dirty="0" err="1">
                <a:solidFill>
                  <a:schemeClr val="dk1"/>
                </a:solidFill>
                <a:latin typeface="Times New Roman"/>
                <a:ea typeface="Times New Roman"/>
                <a:cs typeface="Times New Roman"/>
                <a:sym typeface="Times New Roman"/>
              </a:rPr>
              <a:t>StaffMember</a:t>
            </a: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String</a:t>
            </a:r>
            <a:r>
              <a:rPr lang="en-US" sz="1800" b="0" i="0" u="none" dirty="0">
                <a:solidFill>
                  <a:schemeClr val="dk1"/>
                </a:solidFill>
                <a:latin typeface="Times New Roman"/>
                <a:ea typeface="Times New Roman"/>
                <a:cs typeface="Times New Roman"/>
                <a:sym typeface="Times New Roman"/>
              </a:rPr>
              <a:t> </a:t>
            </a:r>
            <a:r>
              <a:rPr lang="en-US" sz="1800" b="0" i="0" u="none" dirty="0" err="1">
                <a:solidFill>
                  <a:schemeClr val="dk1"/>
                </a:solidFill>
                <a:latin typeface="Times New Roman"/>
                <a:ea typeface="Times New Roman"/>
                <a:cs typeface="Times New Roman"/>
                <a:sym typeface="Times New Roman"/>
              </a:rPr>
              <a:t>eName</a:t>
            </a: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String</a:t>
            </a:r>
            <a:r>
              <a:rPr lang="en-US" sz="1800" b="0" i="0" u="none" dirty="0">
                <a:solidFill>
                  <a:schemeClr val="dk1"/>
                </a:solidFill>
                <a:latin typeface="Times New Roman"/>
                <a:ea typeface="Times New Roman"/>
                <a:cs typeface="Times New Roman"/>
                <a:sym typeface="Times New Roman"/>
              </a:rPr>
              <a:t> </a:t>
            </a:r>
            <a:r>
              <a:rPr lang="en-US" sz="1800" b="0" i="0" u="none" dirty="0" err="1">
                <a:solidFill>
                  <a:schemeClr val="dk1"/>
                </a:solidFill>
                <a:latin typeface="Times New Roman"/>
                <a:ea typeface="Times New Roman"/>
                <a:cs typeface="Times New Roman"/>
                <a:sym typeface="Times New Roman"/>
              </a:rPr>
              <a:t>eAddress</a:t>
            </a: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String</a:t>
            </a:r>
            <a:r>
              <a:rPr lang="en-US" sz="1800" b="0" i="0" u="none" dirty="0">
                <a:solidFill>
                  <a:schemeClr val="dk1"/>
                </a:solidFill>
                <a:latin typeface="Times New Roman"/>
                <a:ea typeface="Times New Roman"/>
                <a:cs typeface="Times New Roman"/>
                <a:sym typeface="Times New Roman"/>
              </a:rPr>
              <a:t> </a:t>
            </a:r>
            <a:r>
              <a:rPr lang="en-US" sz="1800" b="0" i="0" u="none" dirty="0" err="1">
                <a:solidFill>
                  <a:schemeClr val="dk1"/>
                </a:solidFill>
                <a:latin typeface="Times New Roman"/>
                <a:ea typeface="Times New Roman"/>
                <a:cs typeface="Times New Roman"/>
                <a:sym typeface="Times New Roman"/>
              </a:rPr>
              <a:t>ePhone</a:t>
            </a:r>
            <a:r>
              <a:rPr lang="en-US" sz="1800" b="0" i="0" u="none" dirty="0">
                <a:solidFill>
                  <a:schemeClr val="dk1"/>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name = </a:t>
            </a:r>
            <a:r>
              <a:rPr lang="en-US" sz="1800" b="0" i="0" u="none" dirty="0" err="1">
                <a:solidFill>
                  <a:schemeClr val="dk1"/>
                </a:solidFill>
                <a:latin typeface="Times New Roman"/>
                <a:ea typeface="Times New Roman"/>
                <a:cs typeface="Times New Roman"/>
                <a:sym typeface="Times New Roman"/>
              </a:rPr>
              <a:t>eName</a:t>
            </a:r>
            <a:r>
              <a:rPr lang="en-US" sz="1800" b="0" i="0" u="none" dirty="0">
                <a:solidFill>
                  <a:schemeClr val="dk1"/>
                </a:solidFill>
                <a:latin typeface="Times New Roman"/>
                <a:ea typeface="Times New Roman"/>
                <a:cs typeface="Times New Roman"/>
                <a:sym typeface="Times New Roman"/>
              </a:rPr>
              <a:t>;       address = </a:t>
            </a:r>
            <a:r>
              <a:rPr lang="en-US" sz="1800" b="0" i="0" u="none" dirty="0" err="1">
                <a:solidFill>
                  <a:schemeClr val="dk1"/>
                </a:solidFill>
                <a:latin typeface="Times New Roman"/>
                <a:ea typeface="Times New Roman"/>
                <a:cs typeface="Times New Roman"/>
                <a:sym typeface="Times New Roman"/>
              </a:rPr>
              <a:t>eAddress</a:t>
            </a:r>
            <a:r>
              <a:rPr lang="en-US" sz="1800" b="0" i="0" u="none" dirty="0">
                <a:solidFill>
                  <a:schemeClr val="dk1"/>
                </a:solidFill>
                <a:latin typeface="Times New Roman"/>
                <a:ea typeface="Times New Roman"/>
                <a:cs typeface="Times New Roman"/>
                <a:sym typeface="Times New Roman"/>
              </a:rPr>
              <a:t>;       phone = </a:t>
            </a:r>
            <a:r>
              <a:rPr lang="en-US" sz="1800" b="0" i="0" u="none" dirty="0" err="1">
                <a:solidFill>
                  <a:schemeClr val="dk1"/>
                </a:solidFill>
                <a:latin typeface="Times New Roman"/>
                <a:ea typeface="Times New Roman"/>
                <a:cs typeface="Times New Roman"/>
                <a:sym typeface="Times New Roman"/>
              </a:rPr>
              <a:t>ePhone</a:t>
            </a:r>
            <a:r>
              <a:rPr lang="en-US" sz="1800" b="0" i="0" u="none" dirty="0">
                <a:solidFill>
                  <a:schemeClr val="dk1"/>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rgbClr val="C00000"/>
              </a:buClr>
              <a:buSzPts val="1800"/>
              <a:buFont typeface="Times New Roman"/>
              <a:buNone/>
            </a:pPr>
            <a:r>
              <a:rPr lang="en-US" sz="1800" b="0" i="0" u="none" dirty="0">
                <a:solidFill>
                  <a:srgbClr val="C00000"/>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public</a:t>
            </a: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String</a:t>
            </a:r>
            <a:r>
              <a:rPr lang="en-US" sz="1800" b="0" i="0" u="none" dirty="0">
                <a:solidFill>
                  <a:schemeClr val="dk1"/>
                </a:solidFill>
                <a:latin typeface="Times New Roman"/>
                <a:ea typeface="Times New Roman"/>
                <a:cs typeface="Times New Roman"/>
                <a:sym typeface="Times New Roman"/>
              </a:rPr>
              <a:t> </a:t>
            </a:r>
            <a:r>
              <a:rPr lang="en-US" sz="1800" b="0" i="0" u="none" dirty="0" err="1">
                <a:solidFill>
                  <a:schemeClr val="dk1"/>
                </a:solidFill>
                <a:latin typeface="Times New Roman"/>
                <a:ea typeface="Times New Roman"/>
                <a:cs typeface="Times New Roman"/>
                <a:sym typeface="Times New Roman"/>
              </a:rPr>
              <a:t>toString</a:t>
            </a:r>
            <a:r>
              <a:rPr lang="en-US" sz="1800" b="0" i="0" u="none" dirty="0">
                <a:solidFill>
                  <a:schemeClr val="dk1"/>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String result = "Name: " + name + "\n";</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result += "Address: " + address + "\n";</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result += "Phone: " + phone;</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return</a:t>
            </a:r>
            <a:r>
              <a:rPr lang="en-US" sz="1800" b="0" i="0" u="none" dirty="0">
                <a:solidFill>
                  <a:schemeClr val="dk1"/>
                </a:solidFill>
                <a:latin typeface="Times New Roman"/>
                <a:ea typeface="Times New Roman"/>
                <a:cs typeface="Times New Roman"/>
                <a:sym typeface="Times New Roman"/>
              </a:rPr>
              <a:t> result;</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C00000"/>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public double</a:t>
            </a:r>
            <a:r>
              <a:rPr lang="en-US" sz="1800" b="0" i="0" u="none" dirty="0">
                <a:solidFill>
                  <a:schemeClr val="dk1"/>
                </a:solidFill>
                <a:latin typeface="Times New Roman"/>
                <a:ea typeface="Times New Roman"/>
                <a:cs typeface="Times New Roman"/>
                <a:sym typeface="Times New Roman"/>
              </a:rPr>
              <a:t> pay() {</a:t>
            </a:r>
            <a:r>
              <a:rPr lang="en-US" sz="1800" b="0" i="0" u="none" dirty="0">
                <a:solidFill>
                  <a:srgbClr val="0070C0"/>
                </a:solidFill>
                <a:latin typeface="Times New Roman"/>
                <a:ea typeface="Times New Roman"/>
                <a:cs typeface="Times New Roman"/>
                <a:sym typeface="Times New Roman"/>
              </a:rPr>
              <a:t>return</a:t>
            </a:r>
            <a:r>
              <a:rPr lang="en-US" sz="1800" b="0" i="0" u="none" dirty="0">
                <a:solidFill>
                  <a:schemeClr val="dk1"/>
                </a:solidFill>
                <a:latin typeface="Times New Roman"/>
                <a:ea typeface="Times New Roman"/>
                <a:cs typeface="Times New Roman"/>
                <a:sym typeface="Times New Roman"/>
              </a:rPr>
              <a:t> 0;}</a:t>
            </a:r>
            <a:endParaRPr dirty="0"/>
          </a:p>
          <a:p>
            <a:pPr marL="0" marR="0" lvl="0" indent="0" algn="l" rtl="0">
              <a:lnSpc>
                <a:spcPct val="100000"/>
              </a:lnSpc>
              <a:spcBef>
                <a:spcPts val="0"/>
              </a:spcBef>
              <a:spcAft>
                <a:spcPts val="0"/>
              </a:spcAft>
              <a:buClr>
                <a:schemeClr val="lt2"/>
              </a:buClr>
              <a:buSzPts val="1800"/>
              <a:buFont typeface="Times New Roman"/>
              <a:buNone/>
            </a:pPr>
            <a:r>
              <a:rPr lang="en-US" sz="1800" b="0" i="0" u="none" dirty="0">
                <a:solidFill>
                  <a:schemeClr val="lt2"/>
                </a:solidFill>
                <a:latin typeface="Times New Roman"/>
                <a:ea typeface="Times New Roman"/>
                <a:cs typeface="Times New Roman"/>
                <a:sym typeface="Times New Roman"/>
              </a:rPr>
              <a:t>}</a:t>
            </a:r>
            <a:endParaRPr dirty="0"/>
          </a:p>
        </p:txBody>
      </p:sp>
      <p:pic>
        <p:nvPicPr>
          <p:cNvPr id="4" name="Google Shape;493;p39">
            <a:extLst>
              <a:ext uri="{FF2B5EF4-FFF2-40B4-BE49-F238E27FC236}">
                <a16:creationId xmlns:a16="http://schemas.microsoft.com/office/drawing/2014/main" id="{0F41430C-E8C4-410D-A985-238B6E603021}"/>
              </a:ext>
            </a:extLst>
          </p:cNvPr>
          <p:cNvPicPr preferRelativeResize="0"/>
          <p:nvPr/>
        </p:nvPicPr>
        <p:blipFill rotWithShape="1">
          <a:blip r:embed="rId3">
            <a:alphaModFix/>
          </a:blip>
          <a:srcRect/>
          <a:stretch/>
        </p:blipFill>
        <p:spPr>
          <a:xfrm>
            <a:off x="6553200" y="228600"/>
            <a:ext cx="2627312" cy="19891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A7B5A-A9C1-473B-B95A-EB18646CD96A}"/>
              </a:ext>
            </a:extLst>
          </p:cNvPr>
          <p:cNvSpPr>
            <a:spLocks noGrp="1"/>
          </p:cNvSpPr>
          <p:nvPr>
            <p:ph type="title"/>
          </p:nvPr>
        </p:nvSpPr>
        <p:spPr/>
        <p:txBody>
          <a:bodyPr/>
          <a:lstStyle/>
          <a:p>
            <a:r>
              <a:rPr lang="en-US" dirty="0"/>
              <a:t>The Pillars of OOP</a:t>
            </a:r>
          </a:p>
        </p:txBody>
      </p:sp>
      <p:sp>
        <p:nvSpPr>
          <p:cNvPr id="4" name="Slide Number Placeholder 3">
            <a:extLst>
              <a:ext uri="{FF2B5EF4-FFF2-40B4-BE49-F238E27FC236}">
                <a16:creationId xmlns:a16="http://schemas.microsoft.com/office/drawing/2014/main" id="{93841CA6-5334-4274-A1ED-B64ADCAF51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5" name="Picture 4">
            <a:extLst>
              <a:ext uri="{FF2B5EF4-FFF2-40B4-BE49-F238E27FC236}">
                <a16:creationId xmlns:a16="http://schemas.microsoft.com/office/drawing/2014/main" id="{A908CA10-0DA5-4444-9879-AF4E326792B5}"/>
              </a:ext>
            </a:extLst>
          </p:cNvPr>
          <p:cNvPicPr>
            <a:picLocks noChangeAspect="1"/>
          </p:cNvPicPr>
          <p:nvPr/>
        </p:nvPicPr>
        <p:blipFill>
          <a:blip r:embed="rId2"/>
          <a:stretch>
            <a:fillRect/>
          </a:stretch>
        </p:blipFill>
        <p:spPr>
          <a:xfrm>
            <a:off x="1834321" y="1234955"/>
            <a:ext cx="5475357" cy="5164257"/>
          </a:xfrm>
          <a:prstGeom prst="rect">
            <a:avLst/>
          </a:prstGeom>
        </p:spPr>
      </p:pic>
    </p:spTree>
    <p:extLst>
      <p:ext uri="{BB962C8B-B14F-4D97-AF65-F5344CB8AC3E}">
        <p14:creationId xmlns:p14="http://schemas.microsoft.com/office/powerpoint/2010/main" val="22461910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42"/>
          <p:cNvSpPr txBox="1"/>
          <p:nvPr/>
        </p:nvSpPr>
        <p:spPr>
          <a:xfrm>
            <a:off x="685800" y="6400800"/>
            <a:ext cx="1905000" cy="457200"/>
          </a:xfrm>
          <a:prstGeom prst="rect">
            <a:avLst/>
          </a:prstGeom>
          <a:noFill/>
          <a:ln>
            <a:noFill/>
          </a:ln>
        </p:spPr>
        <p:txBody>
          <a:bodyPr spcFirstLastPara="1" wrap="square" lIns="92075" tIns="46025" rIns="92075" bIns="46025" anchor="ctr" anchorCtr="0">
            <a:noAutofit/>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 2004 Pearson Addison-Wesley. All rights reserved</a:t>
            </a:r>
            <a:endParaRPr/>
          </a:p>
        </p:txBody>
      </p:sp>
      <p:sp>
        <p:nvSpPr>
          <p:cNvPr id="525" name="Google Shape;525;p42"/>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9-</a:t>
            </a:r>
            <a:fld id="{00000000-1234-1234-1234-123412341234}" type="slidenum">
              <a:rPr lang="en-US" sz="1400" b="0" i="0" u="none">
                <a:solidFill>
                  <a:schemeClr val="dk1"/>
                </a:solidFill>
                <a:latin typeface="Times New Roman"/>
                <a:ea typeface="Times New Roman"/>
                <a:cs typeface="Times New Roman"/>
                <a:sym typeface="Times New Roman"/>
              </a:rPr>
              <a:t>40</a:t>
            </a:fld>
            <a:endParaRPr/>
          </a:p>
        </p:txBody>
      </p:sp>
      <p:sp>
        <p:nvSpPr>
          <p:cNvPr id="526" name="Google Shape;526;p42"/>
          <p:cNvSpPr txBox="1"/>
          <p:nvPr/>
        </p:nvSpPr>
        <p:spPr>
          <a:xfrm>
            <a:off x="381000" y="762000"/>
            <a:ext cx="7848600" cy="258603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C0"/>
              </a:buClr>
              <a:buSzPts val="1800"/>
              <a:buFont typeface="Times New Roman"/>
              <a:buNone/>
            </a:pPr>
            <a:r>
              <a:rPr lang="en-US" sz="1800" b="0" i="0" u="none">
                <a:solidFill>
                  <a:srgbClr val="0070C0"/>
                </a:solidFill>
                <a:latin typeface="Times New Roman"/>
                <a:ea typeface="Times New Roman"/>
                <a:cs typeface="Times New Roman"/>
                <a:sym typeface="Times New Roman"/>
              </a:rPr>
              <a:t>public</a:t>
            </a:r>
            <a:r>
              <a:rPr lang="en-US" sz="1800" b="0" i="0" u="none">
                <a:solidFill>
                  <a:schemeClr val="dk1"/>
                </a:solidFill>
                <a:latin typeface="Times New Roman"/>
                <a:ea typeface="Times New Roman"/>
                <a:cs typeface="Times New Roman"/>
                <a:sym typeface="Times New Roman"/>
              </a:rPr>
              <a:t> </a:t>
            </a:r>
            <a:r>
              <a:rPr lang="en-US" sz="1800" b="0" i="0" u="none">
                <a:solidFill>
                  <a:srgbClr val="0070C0"/>
                </a:solidFill>
                <a:latin typeface="Times New Roman"/>
                <a:ea typeface="Times New Roman"/>
                <a:cs typeface="Times New Roman"/>
                <a:sym typeface="Times New Roman"/>
              </a:rPr>
              <a:t>class</a:t>
            </a:r>
            <a:r>
              <a:rPr lang="en-US" sz="1800" b="0" i="0" u="none">
                <a:solidFill>
                  <a:schemeClr val="dk1"/>
                </a:solidFill>
                <a:latin typeface="Times New Roman"/>
                <a:ea typeface="Times New Roman"/>
                <a:cs typeface="Times New Roman"/>
                <a:sym typeface="Times New Roman"/>
              </a:rPr>
              <a:t> Volunteer </a:t>
            </a:r>
            <a:r>
              <a:rPr lang="en-US" sz="1800" b="0" i="0" u="none">
                <a:solidFill>
                  <a:srgbClr val="0070C0"/>
                </a:solidFill>
                <a:latin typeface="Times New Roman"/>
                <a:ea typeface="Times New Roman"/>
                <a:cs typeface="Times New Roman"/>
                <a:sym typeface="Times New Roman"/>
              </a:rPr>
              <a:t>extends</a:t>
            </a:r>
            <a:r>
              <a:rPr lang="en-US" sz="1800" b="0" i="0" u="none">
                <a:solidFill>
                  <a:schemeClr val="dk1"/>
                </a:solidFill>
                <a:latin typeface="Times New Roman"/>
                <a:ea typeface="Times New Roman"/>
                <a:cs typeface="Times New Roman"/>
                <a:sym typeface="Times New Roman"/>
              </a:rPr>
              <a:t> StaffMember</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a:t>
            </a:r>
            <a:r>
              <a:rPr lang="en-US" sz="1800" b="0" i="0" u="none">
                <a:solidFill>
                  <a:srgbClr val="0070C0"/>
                </a:solidFill>
                <a:latin typeface="Times New Roman"/>
                <a:ea typeface="Times New Roman"/>
                <a:cs typeface="Times New Roman"/>
                <a:sym typeface="Times New Roman"/>
              </a:rPr>
              <a:t>public</a:t>
            </a:r>
            <a:r>
              <a:rPr lang="en-US" sz="1800" b="0" i="0" u="none">
                <a:solidFill>
                  <a:schemeClr val="dk1"/>
                </a:solidFill>
                <a:latin typeface="Times New Roman"/>
                <a:ea typeface="Times New Roman"/>
                <a:cs typeface="Times New Roman"/>
                <a:sym typeface="Times New Roman"/>
              </a:rPr>
              <a:t> Volunteer (</a:t>
            </a:r>
            <a:r>
              <a:rPr lang="en-US" sz="1800" b="0" i="0" u="none">
                <a:solidFill>
                  <a:srgbClr val="0070C0"/>
                </a:solidFill>
                <a:latin typeface="Times New Roman"/>
                <a:ea typeface="Times New Roman"/>
                <a:cs typeface="Times New Roman"/>
                <a:sym typeface="Times New Roman"/>
              </a:rPr>
              <a:t>String</a:t>
            </a:r>
            <a:r>
              <a:rPr lang="en-US" sz="1800" b="0" i="0" u="none">
                <a:solidFill>
                  <a:schemeClr val="dk1"/>
                </a:solidFill>
                <a:latin typeface="Times New Roman"/>
                <a:ea typeface="Times New Roman"/>
                <a:cs typeface="Times New Roman"/>
                <a:sym typeface="Times New Roman"/>
              </a:rPr>
              <a:t> eName, </a:t>
            </a:r>
            <a:r>
              <a:rPr lang="en-US" sz="1800" b="0" i="0" u="none">
                <a:solidFill>
                  <a:srgbClr val="0070C0"/>
                </a:solidFill>
                <a:latin typeface="Times New Roman"/>
                <a:ea typeface="Times New Roman"/>
                <a:cs typeface="Times New Roman"/>
                <a:sym typeface="Times New Roman"/>
              </a:rPr>
              <a:t>String</a:t>
            </a:r>
            <a:r>
              <a:rPr lang="en-US" sz="1800" b="0" i="0" u="none">
                <a:solidFill>
                  <a:schemeClr val="dk1"/>
                </a:solidFill>
                <a:latin typeface="Times New Roman"/>
                <a:ea typeface="Times New Roman"/>
                <a:cs typeface="Times New Roman"/>
                <a:sym typeface="Times New Roman"/>
              </a:rPr>
              <a:t> eAddress, </a:t>
            </a:r>
            <a:r>
              <a:rPr lang="en-US" sz="1800" b="0" i="0" u="none">
                <a:solidFill>
                  <a:srgbClr val="0070C0"/>
                </a:solidFill>
                <a:latin typeface="Times New Roman"/>
                <a:ea typeface="Times New Roman"/>
                <a:cs typeface="Times New Roman"/>
                <a:sym typeface="Times New Roman"/>
              </a:rPr>
              <a:t>String</a:t>
            </a:r>
            <a:r>
              <a:rPr lang="en-US" sz="1800" b="0" i="0" u="none">
                <a:solidFill>
                  <a:schemeClr val="dk1"/>
                </a:solidFill>
                <a:latin typeface="Times New Roman"/>
                <a:ea typeface="Times New Roman"/>
                <a:cs typeface="Times New Roman"/>
                <a:sym typeface="Times New Roman"/>
              </a:rPr>
              <a:t> ePhone)</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      </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a:t>
            </a:r>
            <a:r>
              <a:rPr lang="en-US" sz="1800" b="0" i="0" u="none">
                <a:solidFill>
                  <a:srgbClr val="0070C0"/>
                </a:solidFill>
                <a:latin typeface="Times New Roman"/>
                <a:ea typeface="Times New Roman"/>
                <a:cs typeface="Times New Roman"/>
                <a:sym typeface="Times New Roman"/>
              </a:rPr>
              <a:t>super</a:t>
            </a:r>
            <a:r>
              <a:rPr lang="en-US" sz="1800" b="0" i="0" u="none">
                <a:solidFill>
                  <a:schemeClr val="dk1"/>
                </a:solidFill>
                <a:latin typeface="Times New Roman"/>
                <a:ea typeface="Times New Roman"/>
                <a:cs typeface="Times New Roman"/>
                <a:sym typeface="Times New Roman"/>
              </a:rPr>
              <a:t> (eName, eAddress, ePhone);  </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a:t>
            </a:r>
            <a:r>
              <a:rPr lang="en-US" sz="1800" b="0" i="0" u="none">
                <a:solidFill>
                  <a:srgbClr val="C00000"/>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a:t>
            </a:r>
            <a:r>
              <a:rPr lang="en-US" sz="1800" b="0" i="0" u="none">
                <a:solidFill>
                  <a:srgbClr val="0070C0"/>
                </a:solidFill>
                <a:latin typeface="Times New Roman"/>
                <a:ea typeface="Times New Roman"/>
                <a:cs typeface="Times New Roman"/>
                <a:sym typeface="Times New Roman"/>
              </a:rPr>
              <a:t>public</a:t>
            </a:r>
            <a:r>
              <a:rPr lang="en-US" sz="1800" b="0" i="0" u="none">
                <a:solidFill>
                  <a:schemeClr val="dk1"/>
                </a:solidFill>
                <a:latin typeface="Times New Roman"/>
                <a:ea typeface="Times New Roman"/>
                <a:cs typeface="Times New Roman"/>
                <a:sym typeface="Times New Roman"/>
              </a:rPr>
              <a:t> </a:t>
            </a:r>
            <a:r>
              <a:rPr lang="en-US" sz="1800" b="0" i="0" u="none">
                <a:solidFill>
                  <a:srgbClr val="0070C0"/>
                </a:solidFill>
                <a:latin typeface="Times New Roman"/>
                <a:ea typeface="Times New Roman"/>
                <a:cs typeface="Times New Roman"/>
                <a:sym typeface="Times New Roman"/>
              </a:rPr>
              <a:t>double</a:t>
            </a:r>
            <a:r>
              <a:rPr lang="en-US" sz="1800" b="0" i="0" u="none">
                <a:solidFill>
                  <a:schemeClr val="dk1"/>
                </a:solidFill>
                <a:latin typeface="Times New Roman"/>
                <a:ea typeface="Times New Roman"/>
                <a:cs typeface="Times New Roman"/>
                <a:sym typeface="Times New Roman"/>
              </a:rPr>
              <a:t> pay()    {      </a:t>
            </a:r>
            <a:r>
              <a:rPr lang="en-US" sz="1800" b="0" i="0" u="none">
                <a:solidFill>
                  <a:srgbClr val="0070C0"/>
                </a:solidFill>
                <a:latin typeface="Times New Roman"/>
                <a:ea typeface="Times New Roman"/>
                <a:cs typeface="Times New Roman"/>
                <a:sym typeface="Times New Roman"/>
              </a:rPr>
              <a:t>return</a:t>
            </a:r>
            <a:r>
              <a:rPr lang="en-US" sz="1800" b="0" i="0" u="none">
                <a:solidFill>
                  <a:schemeClr val="dk1"/>
                </a:solidFill>
                <a:latin typeface="Times New Roman"/>
                <a:ea typeface="Times New Roman"/>
                <a:cs typeface="Times New Roman"/>
                <a:sym typeface="Times New Roman"/>
              </a:rPr>
              <a:t> 0.0;   }</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a:t>
            </a:r>
            <a:endParaRPr/>
          </a:p>
        </p:txBody>
      </p:sp>
      <p:pic>
        <p:nvPicPr>
          <p:cNvPr id="5" name="Google Shape;495;p39">
            <a:extLst>
              <a:ext uri="{FF2B5EF4-FFF2-40B4-BE49-F238E27FC236}">
                <a16:creationId xmlns:a16="http://schemas.microsoft.com/office/drawing/2014/main" id="{FAA0A2A1-D492-454B-8740-E41C0D7E5DC3}"/>
              </a:ext>
            </a:extLst>
          </p:cNvPr>
          <p:cNvPicPr preferRelativeResize="0"/>
          <p:nvPr/>
        </p:nvPicPr>
        <p:blipFill rotWithShape="1">
          <a:blip r:embed="rId3">
            <a:alphaModFix/>
          </a:blip>
          <a:srcRect/>
          <a:stretch/>
        </p:blipFill>
        <p:spPr>
          <a:xfrm>
            <a:off x="6743700" y="81756"/>
            <a:ext cx="2627312" cy="136048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41"/>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9-</a:t>
            </a:r>
            <a:fld id="{00000000-1234-1234-1234-123412341234}" type="slidenum">
              <a:rPr lang="en-US" sz="1400" b="0" i="0" u="none">
                <a:solidFill>
                  <a:schemeClr val="dk1"/>
                </a:solidFill>
                <a:latin typeface="Times New Roman"/>
                <a:ea typeface="Times New Roman"/>
                <a:cs typeface="Times New Roman"/>
                <a:sym typeface="Times New Roman"/>
              </a:rPr>
              <a:t>41</a:t>
            </a:fld>
            <a:endParaRPr/>
          </a:p>
        </p:txBody>
      </p:sp>
      <p:sp>
        <p:nvSpPr>
          <p:cNvPr id="519" name="Google Shape;519;p41"/>
          <p:cNvSpPr txBox="1"/>
          <p:nvPr/>
        </p:nvSpPr>
        <p:spPr>
          <a:xfrm>
            <a:off x="304800" y="533400"/>
            <a:ext cx="8839200" cy="5908675"/>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C0"/>
              </a:buClr>
              <a:buSzPts val="1800"/>
              <a:buFont typeface="Times New Roman"/>
              <a:buNone/>
            </a:pPr>
            <a:r>
              <a:rPr lang="en-US" sz="1800" b="0" i="0" u="none" dirty="0">
                <a:solidFill>
                  <a:srgbClr val="0070C0"/>
                </a:solidFill>
                <a:latin typeface="Times New Roman"/>
                <a:ea typeface="Times New Roman"/>
                <a:cs typeface="Times New Roman"/>
                <a:sym typeface="Times New Roman"/>
              </a:rPr>
              <a:t>public class</a:t>
            </a:r>
            <a:r>
              <a:rPr lang="en-US" sz="1800" b="0" i="0" u="none" dirty="0">
                <a:solidFill>
                  <a:schemeClr val="dk1"/>
                </a:solidFill>
                <a:latin typeface="Times New Roman"/>
                <a:ea typeface="Times New Roman"/>
                <a:cs typeface="Times New Roman"/>
                <a:sym typeface="Times New Roman"/>
              </a:rPr>
              <a:t> Employee </a:t>
            </a:r>
            <a:r>
              <a:rPr lang="en-US" sz="1800" b="0" i="0" u="none" dirty="0">
                <a:solidFill>
                  <a:srgbClr val="0070C0"/>
                </a:solidFill>
                <a:latin typeface="Times New Roman"/>
                <a:ea typeface="Times New Roman"/>
                <a:cs typeface="Times New Roman"/>
                <a:sym typeface="Times New Roman"/>
              </a:rPr>
              <a:t>extends</a:t>
            </a:r>
            <a:r>
              <a:rPr lang="en-US" sz="1800" b="0" i="0" u="none" dirty="0">
                <a:solidFill>
                  <a:schemeClr val="dk1"/>
                </a:solidFill>
                <a:latin typeface="Times New Roman"/>
                <a:ea typeface="Times New Roman"/>
                <a:cs typeface="Times New Roman"/>
                <a:sym typeface="Times New Roman"/>
              </a:rPr>
              <a:t> </a:t>
            </a:r>
            <a:r>
              <a:rPr lang="en-US" sz="1800" b="0" i="0" u="none" dirty="0" err="1">
                <a:solidFill>
                  <a:schemeClr val="dk1"/>
                </a:solidFill>
                <a:latin typeface="Times New Roman"/>
                <a:ea typeface="Times New Roman"/>
                <a:cs typeface="Times New Roman"/>
                <a:sym typeface="Times New Roman"/>
              </a:rPr>
              <a:t>StaffMember</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protected</a:t>
            </a: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String</a:t>
            </a:r>
            <a:r>
              <a:rPr lang="en-US" sz="1800" b="0" i="0" u="none" dirty="0">
                <a:solidFill>
                  <a:schemeClr val="dk1"/>
                </a:solidFill>
                <a:latin typeface="Times New Roman"/>
                <a:ea typeface="Times New Roman"/>
                <a:cs typeface="Times New Roman"/>
                <a:sym typeface="Times New Roman"/>
              </a:rPr>
              <a:t> </a:t>
            </a:r>
            <a:r>
              <a:rPr lang="en-US" sz="1800" b="0" i="0" u="none" dirty="0" err="1">
                <a:solidFill>
                  <a:schemeClr val="dk1"/>
                </a:solidFill>
                <a:latin typeface="Times New Roman"/>
                <a:ea typeface="Times New Roman"/>
                <a:cs typeface="Times New Roman"/>
                <a:sym typeface="Times New Roman"/>
              </a:rPr>
              <a:t>socialSecNum</a:t>
            </a:r>
            <a:r>
              <a:rPr lang="en-US" sz="1800" b="0" i="0" u="none" dirty="0">
                <a:solidFill>
                  <a:schemeClr val="dk1"/>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protected</a:t>
            </a: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double</a:t>
            </a:r>
            <a:r>
              <a:rPr lang="en-US" sz="1800" b="0" i="0" u="none" dirty="0">
                <a:solidFill>
                  <a:schemeClr val="dk1"/>
                </a:solidFill>
                <a:latin typeface="Times New Roman"/>
                <a:ea typeface="Times New Roman"/>
                <a:cs typeface="Times New Roman"/>
                <a:sym typeface="Times New Roman"/>
              </a:rPr>
              <a:t> </a:t>
            </a:r>
            <a:r>
              <a:rPr lang="en-US" sz="1800" b="0" i="0" u="none" dirty="0" err="1">
                <a:solidFill>
                  <a:schemeClr val="dk1"/>
                </a:solidFill>
                <a:latin typeface="Times New Roman"/>
                <a:ea typeface="Times New Roman"/>
                <a:cs typeface="Times New Roman"/>
                <a:sym typeface="Times New Roman"/>
              </a:rPr>
              <a:t>payRate</a:t>
            </a:r>
            <a:r>
              <a:rPr lang="en-US" sz="1800" b="0" i="0" u="none" dirty="0">
                <a:solidFill>
                  <a:schemeClr val="dk1"/>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C00000"/>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public</a:t>
            </a:r>
            <a:r>
              <a:rPr lang="en-US" sz="1800" b="0" i="0" u="none" dirty="0">
                <a:solidFill>
                  <a:schemeClr val="dk1"/>
                </a:solidFill>
                <a:latin typeface="Times New Roman"/>
                <a:ea typeface="Times New Roman"/>
                <a:cs typeface="Times New Roman"/>
                <a:sym typeface="Times New Roman"/>
              </a:rPr>
              <a:t> Employee (</a:t>
            </a:r>
            <a:r>
              <a:rPr lang="en-US" sz="1800" b="0" i="0" u="none" dirty="0">
                <a:solidFill>
                  <a:srgbClr val="0070C0"/>
                </a:solidFill>
                <a:latin typeface="Times New Roman"/>
                <a:ea typeface="Times New Roman"/>
                <a:cs typeface="Times New Roman"/>
                <a:sym typeface="Times New Roman"/>
              </a:rPr>
              <a:t>String</a:t>
            </a:r>
            <a:r>
              <a:rPr lang="en-US" sz="1800" b="0" i="0" u="none" dirty="0">
                <a:solidFill>
                  <a:schemeClr val="dk1"/>
                </a:solidFill>
                <a:latin typeface="Times New Roman"/>
                <a:ea typeface="Times New Roman"/>
                <a:cs typeface="Times New Roman"/>
                <a:sym typeface="Times New Roman"/>
              </a:rPr>
              <a:t> </a:t>
            </a:r>
            <a:r>
              <a:rPr lang="en-US" sz="1800" b="0" i="0" u="none" dirty="0" err="1">
                <a:solidFill>
                  <a:schemeClr val="dk1"/>
                </a:solidFill>
                <a:latin typeface="Times New Roman"/>
                <a:ea typeface="Times New Roman"/>
                <a:cs typeface="Times New Roman"/>
                <a:sym typeface="Times New Roman"/>
              </a:rPr>
              <a:t>eName</a:t>
            </a: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String</a:t>
            </a:r>
            <a:r>
              <a:rPr lang="en-US" sz="1800" b="0" i="0" u="none" dirty="0">
                <a:solidFill>
                  <a:schemeClr val="dk1"/>
                </a:solidFill>
                <a:latin typeface="Times New Roman"/>
                <a:ea typeface="Times New Roman"/>
                <a:cs typeface="Times New Roman"/>
                <a:sym typeface="Times New Roman"/>
              </a:rPr>
              <a:t> </a:t>
            </a:r>
            <a:r>
              <a:rPr lang="en-US" sz="1800" b="0" i="0" u="none" dirty="0" err="1">
                <a:solidFill>
                  <a:schemeClr val="dk1"/>
                </a:solidFill>
                <a:latin typeface="Times New Roman"/>
                <a:ea typeface="Times New Roman"/>
                <a:cs typeface="Times New Roman"/>
                <a:sym typeface="Times New Roman"/>
              </a:rPr>
              <a:t>eAddress</a:t>
            </a: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String</a:t>
            </a:r>
            <a:r>
              <a:rPr lang="en-US" sz="1800" b="0" i="0" u="none" dirty="0">
                <a:solidFill>
                  <a:schemeClr val="dk1"/>
                </a:solidFill>
                <a:latin typeface="Times New Roman"/>
                <a:ea typeface="Times New Roman"/>
                <a:cs typeface="Times New Roman"/>
                <a:sym typeface="Times New Roman"/>
              </a:rPr>
              <a:t> </a:t>
            </a:r>
            <a:r>
              <a:rPr lang="en-US" sz="1800" b="0" i="0" u="none" dirty="0" err="1">
                <a:solidFill>
                  <a:schemeClr val="dk1"/>
                </a:solidFill>
                <a:latin typeface="Times New Roman"/>
                <a:ea typeface="Times New Roman"/>
                <a:cs typeface="Times New Roman"/>
                <a:sym typeface="Times New Roman"/>
              </a:rPr>
              <a:t>ePhone</a:t>
            </a: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String</a:t>
            </a:r>
            <a:r>
              <a:rPr lang="en-US" sz="1800" b="0" i="0" u="none" dirty="0">
                <a:solidFill>
                  <a:schemeClr val="dk1"/>
                </a:solidFill>
                <a:latin typeface="Times New Roman"/>
                <a:ea typeface="Times New Roman"/>
                <a:cs typeface="Times New Roman"/>
                <a:sym typeface="Times New Roman"/>
              </a:rPr>
              <a:t> </a:t>
            </a:r>
            <a:r>
              <a:rPr lang="en-US" sz="1800" b="0" i="0" u="none" dirty="0" err="1">
                <a:solidFill>
                  <a:schemeClr val="dk1"/>
                </a:solidFill>
                <a:latin typeface="Times New Roman"/>
                <a:ea typeface="Times New Roman"/>
                <a:cs typeface="Times New Roman"/>
                <a:sym typeface="Times New Roman"/>
              </a:rPr>
              <a:t>socSecNumber</a:t>
            </a:r>
            <a:r>
              <a:rPr lang="en-US" sz="1800" b="0" i="0" u="none" dirty="0">
                <a:solidFill>
                  <a:schemeClr val="dk1"/>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double</a:t>
            </a:r>
            <a:r>
              <a:rPr lang="en-US" sz="1800" b="0" i="0" u="none" dirty="0">
                <a:solidFill>
                  <a:schemeClr val="dk1"/>
                </a:solidFill>
                <a:latin typeface="Times New Roman"/>
                <a:ea typeface="Times New Roman"/>
                <a:cs typeface="Times New Roman"/>
                <a:sym typeface="Times New Roman"/>
              </a:rPr>
              <a:t> rate){</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super</a:t>
            </a:r>
            <a:r>
              <a:rPr lang="en-US" sz="1800" b="0" i="0" u="none" dirty="0">
                <a:solidFill>
                  <a:schemeClr val="dk1"/>
                </a:solidFill>
                <a:latin typeface="Times New Roman"/>
                <a:ea typeface="Times New Roman"/>
                <a:cs typeface="Times New Roman"/>
                <a:sym typeface="Times New Roman"/>
              </a:rPr>
              <a:t> (</a:t>
            </a:r>
            <a:r>
              <a:rPr lang="en-US" sz="1800" b="0" i="0" u="none" dirty="0" err="1">
                <a:solidFill>
                  <a:schemeClr val="dk1"/>
                </a:solidFill>
                <a:latin typeface="Times New Roman"/>
                <a:ea typeface="Times New Roman"/>
                <a:cs typeface="Times New Roman"/>
                <a:sym typeface="Times New Roman"/>
              </a:rPr>
              <a:t>eName</a:t>
            </a:r>
            <a:r>
              <a:rPr lang="en-US" sz="1800" b="0" i="0" u="none" dirty="0">
                <a:solidFill>
                  <a:schemeClr val="dk1"/>
                </a:solidFill>
                <a:latin typeface="Times New Roman"/>
                <a:ea typeface="Times New Roman"/>
                <a:cs typeface="Times New Roman"/>
                <a:sym typeface="Times New Roman"/>
              </a:rPr>
              <a:t>, </a:t>
            </a:r>
            <a:r>
              <a:rPr lang="en-US" sz="1800" b="0" i="0" u="none" dirty="0" err="1">
                <a:solidFill>
                  <a:schemeClr val="dk1"/>
                </a:solidFill>
                <a:latin typeface="Times New Roman"/>
                <a:ea typeface="Times New Roman"/>
                <a:cs typeface="Times New Roman"/>
                <a:sym typeface="Times New Roman"/>
              </a:rPr>
              <a:t>eAddress</a:t>
            </a:r>
            <a:r>
              <a:rPr lang="en-US" sz="1800" b="0" i="0" u="none" dirty="0">
                <a:solidFill>
                  <a:schemeClr val="dk1"/>
                </a:solidFill>
                <a:latin typeface="Times New Roman"/>
                <a:ea typeface="Times New Roman"/>
                <a:cs typeface="Times New Roman"/>
                <a:sym typeface="Times New Roman"/>
              </a:rPr>
              <a:t>, </a:t>
            </a:r>
            <a:r>
              <a:rPr lang="en-US" sz="1800" b="0" i="0" u="none" dirty="0" err="1">
                <a:solidFill>
                  <a:schemeClr val="dk1"/>
                </a:solidFill>
                <a:latin typeface="Times New Roman"/>
                <a:ea typeface="Times New Roman"/>
                <a:cs typeface="Times New Roman"/>
                <a:sym typeface="Times New Roman"/>
              </a:rPr>
              <a:t>ePhone</a:t>
            </a:r>
            <a:r>
              <a:rPr lang="en-US" sz="1800" b="0" i="0" u="none" dirty="0">
                <a:solidFill>
                  <a:schemeClr val="dk1"/>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err="1">
                <a:solidFill>
                  <a:schemeClr val="dk1"/>
                </a:solidFill>
                <a:latin typeface="Times New Roman"/>
                <a:ea typeface="Times New Roman"/>
                <a:cs typeface="Times New Roman"/>
                <a:sym typeface="Times New Roman"/>
              </a:rPr>
              <a:t>socialSecurityNumber</a:t>
            </a:r>
            <a:r>
              <a:rPr lang="en-US" sz="1800" b="0" i="0" u="none" dirty="0">
                <a:solidFill>
                  <a:schemeClr val="dk1"/>
                </a:solidFill>
                <a:latin typeface="Times New Roman"/>
                <a:ea typeface="Times New Roman"/>
                <a:cs typeface="Times New Roman"/>
                <a:sym typeface="Times New Roman"/>
              </a:rPr>
              <a:t> = </a:t>
            </a:r>
            <a:r>
              <a:rPr lang="en-US" sz="1800" b="0" i="0" u="none" dirty="0" err="1">
                <a:solidFill>
                  <a:schemeClr val="dk1"/>
                </a:solidFill>
                <a:latin typeface="Times New Roman"/>
                <a:ea typeface="Times New Roman"/>
                <a:cs typeface="Times New Roman"/>
                <a:sym typeface="Times New Roman"/>
              </a:rPr>
              <a:t>socSecNumber</a:t>
            </a:r>
            <a:r>
              <a:rPr lang="en-US" sz="1800" b="0" i="0" u="none" dirty="0">
                <a:solidFill>
                  <a:schemeClr val="dk1"/>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err="1">
                <a:solidFill>
                  <a:schemeClr val="dk1"/>
                </a:solidFill>
                <a:latin typeface="Times New Roman"/>
                <a:ea typeface="Times New Roman"/>
                <a:cs typeface="Times New Roman"/>
                <a:sym typeface="Times New Roman"/>
              </a:rPr>
              <a:t>payRate</a:t>
            </a:r>
            <a:r>
              <a:rPr lang="en-US" sz="1800" b="0" i="0" u="none" dirty="0">
                <a:solidFill>
                  <a:schemeClr val="dk1"/>
                </a:solidFill>
                <a:latin typeface="Times New Roman"/>
                <a:ea typeface="Times New Roman"/>
                <a:cs typeface="Times New Roman"/>
                <a:sym typeface="Times New Roman"/>
              </a:rPr>
              <a:t> = rate;</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C00000"/>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public</a:t>
            </a: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String</a:t>
            </a:r>
            <a:r>
              <a:rPr lang="en-US" sz="1800" b="0" i="0" u="none" dirty="0">
                <a:solidFill>
                  <a:schemeClr val="dk1"/>
                </a:solidFill>
                <a:latin typeface="Times New Roman"/>
                <a:ea typeface="Times New Roman"/>
                <a:cs typeface="Times New Roman"/>
                <a:sym typeface="Times New Roman"/>
              </a:rPr>
              <a:t> </a:t>
            </a:r>
            <a:r>
              <a:rPr lang="en-US" sz="1800" b="0" i="0" u="none" dirty="0" err="1">
                <a:solidFill>
                  <a:schemeClr val="dk1"/>
                </a:solidFill>
                <a:latin typeface="Times New Roman"/>
                <a:ea typeface="Times New Roman"/>
                <a:cs typeface="Times New Roman"/>
                <a:sym typeface="Times New Roman"/>
              </a:rPr>
              <a:t>toString</a:t>
            </a:r>
            <a:r>
              <a:rPr lang="en-US" sz="1800" b="0" i="0" u="none" dirty="0">
                <a:solidFill>
                  <a:schemeClr val="dk1"/>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String result = </a:t>
            </a:r>
            <a:r>
              <a:rPr lang="en-US" sz="1800" b="0" i="0" u="none" dirty="0" err="1">
                <a:solidFill>
                  <a:schemeClr val="dk1"/>
                </a:solidFill>
                <a:latin typeface="Times New Roman"/>
                <a:ea typeface="Times New Roman"/>
                <a:cs typeface="Times New Roman"/>
                <a:sym typeface="Times New Roman"/>
              </a:rPr>
              <a:t>super.toString</a:t>
            </a:r>
            <a:r>
              <a:rPr lang="en-US" sz="1800" b="0" i="0" u="none" dirty="0">
                <a:solidFill>
                  <a:schemeClr val="dk1"/>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result += "\</a:t>
            </a:r>
            <a:r>
              <a:rPr lang="en-US" sz="1800" b="0" i="0" u="none" dirty="0" err="1">
                <a:solidFill>
                  <a:schemeClr val="dk1"/>
                </a:solidFill>
                <a:latin typeface="Times New Roman"/>
                <a:ea typeface="Times New Roman"/>
                <a:cs typeface="Times New Roman"/>
                <a:sym typeface="Times New Roman"/>
              </a:rPr>
              <a:t>nSocial</a:t>
            </a:r>
            <a:r>
              <a:rPr lang="en-US" sz="1800" b="0" i="0" u="none" dirty="0">
                <a:solidFill>
                  <a:schemeClr val="dk1"/>
                </a:solidFill>
                <a:latin typeface="Times New Roman"/>
                <a:ea typeface="Times New Roman"/>
                <a:cs typeface="Times New Roman"/>
                <a:sym typeface="Times New Roman"/>
              </a:rPr>
              <a:t> Security Number: " + </a:t>
            </a:r>
            <a:r>
              <a:rPr lang="en-US" sz="1800" b="0" i="0" u="none" dirty="0" err="1">
                <a:solidFill>
                  <a:schemeClr val="dk1"/>
                </a:solidFill>
                <a:latin typeface="Times New Roman"/>
                <a:ea typeface="Times New Roman"/>
                <a:cs typeface="Times New Roman"/>
                <a:sym typeface="Times New Roman"/>
              </a:rPr>
              <a:t>socialSecurityNumber</a:t>
            </a:r>
            <a:r>
              <a:rPr lang="en-US" sz="1800" b="0" i="0" u="none" dirty="0">
                <a:solidFill>
                  <a:schemeClr val="dk1"/>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return</a:t>
            </a:r>
            <a:r>
              <a:rPr lang="en-US" sz="1800" b="0" i="0" u="none" dirty="0">
                <a:solidFill>
                  <a:schemeClr val="dk1"/>
                </a:solidFill>
                <a:latin typeface="Times New Roman"/>
                <a:ea typeface="Times New Roman"/>
                <a:cs typeface="Times New Roman"/>
                <a:sym typeface="Times New Roman"/>
              </a:rPr>
              <a:t> result;</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C00000"/>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public</a:t>
            </a: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double</a:t>
            </a:r>
            <a:r>
              <a:rPr lang="en-US" sz="1800" b="0" i="0" u="none" dirty="0">
                <a:solidFill>
                  <a:schemeClr val="dk1"/>
                </a:solidFill>
                <a:latin typeface="Times New Roman"/>
                <a:ea typeface="Times New Roman"/>
                <a:cs typeface="Times New Roman"/>
                <a:sym typeface="Times New Roman"/>
              </a:rPr>
              <a:t> pay()    {      </a:t>
            </a:r>
            <a:r>
              <a:rPr lang="en-US" sz="1800" b="0" i="0" u="none" dirty="0">
                <a:solidFill>
                  <a:srgbClr val="0070C0"/>
                </a:solidFill>
                <a:latin typeface="Times New Roman"/>
                <a:ea typeface="Times New Roman"/>
                <a:cs typeface="Times New Roman"/>
                <a:sym typeface="Times New Roman"/>
              </a:rPr>
              <a:t>return</a:t>
            </a:r>
            <a:r>
              <a:rPr lang="en-US" sz="1800" b="0" i="0" u="none" dirty="0">
                <a:solidFill>
                  <a:schemeClr val="dk1"/>
                </a:solidFill>
                <a:latin typeface="Times New Roman"/>
                <a:ea typeface="Times New Roman"/>
                <a:cs typeface="Times New Roman"/>
                <a:sym typeface="Times New Roman"/>
              </a:rPr>
              <a:t> </a:t>
            </a:r>
            <a:r>
              <a:rPr lang="en-US" sz="1800" b="0" i="0" u="none" dirty="0" err="1">
                <a:solidFill>
                  <a:schemeClr val="dk1"/>
                </a:solidFill>
                <a:latin typeface="Times New Roman"/>
                <a:ea typeface="Times New Roman"/>
                <a:cs typeface="Times New Roman"/>
                <a:sym typeface="Times New Roman"/>
              </a:rPr>
              <a:t>payRate</a:t>
            </a:r>
            <a:r>
              <a:rPr lang="en-US" sz="1800" b="0" i="0" u="none" dirty="0">
                <a:solidFill>
                  <a:schemeClr val="dk1"/>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a:t>
            </a:r>
            <a:endParaRPr dirty="0"/>
          </a:p>
        </p:txBody>
      </p:sp>
      <p:pic>
        <p:nvPicPr>
          <p:cNvPr id="4" name="Google Shape;494;p39">
            <a:extLst>
              <a:ext uri="{FF2B5EF4-FFF2-40B4-BE49-F238E27FC236}">
                <a16:creationId xmlns:a16="http://schemas.microsoft.com/office/drawing/2014/main" id="{7A3CB06F-BDE9-487B-BC61-BB99658C2AF2}"/>
              </a:ext>
            </a:extLst>
          </p:cNvPr>
          <p:cNvPicPr preferRelativeResize="0"/>
          <p:nvPr/>
        </p:nvPicPr>
        <p:blipFill rotWithShape="1">
          <a:blip r:embed="rId3">
            <a:alphaModFix/>
          </a:blip>
          <a:srcRect/>
          <a:stretch/>
        </p:blipFill>
        <p:spPr>
          <a:xfrm>
            <a:off x="6724650" y="0"/>
            <a:ext cx="2627312" cy="198913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3"/>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9-</a:t>
            </a:r>
            <a:fld id="{00000000-1234-1234-1234-123412341234}" type="slidenum">
              <a:rPr lang="en-US" sz="1400" b="0" i="0" u="none">
                <a:solidFill>
                  <a:schemeClr val="dk1"/>
                </a:solidFill>
                <a:latin typeface="Times New Roman"/>
                <a:ea typeface="Times New Roman"/>
                <a:cs typeface="Times New Roman"/>
                <a:sym typeface="Times New Roman"/>
              </a:rPr>
              <a:t>42</a:t>
            </a:fld>
            <a:endParaRPr/>
          </a:p>
        </p:txBody>
      </p:sp>
      <p:sp>
        <p:nvSpPr>
          <p:cNvPr id="532" name="Google Shape;532;p43"/>
          <p:cNvSpPr txBox="1"/>
          <p:nvPr/>
        </p:nvSpPr>
        <p:spPr>
          <a:xfrm>
            <a:off x="76200" y="76200"/>
            <a:ext cx="8915400" cy="5662612"/>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C0"/>
              </a:buClr>
              <a:buSzPts val="1800"/>
              <a:buFont typeface="Times New Roman"/>
              <a:buNone/>
            </a:pPr>
            <a:r>
              <a:rPr lang="en-US" sz="1800" b="0" i="0" u="none" dirty="0">
                <a:solidFill>
                  <a:srgbClr val="0070C0"/>
                </a:solidFill>
                <a:latin typeface="Times New Roman"/>
                <a:ea typeface="Times New Roman"/>
                <a:cs typeface="Times New Roman"/>
                <a:sym typeface="Times New Roman"/>
              </a:rPr>
              <a:t>public class</a:t>
            </a:r>
            <a:r>
              <a:rPr lang="en-US" sz="1800" b="0" i="0" u="none" dirty="0">
                <a:solidFill>
                  <a:schemeClr val="dk1"/>
                </a:solidFill>
                <a:latin typeface="Times New Roman"/>
                <a:ea typeface="Times New Roman"/>
                <a:cs typeface="Times New Roman"/>
                <a:sym typeface="Times New Roman"/>
              </a:rPr>
              <a:t> Executive </a:t>
            </a:r>
            <a:r>
              <a:rPr lang="en-US" sz="1800" b="0" i="0" u="none" dirty="0">
                <a:solidFill>
                  <a:srgbClr val="0070C0"/>
                </a:solidFill>
                <a:latin typeface="Times New Roman"/>
                <a:ea typeface="Times New Roman"/>
                <a:cs typeface="Times New Roman"/>
                <a:sym typeface="Times New Roman"/>
              </a:rPr>
              <a:t>extends</a:t>
            </a:r>
            <a:r>
              <a:rPr lang="en-US" sz="1800" b="0" i="0" u="none" dirty="0">
                <a:solidFill>
                  <a:schemeClr val="dk1"/>
                </a:solidFill>
                <a:latin typeface="Times New Roman"/>
                <a:ea typeface="Times New Roman"/>
                <a:cs typeface="Times New Roman"/>
                <a:sym typeface="Times New Roman"/>
              </a:rPr>
              <a:t> Employee</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private double bonus;</a:t>
            </a:r>
            <a:endParaRPr dirty="0"/>
          </a:p>
          <a:p>
            <a:pPr marL="0" marR="0" lvl="0" indent="0" algn="l" rtl="0">
              <a:lnSpc>
                <a:spcPct val="100000"/>
              </a:lnSpc>
              <a:spcBef>
                <a:spcPts val="0"/>
              </a:spcBef>
              <a:spcAft>
                <a:spcPts val="0"/>
              </a:spcAft>
              <a:buClr>
                <a:srgbClr val="C00000"/>
              </a:buClr>
              <a:buSzPts val="1800"/>
              <a:buFont typeface="Times New Roman"/>
              <a:buNone/>
            </a:pPr>
            <a:r>
              <a:rPr lang="en-US" sz="1800" b="0" i="0" u="none" dirty="0">
                <a:solidFill>
                  <a:srgbClr val="C00000"/>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p>
          <a:p>
            <a:pPr marL="0" marR="0" lvl="0" indent="0" algn="l" rtl="0">
              <a:lnSpc>
                <a:spcPct val="100000"/>
              </a:lnSpc>
              <a:spcBef>
                <a:spcPts val="0"/>
              </a:spcBef>
              <a:spcAft>
                <a:spcPts val="0"/>
              </a:spcAft>
              <a:buClr>
                <a:schemeClr val="dk1"/>
              </a:buClr>
              <a:buSzPts val="1800"/>
              <a:buFont typeface="Times New Roman"/>
              <a:buNone/>
            </a:pPr>
            <a:endParaRPr lang="en-US" sz="18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public</a:t>
            </a:r>
            <a:r>
              <a:rPr lang="en-US" sz="1800" b="0" i="0" u="none" dirty="0">
                <a:solidFill>
                  <a:schemeClr val="dk1"/>
                </a:solidFill>
                <a:latin typeface="Times New Roman"/>
                <a:ea typeface="Times New Roman"/>
                <a:cs typeface="Times New Roman"/>
                <a:sym typeface="Times New Roman"/>
              </a:rPr>
              <a:t> Executive (</a:t>
            </a:r>
            <a:r>
              <a:rPr lang="en-US" sz="1800" b="0" i="0" u="none" dirty="0">
                <a:solidFill>
                  <a:srgbClr val="0070C0"/>
                </a:solidFill>
                <a:latin typeface="Times New Roman"/>
                <a:ea typeface="Times New Roman"/>
                <a:cs typeface="Times New Roman"/>
                <a:sym typeface="Times New Roman"/>
              </a:rPr>
              <a:t>String</a:t>
            </a:r>
            <a:r>
              <a:rPr lang="en-US" sz="1800" b="0" i="0" u="none" dirty="0">
                <a:solidFill>
                  <a:schemeClr val="dk1"/>
                </a:solidFill>
                <a:latin typeface="Times New Roman"/>
                <a:ea typeface="Times New Roman"/>
                <a:cs typeface="Times New Roman"/>
                <a:sym typeface="Times New Roman"/>
              </a:rPr>
              <a:t> </a:t>
            </a:r>
            <a:r>
              <a:rPr lang="en-US" sz="1800" b="0" i="0" u="none" dirty="0" err="1">
                <a:solidFill>
                  <a:schemeClr val="dk1"/>
                </a:solidFill>
                <a:latin typeface="Times New Roman"/>
                <a:ea typeface="Times New Roman"/>
                <a:cs typeface="Times New Roman"/>
                <a:sym typeface="Times New Roman"/>
              </a:rPr>
              <a:t>eName</a:t>
            </a: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String</a:t>
            </a:r>
            <a:r>
              <a:rPr lang="en-US" sz="1800" b="0" i="0" u="none" dirty="0">
                <a:solidFill>
                  <a:schemeClr val="dk1"/>
                </a:solidFill>
                <a:latin typeface="Times New Roman"/>
                <a:ea typeface="Times New Roman"/>
                <a:cs typeface="Times New Roman"/>
                <a:sym typeface="Times New Roman"/>
              </a:rPr>
              <a:t> </a:t>
            </a:r>
            <a:r>
              <a:rPr lang="en-US" sz="1800" b="0" i="0" u="none" dirty="0" err="1">
                <a:solidFill>
                  <a:schemeClr val="dk1"/>
                </a:solidFill>
                <a:latin typeface="Times New Roman"/>
                <a:ea typeface="Times New Roman"/>
                <a:cs typeface="Times New Roman"/>
                <a:sym typeface="Times New Roman"/>
              </a:rPr>
              <a:t>eAddress</a:t>
            </a: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String</a:t>
            </a:r>
            <a:r>
              <a:rPr lang="en-US" sz="1800" b="0" i="0" u="none" dirty="0">
                <a:solidFill>
                  <a:schemeClr val="dk1"/>
                </a:solidFill>
                <a:latin typeface="Times New Roman"/>
                <a:ea typeface="Times New Roman"/>
                <a:cs typeface="Times New Roman"/>
                <a:sym typeface="Times New Roman"/>
              </a:rPr>
              <a:t> </a:t>
            </a:r>
            <a:r>
              <a:rPr lang="en-US" sz="1800" b="0" i="0" u="none" dirty="0" err="1">
                <a:solidFill>
                  <a:schemeClr val="dk1"/>
                </a:solidFill>
                <a:latin typeface="Times New Roman"/>
                <a:ea typeface="Times New Roman"/>
                <a:cs typeface="Times New Roman"/>
                <a:sym typeface="Times New Roman"/>
              </a:rPr>
              <a:t>ePhone</a:t>
            </a:r>
            <a:r>
              <a:rPr lang="en-US" sz="1800" b="0" i="0" u="none" dirty="0">
                <a:solidFill>
                  <a:srgbClr val="0070C0"/>
                </a:solidFill>
                <a:latin typeface="Times New Roman"/>
                <a:ea typeface="Times New Roman"/>
                <a:cs typeface="Times New Roman"/>
                <a:sym typeface="Times New Roman"/>
              </a:rPr>
              <a:t>, String </a:t>
            </a:r>
            <a:r>
              <a:rPr lang="en-US" sz="1800" b="0" i="0" u="none" dirty="0" err="1">
                <a:solidFill>
                  <a:schemeClr val="dk1"/>
                </a:solidFill>
                <a:latin typeface="Times New Roman"/>
                <a:ea typeface="Times New Roman"/>
                <a:cs typeface="Times New Roman"/>
                <a:sym typeface="Times New Roman"/>
              </a:rPr>
              <a:t>socSecNumber</a:t>
            </a:r>
            <a:r>
              <a:rPr lang="en-US" sz="1800" b="0" i="0" u="none" dirty="0">
                <a:solidFill>
                  <a:schemeClr val="dk1"/>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double</a:t>
            </a:r>
            <a:r>
              <a:rPr lang="en-US" sz="1800" b="0" i="0" u="none" dirty="0">
                <a:solidFill>
                  <a:schemeClr val="dk1"/>
                </a:solidFill>
                <a:latin typeface="Times New Roman"/>
                <a:ea typeface="Times New Roman"/>
                <a:cs typeface="Times New Roman"/>
                <a:sym typeface="Times New Roman"/>
              </a:rPr>
              <a:t> rate)    {</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super</a:t>
            </a:r>
            <a:r>
              <a:rPr lang="en-US" sz="1800" b="0" i="0" u="none" dirty="0">
                <a:solidFill>
                  <a:schemeClr val="dk1"/>
                </a:solidFill>
                <a:latin typeface="Times New Roman"/>
                <a:ea typeface="Times New Roman"/>
                <a:cs typeface="Times New Roman"/>
                <a:sym typeface="Times New Roman"/>
              </a:rPr>
              <a:t> (</a:t>
            </a:r>
            <a:r>
              <a:rPr lang="en-US" sz="1800" b="0" i="0" u="none" dirty="0" err="1">
                <a:solidFill>
                  <a:schemeClr val="dk1"/>
                </a:solidFill>
                <a:latin typeface="Times New Roman"/>
                <a:ea typeface="Times New Roman"/>
                <a:cs typeface="Times New Roman"/>
                <a:sym typeface="Times New Roman"/>
              </a:rPr>
              <a:t>eName</a:t>
            </a:r>
            <a:r>
              <a:rPr lang="en-US" sz="1800" b="0" i="0" u="none" dirty="0">
                <a:solidFill>
                  <a:schemeClr val="dk1"/>
                </a:solidFill>
                <a:latin typeface="Times New Roman"/>
                <a:ea typeface="Times New Roman"/>
                <a:cs typeface="Times New Roman"/>
                <a:sym typeface="Times New Roman"/>
              </a:rPr>
              <a:t>, </a:t>
            </a:r>
            <a:r>
              <a:rPr lang="en-US" sz="1800" b="0" i="0" u="none" dirty="0" err="1">
                <a:solidFill>
                  <a:schemeClr val="dk1"/>
                </a:solidFill>
                <a:latin typeface="Times New Roman"/>
                <a:ea typeface="Times New Roman"/>
                <a:cs typeface="Times New Roman"/>
                <a:sym typeface="Times New Roman"/>
              </a:rPr>
              <a:t>eAddress</a:t>
            </a:r>
            <a:r>
              <a:rPr lang="en-US" sz="1800" b="0" i="0" u="none" dirty="0">
                <a:solidFill>
                  <a:schemeClr val="dk1"/>
                </a:solidFill>
                <a:latin typeface="Times New Roman"/>
                <a:ea typeface="Times New Roman"/>
                <a:cs typeface="Times New Roman"/>
                <a:sym typeface="Times New Roman"/>
              </a:rPr>
              <a:t>, </a:t>
            </a:r>
            <a:r>
              <a:rPr lang="en-US" sz="1800" b="0" i="0" u="none" dirty="0" err="1">
                <a:solidFill>
                  <a:schemeClr val="dk1"/>
                </a:solidFill>
                <a:latin typeface="Times New Roman"/>
                <a:ea typeface="Times New Roman"/>
                <a:cs typeface="Times New Roman"/>
                <a:sym typeface="Times New Roman"/>
              </a:rPr>
              <a:t>ePhone</a:t>
            </a:r>
            <a:r>
              <a:rPr lang="en-US" sz="1800" b="0" i="0" u="none" dirty="0">
                <a:solidFill>
                  <a:schemeClr val="dk1"/>
                </a:solidFill>
                <a:latin typeface="Times New Roman"/>
                <a:ea typeface="Times New Roman"/>
                <a:cs typeface="Times New Roman"/>
                <a:sym typeface="Times New Roman"/>
              </a:rPr>
              <a:t>, </a:t>
            </a:r>
            <a:r>
              <a:rPr lang="en-US" sz="1800" b="0" i="0" u="none" dirty="0" err="1">
                <a:solidFill>
                  <a:schemeClr val="dk1"/>
                </a:solidFill>
                <a:latin typeface="Times New Roman"/>
                <a:ea typeface="Times New Roman"/>
                <a:cs typeface="Times New Roman"/>
                <a:sym typeface="Times New Roman"/>
              </a:rPr>
              <a:t>socSecNumber</a:t>
            </a:r>
            <a:r>
              <a:rPr lang="en-US" sz="1800" b="0" i="0" u="none" dirty="0">
                <a:solidFill>
                  <a:schemeClr val="dk1"/>
                </a:solidFill>
                <a:latin typeface="Times New Roman"/>
                <a:ea typeface="Times New Roman"/>
                <a:cs typeface="Times New Roman"/>
                <a:sym typeface="Times New Roman"/>
              </a:rPr>
              <a:t>, rate);  </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bonus = 0;  // bonus has yet to be awarded</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C00000"/>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public</a:t>
            </a: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void</a:t>
            </a:r>
            <a:r>
              <a:rPr lang="en-US" sz="1800" b="0" i="0" u="none" dirty="0">
                <a:solidFill>
                  <a:schemeClr val="dk1"/>
                </a:solidFill>
                <a:latin typeface="Times New Roman"/>
                <a:ea typeface="Times New Roman"/>
                <a:cs typeface="Times New Roman"/>
                <a:sym typeface="Times New Roman"/>
              </a:rPr>
              <a:t> </a:t>
            </a:r>
            <a:r>
              <a:rPr lang="en-US" sz="1800" b="0" i="0" u="none" dirty="0" err="1">
                <a:solidFill>
                  <a:schemeClr val="dk1"/>
                </a:solidFill>
                <a:latin typeface="Times New Roman"/>
                <a:ea typeface="Times New Roman"/>
                <a:cs typeface="Times New Roman"/>
                <a:sym typeface="Times New Roman"/>
              </a:rPr>
              <a:t>awardBonus</a:t>
            </a: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double</a:t>
            </a:r>
            <a:r>
              <a:rPr lang="en-US" sz="1800" b="0" i="0" u="none" dirty="0">
                <a:solidFill>
                  <a:schemeClr val="dk1"/>
                </a:solidFill>
                <a:latin typeface="Times New Roman"/>
                <a:ea typeface="Times New Roman"/>
                <a:cs typeface="Times New Roman"/>
                <a:sym typeface="Times New Roman"/>
              </a:rPr>
              <a:t> </a:t>
            </a:r>
            <a:r>
              <a:rPr lang="en-US" sz="1800" b="0" i="0" u="none" dirty="0" err="1">
                <a:solidFill>
                  <a:schemeClr val="dk1"/>
                </a:solidFill>
                <a:latin typeface="Times New Roman"/>
                <a:ea typeface="Times New Roman"/>
                <a:cs typeface="Times New Roman"/>
                <a:sym typeface="Times New Roman"/>
              </a:rPr>
              <a:t>execBonus</a:t>
            </a:r>
            <a:r>
              <a:rPr lang="en-US" sz="1800" b="0" i="0" u="none" dirty="0">
                <a:solidFill>
                  <a:schemeClr val="dk1"/>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      bonus = </a:t>
            </a:r>
            <a:r>
              <a:rPr lang="en-US" sz="1800" b="0" i="0" u="none" dirty="0" err="1">
                <a:solidFill>
                  <a:schemeClr val="dk1"/>
                </a:solidFill>
                <a:latin typeface="Times New Roman"/>
                <a:ea typeface="Times New Roman"/>
                <a:cs typeface="Times New Roman"/>
                <a:sym typeface="Times New Roman"/>
              </a:rPr>
              <a:t>execBonus</a:t>
            </a:r>
            <a:r>
              <a:rPr lang="en-US" sz="1800" b="0" i="0" u="none" dirty="0">
                <a:solidFill>
                  <a:schemeClr val="dk1"/>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C00000"/>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public</a:t>
            </a: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double</a:t>
            </a:r>
            <a:r>
              <a:rPr lang="en-US" sz="1800" b="0" i="0" u="none" dirty="0">
                <a:solidFill>
                  <a:schemeClr val="dk1"/>
                </a:solidFill>
                <a:latin typeface="Times New Roman"/>
                <a:ea typeface="Times New Roman"/>
                <a:cs typeface="Times New Roman"/>
                <a:sym typeface="Times New Roman"/>
              </a:rPr>
              <a:t> pay()</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      double payment = </a:t>
            </a:r>
            <a:r>
              <a:rPr lang="en-US" sz="1800" b="0" i="0" u="none" dirty="0" err="1">
                <a:solidFill>
                  <a:schemeClr val="dk1"/>
                </a:solidFill>
                <a:latin typeface="Times New Roman"/>
                <a:ea typeface="Times New Roman"/>
                <a:cs typeface="Times New Roman"/>
                <a:sym typeface="Times New Roman"/>
              </a:rPr>
              <a:t>super.pay</a:t>
            </a:r>
            <a:r>
              <a:rPr lang="en-US" sz="1800" b="0" i="0" u="none" dirty="0">
                <a:solidFill>
                  <a:schemeClr val="dk1"/>
                </a:solidFill>
                <a:latin typeface="Times New Roman"/>
                <a:ea typeface="Times New Roman"/>
                <a:cs typeface="Times New Roman"/>
                <a:sym typeface="Times New Roman"/>
              </a:rPr>
              <a:t>() + bonus;  </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bonus = 0;     </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return</a:t>
            </a:r>
            <a:r>
              <a:rPr lang="en-US" sz="1800" b="0" i="0" u="none" dirty="0">
                <a:solidFill>
                  <a:schemeClr val="dk1"/>
                </a:solidFill>
                <a:latin typeface="Times New Roman"/>
                <a:ea typeface="Times New Roman"/>
                <a:cs typeface="Times New Roman"/>
                <a:sym typeface="Times New Roman"/>
              </a:rPr>
              <a:t> payment;  </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None/>
            </a:pPr>
            <a:endParaRPr sz="1800" b="0" i="0" u="none" dirty="0">
              <a:solidFill>
                <a:schemeClr val="dk1"/>
              </a:solidFill>
              <a:latin typeface="Times New Roman"/>
              <a:ea typeface="Times New Roman"/>
              <a:cs typeface="Times New Roman"/>
              <a:sym typeface="Times New Roman"/>
            </a:endParaRPr>
          </a:p>
        </p:txBody>
      </p:sp>
      <p:pic>
        <p:nvPicPr>
          <p:cNvPr id="4" name="Google Shape;496;p39">
            <a:extLst>
              <a:ext uri="{FF2B5EF4-FFF2-40B4-BE49-F238E27FC236}">
                <a16:creationId xmlns:a16="http://schemas.microsoft.com/office/drawing/2014/main" id="{25597FA2-C393-46CB-8EE1-491C9A01E542}"/>
              </a:ext>
            </a:extLst>
          </p:cNvPr>
          <p:cNvPicPr preferRelativeResize="0"/>
          <p:nvPr/>
        </p:nvPicPr>
        <p:blipFill rotWithShape="1">
          <a:blip r:embed="rId3">
            <a:alphaModFix/>
          </a:blip>
          <a:srcRect/>
          <a:stretch/>
        </p:blipFill>
        <p:spPr>
          <a:xfrm>
            <a:off x="5540375" y="0"/>
            <a:ext cx="3451225" cy="157003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44"/>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9-</a:t>
            </a:r>
            <a:fld id="{00000000-1234-1234-1234-123412341234}" type="slidenum">
              <a:rPr lang="en-US" sz="1400" b="0" i="0" u="none">
                <a:solidFill>
                  <a:schemeClr val="dk1"/>
                </a:solidFill>
                <a:latin typeface="Times New Roman"/>
                <a:ea typeface="Times New Roman"/>
                <a:cs typeface="Times New Roman"/>
                <a:sym typeface="Times New Roman"/>
              </a:rPr>
              <a:t>43</a:t>
            </a:fld>
            <a:endParaRPr/>
          </a:p>
        </p:txBody>
      </p:sp>
      <p:sp>
        <p:nvSpPr>
          <p:cNvPr id="538" name="Google Shape;538;p44"/>
          <p:cNvSpPr txBox="1"/>
          <p:nvPr/>
        </p:nvSpPr>
        <p:spPr>
          <a:xfrm>
            <a:off x="304800" y="152400"/>
            <a:ext cx="8534400" cy="6740525"/>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C0"/>
              </a:buClr>
              <a:buSzPts val="1800"/>
              <a:buFont typeface="Times New Roman"/>
              <a:buNone/>
            </a:pPr>
            <a:r>
              <a:rPr lang="en-US" sz="1800" b="0" i="0" u="none" dirty="0">
                <a:solidFill>
                  <a:srgbClr val="0070C0"/>
                </a:solidFill>
                <a:latin typeface="Times New Roman"/>
                <a:ea typeface="Times New Roman"/>
                <a:cs typeface="Times New Roman"/>
                <a:sym typeface="Times New Roman"/>
              </a:rPr>
              <a:t>public class</a:t>
            </a:r>
            <a:r>
              <a:rPr lang="en-US" sz="1800" b="0" i="0" u="none" dirty="0">
                <a:solidFill>
                  <a:schemeClr val="dk1"/>
                </a:solidFill>
                <a:latin typeface="Times New Roman"/>
                <a:ea typeface="Times New Roman"/>
                <a:cs typeface="Times New Roman"/>
                <a:sym typeface="Times New Roman"/>
              </a:rPr>
              <a:t> Hourly </a:t>
            </a:r>
            <a:r>
              <a:rPr lang="en-US" sz="1800" b="0" i="0" u="none" dirty="0">
                <a:solidFill>
                  <a:srgbClr val="0070C0"/>
                </a:solidFill>
                <a:latin typeface="Times New Roman"/>
                <a:ea typeface="Times New Roman"/>
                <a:cs typeface="Times New Roman"/>
                <a:sym typeface="Times New Roman"/>
              </a:rPr>
              <a:t>extends</a:t>
            </a:r>
            <a:r>
              <a:rPr lang="en-US" sz="1800" b="0" i="0" u="none" dirty="0">
                <a:solidFill>
                  <a:schemeClr val="dk1"/>
                </a:solidFill>
                <a:latin typeface="Times New Roman"/>
                <a:ea typeface="Times New Roman"/>
                <a:cs typeface="Times New Roman"/>
                <a:sym typeface="Times New Roman"/>
              </a:rPr>
              <a:t> Employee</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private</a:t>
            </a: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int </a:t>
            </a:r>
            <a:r>
              <a:rPr lang="en-US" sz="1800" b="0" i="0" u="none" dirty="0" err="1">
                <a:solidFill>
                  <a:schemeClr val="dk1"/>
                </a:solidFill>
                <a:latin typeface="Times New Roman"/>
                <a:ea typeface="Times New Roman"/>
                <a:cs typeface="Times New Roman"/>
                <a:sym typeface="Times New Roman"/>
              </a:rPr>
              <a:t>hoursWorked</a:t>
            </a:r>
            <a:r>
              <a:rPr lang="en-US" sz="1800" b="0" i="0" u="none" dirty="0">
                <a:solidFill>
                  <a:schemeClr val="dk1"/>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C00000"/>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p>
          <a:p>
            <a:pPr marL="0" marR="0" lvl="0" indent="0" algn="l" rtl="0">
              <a:lnSpc>
                <a:spcPct val="100000"/>
              </a:lnSpc>
              <a:spcBef>
                <a:spcPts val="0"/>
              </a:spcBef>
              <a:spcAft>
                <a:spcPts val="0"/>
              </a:spcAft>
              <a:buClr>
                <a:schemeClr val="dk1"/>
              </a:buClr>
              <a:buSzPts val="1800"/>
              <a:buFont typeface="Times New Roman"/>
              <a:buNone/>
            </a:pPr>
            <a:endParaRPr lang="en-US" sz="18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public</a:t>
            </a:r>
            <a:r>
              <a:rPr lang="en-US" sz="1800" b="0" i="0" u="none" dirty="0">
                <a:solidFill>
                  <a:schemeClr val="dk1"/>
                </a:solidFill>
                <a:latin typeface="Times New Roman"/>
                <a:ea typeface="Times New Roman"/>
                <a:cs typeface="Times New Roman"/>
                <a:sym typeface="Times New Roman"/>
              </a:rPr>
              <a:t> Hourly (</a:t>
            </a:r>
            <a:r>
              <a:rPr lang="en-US" sz="1800" b="0" i="0" u="none" dirty="0">
                <a:solidFill>
                  <a:srgbClr val="0070C0"/>
                </a:solidFill>
                <a:latin typeface="Times New Roman"/>
                <a:ea typeface="Times New Roman"/>
                <a:cs typeface="Times New Roman"/>
                <a:sym typeface="Times New Roman"/>
              </a:rPr>
              <a:t>String</a:t>
            </a:r>
            <a:r>
              <a:rPr lang="en-US" sz="1800" b="0" i="0" u="none" dirty="0">
                <a:solidFill>
                  <a:schemeClr val="dk1"/>
                </a:solidFill>
                <a:latin typeface="Times New Roman"/>
                <a:ea typeface="Times New Roman"/>
                <a:cs typeface="Times New Roman"/>
                <a:sym typeface="Times New Roman"/>
              </a:rPr>
              <a:t> </a:t>
            </a:r>
            <a:r>
              <a:rPr lang="en-US" sz="1800" b="0" i="0" u="none" dirty="0" err="1">
                <a:solidFill>
                  <a:schemeClr val="dk1"/>
                </a:solidFill>
                <a:latin typeface="Times New Roman"/>
                <a:ea typeface="Times New Roman"/>
                <a:cs typeface="Times New Roman"/>
                <a:sym typeface="Times New Roman"/>
              </a:rPr>
              <a:t>eName</a:t>
            </a: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String</a:t>
            </a:r>
            <a:r>
              <a:rPr lang="en-US" sz="1800" b="0" i="0" u="none" dirty="0">
                <a:solidFill>
                  <a:schemeClr val="dk1"/>
                </a:solidFill>
                <a:latin typeface="Times New Roman"/>
                <a:ea typeface="Times New Roman"/>
                <a:cs typeface="Times New Roman"/>
                <a:sym typeface="Times New Roman"/>
              </a:rPr>
              <a:t> </a:t>
            </a:r>
            <a:r>
              <a:rPr lang="en-US" sz="1800" b="0" i="0" u="none" dirty="0" err="1">
                <a:solidFill>
                  <a:schemeClr val="dk1"/>
                </a:solidFill>
                <a:latin typeface="Times New Roman"/>
                <a:ea typeface="Times New Roman"/>
                <a:cs typeface="Times New Roman"/>
                <a:sym typeface="Times New Roman"/>
              </a:rPr>
              <a:t>eAddress</a:t>
            </a: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String</a:t>
            </a:r>
            <a:r>
              <a:rPr lang="en-US" sz="1800" b="0" i="0" u="none" dirty="0">
                <a:solidFill>
                  <a:schemeClr val="dk1"/>
                </a:solidFill>
                <a:latin typeface="Times New Roman"/>
                <a:ea typeface="Times New Roman"/>
                <a:cs typeface="Times New Roman"/>
                <a:sym typeface="Times New Roman"/>
              </a:rPr>
              <a:t> </a:t>
            </a:r>
            <a:r>
              <a:rPr lang="en-US" sz="1800" b="0" i="0" u="none" dirty="0" err="1">
                <a:solidFill>
                  <a:schemeClr val="dk1"/>
                </a:solidFill>
                <a:latin typeface="Times New Roman"/>
                <a:ea typeface="Times New Roman"/>
                <a:cs typeface="Times New Roman"/>
                <a:sym typeface="Times New Roman"/>
              </a:rPr>
              <a:t>ePhone</a:t>
            </a: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String</a:t>
            </a:r>
            <a:r>
              <a:rPr lang="en-US" sz="1800" b="0" i="0" u="none" dirty="0">
                <a:solidFill>
                  <a:schemeClr val="dk1"/>
                </a:solidFill>
                <a:latin typeface="Times New Roman"/>
                <a:ea typeface="Times New Roman"/>
                <a:cs typeface="Times New Roman"/>
                <a:sym typeface="Times New Roman"/>
              </a:rPr>
              <a:t> </a:t>
            </a:r>
            <a:r>
              <a:rPr lang="en-US" sz="1800" b="0" i="0" u="none" dirty="0" err="1">
                <a:solidFill>
                  <a:schemeClr val="dk1"/>
                </a:solidFill>
                <a:latin typeface="Times New Roman"/>
                <a:ea typeface="Times New Roman"/>
                <a:cs typeface="Times New Roman"/>
                <a:sym typeface="Times New Roman"/>
              </a:rPr>
              <a:t>socSecNumber</a:t>
            </a:r>
            <a:r>
              <a:rPr lang="en-US" sz="1800" b="0" i="0" u="none" dirty="0">
                <a:solidFill>
                  <a:schemeClr val="dk1"/>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double</a:t>
            </a:r>
            <a:r>
              <a:rPr lang="en-US" sz="1800" b="0" i="0" u="none" dirty="0">
                <a:solidFill>
                  <a:schemeClr val="dk1"/>
                </a:solidFill>
                <a:latin typeface="Times New Roman"/>
                <a:ea typeface="Times New Roman"/>
                <a:cs typeface="Times New Roman"/>
                <a:sym typeface="Times New Roman"/>
              </a:rPr>
              <a:t> rate)   {</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super</a:t>
            </a:r>
            <a:r>
              <a:rPr lang="en-US" sz="1800" b="0" i="0" u="none" dirty="0">
                <a:solidFill>
                  <a:schemeClr val="dk1"/>
                </a:solidFill>
                <a:latin typeface="Times New Roman"/>
                <a:ea typeface="Times New Roman"/>
                <a:cs typeface="Times New Roman"/>
                <a:sym typeface="Times New Roman"/>
              </a:rPr>
              <a:t> (</a:t>
            </a:r>
            <a:r>
              <a:rPr lang="en-US" sz="1800" b="0" i="0" u="none" dirty="0" err="1">
                <a:solidFill>
                  <a:schemeClr val="dk1"/>
                </a:solidFill>
                <a:latin typeface="Times New Roman"/>
                <a:ea typeface="Times New Roman"/>
                <a:cs typeface="Times New Roman"/>
                <a:sym typeface="Times New Roman"/>
              </a:rPr>
              <a:t>eName</a:t>
            </a:r>
            <a:r>
              <a:rPr lang="en-US" sz="1800" b="0" i="0" u="none" dirty="0">
                <a:solidFill>
                  <a:schemeClr val="dk1"/>
                </a:solidFill>
                <a:latin typeface="Times New Roman"/>
                <a:ea typeface="Times New Roman"/>
                <a:cs typeface="Times New Roman"/>
                <a:sym typeface="Times New Roman"/>
              </a:rPr>
              <a:t>, </a:t>
            </a:r>
            <a:r>
              <a:rPr lang="en-US" sz="1800" b="0" i="0" u="none" dirty="0" err="1">
                <a:solidFill>
                  <a:schemeClr val="dk1"/>
                </a:solidFill>
                <a:latin typeface="Times New Roman"/>
                <a:ea typeface="Times New Roman"/>
                <a:cs typeface="Times New Roman"/>
                <a:sym typeface="Times New Roman"/>
              </a:rPr>
              <a:t>eAddress</a:t>
            </a:r>
            <a:r>
              <a:rPr lang="en-US" sz="1800" b="0" i="0" u="none" dirty="0">
                <a:solidFill>
                  <a:schemeClr val="dk1"/>
                </a:solidFill>
                <a:latin typeface="Times New Roman"/>
                <a:ea typeface="Times New Roman"/>
                <a:cs typeface="Times New Roman"/>
                <a:sym typeface="Times New Roman"/>
              </a:rPr>
              <a:t>, </a:t>
            </a:r>
            <a:r>
              <a:rPr lang="en-US" sz="1800" b="0" i="0" u="none" dirty="0" err="1">
                <a:solidFill>
                  <a:schemeClr val="dk1"/>
                </a:solidFill>
                <a:latin typeface="Times New Roman"/>
                <a:ea typeface="Times New Roman"/>
                <a:cs typeface="Times New Roman"/>
                <a:sym typeface="Times New Roman"/>
              </a:rPr>
              <a:t>ePhone</a:t>
            </a:r>
            <a:r>
              <a:rPr lang="en-US" sz="1800" b="0" i="0" u="none" dirty="0">
                <a:solidFill>
                  <a:schemeClr val="dk1"/>
                </a:solidFill>
                <a:latin typeface="Times New Roman"/>
                <a:ea typeface="Times New Roman"/>
                <a:cs typeface="Times New Roman"/>
                <a:sym typeface="Times New Roman"/>
              </a:rPr>
              <a:t>, </a:t>
            </a:r>
            <a:r>
              <a:rPr lang="en-US" sz="1800" b="0" i="0" u="none" dirty="0" err="1">
                <a:solidFill>
                  <a:schemeClr val="dk1"/>
                </a:solidFill>
                <a:latin typeface="Times New Roman"/>
                <a:ea typeface="Times New Roman"/>
                <a:cs typeface="Times New Roman"/>
                <a:sym typeface="Times New Roman"/>
              </a:rPr>
              <a:t>socSecNumber</a:t>
            </a:r>
            <a:r>
              <a:rPr lang="en-US" sz="1800" b="0" i="0" u="none" dirty="0">
                <a:solidFill>
                  <a:schemeClr val="dk1"/>
                </a:solidFill>
                <a:latin typeface="Times New Roman"/>
                <a:ea typeface="Times New Roman"/>
                <a:cs typeface="Times New Roman"/>
                <a:sym typeface="Times New Roman"/>
              </a:rPr>
              <a:t>, rate);</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err="1">
                <a:solidFill>
                  <a:schemeClr val="dk1"/>
                </a:solidFill>
                <a:latin typeface="Times New Roman"/>
                <a:ea typeface="Times New Roman"/>
                <a:cs typeface="Times New Roman"/>
                <a:sym typeface="Times New Roman"/>
              </a:rPr>
              <a:t>hoursWorked</a:t>
            </a:r>
            <a:r>
              <a:rPr lang="en-US" sz="1800" b="0" i="0" u="none" dirty="0">
                <a:solidFill>
                  <a:schemeClr val="dk1"/>
                </a:solidFill>
                <a:latin typeface="Times New Roman"/>
                <a:ea typeface="Times New Roman"/>
                <a:cs typeface="Times New Roman"/>
                <a:sym typeface="Times New Roman"/>
              </a:rPr>
              <a:t> = 0;</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rgbClr val="C00000"/>
              </a:buClr>
              <a:buSzPts val="1800"/>
              <a:buFont typeface="Times New Roman"/>
              <a:buNone/>
            </a:pPr>
            <a:r>
              <a:rPr lang="en-US" sz="1800" b="0" i="0" u="none" dirty="0">
                <a:solidFill>
                  <a:srgbClr val="C00000"/>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public</a:t>
            </a: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void</a:t>
            </a:r>
            <a:r>
              <a:rPr lang="en-US" sz="1800" b="0" i="0" u="none" dirty="0">
                <a:solidFill>
                  <a:schemeClr val="dk1"/>
                </a:solidFill>
                <a:latin typeface="Times New Roman"/>
                <a:ea typeface="Times New Roman"/>
                <a:cs typeface="Times New Roman"/>
                <a:sym typeface="Times New Roman"/>
              </a:rPr>
              <a:t> </a:t>
            </a:r>
            <a:r>
              <a:rPr lang="en-US" sz="1800" b="0" i="0" u="none" dirty="0" err="1">
                <a:solidFill>
                  <a:schemeClr val="dk1"/>
                </a:solidFill>
                <a:latin typeface="Times New Roman"/>
                <a:ea typeface="Times New Roman"/>
                <a:cs typeface="Times New Roman"/>
                <a:sym typeface="Times New Roman"/>
              </a:rPr>
              <a:t>addHours</a:t>
            </a:r>
            <a:r>
              <a:rPr lang="en-US" sz="1800" b="0" i="0" u="none" dirty="0">
                <a:solidFill>
                  <a:schemeClr val="dk1"/>
                </a:solidFill>
                <a:latin typeface="Times New Roman"/>
                <a:ea typeface="Times New Roman"/>
                <a:cs typeface="Times New Roman"/>
                <a:sym typeface="Times New Roman"/>
              </a:rPr>
              <a:t> (int </a:t>
            </a:r>
            <a:r>
              <a:rPr lang="en-US" sz="1800" b="0" i="0" u="none" dirty="0" err="1">
                <a:solidFill>
                  <a:schemeClr val="dk1"/>
                </a:solidFill>
                <a:latin typeface="Times New Roman"/>
                <a:ea typeface="Times New Roman"/>
                <a:cs typeface="Times New Roman"/>
                <a:sym typeface="Times New Roman"/>
              </a:rPr>
              <a:t>moreHours</a:t>
            </a:r>
            <a:r>
              <a:rPr lang="en-US" sz="1800" b="0" i="0" u="none" dirty="0">
                <a:solidFill>
                  <a:schemeClr val="dk1"/>
                </a:solidFill>
                <a:latin typeface="Times New Roman"/>
                <a:ea typeface="Times New Roman"/>
                <a:cs typeface="Times New Roman"/>
                <a:sym typeface="Times New Roman"/>
              </a:rPr>
              <a:t>)    {      </a:t>
            </a:r>
            <a:r>
              <a:rPr lang="en-US" sz="1800" b="0" i="0" u="none" dirty="0" err="1">
                <a:solidFill>
                  <a:schemeClr val="dk1"/>
                </a:solidFill>
                <a:latin typeface="Times New Roman"/>
                <a:ea typeface="Times New Roman"/>
                <a:cs typeface="Times New Roman"/>
                <a:sym typeface="Times New Roman"/>
              </a:rPr>
              <a:t>hoursWorked</a:t>
            </a:r>
            <a:r>
              <a:rPr lang="en-US" sz="1800" b="0" i="0" u="none" dirty="0">
                <a:solidFill>
                  <a:schemeClr val="dk1"/>
                </a:solidFill>
                <a:latin typeface="Times New Roman"/>
                <a:ea typeface="Times New Roman"/>
                <a:cs typeface="Times New Roman"/>
                <a:sym typeface="Times New Roman"/>
              </a:rPr>
              <a:t> += </a:t>
            </a:r>
            <a:r>
              <a:rPr lang="en-US" sz="1800" b="0" i="0" u="none" dirty="0" err="1">
                <a:solidFill>
                  <a:schemeClr val="dk1"/>
                </a:solidFill>
                <a:latin typeface="Times New Roman"/>
                <a:ea typeface="Times New Roman"/>
                <a:cs typeface="Times New Roman"/>
                <a:sym typeface="Times New Roman"/>
              </a:rPr>
              <a:t>moreHours</a:t>
            </a:r>
            <a:r>
              <a:rPr lang="en-US" sz="1800" b="0" i="0" u="none" dirty="0">
                <a:solidFill>
                  <a:schemeClr val="dk1"/>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C00000"/>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public</a:t>
            </a: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double</a:t>
            </a:r>
            <a:r>
              <a:rPr lang="en-US" sz="1800" b="0" i="0" u="none" dirty="0">
                <a:solidFill>
                  <a:schemeClr val="dk1"/>
                </a:solidFill>
                <a:latin typeface="Times New Roman"/>
                <a:ea typeface="Times New Roman"/>
                <a:cs typeface="Times New Roman"/>
                <a:sym typeface="Times New Roman"/>
              </a:rPr>
              <a:t> pay()    {</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double payment = </a:t>
            </a:r>
            <a:r>
              <a:rPr lang="en-US" sz="1800" b="0" i="0" u="none" dirty="0" err="1">
                <a:solidFill>
                  <a:schemeClr val="dk1"/>
                </a:solidFill>
                <a:latin typeface="Times New Roman"/>
                <a:ea typeface="Times New Roman"/>
                <a:cs typeface="Times New Roman"/>
                <a:sym typeface="Times New Roman"/>
              </a:rPr>
              <a:t>payRate</a:t>
            </a:r>
            <a:r>
              <a:rPr lang="en-US" sz="1800" b="0" i="0" u="none" dirty="0">
                <a:solidFill>
                  <a:schemeClr val="dk1"/>
                </a:solidFill>
                <a:latin typeface="Times New Roman"/>
                <a:ea typeface="Times New Roman"/>
                <a:cs typeface="Times New Roman"/>
                <a:sym typeface="Times New Roman"/>
              </a:rPr>
              <a:t> * </a:t>
            </a:r>
            <a:r>
              <a:rPr lang="en-US" sz="1800" b="0" i="0" u="none" dirty="0" err="1">
                <a:solidFill>
                  <a:schemeClr val="dk1"/>
                </a:solidFill>
                <a:latin typeface="Times New Roman"/>
                <a:ea typeface="Times New Roman"/>
                <a:cs typeface="Times New Roman"/>
                <a:sym typeface="Times New Roman"/>
              </a:rPr>
              <a:t>hoursWorked</a:t>
            </a:r>
            <a:r>
              <a:rPr lang="en-US" sz="1800" b="0" i="0" u="none" dirty="0">
                <a:solidFill>
                  <a:schemeClr val="dk1"/>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err="1">
                <a:solidFill>
                  <a:schemeClr val="dk1"/>
                </a:solidFill>
                <a:latin typeface="Times New Roman"/>
                <a:ea typeface="Times New Roman"/>
                <a:cs typeface="Times New Roman"/>
                <a:sym typeface="Times New Roman"/>
              </a:rPr>
              <a:t>hoursWorked</a:t>
            </a:r>
            <a:r>
              <a:rPr lang="en-US" sz="1800" b="0" i="0" u="none" dirty="0">
                <a:solidFill>
                  <a:schemeClr val="dk1"/>
                </a:solidFill>
                <a:latin typeface="Times New Roman"/>
                <a:ea typeface="Times New Roman"/>
                <a:cs typeface="Times New Roman"/>
                <a:sym typeface="Times New Roman"/>
              </a:rPr>
              <a:t> = 0;</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return</a:t>
            </a:r>
            <a:r>
              <a:rPr lang="en-US" sz="1800" b="0" i="0" u="none" dirty="0">
                <a:solidFill>
                  <a:schemeClr val="dk1"/>
                </a:solidFill>
                <a:latin typeface="Times New Roman"/>
                <a:ea typeface="Times New Roman"/>
                <a:cs typeface="Times New Roman"/>
                <a:sym typeface="Times New Roman"/>
              </a:rPr>
              <a:t> payment;</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C00000"/>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public</a:t>
            </a: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String</a:t>
            </a:r>
            <a:r>
              <a:rPr lang="en-US" sz="1800" b="0" i="0" u="none" dirty="0">
                <a:solidFill>
                  <a:schemeClr val="dk1"/>
                </a:solidFill>
                <a:latin typeface="Times New Roman"/>
                <a:ea typeface="Times New Roman"/>
                <a:cs typeface="Times New Roman"/>
                <a:sym typeface="Times New Roman"/>
              </a:rPr>
              <a:t> </a:t>
            </a:r>
            <a:r>
              <a:rPr lang="en-US" sz="1800" b="0" i="0" u="none" dirty="0" err="1">
                <a:solidFill>
                  <a:schemeClr val="dk1"/>
                </a:solidFill>
                <a:latin typeface="Times New Roman"/>
                <a:ea typeface="Times New Roman"/>
                <a:cs typeface="Times New Roman"/>
                <a:sym typeface="Times New Roman"/>
              </a:rPr>
              <a:t>toString</a:t>
            </a:r>
            <a:r>
              <a:rPr lang="en-US" sz="1800" b="0" i="0" u="none" dirty="0">
                <a:solidFill>
                  <a:schemeClr val="dk1"/>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String result = </a:t>
            </a:r>
            <a:r>
              <a:rPr lang="en-US" sz="1800" b="0" i="0" u="none" dirty="0" err="1">
                <a:solidFill>
                  <a:schemeClr val="dk1"/>
                </a:solidFill>
                <a:latin typeface="Times New Roman"/>
                <a:ea typeface="Times New Roman"/>
                <a:cs typeface="Times New Roman"/>
                <a:sym typeface="Times New Roman"/>
              </a:rPr>
              <a:t>super.toString</a:t>
            </a:r>
            <a:r>
              <a:rPr lang="en-US" sz="1800" b="0" i="0" u="none" dirty="0">
                <a:solidFill>
                  <a:schemeClr val="dk1"/>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result += "\</a:t>
            </a:r>
            <a:r>
              <a:rPr lang="en-US" sz="1800" b="0" i="0" u="none" dirty="0" err="1">
                <a:solidFill>
                  <a:schemeClr val="dk1"/>
                </a:solidFill>
                <a:latin typeface="Times New Roman"/>
                <a:ea typeface="Times New Roman"/>
                <a:cs typeface="Times New Roman"/>
                <a:sym typeface="Times New Roman"/>
              </a:rPr>
              <a:t>nCurrent</a:t>
            </a:r>
            <a:r>
              <a:rPr lang="en-US" sz="1800" b="0" i="0" u="none" dirty="0">
                <a:solidFill>
                  <a:schemeClr val="dk1"/>
                </a:solidFill>
                <a:latin typeface="Times New Roman"/>
                <a:ea typeface="Times New Roman"/>
                <a:cs typeface="Times New Roman"/>
                <a:sym typeface="Times New Roman"/>
              </a:rPr>
              <a:t> hours: " + </a:t>
            </a:r>
            <a:r>
              <a:rPr lang="en-US" sz="1800" b="0" i="0" u="none" dirty="0" err="1">
                <a:solidFill>
                  <a:schemeClr val="dk1"/>
                </a:solidFill>
                <a:latin typeface="Times New Roman"/>
                <a:ea typeface="Times New Roman"/>
                <a:cs typeface="Times New Roman"/>
                <a:sym typeface="Times New Roman"/>
              </a:rPr>
              <a:t>hoursWorked</a:t>
            </a:r>
            <a:r>
              <a:rPr lang="en-US" sz="1800" b="0" i="0" u="none" dirty="0">
                <a:solidFill>
                  <a:schemeClr val="dk1"/>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a:solidFill>
                  <a:srgbClr val="0070C0"/>
                </a:solidFill>
                <a:latin typeface="Times New Roman"/>
                <a:ea typeface="Times New Roman"/>
                <a:cs typeface="Times New Roman"/>
                <a:sym typeface="Times New Roman"/>
              </a:rPr>
              <a:t>return</a:t>
            </a:r>
            <a:r>
              <a:rPr lang="en-US" sz="1800" b="0" i="0" u="none" dirty="0">
                <a:solidFill>
                  <a:schemeClr val="dk1"/>
                </a:solidFill>
                <a:latin typeface="Times New Roman"/>
                <a:ea typeface="Times New Roman"/>
                <a:cs typeface="Times New Roman"/>
                <a:sym typeface="Times New Roman"/>
              </a:rPr>
              <a:t> result;</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a:t>
            </a:r>
            <a:endParaRPr dirty="0"/>
          </a:p>
        </p:txBody>
      </p:sp>
      <p:pic>
        <p:nvPicPr>
          <p:cNvPr id="4" name="Google Shape;497;p39">
            <a:extLst>
              <a:ext uri="{FF2B5EF4-FFF2-40B4-BE49-F238E27FC236}">
                <a16:creationId xmlns:a16="http://schemas.microsoft.com/office/drawing/2014/main" id="{2C66EED9-4392-4D8A-9F7F-177206A925A4}"/>
              </a:ext>
            </a:extLst>
          </p:cNvPr>
          <p:cNvPicPr preferRelativeResize="0"/>
          <p:nvPr/>
        </p:nvPicPr>
        <p:blipFill rotWithShape="1">
          <a:blip r:embed="rId3">
            <a:alphaModFix/>
          </a:blip>
          <a:srcRect/>
          <a:stretch/>
        </p:blipFill>
        <p:spPr>
          <a:xfrm>
            <a:off x="5099844" y="0"/>
            <a:ext cx="4811712" cy="1779587"/>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45"/>
          <p:cNvSpPr txBox="1"/>
          <p:nvPr/>
        </p:nvSpPr>
        <p:spPr>
          <a:xfrm>
            <a:off x="685800" y="6400800"/>
            <a:ext cx="1905000" cy="457200"/>
          </a:xfrm>
          <a:prstGeom prst="rect">
            <a:avLst/>
          </a:prstGeom>
          <a:noFill/>
          <a:ln>
            <a:noFill/>
          </a:ln>
        </p:spPr>
        <p:txBody>
          <a:bodyPr spcFirstLastPara="1" wrap="square" lIns="92075" tIns="46025" rIns="92075" bIns="46025" anchor="ctr" anchorCtr="0">
            <a:noAutofit/>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dirty="0">
                <a:solidFill>
                  <a:schemeClr val="dk1"/>
                </a:solidFill>
                <a:latin typeface="Times New Roman"/>
                <a:ea typeface="Times New Roman"/>
                <a:cs typeface="Times New Roman"/>
                <a:sym typeface="Times New Roman"/>
              </a:rPr>
              <a:t>© 2004 Pearson Addison-Wesley. All rights reserved</a:t>
            </a:r>
            <a:endParaRPr dirty="0"/>
          </a:p>
        </p:txBody>
      </p:sp>
      <p:sp>
        <p:nvSpPr>
          <p:cNvPr id="544" name="Google Shape;544;p45"/>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9-</a:t>
            </a:r>
            <a:fld id="{00000000-1234-1234-1234-123412341234}" type="slidenum">
              <a:rPr lang="en-US" sz="1400" b="0" i="0" u="none">
                <a:solidFill>
                  <a:schemeClr val="dk1"/>
                </a:solidFill>
                <a:latin typeface="Times New Roman"/>
                <a:ea typeface="Times New Roman"/>
                <a:cs typeface="Times New Roman"/>
                <a:sym typeface="Times New Roman"/>
              </a:rPr>
              <a:t>44</a:t>
            </a:fld>
            <a:endParaRPr/>
          </a:p>
        </p:txBody>
      </p:sp>
      <p:sp>
        <p:nvSpPr>
          <p:cNvPr id="545" name="Google Shape;545;p45"/>
          <p:cNvSpPr txBox="1"/>
          <p:nvPr/>
        </p:nvSpPr>
        <p:spPr>
          <a:xfrm>
            <a:off x="152400" y="26987"/>
            <a:ext cx="8763000" cy="6432550"/>
          </a:xfrm>
          <a:prstGeom prst="rect">
            <a:avLst/>
          </a:prstGeom>
          <a:solidFill>
            <a:schemeClr val="lt1"/>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C0"/>
              </a:buClr>
              <a:buSzPts val="1600"/>
              <a:buFont typeface="Times New Roman"/>
              <a:buNone/>
            </a:pPr>
            <a:r>
              <a:rPr lang="en-US" sz="1600" b="0" i="0" u="none" dirty="0">
                <a:solidFill>
                  <a:srgbClr val="0070C0"/>
                </a:solidFill>
                <a:latin typeface="Times New Roman"/>
                <a:ea typeface="Times New Roman"/>
                <a:cs typeface="Times New Roman"/>
                <a:sym typeface="Times New Roman"/>
              </a:rPr>
              <a:t>public</a:t>
            </a:r>
            <a:r>
              <a:rPr lang="en-US" sz="1600" b="0" i="0" u="none" dirty="0">
                <a:solidFill>
                  <a:schemeClr val="dk1"/>
                </a:solidFill>
                <a:latin typeface="Times New Roman"/>
                <a:ea typeface="Times New Roman"/>
                <a:cs typeface="Times New Roman"/>
                <a:sym typeface="Times New Roman"/>
              </a:rPr>
              <a:t> </a:t>
            </a:r>
            <a:r>
              <a:rPr lang="en-US" sz="1600" b="0" i="0" u="none" dirty="0">
                <a:solidFill>
                  <a:srgbClr val="0070C0"/>
                </a:solidFill>
                <a:latin typeface="Times New Roman"/>
                <a:ea typeface="Times New Roman"/>
                <a:cs typeface="Times New Roman"/>
                <a:sym typeface="Times New Roman"/>
              </a:rPr>
              <a:t>class</a:t>
            </a:r>
            <a:r>
              <a:rPr lang="en-US" sz="1600" b="0" i="0" u="none" dirty="0">
                <a:solidFill>
                  <a:schemeClr val="dk1"/>
                </a:solidFill>
                <a:latin typeface="Times New Roman"/>
                <a:ea typeface="Times New Roman"/>
                <a:cs typeface="Times New Roman"/>
                <a:sym typeface="Times New Roman"/>
              </a:rPr>
              <a:t> Staff    {</a:t>
            </a:r>
            <a:endParaRPr dirty="0"/>
          </a:p>
          <a:p>
            <a:pPr marL="0" marR="0" lvl="0" indent="0" algn="l"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      private </a:t>
            </a:r>
            <a:r>
              <a:rPr lang="en-US" sz="1600" b="0" i="0" u="none" dirty="0" err="1">
                <a:solidFill>
                  <a:schemeClr val="dk1"/>
                </a:solidFill>
                <a:latin typeface="Times New Roman"/>
                <a:ea typeface="Times New Roman"/>
                <a:cs typeface="Times New Roman"/>
                <a:sym typeface="Times New Roman"/>
              </a:rPr>
              <a:t>StaffMember</a:t>
            </a:r>
            <a:r>
              <a:rPr lang="en-US" sz="1600" b="0" i="0" u="none" dirty="0">
                <a:solidFill>
                  <a:schemeClr val="dk1"/>
                </a:solidFill>
                <a:latin typeface="Times New Roman"/>
                <a:ea typeface="Times New Roman"/>
                <a:cs typeface="Times New Roman"/>
                <a:sym typeface="Times New Roman"/>
              </a:rPr>
              <a:t>[] </a:t>
            </a:r>
            <a:r>
              <a:rPr lang="en-US" sz="1600" b="0" i="0" u="none" dirty="0" err="1">
                <a:solidFill>
                  <a:schemeClr val="dk1"/>
                </a:solidFill>
                <a:latin typeface="Times New Roman"/>
                <a:ea typeface="Times New Roman"/>
                <a:cs typeface="Times New Roman"/>
                <a:sym typeface="Times New Roman"/>
              </a:rPr>
              <a:t>staffList</a:t>
            </a:r>
            <a:r>
              <a:rPr lang="en-US" sz="1600" b="0" i="0" u="none" dirty="0">
                <a:solidFill>
                  <a:schemeClr val="dk1"/>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     </a:t>
            </a:r>
            <a:r>
              <a:rPr lang="en-US" sz="1600" b="0" i="0" u="none" dirty="0">
                <a:solidFill>
                  <a:srgbClr val="C00000"/>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      </a:t>
            </a:r>
            <a:r>
              <a:rPr lang="en-US" sz="1600" b="0" i="0" u="none" dirty="0">
                <a:solidFill>
                  <a:srgbClr val="0070C0"/>
                </a:solidFill>
                <a:latin typeface="Times New Roman"/>
                <a:ea typeface="Times New Roman"/>
                <a:cs typeface="Times New Roman"/>
                <a:sym typeface="Times New Roman"/>
              </a:rPr>
              <a:t>public</a:t>
            </a:r>
            <a:r>
              <a:rPr lang="en-US" sz="1600" b="0" i="0" u="none" dirty="0">
                <a:solidFill>
                  <a:schemeClr val="dk1"/>
                </a:solidFill>
                <a:latin typeface="Times New Roman"/>
                <a:ea typeface="Times New Roman"/>
                <a:cs typeface="Times New Roman"/>
                <a:sym typeface="Times New Roman"/>
              </a:rPr>
              <a:t> Staff ()</a:t>
            </a:r>
            <a:endParaRPr dirty="0"/>
          </a:p>
          <a:p>
            <a:pPr marL="0" marR="0" lvl="0" indent="0" algn="l"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      </a:t>
            </a:r>
            <a:r>
              <a:rPr lang="en-US" sz="1600" b="0" i="0" u="none" dirty="0" err="1">
                <a:solidFill>
                  <a:schemeClr val="dk1"/>
                </a:solidFill>
                <a:latin typeface="Times New Roman"/>
                <a:ea typeface="Times New Roman"/>
                <a:cs typeface="Times New Roman"/>
                <a:sym typeface="Times New Roman"/>
              </a:rPr>
              <a:t>staffList</a:t>
            </a:r>
            <a:r>
              <a:rPr lang="en-US" sz="1600" b="0" i="0" u="none" dirty="0">
                <a:solidFill>
                  <a:schemeClr val="dk1"/>
                </a:solidFill>
                <a:latin typeface="Times New Roman"/>
                <a:ea typeface="Times New Roman"/>
                <a:cs typeface="Times New Roman"/>
                <a:sym typeface="Times New Roman"/>
              </a:rPr>
              <a:t> = new </a:t>
            </a:r>
            <a:r>
              <a:rPr lang="en-US" sz="1600" b="0" i="0" u="none" dirty="0" err="1">
                <a:solidFill>
                  <a:schemeClr val="dk1"/>
                </a:solidFill>
                <a:latin typeface="Times New Roman"/>
                <a:ea typeface="Times New Roman"/>
                <a:cs typeface="Times New Roman"/>
                <a:sym typeface="Times New Roman"/>
              </a:rPr>
              <a:t>StaffMember</a:t>
            </a:r>
            <a:r>
              <a:rPr lang="en-US" sz="1600" b="0" i="0" u="none" dirty="0">
                <a:solidFill>
                  <a:schemeClr val="dk1"/>
                </a:solidFill>
                <a:latin typeface="Times New Roman"/>
                <a:ea typeface="Times New Roman"/>
                <a:cs typeface="Times New Roman"/>
                <a:sym typeface="Times New Roman"/>
              </a:rPr>
              <a:t>[6];</a:t>
            </a:r>
            <a:endParaRPr dirty="0"/>
          </a:p>
          <a:p>
            <a:pPr marL="0" marR="0" lvl="0" indent="0" algn="l"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      </a:t>
            </a:r>
            <a:r>
              <a:rPr lang="en-US" sz="1600" b="0" i="0" u="none" dirty="0" err="1">
                <a:solidFill>
                  <a:schemeClr val="dk1"/>
                </a:solidFill>
                <a:latin typeface="Times New Roman"/>
                <a:ea typeface="Times New Roman"/>
                <a:cs typeface="Times New Roman"/>
                <a:sym typeface="Times New Roman"/>
              </a:rPr>
              <a:t>staffList</a:t>
            </a:r>
            <a:r>
              <a:rPr lang="en-US" sz="1600" b="0" i="0" u="none" dirty="0">
                <a:solidFill>
                  <a:schemeClr val="dk1"/>
                </a:solidFill>
                <a:latin typeface="Times New Roman"/>
                <a:ea typeface="Times New Roman"/>
                <a:cs typeface="Times New Roman"/>
                <a:sym typeface="Times New Roman"/>
              </a:rPr>
              <a:t>[0] = </a:t>
            </a:r>
            <a:r>
              <a:rPr lang="en-US" sz="1600" b="0" i="0" u="none" dirty="0">
                <a:solidFill>
                  <a:srgbClr val="0070C0"/>
                </a:solidFill>
                <a:latin typeface="Times New Roman"/>
                <a:ea typeface="Times New Roman"/>
                <a:cs typeface="Times New Roman"/>
                <a:sym typeface="Times New Roman"/>
              </a:rPr>
              <a:t>new</a:t>
            </a:r>
            <a:r>
              <a:rPr lang="en-US" sz="1600" b="0" i="0" u="none" dirty="0">
                <a:solidFill>
                  <a:schemeClr val="dk1"/>
                </a:solidFill>
                <a:latin typeface="Times New Roman"/>
                <a:ea typeface="Times New Roman"/>
                <a:cs typeface="Times New Roman"/>
                <a:sym typeface="Times New Roman"/>
              </a:rPr>
              <a:t> Executive ("</a:t>
            </a:r>
            <a:r>
              <a:rPr lang="en-US" sz="1600" b="0" i="0" u="none" dirty="0">
                <a:solidFill>
                  <a:srgbClr val="00B050"/>
                </a:solidFill>
                <a:latin typeface="Times New Roman"/>
                <a:ea typeface="Times New Roman"/>
                <a:cs typeface="Times New Roman"/>
                <a:sym typeface="Times New Roman"/>
              </a:rPr>
              <a:t>Sam</a:t>
            </a:r>
            <a:r>
              <a:rPr lang="en-US" sz="1600" b="0" i="0" u="none" dirty="0">
                <a:solidFill>
                  <a:schemeClr val="dk1"/>
                </a:solidFill>
                <a:latin typeface="Times New Roman"/>
                <a:ea typeface="Times New Roman"/>
                <a:cs typeface="Times New Roman"/>
                <a:sym typeface="Times New Roman"/>
              </a:rPr>
              <a:t>", "</a:t>
            </a:r>
            <a:r>
              <a:rPr lang="en-US" sz="1600" b="0" i="0" u="none" dirty="0">
                <a:solidFill>
                  <a:srgbClr val="00B050"/>
                </a:solidFill>
                <a:latin typeface="Times New Roman"/>
                <a:ea typeface="Times New Roman"/>
                <a:cs typeface="Times New Roman"/>
                <a:sym typeface="Times New Roman"/>
              </a:rPr>
              <a:t>123 Main Line</a:t>
            </a:r>
            <a:r>
              <a:rPr lang="en-US" sz="1600" b="0" i="0" u="none" dirty="0">
                <a:solidFill>
                  <a:schemeClr val="dk1"/>
                </a:solidFill>
                <a:latin typeface="Times New Roman"/>
                <a:ea typeface="Times New Roman"/>
                <a:cs typeface="Times New Roman"/>
                <a:sym typeface="Times New Roman"/>
              </a:rPr>
              <a:t>“, "</a:t>
            </a:r>
            <a:r>
              <a:rPr lang="en-US" sz="1600" b="0" i="0" u="none" dirty="0">
                <a:solidFill>
                  <a:srgbClr val="00B050"/>
                </a:solidFill>
                <a:latin typeface="Times New Roman"/>
                <a:ea typeface="Times New Roman"/>
                <a:cs typeface="Times New Roman"/>
                <a:sym typeface="Times New Roman"/>
              </a:rPr>
              <a:t>555-0469</a:t>
            </a:r>
            <a:r>
              <a:rPr lang="en-US" sz="1600" b="0" i="0" u="none" dirty="0">
                <a:solidFill>
                  <a:schemeClr val="dk1"/>
                </a:solidFill>
                <a:latin typeface="Times New Roman"/>
                <a:ea typeface="Times New Roman"/>
                <a:cs typeface="Times New Roman"/>
                <a:sym typeface="Times New Roman"/>
              </a:rPr>
              <a:t>", "</a:t>
            </a:r>
            <a:r>
              <a:rPr lang="en-US" sz="1600" b="0" i="0" u="none" dirty="0">
                <a:solidFill>
                  <a:srgbClr val="00B050"/>
                </a:solidFill>
                <a:latin typeface="Times New Roman"/>
                <a:ea typeface="Times New Roman"/>
                <a:cs typeface="Times New Roman"/>
                <a:sym typeface="Times New Roman"/>
              </a:rPr>
              <a:t>123-45-6789</a:t>
            </a:r>
            <a:r>
              <a:rPr lang="en-US" sz="1600" b="0" i="0" u="none" dirty="0">
                <a:solidFill>
                  <a:schemeClr val="dk1"/>
                </a:solidFill>
                <a:latin typeface="Times New Roman"/>
                <a:ea typeface="Times New Roman"/>
                <a:cs typeface="Times New Roman"/>
                <a:sym typeface="Times New Roman"/>
              </a:rPr>
              <a:t>", 2423.07);</a:t>
            </a:r>
            <a:endParaRPr dirty="0"/>
          </a:p>
          <a:p>
            <a:pPr marL="0" marR="0" lvl="0" indent="0" algn="l"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      </a:t>
            </a:r>
            <a:r>
              <a:rPr lang="en-US" sz="1600" b="0" i="0" u="none" dirty="0" err="1">
                <a:solidFill>
                  <a:schemeClr val="dk1"/>
                </a:solidFill>
                <a:latin typeface="Times New Roman"/>
                <a:ea typeface="Times New Roman"/>
                <a:cs typeface="Times New Roman"/>
                <a:sym typeface="Times New Roman"/>
              </a:rPr>
              <a:t>staffList</a:t>
            </a:r>
            <a:r>
              <a:rPr lang="en-US" sz="1600" b="0" i="0" u="none" dirty="0">
                <a:solidFill>
                  <a:schemeClr val="dk1"/>
                </a:solidFill>
                <a:latin typeface="Times New Roman"/>
                <a:ea typeface="Times New Roman"/>
                <a:cs typeface="Times New Roman"/>
                <a:sym typeface="Times New Roman"/>
              </a:rPr>
              <a:t>[1] = </a:t>
            </a:r>
            <a:r>
              <a:rPr lang="en-US" sz="1600" b="0" i="0" u="none" dirty="0">
                <a:solidFill>
                  <a:srgbClr val="0070C0"/>
                </a:solidFill>
                <a:latin typeface="Times New Roman"/>
                <a:ea typeface="Times New Roman"/>
                <a:cs typeface="Times New Roman"/>
                <a:sym typeface="Times New Roman"/>
              </a:rPr>
              <a:t>new</a:t>
            </a:r>
            <a:r>
              <a:rPr lang="en-US" sz="1600" b="0" i="0" u="none" dirty="0">
                <a:solidFill>
                  <a:schemeClr val="dk1"/>
                </a:solidFill>
                <a:latin typeface="Times New Roman"/>
                <a:ea typeface="Times New Roman"/>
                <a:cs typeface="Times New Roman"/>
                <a:sym typeface="Times New Roman"/>
              </a:rPr>
              <a:t> Employee ("</a:t>
            </a:r>
            <a:r>
              <a:rPr lang="en-US" sz="1600" b="0" i="0" u="none" dirty="0">
                <a:solidFill>
                  <a:srgbClr val="00B050"/>
                </a:solidFill>
                <a:latin typeface="Times New Roman"/>
                <a:ea typeface="Times New Roman"/>
                <a:cs typeface="Times New Roman"/>
                <a:sym typeface="Times New Roman"/>
              </a:rPr>
              <a:t>Carla</a:t>
            </a:r>
            <a:r>
              <a:rPr lang="en-US" sz="1600" b="0" i="0" u="none" dirty="0">
                <a:solidFill>
                  <a:schemeClr val="dk1"/>
                </a:solidFill>
                <a:latin typeface="Times New Roman"/>
                <a:ea typeface="Times New Roman"/>
                <a:cs typeface="Times New Roman"/>
                <a:sym typeface="Times New Roman"/>
              </a:rPr>
              <a:t>", "</a:t>
            </a:r>
            <a:r>
              <a:rPr lang="en-US" sz="1600" b="0" i="0" u="none" dirty="0">
                <a:solidFill>
                  <a:srgbClr val="00B050"/>
                </a:solidFill>
                <a:latin typeface="Times New Roman"/>
                <a:ea typeface="Times New Roman"/>
                <a:cs typeface="Times New Roman"/>
                <a:sym typeface="Times New Roman"/>
              </a:rPr>
              <a:t>456 Off Line</a:t>
            </a:r>
            <a:r>
              <a:rPr lang="en-US" sz="1600" b="0" i="0" u="none" dirty="0">
                <a:solidFill>
                  <a:schemeClr val="dk1"/>
                </a:solidFill>
                <a:latin typeface="Times New Roman"/>
                <a:ea typeface="Times New Roman"/>
                <a:cs typeface="Times New Roman"/>
                <a:sym typeface="Times New Roman"/>
              </a:rPr>
              <a:t>“,  "</a:t>
            </a:r>
            <a:r>
              <a:rPr lang="en-US" sz="1600" b="0" i="0" u="none" dirty="0">
                <a:solidFill>
                  <a:srgbClr val="00B050"/>
                </a:solidFill>
                <a:latin typeface="Times New Roman"/>
                <a:ea typeface="Times New Roman"/>
                <a:cs typeface="Times New Roman"/>
                <a:sym typeface="Times New Roman"/>
              </a:rPr>
              <a:t>555-0101</a:t>
            </a:r>
            <a:r>
              <a:rPr lang="en-US" sz="1600" b="0" i="0" u="none" dirty="0">
                <a:solidFill>
                  <a:schemeClr val="dk1"/>
                </a:solidFill>
                <a:latin typeface="Times New Roman"/>
                <a:ea typeface="Times New Roman"/>
                <a:cs typeface="Times New Roman"/>
                <a:sym typeface="Times New Roman"/>
              </a:rPr>
              <a:t>", "</a:t>
            </a:r>
            <a:r>
              <a:rPr lang="en-US" sz="1600" b="0" i="0" u="none" dirty="0">
                <a:solidFill>
                  <a:srgbClr val="00B050"/>
                </a:solidFill>
                <a:latin typeface="Times New Roman"/>
                <a:ea typeface="Times New Roman"/>
                <a:cs typeface="Times New Roman"/>
                <a:sym typeface="Times New Roman"/>
              </a:rPr>
              <a:t>987-65-4321</a:t>
            </a:r>
            <a:r>
              <a:rPr lang="en-US" sz="1600" b="0" i="0" u="none" dirty="0">
                <a:solidFill>
                  <a:schemeClr val="dk1"/>
                </a:solidFill>
                <a:latin typeface="Times New Roman"/>
                <a:ea typeface="Times New Roman"/>
                <a:cs typeface="Times New Roman"/>
                <a:sym typeface="Times New Roman"/>
              </a:rPr>
              <a:t>", 1246.15);</a:t>
            </a:r>
            <a:endParaRPr dirty="0"/>
          </a:p>
          <a:p>
            <a:pPr marL="0" marR="0" lvl="0" indent="0" algn="l"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      </a:t>
            </a:r>
            <a:r>
              <a:rPr lang="en-US" sz="1600" b="0" i="0" u="none" dirty="0" err="1">
                <a:solidFill>
                  <a:schemeClr val="dk1"/>
                </a:solidFill>
                <a:latin typeface="Times New Roman"/>
                <a:ea typeface="Times New Roman"/>
                <a:cs typeface="Times New Roman"/>
                <a:sym typeface="Times New Roman"/>
              </a:rPr>
              <a:t>staffList</a:t>
            </a:r>
            <a:r>
              <a:rPr lang="en-US" sz="1600" b="0" i="0" u="none" dirty="0">
                <a:solidFill>
                  <a:schemeClr val="dk1"/>
                </a:solidFill>
                <a:latin typeface="Times New Roman"/>
                <a:ea typeface="Times New Roman"/>
                <a:cs typeface="Times New Roman"/>
                <a:sym typeface="Times New Roman"/>
              </a:rPr>
              <a:t>[2] = </a:t>
            </a:r>
            <a:r>
              <a:rPr lang="en-US" sz="1600" b="0" i="0" u="none" dirty="0">
                <a:solidFill>
                  <a:srgbClr val="0070C0"/>
                </a:solidFill>
                <a:latin typeface="Times New Roman"/>
                <a:ea typeface="Times New Roman"/>
                <a:cs typeface="Times New Roman"/>
                <a:sym typeface="Times New Roman"/>
              </a:rPr>
              <a:t>new</a:t>
            </a:r>
            <a:r>
              <a:rPr lang="en-US" sz="1600" b="0" i="0" u="none" dirty="0">
                <a:solidFill>
                  <a:schemeClr val="dk1"/>
                </a:solidFill>
                <a:latin typeface="Times New Roman"/>
                <a:ea typeface="Times New Roman"/>
                <a:cs typeface="Times New Roman"/>
                <a:sym typeface="Times New Roman"/>
              </a:rPr>
              <a:t> Employee ("</a:t>
            </a:r>
            <a:r>
              <a:rPr lang="en-US" sz="1600" b="0" i="0" u="none" dirty="0">
                <a:solidFill>
                  <a:srgbClr val="00B050"/>
                </a:solidFill>
                <a:latin typeface="Times New Roman"/>
                <a:ea typeface="Times New Roman"/>
                <a:cs typeface="Times New Roman"/>
                <a:sym typeface="Times New Roman"/>
              </a:rPr>
              <a:t>Woody</a:t>
            </a:r>
            <a:r>
              <a:rPr lang="en-US" sz="1600" b="0" i="0" u="none" dirty="0">
                <a:solidFill>
                  <a:schemeClr val="dk1"/>
                </a:solidFill>
                <a:latin typeface="Times New Roman"/>
                <a:ea typeface="Times New Roman"/>
                <a:cs typeface="Times New Roman"/>
                <a:sym typeface="Times New Roman"/>
              </a:rPr>
              <a:t>", "</a:t>
            </a:r>
            <a:r>
              <a:rPr lang="en-US" sz="1600" b="0" i="0" u="none" dirty="0">
                <a:solidFill>
                  <a:srgbClr val="00B050"/>
                </a:solidFill>
                <a:latin typeface="Times New Roman"/>
                <a:ea typeface="Times New Roman"/>
                <a:cs typeface="Times New Roman"/>
                <a:sym typeface="Times New Roman"/>
              </a:rPr>
              <a:t>789 Off Rocker</a:t>
            </a:r>
            <a:r>
              <a:rPr lang="en-US" sz="1600" b="0" i="0" u="none" dirty="0">
                <a:solidFill>
                  <a:schemeClr val="dk1"/>
                </a:solidFill>
                <a:latin typeface="Times New Roman"/>
                <a:ea typeface="Times New Roman"/>
                <a:cs typeface="Times New Roman"/>
                <a:sym typeface="Times New Roman"/>
              </a:rPr>
              <a:t>“, "</a:t>
            </a:r>
            <a:r>
              <a:rPr lang="en-US" sz="1600" b="0" i="0" u="none" dirty="0">
                <a:solidFill>
                  <a:srgbClr val="00B050"/>
                </a:solidFill>
                <a:latin typeface="Times New Roman"/>
                <a:ea typeface="Times New Roman"/>
                <a:cs typeface="Times New Roman"/>
                <a:sym typeface="Times New Roman"/>
              </a:rPr>
              <a:t>555-0000</a:t>
            </a:r>
            <a:r>
              <a:rPr lang="en-US" sz="1600" b="0" i="0" u="none" dirty="0">
                <a:solidFill>
                  <a:schemeClr val="dk1"/>
                </a:solidFill>
                <a:latin typeface="Times New Roman"/>
                <a:ea typeface="Times New Roman"/>
                <a:cs typeface="Times New Roman"/>
                <a:sym typeface="Times New Roman"/>
              </a:rPr>
              <a:t>", "</a:t>
            </a:r>
            <a:r>
              <a:rPr lang="en-US" sz="1600" b="0" i="0" u="none" dirty="0">
                <a:solidFill>
                  <a:srgbClr val="00B050"/>
                </a:solidFill>
                <a:latin typeface="Times New Roman"/>
                <a:ea typeface="Times New Roman"/>
                <a:cs typeface="Times New Roman"/>
                <a:sym typeface="Times New Roman"/>
              </a:rPr>
              <a:t>010-20-3040</a:t>
            </a:r>
            <a:r>
              <a:rPr lang="en-US" sz="1600" b="0" i="0" u="none" dirty="0">
                <a:solidFill>
                  <a:schemeClr val="dk1"/>
                </a:solidFill>
                <a:latin typeface="Times New Roman"/>
                <a:ea typeface="Times New Roman"/>
                <a:cs typeface="Times New Roman"/>
                <a:sym typeface="Times New Roman"/>
              </a:rPr>
              <a:t>", 1169.23);</a:t>
            </a:r>
            <a:endParaRPr dirty="0"/>
          </a:p>
          <a:p>
            <a:pPr marL="0" marR="0" lvl="0" indent="0" algn="l"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      </a:t>
            </a:r>
            <a:r>
              <a:rPr lang="en-US" sz="1600" b="0" i="0" u="none" dirty="0" err="1">
                <a:solidFill>
                  <a:schemeClr val="dk1"/>
                </a:solidFill>
                <a:latin typeface="Times New Roman"/>
                <a:ea typeface="Times New Roman"/>
                <a:cs typeface="Times New Roman"/>
                <a:sym typeface="Times New Roman"/>
              </a:rPr>
              <a:t>staffList</a:t>
            </a:r>
            <a:r>
              <a:rPr lang="en-US" sz="1600" b="0" i="0" u="none" dirty="0">
                <a:solidFill>
                  <a:schemeClr val="dk1"/>
                </a:solidFill>
                <a:latin typeface="Times New Roman"/>
                <a:ea typeface="Times New Roman"/>
                <a:cs typeface="Times New Roman"/>
                <a:sym typeface="Times New Roman"/>
              </a:rPr>
              <a:t>[3] = </a:t>
            </a:r>
            <a:r>
              <a:rPr lang="en-US" sz="1600" b="0" i="0" u="none" dirty="0">
                <a:solidFill>
                  <a:srgbClr val="0070C0"/>
                </a:solidFill>
                <a:latin typeface="Times New Roman"/>
                <a:ea typeface="Times New Roman"/>
                <a:cs typeface="Times New Roman"/>
                <a:sym typeface="Times New Roman"/>
              </a:rPr>
              <a:t>new</a:t>
            </a:r>
            <a:r>
              <a:rPr lang="en-US" sz="1600" b="0" i="0" u="none" dirty="0">
                <a:solidFill>
                  <a:schemeClr val="dk1"/>
                </a:solidFill>
                <a:latin typeface="Times New Roman"/>
                <a:ea typeface="Times New Roman"/>
                <a:cs typeface="Times New Roman"/>
                <a:sym typeface="Times New Roman"/>
              </a:rPr>
              <a:t> Hourly ("</a:t>
            </a:r>
            <a:r>
              <a:rPr lang="en-US" sz="1600" b="0" i="0" u="none" dirty="0">
                <a:solidFill>
                  <a:srgbClr val="00B050"/>
                </a:solidFill>
                <a:latin typeface="Times New Roman"/>
                <a:ea typeface="Times New Roman"/>
                <a:cs typeface="Times New Roman"/>
                <a:sym typeface="Times New Roman"/>
              </a:rPr>
              <a:t>Diane</a:t>
            </a:r>
            <a:r>
              <a:rPr lang="en-US" sz="1600" b="0" i="0" u="none" dirty="0">
                <a:solidFill>
                  <a:schemeClr val="dk1"/>
                </a:solidFill>
                <a:latin typeface="Times New Roman"/>
                <a:ea typeface="Times New Roman"/>
                <a:cs typeface="Times New Roman"/>
                <a:sym typeface="Times New Roman"/>
              </a:rPr>
              <a:t>", "</a:t>
            </a:r>
            <a:r>
              <a:rPr lang="en-US" sz="1600" b="0" i="0" u="none" dirty="0">
                <a:solidFill>
                  <a:srgbClr val="00B050"/>
                </a:solidFill>
                <a:latin typeface="Times New Roman"/>
                <a:ea typeface="Times New Roman"/>
                <a:cs typeface="Times New Roman"/>
                <a:sym typeface="Times New Roman"/>
              </a:rPr>
              <a:t>678</a:t>
            </a:r>
            <a:r>
              <a:rPr lang="en-US" sz="1600" b="0" i="0" u="none" dirty="0">
                <a:solidFill>
                  <a:schemeClr val="dk1"/>
                </a:solidFill>
                <a:latin typeface="Times New Roman"/>
                <a:ea typeface="Times New Roman"/>
                <a:cs typeface="Times New Roman"/>
                <a:sym typeface="Times New Roman"/>
              </a:rPr>
              <a:t> </a:t>
            </a:r>
            <a:r>
              <a:rPr lang="en-US" sz="1600" b="0" i="0" u="none" dirty="0">
                <a:solidFill>
                  <a:srgbClr val="00B050"/>
                </a:solidFill>
                <a:latin typeface="Times New Roman"/>
                <a:ea typeface="Times New Roman"/>
                <a:cs typeface="Times New Roman"/>
                <a:sym typeface="Times New Roman"/>
              </a:rPr>
              <a:t>Fifth</a:t>
            </a:r>
            <a:r>
              <a:rPr lang="en-US" sz="1600" b="0" i="0" u="none" dirty="0">
                <a:solidFill>
                  <a:schemeClr val="dk1"/>
                </a:solidFill>
                <a:latin typeface="Times New Roman"/>
                <a:ea typeface="Times New Roman"/>
                <a:cs typeface="Times New Roman"/>
                <a:sym typeface="Times New Roman"/>
              </a:rPr>
              <a:t> </a:t>
            </a:r>
            <a:r>
              <a:rPr lang="en-US" sz="1600" b="0" i="0" u="none" dirty="0">
                <a:solidFill>
                  <a:srgbClr val="00B050"/>
                </a:solidFill>
                <a:latin typeface="Times New Roman"/>
                <a:ea typeface="Times New Roman"/>
                <a:cs typeface="Times New Roman"/>
                <a:sym typeface="Times New Roman"/>
              </a:rPr>
              <a:t>Ave</a:t>
            </a:r>
            <a:r>
              <a:rPr lang="en-US" sz="1600" b="0" i="0" u="none" dirty="0">
                <a:solidFill>
                  <a:schemeClr val="dk1"/>
                </a:solidFill>
                <a:latin typeface="Times New Roman"/>
                <a:ea typeface="Times New Roman"/>
                <a:cs typeface="Times New Roman"/>
                <a:sym typeface="Times New Roman"/>
              </a:rPr>
              <a:t>.“,  "</a:t>
            </a:r>
            <a:r>
              <a:rPr lang="en-US" sz="1600" b="0" i="0" u="none" dirty="0">
                <a:solidFill>
                  <a:srgbClr val="00B050"/>
                </a:solidFill>
                <a:latin typeface="Times New Roman"/>
                <a:ea typeface="Times New Roman"/>
                <a:cs typeface="Times New Roman"/>
                <a:sym typeface="Times New Roman"/>
              </a:rPr>
              <a:t>555-0690</a:t>
            </a:r>
            <a:r>
              <a:rPr lang="en-US" sz="1600" b="0" i="0" u="none" dirty="0">
                <a:solidFill>
                  <a:schemeClr val="dk1"/>
                </a:solidFill>
                <a:latin typeface="Times New Roman"/>
                <a:ea typeface="Times New Roman"/>
                <a:cs typeface="Times New Roman"/>
                <a:sym typeface="Times New Roman"/>
              </a:rPr>
              <a:t>", "</a:t>
            </a:r>
            <a:r>
              <a:rPr lang="en-US" sz="1600" b="0" i="0" u="none" dirty="0">
                <a:solidFill>
                  <a:srgbClr val="00B050"/>
                </a:solidFill>
                <a:latin typeface="Times New Roman"/>
                <a:ea typeface="Times New Roman"/>
                <a:cs typeface="Times New Roman"/>
                <a:sym typeface="Times New Roman"/>
              </a:rPr>
              <a:t>958-47-3625</a:t>
            </a:r>
            <a:r>
              <a:rPr lang="en-US" sz="1600" b="0" i="0" u="none" dirty="0">
                <a:solidFill>
                  <a:schemeClr val="dk1"/>
                </a:solidFill>
                <a:latin typeface="Times New Roman"/>
                <a:ea typeface="Times New Roman"/>
                <a:cs typeface="Times New Roman"/>
                <a:sym typeface="Times New Roman"/>
              </a:rPr>
              <a:t>", 10.55);</a:t>
            </a:r>
            <a:endParaRPr dirty="0"/>
          </a:p>
          <a:p>
            <a:pPr marL="0" marR="0" lvl="0" indent="0" algn="l"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      </a:t>
            </a:r>
            <a:r>
              <a:rPr lang="en-US" sz="1600" b="0" i="0" u="none" dirty="0" err="1">
                <a:solidFill>
                  <a:schemeClr val="dk1"/>
                </a:solidFill>
                <a:latin typeface="Times New Roman"/>
                <a:ea typeface="Times New Roman"/>
                <a:cs typeface="Times New Roman"/>
                <a:sym typeface="Times New Roman"/>
              </a:rPr>
              <a:t>staffList</a:t>
            </a:r>
            <a:r>
              <a:rPr lang="en-US" sz="1600" b="0" i="0" u="none" dirty="0">
                <a:solidFill>
                  <a:schemeClr val="dk1"/>
                </a:solidFill>
                <a:latin typeface="Times New Roman"/>
                <a:ea typeface="Times New Roman"/>
                <a:cs typeface="Times New Roman"/>
                <a:sym typeface="Times New Roman"/>
              </a:rPr>
              <a:t>[4] = </a:t>
            </a:r>
            <a:r>
              <a:rPr lang="en-US" sz="1600" b="0" i="0" u="none" dirty="0">
                <a:solidFill>
                  <a:srgbClr val="0070C0"/>
                </a:solidFill>
                <a:latin typeface="Times New Roman"/>
                <a:ea typeface="Times New Roman"/>
                <a:cs typeface="Times New Roman"/>
                <a:sym typeface="Times New Roman"/>
              </a:rPr>
              <a:t>new</a:t>
            </a:r>
            <a:r>
              <a:rPr lang="en-US" sz="1600" b="0" i="0" u="none" dirty="0">
                <a:solidFill>
                  <a:schemeClr val="dk1"/>
                </a:solidFill>
                <a:latin typeface="Times New Roman"/>
                <a:ea typeface="Times New Roman"/>
                <a:cs typeface="Times New Roman"/>
                <a:sym typeface="Times New Roman"/>
              </a:rPr>
              <a:t> Volunteer ("</a:t>
            </a:r>
            <a:r>
              <a:rPr lang="en-US" sz="1600" b="0" i="0" u="none" dirty="0">
                <a:solidFill>
                  <a:srgbClr val="00B050"/>
                </a:solidFill>
                <a:latin typeface="Times New Roman"/>
                <a:ea typeface="Times New Roman"/>
                <a:cs typeface="Times New Roman"/>
                <a:sym typeface="Times New Roman"/>
              </a:rPr>
              <a:t>Norm</a:t>
            </a:r>
            <a:r>
              <a:rPr lang="en-US" sz="1600" b="0" i="0" u="none" dirty="0">
                <a:solidFill>
                  <a:schemeClr val="dk1"/>
                </a:solidFill>
                <a:latin typeface="Times New Roman"/>
                <a:ea typeface="Times New Roman"/>
                <a:cs typeface="Times New Roman"/>
                <a:sym typeface="Times New Roman"/>
              </a:rPr>
              <a:t>", "</a:t>
            </a:r>
            <a:r>
              <a:rPr lang="en-US" sz="1600" b="0" i="0" u="none" dirty="0">
                <a:solidFill>
                  <a:srgbClr val="00B050"/>
                </a:solidFill>
                <a:latin typeface="Times New Roman"/>
                <a:ea typeface="Times New Roman"/>
                <a:cs typeface="Times New Roman"/>
                <a:sym typeface="Times New Roman"/>
              </a:rPr>
              <a:t>987</a:t>
            </a:r>
            <a:r>
              <a:rPr lang="en-US" sz="1600" b="0" i="0" u="none" dirty="0">
                <a:solidFill>
                  <a:schemeClr val="dk1"/>
                </a:solidFill>
                <a:latin typeface="Times New Roman"/>
                <a:ea typeface="Times New Roman"/>
                <a:cs typeface="Times New Roman"/>
                <a:sym typeface="Times New Roman"/>
              </a:rPr>
              <a:t> </a:t>
            </a:r>
            <a:r>
              <a:rPr lang="en-US" sz="1600" b="0" i="0" u="none" dirty="0">
                <a:solidFill>
                  <a:srgbClr val="00B050"/>
                </a:solidFill>
                <a:latin typeface="Times New Roman"/>
                <a:ea typeface="Times New Roman"/>
                <a:cs typeface="Times New Roman"/>
                <a:sym typeface="Times New Roman"/>
              </a:rPr>
              <a:t>Suds</a:t>
            </a:r>
            <a:r>
              <a:rPr lang="en-US" sz="1600" b="0" i="0" u="none" dirty="0">
                <a:solidFill>
                  <a:schemeClr val="dk1"/>
                </a:solidFill>
                <a:latin typeface="Times New Roman"/>
                <a:ea typeface="Times New Roman"/>
                <a:cs typeface="Times New Roman"/>
                <a:sym typeface="Times New Roman"/>
              </a:rPr>
              <a:t> </a:t>
            </a:r>
            <a:r>
              <a:rPr lang="en-US" sz="1600" b="0" i="0" u="none" dirty="0">
                <a:solidFill>
                  <a:srgbClr val="00B050"/>
                </a:solidFill>
                <a:latin typeface="Times New Roman"/>
                <a:ea typeface="Times New Roman"/>
                <a:cs typeface="Times New Roman"/>
                <a:sym typeface="Times New Roman"/>
              </a:rPr>
              <a:t>Blvd</a:t>
            </a:r>
            <a:r>
              <a:rPr lang="en-US" sz="1600" b="0" i="0" u="none" dirty="0">
                <a:solidFill>
                  <a:schemeClr val="dk1"/>
                </a:solidFill>
                <a:latin typeface="Times New Roman"/>
                <a:ea typeface="Times New Roman"/>
                <a:cs typeface="Times New Roman"/>
                <a:sym typeface="Times New Roman"/>
              </a:rPr>
              <a:t>.“, "</a:t>
            </a:r>
            <a:r>
              <a:rPr lang="en-US" sz="1600" b="0" i="0" u="none" dirty="0">
                <a:solidFill>
                  <a:srgbClr val="00B050"/>
                </a:solidFill>
                <a:latin typeface="Times New Roman"/>
                <a:ea typeface="Times New Roman"/>
                <a:cs typeface="Times New Roman"/>
                <a:sym typeface="Times New Roman"/>
              </a:rPr>
              <a:t>555-8374</a:t>
            </a:r>
            <a:r>
              <a:rPr lang="en-US" sz="1600" b="0" i="0" u="none" dirty="0">
                <a:solidFill>
                  <a:schemeClr val="dk1"/>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      </a:t>
            </a:r>
            <a:r>
              <a:rPr lang="en-US" sz="1600" b="0" i="0" u="none" dirty="0" err="1">
                <a:solidFill>
                  <a:schemeClr val="dk1"/>
                </a:solidFill>
                <a:latin typeface="Times New Roman"/>
                <a:ea typeface="Times New Roman"/>
                <a:cs typeface="Times New Roman"/>
                <a:sym typeface="Times New Roman"/>
              </a:rPr>
              <a:t>staffList</a:t>
            </a:r>
            <a:r>
              <a:rPr lang="en-US" sz="1600" b="0" i="0" u="none" dirty="0">
                <a:solidFill>
                  <a:schemeClr val="dk1"/>
                </a:solidFill>
                <a:latin typeface="Times New Roman"/>
                <a:ea typeface="Times New Roman"/>
                <a:cs typeface="Times New Roman"/>
                <a:sym typeface="Times New Roman"/>
              </a:rPr>
              <a:t>[5] = </a:t>
            </a:r>
            <a:r>
              <a:rPr lang="en-US" sz="1600" b="0" i="0" u="none" dirty="0">
                <a:solidFill>
                  <a:srgbClr val="0070C0"/>
                </a:solidFill>
                <a:latin typeface="Times New Roman"/>
                <a:ea typeface="Times New Roman"/>
                <a:cs typeface="Times New Roman"/>
                <a:sym typeface="Times New Roman"/>
              </a:rPr>
              <a:t>new</a:t>
            </a:r>
            <a:r>
              <a:rPr lang="en-US" sz="1600" b="0" i="0" u="none" dirty="0">
                <a:solidFill>
                  <a:schemeClr val="dk1"/>
                </a:solidFill>
                <a:latin typeface="Times New Roman"/>
                <a:ea typeface="Times New Roman"/>
                <a:cs typeface="Times New Roman"/>
                <a:sym typeface="Times New Roman"/>
              </a:rPr>
              <a:t> Volunteer ("</a:t>
            </a:r>
            <a:r>
              <a:rPr lang="en-US" sz="1600" b="0" i="0" u="none" dirty="0">
                <a:solidFill>
                  <a:srgbClr val="00B050"/>
                </a:solidFill>
                <a:latin typeface="Times New Roman"/>
                <a:ea typeface="Times New Roman"/>
                <a:cs typeface="Times New Roman"/>
                <a:sym typeface="Times New Roman"/>
              </a:rPr>
              <a:t>Cliff</a:t>
            </a:r>
            <a:r>
              <a:rPr lang="en-US" sz="1600" b="0" i="0" u="none" dirty="0">
                <a:solidFill>
                  <a:schemeClr val="dk1"/>
                </a:solidFill>
                <a:latin typeface="Times New Roman"/>
                <a:ea typeface="Times New Roman"/>
                <a:cs typeface="Times New Roman"/>
                <a:sym typeface="Times New Roman"/>
              </a:rPr>
              <a:t>", "</a:t>
            </a:r>
            <a:r>
              <a:rPr lang="en-US" sz="1600" b="0" i="0" u="none" dirty="0">
                <a:solidFill>
                  <a:srgbClr val="00B050"/>
                </a:solidFill>
                <a:latin typeface="Times New Roman"/>
                <a:ea typeface="Times New Roman"/>
                <a:cs typeface="Times New Roman"/>
                <a:sym typeface="Times New Roman"/>
              </a:rPr>
              <a:t>321</a:t>
            </a:r>
            <a:r>
              <a:rPr lang="en-US" sz="1600" b="0" i="0" u="none" dirty="0">
                <a:solidFill>
                  <a:schemeClr val="dk1"/>
                </a:solidFill>
                <a:latin typeface="Times New Roman"/>
                <a:ea typeface="Times New Roman"/>
                <a:cs typeface="Times New Roman"/>
                <a:sym typeface="Times New Roman"/>
              </a:rPr>
              <a:t> </a:t>
            </a:r>
            <a:r>
              <a:rPr lang="en-US" sz="1600" b="0" i="0" u="none" dirty="0">
                <a:solidFill>
                  <a:srgbClr val="00B050"/>
                </a:solidFill>
                <a:latin typeface="Times New Roman"/>
                <a:ea typeface="Times New Roman"/>
                <a:cs typeface="Times New Roman"/>
                <a:sym typeface="Times New Roman"/>
              </a:rPr>
              <a:t>Duds</a:t>
            </a:r>
            <a:r>
              <a:rPr lang="en-US" sz="1600" b="0" i="0" u="none" dirty="0">
                <a:solidFill>
                  <a:schemeClr val="dk1"/>
                </a:solidFill>
                <a:latin typeface="Times New Roman"/>
                <a:ea typeface="Times New Roman"/>
                <a:cs typeface="Times New Roman"/>
                <a:sym typeface="Times New Roman"/>
              </a:rPr>
              <a:t> </a:t>
            </a:r>
            <a:r>
              <a:rPr lang="en-US" sz="1600" b="0" i="0" u="none" dirty="0">
                <a:solidFill>
                  <a:srgbClr val="00B050"/>
                </a:solidFill>
                <a:latin typeface="Times New Roman"/>
                <a:ea typeface="Times New Roman"/>
                <a:cs typeface="Times New Roman"/>
                <a:sym typeface="Times New Roman"/>
              </a:rPr>
              <a:t>Lane</a:t>
            </a:r>
            <a:r>
              <a:rPr lang="en-US" sz="1600" b="0" i="0" u="none" dirty="0">
                <a:solidFill>
                  <a:schemeClr val="dk1"/>
                </a:solidFill>
                <a:latin typeface="Times New Roman"/>
                <a:ea typeface="Times New Roman"/>
                <a:cs typeface="Times New Roman"/>
                <a:sym typeface="Times New Roman"/>
              </a:rPr>
              <a:t>“,  "</a:t>
            </a:r>
            <a:r>
              <a:rPr lang="en-US" sz="1600" b="0" i="0" u="none" dirty="0">
                <a:solidFill>
                  <a:srgbClr val="00B050"/>
                </a:solidFill>
                <a:latin typeface="Times New Roman"/>
                <a:ea typeface="Times New Roman"/>
                <a:cs typeface="Times New Roman"/>
                <a:sym typeface="Times New Roman"/>
              </a:rPr>
              <a:t>555-7282</a:t>
            </a:r>
            <a:r>
              <a:rPr lang="en-US" sz="1600" b="0" i="0" u="none" dirty="0">
                <a:solidFill>
                  <a:schemeClr val="dk1"/>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     </a:t>
            </a:r>
            <a:r>
              <a:rPr lang="en-US" sz="1600" b="0" i="0" u="none" dirty="0">
                <a:solidFill>
                  <a:srgbClr val="C00000"/>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     </a:t>
            </a:r>
            <a:r>
              <a:rPr lang="en-US" sz="1600" b="0" i="0" u="none" dirty="0">
                <a:solidFill>
                  <a:srgbClr val="0070C0"/>
                </a:solidFill>
                <a:latin typeface="Times New Roman"/>
                <a:ea typeface="Times New Roman"/>
                <a:cs typeface="Times New Roman"/>
                <a:sym typeface="Times New Roman"/>
              </a:rPr>
              <a:t>public</a:t>
            </a:r>
            <a:r>
              <a:rPr lang="en-US" sz="1600" b="0" i="0" u="none" dirty="0">
                <a:solidFill>
                  <a:schemeClr val="dk1"/>
                </a:solidFill>
                <a:latin typeface="Times New Roman"/>
                <a:ea typeface="Times New Roman"/>
                <a:cs typeface="Times New Roman"/>
                <a:sym typeface="Times New Roman"/>
              </a:rPr>
              <a:t> </a:t>
            </a:r>
            <a:r>
              <a:rPr lang="en-US" sz="1600" b="0" i="0" u="none" dirty="0">
                <a:solidFill>
                  <a:srgbClr val="0070C0"/>
                </a:solidFill>
                <a:latin typeface="Times New Roman"/>
                <a:ea typeface="Times New Roman"/>
                <a:cs typeface="Times New Roman"/>
                <a:sym typeface="Times New Roman"/>
              </a:rPr>
              <a:t>void</a:t>
            </a:r>
            <a:r>
              <a:rPr lang="en-US" sz="1600" b="0" i="0" u="none" dirty="0">
                <a:solidFill>
                  <a:schemeClr val="dk1"/>
                </a:solidFill>
                <a:latin typeface="Times New Roman"/>
                <a:ea typeface="Times New Roman"/>
                <a:cs typeface="Times New Roman"/>
                <a:sym typeface="Times New Roman"/>
              </a:rPr>
              <a:t> payday () {</a:t>
            </a:r>
            <a:endParaRPr dirty="0"/>
          </a:p>
          <a:p>
            <a:pPr marL="0" marR="0" lvl="0" indent="0" algn="l"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         double amount;</a:t>
            </a:r>
            <a:endParaRPr dirty="0"/>
          </a:p>
          <a:p>
            <a:pPr marL="0" marR="0" lvl="0" indent="0" algn="l"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         </a:t>
            </a:r>
            <a:r>
              <a:rPr lang="en-US" sz="1600" b="0" i="0" u="none" dirty="0">
                <a:solidFill>
                  <a:srgbClr val="0070C0"/>
                </a:solidFill>
                <a:latin typeface="Times New Roman"/>
                <a:ea typeface="Times New Roman"/>
                <a:cs typeface="Times New Roman"/>
                <a:sym typeface="Times New Roman"/>
              </a:rPr>
              <a:t>for</a:t>
            </a:r>
            <a:r>
              <a:rPr lang="en-US" sz="1600" b="0" i="0" u="none" dirty="0">
                <a:solidFill>
                  <a:schemeClr val="dk1"/>
                </a:solidFill>
                <a:latin typeface="Times New Roman"/>
                <a:ea typeface="Times New Roman"/>
                <a:cs typeface="Times New Roman"/>
                <a:sym typeface="Times New Roman"/>
              </a:rPr>
              <a:t> (</a:t>
            </a:r>
            <a:r>
              <a:rPr lang="en-US" sz="1600" b="0" i="0" u="none" dirty="0" err="1">
                <a:solidFill>
                  <a:srgbClr val="0070C0"/>
                </a:solidFill>
                <a:latin typeface="Times New Roman"/>
                <a:ea typeface="Times New Roman"/>
                <a:cs typeface="Times New Roman"/>
                <a:sym typeface="Times New Roman"/>
              </a:rPr>
              <a:t>int</a:t>
            </a:r>
            <a:r>
              <a:rPr lang="en-US" sz="1600" b="0" i="0" u="none" dirty="0">
                <a:solidFill>
                  <a:srgbClr val="0070C0"/>
                </a:solidFill>
                <a:latin typeface="Times New Roman"/>
                <a:ea typeface="Times New Roman"/>
                <a:cs typeface="Times New Roman"/>
                <a:sym typeface="Times New Roman"/>
              </a:rPr>
              <a:t> </a:t>
            </a:r>
            <a:r>
              <a:rPr lang="en-US" sz="1600" b="0" i="0" u="none" dirty="0">
                <a:solidFill>
                  <a:schemeClr val="dk1"/>
                </a:solidFill>
                <a:latin typeface="Times New Roman"/>
                <a:ea typeface="Times New Roman"/>
                <a:cs typeface="Times New Roman"/>
                <a:sym typeface="Times New Roman"/>
              </a:rPr>
              <a:t>count=0; count &lt; </a:t>
            </a:r>
            <a:r>
              <a:rPr lang="en-US" sz="1600" b="0" i="0" u="none" dirty="0" err="1">
                <a:solidFill>
                  <a:schemeClr val="dk1"/>
                </a:solidFill>
                <a:latin typeface="Times New Roman"/>
                <a:ea typeface="Times New Roman"/>
                <a:cs typeface="Times New Roman"/>
                <a:sym typeface="Times New Roman"/>
              </a:rPr>
              <a:t>staffList.length</a:t>
            </a:r>
            <a:r>
              <a:rPr lang="en-US" sz="1600" b="0" i="0" u="none" dirty="0">
                <a:solidFill>
                  <a:schemeClr val="dk1"/>
                </a:solidFill>
                <a:latin typeface="Times New Roman"/>
                <a:ea typeface="Times New Roman"/>
                <a:cs typeface="Times New Roman"/>
                <a:sym typeface="Times New Roman"/>
              </a:rPr>
              <a:t>; count++)</a:t>
            </a:r>
            <a:endParaRPr dirty="0"/>
          </a:p>
          <a:p>
            <a:pPr marL="0" marR="0" lvl="0" indent="0" algn="l"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         	</a:t>
            </a:r>
            <a:r>
              <a:rPr lang="en-US" sz="1600" b="0" i="0" u="none" dirty="0" err="1">
                <a:solidFill>
                  <a:schemeClr val="dk1"/>
                </a:solidFill>
                <a:latin typeface="Times New Roman"/>
                <a:ea typeface="Times New Roman"/>
                <a:cs typeface="Times New Roman"/>
                <a:sym typeface="Times New Roman"/>
              </a:rPr>
              <a:t>System.out.println</a:t>
            </a:r>
            <a:r>
              <a:rPr lang="en-US" sz="1600" b="0" i="0" u="none" dirty="0">
                <a:solidFill>
                  <a:schemeClr val="dk1"/>
                </a:solidFill>
                <a:latin typeface="Times New Roman"/>
                <a:ea typeface="Times New Roman"/>
                <a:cs typeface="Times New Roman"/>
                <a:sym typeface="Times New Roman"/>
              </a:rPr>
              <a:t> (</a:t>
            </a:r>
            <a:r>
              <a:rPr lang="en-US" sz="1600" b="0" i="0" u="none" dirty="0" err="1">
                <a:solidFill>
                  <a:schemeClr val="dk1"/>
                </a:solidFill>
                <a:latin typeface="Times New Roman"/>
                <a:ea typeface="Times New Roman"/>
                <a:cs typeface="Times New Roman"/>
                <a:sym typeface="Times New Roman"/>
              </a:rPr>
              <a:t>staffList</a:t>
            </a:r>
            <a:r>
              <a:rPr lang="en-US" sz="1600" b="0" i="0" u="none" dirty="0">
                <a:solidFill>
                  <a:schemeClr val="dk1"/>
                </a:solidFill>
                <a:latin typeface="Times New Roman"/>
                <a:ea typeface="Times New Roman"/>
                <a:cs typeface="Times New Roman"/>
                <a:sym typeface="Times New Roman"/>
              </a:rPr>
              <a:t>[count]);</a:t>
            </a:r>
            <a:endParaRPr dirty="0"/>
          </a:p>
          <a:p>
            <a:pPr marL="0" marR="0" lvl="0" indent="0" algn="l"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         	amount = </a:t>
            </a:r>
            <a:r>
              <a:rPr lang="en-US" sz="1600" b="0" i="0" u="none" dirty="0" err="1">
                <a:solidFill>
                  <a:schemeClr val="dk1"/>
                </a:solidFill>
                <a:latin typeface="Times New Roman"/>
                <a:ea typeface="Times New Roman"/>
                <a:cs typeface="Times New Roman"/>
                <a:sym typeface="Times New Roman"/>
              </a:rPr>
              <a:t>staffList</a:t>
            </a:r>
            <a:r>
              <a:rPr lang="en-US" sz="1600" b="0" i="0" u="none" dirty="0">
                <a:solidFill>
                  <a:schemeClr val="dk1"/>
                </a:solidFill>
                <a:latin typeface="Times New Roman"/>
                <a:ea typeface="Times New Roman"/>
                <a:cs typeface="Times New Roman"/>
                <a:sym typeface="Times New Roman"/>
              </a:rPr>
              <a:t>[count].pay();  </a:t>
            </a:r>
            <a:r>
              <a:rPr lang="en-US" sz="1600" b="0" i="0" u="none" dirty="0">
                <a:solidFill>
                  <a:srgbClr val="C00000"/>
                </a:solidFill>
                <a:latin typeface="Times New Roman"/>
                <a:ea typeface="Times New Roman"/>
                <a:cs typeface="Times New Roman"/>
                <a:sym typeface="Times New Roman"/>
              </a:rPr>
              <a:t>// polymorphic</a:t>
            </a:r>
            <a:endParaRPr dirty="0"/>
          </a:p>
          <a:p>
            <a:pPr marL="0" marR="0" lvl="0" indent="0" algn="l"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         	</a:t>
            </a:r>
            <a:r>
              <a:rPr lang="en-US" sz="1600" b="0" i="0" u="none" dirty="0">
                <a:solidFill>
                  <a:srgbClr val="0070C0"/>
                </a:solidFill>
                <a:latin typeface="Times New Roman"/>
                <a:ea typeface="Times New Roman"/>
                <a:cs typeface="Times New Roman"/>
                <a:sym typeface="Times New Roman"/>
              </a:rPr>
              <a:t>if</a:t>
            </a:r>
            <a:r>
              <a:rPr lang="en-US" sz="1600" b="0" i="0" u="none" dirty="0">
                <a:solidFill>
                  <a:schemeClr val="dk1"/>
                </a:solidFill>
                <a:latin typeface="Times New Roman"/>
                <a:ea typeface="Times New Roman"/>
                <a:cs typeface="Times New Roman"/>
                <a:sym typeface="Times New Roman"/>
              </a:rPr>
              <a:t> (amount == 0.0)  </a:t>
            </a:r>
            <a:r>
              <a:rPr lang="ar-SA" sz="1600" b="0" i="0" u="none" dirty="0">
                <a:solidFill>
                  <a:schemeClr val="dk1"/>
                </a:solidFill>
                <a:latin typeface="Times New Roman"/>
                <a:ea typeface="Times New Roman"/>
                <a:cs typeface="Times New Roman"/>
                <a:sym typeface="Times New Roman"/>
              </a:rPr>
              <a:t>     </a:t>
            </a:r>
            <a:r>
              <a:rPr lang="en-US" sz="1600" b="0" i="0" u="none" dirty="0" err="1">
                <a:solidFill>
                  <a:schemeClr val="dk1"/>
                </a:solidFill>
                <a:latin typeface="Times New Roman"/>
                <a:ea typeface="Times New Roman"/>
                <a:cs typeface="Times New Roman"/>
                <a:sym typeface="Times New Roman"/>
              </a:rPr>
              <a:t>System.out.println</a:t>
            </a:r>
            <a:r>
              <a:rPr lang="en-US" sz="1600" b="0" i="0" u="none" dirty="0">
                <a:solidFill>
                  <a:schemeClr val="dk1"/>
                </a:solidFill>
                <a:latin typeface="Times New Roman"/>
                <a:ea typeface="Times New Roman"/>
                <a:cs typeface="Times New Roman"/>
                <a:sym typeface="Times New Roman"/>
              </a:rPr>
              <a:t> ("Thanks!");</a:t>
            </a:r>
            <a:endParaRPr dirty="0"/>
          </a:p>
          <a:p>
            <a:pPr marL="0" marR="0" lvl="0" indent="0" algn="l"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        	 </a:t>
            </a:r>
            <a:r>
              <a:rPr lang="en-US" sz="1600" b="0" i="0" u="none" dirty="0">
                <a:solidFill>
                  <a:srgbClr val="0070C0"/>
                </a:solidFill>
                <a:latin typeface="Times New Roman"/>
                <a:ea typeface="Times New Roman"/>
                <a:cs typeface="Times New Roman"/>
                <a:sym typeface="Times New Roman"/>
              </a:rPr>
              <a:t>else</a:t>
            </a:r>
            <a:r>
              <a:rPr lang="en-US" sz="1600" b="0" i="0" u="none" dirty="0">
                <a:solidFill>
                  <a:schemeClr val="dk1"/>
                </a:solidFill>
                <a:latin typeface="Times New Roman"/>
                <a:ea typeface="Times New Roman"/>
                <a:cs typeface="Times New Roman"/>
                <a:sym typeface="Times New Roman"/>
              </a:rPr>
              <a:t>         		 </a:t>
            </a:r>
            <a:r>
              <a:rPr lang="en-US" sz="1600" b="0" i="0" u="none" dirty="0" err="1">
                <a:solidFill>
                  <a:schemeClr val="dk1"/>
                </a:solidFill>
                <a:latin typeface="Times New Roman"/>
                <a:ea typeface="Times New Roman"/>
                <a:cs typeface="Times New Roman"/>
                <a:sym typeface="Times New Roman"/>
              </a:rPr>
              <a:t>System.out.println</a:t>
            </a:r>
            <a:r>
              <a:rPr lang="en-US" sz="1600" b="0" i="0" u="none" dirty="0">
                <a:solidFill>
                  <a:schemeClr val="dk1"/>
                </a:solidFill>
                <a:latin typeface="Times New Roman"/>
                <a:ea typeface="Times New Roman"/>
                <a:cs typeface="Times New Roman"/>
                <a:sym typeface="Times New Roman"/>
              </a:rPr>
              <a:t> ("Paid: " + amount);</a:t>
            </a:r>
            <a:endParaRPr dirty="0"/>
          </a:p>
          <a:p>
            <a:pPr marL="0" marR="0" lvl="0" indent="0" algn="l" rtl="0">
              <a:lnSpc>
                <a:spcPct val="100000"/>
              </a:lnSpc>
              <a:spcBef>
                <a:spcPts val="0"/>
              </a:spcBef>
              <a:spcAft>
                <a:spcPts val="0"/>
              </a:spcAft>
              <a:buClr>
                <a:schemeClr val="dk1"/>
              </a:buClr>
              <a:buSzPts val="1100"/>
              <a:buFont typeface="Times New Roman"/>
              <a:buNone/>
            </a:pPr>
            <a:endParaRPr sz="1100" b="0" i="0" u="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Times New Roman"/>
              <a:buNone/>
            </a:pPr>
            <a:r>
              <a:rPr lang="en-US" sz="1100" b="0" i="0" u="none" dirty="0">
                <a:solidFill>
                  <a:schemeClr val="dk1"/>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chemeClr val="dk1"/>
              </a:buClr>
              <a:buSzPts val="1100"/>
              <a:buFont typeface="Times New Roman"/>
              <a:buNone/>
            </a:pPr>
            <a:r>
              <a:rPr lang="en-US" sz="1100" b="0" i="0" u="none" dirty="0">
                <a:solidFill>
                  <a:schemeClr val="dk1"/>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chemeClr val="dk1"/>
              </a:buClr>
              <a:buSzPts val="1100"/>
              <a:buFont typeface="Times New Roman"/>
              <a:buNone/>
            </a:pPr>
            <a:r>
              <a:rPr lang="en-US" sz="1100" b="0" i="0" u="none" dirty="0">
                <a:solidFill>
                  <a:schemeClr val="dk1"/>
                </a:solidFill>
                <a:latin typeface="Times New Roman"/>
                <a:ea typeface="Times New Roman"/>
                <a:cs typeface="Times New Roman"/>
                <a:sym typeface="Times New Roman"/>
              </a:rPr>
              <a:t>}</a:t>
            </a: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46"/>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9-</a:t>
            </a:r>
            <a:fld id="{00000000-1234-1234-1234-123412341234}" type="slidenum">
              <a:rPr lang="en-US" sz="1400" b="0" i="0" u="none">
                <a:solidFill>
                  <a:schemeClr val="dk1"/>
                </a:solidFill>
                <a:latin typeface="Times New Roman"/>
                <a:ea typeface="Times New Roman"/>
                <a:cs typeface="Times New Roman"/>
                <a:sym typeface="Times New Roman"/>
              </a:rPr>
              <a:t>45</a:t>
            </a:fld>
            <a:endParaRPr/>
          </a:p>
        </p:txBody>
      </p:sp>
      <p:sp>
        <p:nvSpPr>
          <p:cNvPr id="551" name="Google Shape;551;p46"/>
          <p:cNvSpPr txBox="1"/>
          <p:nvPr/>
        </p:nvSpPr>
        <p:spPr>
          <a:xfrm>
            <a:off x="533400" y="685800"/>
            <a:ext cx="8229600" cy="440055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imes New Roman"/>
              <a:buNone/>
            </a:pPr>
            <a:endParaRPr sz="2000" b="0" i="0" u="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70C0"/>
              </a:buClr>
              <a:buSzPts val="2000"/>
              <a:buFont typeface="Times New Roman"/>
              <a:buNone/>
            </a:pPr>
            <a:r>
              <a:rPr lang="en-US" sz="2000" b="0" i="0" u="none" dirty="0">
                <a:solidFill>
                  <a:srgbClr val="0070C0"/>
                </a:solidFill>
                <a:latin typeface="Times New Roman"/>
                <a:ea typeface="Times New Roman"/>
                <a:cs typeface="Times New Roman"/>
                <a:sym typeface="Times New Roman"/>
              </a:rPr>
              <a:t>public class</a:t>
            </a:r>
            <a:r>
              <a:rPr lang="en-US" sz="2000" b="0" i="0" u="none" dirty="0">
                <a:solidFill>
                  <a:schemeClr val="dk1"/>
                </a:solidFill>
                <a:latin typeface="Times New Roman"/>
                <a:ea typeface="Times New Roman"/>
                <a:cs typeface="Times New Roman"/>
                <a:sym typeface="Times New Roman"/>
              </a:rPr>
              <a:t> Firm</a:t>
            </a:r>
            <a:endParaRPr dirty="0"/>
          </a:p>
          <a:p>
            <a:pPr marL="0" marR="0" lvl="0" indent="0" algn="l" rtl="0">
              <a:lnSpc>
                <a:spcPct val="100000"/>
              </a:lnSpc>
              <a:spcBef>
                <a:spcPts val="0"/>
              </a:spcBef>
              <a:spcAft>
                <a:spcPts val="0"/>
              </a:spcAft>
              <a:buClr>
                <a:schemeClr val="dk1"/>
              </a:buClr>
              <a:buSzPts val="2000"/>
              <a:buFont typeface="Times New Roman"/>
              <a:buNone/>
            </a:pPr>
            <a:r>
              <a:rPr lang="en-US" sz="2000" b="0" i="0" u="none" dirty="0">
                <a:solidFill>
                  <a:schemeClr val="dk1"/>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dk1"/>
              </a:buClr>
              <a:buSzPts val="2000"/>
              <a:buFont typeface="Times New Roman"/>
              <a:buNone/>
            </a:pPr>
            <a:r>
              <a:rPr lang="en-US" sz="2000" b="0" i="0" u="none" dirty="0">
                <a:solidFill>
                  <a:schemeClr val="dk1"/>
                </a:solidFill>
                <a:latin typeface="Times New Roman"/>
                <a:ea typeface="Times New Roman"/>
                <a:cs typeface="Times New Roman"/>
                <a:sym typeface="Times New Roman"/>
              </a:rPr>
              <a:t>   </a:t>
            </a:r>
            <a:r>
              <a:rPr lang="en-US" sz="2000" b="0" i="0" u="none" dirty="0">
                <a:solidFill>
                  <a:srgbClr val="C00000"/>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dk1"/>
              </a:buClr>
              <a:buSzPts val="2000"/>
              <a:buFont typeface="Times New Roman"/>
              <a:buNone/>
            </a:pPr>
            <a:r>
              <a:rPr lang="en-US" sz="2000" b="0" i="0" u="none" dirty="0">
                <a:solidFill>
                  <a:schemeClr val="dk1"/>
                </a:solidFill>
                <a:latin typeface="Times New Roman"/>
                <a:ea typeface="Times New Roman"/>
                <a:cs typeface="Times New Roman"/>
                <a:sym typeface="Times New Roman"/>
              </a:rPr>
              <a:t>   </a:t>
            </a:r>
            <a:r>
              <a:rPr lang="en-US" sz="2000" b="0" i="0" u="none" dirty="0">
                <a:solidFill>
                  <a:srgbClr val="C00000"/>
                </a:solidFill>
                <a:latin typeface="Times New Roman"/>
                <a:ea typeface="Times New Roman"/>
                <a:cs typeface="Times New Roman"/>
                <a:sym typeface="Times New Roman"/>
              </a:rPr>
              <a:t>//  Creates a staff of employees for a firm and pays them.</a:t>
            </a:r>
            <a:endParaRPr dirty="0"/>
          </a:p>
          <a:p>
            <a:pPr marL="0" marR="0" lvl="0" indent="0" algn="l" rtl="0">
              <a:lnSpc>
                <a:spcPct val="100000"/>
              </a:lnSpc>
              <a:spcBef>
                <a:spcPts val="0"/>
              </a:spcBef>
              <a:spcAft>
                <a:spcPts val="0"/>
              </a:spcAft>
              <a:buClr>
                <a:schemeClr val="dk1"/>
              </a:buClr>
              <a:buSzPts val="2000"/>
              <a:buFont typeface="Times New Roman"/>
              <a:buNone/>
            </a:pPr>
            <a:r>
              <a:rPr lang="en-US" sz="2000" b="0" i="0" u="none" dirty="0">
                <a:solidFill>
                  <a:schemeClr val="dk1"/>
                </a:solidFill>
                <a:latin typeface="Times New Roman"/>
                <a:ea typeface="Times New Roman"/>
                <a:cs typeface="Times New Roman"/>
                <a:sym typeface="Times New Roman"/>
              </a:rPr>
              <a:t>   </a:t>
            </a:r>
            <a:r>
              <a:rPr lang="en-US" sz="2000" b="0" i="0" u="none" dirty="0">
                <a:solidFill>
                  <a:srgbClr val="C00000"/>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dk1"/>
              </a:buClr>
              <a:buSzPts val="2000"/>
              <a:buFont typeface="Times New Roman"/>
              <a:buNone/>
            </a:pPr>
            <a:r>
              <a:rPr lang="en-US" sz="2000" b="0" i="0" u="none" dirty="0">
                <a:solidFill>
                  <a:schemeClr val="dk1"/>
                </a:solidFill>
                <a:latin typeface="Times New Roman"/>
                <a:ea typeface="Times New Roman"/>
                <a:cs typeface="Times New Roman"/>
                <a:sym typeface="Times New Roman"/>
              </a:rPr>
              <a:t>   </a:t>
            </a:r>
            <a:r>
              <a:rPr lang="en-US" sz="2000" b="0" i="0" u="none" dirty="0">
                <a:solidFill>
                  <a:srgbClr val="0070C0"/>
                </a:solidFill>
                <a:latin typeface="Times New Roman"/>
                <a:ea typeface="Times New Roman"/>
                <a:cs typeface="Times New Roman"/>
                <a:sym typeface="Times New Roman"/>
              </a:rPr>
              <a:t>public static void</a:t>
            </a:r>
            <a:r>
              <a:rPr lang="en-US" sz="2000" b="0" i="0" u="none" dirty="0">
                <a:solidFill>
                  <a:schemeClr val="dk1"/>
                </a:solidFill>
                <a:latin typeface="Times New Roman"/>
                <a:ea typeface="Times New Roman"/>
                <a:cs typeface="Times New Roman"/>
                <a:sym typeface="Times New Roman"/>
              </a:rPr>
              <a:t> main (</a:t>
            </a:r>
            <a:r>
              <a:rPr lang="en-US" sz="2000" b="0" i="0" u="none" dirty="0">
                <a:solidFill>
                  <a:srgbClr val="0070C0"/>
                </a:solidFill>
                <a:latin typeface="Times New Roman"/>
                <a:ea typeface="Times New Roman"/>
                <a:cs typeface="Times New Roman"/>
                <a:sym typeface="Times New Roman"/>
              </a:rPr>
              <a:t>String</a:t>
            </a:r>
            <a:r>
              <a:rPr lang="en-US" sz="2000" b="0" i="0" u="none" dirty="0">
                <a:solidFill>
                  <a:schemeClr val="dk1"/>
                </a:solidFill>
                <a:latin typeface="Times New Roman"/>
                <a:ea typeface="Times New Roman"/>
                <a:cs typeface="Times New Roman"/>
                <a:sym typeface="Times New Roman"/>
              </a:rPr>
              <a:t>[] </a:t>
            </a:r>
            <a:r>
              <a:rPr lang="en-US" sz="2000" b="0" i="0" u="none" dirty="0" err="1">
                <a:solidFill>
                  <a:schemeClr val="dk1"/>
                </a:solidFill>
                <a:latin typeface="Times New Roman"/>
                <a:ea typeface="Times New Roman"/>
                <a:cs typeface="Times New Roman"/>
                <a:sym typeface="Times New Roman"/>
              </a:rPr>
              <a:t>args</a:t>
            </a:r>
            <a:r>
              <a:rPr lang="en-US" sz="2000" b="0" i="0" u="none" dirty="0">
                <a:solidFill>
                  <a:schemeClr val="dk1"/>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dk1"/>
              </a:buClr>
              <a:buSzPts val="2000"/>
              <a:buFont typeface="Times New Roman"/>
              <a:buNone/>
            </a:pPr>
            <a:r>
              <a:rPr lang="en-US" sz="2000" b="0" i="0" u="none" dirty="0">
                <a:solidFill>
                  <a:schemeClr val="dk1"/>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chemeClr val="dk1"/>
              </a:buClr>
              <a:buSzPts val="2000"/>
              <a:buFont typeface="Times New Roman"/>
              <a:buNone/>
            </a:pPr>
            <a:r>
              <a:rPr lang="en-US" sz="2000" b="0" i="0" u="none" dirty="0">
                <a:solidFill>
                  <a:schemeClr val="dk1"/>
                </a:solidFill>
                <a:latin typeface="Times New Roman"/>
                <a:ea typeface="Times New Roman"/>
                <a:cs typeface="Times New Roman"/>
                <a:sym typeface="Times New Roman"/>
              </a:rPr>
              <a:t>      Staff personnel = new Staff();</a:t>
            </a:r>
            <a:endParaRPr dirty="0"/>
          </a:p>
          <a:p>
            <a:pPr marL="0" marR="0" lvl="0" indent="0" algn="l" rtl="0">
              <a:lnSpc>
                <a:spcPct val="100000"/>
              </a:lnSpc>
              <a:spcBef>
                <a:spcPts val="0"/>
              </a:spcBef>
              <a:spcAft>
                <a:spcPts val="0"/>
              </a:spcAft>
              <a:buClr>
                <a:schemeClr val="dk1"/>
              </a:buClr>
              <a:buSzPts val="2000"/>
              <a:buFont typeface="Times New Roman"/>
              <a:buNone/>
            </a:pPr>
            <a:endParaRPr sz="2000" b="0" i="0" u="none" dirty="0">
              <a:solidFill>
                <a:schemeClr val="dk1"/>
              </a:solidFill>
              <a:latin typeface="Times New Roman"/>
              <a:ea typeface="Times New Roman"/>
              <a:cs typeface="Times New Roman"/>
              <a:sym typeface="Times New Roman"/>
            </a:endParaRPr>
          </a:p>
          <a:p>
            <a:pPr lvl="0">
              <a:buClr>
                <a:schemeClr val="dk1"/>
              </a:buClr>
              <a:buSzPts val="2000"/>
            </a:pPr>
            <a:r>
              <a:rPr lang="en-US" sz="2000" b="0" i="0" u="none" dirty="0">
                <a:solidFill>
                  <a:schemeClr val="dk1"/>
                </a:solidFill>
                <a:latin typeface="Times New Roman"/>
                <a:ea typeface="Times New Roman"/>
                <a:cs typeface="Times New Roman"/>
                <a:sym typeface="Times New Roman"/>
              </a:rPr>
              <a:t>      </a:t>
            </a:r>
            <a:r>
              <a:rPr lang="en-US" sz="2000" b="0" i="0" u="none" dirty="0" err="1">
                <a:solidFill>
                  <a:schemeClr val="dk1"/>
                </a:solidFill>
                <a:latin typeface="Times New Roman"/>
                <a:ea typeface="Times New Roman"/>
                <a:cs typeface="Times New Roman"/>
                <a:sym typeface="Times New Roman"/>
              </a:rPr>
              <a:t>personnel</a:t>
            </a:r>
            <a:r>
              <a:rPr lang="en-US" sz="2000" dirty="0" err="1">
                <a:solidFill>
                  <a:schemeClr val="dk1"/>
                </a:solidFill>
                <a:latin typeface="Times New Roman"/>
                <a:ea typeface="Times New Roman"/>
                <a:cs typeface="Times New Roman"/>
                <a:sym typeface="Times New Roman"/>
              </a:rPr>
              <a:t>.payday</a:t>
            </a:r>
            <a:r>
              <a:rPr lang="en-US" sz="2000" dirty="0">
                <a:solidFill>
                  <a:schemeClr val="dk1"/>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dk1"/>
              </a:buClr>
              <a:buSzPts val="2000"/>
              <a:buFont typeface="Times New Roman"/>
              <a:buNone/>
            </a:pPr>
            <a:r>
              <a:rPr lang="en-US" sz="2000" b="0" i="0" u="none" dirty="0">
                <a:solidFill>
                  <a:schemeClr val="dk1"/>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chemeClr val="dk1"/>
              </a:buClr>
              <a:buSzPts val="2000"/>
              <a:buFont typeface="Times New Roman"/>
              <a:buNone/>
            </a:pPr>
            <a:r>
              <a:rPr lang="en-US" sz="2000" b="0" i="0" u="none" dirty="0">
                <a:solidFill>
                  <a:schemeClr val="dk1"/>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None/>
            </a:pPr>
            <a:endParaRPr sz="2000" b="0" i="0" u="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47"/>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9-</a:t>
            </a:r>
            <a:fld id="{00000000-1234-1234-1234-123412341234}" type="slidenum">
              <a:rPr lang="en-US" sz="1400" b="0" i="0" u="none">
                <a:solidFill>
                  <a:schemeClr val="dk1"/>
                </a:solidFill>
                <a:latin typeface="Times New Roman"/>
                <a:ea typeface="Times New Roman"/>
                <a:cs typeface="Times New Roman"/>
                <a:sym typeface="Times New Roman"/>
              </a:rPr>
              <a:t>46</a:t>
            </a:fld>
            <a:endParaRPr/>
          </a:p>
        </p:txBody>
      </p:sp>
      <p:sp>
        <p:nvSpPr>
          <p:cNvPr id="557" name="Google Shape;557;p47"/>
          <p:cNvSpPr txBox="1"/>
          <p:nvPr/>
        </p:nvSpPr>
        <p:spPr>
          <a:xfrm>
            <a:off x="609600" y="1828800"/>
            <a:ext cx="8229600" cy="2246312"/>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imes New Roman"/>
              <a:buNone/>
            </a:pPr>
            <a:endParaRPr sz="2000" b="0" i="0" u="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70C0"/>
              </a:buClr>
              <a:buSzPts val="2400"/>
              <a:buFont typeface="Times New Roman"/>
              <a:buNone/>
            </a:pPr>
            <a:r>
              <a:rPr lang="en-US" sz="2400" b="0" i="0" u="none" dirty="0">
                <a:solidFill>
                  <a:srgbClr val="0070C0"/>
                </a:solidFill>
                <a:latin typeface="Times New Roman"/>
                <a:ea typeface="Times New Roman"/>
                <a:cs typeface="Times New Roman"/>
                <a:sym typeface="Times New Roman"/>
              </a:rPr>
              <a:t>Did the hourly employee receive any salary? Why? What do we need to do?</a:t>
            </a:r>
            <a:endParaRPr dirty="0"/>
          </a:p>
          <a:p>
            <a:pPr marL="0" marR="0" lvl="0" indent="0" algn="l" rtl="0">
              <a:lnSpc>
                <a:spcPct val="100000"/>
              </a:lnSpc>
              <a:spcBef>
                <a:spcPts val="0"/>
              </a:spcBef>
              <a:spcAft>
                <a:spcPts val="0"/>
              </a:spcAft>
              <a:buClr>
                <a:schemeClr val="dk1"/>
              </a:buClr>
              <a:buSzPts val="2400"/>
              <a:buFont typeface="Times New Roman"/>
              <a:buNone/>
            </a:pPr>
            <a:endParaRPr sz="2400" b="0" i="0" u="none" dirty="0">
              <a:solidFill>
                <a:srgbClr val="0070C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70C0"/>
              </a:buClr>
              <a:buSzPts val="2400"/>
              <a:buFont typeface="Times New Roman"/>
              <a:buNone/>
            </a:pPr>
            <a:r>
              <a:rPr lang="en-US" sz="2400" b="0" i="0" u="none" dirty="0">
                <a:solidFill>
                  <a:srgbClr val="0070C0"/>
                </a:solidFill>
                <a:latin typeface="Times New Roman"/>
                <a:ea typeface="Times New Roman"/>
                <a:cs typeface="Times New Roman"/>
                <a:sym typeface="Times New Roman"/>
              </a:rPr>
              <a:t>Did the Executive employee get bonus? What do we do?</a:t>
            </a:r>
            <a:endParaRPr sz="2400" b="0" i="0" u="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dirty="0">
              <a:solidFill>
                <a:schemeClr val="dk1"/>
              </a:solidFill>
              <a:latin typeface="Times New Roman"/>
              <a:ea typeface="Times New Roman"/>
              <a:cs typeface="Times New Roman"/>
              <a:sym typeface="Times New Roman"/>
            </a:endParaRPr>
          </a:p>
        </p:txBody>
      </p:sp>
      <p:pic>
        <p:nvPicPr>
          <p:cNvPr id="558" name="Google Shape;558;p47" descr="Image result for think"/>
          <p:cNvPicPr preferRelativeResize="0"/>
          <p:nvPr/>
        </p:nvPicPr>
        <p:blipFill rotWithShape="1">
          <a:blip r:embed="rId3">
            <a:alphaModFix/>
          </a:blip>
          <a:srcRect/>
          <a:stretch/>
        </p:blipFill>
        <p:spPr>
          <a:xfrm>
            <a:off x="-19050" y="7937"/>
            <a:ext cx="3371850" cy="13525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48"/>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9-</a:t>
            </a:r>
            <a:fld id="{00000000-1234-1234-1234-123412341234}" type="slidenum">
              <a:rPr lang="en-US" sz="1400" b="0" i="0" u="none">
                <a:solidFill>
                  <a:schemeClr val="dk1"/>
                </a:solidFill>
                <a:latin typeface="Times New Roman"/>
                <a:ea typeface="Times New Roman"/>
                <a:cs typeface="Times New Roman"/>
                <a:sym typeface="Times New Roman"/>
              </a:rPr>
              <a:t>47</a:t>
            </a:fld>
            <a:endParaRPr/>
          </a:p>
        </p:txBody>
      </p:sp>
      <p:sp>
        <p:nvSpPr>
          <p:cNvPr id="564" name="Google Shape;564;p48"/>
          <p:cNvSpPr txBox="1"/>
          <p:nvPr/>
        </p:nvSpPr>
        <p:spPr>
          <a:xfrm>
            <a:off x="533400" y="685800"/>
            <a:ext cx="8229600" cy="563245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imes New Roman"/>
              <a:buNone/>
            </a:pPr>
            <a:endParaRPr sz="20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70C0"/>
              </a:buClr>
              <a:buSzPts val="2000"/>
              <a:buFont typeface="Times New Roman"/>
              <a:buNone/>
            </a:pPr>
            <a:r>
              <a:rPr lang="en-US" sz="2000" b="0" i="0" u="none">
                <a:solidFill>
                  <a:srgbClr val="0070C0"/>
                </a:solidFill>
                <a:latin typeface="Times New Roman"/>
                <a:ea typeface="Times New Roman"/>
                <a:cs typeface="Times New Roman"/>
                <a:sym typeface="Times New Roman"/>
              </a:rPr>
              <a:t>public class</a:t>
            </a:r>
            <a:r>
              <a:rPr lang="en-US" sz="2000" b="0" i="0" u="none">
                <a:solidFill>
                  <a:schemeClr val="dk1"/>
                </a:solidFill>
                <a:latin typeface="Times New Roman"/>
                <a:ea typeface="Times New Roman"/>
                <a:cs typeface="Times New Roman"/>
                <a:sym typeface="Times New Roman"/>
              </a:rPr>
              <a:t> Firm</a:t>
            </a:r>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a:t>
            </a:r>
            <a:r>
              <a:rPr lang="en-US" sz="2000" b="0" i="0" u="none">
                <a:solidFill>
                  <a:srgbClr val="C00000"/>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a:t>
            </a:r>
            <a:r>
              <a:rPr lang="en-US" sz="2000" b="0" i="0" u="none">
                <a:solidFill>
                  <a:srgbClr val="C00000"/>
                </a:solidFill>
                <a:latin typeface="Times New Roman"/>
                <a:ea typeface="Times New Roman"/>
                <a:cs typeface="Times New Roman"/>
                <a:sym typeface="Times New Roman"/>
              </a:rPr>
              <a:t>//  Creates a staff of employees for a firm and pays them.</a:t>
            </a:r>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a:t>
            </a:r>
            <a:r>
              <a:rPr lang="en-US" sz="2000" b="0" i="0" u="none">
                <a:solidFill>
                  <a:srgbClr val="C00000"/>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a:t>
            </a:r>
            <a:r>
              <a:rPr lang="en-US" sz="2000" b="0" i="0" u="none">
                <a:solidFill>
                  <a:srgbClr val="0070C0"/>
                </a:solidFill>
                <a:latin typeface="Times New Roman"/>
                <a:ea typeface="Times New Roman"/>
                <a:cs typeface="Times New Roman"/>
                <a:sym typeface="Times New Roman"/>
              </a:rPr>
              <a:t>public static void</a:t>
            </a:r>
            <a:r>
              <a:rPr lang="en-US" sz="2000" b="0" i="0" u="none">
                <a:solidFill>
                  <a:schemeClr val="dk1"/>
                </a:solidFill>
                <a:latin typeface="Times New Roman"/>
                <a:ea typeface="Times New Roman"/>
                <a:cs typeface="Times New Roman"/>
                <a:sym typeface="Times New Roman"/>
              </a:rPr>
              <a:t> main (</a:t>
            </a:r>
            <a:r>
              <a:rPr lang="en-US" sz="2000" b="0" i="0" u="none">
                <a:solidFill>
                  <a:srgbClr val="0070C0"/>
                </a:solidFill>
                <a:latin typeface="Times New Roman"/>
                <a:ea typeface="Times New Roman"/>
                <a:cs typeface="Times New Roman"/>
                <a:sym typeface="Times New Roman"/>
              </a:rPr>
              <a:t>String</a:t>
            </a:r>
            <a:r>
              <a:rPr lang="en-US" sz="2000" b="0" i="0" u="none">
                <a:solidFill>
                  <a:schemeClr val="dk1"/>
                </a:solidFill>
                <a:latin typeface="Times New Roman"/>
                <a:ea typeface="Times New Roman"/>
                <a:cs typeface="Times New Roman"/>
                <a:sym typeface="Times New Roman"/>
              </a:rPr>
              <a:t>[] args)</a:t>
            </a:r>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Staff personnel = new Staff();</a:t>
            </a:r>
            <a:endParaRPr/>
          </a:p>
          <a:p>
            <a:pPr marL="0" marR="0" lvl="0" indent="0" algn="l" rtl="0">
              <a:lnSpc>
                <a:spcPct val="100000"/>
              </a:lnSpc>
              <a:spcBef>
                <a:spcPts val="0"/>
              </a:spcBef>
              <a:spcAft>
                <a:spcPts val="0"/>
              </a:spcAft>
              <a:buClr>
                <a:schemeClr val="dk1"/>
              </a:buClr>
              <a:buSzPts val="2000"/>
              <a:buFont typeface="Times New Roman"/>
              <a:buNone/>
            </a:pPr>
            <a:endParaRPr sz="20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personnel.</a:t>
            </a:r>
            <a:r>
              <a:rPr lang="en-US" sz="2000" b="0" i="0" u="none">
                <a:solidFill>
                  <a:srgbClr val="C00000"/>
                </a:solidFill>
                <a:latin typeface="Times New Roman"/>
                <a:ea typeface="Times New Roman"/>
                <a:cs typeface="Times New Roman"/>
                <a:sym typeface="Times New Roman"/>
              </a:rPr>
              <a:t>addHours (40)</a:t>
            </a:r>
            <a:r>
              <a:rPr lang="en-US" sz="2000" b="0" i="0" u="none">
                <a:solidFill>
                  <a:schemeClr val="dk1"/>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personnel.</a:t>
            </a:r>
            <a:r>
              <a:rPr lang="en-US" sz="2000" b="0" i="0" u="none">
                <a:solidFill>
                  <a:srgbClr val="C00000"/>
                </a:solidFill>
                <a:latin typeface="Times New Roman"/>
                <a:ea typeface="Times New Roman"/>
                <a:cs typeface="Times New Roman"/>
                <a:sym typeface="Times New Roman"/>
              </a:rPr>
              <a:t>addBouns (10000)</a:t>
            </a:r>
            <a:r>
              <a:rPr lang="en-US" sz="2000" b="0" i="0" u="none">
                <a:solidFill>
                  <a:schemeClr val="dk1"/>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personnel.payday();</a:t>
            </a:r>
            <a:endParaRPr/>
          </a:p>
          <a:p>
            <a:pPr marL="0" marR="0" lvl="0" indent="0" algn="l" rtl="0">
              <a:lnSpc>
                <a:spcPct val="100000"/>
              </a:lnSpc>
              <a:spcBef>
                <a:spcPts val="0"/>
              </a:spcBef>
              <a:spcAft>
                <a:spcPts val="0"/>
              </a:spcAft>
              <a:buClr>
                <a:schemeClr val="dk1"/>
              </a:buClr>
              <a:buSzPts val="2000"/>
              <a:buFont typeface="Times New Roman"/>
              <a:buNone/>
            </a:pPr>
            <a:endParaRPr sz="20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endParaRPr sz="20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None/>
            </a:pPr>
            <a:endParaRPr sz="20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49"/>
          <p:cNvSpPr txBox="1"/>
          <p:nvPr/>
        </p:nvSpPr>
        <p:spPr>
          <a:xfrm>
            <a:off x="685800" y="6400800"/>
            <a:ext cx="1905000" cy="457200"/>
          </a:xfrm>
          <a:prstGeom prst="rect">
            <a:avLst/>
          </a:prstGeom>
          <a:noFill/>
          <a:ln>
            <a:noFill/>
          </a:ln>
        </p:spPr>
        <p:txBody>
          <a:bodyPr spcFirstLastPara="1" wrap="square" lIns="92075" tIns="46025" rIns="92075" bIns="46025" anchor="ctr" anchorCtr="0">
            <a:noAutofit/>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 2004 Pearson Addison-Wesley. All rights reserved</a:t>
            </a:r>
            <a:endParaRPr/>
          </a:p>
        </p:txBody>
      </p:sp>
      <p:sp>
        <p:nvSpPr>
          <p:cNvPr id="570" name="Google Shape;570;p49"/>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9-</a:t>
            </a:r>
            <a:fld id="{00000000-1234-1234-1234-123412341234}" type="slidenum">
              <a:rPr lang="en-US" sz="1400" b="0" i="0" u="none">
                <a:solidFill>
                  <a:schemeClr val="dk1"/>
                </a:solidFill>
                <a:latin typeface="Times New Roman"/>
                <a:ea typeface="Times New Roman"/>
                <a:cs typeface="Times New Roman"/>
                <a:sym typeface="Times New Roman"/>
              </a:rPr>
              <a:t>48</a:t>
            </a:fld>
            <a:endParaRPr/>
          </a:p>
        </p:txBody>
      </p:sp>
      <p:sp>
        <p:nvSpPr>
          <p:cNvPr id="571" name="Google Shape;571;p49"/>
          <p:cNvSpPr txBox="1"/>
          <p:nvPr/>
        </p:nvSpPr>
        <p:spPr>
          <a:xfrm>
            <a:off x="152400" y="26987"/>
            <a:ext cx="8763000" cy="6908800"/>
          </a:xfrm>
          <a:prstGeom prst="rect">
            <a:avLst/>
          </a:prstGeom>
          <a:solidFill>
            <a:schemeClr val="lt1"/>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C0"/>
              </a:buClr>
              <a:buSzPts val="1600"/>
              <a:buFont typeface="Times New Roman"/>
              <a:buNone/>
            </a:pPr>
            <a:r>
              <a:rPr lang="en-US" sz="1600" b="0" i="0" u="none">
                <a:solidFill>
                  <a:srgbClr val="0070C0"/>
                </a:solidFill>
                <a:latin typeface="Times New Roman"/>
                <a:ea typeface="Times New Roman"/>
                <a:cs typeface="Times New Roman"/>
                <a:sym typeface="Times New Roman"/>
              </a:rPr>
              <a:t>public</a:t>
            </a:r>
            <a:r>
              <a:rPr lang="en-US" sz="1600" b="0" i="0" u="none">
                <a:solidFill>
                  <a:schemeClr val="dk1"/>
                </a:solidFill>
                <a:latin typeface="Times New Roman"/>
                <a:ea typeface="Times New Roman"/>
                <a:cs typeface="Times New Roman"/>
                <a:sym typeface="Times New Roman"/>
              </a:rPr>
              <a:t> </a:t>
            </a:r>
            <a:r>
              <a:rPr lang="en-US" sz="1600" b="0" i="0" u="none">
                <a:solidFill>
                  <a:srgbClr val="0070C0"/>
                </a:solidFill>
                <a:latin typeface="Times New Roman"/>
                <a:ea typeface="Times New Roman"/>
                <a:cs typeface="Times New Roman"/>
                <a:sym typeface="Times New Roman"/>
              </a:rPr>
              <a:t>class</a:t>
            </a:r>
            <a:r>
              <a:rPr lang="en-US" sz="1600" b="0" i="0" u="none">
                <a:solidFill>
                  <a:schemeClr val="dk1"/>
                </a:solidFill>
                <a:latin typeface="Times New Roman"/>
                <a:ea typeface="Times New Roman"/>
                <a:cs typeface="Times New Roman"/>
                <a:sym typeface="Times New Roman"/>
              </a:rPr>
              <a:t> Staff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private StaffMember[] staffList;</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a:t>
            </a:r>
            <a:r>
              <a:rPr lang="en-US" sz="1600" b="0" i="0" u="none">
                <a:solidFill>
                  <a:srgbClr val="C00000"/>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a:t>
            </a:r>
            <a:r>
              <a:rPr lang="en-US" sz="1600" b="0" i="0" u="none">
                <a:solidFill>
                  <a:srgbClr val="0070C0"/>
                </a:solidFill>
                <a:latin typeface="Times New Roman"/>
                <a:ea typeface="Times New Roman"/>
                <a:cs typeface="Times New Roman"/>
                <a:sym typeface="Times New Roman"/>
              </a:rPr>
              <a:t>public</a:t>
            </a:r>
            <a:r>
              <a:rPr lang="en-US" sz="1600" b="0" i="0" u="none">
                <a:solidFill>
                  <a:schemeClr val="dk1"/>
                </a:solidFill>
                <a:latin typeface="Times New Roman"/>
                <a:ea typeface="Times New Roman"/>
                <a:cs typeface="Times New Roman"/>
                <a:sym typeface="Times New Roman"/>
              </a:rPr>
              <a:t> Staff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staffList = new StaffMember[6];</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staffList[0] = </a:t>
            </a:r>
            <a:r>
              <a:rPr lang="en-US" sz="1600" b="0" i="0" u="none">
                <a:solidFill>
                  <a:srgbClr val="0070C0"/>
                </a:solidFill>
                <a:latin typeface="Times New Roman"/>
                <a:ea typeface="Times New Roman"/>
                <a:cs typeface="Times New Roman"/>
                <a:sym typeface="Times New Roman"/>
              </a:rPr>
              <a:t>new</a:t>
            </a:r>
            <a:r>
              <a:rPr lang="en-US" sz="1600" b="0" i="0" u="none">
                <a:solidFill>
                  <a:schemeClr val="dk1"/>
                </a:solidFill>
                <a:latin typeface="Times New Roman"/>
                <a:ea typeface="Times New Roman"/>
                <a:cs typeface="Times New Roman"/>
                <a:sym typeface="Times New Roman"/>
              </a:rPr>
              <a:t> Executive ("</a:t>
            </a:r>
            <a:r>
              <a:rPr lang="en-US" sz="1600" b="0" i="0" u="none">
                <a:solidFill>
                  <a:srgbClr val="00B050"/>
                </a:solidFill>
                <a:latin typeface="Times New Roman"/>
                <a:ea typeface="Times New Roman"/>
                <a:cs typeface="Times New Roman"/>
                <a:sym typeface="Times New Roman"/>
              </a:rPr>
              <a:t>Sam</a:t>
            </a:r>
            <a:r>
              <a:rPr lang="en-US" sz="1600" b="0" i="0" u="none">
                <a:solidFill>
                  <a:schemeClr val="dk1"/>
                </a:solidFill>
                <a:latin typeface="Times New Roman"/>
                <a:ea typeface="Times New Roman"/>
                <a:cs typeface="Times New Roman"/>
                <a:sym typeface="Times New Roman"/>
              </a:rPr>
              <a:t>", "</a:t>
            </a:r>
            <a:r>
              <a:rPr lang="en-US" sz="1600" b="0" i="0" u="none">
                <a:solidFill>
                  <a:srgbClr val="00B050"/>
                </a:solidFill>
                <a:latin typeface="Times New Roman"/>
                <a:ea typeface="Times New Roman"/>
                <a:cs typeface="Times New Roman"/>
                <a:sym typeface="Times New Roman"/>
              </a:rPr>
              <a:t>123 Main Line</a:t>
            </a:r>
            <a:r>
              <a:rPr lang="en-US" sz="1600" b="0" i="0" u="none">
                <a:solidFill>
                  <a:schemeClr val="dk1"/>
                </a:solidFill>
                <a:latin typeface="Times New Roman"/>
                <a:ea typeface="Times New Roman"/>
                <a:cs typeface="Times New Roman"/>
                <a:sym typeface="Times New Roman"/>
              </a:rPr>
              <a:t>“, "</a:t>
            </a:r>
            <a:r>
              <a:rPr lang="en-US" sz="1600" b="0" i="0" u="none">
                <a:solidFill>
                  <a:srgbClr val="00B050"/>
                </a:solidFill>
                <a:latin typeface="Times New Roman"/>
                <a:ea typeface="Times New Roman"/>
                <a:cs typeface="Times New Roman"/>
                <a:sym typeface="Times New Roman"/>
              </a:rPr>
              <a:t>555-0469</a:t>
            </a:r>
            <a:r>
              <a:rPr lang="en-US" sz="1600" b="0" i="0" u="none">
                <a:solidFill>
                  <a:schemeClr val="dk1"/>
                </a:solidFill>
                <a:latin typeface="Times New Roman"/>
                <a:ea typeface="Times New Roman"/>
                <a:cs typeface="Times New Roman"/>
                <a:sym typeface="Times New Roman"/>
              </a:rPr>
              <a:t>", "</a:t>
            </a:r>
            <a:r>
              <a:rPr lang="en-US" sz="1600" b="0" i="0" u="none">
                <a:solidFill>
                  <a:srgbClr val="00B050"/>
                </a:solidFill>
                <a:latin typeface="Times New Roman"/>
                <a:ea typeface="Times New Roman"/>
                <a:cs typeface="Times New Roman"/>
                <a:sym typeface="Times New Roman"/>
              </a:rPr>
              <a:t>123-45-6789</a:t>
            </a:r>
            <a:r>
              <a:rPr lang="en-US" sz="1600" b="0" i="0" u="none">
                <a:solidFill>
                  <a:schemeClr val="dk1"/>
                </a:solidFill>
                <a:latin typeface="Times New Roman"/>
                <a:ea typeface="Times New Roman"/>
                <a:cs typeface="Times New Roman"/>
                <a:sym typeface="Times New Roman"/>
              </a:rPr>
              <a:t>", 2423.07);</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staffList[1] = </a:t>
            </a:r>
            <a:r>
              <a:rPr lang="en-US" sz="1600" b="0" i="0" u="none">
                <a:solidFill>
                  <a:srgbClr val="0070C0"/>
                </a:solidFill>
                <a:latin typeface="Times New Roman"/>
                <a:ea typeface="Times New Roman"/>
                <a:cs typeface="Times New Roman"/>
                <a:sym typeface="Times New Roman"/>
              </a:rPr>
              <a:t>new</a:t>
            </a:r>
            <a:r>
              <a:rPr lang="en-US" sz="1600" b="0" i="0" u="none">
                <a:solidFill>
                  <a:schemeClr val="dk1"/>
                </a:solidFill>
                <a:latin typeface="Times New Roman"/>
                <a:ea typeface="Times New Roman"/>
                <a:cs typeface="Times New Roman"/>
                <a:sym typeface="Times New Roman"/>
              </a:rPr>
              <a:t> Employee ("</a:t>
            </a:r>
            <a:r>
              <a:rPr lang="en-US" sz="1600" b="0" i="0" u="none">
                <a:solidFill>
                  <a:srgbClr val="00B050"/>
                </a:solidFill>
                <a:latin typeface="Times New Roman"/>
                <a:ea typeface="Times New Roman"/>
                <a:cs typeface="Times New Roman"/>
                <a:sym typeface="Times New Roman"/>
              </a:rPr>
              <a:t>Carla</a:t>
            </a:r>
            <a:r>
              <a:rPr lang="en-US" sz="1600" b="0" i="0" u="none">
                <a:solidFill>
                  <a:schemeClr val="dk1"/>
                </a:solidFill>
                <a:latin typeface="Times New Roman"/>
                <a:ea typeface="Times New Roman"/>
                <a:cs typeface="Times New Roman"/>
                <a:sym typeface="Times New Roman"/>
              </a:rPr>
              <a:t>", "</a:t>
            </a:r>
            <a:r>
              <a:rPr lang="en-US" sz="1600" b="0" i="0" u="none">
                <a:solidFill>
                  <a:srgbClr val="00B050"/>
                </a:solidFill>
                <a:latin typeface="Times New Roman"/>
                <a:ea typeface="Times New Roman"/>
                <a:cs typeface="Times New Roman"/>
                <a:sym typeface="Times New Roman"/>
              </a:rPr>
              <a:t>456 Off Line</a:t>
            </a:r>
            <a:r>
              <a:rPr lang="en-US" sz="1600" b="0" i="0" u="none">
                <a:solidFill>
                  <a:schemeClr val="dk1"/>
                </a:solidFill>
                <a:latin typeface="Times New Roman"/>
                <a:ea typeface="Times New Roman"/>
                <a:cs typeface="Times New Roman"/>
                <a:sym typeface="Times New Roman"/>
              </a:rPr>
              <a:t>“,  "</a:t>
            </a:r>
            <a:r>
              <a:rPr lang="en-US" sz="1600" b="0" i="0" u="none">
                <a:solidFill>
                  <a:srgbClr val="00B050"/>
                </a:solidFill>
                <a:latin typeface="Times New Roman"/>
                <a:ea typeface="Times New Roman"/>
                <a:cs typeface="Times New Roman"/>
                <a:sym typeface="Times New Roman"/>
              </a:rPr>
              <a:t>555-0101</a:t>
            </a:r>
            <a:r>
              <a:rPr lang="en-US" sz="1600" b="0" i="0" u="none">
                <a:solidFill>
                  <a:schemeClr val="dk1"/>
                </a:solidFill>
                <a:latin typeface="Times New Roman"/>
                <a:ea typeface="Times New Roman"/>
                <a:cs typeface="Times New Roman"/>
                <a:sym typeface="Times New Roman"/>
              </a:rPr>
              <a:t>", "</a:t>
            </a:r>
            <a:r>
              <a:rPr lang="en-US" sz="1600" b="0" i="0" u="none">
                <a:solidFill>
                  <a:srgbClr val="00B050"/>
                </a:solidFill>
                <a:latin typeface="Times New Roman"/>
                <a:ea typeface="Times New Roman"/>
                <a:cs typeface="Times New Roman"/>
                <a:sym typeface="Times New Roman"/>
              </a:rPr>
              <a:t>987-65-4321</a:t>
            </a:r>
            <a:r>
              <a:rPr lang="en-US" sz="1600" b="0" i="0" u="none">
                <a:solidFill>
                  <a:schemeClr val="dk1"/>
                </a:solidFill>
                <a:latin typeface="Times New Roman"/>
                <a:ea typeface="Times New Roman"/>
                <a:cs typeface="Times New Roman"/>
                <a:sym typeface="Times New Roman"/>
              </a:rPr>
              <a:t>", 1246.15);</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staffList[2] = </a:t>
            </a:r>
            <a:r>
              <a:rPr lang="en-US" sz="1600" b="0" i="0" u="none">
                <a:solidFill>
                  <a:srgbClr val="0070C0"/>
                </a:solidFill>
                <a:latin typeface="Times New Roman"/>
                <a:ea typeface="Times New Roman"/>
                <a:cs typeface="Times New Roman"/>
                <a:sym typeface="Times New Roman"/>
              </a:rPr>
              <a:t>new</a:t>
            </a:r>
            <a:r>
              <a:rPr lang="en-US" sz="1600" b="0" i="0" u="none">
                <a:solidFill>
                  <a:schemeClr val="dk1"/>
                </a:solidFill>
                <a:latin typeface="Times New Roman"/>
                <a:ea typeface="Times New Roman"/>
                <a:cs typeface="Times New Roman"/>
                <a:sym typeface="Times New Roman"/>
              </a:rPr>
              <a:t> Employee ("</a:t>
            </a:r>
            <a:r>
              <a:rPr lang="en-US" sz="1600" b="0" i="0" u="none">
                <a:solidFill>
                  <a:srgbClr val="00B050"/>
                </a:solidFill>
                <a:latin typeface="Times New Roman"/>
                <a:ea typeface="Times New Roman"/>
                <a:cs typeface="Times New Roman"/>
                <a:sym typeface="Times New Roman"/>
              </a:rPr>
              <a:t>Woody</a:t>
            </a:r>
            <a:r>
              <a:rPr lang="en-US" sz="1600" b="0" i="0" u="none">
                <a:solidFill>
                  <a:schemeClr val="dk1"/>
                </a:solidFill>
                <a:latin typeface="Times New Roman"/>
                <a:ea typeface="Times New Roman"/>
                <a:cs typeface="Times New Roman"/>
                <a:sym typeface="Times New Roman"/>
              </a:rPr>
              <a:t>", "</a:t>
            </a:r>
            <a:r>
              <a:rPr lang="en-US" sz="1600" b="0" i="0" u="none">
                <a:solidFill>
                  <a:srgbClr val="00B050"/>
                </a:solidFill>
                <a:latin typeface="Times New Roman"/>
                <a:ea typeface="Times New Roman"/>
                <a:cs typeface="Times New Roman"/>
                <a:sym typeface="Times New Roman"/>
              </a:rPr>
              <a:t>789 Off Rocker</a:t>
            </a:r>
            <a:r>
              <a:rPr lang="en-US" sz="1600" b="0" i="0" u="none">
                <a:solidFill>
                  <a:schemeClr val="dk1"/>
                </a:solidFill>
                <a:latin typeface="Times New Roman"/>
                <a:ea typeface="Times New Roman"/>
                <a:cs typeface="Times New Roman"/>
                <a:sym typeface="Times New Roman"/>
              </a:rPr>
              <a:t>“, "</a:t>
            </a:r>
            <a:r>
              <a:rPr lang="en-US" sz="1600" b="0" i="0" u="none">
                <a:solidFill>
                  <a:srgbClr val="00B050"/>
                </a:solidFill>
                <a:latin typeface="Times New Roman"/>
                <a:ea typeface="Times New Roman"/>
                <a:cs typeface="Times New Roman"/>
                <a:sym typeface="Times New Roman"/>
              </a:rPr>
              <a:t>555-0000</a:t>
            </a:r>
            <a:r>
              <a:rPr lang="en-US" sz="1600" b="0" i="0" u="none">
                <a:solidFill>
                  <a:schemeClr val="dk1"/>
                </a:solidFill>
                <a:latin typeface="Times New Roman"/>
                <a:ea typeface="Times New Roman"/>
                <a:cs typeface="Times New Roman"/>
                <a:sym typeface="Times New Roman"/>
              </a:rPr>
              <a:t>", "</a:t>
            </a:r>
            <a:r>
              <a:rPr lang="en-US" sz="1600" b="0" i="0" u="none">
                <a:solidFill>
                  <a:srgbClr val="00B050"/>
                </a:solidFill>
                <a:latin typeface="Times New Roman"/>
                <a:ea typeface="Times New Roman"/>
                <a:cs typeface="Times New Roman"/>
                <a:sym typeface="Times New Roman"/>
              </a:rPr>
              <a:t>010-20-3040</a:t>
            </a:r>
            <a:r>
              <a:rPr lang="en-US" sz="1600" b="0" i="0" u="none">
                <a:solidFill>
                  <a:schemeClr val="dk1"/>
                </a:solidFill>
                <a:latin typeface="Times New Roman"/>
                <a:ea typeface="Times New Roman"/>
                <a:cs typeface="Times New Roman"/>
                <a:sym typeface="Times New Roman"/>
              </a:rPr>
              <a:t>", 1169.23);</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staffList[3] = </a:t>
            </a:r>
            <a:r>
              <a:rPr lang="en-US" sz="1600" b="0" i="0" u="none">
                <a:solidFill>
                  <a:srgbClr val="0070C0"/>
                </a:solidFill>
                <a:latin typeface="Times New Roman"/>
                <a:ea typeface="Times New Roman"/>
                <a:cs typeface="Times New Roman"/>
                <a:sym typeface="Times New Roman"/>
              </a:rPr>
              <a:t>new</a:t>
            </a:r>
            <a:r>
              <a:rPr lang="en-US" sz="1600" b="0" i="0" u="none">
                <a:solidFill>
                  <a:schemeClr val="dk1"/>
                </a:solidFill>
                <a:latin typeface="Times New Roman"/>
                <a:ea typeface="Times New Roman"/>
                <a:cs typeface="Times New Roman"/>
                <a:sym typeface="Times New Roman"/>
              </a:rPr>
              <a:t> Hourly ("</a:t>
            </a:r>
            <a:r>
              <a:rPr lang="en-US" sz="1600" b="0" i="0" u="none">
                <a:solidFill>
                  <a:srgbClr val="00B050"/>
                </a:solidFill>
                <a:latin typeface="Times New Roman"/>
                <a:ea typeface="Times New Roman"/>
                <a:cs typeface="Times New Roman"/>
                <a:sym typeface="Times New Roman"/>
              </a:rPr>
              <a:t>Diane</a:t>
            </a:r>
            <a:r>
              <a:rPr lang="en-US" sz="1600" b="0" i="0" u="none">
                <a:solidFill>
                  <a:schemeClr val="dk1"/>
                </a:solidFill>
                <a:latin typeface="Times New Roman"/>
                <a:ea typeface="Times New Roman"/>
                <a:cs typeface="Times New Roman"/>
                <a:sym typeface="Times New Roman"/>
              </a:rPr>
              <a:t>", "</a:t>
            </a:r>
            <a:r>
              <a:rPr lang="en-US" sz="1600" b="0" i="0" u="none">
                <a:solidFill>
                  <a:srgbClr val="00B050"/>
                </a:solidFill>
                <a:latin typeface="Times New Roman"/>
                <a:ea typeface="Times New Roman"/>
                <a:cs typeface="Times New Roman"/>
                <a:sym typeface="Times New Roman"/>
              </a:rPr>
              <a:t>678</a:t>
            </a:r>
            <a:r>
              <a:rPr lang="en-US" sz="1600" b="0" i="0" u="none">
                <a:solidFill>
                  <a:schemeClr val="dk1"/>
                </a:solidFill>
                <a:latin typeface="Times New Roman"/>
                <a:ea typeface="Times New Roman"/>
                <a:cs typeface="Times New Roman"/>
                <a:sym typeface="Times New Roman"/>
              </a:rPr>
              <a:t> </a:t>
            </a:r>
            <a:r>
              <a:rPr lang="en-US" sz="1600" b="0" i="0" u="none">
                <a:solidFill>
                  <a:srgbClr val="00B050"/>
                </a:solidFill>
                <a:latin typeface="Times New Roman"/>
                <a:ea typeface="Times New Roman"/>
                <a:cs typeface="Times New Roman"/>
                <a:sym typeface="Times New Roman"/>
              </a:rPr>
              <a:t>Fifth</a:t>
            </a:r>
            <a:r>
              <a:rPr lang="en-US" sz="1600" b="0" i="0" u="none">
                <a:solidFill>
                  <a:schemeClr val="dk1"/>
                </a:solidFill>
                <a:latin typeface="Times New Roman"/>
                <a:ea typeface="Times New Roman"/>
                <a:cs typeface="Times New Roman"/>
                <a:sym typeface="Times New Roman"/>
              </a:rPr>
              <a:t> </a:t>
            </a:r>
            <a:r>
              <a:rPr lang="en-US" sz="1600" b="0" i="0" u="none">
                <a:solidFill>
                  <a:srgbClr val="00B050"/>
                </a:solidFill>
                <a:latin typeface="Times New Roman"/>
                <a:ea typeface="Times New Roman"/>
                <a:cs typeface="Times New Roman"/>
                <a:sym typeface="Times New Roman"/>
              </a:rPr>
              <a:t>Ave</a:t>
            </a:r>
            <a:r>
              <a:rPr lang="en-US" sz="1600" b="0" i="0" u="none">
                <a:solidFill>
                  <a:schemeClr val="dk1"/>
                </a:solidFill>
                <a:latin typeface="Times New Roman"/>
                <a:ea typeface="Times New Roman"/>
                <a:cs typeface="Times New Roman"/>
                <a:sym typeface="Times New Roman"/>
              </a:rPr>
              <a:t>.“,  "</a:t>
            </a:r>
            <a:r>
              <a:rPr lang="en-US" sz="1600" b="0" i="0" u="none">
                <a:solidFill>
                  <a:srgbClr val="00B050"/>
                </a:solidFill>
                <a:latin typeface="Times New Roman"/>
                <a:ea typeface="Times New Roman"/>
                <a:cs typeface="Times New Roman"/>
                <a:sym typeface="Times New Roman"/>
              </a:rPr>
              <a:t>555-0690</a:t>
            </a:r>
            <a:r>
              <a:rPr lang="en-US" sz="1600" b="0" i="0" u="none">
                <a:solidFill>
                  <a:schemeClr val="dk1"/>
                </a:solidFill>
                <a:latin typeface="Times New Roman"/>
                <a:ea typeface="Times New Roman"/>
                <a:cs typeface="Times New Roman"/>
                <a:sym typeface="Times New Roman"/>
              </a:rPr>
              <a:t>", "</a:t>
            </a:r>
            <a:r>
              <a:rPr lang="en-US" sz="1600" b="0" i="0" u="none">
                <a:solidFill>
                  <a:srgbClr val="00B050"/>
                </a:solidFill>
                <a:latin typeface="Times New Roman"/>
                <a:ea typeface="Times New Roman"/>
                <a:cs typeface="Times New Roman"/>
                <a:sym typeface="Times New Roman"/>
              </a:rPr>
              <a:t>958-47-3625</a:t>
            </a:r>
            <a:r>
              <a:rPr lang="en-US" sz="1600" b="0" i="0" u="none">
                <a:solidFill>
                  <a:schemeClr val="dk1"/>
                </a:solidFill>
                <a:latin typeface="Times New Roman"/>
                <a:ea typeface="Times New Roman"/>
                <a:cs typeface="Times New Roman"/>
                <a:sym typeface="Times New Roman"/>
              </a:rPr>
              <a:t>", 10.55);</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staffList[4] = </a:t>
            </a:r>
            <a:r>
              <a:rPr lang="en-US" sz="1600" b="0" i="0" u="none">
                <a:solidFill>
                  <a:srgbClr val="0070C0"/>
                </a:solidFill>
                <a:latin typeface="Times New Roman"/>
                <a:ea typeface="Times New Roman"/>
                <a:cs typeface="Times New Roman"/>
                <a:sym typeface="Times New Roman"/>
              </a:rPr>
              <a:t>new</a:t>
            </a:r>
            <a:r>
              <a:rPr lang="en-US" sz="1600" b="0" i="0" u="none">
                <a:solidFill>
                  <a:schemeClr val="dk1"/>
                </a:solidFill>
                <a:latin typeface="Times New Roman"/>
                <a:ea typeface="Times New Roman"/>
                <a:cs typeface="Times New Roman"/>
                <a:sym typeface="Times New Roman"/>
              </a:rPr>
              <a:t> Volunteer ("</a:t>
            </a:r>
            <a:r>
              <a:rPr lang="en-US" sz="1600" b="0" i="0" u="none">
                <a:solidFill>
                  <a:srgbClr val="00B050"/>
                </a:solidFill>
                <a:latin typeface="Times New Roman"/>
                <a:ea typeface="Times New Roman"/>
                <a:cs typeface="Times New Roman"/>
                <a:sym typeface="Times New Roman"/>
              </a:rPr>
              <a:t>Norm</a:t>
            </a:r>
            <a:r>
              <a:rPr lang="en-US" sz="1600" b="0" i="0" u="none">
                <a:solidFill>
                  <a:schemeClr val="dk1"/>
                </a:solidFill>
                <a:latin typeface="Times New Roman"/>
                <a:ea typeface="Times New Roman"/>
                <a:cs typeface="Times New Roman"/>
                <a:sym typeface="Times New Roman"/>
              </a:rPr>
              <a:t>", "</a:t>
            </a:r>
            <a:r>
              <a:rPr lang="en-US" sz="1600" b="0" i="0" u="none">
                <a:solidFill>
                  <a:srgbClr val="00B050"/>
                </a:solidFill>
                <a:latin typeface="Times New Roman"/>
                <a:ea typeface="Times New Roman"/>
                <a:cs typeface="Times New Roman"/>
                <a:sym typeface="Times New Roman"/>
              </a:rPr>
              <a:t>987</a:t>
            </a:r>
            <a:r>
              <a:rPr lang="en-US" sz="1600" b="0" i="0" u="none">
                <a:solidFill>
                  <a:schemeClr val="dk1"/>
                </a:solidFill>
                <a:latin typeface="Times New Roman"/>
                <a:ea typeface="Times New Roman"/>
                <a:cs typeface="Times New Roman"/>
                <a:sym typeface="Times New Roman"/>
              </a:rPr>
              <a:t> </a:t>
            </a:r>
            <a:r>
              <a:rPr lang="en-US" sz="1600" b="0" i="0" u="none">
                <a:solidFill>
                  <a:srgbClr val="00B050"/>
                </a:solidFill>
                <a:latin typeface="Times New Roman"/>
                <a:ea typeface="Times New Roman"/>
                <a:cs typeface="Times New Roman"/>
                <a:sym typeface="Times New Roman"/>
              </a:rPr>
              <a:t>Suds</a:t>
            </a:r>
            <a:r>
              <a:rPr lang="en-US" sz="1600" b="0" i="0" u="none">
                <a:solidFill>
                  <a:schemeClr val="dk1"/>
                </a:solidFill>
                <a:latin typeface="Times New Roman"/>
                <a:ea typeface="Times New Roman"/>
                <a:cs typeface="Times New Roman"/>
                <a:sym typeface="Times New Roman"/>
              </a:rPr>
              <a:t> </a:t>
            </a:r>
            <a:r>
              <a:rPr lang="en-US" sz="1600" b="0" i="0" u="none">
                <a:solidFill>
                  <a:srgbClr val="00B050"/>
                </a:solidFill>
                <a:latin typeface="Times New Roman"/>
                <a:ea typeface="Times New Roman"/>
                <a:cs typeface="Times New Roman"/>
                <a:sym typeface="Times New Roman"/>
              </a:rPr>
              <a:t>Blvd</a:t>
            </a:r>
            <a:r>
              <a:rPr lang="en-US" sz="1600" b="0" i="0" u="none">
                <a:solidFill>
                  <a:schemeClr val="dk1"/>
                </a:solidFill>
                <a:latin typeface="Times New Roman"/>
                <a:ea typeface="Times New Roman"/>
                <a:cs typeface="Times New Roman"/>
                <a:sym typeface="Times New Roman"/>
              </a:rPr>
              <a:t>.“, "</a:t>
            </a:r>
            <a:r>
              <a:rPr lang="en-US" sz="1600" b="0" i="0" u="none">
                <a:solidFill>
                  <a:srgbClr val="00B050"/>
                </a:solidFill>
                <a:latin typeface="Times New Roman"/>
                <a:ea typeface="Times New Roman"/>
                <a:cs typeface="Times New Roman"/>
                <a:sym typeface="Times New Roman"/>
              </a:rPr>
              <a:t>555-8374</a:t>
            </a:r>
            <a:r>
              <a:rPr lang="en-US" sz="1600" b="0" i="0" u="none">
                <a:solidFill>
                  <a:schemeClr val="dk1"/>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staffList[5] = </a:t>
            </a:r>
            <a:r>
              <a:rPr lang="en-US" sz="1600" b="0" i="0" u="none">
                <a:solidFill>
                  <a:srgbClr val="0070C0"/>
                </a:solidFill>
                <a:latin typeface="Times New Roman"/>
                <a:ea typeface="Times New Roman"/>
                <a:cs typeface="Times New Roman"/>
                <a:sym typeface="Times New Roman"/>
              </a:rPr>
              <a:t>new</a:t>
            </a:r>
            <a:r>
              <a:rPr lang="en-US" sz="1600" b="0" i="0" u="none">
                <a:solidFill>
                  <a:schemeClr val="dk1"/>
                </a:solidFill>
                <a:latin typeface="Times New Roman"/>
                <a:ea typeface="Times New Roman"/>
                <a:cs typeface="Times New Roman"/>
                <a:sym typeface="Times New Roman"/>
              </a:rPr>
              <a:t> Volunteer ("</a:t>
            </a:r>
            <a:r>
              <a:rPr lang="en-US" sz="1600" b="0" i="0" u="none">
                <a:solidFill>
                  <a:srgbClr val="00B050"/>
                </a:solidFill>
                <a:latin typeface="Times New Roman"/>
                <a:ea typeface="Times New Roman"/>
                <a:cs typeface="Times New Roman"/>
                <a:sym typeface="Times New Roman"/>
              </a:rPr>
              <a:t>Cliff</a:t>
            </a:r>
            <a:r>
              <a:rPr lang="en-US" sz="1600" b="0" i="0" u="none">
                <a:solidFill>
                  <a:schemeClr val="dk1"/>
                </a:solidFill>
                <a:latin typeface="Times New Roman"/>
                <a:ea typeface="Times New Roman"/>
                <a:cs typeface="Times New Roman"/>
                <a:sym typeface="Times New Roman"/>
              </a:rPr>
              <a:t>", "</a:t>
            </a:r>
            <a:r>
              <a:rPr lang="en-US" sz="1600" b="0" i="0" u="none">
                <a:solidFill>
                  <a:srgbClr val="00B050"/>
                </a:solidFill>
                <a:latin typeface="Times New Roman"/>
                <a:ea typeface="Times New Roman"/>
                <a:cs typeface="Times New Roman"/>
                <a:sym typeface="Times New Roman"/>
              </a:rPr>
              <a:t>321</a:t>
            </a:r>
            <a:r>
              <a:rPr lang="en-US" sz="1600" b="0" i="0" u="none">
                <a:solidFill>
                  <a:schemeClr val="dk1"/>
                </a:solidFill>
                <a:latin typeface="Times New Roman"/>
                <a:ea typeface="Times New Roman"/>
                <a:cs typeface="Times New Roman"/>
                <a:sym typeface="Times New Roman"/>
              </a:rPr>
              <a:t> </a:t>
            </a:r>
            <a:r>
              <a:rPr lang="en-US" sz="1600" b="0" i="0" u="none">
                <a:solidFill>
                  <a:srgbClr val="00B050"/>
                </a:solidFill>
                <a:latin typeface="Times New Roman"/>
                <a:ea typeface="Times New Roman"/>
                <a:cs typeface="Times New Roman"/>
                <a:sym typeface="Times New Roman"/>
              </a:rPr>
              <a:t>Duds</a:t>
            </a:r>
            <a:r>
              <a:rPr lang="en-US" sz="1600" b="0" i="0" u="none">
                <a:solidFill>
                  <a:schemeClr val="dk1"/>
                </a:solidFill>
                <a:latin typeface="Times New Roman"/>
                <a:ea typeface="Times New Roman"/>
                <a:cs typeface="Times New Roman"/>
                <a:sym typeface="Times New Roman"/>
              </a:rPr>
              <a:t> </a:t>
            </a:r>
            <a:r>
              <a:rPr lang="en-US" sz="1600" b="0" i="0" u="none">
                <a:solidFill>
                  <a:srgbClr val="00B050"/>
                </a:solidFill>
                <a:latin typeface="Times New Roman"/>
                <a:ea typeface="Times New Roman"/>
                <a:cs typeface="Times New Roman"/>
                <a:sym typeface="Times New Roman"/>
              </a:rPr>
              <a:t>Lane</a:t>
            </a:r>
            <a:r>
              <a:rPr lang="en-US" sz="1600" b="0" i="0" u="none">
                <a:solidFill>
                  <a:schemeClr val="dk1"/>
                </a:solidFill>
                <a:latin typeface="Times New Roman"/>
                <a:ea typeface="Times New Roman"/>
                <a:cs typeface="Times New Roman"/>
                <a:sym typeface="Times New Roman"/>
              </a:rPr>
              <a:t>“,  "</a:t>
            </a:r>
            <a:r>
              <a:rPr lang="en-US" sz="1600" b="0" i="0" u="none">
                <a:solidFill>
                  <a:srgbClr val="00B050"/>
                </a:solidFill>
                <a:latin typeface="Times New Roman"/>
                <a:ea typeface="Times New Roman"/>
                <a:cs typeface="Times New Roman"/>
                <a:sym typeface="Times New Roman"/>
              </a:rPr>
              <a:t>555-7282</a:t>
            </a:r>
            <a:r>
              <a:rPr lang="en-US" sz="1600" b="0" i="0" u="none">
                <a:solidFill>
                  <a:schemeClr val="dk1"/>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a:t>
            </a:r>
            <a:r>
              <a:rPr lang="en-US" sz="1600" b="0" i="0" u="none">
                <a:solidFill>
                  <a:srgbClr val="C00000"/>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Clr>
                <a:srgbClr val="C00000"/>
              </a:buClr>
              <a:buSzPts val="1600"/>
              <a:buFont typeface="Times New Roman"/>
              <a:buNone/>
            </a:pPr>
            <a:r>
              <a:rPr lang="en-US" sz="1600" b="0" i="0" u="none">
                <a:solidFill>
                  <a:srgbClr val="C00000"/>
                </a:solidFill>
                <a:latin typeface="Times New Roman"/>
                <a:ea typeface="Times New Roman"/>
                <a:cs typeface="Times New Roman"/>
                <a:sym typeface="Times New Roman"/>
              </a:rPr>
              <a:t>       </a:t>
            </a:r>
            <a:r>
              <a:rPr lang="en-US" sz="1600" b="0" i="0" u="none">
                <a:solidFill>
                  <a:srgbClr val="0070C0"/>
                </a:solidFill>
                <a:latin typeface="Times New Roman"/>
                <a:ea typeface="Times New Roman"/>
                <a:cs typeface="Times New Roman"/>
                <a:sym typeface="Times New Roman"/>
              </a:rPr>
              <a:t>public void </a:t>
            </a:r>
            <a:r>
              <a:rPr lang="en-US" sz="1600" b="0" i="0" u="none">
                <a:solidFill>
                  <a:schemeClr val="dk1"/>
                </a:solidFill>
                <a:latin typeface="Times New Roman"/>
                <a:ea typeface="Times New Roman"/>
                <a:cs typeface="Times New Roman"/>
                <a:sym typeface="Times New Roman"/>
              </a:rPr>
              <a:t>addHours ( int hour)</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staffList[3].addHours (hour);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a:t>
            </a:r>
            <a:r>
              <a:rPr lang="en-US" sz="1600" b="0" i="0" u="none">
                <a:solidFill>
                  <a:srgbClr val="C00000"/>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Clr>
                <a:srgbClr val="C00000"/>
              </a:buClr>
              <a:buSzPts val="1600"/>
              <a:buFont typeface="Times New Roman"/>
              <a:buNone/>
            </a:pPr>
            <a:r>
              <a:rPr lang="en-US" sz="1600" b="0" i="0" u="none">
                <a:solidFill>
                  <a:srgbClr val="C00000"/>
                </a:solidFill>
                <a:latin typeface="Times New Roman"/>
                <a:ea typeface="Times New Roman"/>
                <a:cs typeface="Times New Roman"/>
                <a:sym typeface="Times New Roman"/>
              </a:rPr>
              <a:t>       </a:t>
            </a:r>
            <a:r>
              <a:rPr lang="en-US" sz="1600" b="0" i="0" u="none">
                <a:solidFill>
                  <a:srgbClr val="0070C0"/>
                </a:solidFill>
                <a:latin typeface="Times New Roman"/>
                <a:ea typeface="Times New Roman"/>
                <a:cs typeface="Times New Roman"/>
                <a:sym typeface="Times New Roman"/>
              </a:rPr>
              <a:t>public void </a:t>
            </a:r>
            <a:r>
              <a:rPr lang="en-US" sz="1600" b="0" i="0" u="none">
                <a:solidFill>
                  <a:schemeClr val="dk1"/>
                </a:solidFill>
                <a:latin typeface="Times New Roman"/>
                <a:ea typeface="Times New Roman"/>
                <a:cs typeface="Times New Roman"/>
                <a:sym typeface="Times New Roman"/>
              </a:rPr>
              <a:t>addBouns ( double bonus)</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staffList[0].awardBonus (bouns);   </a:t>
            </a:r>
            <a:endParaRPr/>
          </a:p>
          <a:p>
            <a:pPr marL="0" marR="0" lvl="0" indent="0" algn="l" rtl="0">
              <a:lnSpc>
                <a:spcPct val="100000"/>
              </a:lnSpc>
              <a:spcBef>
                <a:spcPts val="0"/>
              </a:spcBef>
              <a:spcAft>
                <a:spcPts val="0"/>
              </a:spcAft>
              <a:buClr>
                <a:schemeClr val="dk1"/>
              </a:buClr>
              <a:buSzPts val="1600"/>
              <a:buFont typeface="Times New Roman"/>
              <a:buNone/>
            </a:pPr>
            <a:endParaRPr sz="16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chemeClr val="dk1"/>
              </a:buClr>
              <a:buSzPts val="1600"/>
              <a:buFont typeface="Times New Roman"/>
              <a:buNone/>
            </a:pPr>
            <a:endParaRPr sz="16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Clr>
                <a:schemeClr val="dk1"/>
              </a:buClr>
              <a:buSzPts val="1100"/>
              <a:buFont typeface="Times New Roman"/>
              <a:buNone/>
            </a:pPr>
            <a:r>
              <a:rPr lang="en-US" sz="1100" b="0" i="0" u="none">
                <a:solidFill>
                  <a:schemeClr val="dk1"/>
                </a:solidFill>
                <a:latin typeface="Times New Roman"/>
                <a:ea typeface="Times New Roman"/>
                <a:cs typeface="Times New Roman"/>
                <a:sym typeface="Times New Roman"/>
              </a:rPr>
              <a:t>}</a:t>
            </a:r>
            <a:endParaRPr/>
          </a:p>
        </p:txBody>
      </p:sp>
      <p:sp>
        <p:nvSpPr>
          <p:cNvPr id="572" name="Google Shape;572;p49"/>
          <p:cNvSpPr txBox="1"/>
          <p:nvPr/>
        </p:nvSpPr>
        <p:spPr>
          <a:xfrm>
            <a:off x="4945062" y="3159125"/>
            <a:ext cx="4038600" cy="20304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1800"/>
              <a:buFont typeface="Times New Roman"/>
              <a:buNone/>
            </a:pPr>
            <a:r>
              <a:rPr lang="en-US" sz="1800" b="0" i="0" u="none">
                <a:solidFill>
                  <a:srgbClr val="FF0000"/>
                </a:solidFill>
                <a:latin typeface="Times New Roman"/>
                <a:ea typeface="Times New Roman"/>
                <a:cs typeface="Times New Roman"/>
                <a:sym typeface="Times New Roman"/>
              </a:rPr>
              <a:t>a staffMember object is not nessarly an Hourly or Executive object. StaffMember class does not have addHours or addBouns methods.</a:t>
            </a:r>
            <a:endParaRPr/>
          </a:p>
          <a:p>
            <a:pPr marL="0" marR="0" lvl="0" indent="0" algn="l" rtl="0">
              <a:lnSpc>
                <a:spcPct val="100000"/>
              </a:lnSpc>
              <a:spcBef>
                <a:spcPts val="0"/>
              </a:spcBef>
              <a:spcAft>
                <a:spcPts val="0"/>
              </a:spcAft>
              <a:buClr>
                <a:srgbClr val="FF0000"/>
              </a:buClr>
              <a:buSzPts val="1800"/>
              <a:buFont typeface="Times New Roman"/>
              <a:buNone/>
            </a:pPr>
            <a:r>
              <a:rPr lang="en-US" sz="1800" b="0" i="0" u="none">
                <a:solidFill>
                  <a:srgbClr val="FF0000"/>
                </a:solidFill>
                <a:latin typeface="Times New Roman"/>
                <a:ea typeface="Times New Roman"/>
                <a:cs typeface="Times New Roman"/>
                <a:sym typeface="Times New Roman"/>
              </a:rPr>
              <a:t>Even though you can see that staffList[3] is really an Hourly object, the compiler is not so clever to know it. </a:t>
            </a:r>
            <a:endParaRPr/>
          </a:p>
        </p:txBody>
      </p:sp>
      <p:sp>
        <p:nvSpPr>
          <p:cNvPr id="573" name="Google Shape;573;p49"/>
          <p:cNvSpPr txBox="1"/>
          <p:nvPr/>
        </p:nvSpPr>
        <p:spPr>
          <a:xfrm>
            <a:off x="762000" y="4114800"/>
            <a:ext cx="4572000" cy="461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1600" b="0" i="0" u="none">
                <a:solidFill>
                  <a:schemeClr val="dk1"/>
                </a:solidFill>
                <a:latin typeface="Times New Roman"/>
                <a:ea typeface="Times New Roman"/>
                <a:cs typeface="Times New Roman"/>
                <a:sym typeface="Times New Roman"/>
              </a:rPr>
              <a:t>((Hourly)staffList[3]).addHours (hour);</a:t>
            </a:r>
            <a:endParaRPr/>
          </a:p>
        </p:txBody>
      </p:sp>
      <p:sp>
        <p:nvSpPr>
          <p:cNvPr id="574" name="Google Shape;574;p49"/>
          <p:cNvSpPr txBox="1"/>
          <p:nvPr/>
        </p:nvSpPr>
        <p:spPr>
          <a:xfrm>
            <a:off x="914400" y="5676900"/>
            <a:ext cx="4572000" cy="3381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((Executive)staffList[0]).awardBonus (bouns);</a:t>
            </a:r>
            <a:endParaRPr/>
          </a:p>
        </p:txBody>
      </p:sp>
      <p:sp>
        <p:nvSpPr>
          <p:cNvPr id="575" name="Google Shape;575;p49"/>
          <p:cNvSpPr txBox="1"/>
          <p:nvPr/>
        </p:nvSpPr>
        <p:spPr>
          <a:xfrm>
            <a:off x="1752600" y="3830637"/>
            <a:ext cx="647700" cy="523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800" b="1" i="0" u="none">
                <a:solidFill>
                  <a:srgbClr val="FF0000"/>
                </a:solidFill>
                <a:latin typeface="Times New Roman"/>
                <a:ea typeface="Times New Roman"/>
                <a:cs typeface="Times New Roman"/>
                <a:sym typeface="Times New Roman"/>
              </a:rPr>
              <a:t>X</a:t>
            </a:r>
            <a:endParaRPr/>
          </a:p>
        </p:txBody>
      </p:sp>
      <p:sp>
        <p:nvSpPr>
          <p:cNvPr id="576" name="Google Shape;576;p49"/>
          <p:cNvSpPr txBox="1"/>
          <p:nvPr/>
        </p:nvSpPr>
        <p:spPr>
          <a:xfrm>
            <a:off x="1943100" y="5272087"/>
            <a:ext cx="647700" cy="5222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800" b="1" i="0" u="none">
                <a:solidFill>
                  <a:srgbClr val="FF0000"/>
                </a:solidFill>
                <a:latin typeface="Times New Roman"/>
                <a:ea typeface="Times New Roman"/>
                <a:cs typeface="Times New Roman"/>
                <a:sym typeface="Times New Roman"/>
              </a:rPr>
              <a:t>X</a:t>
            </a:r>
            <a:endParaRPr/>
          </a:p>
        </p:txBody>
      </p:sp>
      <p:sp>
        <p:nvSpPr>
          <p:cNvPr id="577" name="Google Shape;577;p49"/>
          <p:cNvSpPr txBox="1"/>
          <p:nvPr/>
        </p:nvSpPr>
        <p:spPr>
          <a:xfrm>
            <a:off x="4724400" y="6096000"/>
            <a:ext cx="4038600" cy="646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1800"/>
              <a:buFont typeface="Times New Roman"/>
              <a:buNone/>
            </a:pPr>
            <a:r>
              <a:rPr lang="en-US" sz="1800" b="0" i="0" u="none">
                <a:solidFill>
                  <a:srgbClr val="FF0000"/>
                </a:solidFill>
                <a:latin typeface="Times New Roman"/>
                <a:ea typeface="Times New Roman"/>
                <a:cs typeface="Times New Roman"/>
                <a:sym typeface="Times New Roman"/>
              </a:rPr>
              <a:t>To tell the compiler that staffList[3] is an Hourly object, use an explicit casting.</a:t>
            </a:r>
            <a:endParaRPr/>
          </a:p>
        </p:txBody>
      </p:sp>
      <p:cxnSp>
        <p:nvCxnSpPr>
          <p:cNvPr id="578" name="Google Shape;578;p49"/>
          <p:cNvCxnSpPr/>
          <p:nvPr/>
        </p:nvCxnSpPr>
        <p:spPr>
          <a:xfrm>
            <a:off x="3390900" y="4111625"/>
            <a:ext cx="1390650" cy="0"/>
          </a:xfrm>
          <a:prstGeom prst="straightConnector1">
            <a:avLst/>
          </a:prstGeom>
          <a:noFill/>
          <a:ln w="19050" cap="flat" cmpd="sng">
            <a:solidFill>
              <a:srgbClr val="FF5050"/>
            </a:solidFill>
            <a:prstDash val="solid"/>
            <a:miter lim="800000"/>
            <a:headEnd type="none" w="med" len="med"/>
            <a:tailEnd type="triangle" w="med" len="med"/>
          </a:ln>
        </p:spPr>
      </p:cxnSp>
      <p:cxnSp>
        <p:nvCxnSpPr>
          <p:cNvPr id="579" name="Google Shape;579;p49"/>
          <p:cNvCxnSpPr/>
          <p:nvPr/>
        </p:nvCxnSpPr>
        <p:spPr>
          <a:xfrm rot="10800000" flipH="1">
            <a:off x="3810000" y="4724400"/>
            <a:ext cx="914400" cy="808037"/>
          </a:xfrm>
          <a:prstGeom prst="straightConnector1">
            <a:avLst/>
          </a:prstGeom>
          <a:noFill/>
          <a:ln w="19050" cap="flat" cmpd="sng">
            <a:solidFill>
              <a:srgbClr val="FF5050"/>
            </a:solidFill>
            <a:prstDash val="solid"/>
            <a:miter lim="800000"/>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50"/>
          <p:cNvSpPr txBox="1"/>
          <p:nvPr/>
        </p:nvSpPr>
        <p:spPr>
          <a:xfrm>
            <a:off x="685800" y="6400800"/>
            <a:ext cx="1905000" cy="457200"/>
          </a:xfrm>
          <a:prstGeom prst="rect">
            <a:avLst/>
          </a:prstGeom>
          <a:noFill/>
          <a:ln>
            <a:noFill/>
          </a:ln>
        </p:spPr>
        <p:txBody>
          <a:bodyPr spcFirstLastPara="1" wrap="square" lIns="92075" tIns="46025" rIns="92075" bIns="46025" anchor="ctr" anchorCtr="0">
            <a:noAutofit/>
          </a:bodyPr>
          <a:lstStyle/>
          <a:p>
            <a:pPr marL="0" marR="0" lvl="0" indent="0" algn="l"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49</a:t>
            </a:fld>
            <a:endParaRPr/>
          </a:p>
        </p:txBody>
      </p:sp>
      <p:sp>
        <p:nvSpPr>
          <p:cNvPr id="585" name="Google Shape;585;p50"/>
          <p:cNvSpPr txBox="1">
            <a:spLocks noGrp="1"/>
          </p:cNvSpPr>
          <p:nvPr>
            <p:ph type="title"/>
          </p:nvPr>
        </p:nvSpPr>
        <p:spPr>
          <a:xfrm>
            <a:off x="685800" y="28575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Legal assignments</a:t>
            </a:r>
            <a:endParaRPr/>
          </a:p>
        </p:txBody>
      </p:sp>
      <p:sp>
        <p:nvSpPr>
          <p:cNvPr id="586" name="Google Shape;586;p50"/>
          <p:cNvSpPr txBox="1">
            <a:spLocks noGrp="1"/>
          </p:cNvSpPr>
          <p:nvPr>
            <p:ph type="body" idx="1"/>
          </p:nvPr>
        </p:nvSpPr>
        <p:spPr>
          <a:xfrm>
            <a:off x="381000" y="4737100"/>
            <a:ext cx="8574087" cy="15875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Clr>
                <a:schemeClr val="dk2"/>
              </a:buClr>
              <a:buSzPts val="2400"/>
              <a:buFont typeface="Arial"/>
              <a:buChar char="●"/>
            </a:pPr>
            <a:r>
              <a:rPr lang="en-US" sz="3200" b="0" i="0" u="none" dirty="0">
                <a:solidFill>
                  <a:schemeClr val="dk2"/>
                </a:solidFill>
                <a:latin typeface="Times New Roman"/>
                <a:ea typeface="Times New Roman"/>
                <a:cs typeface="Times New Roman"/>
                <a:sym typeface="Times New Roman"/>
              </a:rPr>
              <a:t>Widening</a:t>
            </a:r>
            <a:r>
              <a:rPr lang="en-US" sz="3200" b="0" i="0" u="none" dirty="0">
                <a:solidFill>
                  <a:schemeClr val="dk1"/>
                </a:solidFill>
                <a:latin typeface="Times New Roman"/>
                <a:ea typeface="Times New Roman"/>
                <a:cs typeface="Times New Roman"/>
                <a:sym typeface="Times New Roman"/>
              </a:rPr>
              <a:t> is legal</a:t>
            </a:r>
            <a:endParaRPr dirty="0"/>
          </a:p>
          <a:p>
            <a:pPr marL="342900" lvl="0" indent="-342900" algn="l" rtl="0">
              <a:lnSpc>
                <a:spcPct val="100000"/>
              </a:lnSpc>
              <a:spcBef>
                <a:spcPts val="640"/>
              </a:spcBef>
              <a:spcAft>
                <a:spcPts val="0"/>
              </a:spcAft>
              <a:buClr>
                <a:schemeClr val="dk2"/>
              </a:buClr>
              <a:buSzPts val="2400"/>
              <a:buFont typeface="Arial"/>
              <a:buChar char="●"/>
            </a:pPr>
            <a:r>
              <a:rPr lang="en-US" sz="3200" b="0" i="0" u="none" dirty="0">
                <a:solidFill>
                  <a:schemeClr val="dk2"/>
                </a:solidFill>
                <a:latin typeface="Times New Roman"/>
                <a:ea typeface="Times New Roman"/>
                <a:cs typeface="Times New Roman"/>
                <a:sym typeface="Times New Roman"/>
              </a:rPr>
              <a:t>Narrowing</a:t>
            </a:r>
            <a:r>
              <a:rPr lang="en-US" sz="3200" b="0" i="0" u="none" dirty="0">
                <a:solidFill>
                  <a:schemeClr val="dk1"/>
                </a:solidFill>
                <a:latin typeface="Times New Roman"/>
                <a:ea typeface="Times New Roman"/>
                <a:cs typeface="Times New Roman"/>
                <a:sym typeface="Times New Roman"/>
              </a:rPr>
              <a:t> is illegal (unless you </a:t>
            </a:r>
            <a:r>
              <a:rPr lang="en-US" sz="3200" b="0" i="0" u="none" dirty="0">
                <a:solidFill>
                  <a:schemeClr val="dk2"/>
                </a:solidFill>
                <a:latin typeface="Times New Roman"/>
                <a:ea typeface="Times New Roman"/>
                <a:cs typeface="Times New Roman"/>
                <a:sym typeface="Times New Roman"/>
              </a:rPr>
              <a:t>cast</a:t>
            </a:r>
            <a:r>
              <a:rPr lang="en-US" sz="3200" b="0" i="0" u="none" dirty="0">
                <a:solidFill>
                  <a:schemeClr val="dk1"/>
                </a:solidFill>
                <a:latin typeface="Times New Roman"/>
                <a:ea typeface="Times New Roman"/>
                <a:cs typeface="Times New Roman"/>
                <a:sym typeface="Times New Roman"/>
              </a:rPr>
              <a:t>)</a:t>
            </a:r>
            <a:endParaRPr dirty="0"/>
          </a:p>
        </p:txBody>
      </p:sp>
      <p:sp>
        <p:nvSpPr>
          <p:cNvPr id="587" name="Google Shape;587;p50"/>
          <p:cNvSpPr txBox="1"/>
          <p:nvPr/>
        </p:nvSpPr>
        <p:spPr>
          <a:xfrm>
            <a:off x="762000" y="1600200"/>
            <a:ext cx="5715000" cy="31702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rebuchet MS"/>
              <a:buNone/>
            </a:pPr>
            <a:r>
              <a:rPr lang="en-US" sz="2000" b="0" i="0" u="none">
                <a:solidFill>
                  <a:schemeClr val="dk1"/>
                </a:solidFill>
                <a:latin typeface="Trebuchet MS"/>
                <a:ea typeface="Trebuchet MS"/>
                <a:cs typeface="Trebuchet MS"/>
                <a:sym typeface="Trebuchet MS"/>
              </a:rPr>
              <a:t>class Test { </a:t>
            </a:r>
            <a:br>
              <a:rPr lang="en-US" sz="2000" b="0" i="0" u="none">
                <a:solidFill>
                  <a:schemeClr val="dk1"/>
                </a:solidFill>
                <a:latin typeface="Trebuchet MS"/>
                <a:ea typeface="Trebuchet MS"/>
                <a:cs typeface="Trebuchet MS"/>
                <a:sym typeface="Trebuchet MS"/>
              </a:rPr>
            </a:br>
            <a:r>
              <a:rPr lang="en-US" sz="2000" b="0" i="0" u="none">
                <a:solidFill>
                  <a:schemeClr val="dk1"/>
                </a:solidFill>
                <a:latin typeface="Trebuchet MS"/>
                <a:ea typeface="Trebuchet MS"/>
                <a:cs typeface="Trebuchet MS"/>
                <a:sym typeface="Trebuchet MS"/>
              </a:rPr>
              <a:t>    public static void main(String args[]) {</a:t>
            </a:r>
            <a:br>
              <a:rPr lang="en-US" sz="2000" b="0" i="0" u="none">
                <a:solidFill>
                  <a:schemeClr val="dk1"/>
                </a:solidFill>
                <a:latin typeface="Trebuchet MS"/>
                <a:ea typeface="Trebuchet MS"/>
                <a:cs typeface="Trebuchet MS"/>
                <a:sym typeface="Trebuchet MS"/>
              </a:rPr>
            </a:br>
            <a:r>
              <a:rPr lang="en-US" sz="2000" b="0" i="0" u="none">
                <a:solidFill>
                  <a:schemeClr val="dk1"/>
                </a:solidFill>
                <a:latin typeface="Trebuchet MS"/>
                <a:ea typeface="Trebuchet MS"/>
                <a:cs typeface="Trebuchet MS"/>
                <a:sym typeface="Trebuchet MS"/>
              </a:rPr>
              <a:t>        double d;</a:t>
            </a:r>
            <a:br>
              <a:rPr lang="en-US" sz="2000" b="0" i="0" u="none">
                <a:solidFill>
                  <a:schemeClr val="dk1"/>
                </a:solidFill>
                <a:latin typeface="Trebuchet MS"/>
                <a:ea typeface="Trebuchet MS"/>
                <a:cs typeface="Trebuchet MS"/>
                <a:sym typeface="Trebuchet MS"/>
              </a:rPr>
            </a:br>
            <a:r>
              <a:rPr lang="en-US" sz="2000" b="0" i="0" u="none">
                <a:solidFill>
                  <a:schemeClr val="dk1"/>
                </a:solidFill>
                <a:latin typeface="Trebuchet MS"/>
                <a:ea typeface="Trebuchet MS"/>
                <a:cs typeface="Trebuchet MS"/>
                <a:sym typeface="Trebuchet MS"/>
              </a:rPr>
              <a:t>        int i;</a:t>
            </a:r>
            <a:br>
              <a:rPr lang="en-US" sz="2000" b="0" i="0" u="none">
                <a:solidFill>
                  <a:schemeClr val="dk1"/>
                </a:solidFill>
                <a:latin typeface="Trebuchet MS"/>
                <a:ea typeface="Trebuchet MS"/>
                <a:cs typeface="Trebuchet MS"/>
                <a:sym typeface="Trebuchet MS"/>
              </a:rPr>
            </a:br>
            <a:r>
              <a:rPr lang="en-US" sz="2000" b="0" i="0" u="none">
                <a:solidFill>
                  <a:schemeClr val="dk1"/>
                </a:solidFill>
                <a:latin typeface="Trebuchet MS"/>
                <a:ea typeface="Trebuchet MS"/>
                <a:cs typeface="Trebuchet MS"/>
                <a:sym typeface="Trebuchet MS"/>
              </a:rPr>
              <a:t>        </a:t>
            </a:r>
            <a:endParaRPr/>
          </a:p>
          <a:p>
            <a:pPr marL="0" marR="0" lvl="0" indent="0" algn="l" rtl="0">
              <a:lnSpc>
                <a:spcPct val="100000"/>
              </a:lnSpc>
              <a:spcBef>
                <a:spcPts val="1000"/>
              </a:spcBef>
              <a:spcAft>
                <a:spcPts val="0"/>
              </a:spcAft>
              <a:buClr>
                <a:schemeClr val="dk1"/>
              </a:buClr>
              <a:buSzPts val="2000"/>
              <a:buFont typeface="Times New Roman"/>
              <a:buNone/>
            </a:pPr>
            <a:endParaRPr sz="2000" b="0" i="0" u="none">
              <a:solidFill>
                <a:schemeClr val="dk1"/>
              </a:solidFill>
              <a:latin typeface="Trebuchet MS"/>
              <a:ea typeface="Trebuchet MS"/>
              <a:cs typeface="Trebuchet MS"/>
              <a:sym typeface="Trebuchet MS"/>
            </a:endParaRPr>
          </a:p>
          <a:p>
            <a:pPr marL="0" marR="0" lvl="0" indent="0" algn="l" rtl="0">
              <a:lnSpc>
                <a:spcPct val="100000"/>
              </a:lnSpc>
              <a:spcBef>
                <a:spcPts val="1000"/>
              </a:spcBef>
              <a:spcAft>
                <a:spcPts val="0"/>
              </a:spcAft>
              <a:buClr>
                <a:schemeClr val="accent2"/>
              </a:buClr>
              <a:buSzPts val="2000"/>
              <a:buFont typeface="Trebuchet MS"/>
              <a:buNone/>
            </a:pPr>
            <a:br>
              <a:rPr lang="en-US" sz="2000" b="0" i="0" u="none">
                <a:solidFill>
                  <a:schemeClr val="accent2"/>
                </a:solidFill>
                <a:latin typeface="Trebuchet MS"/>
                <a:ea typeface="Trebuchet MS"/>
                <a:cs typeface="Trebuchet MS"/>
                <a:sym typeface="Trebuchet MS"/>
              </a:rPr>
            </a:br>
            <a:r>
              <a:rPr lang="en-US" sz="2000" b="0" i="0" u="none">
                <a:solidFill>
                  <a:schemeClr val="accent2"/>
                </a:solidFill>
                <a:latin typeface="Trebuchet MS"/>
                <a:ea typeface="Trebuchet MS"/>
                <a:cs typeface="Trebuchet MS"/>
                <a:sym typeface="Trebuchet MS"/>
              </a:rPr>
              <a:t> </a:t>
            </a:r>
            <a:r>
              <a:rPr lang="en-US" sz="2000" b="0" i="0" u="none">
                <a:solidFill>
                  <a:schemeClr val="dk1"/>
                </a:solidFill>
                <a:latin typeface="Trebuchet MS"/>
                <a:ea typeface="Trebuchet MS"/>
                <a:cs typeface="Trebuchet MS"/>
                <a:sym typeface="Trebuchet MS"/>
              </a:rPr>
              <a:t>   }</a:t>
            </a:r>
            <a:br>
              <a:rPr lang="en-US" sz="2000" b="0" i="0" u="none">
                <a:solidFill>
                  <a:schemeClr val="dk1"/>
                </a:solidFill>
                <a:latin typeface="Trebuchet MS"/>
                <a:ea typeface="Trebuchet MS"/>
                <a:cs typeface="Trebuchet MS"/>
                <a:sym typeface="Trebuchet MS"/>
              </a:rPr>
            </a:br>
            <a:r>
              <a:rPr lang="en-US" sz="2000" b="0" i="0" u="none">
                <a:solidFill>
                  <a:schemeClr val="dk1"/>
                </a:solidFill>
                <a:latin typeface="Trebuchet MS"/>
                <a:ea typeface="Trebuchet MS"/>
                <a:cs typeface="Trebuchet MS"/>
                <a:sym typeface="Trebuchet MS"/>
              </a:rPr>
              <a:t>}</a:t>
            </a:r>
            <a:endParaRPr/>
          </a:p>
        </p:txBody>
      </p:sp>
      <p:sp>
        <p:nvSpPr>
          <p:cNvPr id="588" name="Google Shape;588;p50"/>
          <p:cNvSpPr txBox="1"/>
          <p:nvPr/>
        </p:nvSpPr>
        <p:spPr>
          <a:xfrm>
            <a:off x="762000" y="2971800"/>
            <a:ext cx="2667000" cy="101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2"/>
              </a:buClr>
              <a:buSzPts val="2000"/>
              <a:buFont typeface="Trebuchet MS"/>
              <a:buNone/>
            </a:pPr>
            <a:r>
              <a:rPr lang="en-US" sz="2000" b="0" i="0" u="none">
                <a:solidFill>
                  <a:schemeClr val="accent2"/>
                </a:solidFill>
                <a:latin typeface="Trebuchet MS"/>
                <a:ea typeface="Trebuchet MS"/>
                <a:cs typeface="Trebuchet MS"/>
                <a:sym typeface="Trebuchet MS"/>
              </a:rPr>
              <a:t>        </a:t>
            </a:r>
            <a:r>
              <a:rPr lang="en-US" sz="2000" b="0" i="0" u="none">
                <a:solidFill>
                  <a:schemeClr val="dk1"/>
                </a:solidFill>
                <a:latin typeface="Trebuchet MS"/>
                <a:ea typeface="Trebuchet MS"/>
                <a:cs typeface="Trebuchet MS"/>
                <a:sym typeface="Trebuchet MS"/>
              </a:rPr>
              <a:t>d = 5;                  </a:t>
            </a:r>
            <a:br>
              <a:rPr lang="en-US" sz="2000" b="0" i="0" u="none">
                <a:solidFill>
                  <a:schemeClr val="dk1"/>
                </a:solidFill>
                <a:latin typeface="Trebuchet MS"/>
                <a:ea typeface="Trebuchet MS"/>
                <a:cs typeface="Trebuchet MS"/>
                <a:sym typeface="Trebuchet MS"/>
              </a:rPr>
            </a:br>
            <a:r>
              <a:rPr lang="en-US" sz="2000" b="0" i="0" u="none">
                <a:solidFill>
                  <a:schemeClr val="dk1"/>
                </a:solidFill>
                <a:latin typeface="Trebuchet MS"/>
                <a:ea typeface="Trebuchet MS"/>
                <a:cs typeface="Trebuchet MS"/>
                <a:sym typeface="Trebuchet MS"/>
              </a:rPr>
              <a:t>        i = 3.5;               </a:t>
            </a:r>
            <a:br>
              <a:rPr lang="en-US" sz="2000" b="0" i="0" u="none">
                <a:solidFill>
                  <a:schemeClr val="dk1"/>
                </a:solidFill>
                <a:latin typeface="Trebuchet MS"/>
                <a:ea typeface="Trebuchet MS"/>
                <a:cs typeface="Trebuchet MS"/>
                <a:sym typeface="Trebuchet MS"/>
              </a:rPr>
            </a:br>
            <a:r>
              <a:rPr lang="en-US" sz="2000" b="0" i="0" u="none">
                <a:solidFill>
                  <a:schemeClr val="dk1"/>
                </a:solidFill>
                <a:latin typeface="Trebuchet MS"/>
                <a:ea typeface="Trebuchet MS"/>
                <a:cs typeface="Trebuchet MS"/>
                <a:sym typeface="Trebuchet MS"/>
              </a:rPr>
              <a:t>        i = (int) 3.5;      </a:t>
            </a:r>
            <a:endParaRPr/>
          </a:p>
        </p:txBody>
      </p:sp>
      <p:sp>
        <p:nvSpPr>
          <p:cNvPr id="589" name="Google Shape;589;p50"/>
          <p:cNvSpPr txBox="1"/>
          <p:nvPr/>
        </p:nvSpPr>
        <p:spPr>
          <a:xfrm>
            <a:off x="3124200" y="2971800"/>
            <a:ext cx="609600" cy="4000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2000"/>
              <a:buFont typeface="Times New Roman"/>
              <a:buNone/>
            </a:pPr>
            <a:r>
              <a:rPr lang="en-US" sz="2000" b="1" i="0" u="none">
                <a:solidFill>
                  <a:srgbClr val="FF0000"/>
                </a:solidFill>
                <a:latin typeface="Times New Roman"/>
                <a:ea typeface="Times New Roman"/>
                <a:cs typeface="Times New Roman"/>
                <a:sym typeface="Times New Roman"/>
              </a:rPr>
              <a:t>√</a:t>
            </a:r>
            <a:endParaRPr/>
          </a:p>
        </p:txBody>
      </p:sp>
      <p:sp>
        <p:nvSpPr>
          <p:cNvPr id="590" name="Google Shape;590;p50"/>
          <p:cNvSpPr txBox="1"/>
          <p:nvPr/>
        </p:nvSpPr>
        <p:spPr>
          <a:xfrm>
            <a:off x="3124200" y="3257550"/>
            <a:ext cx="609600" cy="4000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2000"/>
              <a:buFont typeface="Times New Roman"/>
              <a:buNone/>
            </a:pPr>
            <a:r>
              <a:rPr lang="en-US" sz="2000" b="1" i="0" u="none">
                <a:solidFill>
                  <a:srgbClr val="FF0000"/>
                </a:solidFill>
                <a:latin typeface="Times New Roman"/>
                <a:ea typeface="Times New Roman"/>
                <a:cs typeface="Times New Roman"/>
                <a:sym typeface="Times New Roman"/>
              </a:rPr>
              <a:t>X</a:t>
            </a:r>
            <a:endParaRPr/>
          </a:p>
        </p:txBody>
      </p:sp>
      <p:sp>
        <p:nvSpPr>
          <p:cNvPr id="591" name="Google Shape;591;p50"/>
          <p:cNvSpPr txBox="1"/>
          <p:nvPr/>
        </p:nvSpPr>
        <p:spPr>
          <a:xfrm>
            <a:off x="3124200" y="3562350"/>
            <a:ext cx="609600" cy="4000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2000"/>
              <a:buFont typeface="Times New Roman"/>
              <a:buNone/>
            </a:pPr>
            <a:r>
              <a:rPr lang="en-US" sz="2000" b="1" i="0" u="none">
                <a:solidFill>
                  <a:srgbClr val="FF0000"/>
                </a:solidFill>
                <a:latin typeface="Times New Roman"/>
                <a:ea typeface="Times New Roman"/>
                <a:cs typeface="Times New Roman"/>
                <a:sym typeface="Times New Roman"/>
              </a:rPr>
              <a:t>√</a:t>
            </a:r>
            <a:endParaRPr/>
          </a:p>
        </p:txBody>
      </p:sp>
      <p:sp>
        <p:nvSpPr>
          <p:cNvPr id="2" name="Rectangle 1">
            <a:extLst>
              <a:ext uri="{FF2B5EF4-FFF2-40B4-BE49-F238E27FC236}">
                <a16:creationId xmlns:a16="http://schemas.microsoft.com/office/drawing/2014/main" id="{2D5BE30E-5542-47E1-B129-BA895DEAFD3D}"/>
              </a:ext>
            </a:extLst>
          </p:cNvPr>
          <p:cNvSpPr/>
          <p:nvPr/>
        </p:nvSpPr>
        <p:spPr>
          <a:xfrm>
            <a:off x="3952875" y="2713018"/>
            <a:ext cx="4572000" cy="1477328"/>
          </a:xfrm>
          <a:prstGeom prst="rect">
            <a:avLst/>
          </a:prstGeom>
        </p:spPr>
        <p:txBody>
          <a:bodyPr>
            <a:spAutoFit/>
          </a:bodyPr>
          <a:lstStyle/>
          <a:p>
            <a:r>
              <a:rPr lang="en-GB" sz="1800" dirty="0">
                <a:solidFill>
                  <a:srgbClr val="222222"/>
                </a:solidFill>
                <a:latin typeface="HelveticaNeue"/>
              </a:rPr>
              <a:t>Since </a:t>
            </a:r>
            <a:r>
              <a:rPr lang="en-GB" sz="1800" b="1" dirty="0">
                <a:solidFill>
                  <a:srgbClr val="222222"/>
                </a:solidFill>
                <a:latin typeface="HelveticaNeue"/>
              </a:rPr>
              <a:t>double</a:t>
            </a:r>
            <a:r>
              <a:rPr lang="en-GB" sz="1800" dirty="0">
                <a:solidFill>
                  <a:srgbClr val="222222"/>
                </a:solidFill>
                <a:latin typeface="HelveticaNeue"/>
              </a:rPr>
              <a:t> is bigger data type than </a:t>
            </a:r>
            <a:r>
              <a:rPr lang="en-GB" sz="1800" b="1" dirty="0">
                <a:solidFill>
                  <a:srgbClr val="222222"/>
                </a:solidFill>
                <a:latin typeface="HelveticaNeue"/>
              </a:rPr>
              <a:t>int</a:t>
            </a:r>
            <a:r>
              <a:rPr lang="en-GB" sz="1800" dirty="0">
                <a:solidFill>
                  <a:srgbClr val="222222"/>
                </a:solidFill>
                <a:latin typeface="HelveticaNeue"/>
              </a:rPr>
              <a:t>, you can simply downcast </a:t>
            </a:r>
            <a:r>
              <a:rPr lang="en-GB" sz="1800" b="1" dirty="0">
                <a:solidFill>
                  <a:srgbClr val="222222"/>
                </a:solidFill>
                <a:latin typeface="HelveticaNeue"/>
              </a:rPr>
              <a:t>double</a:t>
            </a:r>
            <a:r>
              <a:rPr lang="en-GB" sz="1800" dirty="0">
                <a:solidFill>
                  <a:srgbClr val="222222"/>
                </a:solidFill>
                <a:latin typeface="HelveticaNeue"/>
              </a:rPr>
              <a:t> to </a:t>
            </a:r>
            <a:r>
              <a:rPr lang="en-GB" sz="1800" b="1" dirty="0">
                <a:solidFill>
                  <a:srgbClr val="222222"/>
                </a:solidFill>
                <a:latin typeface="HelveticaNeue"/>
              </a:rPr>
              <a:t>int</a:t>
            </a:r>
            <a:r>
              <a:rPr lang="en-GB" sz="1800" dirty="0">
                <a:solidFill>
                  <a:srgbClr val="222222"/>
                </a:solidFill>
                <a:latin typeface="HelveticaNeue"/>
              </a:rPr>
              <a:t> in </a:t>
            </a:r>
            <a:r>
              <a:rPr lang="en-GB" sz="1800" b="1" dirty="0">
                <a:solidFill>
                  <a:srgbClr val="222222"/>
                </a:solidFill>
                <a:latin typeface="HelveticaNeue"/>
              </a:rPr>
              <a:t>Java</a:t>
            </a:r>
            <a:r>
              <a:rPr lang="en-GB" sz="1800" dirty="0">
                <a:solidFill>
                  <a:srgbClr val="222222"/>
                </a:solidFill>
                <a:latin typeface="HelveticaNeue"/>
              </a:rPr>
              <a:t>. </a:t>
            </a:r>
            <a:r>
              <a:rPr lang="en-GB" sz="1800" b="1" dirty="0">
                <a:solidFill>
                  <a:srgbClr val="222222"/>
                </a:solidFill>
                <a:latin typeface="HelveticaNeue"/>
              </a:rPr>
              <a:t>double</a:t>
            </a:r>
            <a:r>
              <a:rPr lang="en-GB" sz="1800" dirty="0">
                <a:solidFill>
                  <a:srgbClr val="222222"/>
                </a:solidFill>
                <a:latin typeface="HelveticaNeue"/>
              </a:rPr>
              <a:t> is 64-bit primitive value and when you cast it to 32-bit </a:t>
            </a:r>
            <a:r>
              <a:rPr lang="en-GB" sz="1800" b="1" dirty="0">
                <a:solidFill>
                  <a:srgbClr val="222222"/>
                </a:solidFill>
                <a:latin typeface="HelveticaNeue"/>
              </a:rPr>
              <a:t>integer</a:t>
            </a:r>
            <a:r>
              <a:rPr lang="en-GB" sz="1800" dirty="0">
                <a:solidFill>
                  <a:srgbClr val="222222"/>
                </a:solidFill>
                <a:latin typeface="HelveticaNeue"/>
              </a:rPr>
              <a:t>, anything after the decimal point is lost.</a:t>
            </a: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8"/>
                                        </p:tgtEl>
                                        <p:attrNameLst>
                                          <p:attrName>style.visibility</p:attrName>
                                        </p:attrNameLst>
                                      </p:cBhvr>
                                      <p:to>
                                        <p:strVal val="visible"/>
                                      </p:to>
                                    </p:set>
                                    <p:animEffect transition="in" filter="fade">
                                      <p:cBhvr>
                                        <p:cTn id="7" dur="500"/>
                                        <p:tgtEl>
                                          <p:spTgt spid="58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8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9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9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86">
                                            <p:txEl>
                                              <p:pRg st="0" end="0"/>
                                            </p:txEl>
                                          </p:spTgt>
                                        </p:tgtEl>
                                        <p:attrNameLst>
                                          <p:attrName>style.visibility</p:attrName>
                                        </p:attrNameLst>
                                      </p:cBhvr>
                                      <p:to>
                                        <p:strVal val="visible"/>
                                      </p:to>
                                    </p:set>
                                    <p:animEffect transition="in" filter="fade">
                                      <p:cBhvr>
                                        <p:cTn id="24" dur="500"/>
                                        <p:tgtEl>
                                          <p:spTgt spid="586">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86">
                                            <p:txEl>
                                              <p:pRg st="1" end="1"/>
                                            </p:txEl>
                                          </p:spTgt>
                                        </p:tgtEl>
                                        <p:attrNameLst>
                                          <p:attrName>style.visibility</p:attrName>
                                        </p:attrNameLst>
                                      </p:cBhvr>
                                      <p:to>
                                        <p:strVal val="visible"/>
                                      </p:to>
                                    </p:set>
                                    <p:animEffect transition="in" filter="fade">
                                      <p:cBhvr>
                                        <p:cTn id="29" dur="500"/>
                                        <p:tgtEl>
                                          <p:spTgt spid="58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0"/>
          <p:cNvSpPr txBox="1"/>
          <p:nvPr/>
        </p:nvSpPr>
        <p:spPr>
          <a:xfrm>
            <a:off x="685800" y="6400800"/>
            <a:ext cx="1905000" cy="457200"/>
          </a:xfrm>
          <a:prstGeom prst="rect">
            <a:avLst/>
          </a:prstGeom>
          <a:noFill/>
          <a:ln>
            <a:noFill/>
          </a:ln>
        </p:spPr>
        <p:txBody>
          <a:bodyPr spcFirstLastPara="1" wrap="square" lIns="92075" tIns="46025" rIns="92075" bIns="46025" anchor="ctr" anchorCtr="0">
            <a:noAutofit/>
          </a:bodyPr>
          <a:lstStyle/>
          <a:p>
            <a:pPr marL="0" marR="0" lvl="0" indent="0" algn="l"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5</a:t>
            </a:fld>
            <a:endParaRPr/>
          </a:p>
        </p:txBody>
      </p:sp>
      <p:sp>
        <p:nvSpPr>
          <p:cNvPr id="204" name="Google Shape;204;p20"/>
          <p:cNvSpPr txBox="1">
            <a:spLocks noGrp="1"/>
          </p:cNvSpPr>
          <p:nvPr>
            <p:ph type="title"/>
          </p:nvPr>
        </p:nvSpPr>
        <p:spPr>
          <a:xfrm>
            <a:off x="685800" y="28575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Polymorphism</a:t>
            </a:r>
            <a:endParaRPr/>
          </a:p>
        </p:txBody>
      </p:sp>
      <p:sp>
        <p:nvSpPr>
          <p:cNvPr id="205" name="Google Shape;205;p20"/>
          <p:cNvSpPr txBox="1">
            <a:spLocks noGrp="1"/>
          </p:cNvSpPr>
          <p:nvPr>
            <p:ph type="body" idx="1"/>
          </p:nvPr>
        </p:nvSpPr>
        <p:spPr>
          <a:xfrm>
            <a:off x="381000" y="1524000"/>
            <a:ext cx="8504583" cy="4114800"/>
          </a:xfrm>
          <a:prstGeom prst="rect">
            <a:avLst/>
          </a:prstGeom>
          <a:noFill/>
          <a:ln>
            <a:noFill/>
          </a:ln>
        </p:spPr>
        <p:txBody>
          <a:bodyPr spcFirstLastPara="1" wrap="square" lIns="92075" tIns="46025" rIns="92075" bIns="46025" anchor="t" anchorCtr="0">
            <a:noAutofit/>
          </a:bodyPr>
          <a:lstStyle/>
          <a:p>
            <a:pPr marL="342900" lvl="0" indent="-342900">
              <a:spcBef>
                <a:spcPts val="0"/>
              </a:spcBef>
              <a:buSzPts val="2700"/>
            </a:pPr>
            <a:r>
              <a:rPr lang="en-US" sz="3600" b="0" i="0" u="none" dirty="0">
                <a:solidFill>
                  <a:srgbClr val="0070C0"/>
                </a:solidFill>
                <a:latin typeface="Times New Roman"/>
                <a:ea typeface="Times New Roman"/>
                <a:cs typeface="Times New Roman"/>
                <a:sym typeface="Times New Roman"/>
              </a:rPr>
              <a:t>Polymorphism</a:t>
            </a:r>
            <a:r>
              <a:rPr lang="en-US" sz="3600" b="0" i="0" u="none" dirty="0">
                <a:solidFill>
                  <a:schemeClr val="dk1"/>
                </a:solidFill>
                <a:latin typeface="Times New Roman"/>
                <a:ea typeface="Times New Roman"/>
                <a:cs typeface="Times New Roman"/>
                <a:sym typeface="Times New Roman"/>
              </a:rPr>
              <a:t> is a Greek word; (poly) means </a:t>
            </a:r>
            <a:r>
              <a:rPr lang="en-US" sz="3600" b="0" i="1" u="none" dirty="0">
                <a:solidFill>
                  <a:srgbClr val="0070C0"/>
                </a:solidFill>
                <a:latin typeface="Times New Roman"/>
                <a:ea typeface="Times New Roman"/>
                <a:cs typeface="Times New Roman"/>
                <a:sym typeface="Times New Roman"/>
              </a:rPr>
              <a:t>many</a:t>
            </a:r>
            <a:r>
              <a:rPr lang="en-US" sz="3600" b="0" i="0" u="none" dirty="0">
                <a:solidFill>
                  <a:schemeClr val="dk1"/>
                </a:solidFill>
                <a:latin typeface="Times New Roman"/>
                <a:ea typeface="Times New Roman"/>
                <a:cs typeface="Times New Roman"/>
                <a:sym typeface="Times New Roman"/>
              </a:rPr>
              <a:t> </a:t>
            </a:r>
            <a:r>
              <a:rPr lang="en-US" sz="3600" dirty="0"/>
              <a:t>and (morph) means </a:t>
            </a:r>
            <a:r>
              <a:rPr lang="en-US" sz="3600" b="0" i="1" u="none" dirty="0">
                <a:solidFill>
                  <a:srgbClr val="0070C0"/>
                </a:solidFill>
                <a:latin typeface="Times New Roman"/>
                <a:ea typeface="Times New Roman"/>
                <a:cs typeface="Times New Roman"/>
                <a:sym typeface="Times New Roman"/>
              </a:rPr>
              <a:t>shapes</a:t>
            </a:r>
            <a:r>
              <a:rPr lang="en-US" sz="3600" b="0" i="0" u="none" dirty="0">
                <a:solidFill>
                  <a:schemeClr val="dk1"/>
                </a:solidFill>
                <a:latin typeface="Times New Roman"/>
                <a:ea typeface="Times New Roman"/>
                <a:cs typeface="Times New Roman"/>
                <a:sym typeface="Times New Roman"/>
              </a:rPr>
              <a:t>.</a:t>
            </a:r>
            <a:endParaRPr dirty="0"/>
          </a:p>
          <a:p>
            <a:pPr marL="342900" lvl="0" indent="-342900">
              <a:spcBef>
                <a:spcPts val="720"/>
              </a:spcBef>
              <a:buSzPts val="2700"/>
            </a:pPr>
            <a:r>
              <a:rPr lang="en-US" sz="3600" b="0" i="0" u="none" dirty="0">
                <a:solidFill>
                  <a:schemeClr val="dk1"/>
                </a:solidFill>
                <a:latin typeface="Times New Roman"/>
                <a:ea typeface="Times New Roman"/>
                <a:cs typeface="Times New Roman"/>
                <a:sym typeface="Times New Roman"/>
              </a:rPr>
              <a:t>The term </a:t>
            </a:r>
            <a:r>
              <a:rPr lang="en-US" sz="3600" i="0" dirty="0">
                <a:solidFill>
                  <a:srgbClr val="0070C0"/>
                </a:solidFill>
              </a:rPr>
              <a:t>P</a:t>
            </a:r>
            <a:r>
              <a:rPr lang="en-US" sz="3600" b="0" u="none" dirty="0">
                <a:solidFill>
                  <a:srgbClr val="0070C0"/>
                </a:solidFill>
                <a:latin typeface="Times New Roman"/>
                <a:ea typeface="Times New Roman"/>
                <a:cs typeface="Times New Roman"/>
                <a:sym typeface="Times New Roman"/>
              </a:rPr>
              <a:t>olymorphism</a:t>
            </a:r>
            <a:r>
              <a:rPr lang="en-US" sz="3600" b="0" i="0" u="none" dirty="0">
                <a:solidFill>
                  <a:schemeClr val="dk1"/>
                </a:solidFill>
                <a:latin typeface="Times New Roman"/>
                <a:ea typeface="Times New Roman"/>
                <a:cs typeface="Times New Roman"/>
                <a:sym typeface="Times New Roman"/>
              </a:rPr>
              <a:t> literally means "</a:t>
            </a:r>
            <a:r>
              <a:rPr lang="en-US" sz="3600" b="0" i="0" u="none" dirty="0">
                <a:solidFill>
                  <a:srgbClr val="0070C0"/>
                </a:solidFill>
                <a:latin typeface="Times New Roman"/>
                <a:ea typeface="Times New Roman"/>
                <a:cs typeface="Times New Roman"/>
                <a:sym typeface="Times New Roman"/>
              </a:rPr>
              <a:t>having many forms</a:t>
            </a:r>
            <a:r>
              <a:rPr lang="en-US" sz="3600" dirty="0"/>
              <a:t>".</a:t>
            </a:r>
            <a:endParaRPr dirty="0"/>
          </a:p>
          <a:p>
            <a:pPr marL="342900" lvl="0" indent="-342900" algn="l" rtl="0">
              <a:lnSpc>
                <a:spcPct val="100000"/>
              </a:lnSpc>
              <a:spcBef>
                <a:spcPts val="720"/>
              </a:spcBef>
              <a:spcAft>
                <a:spcPts val="0"/>
              </a:spcAft>
              <a:buClr>
                <a:schemeClr val="dk2"/>
              </a:buClr>
              <a:buSzPts val="2700"/>
              <a:buFont typeface="Arial"/>
              <a:buChar char="●"/>
            </a:pPr>
            <a:r>
              <a:rPr lang="en-US" sz="3600" b="0" i="0" u="none" dirty="0">
                <a:solidFill>
                  <a:schemeClr val="dk1"/>
                </a:solidFill>
                <a:latin typeface="Times New Roman"/>
                <a:ea typeface="Times New Roman"/>
                <a:cs typeface="Times New Roman"/>
                <a:sym typeface="Times New Roman"/>
              </a:rPr>
              <a:t>Polymorphism means that </a:t>
            </a:r>
            <a:r>
              <a:rPr lang="en-US" sz="3600" b="0" i="0" u="none" dirty="0">
                <a:solidFill>
                  <a:srgbClr val="00B050"/>
                </a:solidFill>
                <a:latin typeface="Times New Roman"/>
                <a:ea typeface="Times New Roman"/>
                <a:cs typeface="Times New Roman"/>
                <a:sym typeface="Times New Roman"/>
              </a:rPr>
              <a:t>a variable of a supertype can refer to a subtype object</a:t>
            </a:r>
            <a:r>
              <a:rPr lang="en-US" sz="3600" b="0" i="0" u="none" dirty="0">
                <a:solidFill>
                  <a:schemeClr val="dk1"/>
                </a:solidFill>
                <a:latin typeface="Times New Roman"/>
                <a:ea typeface="Times New Roman"/>
                <a:cs typeface="Times New Roman"/>
                <a:sym typeface="Times New Roman"/>
              </a:rPr>
              <a:t>.</a:t>
            </a:r>
            <a:endParaRPr dirty="0"/>
          </a:p>
          <a:p>
            <a:pPr marL="342900" lvl="0" indent="-152400" algn="l" rtl="0">
              <a:lnSpc>
                <a:spcPct val="100000"/>
              </a:lnSpc>
              <a:spcBef>
                <a:spcPts val="800"/>
              </a:spcBef>
              <a:spcAft>
                <a:spcPts val="0"/>
              </a:spcAft>
              <a:buClr>
                <a:schemeClr val="dk2"/>
              </a:buClr>
              <a:buSzPts val="3000"/>
              <a:buFont typeface="Arial"/>
              <a:buNone/>
            </a:pPr>
            <a:endParaRPr sz="4000" b="0" i="0" u="none" dirty="0">
              <a:solidFill>
                <a:schemeClr val="dk1"/>
              </a:solidFill>
              <a:latin typeface="Times New Roman"/>
              <a:ea typeface="Times New Roman"/>
              <a:cs typeface="Times New Roman"/>
              <a:sym typeface="Times New Roman"/>
            </a:endParaRPr>
          </a:p>
          <a:p>
            <a:pPr marL="342900" lvl="0" indent="-152400" algn="l" rtl="0">
              <a:spcBef>
                <a:spcPts val="800"/>
              </a:spcBef>
              <a:spcAft>
                <a:spcPts val="0"/>
              </a:spcAft>
              <a:buSzPts val="3000"/>
              <a:buNone/>
            </a:pPr>
            <a:endParaRPr sz="4000" b="0" i="0" u="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51"/>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50</a:t>
            </a:fld>
            <a:endParaRPr/>
          </a:p>
        </p:txBody>
      </p:sp>
      <p:sp>
        <p:nvSpPr>
          <p:cNvPr id="597" name="Google Shape;597;p51"/>
          <p:cNvSpPr txBox="1">
            <a:spLocks noGrp="1"/>
          </p:cNvSpPr>
          <p:nvPr>
            <p:ph type="title"/>
          </p:nvPr>
        </p:nvSpPr>
        <p:spPr>
          <a:xfrm>
            <a:off x="685800" y="228600"/>
            <a:ext cx="7772400" cy="6096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Casting Objects</a:t>
            </a:r>
            <a:endParaRPr/>
          </a:p>
        </p:txBody>
      </p:sp>
      <p:sp>
        <p:nvSpPr>
          <p:cNvPr id="598" name="Google Shape;598;p51"/>
          <p:cNvSpPr txBox="1">
            <a:spLocks noGrp="1"/>
          </p:cNvSpPr>
          <p:nvPr>
            <p:ph type="body" idx="1"/>
          </p:nvPr>
        </p:nvSpPr>
        <p:spPr>
          <a:xfrm>
            <a:off x="228600" y="990600"/>
            <a:ext cx="8686800" cy="4114800"/>
          </a:xfrm>
          <a:prstGeom prst="rect">
            <a:avLst/>
          </a:prstGeom>
          <a:noFill/>
          <a:ln>
            <a:noFill/>
          </a:ln>
        </p:spPr>
        <p:txBody>
          <a:bodyPr spcFirstLastPara="1" wrap="square" lIns="92075" tIns="46025" rIns="92075" bIns="46025" anchor="t" anchorCtr="0">
            <a:noAutofit/>
          </a:bodyPr>
          <a:lstStyle/>
          <a:p>
            <a:pPr marL="0" lvl="0" indent="0" algn="l" rtl="0">
              <a:lnSpc>
                <a:spcPct val="100000"/>
              </a:lnSpc>
              <a:spcBef>
                <a:spcPts val="0"/>
              </a:spcBef>
              <a:spcAft>
                <a:spcPts val="0"/>
              </a:spcAft>
              <a:buSzPts val="1800"/>
              <a:buNone/>
            </a:pPr>
            <a:endParaRPr sz="2400" b="0" i="0" u="none">
              <a:solidFill>
                <a:schemeClr val="dk1"/>
              </a:solidFill>
              <a:latin typeface="Times New Roman"/>
              <a:ea typeface="Times New Roman"/>
              <a:cs typeface="Times New Roman"/>
              <a:sym typeface="Times New Roman"/>
            </a:endParaRPr>
          </a:p>
          <a:p>
            <a:pPr marL="0" lvl="0" indent="0" algn="l" rtl="0">
              <a:lnSpc>
                <a:spcPct val="100000"/>
              </a:lnSpc>
              <a:spcBef>
                <a:spcPts val="480"/>
              </a:spcBef>
              <a:spcAft>
                <a:spcPts val="0"/>
              </a:spcAft>
              <a:buSzPts val="1800"/>
              <a:buNone/>
            </a:pPr>
            <a:r>
              <a:rPr lang="en-US" sz="2400" b="0" i="0" u="none">
                <a:solidFill>
                  <a:schemeClr val="dk1"/>
                </a:solidFill>
                <a:latin typeface="Times New Roman"/>
                <a:ea typeface="Times New Roman"/>
                <a:cs typeface="Times New Roman"/>
                <a:sym typeface="Times New Roman"/>
              </a:rPr>
              <a:t>You have already used the casting operator to convert variables of one primitive type to another. </a:t>
            </a:r>
            <a:r>
              <a:rPr lang="en-US" sz="2400" b="0" i="1" u="none">
                <a:solidFill>
                  <a:schemeClr val="dk1"/>
                </a:solidFill>
                <a:latin typeface="Times New Roman"/>
                <a:ea typeface="Times New Roman"/>
                <a:cs typeface="Times New Roman"/>
                <a:sym typeface="Times New Roman"/>
              </a:rPr>
              <a:t>Casting</a:t>
            </a:r>
            <a:r>
              <a:rPr lang="en-US" sz="2400" b="0" i="0" u="none">
                <a:solidFill>
                  <a:schemeClr val="dk1"/>
                </a:solidFill>
                <a:latin typeface="Times New Roman"/>
                <a:ea typeface="Times New Roman"/>
                <a:cs typeface="Times New Roman"/>
                <a:sym typeface="Times New Roman"/>
              </a:rPr>
              <a:t> can also be used to convert an object of one class type to another within an inheritance hierarchy. </a:t>
            </a:r>
            <a:endParaRPr/>
          </a:p>
          <a:p>
            <a:pPr marL="0" lvl="0" indent="0" algn="l" rtl="0">
              <a:lnSpc>
                <a:spcPct val="100000"/>
              </a:lnSpc>
              <a:spcBef>
                <a:spcPts val="480"/>
              </a:spcBef>
              <a:spcAft>
                <a:spcPts val="0"/>
              </a:spcAft>
              <a:buSzPts val="1800"/>
              <a:buNone/>
            </a:pPr>
            <a:endParaRPr sz="2400" b="0" i="0" u="none">
              <a:solidFill>
                <a:schemeClr val="dk1"/>
              </a:solidFill>
              <a:latin typeface="Times New Roman"/>
              <a:ea typeface="Times New Roman"/>
              <a:cs typeface="Times New Roman"/>
              <a:sym typeface="Times New Roman"/>
            </a:endParaRPr>
          </a:p>
          <a:p>
            <a:pPr marL="628650" lvl="1" indent="-171450" algn="l" rtl="0">
              <a:lnSpc>
                <a:spcPct val="100000"/>
              </a:lnSpc>
              <a:spcBef>
                <a:spcPts val="400"/>
              </a:spcBef>
              <a:spcAft>
                <a:spcPts val="0"/>
              </a:spcAft>
              <a:buSzPts val="2000"/>
              <a:buFont typeface="Times New Roman"/>
              <a:buNone/>
            </a:pPr>
            <a:r>
              <a:rPr lang="en-US" sz="2000" b="0" i="0" u="none">
                <a:solidFill>
                  <a:schemeClr val="dk1"/>
                </a:solidFill>
                <a:latin typeface="Times New Roman"/>
                <a:ea typeface="Times New Roman"/>
                <a:cs typeface="Times New Roman"/>
                <a:sym typeface="Times New Roman"/>
              </a:rPr>
              <a:t>m(new Student());</a:t>
            </a:r>
            <a:endParaRPr/>
          </a:p>
          <a:p>
            <a:pPr marL="628650" lvl="1" indent="-171450" algn="l" rtl="0">
              <a:lnSpc>
                <a:spcPct val="100000"/>
              </a:lnSpc>
              <a:spcBef>
                <a:spcPts val="400"/>
              </a:spcBef>
              <a:spcAft>
                <a:spcPts val="0"/>
              </a:spcAft>
              <a:buSzPts val="2000"/>
              <a:buFont typeface="Times New Roman"/>
              <a:buNone/>
            </a:pPr>
            <a:endParaRPr sz="2000" b="0" i="0" u="none">
              <a:solidFill>
                <a:schemeClr val="dk1"/>
              </a:solidFill>
              <a:latin typeface="Times New Roman"/>
              <a:ea typeface="Times New Roman"/>
              <a:cs typeface="Times New Roman"/>
              <a:sym typeface="Times New Roman"/>
            </a:endParaRPr>
          </a:p>
          <a:p>
            <a:pPr marL="628650" lvl="1" indent="-171450" algn="l" rtl="0">
              <a:lnSpc>
                <a:spcPct val="100000"/>
              </a:lnSpc>
              <a:spcBef>
                <a:spcPts val="400"/>
              </a:spcBef>
              <a:spcAft>
                <a:spcPts val="0"/>
              </a:spcAft>
              <a:buSzPts val="2000"/>
              <a:buFont typeface="Courier New"/>
              <a:buNone/>
            </a:pPr>
            <a:r>
              <a:rPr lang="en-US" sz="2000" b="1" i="0" u="none">
                <a:solidFill>
                  <a:srgbClr val="0070C0"/>
                </a:solidFill>
                <a:latin typeface="Courier New"/>
                <a:ea typeface="Courier New"/>
                <a:cs typeface="Courier New"/>
                <a:sym typeface="Courier New"/>
              </a:rPr>
              <a:t>public</a:t>
            </a:r>
            <a:r>
              <a:rPr lang="en-US" sz="2000" b="1" i="0" u="none">
                <a:solidFill>
                  <a:schemeClr val="dk2"/>
                </a:solidFill>
                <a:latin typeface="Courier New"/>
                <a:ea typeface="Courier New"/>
                <a:cs typeface="Courier New"/>
                <a:sym typeface="Courier New"/>
              </a:rPr>
              <a:t> </a:t>
            </a:r>
            <a:r>
              <a:rPr lang="en-US" sz="2000" b="1" i="0" u="none">
                <a:solidFill>
                  <a:srgbClr val="0070C0"/>
                </a:solidFill>
                <a:latin typeface="Courier New"/>
                <a:ea typeface="Courier New"/>
                <a:cs typeface="Courier New"/>
                <a:sym typeface="Courier New"/>
              </a:rPr>
              <a:t>static void </a:t>
            </a:r>
            <a:r>
              <a:rPr lang="en-US" sz="2000" b="1" i="0" u="none">
                <a:solidFill>
                  <a:schemeClr val="dk2"/>
                </a:solidFill>
                <a:latin typeface="Courier New"/>
                <a:ea typeface="Courier New"/>
                <a:cs typeface="Courier New"/>
                <a:sym typeface="Courier New"/>
              </a:rPr>
              <a:t>m(Object x)</a:t>
            </a:r>
            <a:endParaRPr/>
          </a:p>
          <a:p>
            <a:pPr marL="628650" lvl="1" indent="-171450" algn="l" rtl="0">
              <a:lnSpc>
                <a:spcPct val="100000"/>
              </a:lnSpc>
              <a:spcBef>
                <a:spcPts val="400"/>
              </a:spcBef>
              <a:spcAft>
                <a:spcPts val="0"/>
              </a:spcAft>
              <a:buSzPts val="2000"/>
              <a:buFont typeface="Times New Roman"/>
              <a:buNone/>
            </a:pPr>
            <a:endParaRPr sz="2000" b="0" i="0" u="none">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r>
              <a:rPr lang="en-US" sz="2400" b="0" i="0" u="none">
                <a:solidFill>
                  <a:schemeClr val="dk1"/>
                </a:solidFill>
                <a:latin typeface="Times New Roman"/>
                <a:ea typeface="Times New Roman"/>
                <a:cs typeface="Times New Roman"/>
                <a:sym typeface="Times New Roman"/>
              </a:rPr>
              <a:t>      Object x = new Student();</a:t>
            </a:r>
            <a:endParaRPr/>
          </a:p>
        </p:txBody>
      </p:sp>
      <p:sp>
        <p:nvSpPr>
          <p:cNvPr id="599" name="Google Shape;599;p51"/>
          <p:cNvSpPr txBox="1"/>
          <p:nvPr/>
        </p:nvSpPr>
        <p:spPr>
          <a:xfrm>
            <a:off x="2857500" y="5029200"/>
            <a:ext cx="5105400" cy="9159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1800"/>
              <a:buFont typeface="Times New Roman"/>
              <a:buNone/>
            </a:pPr>
            <a:r>
              <a:rPr lang="en-US" sz="1800" b="0" i="0" u="none">
                <a:solidFill>
                  <a:srgbClr val="FF0000"/>
                </a:solidFill>
                <a:latin typeface="Times New Roman"/>
                <a:ea typeface="Times New Roman"/>
                <a:cs typeface="Times New Roman"/>
                <a:sym typeface="Times New Roman"/>
              </a:rPr>
              <a:t>The statement is known as implicit casting, is legal because an instance of Student is automatically an instance of Object.</a:t>
            </a:r>
            <a:endParaRPr/>
          </a:p>
        </p:txBody>
      </p:sp>
      <p:cxnSp>
        <p:nvCxnSpPr>
          <p:cNvPr id="600" name="Google Shape;600;p51"/>
          <p:cNvCxnSpPr/>
          <p:nvPr/>
        </p:nvCxnSpPr>
        <p:spPr>
          <a:xfrm rot="10800000">
            <a:off x="4267200" y="4724400"/>
            <a:ext cx="990600" cy="304800"/>
          </a:xfrm>
          <a:prstGeom prst="straightConnector1">
            <a:avLst/>
          </a:prstGeom>
          <a:noFill/>
          <a:ln w="12700" cap="flat" cmpd="sng">
            <a:solidFill>
              <a:srgbClr val="FF0000"/>
            </a:solidFill>
            <a:prstDash val="solid"/>
            <a:miter lim="800000"/>
            <a:headEnd type="none" w="med" len="med"/>
            <a:tailEnd type="stealth"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9"/>
                                        </p:tgtEl>
                                        <p:attrNameLst>
                                          <p:attrName>style.visibility</p:attrName>
                                        </p:attrNameLst>
                                      </p:cBhvr>
                                      <p:to>
                                        <p:strVal val="visible"/>
                                      </p:to>
                                    </p:set>
                                    <p:anim calcmode="lin" valueType="num">
                                      <p:cBhvr additive="base">
                                        <p:cTn id="7" dur="500"/>
                                        <p:tgtEl>
                                          <p:spTgt spid="59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600"/>
                                        </p:tgtEl>
                                        <p:attrNameLst>
                                          <p:attrName>style.visibility</p:attrName>
                                        </p:attrNameLst>
                                      </p:cBhvr>
                                      <p:to>
                                        <p:strVal val="visible"/>
                                      </p:to>
                                    </p:set>
                                    <p:anim calcmode="lin" valueType="num">
                                      <p:cBhvr additive="base">
                                        <p:cTn id="10" dur="500"/>
                                        <p:tgtEl>
                                          <p:spTgt spid="60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52"/>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51</a:t>
            </a:fld>
            <a:endParaRPr/>
          </a:p>
        </p:txBody>
      </p:sp>
      <p:sp>
        <p:nvSpPr>
          <p:cNvPr id="606" name="Google Shape;606;p52"/>
          <p:cNvSpPr txBox="1">
            <a:spLocks noGrp="1"/>
          </p:cNvSpPr>
          <p:nvPr>
            <p:ph type="body" idx="1"/>
          </p:nvPr>
        </p:nvSpPr>
        <p:spPr>
          <a:xfrm>
            <a:off x="1219200" y="1524000"/>
            <a:ext cx="5638800" cy="2133600"/>
          </a:xfrm>
          <a:prstGeom prst="rect">
            <a:avLst/>
          </a:prstGeom>
          <a:noFill/>
          <a:ln>
            <a:noFill/>
          </a:ln>
        </p:spPr>
        <p:txBody>
          <a:bodyPr spcFirstLastPara="1" wrap="square" lIns="92075" tIns="46025" rIns="92075" bIns="46025" anchor="t" anchorCtr="0">
            <a:noAutofit/>
          </a:bodyPr>
          <a:lstStyle/>
          <a:p>
            <a:pPr marL="628650" lvl="1" indent="-171450" algn="l" rtl="0">
              <a:lnSpc>
                <a:spcPct val="100000"/>
              </a:lnSpc>
              <a:spcBef>
                <a:spcPts val="0"/>
              </a:spcBef>
              <a:spcAft>
                <a:spcPts val="0"/>
              </a:spcAft>
              <a:buSzPts val="2000"/>
              <a:buFont typeface="Times New Roman"/>
              <a:buNone/>
            </a:pPr>
            <a:r>
              <a:rPr lang="en-US" sz="2000" b="0" i="0" u="none">
                <a:solidFill>
                  <a:schemeClr val="dk1"/>
                </a:solidFill>
                <a:latin typeface="Times New Roman"/>
                <a:ea typeface="Times New Roman"/>
                <a:cs typeface="Times New Roman"/>
                <a:sym typeface="Times New Roman"/>
              </a:rPr>
              <a:t>m(new Object());</a:t>
            </a:r>
            <a:endParaRPr/>
          </a:p>
          <a:p>
            <a:pPr marL="628650" lvl="1" indent="-171450" algn="l" rtl="0">
              <a:lnSpc>
                <a:spcPct val="100000"/>
              </a:lnSpc>
              <a:spcBef>
                <a:spcPts val="400"/>
              </a:spcBef>
              <a:spcAft>
                <a:spcPts val="0"/>
              </a:spcAft>
              <a:buSzPts val="2000"/>
              <a:buFont typeface="Times New Roman"/>
              <a:buNone/>
            </a:pPr>
            <a:endParaRPr sz="2000" b="1" i="0" u="none">
              <a:solidFill>
                <a:srgbClr val="0070C0"/>
              </a:solidFill>
              <a:latin typeface="Courier New"/>
              <a:ea typeface="Courier New"/>
              <a:cs typeface="Courier New"/>
              <a:sym typeface="Courier New"/>
            </a:endParaRPr>
          </a:p>
          <a:p>
            <a:pPr marL="628650" lvl="1" indent="-171450" algn="l" rtl="0">
              <a:lnSpc>
                <a:spcPct val="100000"/>
              </a:lnSpc>
              <a:spcBef>
                <a:spcPts val="400"/>
              </a:spcBef>
              <a:spcAft>
                <a:spcPts val="0"/>
              </a:spcAft>
              <a:buSzPts val="2000"/>
              <a:buFont typeface="Courier New"/>
              <a:buNone/>
            </a:pPr>
            <a:r>
              <a:rPr lang="en-US" sz="2000" b="1" i="0" u="none">
                <a:solidFill>
                  <a:srgbClr val="0070C0"/>
                </a:solidFill>
                <a:latin typeface="Courier New"/>
                <a:ea typeface="Courier New"/>
                <a:cs typeface="Courier New"/>
                <a:sym typeface="Courier New"/>
              </a:rPr>
              <a:t>public</a:t>
            </a:r>
            <a:r>
              <a:rPr lang="en-US" sz="2000" b="1" i="0" u="none">
                <a:solidFill>
                  <a:schemeClr val="dk2"/>
                </a:solidFill>
                <a:latin typeface="Courier New"/>
                <a:ea typeface="Courier New"/>
                <a:cs typeface="Courier New"/>
                <a:sym typeface="Courier New"/>
              </a:rPr>
              <a:t> </a:t>
            </a:r>
            <a:r>
              <a:rPr lang="en-US" sz="2000" b="1" i="0" u="none">
                <a:solidFill>
                  <a:srgbClr val="0070C0"/>
                </a:solidFill>
                <a:latin typeface="Courier New"/>
                <a:ea typeface="Courier New"/>
                <a:cs typeface="Courier New"/>
                <a:sym typeface="Courier New"/>
              </a:rPr>
              <a:t>static void </a:t>
            </a:r>
            <a:r>
              <a:rPr lang="en-US" sz="2000" b="1" i="0" u="none">
                <a:solidFill>
                  <a:schemeClr val="dk2"/>
                </a:solidFill>
                <a:latin typeface="Courier New"/>
                <a:ea typeface="Courier New"/>
                <a:cs typeface="Courier New"/>
                <a:sym typeface="Courier New"/>
              </a:rPr>
              <a:t>m(Student x)</a:t>
            </a:r>
            <a:endParaRPr/>
          </a:p>
          <a:p>
            <a:pPr marL="628650" lvl="1" indent="-171450" algn="l" rtl="0">
              <a:lnSpc>
                <a:spcPct val="100000"/>
              </a:lnSpc>
              <a:spcBef>
                <a:spcPts val="400"/>
              </a:spcBef>
              <a:spcAft>
                <a:spcPts val="0"/>
              </a:spcAft>
              <a:buSzPts val="2000"/>
              <a:buFont typeface="Times New Roman"/>
              <a:buNone/>
            </a:pPr>
            <a:endParaRPr sz="2000" b="0" i="0" u="none">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r>
              <a:rPr lang="en-US" sz="2400" b="0" i="0" u="none">
                <a:solidFill>
                  <a:schemeClr val="dk1"/>
                </a:solidFill>
                <a:latin typeface="Times New Roman"/>
                <a:ea typeface="Times New Roman"/>
                <a:cs typeface="Times New Roman"/>
                <a:sym typeface="Times New Roman"/>
              </a:rPr>
              <a:t>      Student x = new Object();</a:t>
            </a:r>
            <a:endParaRPr sz="2400" b="0" i="0" u="none">
              <a:solidFill>
                <a:schemeClr val="dk1"/>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1800"/>
              <a:buNone/>
            </a:pPr>
            <a:r>
              <a:rPr lang="en-US" sz="2400" b="0" i="0" u="none">
                <a:solidFill>
                  <a:schemeClr val="dk1"/>
                </a:solidFill>
                <a:latin typeface="Times New Roman"/>
                <a:ea typeface="Times New Roman"/>
                <a:cs typeface="Times New Roman"/>
                <a:sym typeface="Times New Roman"/>
              </a:rPr>
              <a:t> </a:t>
            </a:r>
            <a:endParaRPr/>
          </a:p>
          <a:p>
            <a:pPr marL="342900" lvl="0" indent="-228600" algn="l" rtl="0">
              <a:spcBef>
                <a:spcPts val="480"/>
              </a:spcBef>
              <a:spcAft>
                <a:spcPts val="0"/>
              </a:spcAft>
              <a:buSzPts val="1800"/>
              <a:buNone/>
            </a:pPr>
            <a:endParaRPr sz="2400" b="0" i="0" u="none">
              <a:solidFill>
                <a:schemeClr val="dk1"/>
              </a:solidFill>
              <a:latin typeface="Times New Roman"/>
              <a:ea typeface="Times New Roman"/>
              <a:cs typeface="Times New Roman"/>
              <a:sym typeface="Times New Roman"/>
            </a:endParaRPr>
          </a:p>
        </p:txBody>
      </p:sp>
      <p:pic>
        <p:nvPicPr>
          <p:cNvPr id="607" name="Google Shape;607;p52" descr="Image result for think"/>
          <p:cNvPicPr preferRelativeResize="0"/>
          <p:nvPr/>
        </p:nvPicPr>
        <p:blipFill rotWithShape="1">
          <a:blip r:embed="rId3">
            <a:alphaModFix/>
          </a:blip>
          <a:srcRect/>
          <a:stretch/>
        </p:blipFill>
        <p:spPr>
          <a:xfrm>
            <a:off x="-19050" y="7937"/>
            <a:ext cx="3371850" cy="1352550"/>
          </a:xfrm>
          <a:prstGeom prst="rect">
            <a:avLst/>
          </a:prstGeom>
          <a:noFill/>
          <a:ln>
            <a:noFill/>
          </a:ln>
        </p:spPr>
      </p:pic>
      <p:sp>
        <p:nvSpPr>
          <p:cNvPr id="608" name="Google Shape;608;p52"/>
          <p:cNvSpPr txBox="1">
            <a:spLocks noGrp="1"/>
          </p:cNvSpPr>
          <p:nvPr>
            <p:ph type="title"/>
          </p:nvPr>
        </p:nvSpPr>
        <p:spPr>
          <a:xfrm>
            <a:off x="685800" y="285750"/>
            <a:ext cx="7772400" cy="11430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endParaRPr sz="4400">
              <a:solidFill>
                <a:schemeClr val="dk2"/>
              </a:solidFill>
              <a:latin typeface="Times New Roman"/>
              <a:ea typeface="Times New Roman"/>
              <a:cs typeface="Times New Roman"/>
              <a:sym typeface="Times New Roman"/>
            </a:endParaRPr>
          </a:p>
        </p:txBody>
      </p:sp>
      <p:sp>
        <p:nvSpPr>
          <p:cNvPr id="609" name="Google Shape;609;p52"/>
          <p:cNvSpPr txBox="1"/>
          <p:nvPr/>
        </p:nvSpPr>
        <p:spPr>
          <a:xfrm>
            <a:off x="7010400" y="2066925"/>
            <a:ext cx="1447800" cy="646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3600"/>
              <a:buFont typeface="Times New Roman"/>
              <a:buNone/>
            </a:pPr>
            <a:r>
              <a:rPr lang="en-US" sz="3600" b="1" i="0" u="none">
                <a:solidFill>
                  <a:srgbClr val="FF0000"/>
                </a:solidFill>
                <a:latin typeface="Times New Roman"/>
                <a:ea typeface="Times New Roman"/>
                <a:cs typeface="Times New Roman"/>
                <a:sym typeface="Times New Roman"/>
              </a:rPr>
              <a:t>X</a:t>
            </a:r>
            <a:endParaRPr/>
          </a:p>
        </p:txBody>
      </p:sp>
      <p:sp>
        <p:nvSpPr>
          <p:cNvPr id="610" name="Google Shape;610;p52"/>
          <p:cNvSpPr txBox="1"/>
          <p:nvPr/>
        </p:nvSpPr>
        <p:spPr>
          <a:xfrm>
            <a:off x="609600" y="3655219"/>
            <a:ext cx="7491412" cy="8302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dirty="0">
                <a:solidFill>
                  <a:srgbClr val="FF0000"/>
                </a:solidFill>
                <a:latin typeface="Times New Roman"/>
                <a:ea typeface="Times New Roman"/>
                <a:cs typeface="Times New Roman"/>
                <a:sym typeface="Times New Roman"/>
              </a:rPr>
              <a:t>Why does the statement </a:t>
            </a:r>
            <a:r>
              <a:rPr lang="en-US" sz="2400" b="1" i="0" u="none" dirty="0">
                <a:solidFill>
                  <a:srgbClr val="FF0000"/>
                </a:solidFill>
                <a:latin typeface="Times New Roman"/>
                <a:ea typeface="Times New Roman"/>
                <a:cs typeface="Times New Roman"/>
                <a:sym typeface="Times New Roman"/>
              </a:rPr>
              <a:t>Object x = new Student()</a:t>
            </a:r>
            <a:r>
              <a:rPr lang="en-US" sz="2400" b="0" i="0" u="none" dirty="0">
                <a:solidFill>
                  <a:srgbClr val="FF0000"/>
                </a:solidFill>
                <a:latin typeface="Times New Roman"/>
                <a:ea typeface="Times New Roman"/>
                <a:cs typeface="Times New Roman"/>
                <a:sym typeface="Times New Roman"/>
              </a:rPr>
              <a:t> work, but the statement </a:t>
            </a:r>
            <a:r>
              <a:rPr lang="en-US" sz="2400" b="1" i="0" u="none" dirty="0">
                <a:solidFill>
                  <a:srgbClr val="FF0000"/>
                </a:solidFill>
                <a:latin typeface="Times New Roman"/>
                <a:ea typeface="Times New Roman"/>
                <a:cs typeface="Times New Roman"/>
                <a:sym typeface="Times New Roman"/>
              </a:rPr>
              <a:t>Student x = new Object() </a:t>
            </a:r>
            <a:r>
              <a:rPr lang="en-US" sz="2400" b="0" i="0" u="none" dirty="0">
                <a:solidFill>
                  <a:srgbClr val="FF0000"/>
                </a:solidFill>
                <a:latin typeface="Times New Roman"/>
                <a:ea typeface="Times New Roman"/>
                <a:cs typeface="Times New Roman"/>
                <a:sym typeface="Times New Roman"/>
              </a:rPr>
              <a:t>doesn’t?</a:t>
            </a:r>
            <a:endParaRPr dirty="0"/>
          </a:p>
        </p:txBody>
      </p:sp>
      <p:sp>
        <p:nvSpPr>
          <p:cNvPr id="611" name="Google Shape;611;p52"/>
          <p:cNvSpPr txBox="1"/>
          <p:nvPr/>
        </p:nvSpPr>
        <p:spPr>
          <a:xfrm>
            <a:off x="609600" y="5199062"/>
            <a:ext cx="7848600" cy="12001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This is because a Student object is always an instance of Object, but an Object is not necessarily an instance of Student.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53"/>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52</a:t>
            </a:fld>
            <a:endParaRPr/>
          </a:p>
        </p:txBody>
      </p:sp>
      <p:sp>
        <p:nvSpPr>
          <p:cNvPr id="617" name="Google Shape;617;p53"/>
          <p:cNvSpPr txBox="1">
            <a:spLocks noGrp="1"/>
          </p:cNvSpPr>
          <p:nvPr>
            <p:ph type="body" idx="1"/>
          </p:nvPr>
        </p:nvSpPr>
        <p:spPr>
          <a:xfrm>
            <a:off x="228600" y="1524000"/>
            <a:ext cx="8686800" cy="1524000"/>
          </a:xfrm>
          <a:prstGeom prst="rect">
            <a:avLst/>
          </a:prstGeom>
          <a:noFill/>
          <a:ln>
            <a:noFill/>
          </a:ln>
        </p:spPr>
        <p:txBody>
          <a:bodyPr spcFirstLastPara="1" wrap="square" lIns="92075" tIns="46025" rIns="92075" bIns="46025" anchor="t" anchorCtr="0">
            <a:noAutofit/>
          </a:bodyPr>
          <a:lstStyle/>
          <a:p>
            <a:pPr marL="628650" lvl="1" indent="-171450" algn="l" rtl="0">
              <a:lnSpc>
                <a:spcPct val="100000"/>
              </a:lnSpc>
              <a:spcBef>
                <a:spcPts val="0"/>
              </a:spcBef>
              <a:spcAft>
                <a:spcPts val="0"/>
              </a:spcAft>
              <a:buSzPts val="2000"/>
              <a:buFont typeface="Times New Roman"/>
              <a:buNone/>
            </a:pPr>
            <a:r>
              <a:rPr lang="en-US" sz="2000" b="0" i="0" u="none" dirty="0">
                <a:solidFill>
                  <a:schemeClr val="dk1"/>
                </a:solidFill>
                <a:latin typeface="Times New Roman"/>
                <a:ea typeface="Times New Roman"/>
                <a:cs typeface="Times New Roman"/>
                <a:sym typeface="Times New Roman"/>
              </a:rPr>
              <a:t>m(new Student());</a:t>
            </a:r>
            <a:endParaRPr dirty="0"/>
          </a:p>
          <a:p>
            <a:pPr marL="628650" lvl="1" indent="-171450" algn="l" rtl="0">
              <a:lnSpc>
                <a:spcPct val="100000"/>
              </a:lnSpc>
              <a:spcBef>
                <a:spcPts val="400"/>
              </a:spcBef>
              <a:spcAft>
                <a:spcPts val="0"/>
              </a:spcAft>
              <a:buSzPts val="2000"/>
              <a:buFont typeface="Courier New"/>
              <a:buNone/>
            </a:pPr>
            <a:r>
              <a:rPr lang="en-US" sz="2000" b="1" i="0" u="none" dirty="0">
                <a:solidFill>
                  <a:srgbClr val="0070C0"/>
                </a:solidFill>
                <a:latin typeface="Courier New"/>
                <a:ea typeface="Courier New"/>
                <a:cs typeface="Courier New"/>
                <a:sym typeface="Courier New"/>
              </a:rPr>
              <a:t>public</a:t>
            </a:r>
            <a:r>
              <a:rPr lang="en-US" sz="2000" b="1" i="0" u="none" dirty="0">
                <a:solidFill>
                  <a:schemeClr val="dk2"/>
                </a:solidFill>
                <a:latin typeface="Courier New"/>
                <a:ea typeface="Courier New"/>
                <a:cs typeface="Courier New"/>
                <a:sym typeface="Courier New"/>
              </a:rPr>
              <a:t> </a:t>
            </a:r>
            <a:r>
              <a:rPr lang="en-US" sz="2000" b="1" i="0" u="none" dirty="0">
                <a:solidFill>
                  <a:srgbClr val="0070C0"/>
                </a:solidFill>
                <a:latin typeface="Courier New"/>
                <a:ea typeface="Courier New"/>
                <a:cs typeface="Courier New"/>
                <a:sym typeface="Courier New"/>
              </a:rPr>
              <a:t>static void </a:t>
            </a:r>
            <a:r>
              <a:rPr lang="en-US" sz="2000" b="1" i="0" u="none" dirty="0">
                <a:solidFill>
                  <a:schemeClr val="dk2"/>
                </a:solidFill>
                <a:latin typeface="Courier New"/>
                <a:ea typeface="Courier New"/>
                <a:cs typeface="Courier New"/>
                <a:sym typeface="Courier New"/>
              </a:rPr>
              <a:t>m(Object x)→ </a:t>
            </a:r>
            <a:r>
              <a:rPr lang="en-US" sz="2000" b="0" i="0" u="none" dirty="0">
                <a:solidFill>
                  <a:schemeClr val="dk1"/>
                </a:solidFill>
                <a:latin typeface="Times New Roman"/>
                <a:ea typeface="Times New Roman"/>
                <a:cs typeface="Times New Roman"/>
                <a:sym typeface="Times New Roman"/>
              </a:rPr>
              <a:t>Object x = new student ();</a:t>
            </a:r>
            <a:endParaRPr sz="2000" b="1" i="0" u="none" dirty="0">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SzPts val="1800"/>
              <a:buNone/>
            </a:pPr>
            <a:r>
              <a:rPr lang="en-US" sz="2400" b="0" i="0" u="none" dirty="0">
                <a:solidFill>
                  <a:schemeClr val="dk1"/>
                </a:solidFill>
                <a:latin typeface="Times New Roman"/>
                <a:ea typeface="Times New Roman"/>
                <a:cs typeface="Times New Roman"/>
                <a:sym typeface="Times New Roman"/>
              </a:rPr>
              <a:t>   </a:t>
            </a:r>
            <a:endParaRPr dirty="0"/>
          </a:p>
          <a:p>
            <a:pPr marL="0" lvl="0" indent="0" algn="l" rtl="0">
              <a:lnSpc>
                <a:spcPct val="90000"/>
              </a:lnSpc>
              <a:spcBef>
                <a:spcPts val="0"/>
              </a:spcBef>
              <a:spcAft>
                <a:spcPts val="0"/>
              </a:spcAft>
              <a:buSzPts val="1800"/>
              <a:buNone/>
            </a:pPr>
            <a:r>
              <a:rPr lang="en-US" sz="2400" b="0" i="0" u="none" dirty="0">
                <a:solidFill>
                  <a:schemeClr val="dk1"/>
                </a:solidFill>
                <a:latin typeface="Times New Roman"/>
                <a:ea typeface="Times New Roman"/>
                <a:cs typeface="Times New Roman"/>
                <a:sym typeface="Times New Roman"/>
              </a:rPr>
              <a:t>Suppose you want to assign the object reference x to a variable of the Student type using the following statement:</a:t>
            </a:r>
            <a:endParaRPr dirty="0"/>
          </a:p>
          <a:p>
            <a:pPr marL="0" lvl="0" indent="0" algn="l" rtl="0">
              <a:lnSpc>
                <a:spcPct val="100000"/>
              </a:lnSpc>
              <a:spcBef>
                <a:spcPts val="0"/>
              </a:spcBef>
              <a:spcAft>
                <a:spcPts val="0"/>
              </a:spcAft>
              <a:buSzPts val="1800"/>
              <a:buNone/>
            </a:pPr>
            <a:r>
              <a:rPr lang="en-US" sz="2400" b="1" i="0" u="none" dirty="0">
                <a:solidFill>
                  <a:srgbClr val="0070C0"/>
                </a:solidFill>
                <a:latin typeface="Times New Roman"/>
                <a:ea typeface="Times New Roman"/>
                <a:cs typeface="Times New Roman"/>
                <a:sym typeface="Times New Roman"/>
              </a:rPr>
              <a:t>                                      Student a= x;</a:t>
            </a:r>
            <a:endParaRPr sz="2400" b="1" i="0" u="none" dirty="0">
              <a:solidFill>
                <a:srgbClr val="0070C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1800"/>
              <a:buNone/>
            </a:pPr>
            <a:r>
              <a:rPr lang="en-US" sz="2400" b="0" i="0" u="none" dirty="0">
                <a:solidFill>
                  <a:schemeClr val="dk1"/>
                </a:solidFill>
                <a:latin typeface="Times New Roman"/>
                <a:ea typeface="Times New Roman"/>
                <a:cs typeface="Times New Roman"/>
                <a:sym typeface="Times New Roman"/>
              </a:rPr>
              <a:t> </a:t>
            </a:r>
            <a:endParaRPr dirty="0"/>
          </a:p>
          <a:p>
            <a:pPr marL="342900" lvl="0" indent="-228600" algn="l" rtl="0">
              <a:spcBef>
                <a:spcPts val="480"/>
              </a:spcBef>
              <a:spcAft>
                <a:spcPts val="0"/>
              </a:spcAft>
              <a:buSzPts val="1800"/>
              <a:buNone/>
            </a:pPr>
            <a:endParaRPr sz="2400" b="0" i="0" u="none" dirty="0">
              <a:solidFill>
                <a:schemeClr val="dk1"/>
              </a:solidFill>
              <a:latin typeface="Times New Roman"/>
              <a:ea typeface="Times New Roman"/>
              <a:cs typeface="Times New Roman"/>
              <a:sym typeface="Times New Roman"/>
            </a:endParaRPr>
          </a:p>
        </p:txBody>
      </p:sp>
      <p:pic>
        <p:nvPicPr>
          <p:cNvPr id="618" name="Google Shape;618;p53" descr="Image result for think"/>
          <p:cNvPicPr preferRelativeResize="0"/>
          <p:nvPr/>
        </p:nvPicPr>
        <p:blipFill rotWithShape="1">
          <a:blip r:embed="rId3">
            <a:alphaModFix/>
          </a:blip>
          <a:srcRect/>
          <a:stretch/>
        </p:blipFill>
        <p:spPr>
          <a:xfrm>
            <a:off x="-19050" y="7937"/>
            <a:ext cx="3371850" cy="1352550"/>
          </a:xfrm>
          <a:prstGeom prst="rect">
            <a:avLst/>
          </a:prstGeom>
          <a:noFill/>
          <a:ln>
            <a:noFill/>
          </a:ln>
        </p:spPr>
      </p:pic>
      <p:sp>
        <p:nvSpPr>
          <p:cNvPr id="619" name="Google Shape;619;p53"/>
          <p:cNvSpPr txBox="1"/>
          <p:nvPr/>
        </p:nvSpPr>
        <p:spPr>
          <a:xfrm>
            <a:off x="5140325" y="3252787"/>
            <a:ext cx="1447800" cy="646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3600"/>
              <a:buFont typeface="Times New Roman"/>
              <a:buNone/>
            </a:pPr>
            <a:r>
              <a:rPr lang="en-US" sz="3600" b="1" i="0" u="none">
                <a:solidFill>
                  <a:srgbClr val="FF0000"/>
                </a:solidFill>
                <a:latin typeface="Times New Roman"/>
                <a:ea typeface="Times New Roman"/>
                <a:cs typeface="Times New Roman"/>
                <a:sym typeface="Times New Roman"/>
              </a:rPr>
              <a:t>X</a:t>
            </a:r>
            <a:endParaRPr/>
          </a:p>
        </p:txBody>
      </p:sp>
      <p:sp>
        <p:nvSpPr>
          <p:cNvPr id="620" name="Google Shape;620;p53"/>
          <p:cNvSpPr txBox="1"/>
          <p:nvPr/>
        </p:nvSpPr>
        <p:spPr>
          <a:xfrm>
            <a:off x="609600" y="3835400"/>
            <a:ext cx="7543800" cy="14224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Even though you can see that x is really a Student object, the compiler is not so clever to know it. </a:t>
            </a:r>
            <a:endParaRPr dirty="0"/>
          </a:p>
          <a:p>
            <a:pPr marL="0" marR="0" lvl="0" indent="0" algn="ctr" rtl="0">
              <a:lnSpc>
                <a:spcPct val="90000"/>
              </a:lnSpc>
              <a:spcBef>
                <a:spcPts val="0"/>
              </a:spcBef>
              <a:spcAft>
                <a:spcPts val="0"/>
              </a:spcAft>
              <a:buClr>
                <a:srgbClr val="FF0000"/>
              </a:buClr>
              <a:buSzPts val="2400"/>
              <a:buFont typeface="Times New Roman"/>
              <a:buNone/>
            </a:pPr>
            <a:r>
              <a:rPr lang="en-US" sz="2400" b="0" i="0" u="none" dirty="0">
                <a:solidFill>
                  <a:srgbClr val="FF0000"/>
                </a:solidFill>
                <a:latin typeface="Times New Roman"/>
                <a:ea typeface="Times New Roman"/>
                <a:cs typeface="Times New Roman"/>
                <a:sym typeface="Times New Roman"/>
              </a:rPr>
              <a:t>What do we do?</a:t>
            </a:r>
            <a:endParaRPr dirty="0"/>
          </a:p>
          <a:p>
            <a:pPr marL="0" marR="0" lvl="0" indent="0" algn="l" rtl="0">
              <a:lnSpc>
                <a:spcPct val="100000"/>
              </a:lnSpc>
              <a:spcBef>
                <a:spcPts val="0"/>
              </a:spcBef>
              <a:spcAft>
                <a:spcPts val="0"/>
              </a:spcAft>
              <a:buNone/>
            </a:pPr>
            <a:endParaRPr sz="2400" b="0" i="0" u="none" dirty="0">
              <a:solidFill>
                <a:srgbClr val="FF0000"/>
              </a:solidFill>
              <a:latin typeface="Times New Roman"/>
              <a:ea typeface="Times New Roman"/>
              <a:cs typeface="Times New Roman"/>
              <a:sym typeface="Times New Roman"/>
            </a:endParaRPr>
          </a:p>
        </p:txBody>
      </p:sp>
      <p:sp>
        <p:nvSpPr>
          <p:cNvPr id="621" name="Google Shape;621;p53"/>
          <p:cNvSpPr txBox="1"/>
          <p:nvPr/>
        </p:nvSpPr>
        <p:spPr>
          <a:xfrm>
            <a:off x="2133600" y="387350"/>
            <a:ext cx="7772400" cy="609600"/>
          </a:xfrm>
          <a:prstGeom prst="rect">
            <a:avLst/>
          </a:prstGeom>
          <a:noFill/>
          <a:ln>
            <a:noFill/>
          </a:ln>
        </p:spPr>
        <p:txBody>
          <a:bodyPr spcFirstLastPara="1" wrap="square" lIns="92075" tIns="46025" rIns="92075" bIns="46025" anchor="ctr" anchorCtr="0">
            <a:noAutofit/>
          </a:bodyPr>
          <a:lstStyle/>
          <a:p>
            <a:pPr marL="0" marR="0" lvl="0" indent="0" algn="ctr" rtl="0">
              <a:lnSpc>
                <a:spcPct val="100000"/>
              </a:lnSpc>
              <a:spcBef>
                <a:spcPts val="0"/>
              </a:spcBef>
              <a:spcAft>
                <a:spcPts val="0"/>
              </a:spcAft>
              <a:buClr>
                <a:schemeClr val="dk2"/>
              </a:buClr>
              <a:buSzPts val="3200"/>
              <a:buFont typeface="Times New Roman"/>
              <a:buNone/>
            </a:pPr>
            <a:r>
              <a:rPr lang="en-US" sz="3200" b="0" i="0" u="none" dirty="0">
                <a:solidFill>
                  <a:schemeClr val="dk2"/>
                </a:solidFill>
                <a:latin typeface="Times New Roman"/>
                <a:ea typeface="Times New Roman"/>
                <a:cs typeface="Times New Roman"/>
                <a:sym typeface="Times New Roman"/>
              </a:rPr>
              <a:t>When Casting is Necessary?</a:t>
            </a:r>
            <a:endParaRPr dirty="0"/>
          </a:p>
        </p:txBody>
      </p:sp>
      <p:sp>
        <p:nvSpPr>
          <p:cNvPr id="622" name="Google Shape;622;p53"/>
          <p:cNvSpPr txBox="1"/>
          <p:nvPr/>
        </p:nvSpPr>
        <p:spPr>
          <a:xfrm>
            <a:off x="2016125" y="5089525"/>
            <a:ext cx="4572000" cy="1144587"/>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400"/>
              <a:buFont typeface="Times New Roman"/>
              <a:buNone/>
            </a:pPr>
            <a:r>
              <a:rPr lang="en-US" sz="2400" dirty="0">
                <a:solidFill>
                  <a:schemeClr val="dk1"/>
                </a:solidFill>
                <a:latin typeface="Times New Roman"/>
                <a:ea typeface="Times New Roman"/>
                <a:cs typeface="Times New Roman"/>
                <a:sym typeface="Times New Roman"/>
              </a:rPr>
              <a:t>U</a:t>
            </a:r>
            <a:r>
              <a:rPr lang="en-US" sz="2400" b="0" i="0" u="none" dirty="0">
                <a:solidFill>
                  <a:schemeClr val="dk1"/>
                </a:solidFill>
                <a:latin typeface="Times New Roman"/>
                <a:ea typeface="Times New Roman"/>
                <a:cs typeface="Times New Roman"/>
                <a:sym typeface="Times New Roman"/>
              </a:rPr>
              <a:t>se an explicit casting.</a:t>
            </a:r>
            <a:endParaRPr dirty="0"/>
          </a:p>
          <a:p>
            <a:pPr marL="628650" marR="0" lvl="1" indent="-171450" algn="l" rtl="0">
              <a:lnSpc>
                <a:spcPct val="90000"/>
              </a:lnSpc>
              <a:spcBef>
                <a:spcPts val="0"/>
              </a:spcBef>
              <a:spcAft>
                <a:spcPts val="0"/>
              </a:spcAft>
              <a:buClr>
                <a:schemeClr val="dk1"/>
              </a:buClr>
              <a:buSzPts val="2000"/>
              <a:buFont typeface="Times New Roman"/>
              <a:buNone/>
            </a:pPr>
            <a:endParaRPr sz="2000" b="0" i="0" u="none" strike="noStrike" cap="none" dirty="0">
              <a:solidFill>
                <a:schemeClr val="dk1"/>
              </a:solidFill>
              <a:latin typeface="Times New Roman"/>
              <a:ea typeface="Times New Roman"/>
              <a:cs typeface="Times New Roman"/>
              <a:sym typeface="Times New Roman"/>
            </a:endParaRPr>
          </a:p>
          <a:p>
            <a:pPr marL="628650" marR="0" lvl="1" indent="-171450" algn="ctr" rtl="0">
              <a:lnSpc>
                <a:spcPct val="90000"/>
              </a:lnSpc>
              <a:spcBef>
                <a:spcPts val="0"/>
              </a:spcBef>
              <a:spcAft>
                <a:spcPts val="0"/>
              </a:spcAft>
              <a:buClr>
                <a:schemeClr val="dk1"/>
              </a:buClr>
              <a:buSzPts val="3200"/>
              <a:buFont typeface="Times New Roman"/>
              <a:buNone/>
            </a:pPr>
            <a:r>
              <a:rPr lang="en-US" sz="3200" b="0" i="0" u="none" strike="noStrike" cap="none" dirty="0">
                <a:solidFill>
                  <a:schemeClr val="dk1"/>
                </a:solidFill>
                <a:latin typeface="Times New Roman"/>
                <a:ea typeface="Times New Roman"/>
                <a:cs typeface="Times New Roman"/>
                <a:sym typeface="Times New Roman"/>
              </a:rPr>
              <a:t>Student a = (Student) x;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Shape 626"/>
        <p:cNvGrpSpPr/>
        <p:nvPr/>
      </p:nvGrpSpPr>
      <p:grpSpPr>
        <a:xfrm>
          <a:off x="0" y="0"/>
          <a:ext cx="0" cy="0"/>
          <a:chOff x="0" y="0"/>
          <a:chExt cx="0" cy="0"/>
        </a:xfrm>
      </p:grpSpPr>
      <p:sp>
        <p:nvSpPr>
          <p:cNvPr id="627" name="Google Shape;627;p54"/>
          <p:cNvSpPr txBox="1"/>
          <p:nvPr/>
        </p:nvSpPr>
        <p:spPr>
          <a:xfrm>
            <a:off x="6553200" y="7696200"/>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53</a:t>
            </a:fld>
            <a:endParaRPr/>
          </a:p>
        </p:txBody>
      </p:sp>
      <p:sp>
        <p:nvSpPr>
          <p:cNvPr id="628" name="Google Shape;628;p54"/>
          <p:cNvSpPr txBox="1">
            <a:spLocks noGrp="1"/>
          </p:cNvSpPr>
          <p:nvPr>
            <p:ph type="title"/>
          </p:nvPr>
        </p:nvSpPr>
        <p:spPr>
          <a:xfrm>
            <a:off x="325437" y="1371600"/>
            <a:ext cx="8361362" cy="1428750"/>
          </a:xfrm>
          <a:prstGeom prst="rect">
            <a:avLst/>
          </a:prstGeom>
          <a:noFill/>
          <a:ln>
            <a:noFill/>
          </a:ln>
        </p:spPr>
        <p:txBody>
          <a:bodyPr spcFirstLastPara="1" wrap="square" lIns="92075" tIns="46025" rIns="92075" bIns="46025" anchor="ctr" anchorCtr="0">
            <a:noAutofit/>
          </a:bodyPr>
          <a:lstStyle/>
          <a:p>
            <a:pPr marL="0" lvl="0" indent="0" algn="l" rtl="0">
              <a:lnSpc>
                <a:spcPct val="100000"/>
              </a:lnSpc>
              <a:spcBef>
                <a:spcPts val="0"/>
              </a:spcBef>
              <a:spcAft>
                <a:spcPts val="0"/>
              </a:spcAft>
              <a:buClr>
                <a:schemeClr val="dk2"/>
              </a:buClr>
              <a:buSzPts val="2400"/>
              <a:buFont typeface="Times New Roman"/>
              <a:buNone/>
            </a:pPr>
            <a:r>
              <a:rPr lang="en-US" sz="2400" b="0" i="0" u="none">
                <a:solidFill>
                  <a:schemeClr val="dk2"/>
                </a:solidFill>
                <a:latin typeface="Times New Roman"/>
                <a:ea typeface="Times New Roman"/>
                <a:cs typeface="Times New Roman"/>
                <a:sym typeface="Times New Roman"/>
              </a:rPr>
              <a:t>You may also consider the analogy of fruit, apple, and orange with the Fruit class as the superclass for Apple and Orange</a:t>
            </a:r>
            <a:r>
              <a:rPr lang="en-US" sz="3200" b="0" i="0" u="none">
                <a:solidFill>
                  <a:schemeClr val="dk2"/>
                </a:solidFill>
                <a:latin typeface="Times New Roman"/>
                <a:ea typeface="Times New Roman"/>
                <a:cs typeface="Times New Roman"/>
                <a:sym typeface="Times New Roman"/>
              </a:rPr>
              <a:t>.</a:t>
            </a:r>
            <a:endParaRPr/>
          </a:p>
        </p:txBody>
      </p:sp>
      <p:sp>
        <p:nvSpPr>
          <p:cNvPr id="629" name="Google Shape;629;p54"/>
          <p:cNvSpPr txBox="1">
            <a:spLocks noGrp="1"/>
          </p:cNvSpPr>
          <p:nvPr>
            <p:ph type="body" idx="1"/>
          </p:nvPr>
        </p:nvSpPr>
        <p:spPr>
          <a:xfrm>
            <a:off x="152400" y="2819400"/>
            <a:ext cx="8458200" cy="3962400"/>
          </a:xfrm>
          <a:prstGeom prst="rect">
            <a:avLst/>
          </a:prstGeom>
          <a:noFill/>
          <a:ln>
            <a:noFill/>
          </a:ln>
        </p:spPr>
        <p:txBody>
          <a:bodyPr spcFirstLastPara="1" wrap="square" lIns="92075" tIns="46025" rIns="92075" bIns="46025" anchor="t" anchorCtr="0">
            <a:noAutofit/>
          </a:bodyPr>
          <a:lstStyle/>
          <a:p>
            <a:pPr marL="0" lvl="0" indent="0" algn="l" rtl="0">
              <a:lnSpc>
                <a:spcPct val="100000"/>
              </a:lnSpc>
              <a:spcBef>
                <a:spcPts val="0"/>
              </a:spcBef>
              <a:spcAft>
                <a:spcPts val="0"/>
              </a:spcAft>
              <a:buSzPts val="1800"/>
              <a:buNone/>
            </a:pPr>
            <a:r>
              <a:rPr lang="en-US" sz="2400" b="0" i="0" u="none" dirty="0">
                <a:solidFill>
                  <a:schemeClr val="dk1"/>
                </a:solidFill>
                <a:latin typeface="Courier New"/>
                <a:ea typeface="Courier New"/>
                <a:cs typeface="Courier New"/>
                <a:sym typeface="Courier New"/>
              </a:rPr>
              <a:t>Fruit fruit= new Apple();</a:t>
            </a:r>
            <a:endParaRPr dirty="0"/>
          </a:p>
          <a:p>
            <a:pPr marL="742950" lvl="1" indent="-285750" algn="l" rtl="0">
              <a:lnSpc>
                <a:spcPct val="100000"/>
              </a:lnSpc>
              <a:spcBef>
                <a:spcPts val="2400"/>
              </a:spcBef>
              <a:spcAft>
                <a:spcPts val="0"/>
              </a:spcAft>
              <a:buSzPts val="2400"/>
              <a:buFont typeface="Courier New"/>
              <a:buNone/>
            </a:pPr>
            <a:r>
              <a:rPr lang="en-US" sz="2400" b="0" i="0" u="none" dirty="0">
                <a:solidFill>
                  <a:schemeClr val="dk1"/>
                </a:solidFill>
                <a:latin typeface="Courier New"/>
                <a:ea typeface="Courier New"/>
                <a:cs typeface="Courier New"/>
                <a:sym typeface="Courier New"/>
              </a:rPr>
              <a:t>Apple x = fruit;</a:t>
            </a:r>
            <a:endParaRPr dirty="0"/>
          </a:p>
          <a:p>
            <a:pPr marL="742950" lvl="1" indent="-285750" algn="l" rtl="0">
              <a:lnSpc>
                <a:spcPct val="100000"/>
              </a:lnSpc>
              <a:spcBef>
                <a:spcPts val="2400"/>
              </a:spcBef>
              <a:spcAft>
                <a:spcPts val="0"/>
              </a:spcAft>
              <a:buSzPts val="2400"/>
              <a:buFont typeface="Courier New"/>
              <a:buNone/>
            </a:pPr>
            <a:r>
              <a:rPr lang="en-US" sz="2400" b="0" i="0" u="none" dirty="0">
                <a:solidFill>
                  <a:schemeClr val="dk1"/>
                </a:solidFill>
                <a:latin typeface="Courier New"/>
                <a:ea typeface="Courier New"/>
                <a:cs typeface="Courier New"/>
                <a:sym typeface="Courier New"/>
              </a:rPr>
              <a:t>Apple x = (Apple)fruit;</a:t>
            </a:r>
            <a:endParaRPr dirty="0"/>
          </a:p>
          <a:p>
            <a:pPr marL="742950" lvl="1" indent="-285750" algn="l" rtl="0">
              <a:lnSpc>
                <a:spcPct val="100000"/>
              </a:lnSpc>
              <a:spcBef>
                <a:spcPts val="2400"/>
              </a:spcBef>
              <a:spcAft>
                <a:spcPts val="0"/>
              </a:spcAft>
              <a:buSzPts val="2400"/>
              <a:buFont typeface="Times New Roman"/>
              <a:buNone/>
            </a:pPr>
            <a:endParaRPr sz="2400" b="0" i="0" u="none" dirty="0">
              <a:solidFill>
                <a:schemeClr val="dk1"/>
              </a:solidFill>
              <a:latin typeface="Courier New"/>
              <a:ea typeface="Courier New"/>
              <a:cs typeface="Courier New"/>
              <a:sym typeface="Courier New"/>
            </a:endParaRPr>
          </a:p>
          <a:p>
            <a:pPr marL="742950" lvl="1" indent="-285750" algn="l" rtl="0">
              <a:lnSpc>
                <a:spcPct val="100000"/>
              </a:lnSpc>
              <a:spcBef>
                <a:spcPts val="2400"/>
              </a:spcBef>
              <a:spcAft>
                <a:spcPts val="0"/>
              </a:spcAft>
              <a:buSzPts val="2400"/>
              <a:buFont typeface="Courier New"/>
              <a:buNone/>
            </a:pPr>
            <a:r>
              <a:rPr lang="en-US" sz="2400" b="0" i="0" u="none" dirty="0">
                <a:solidFill>
                  <a:schemeClr val="dk1"/>
                </a:solidFill>
                <a:latin typeface="Courier New"/>
                <a:ea typeface="Courier New"/>
                <a:cs typeface="Courier New"/>
                <a:sym typeface="Courier New"/>
              </a:rPr>
              <a:t>Orange x = (Orange)fruit;</a:t>
            </a:r>
            <a:endParaRPr dirty="0"/>
          </a:p>
        </p:txBody>
      </p:sp>
      <p:pic>
        <p:nvPicPr>
          <p:cNvPr id="630" name="Google Shape;630;p54" descr="Image result for think"/>
          <p:cNvPicPr preferRelativeResize="0"/>
          <p:nvPr/>
        </p:nvPicPr>
        <p:blipFill rotWithShape="1">
          <a:blip r:embed="rId3">
            <a:alphaModFix/>
          </a:blip>
          <a:srcRect/>
          <a:stretch/>
        </p:blipFill>
        <p:spPr>
          <a:xfrm>
            <a:off x="-19050" y="7937"/>
            <a:ext cx="3371850" cy="1352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54"/>
          <p:cNvSpPr txBox="1"/>
          <p:nvPr/>
        </p:nvSpPr>
        <p:spPr>
          <a:xfrm>
            <a:off x="6553200" y="7696200"/>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54</a:t>
            </a:fld>
            <a:endParaRPr/>
          </a:p>
        </p:txBody>
      </p:sp>
      <p:sp>
        <p:nvSpPr>
          <p:cNvPr id="628" name="Google Shape;628;p54"/>
          <p:cNvSpPr txBox="1">
            <a:spLocks noGrp="1"/>
          </p:cNvSpPr>
          <p:nvPr>
            <p:ph type="title"/>
          </p:nvPr>
        </p:nvSpPr>
        <p:spPr>
          <a:xfrm>
            <a:off x="325437" y="1371600"/>
            <a:ext cx="8361362" cy="1428750"/>
          </a:xfrm>
          <a:prstGeom prst="rect">
            <a:avLst/>
          </a:prstGeom>
          <a:noFill/>
          <a:ln>
            <a:noFill/>
          </a:ln>
        </p:spPr>
        <p:txBody>
          <a:bodyPr spcFirstLastPara="1" wrap="square" lIns="92075" tIns="46025" rIns="92075" bIns="46025" anchor="ctr" anchorCtr="0">
            <a:noAutofit/>
          </a:bodyPr>
          <a:lstStyle/>
          <a:p>
            <a:pPr marL="0" lvl="0" indent="0" algn="l" rtl="0">
              <a:lnSpc>
                <a:spcPct val="100000"/>
              </a:lnSpc>
              <a:spcBef>
                <a:spcPts val="0"/>
              </a:spcBef>
              <a:spcAft>
                <a:spcPts val="0"/>
              </a:spcAft>
              <a:buClr>
                <a:schemeClr val="dk2"/>
              </a:buClr>
              <a:buSzPts val="2400"/>
              <a:buFont typeface="Times New Roman"/>
              <a:buNone/>
            </a:pPr>
            <a:r>
              <a:rPr lang="en-US" sz="2400" b="0" i="0" u="none">
                <a:solidFill>
                  <a:schemeClr val="dk2"/>
                </a:solidFill>
                <a:latin typeface="Times New Roman"/>
                <a:ea typeface="Times New Roman"/>
                <a:cs typeface="Times New Roman"/>
                <a:sym typeface="Times New Roman"/>
              </a:rPr>
              <a:t>You may also consider the analogy of fruit, apple, and orange with the Fruit class as the superclass for Apple and Orange</a:t>
            </a:r>
            <a:r>
              <a:rPr lang="en-US" sz="3200" b="0" i="0" u="none">
                <a:solidFill>
                  <a:schemeClr val="dk2"/>
                </a:solidFill>
                <a:latin typeface="Times New Roman"/>
                <a:ea typeface="Times New Roman"/>
                <a:cs typeface="Times New Roman"/>
                <a:sym typeface="Times New Roman"/>
              </a:rPr>
              <a:t>.</a:t>
            </a:r>
            <a:endParaRPr/>
          </a:p>
        </p:txBody>
      </p:sp>
      <p:sp>
        <p:nvSpPr>
          <p:cNvPr id="629" name="Google Shape;629;p54"/>
          <p:cNvSpPr txBox="1">
            <a:spLocks noGrp="1"/>
          </p:cNvSpPr>
          <p:nvPr>
            <p:ph type="body" idx="1"/>
          </p:nvPr>
        </p:nvSpPr>
        <p:spPr>
          <a:xfrm>
            <a:off x="152400" y="2819400"/>
            <a:ext cx="8458200" cy="3962400"/>
          </a:xfrm>
          <a:prstGeom prst="rect">
            <a:avLst/>
          </a:prstGeom>
          <a:noFill/>
          <a:ln>
            <a:noFill/>
          </a:ln>
        </p:spPr>
        <p:txBody>
          <a:bodyPr spcFirstLastPara="1" wrap="square" lIns="92075" tIns="46025" rIns="92075" bIns="46025" anchor="t" anchorCtr="0">
            <a:noAutofit/>
          </a:bodyPr>
          <a:lstStyle/>
          <a:p>
            <a:pPr marL="0" lvl="0" indent="0" algn="l" rtl="0">
              <a:lnSpc>
                <a:spcPct val="100000"/>
              </a:lnSpc>
              <a:spcBef>
                <a:spcPts val="0"/>
              </a:spcBef>
              <a:spcAft>
                <a:spcPts val="0"/>
              </a:spcAft>
              <a:buSzPts val="1800"/>
              <a:buNone/>
            </a:pPr>
            <a:r>
              <a:rPr lang="en-US" sz="2400" b="0" i="0" u="none" dirty="0">
                <a:solidFill>
                  <a:schemeClr val="dk1"/>
                </a:solidFill>
                <a:latin typeface="Courier New"/>
                <a:ea typeface="Courier New"/>
                <a:cs typeface="Courier New"/>
                <a:sym typeface="Courier New"/>
              </a:rPr>
              <a:t>Fruit fruit= new Apple();</a:t>
            </a:r>
            <a:endParaRPr dirty="0"/>
          </a:p>
          <a:p>
            <a:pPr marL="742950" lvl="1" indent="-285750" algn="l" rtl="0">
              <a:lnSpc>
                <a:spcPct val="100000"/>
              </a:lnSpc>
              <a:spcBef>
                <a:spcPts val="2400"/>
              </a:spcBef>
              <a:spcAft>
                <a:spcPts val="0"/>
              </a:spcAft>
              <a:buSzPts val="2400"/>
              <a:buFont typeface="Courier New"/>
              <a:buNone/>
            </a:pPr>
            <a:r>
              <a:rPr lang="en-US" sz="2400" b="0" i="0" u="none" dirty="0">
                <a:solidFill>
                  <a:schemeClr val="dk1"/>
                </a:solidFill>
                <a:latin typeface="Courier New"/>
                <a:ea typeface="Courier New"/>
                <a:cs typeface="Courier New"/>
                <a:sym typeface="Courier New"/>
              </a:rPr>
              <a:t>Apple x = fruit;</a:t>
            </a:r>
            <a:endParaRPr dirty="0"/>
          </a:p>
          <a:p>
            <a:pPr marL="742950" lvl="1" indent="-285750" algn="l" rtl="0">
              <a:lnSpc>
                <a:spcPct val="100000"/>
              </a:lnSpc>
              <a:spcBef>
                <a:spcPts val="2400"/>
              </a:spcBef>
              <a:spcAft>
                <a:spcPts val="0"/>
              </a:spcAft>
              <a:buSzPts val="2400"/>
              <a:buFont typeface="Courier New"/>
              <a:buNone/>
            </a:pPr>
            <a:r>
              <a:rPr lang="en-US" sz="2400" b="0" i="0" u="none" dirty="0">
                <a:solidFill>
                  <a:schemeClr val="dk1"/>
                </a:solidFill>
                <a:latin typeface="Courier New"/>
                <a:ea typeface="Courier New"/>
                <a:cs typeface="Courier New"/>
                <a:sym typeface="Courier New"/>
              </a:rPr>
              <a:t>Apple x = (Apple)fruit;</a:t>
            </a:r>
            <a:endParaRPr dirty="0"/>
          </a:p>
          <a:p>
            <a:pPr marL="742950" lvl="1" indent="-285750" algn="l" rtl="0">
              <a:lnSpc>
                <a:spcPct val="100000"/>
              </a:lnSpc>
              <a:spcBef>
                <a:spcPts val="2400"/>
              </a:spcBef>
              <a:spcAft>
                <a:spcPts val="0"/>
              </a:spcAft>
              <a:buSzPts val="2400"/>
              <a:buFont typeface="Times New Roman"/>
              <a:buNone/>
            </a:pPr>
            <a:endParaRPr sz="2400" b="0" i="0" u="none" dirty="0">
              <a:solidFill>
                <a:schemeClr val="dk1"/>
              </a:solidFill>
              <a:latin typeface="Courier New"/>
              <a:ea typeface="Courier New"/>
              <a:cs typeface="Courier New"/>
              <a:sym typeface="Courier New"/>
            </a:endParaRPr>
          </a:p>
          <a:p>
            <a:pPr marL="742950" lvl="1" indent="-285750" algn="l" rtl="0">
              <a:lnSpc>
                <a:spcPct val="100000"/>
              </a:lnSpc>
              <a:spcBef>
                <a:spcPts val="2400"/>
              </a:spcBef>
              <a:spcAft>
                <a:spcPts val="0"/>
              </a:spcAft>
              <a:buSzPts val="2400"/>
              <a:buFont typeface="Courier New"/>
              <a:buNone/>
            </a:pPr>
            <a:r>
              <a:rPr lang="en-US" sz="2400" b="0" i="0" u="none" dirty="0">
                <a:solidFill>
                  <a:schemeClr val="dk1"/>
                </a:solidFill>
                <a:latin typeface="Courier New"/>
                <a:ea typeface="Courier New"/>
                <a:cs typeface="Courier New"/>
                <a:sym typeface="Courier New"/>
              </a:rPr>
              <a:t>Orange x = (Orange)fruit;</a:t>
            </a:r>
            <a:endParaRPr dirty="0"/>
          </a:p>
        </p:txBody>
      </p:sp>
      <p:pic>
        <p:nvPicPr>
          <p:cNvPr id="630" name="Google Shape;630;p54" descr="Image result for think"/>
          <p:cNvPicPr preferRelativeResize="0"/>
          <p:nvPr/>
        </p:nvPicPr>
        <p:blipFill rotWithShape="1">
          <a:blip r:embed="rId3">
            <a:alphaModFix/>
          </a:blip>
          <a:srcRect/>
          <a:stretch/>
        </p:blipFill>
        <p:spPr>
          <a:xfrm>
            <a:off x="-19050" y="7937"/>
            <a:ext cx="3371850" cy="1352550"/>
          </a:xfrm>
          <a:prstGeom prst="rect">
            <a:avLst/>
          </a:prstGeom>
          <a:noFill/>
          <a:ln>
            <a:noFill/>
          </a:ln>
        </p:spPr>
      </p:pic>
      <p:sp>
        <p:nvSpPr>
          <p:cNvPr id="631" name="Google Shape;631;p54"/>
          <p:cNvSpPr txBox="1"/>
          <p:nvPr/>
        </p:nvSpPr>
        <p:spPr>
          <a:xfrm>
            <a:off x="4357687" y="3441700"/>
            <a:ext cx="4252912" cy="646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3600"/>
              <a:buFont typeface="Times New Roman"/>
              <a:buNone/>
            </a:pPr>
            <a:r>
              <a:rPr lang="en-US" sz="3600" b="1" i="0" u="none">
                <a:solidFill>
                  <a:srgbClr val="FF0000"/>
                </a:solidFill>
                <a:latin typeface="Times New Roman"/>
                <a:ea typeface="Times New Roman"/>
                <a:cs typeface="Times New Roman"/>
                <a:sym typeface="Times New Roman"/>
              </a:rPr>
              <a:t>X </a:t>
            </a:r>
            <a:r>
              <a:rPr lang="en-US" sz="2000" b="1" i="0" u="none">
                <a:solidFill>
                  <a:srgbClr val="FF0000"/>
                </a:solidFill>
                <a:latin typeface="Times New Roman"/>
                <a:ea typeface="Times New Roman"/>
                <a:cs typeface="Times New Roman"/>
                <a:sym typeface="Times New Roman"/>
              </a:rPr>
              <a:t>a fruit is not necessarily an apple</a:t>
            </a:r>
            <a:endParaRPr/>
          </a:p>
        </p:txBody>
      </p:sp>
      <p:sp>
        <p:nvSpPr>
          <p:cNvPr id="632" name="Google Shape;632;p54"/>
          <p:cNvSpPr txBox="1"/>
          <p:nvPr/>
        </p:nvSpPr>
        <p:spPr>
          <a:xfrm>
            <a:off x="5081587" y="4154487"/>
            <a:ext cx="4062412" cy="12620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3600"/>
              <a:buFont typeface="Times New Roman"/>
              <a:buNone/>
            </a:pPr>
            <a:r>
              <a:rPr lang="en-US" sz="3600" b="1" i="0" u="none">
                <a:solidFill>
                  <a:srgbClr val="FF0000"/>
                </a:solidFill>
                <a:latin typeface="Times New Roman"/>
                <a:ea typeface="Times New Roman"/>
                <a:cs typeface="Times New Roman"/>
                <a:sym typeface="Times New Roman"/>
              </a:rPr>
              <a:t>√ </a:t>
            </a:r>
            <a:r>
              <a:rPr lang="en-US" sz="2000" b="1" i="0" u="none">
                <a:solidFill>
                  <a:srgbClr val="FF0000"/>
                </a:solidFill>
                <a:latin typeface="Times New Roman"/>
                <a:ea typeface="Times New Roman"/>
                <a:cs typeface="Times New Roman"/>
                <a:sym typeface="Times New Roman"/>
              </a:rPr>
              <a:t>so you have to use explicit casting to assign an instance of Fruit to a variable of Apple</a:t>
            </a:r>
            <a:endParaRPr/>
          </a:p>
        </p:txBody>
      </p:sp>
      <p:sp>
        <p:nvSpPr>
          <p:cNvPr id="633" name="Google Shape;633;p54"/>
          <p:cNvSpPr txBox="1"/>
          <p:nvPr/>
        </p:nvSpPr>
        <p:spPr>
          <a:xfrm>
            <a:off x="5410200" y="5546725"/>
            <a:ext cx="2781300" cy="646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3600"/>
              <a:buFont typeface="Times New Roman"/>
              <a:buNone/>
            </a:pPr>
            <a:r>
              <a:rPr lang="en-US" sz="3600" b="1" i="0" u="none">
                <a:solidFill>
                  <a:srgbClr val="FF0000"/>
                </a:solidFill>
                <a:latin typeface="Times New Roman"/>
                <a:ea typeface="Times New Roman"/>
                <a:cs typeface="Times New Roman"/>
                <a:sym typeface="Times New Roman"/>
              </a:rPr>
              <a:t>X </a:t>
            </a:r>
            <a:r>
              <a:rPr lang="en-US" sz="2000" b="1" i="0" u="none">
                <a:solidFill>
                  <a:srgbClr val="FF0000"/>
                </a:solidFill>
                <a:latin typeface="Times New Roman"/>
                <a:ea typeface="Times New Roman"/>
                <a:cs typeface="Times New Roman"/>
                <a:sym typeface="Times New Roman"/>
              </a:rPr>
              <a:t>Exception</a:t>
            </a:r>
            <a:endParaRPr/>
          </a:p>
        </p:txBody>
      </p:sp>
      <p:sp>
        <p:nvSpPr>
          <p:cNvPr id="634" name="Google Shape;634;p54"/>
          <p:cNvSpPr txBox="1"/>
          <p:nvPr/>
        </p:nvSpPr>
        <p:spPr>
          <a:xfrm>
            <a:off x="5295900" y="2819400"/>
            <a:ext cx="4572000" cy="461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An apple is a fruit, </a:t>
            </a:r>
            <a:endParaRPr/>
          </a:p>
        </p:txBody>
      </p:sp>
    </p:spTree>
    <p:extLst>
      <p:ext uri="{BB962C8B-B14F-4D97-AF65-F5344CB8AC3E}">
        <p14:creationId xmlns:p14="http://schemas.microsoft.com/office/powerpoint/2010/main" val="407598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7440E-5769-4B18-A736-327C4B3FEDA0}"/>
              </a:ext>
            </a:extLst>
          </p:cNvPr>
          <p:cNvSpPr>
            <a:spLocks noGrp="1"/>
          </p:cNvSpPr>
          <p:nvPr>
            <p:ph type="title"/>
          </p:nvPr>
        </p:nvSpPr>
        <p:spPr/>
        <p:txBody>
          <a:bodyPr/>
          <a:lstStyle/>
          <a:p>
            <a:r>
              <a:rPr lang="en-US" dirty="0"/>
              <a:t>Upcasting vs. </a:t>
            </a:r>
            <a:r>
              <a:rPr lang="en-US" dirty="0" err="1"/>
              <a:t>Downcasting</a:t>
            </a:r>
            <a:r>
              <a:rPr lang="en-US" dirty="0"/>
              <a:t> </a:t>
            </a:r>
          </a:p>
        </p:txBody>
      </p:sp>
      <p:sp>
        <p:nvSpPr>
          <p:cNvPr id="3" name="Text Placeholder 2">
            <a:extLst>
              <a:ext uri="{FF2B5EF4-FFF2-40B4-BE49-F238E27FC236}">
                <a16:creationId xmlns:a16="http://schemas.microsoft.com/office/drawing/2014/main" id="{ED94A03F-95FA-457E-A78D-17503E0675F0}"/>
              </a:ext>
            </a:extLst>
          </p:cNvPr>
          <p:cNvSpPr>
            <a:spLocks noGrp="1"/>
          </p:cNvSpPr>
          <p:nvPr>
            <p:ph type="body" idx="1"/>
          </p:nvPr>
        </p:nvSpPr>
        <p:spPr>
          <a:xfrm>
            <a:off x="685800" y="1657350"/>
            <a:ext cx="7772400" cy="1887537"/>
          </a:xfrm>
        </p:spPr>
        <p:txBody>
          <a:bodyPr/>
          <a:lstStyle/>
          <a:p>
            <a:r>
              <a:rPr lang="en-GB" sz="2800" dirty="0"/>
              <a:t>It is always possible to cast an instance of a subclass to a variable of a superclass (known as upcasting), because an instance of a subclass is always an instance of its superclass.</a:t>
            </a:r>
          </a:p>
        </p:txBody>
      </p:sp>
      <p:sp>
        <p:nvSpPr>
          <p:cNvPr id="4" name="Slide Number Placeholder 3">
            <a:extLst>
              <a:ext uri="{FF2B5EF4-FFF2-40B4-BE49-F238E27FC236}">
                <a16:creationId xmlns:a16="http://schemas.microsoft.com/office/drawing/2014/main" id="{ABA0CD15-055E-4416-B823-4DB8B1F903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55</a:t>
            </a:fld>
            <a:endParaRPr lang="en-US"/>
          </a:p>
        </p:txBody>
      </p:sp>
      <p:pic>
        <p:nvPicPr>
          <p:cNvPr id="6" name="Picture 5" descr="A screenshot of a cell phone&#10;&#10;Description automatically generated">
            <a:extLst>
              <a:ext uri="{FF2B5EF4-FFF2-40B4-BE49-F238E27FC236}">
                <a16:creationId xmlns:a16="http://schemas.microsoft.com/office/drawing/2014/main" id="{7EBBCE63-CFD0-430D-ACC2-0C37A803B68B}"/>
              </a:ext>
            </a:extLst>
          </p:cNvPr>
          <p:cNvPicPr>
            <a:picLocks noChangeAspect="1"/>
          </p:cNvPicPr>
          <p:nvPr/>
        </p:nvPicPr>
        <p:blipFill>
          <a:blip r:embed="rId2"/>
          <a:stretch>
            <a:fillRect/>
          </a:stretch>
        </p:blipFill>
        <p:spPr>
          <a:xfrm>
            <a:off x="1014412" y="3624262"/>
            <a:ext cx="6962775" cy="3152775"/>
          </a:xfrm>
          <a:prstGeom prst="rect">
            <a:avLst/>
          </a:prstGeom>
        </p:spPr>
      </p:pic>
    </p:spTree>
    <p:extLst>
      <p:ext uri="{BB962C8B-B14F-4D97-AF65-F5344CB8AC3E}">
        <p14:creationId xmlns:p14="http://schemas.microsoft.com/office/powerpoint/2010/main" val="31474984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7440E-5769-4B18-A736-327C4B3FEDA0}"/>
              </a:ext>
            </a:extLst>
          </p:cNvPr>
          <p:cNvSpPr>
            <a:spLocks noGrp="1"/>
          </p:cNvSpPr>
          <p:nvPr>
            <p:ph type="title"/>
          </p:nvPr>
        </p:nvSpPr>
        <p:spPr/>
        <p:txBody>
          <a:bodyPr/>
          <a:lstStyle/>
          <a:p>
            <a:r>
              <a:rPr lang="en-US" dirty="0"/>
              <a:t>Upcasting vs. </a:t>
            </a:r>
            <a:r>
              <a:rPr lang="en-US" dirty="0" err="1"/>
              <a:t>Downcasting</a:t>
            </a:r>
            <a:r>
              <a:rPr lang="en-US" dirty="0"/>
              <a:t> </a:t>
            </a:r>
          </a:p>
        </p:txBody>
      </p:sp>
      <p:sp>
        <p:nvSpPr>
          <p:cNvPr id="3" name="Text Placeholder 2">
            <a:extLst>
              <a:ext uri="{FF2B5EF4-FFF2-40B4-BE49-F238E27FC236}">
                <a16:creationId xmlns:a16="http://schemas.microsoft.com/office/drawing/2014/main" id="{ED94A03F-95FA-457E-A78D-17503E0675F0}"/>
              </a:ext>
            </a:extLst>
          </p:cNvPr>
          <p:cNvSpPr>
            <a:spLocks noGrp="1"/>
          </p:cNvSpPr>
          <p:nvPr>
            <p:ph type="body" idx="1"/>
          </p:nvPr>
        </p:nvSpPr>
        <p:spPr/>
        <p:txBody>
          <a:bodyPr/>
          <a:lstStyle/>
          <a:p>
            <a:r>
              <a:rPr lang="en-GB" sz="2400" dirty="0"/>
              <a:t>When casting an instance of a superclass to a variable of its subclass (known as </a:t>
            </a:r>
            <a:r>
              <a:rPr lang="en-GB" sz="2400" dirty="0" err="1"/>
              <a:t>downcasting</a:t>
            </a:r>
            <a:r>
              <a:rPr lang="en-GB" sz="2400" dirty="0"/>
              <a:t>), explicit casting must be used to confirm your intention to the compiler with the (</a:t>
            </a:r>
            <a:r>
              <a:rPr lang="en-GB" sz="2400" dirty="0" err="1"/>
              <a:t>SubclassName</a:t>
            </a:r>
            <a:r>
              <a:rPr lang="en-GB" sz="2400" dirty="0"/>
              <a:t>) cast notation.</a:t>
            </a:r>
            <a:endParaRPr lang="en-US" sz="2800" dirty="0"/>
          </a:p>
        </p:txBody>
      </p:sp>
      <p:sp>
        <p:nvSpPr>
          <p:cNvPr id="4" name="Slide Number Placeholder 3">
            <a:extLst>
              <a:ext uri="{FF2B5EF4-FFF2-40B4-BE49-F238E27FC236}">
                <a16:creationId xmlns:a16="http://schemas.microsoft.com/office/drawing/2014/main" id="{ABA0CD15-055E-4416-B823-4DB8B1F903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56</a:t>
            </a:fld>
            <a:endParaRPr lang="en-US"/>
          </a:p>
        </p:txBody>
      </p:sp>
      <p:pic>
        <p:nvPicPr>
          <p:cNvPr id="5" name="Picture 4" descr="A screenshot of a cell phone&#10;&#10;Description automatically generated">
            <a:extLst>
              <a:ext uri="{FF2B5EF4-FFF2-40B4-BE49-F238E27FC236}">
                <a16:creationId xmlns:a16="http://schemas.microsoft.com/office/drawing/2014/main" id="{73327DD9-4518-471F-A1C2-5888545AE826}"/>
              </a:ext>
            </a:extLst>
          </p:cNvPr>
          <p:cNvPicPr>
            <a:picLocks noChangeAspect="1"/>
          </p:cNvPicPr>
          <p:nvPr/>
        </p:nvPicPr>
        <p:blipFill>
          <a:blip r:embed="rId2"/>
          <a:stretch>
            <a:fillRect/>
          </a:stretch>
        </p:blipFill>
        <p:spPr>
          <a:xfrm>
            <a:off x="1214437" y="3475037"/>
            <a:ext cx="6962775" cy="3152775"/>
          </a:xfrm>
          <a:prstGeom prst="rect">
            <a:avLst/>
          </a:prstGeom>
        </p:spPr>
      </p:pic>
    </p:spTree>
    <p:extLst>
      <p:ext uri="{BB962C8B-B14F-4D97-AF65-F5344CB8AC3E}">
        <p14:creationId xmlns:p14="http://schemas.microsoft.com/office/powerpoint/2010/main" val="22679966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55"/>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57</a:t>
            </a:fld>
            <a:endParaRPr/>
          </a:p>
        </p:txBody>
      </p:sp>
      <p:sp>
        <p:nvSpPr>
          <p:cNvPr id="640" name="Google Shape;640;p55"/>
          <p:cNvSpPr txBox="1">
            <a:spLocks noGrp="1"/>
          </p:cNvSpPr>
          <p:nvPr>
            <p:ph type="title"/>
          </p:nvPr>
        </p:nvSpPr>
        <p:spPr>
          <a:xfrm>
            <a:off x="685800" y="304800"/>
            <a:ext cx="7772400" cy="142875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Casting from</a:t>
            </a:r>
            <a:br>
              <a:rPr lang="en-US" sz="4400" b="0" i="0" u="none">
                <a:solidFill>
                  <a:schemeClr val="dk2"/>
                </a:solidFill>
                <a:latin typeface="Times New Roman"/>
                <a:ea typeface="Times New Roman"/>
                <a:cs typeface="Times New Roman"/>
                <a:sym typeface="Times New Roman"/>
              </a:rPr>
            </a:br>
            <a:r>
              <a:rPr lang="en-US" sz="4400" b="0" i="0" u="none">
                <a:solidFill>
                  <a:schemeClr val="dk2"/>
                </a:solidFill>
                <a:latin typeface="Times New Roman"/>
                <a:ea typeface="Times New Roman"/>
                <a:cs typeface="Times New Roman"/>
                <a:sym typeface="Times New Roman"/>
              </a:rPr>
              <a:t>Superclass to Subclass</a:t>
            </a:r>
            <a:endParaRPr/>
          </a:p>
        </p:txBody>
      </p:sp>
      <p:sp>
        <p:nvSpPr>
          <p:cNvPr id="641" name="Google Shape;641;p55"/>
          <p:cNvSpPr txBox="1">
            <a:spLocks noGrp="1"/>
          </p:cNvSpPr>
          <p:nvPr>
            <p:ph type="body" idx="1"/>
          </p:nvPr>
        </p:nvSpPr>
        <p:spPr>
          <a:xfrm>
            <a:off x="342900" y="2460625"/>
            <a:ext cx="8458200" cy="3962400"/>
          </a:xfrm>
          <a:prstGeom prst="rect">
            <a:avLst/>
          </a:prstGeom>
          <a:noFill/>
          <a:ln>
            <a:noFill/>
          </a:ln>
        </p:spPr>
        <p:txBody>
          <a:bodyPr spcFirstLastPara="1" wrap="square" lIns="92075" tIns="46025" rIns="92075" bIns="46025" anchor="t" anchorCtr="0">
            <a:noAutofit/>
          </a:bodyPr>
          <a:lstStyle/>
          <a:p>
            <a:pPr marL="0" lvl="0" indent="0" algn="l" rtl="0">
              <a:lnSpc>
                <a:spcPct val="100000"/>
              </a:lnSpc>
              <a:spcBef>
                <a:spcPts val="0"/>
              </a:spcBef>
              <a:spcAft>
                <a:spcPts val="0"/>
              </a:spcAft>
              <a:buSzPts val="2400"/>
              <a:buNone/>
            </a:pPr>
            <a:r>
              <a:rPr lang="en-US" sz="3200" b="0" i="0" u="none" dirty="0">
                <a:solidFill>
                  <a:schemeClr val="dk1"/>
                </a:solidFill>
                <a:latin typeface="Times New Roman"/>
                <a:ea typeface="Times New Roman"/>
                <a:cs typeface="Times New Roman"/>
                <a:sym typeface="Times New Roman"/>
              </a:rPr>
              <a:t>Explicit casting must be used when casting an object from a superclass to a subclass. This type of casting may not always succeed.</a:t>
            </a:r>
            <a:endParaRPr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55"/>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58</a:t>
            </a:fld>
            <a:endParaRPr/>
          </a:p>
        </p:txBody>
      </p:sp>
      <p:sp>
        <p:nvSpPr>
          <p:cNvPr id="640" name="Google Shape;640;p55"/>
          <p:cNvSpPr txBox="1">
            <a:spLocks noGrp="1"/>
          </p:cNvSpPr>
          <p:nvPr>
            <p:ph type="title"/>
          </p:nvPr>
        </p:nvSpPr>
        <p:spPr>
          <a:xfrm>
            <a:off x="685800" y="304800"/>
            <a:ext cx="7772400" cy="142875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Casting from</a:t>
            </a:r>
            <a:br>
              <a:rPr lang="en-US" sz="4400" b="0" i="0" u="none">
                <a:solidFill>
                  <a:schemeClr val="dk2"/>
                </a:solidFill>
                <a:latin typeface="Times New Roman"/>
                <a:ea typeface="Times New Roman"/>
                <a:cs typeface="Times New Roman"/>
                <a:sym typeface="Times New Roman"/>
              </a:rPr>
            </a:br>
            <a:r>
              <a:rPr lang="en-US" sz="4400" b="0" i="0" u="none">
                <a:solidFill>
                  <a:schemeClr val="dk2"/>
                </a:solidFill>
                <a:latin typeface="Times New Roman"/>
                <a:ea typeface="Times New Roman"/>
                <a:cs typeface="Times New Roman"/>
                <a:sym typeface="Times New Roman"/>
              </a:rPr>
              <a:t>Superclass to Subclass</a:t>
            </a:r>
            <a:endParaRPr/>
          </a:p>
        </p:txBody>
      </p:sp>
      <p:sp>
        <p:nvSpPr>
          <p:cNvPr id="641" name="Google Shape;641;p55"/>
          <p:cNvSpPr txBox="1">
            <a:spLocks noGrp="1"/>
          </p:cNvSpPr>
          <p:nvPr>
            <p:ph type="body" idx="1"/>
          </p:nvPr>
        </p:nvSpPr>
        <p:spPr>
          <a:xfrm>
            <a:off x="276224" y="1733550"/>
            <a:ext cx="8716472" cy="4542260"/>
          </a:xfrm>
          <a:prstGeom prst="rect">
            <a:avLst/>
          </a:prstGeom>
          <a:noFill/>
          <a:ln>
            <a:noFill/>
          </a:ln>
        </p:spPr>
        <p:txBody>
          <a:bodyPr spcFirstLastPara="1" wrap="square" lIns="92075" tIns="46025" rIns="92075" bIns="46025" anchor="t" anchorCtr="0">
            <a:noAutofit/>
          </a:bodyPr>
          <a:lstStyle/>
          <a:p>
            <a:pPr indent="-457200">
              <a:spcBef>
                <a:spcPts val="0"/>
              </a:spcBef>
              <a:buSzPts val="2400"/>
            </a:pPr>
            <a:r>
              <a:rPr lang="en-GB" sz="2800" dirty="0"/>
              <a:t>For the casting to be successful, you must make sure that </a:t>
            </a:r>
            <a:r>
              <a:rPr lang="en-GB" sz="2800" dirty="0">
                <a:solidFill>
                  <a:srgbClr val="00B050"/>
                </a:solidFill>
              </a:rPr>
              <a:t>the object to be cast is an instance of the subclass</a:t>
            </a:r>
            <a:r>
              <a:rPr lang="en-GB" sz="2800" dirty="0"/>
              <a:t>. </a:t>
            </a:r>
          </a:p>
          <a:p>
            <a:pPr indent="-457200">
              <a:spcBef>
                <a:spcPts val="0"/>
              </a:spcBef>
              <a:buSzPts val="2400"/>
            </a:pPr>
            <a:r>
              <a:rPr lang="en-GB" sz="2800" dirty="0"/>
              <a:t>If </a:t>
            </a:r>
            <a:r>
              <a:rPr lang="en-GB" sz="2800" dirty="0">
                <a:solidFill>
                  <a:srgbClr val="FF0000"/>
                </a:solidFill>
              </a:rPr>
              <a:t>the superclass object is not an instance of the subclass</a:t>
            </a:r>
            <a:r>
              <a:rPr lang="en-GB" sz="2800" dirty="0"/>
              <a:t>, a </a:t>
            </a:r>
            <a:r>
              <a:rPr lang="en-GB" sz="2800" dirty="0">
                <a:solidFill>
                  <a:srgbClr val="FF0000"/>
                </a:solidFill>
              </a:rPr>
              <a:t>runtime </a:t>
            </a:r>
            <a:r>
              <a:rPr lang="en-GB" sz="2800" dirty="0" err="1">
                <a:solidFill>
                  <a:srgbClr val="FF0000"/>
                </a:solidFill>
              </a:rPr>
              <a:t>ClassCastException</a:t>
            </a:r>
            <a:r>
              <a:rPr lang="en-GB" sz="2800" dirty="0">
                <a:solidFill>
                  <a:srgbClr val="FF0000"/>
                </a:solidFill>
              </a:rPr>
              <a:t> </a:t>
            </a:r>
            <a:r>
              <a:rPr lang="en-GB" sz="2800" dirty="0"/>
              <a:t>occurs. </a:t>
            </a:r>
          </a:p>
          <a:p>
            <a:pPr indent="-457200">
              <a:spcBef>
                <a:spcPts val="0"/>
              </a:spcBef>
              <a:buSzPts val="2400"/>
            </a:pPr>
            <a:r>
              <a:rPr lang="en-GB" sz="2800" dirty="0"/>
              <a:t>For example, if an object is not an instance of Student, it cannot be cast into a variable of Student. </a:t>
            </a:r>
          </a:p>
          <a:p>
            <a:pPr indent="-457200">
              <a:spcBef>
                <a:spcPts val="0"/>
              </a:spcBef>
              <a:buSzPts val="2400"/>
            </a:pPr>
            <a:r>
              <a:rPr lang="en-GB" sz="2800" dirty="0"/>
              <a:t>It is a good practice, therefore, to </a:t>
            </a:r>
            <a:r>
              <a:rPr lang="en-GB" sz="2800" dirty="0">
                <a:solidFill>
                  <a:srgbClr val="7030A0"/>
                </a:solidFill>
              </a:rPr>
              <a:t>ensure that the object is an instance of another object before attempting a casting</a:t>
            </a:r>
            <a:r>
              <a:rPr lang="en-GB" sz="2800" dirty="0"/>
              <a:t>.</a:t>
            </a:r>
          </a:p>
          <a:p>
            <a:pPr indent="-457200">
              <a:spcBef>
                <a:spcPts val="0"/>
              </a:spcBef>
              <a:buSzPts val="2400"/>
            </a:pPr>
            <a:r>
              <a:rPr lang="en-GB" sz="2800" dirty="0"/>
              <a:t>This can be accomplished using the </a:t>
            </a:r>
            <a:r>
              <a:rPr lang="en-GB" sz="2800" b="1" dirty="0" err="1">
                <a:solidFill>
                  <a:srgbClr val="7030A0"/>
                </a:solidFill>
              </a:rPr>
              <a:t>instanceof</a:t>
            </a:r>
            <a:r>
              <a:rPr lang="en-GB" sz="2800" dirty="0"/>
              <a:t> operator.</a:t>
            </a:r>
            <a:endParaRPr sz="2800" dirty="0"/>
          </a:p>
        </p:txBody>
      </p:sp>
    </p:spTree>
    <p:extLst>
      <p:ext uri="{BB962C8B-B14F-4D97-AF65-F5344CB8AC3E}">
        <p14:creationId xmlns:p14="http://schemas.microsoft.com/office/powerpoint/2010/main" val="22967047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58"/>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59</a:t>
            </a:fld>
            <a:endParaRPr/>
          </a:p>
        </p:txBody>
      </p:sp>
      <p:sp>
        <p:nvSpPr>
          <p:cNvPr id="663" name="Google Shape;663;p58"/>
          <p:cNvSpPr txBox="1">
            <a:spLocks noGrp="1"/>
          </p:cNvSpPr>
          <p:nvPr>
            <p:ph type="title"/>
          </p:nvPr>
        </p:nvSpPr>
        <p:spPr>
          <a:xfrm>
            <a:off x="685800" y="0"/>
            <a:ext cx="7772400" cy="14478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The </a:t>
            </a:r>
            <a:r>
              <a:rPr lang="en-US" sz="4200" b="0" i="0" u="none">
                <a:solidFill>
                  <a:schemeClr val="dk2"/>
                </a:solidFill>
                <a:latin typeface="Courier New"/>
                <a:ea typeface="Courier New"/>
                <a:cs typeface="Courier New"/>
                <a:sym typeface="Courier New"/>
              </a:rPr>
              <a:t>instanceof</a:t>
            </a:r>
            <a:r>
              <a:rPr lang="en-US" sz="4400" b="0" i="0" u="none">
                <a:solidFill>
                  <a:schemeClr val="dk2"/>
                </a:solidFill>
                <a:latin typeface="Times New Roman"/>
                <a:ea typeface="Times New Roman"/>
                <a:cs typeface="Times New Roman"/>
                <a:sym typeface="Times New Roman"/>
              </a:rPr>
              <a:t> Operator</a:t>
            </a:r>
            <a:endParaRPr/>
          </a:p>
        </p:txBody>
      </p:sp>
      <p:sp>
        <p:nvSpPr>
          <p:cNvPr id="664" name="Google Shape;664;p58"/>
          <p:cNvSpPr txBox="1">
            <a:spLocks noGrp="1"/>
          </p:cNvSpPr>
          <p:nvPr>
            <p:ph type="body" idx="1"/>
          </p:nvPr>
        </p:nvSpPr>
        <p:spPr>
          <a:xfrm>
            <a:off x="609600" y="1371600"/>
            <a:ext cx="8229600" cy="990600"/>
          </a:xfrm>
          <a:prstGeom prst="rect">
            <a:avLst/>
          </a:prstGeom>
          <a:noFill/>
          <a:ln>
            <a:noFill/>
          </a:ln>
        </p:spPr>
        <p:txBody>
          <a:bodyPr spcFirstLastPara="1" wrap="square" lIns="92075" tIns="46025" rIns="92075" bIns="46025" anchor="t" anchorCtr="0">
            <a:noAutofit/>
          </a:bodyPr>
          <a:lstStyle/>
          <a:p>
            <a:pPr marL="0" lvl="0" indent="0" algn="l" rtl="0">
              <a:lnSpc>
                <a:spcPct val="105000"/>
              </a:lnSpc>
              <a:spcBef>
                <a:spcPts val="0"/>
              </a:spcBef>
              <a:spcAft>
                <a:spcPts val="0"/>
              </a:spcAft>
              <a:buSzPts val="1800"/>
              <a:buNone/>
            </a:pPr>
            <a:r>
              <a:rPr lang="en-US" sz="2400" b="0" i="0" u="none">
                <a:solidFill>
                  <a:schemeClr val="dk1"/>
                </a:solidFill>
                <a:latin typeface="Times New Roman"/>
                <a:ea typeface="Times New Roman"/>
                <a:cs typeface="Times New Roman"/>
                <a:sym typeface="Times New Roman"/>
              </a:rPr>
              <a:t>Use the </a:t>
            </a:r>
            <a:r>
              <a:rPr lang="en-US" sz="2400" b="0" i="0" u="none">
                <a:solidFill>
                  <a:schemeClr val="dk1"/>
                </a:solidFill>
                <a:latin typeface="Courier New"/>
                <a:ea typeface="Courier New"/>
                <a:cs typeface="Courier New"/>
                <a:sym typeface="Courier New"/>
              </a:rPr>
              <a:t>instanceof</a:t>
            </a:r>
            <a:r>
              <a:rPr lang="en-US" sz="2400" b="0" i="0" u="none">
                <a:solidFill>
                  <a:schemeClr val="dk1"/>
                </a:solidFill>
                <a:latin typeface="Times New Roman"/>
                <a:ea typeface="Times New Roman"/>
                <a:cs typeface="Times New Roman"/>
                <a:sym typeface="Times New Roman"/>
              </a:rPr>
              <a:t> operator to test whether an object is an instance of a class:</a:t>
            </a:r>
            <a:endParaRPr/>
          </a:p>
        </p:txBody>
      </p:sp>
      <p:sp>
        <p:nvSpPr>
          <p:cNvPr id="665" name="Google Shape;665;p58"/>
          <p:cNvSpPr txBox="1"/>
          <p:nvPr/>
        </p:nvSpPr>
        <p:spPr>
          <a:xfrm>
            <a:off x="304800" y="2514600"/>
            <a:ext cx="8686800" cy="2819400"/>
          </a:xfrm>
          <a:prstGeom prst="rect">
            <a:avLst/>
          </a:prstGeom>
          <a:noFill/>
          <a:ln>
            <a:noFill/>
          </a:ln>
        </p:spPr>
        <p:txBody>
          <a:bodyPr spcFirstLastPara="1" wrap="square" lIns="92075" tIns="46025" rIns="92075" bIns="46025" anchor="t" anchorCtr="0">
            <a:noAutofit/>
          </a:bodyPr>
          <a:lstStyle/>
          <a:p>
            <a:pPr marL="742950" marR="0" lvl="1" indent="-285750" algn="l" rtl="0">
              <a:lnSpc>
                <a:spcPct val="80000"/>
              </a:lnSpc>
              <a:spcBef>
                <a:spcPts val="0"/>
              </a:spcBef>
              <a:spcAft>
                <a:spcPts val="0"/>
              </a:spcAft>
              <a:buClr>
                <a:schemeClr val="dk2"/>
              </a:buClr>
              <a:buSzPts val="2000"/>
              <a:buFont typeface="Courier New"/>
              <a:buNone/>
            </a:pPr>
            <a:r>
              <a:rPr lang="en-US" sz="2000" b="1" i="0" u="none" strike="noStrike" cap="none" dirty="0">
                <a:solidFill>
                  <a:schemeClr val="dk2"/>
                </a:solidFill>
                <a:latin typeface="Courier New"/>
                <a:ea typeface="Courier New"/>
                <a:cs typeface="Courier New"/>
                <a:sym typeface="Courier New"/>
              </a:rPr>
              <a:t>Object </a:t>
            </a:r>
            <a:r>
              <a:rPr lang="en-US" sz="2000" b="1" i="0" u="none" strike="noStrike" cap="none" dirty="0" err="1">
                <a:solidFill>
                  <a:schemeClr val="dk2"/>
                </a:solidFill>
                <a:latin typeface="Courier New"/>
                <a:ea typeface="Courier New"/>
                <a:cs typeface="Courier New"/>
                <a:sym typeface="Courier New"/>
              </a:rPr>
              <a:t>myObject</a:t>
            </a:r>
            <a:r>
              <a:rPr lang="en-US" sz="2000" b="1" i="0" u="none" strike="noStrike" cap="none" dirty="0">
                <a:solidFill>
                  <a:schemeClr val="dk2"/>
                </a:solidFill>
                <a:latin typeface="Courier New"/>
                <a:ea typeface="Courier New"/>
                <a:cs typeface="Courier New"/>
                <a:sym typeface="Courier New"/>
              </a:rPr>
              <a:t> = new Circle();</a:t>
            </a:r>
            <a:endParaRPr dirty="0"/>
          </a:p>
          <a:p>
            <a:pPr marL="742950" marR="0" lvl="1" indent="-285750" algn="l" rtl="0">
              <a:lnSpc>
                <a:spcPct val="80000"/>
              </a:lnSpc>
              <a:spcBef>
                <a:spcPts val="400"/>
              </a:spcBef>
              <a:spcAft>
                <a:spcPts val="0"/>
              </a:spcAft>
              <a:buClr>
                <a:schemeClr val="dk2"/>
              </a:buClr>
              <a:buSzPts val="2000"/>
              <a:buFont typeface="Courier New"/>
              <a:buNone/>
            </a:pPr>
            <a:r>
              <a:rPr lang="en-US" sz="2000" b="1" i="0" u="none" strike="noStrike" cap="none" dirty="0">
                <a:solidFill>
                  <a:schemeClr val="dk2"/>
                </a:solidFill>
                <a:latin typeface="Courier New"/>
                <a:ea typeface="Courier New"/>
                <a:cs typeface="Courier New"/>
                <a:sym typeface="Courier New"/>
              </a:rPr>
              <a:t>... // Some lines of code</a:t>
            </a:r>
            <a:endParaRPr dirty="0"/>
          </a:p>
          <a:p>
            <a:pPr marL="742950" marR="0" lvl="1" indent="-285750" algn="l" rtl="0">
              <a:lnSpc>
                <a:spcPct val="80000"/>
              </a:lnSpc>
              <a:spcBef>
                <a:spcPts val="400"/>
              </a:spcBef>
              <a:spcAft>
                <a:spcPts val="0"/>
              </a:spcAft>
              <a:buClr>
                <a:schemeClr val="dk2"/>
              </a:buClr>
              <a:buSzPts val="2000"/>
              <a:buFont typeface="Courier New"/>
              <a:buNone/>
            </a:pPr>
            <a:r>
              <a:rPr lang="en-US" sz="2000" b="1" i="0" u="none" strike="noStrike" cap="none" dirty="0">
                <a:solidFill>
                  <a:schemeClr val="dk2"/>
                </a:solidFill>
                <a:latin typeface="Courier New"/>
                <a:ea typeface="Courier New"/>
                <a:cs typeface="Courier New"/>
                <a:sym typeface="Courier New"/>
              </a:rPr>
              <a:t>/** Perform casting if </a:t>
            </a:r>
            <a:r>
              <a:rPr lang="en-US" sz="2000" b="1" i="0" u="none" strike="noStrike" cap="none" dirty="0" err="1">
                <a:solidFill>
                  <a:schemeClr val="dk2"/>
                </a:solidFill>
                <a:latin typeface="Courier New"/>
                <a:ea typeface="Courier New"/>
                <a:cs typeface="Courier New"/>
                <a:sym typeface="Courier New"/>
              </a:rPr>
              <a:t>myObject</a:t>
            </a:r>
            <a:r>
              <a:rPr lang="en-US" sz="2000" b="1" i="0" u="none" strike="noStrike" cap="none" dirty="0">
                <a:solidFill>
                  <a:schemeClr val="dk2"/>
                </a:solidFill>
                <a:latin typeface="Courier New"/>
                <a:ea typeface="Courier New"/>
                <a:cs typeface="Courier New"/>
                <a:sym typeface="Courier New"/>
              </a:rPr>
              <a:t> is an instance of Circle */</a:t>
            </a:r>
            <a:endParaRPr dirty="0"/>
          </a:p>
          <a:p>
            <a:pPr marL="742950" marR="0" lvl="1" indent="-285750" algn="l" rtl="0">
              <a:lnSpc>
                <a:spcPct val="80000"/>
              </a:lnSpc>
              <a:spcBef>
                <a:spcPts val="400"/>
              </a:spcBef>
              <a:spcAft>
                <a:spcPts val="0"/>
              </a:spcAft>
              <a:buClr>
                <a:schemeClr val="dk2"/>
              </a:buClr>
              <a:buSzPts val="2000"/>
              <a:buFont typeface="Courier New"/>
              <a:buNone/>
            </a:pPr>
            <a:r>
              <a:rPr lang="en-US" sz="2000" b="1" i="0" u="none" strike="noStrike" cap="none" dirty="0">
                <a:solidFill>
                  <a:schemeClr val="dk2"/>
                </a:solidFill>
                <a:latin typeface="Courier New"/>
                <a:ea typeface="Courier New"/>
                <a:cs typeface="Courier New"/>
                <a:sym typeface="Courier New"/>
              </a:rPr>
              <a:t>if (</a:t>
            </a:r>
            <a:r>
              <a:rPr lang="en-US" sz="2000" b="1" i="0" u="none" strike="noStrike" cap="none" dirty="0" err="1">
                <a:solidFill>
                  <a:schemeClr val="dk2"/>
                </a:solidFill>
                <a:latin typeface="Courier New"/>
                <a:ea typeface="Courier New"/>
                <a:cs typeface="Courier New"/>
                <a:sym typeface="Courier New"/>
              </a:rPr>
              <a:t>myObject</a:t>
            </a:r>
            <a:r>
              <a:rPr lang="en-US" sz="2000" b="1" i="0" u="none" strike="noStrike" cap="none" dirty="0">
                <a:solidFill>
                  <a:schemeClr val="dk2"/>
                </a:solidFill>
                <a:latin typeface="Courier New"/>
                <a:ea typeface="Courier New"/>
                <a:cs typeface="Courier New"/>
                <a:sym typeface="Courier New"/>
              </a:rPr>
              <a:t> </a:t>
            </a:r>
            <a:r>
              <a:rPr lang="en-US" sz="2000" b="1" i="0" u="none" strike="noStrike" cap="none" dirty="0" err="1">
                <a:solidFill>
                  <a:schemeClr val="dk2"/>
                </a:solidFill>
                <a:latin typeface="Courier New"/>
                <a:ea typeface="Courier New"/>
                <a:cs typeface="Courier New"/>
                <a:sym typeface="Courier New"/>
              </a:rPr>
              <a:t>instanceof</a:t>
            </a:r>
            <a:r>
              <a:rPr lang="en-US" sz="2000" b="1" i="0" u="none" strike="noStrike" cap="none" dirty="0">
                <a:solidFill>
                  <a:schemeClr val="dk2"/>
                </a:solidFill>
                <a:latin typeface="Courier New"/>
                <a:ea typeface="Courier New"/>
                <a:cs typeface="Courier New"/>
                <a:sym typeface="Courier New"/>
              </a:rPr>
              <a:t> Circle) {</a:t>
            </a:r>
            <a:endParaRPr dirty="0"/>
          </a:p>
          <a:p>
            <a:pPr marL="742950" marR="0" lvl="1" indent="-285750" algn="l" rtl="0">
              <a:lnSpc>
                <a:spcPct val="80000"/>
              </a:lnSpc>
              <a:spcBef>
                <a:spcPts val="400"/>
              </a:spcBef>
              <a:spcAft>
                <a:spcPts val="0"/>
              </a:spcAft>
              <a:buClr>
                <a:schemeClr val="dk2"/>
              </a:buClr>
              <a:buSzPts val="2000"/>
              <a:buFont typeface="Courier New"/>
              <a:buNone/>
            </a:pPr>
            <a:r>
              <a:rPr lang="en-US" sz="2000" b="1" i="0" u="none" strike="noStrike" cap="none" dirty="0">
                <a:solidFill>
                  <a:schemeClr val="dk2"/>
                </a:solidFill>
                <a:latin typeface="Courier New"/>
                <a:ea typeface="Courier New"/>
                <a:cs typeface="Courier New"/>
                <a:sym typeface="Courier New"/>
              </a:rPr>
              <a:t>  </a:t>
            </a:r>
            <a:r>
              <a:rPr lang="en-US" sz="2000" b="1" i="0" u="none" strike="noStrike" cap="none" dirty="0" err="1">
                <a:solidFill>
                  <a:schemeClr val="dk2"/>
                </a:solidFill>
                <a:latin typeface="Courier New"/>
                <a:ea typeface="Courier New"/>
                <a:cs typeface="Courier New"/>
                <a:sym typeface="Courier New"/>
              </a:rPr>
              <a:t>System.out.println</a:t>
            </a:r>
            <a:r>
              <a:rPr lang="en-US" sz="2000" b="1" i="0" u="none" strike="noStrike" cap="none" dirty="0">
                <a:solidFill>
                  <a:schemeClr val="dk2"/>
                </a:solidFill>
                <a:latin typeface="Courier New"/>
                <a:ea typeface="Courier New"/>
                <a:cs typeface="Courier New"/>
                <a:sym typeface="Courier New"/>
              </a:rPr>
              <a:t>("The circle diameter is " + </a:t>
            </a:r>
            <a:endParaRPr dirty="0"/>
          </a:p>
          <a:p>
            <a:pPr marL="742950" marR="0" lvl="1" indent="-285750" algn="l" rtl="0">
              <a:lnSpc>
                <a:spcPct val="80000"/>
              </a:lnSpc>
              <a:spcBef>
                <a:spcPts val="400"/>
              </a:spcBef>
              <a:spcAft>
                <a:spcPts val="0"/>
              </a:spcAft>
              <a:buClr>
                <a:schemeClr val="dk2"/>
              </a:buClr>
              <a:buSzPts val="2000"/>
              <a:buFont typeface="Courier New"/>
              <a:buNone/>
            </a:pPr>
            <a:r>
              <a:rPr lang="en-US" sz="2000" b="1" i="0" u="none" strike="noStrike" cap="none" dirty="0">
                <a:solidFill>
                  <a:schemeClr val="dk2"/>
                </a:solidFill>
                <a:latin typeface="Courier New"/>
                <a:ea typeface="Courier New"/>
                <a:cs typeface="Courier New"/>
                <a:sym typeface="Courier New"/>
              </a:rPr>
              <a:t>    ((Circle)</a:t>
            </a:r>
            <a:r>
              <a:rPr lang="en-US" sz="2000" b="1" i="0" u="none" strike="noStrike" cap="none" dirty="0" err="1">
                <a:solidFill>
                  <a:schemeClr val="dk2"/>
                </a:solidFill>
                <a:latin typeface="Courier New"/>
                <a:ea typeface="Courier New"/>
                <a:cs typeface="Courier New"/>
                <a:sym typeface="Courier New"/>
              </a:rPr>
              <a:t>myObject</a:t>
            </a:r>
            <a:r>
              <a:rPr lang="en-US" sz="2000" b="1" i="0" u="none" strike="noStrike" cap="none" dirty="0">
                <a:solidFill>
                  <a:schemeClr val="dk2"/>
                </a:solidFill>
                <a:latin typeface="Courier New"/>
                <a:ea typeface="Courier New"/>
                <a:cs typeface="Courier New"/>
                <a:sym typeface="Courier New"/>
              </a:rPr>
              <a:t>).</a:t>
            </a:r>
            <a:r>
              <a:rPr lang="en-US" sz="2000" b="1" i="0" u="none" strike="noStrike" cap="none" dirty="0" err="1">
                <a:solidFill>
                  <a:schemeClr val="dk2"/>
                </a:solidFill>
                <a:latin typeface="Courier New"/>
                <a:ea typeface="Courier New"/>
                <a:cs typeface="Courier New"/>
                <a:sym typeface="Courier New"/>
              </a:rPr>
              <a:t>getDiameter</a:t>
            </a:r>
            <a:r>
              <a:rPr lang="en-US" sz="2000" b="1" i="0" u="none" strike="noStrike" cap="none" dirty="0">
                <a:solidFill>
                  <a:schemeClr val="dk2"/>
                </a:solidFill>
                <a:latin typeface="Courier New"/>
                <a:ea typeface="Courier New"/>
                <a:cs typeface="Courier New"/>
                <a:sym typeface="Courier New"/>
              </a:rPr>
              <a:t>());</a:t>
            </a:r>
            <a:endParaRPr dirty="0"/>
          </a:p>
          <a:p>
            <a:pPr marL="742950" marR="0" lvl="1" indent="-285750" algn="l" rtl="0">
              <a:lnSpc>
                <a:spcPct val="80000"/>
              </a:lnSpc>
              <a:spcBef>
                <a:spcPts val="400"/>
              </a:spcBef>
              <a:spcAft>
                <a:spcPts val="0"/>
              </a:spcAft>
              <a:buClr>
                <a:schemeClr val="dk2"/>
              </a:buClr>
              <a:buSzPts val="2000"/>
              <a:buFont typeface="Courier New"/>
              <a:buNone/>
            </a:pPr>
            <a:r>
              <a:rPr lang="en-US" sz="2000" b="1" i="0" u="none" strike="noStrike" cap="none" dirty="0">
                <a:solidFill>
                  <a:schemeClr val="dk2"/>
                </a:solidFill>
                <a:latin typeface="Courier New"/>
                <a:ea typeface="Courier New"/>
                <a:cs typeface="Courier New"/>
                <a:sym typeface="Courier New"/>
              </a:rPr>
              <a:t>  ...</a:t>
            </a:r>
            <a:endParaRPr dirty="0"/>
          </a:p>
          <a:p>
            <a:pPr marL="742950" marR="0" lvl="1" indent="-285750" algn="l" rtl="0">
              <a:lnSpc>
                <a:spcPct val="80000"/>
              </a:lnSpc>
              <a:spcBef>
                <a:spcPts val="400"/>
              </a:spcBef>
              <a:spcAft>
                <a:spcPts val="0"/>
              </a:spcAft>
              <a:buClr>
                <a:schemeClr val="dk2"/>
              </a:buClr>
              <a:buSzPts val="2000"/>
              <a:buFont typeface="Courier New"/>
              <a:buNone/>
            </a:pPr>
            <a:r>
              <a:rPr lang="en-US" sz="2000" b="1" i="0" u="none" strike="noStrike" cap="none" dirty="0">
                <a:solidFill>
                  <a:schemeClr val="dk2"/>
                </a:solidFill>
                <a:latin typeface="Courier New"/>
                <a:ea typeface="Courier New"/>
                <a:cs typeface="Courier New"/>
                <a:sym typeface="Courier New"/>
              </a:rPr>
              <a:t>}</a:t>
            </a:r>
            <a:endParaRPr dirty="0"/>
          </a:p>
        </p:txBody>
      </p:sp>
      <p:sp>
        <p:nvSpPr>
          <p:cNvPr id="2" name="Rectangle 1">
            <a:extLst>
              <a:ext uri="{FF2B5EF4-FFF2-40B4-BE49-F238E27FC236}">
                <a16:creationId xmlns:a16="http://schemas.microsoft.com/office/drawing/2014/main" id="{07A5A9D2-737A-47E0-B4A3-13CFC0E5044F}"/>
              </a:ext>
            </a:extLst>
          </p:cNvPr>
          <p:cNvSpPr/>
          <p:nvPr/>
        </p:nvSpPr>
        <p:spPr>
          <a:xfrm>
            <a:off x="1399455" y="4798774"/>
            <a:ext cx="6345089" cy="1600438"/>
          </a:xfrm>
          <a:prstGeom prst="rect">
            <a:avLst/>
          </a:prstGeom>
        </p:spPr>
        <p:txBody>
          <a:bodyPr wrap="square">
            <a:spAutoFit/>
          </a:bodyPr>
          <a:lstStyle/>
          <a:p>
            <a:pPr marL="285750" indent="-285750">
              <a:buFontTx/>
              <a:buChar char="-"/>
            </a:pPr>
            <a:r>
              <a:rPr lang="en-US" dirty="0">
                <a:solidFill>
                  <a:srgbClr val="FF0000"/>
                </a:solidFill>
              </a:rPr>
              <a:t>The variable </a:t>
            </a:r>
            <a:r>
              <a:rPr lang="en-US" dirty="0" err="1">
                <a:solidFill>
                  <a:srgbClr val="FF0000"/>
                </a:solidFill>
              </a:rPr>
              <a:t>myObject</a:t>
            </a:r>
            <a:r>
              <a:rPr lang="en-US" dirty="0">
                <a:solidFill>
                  <a:srgbClr val="FF0000"/>
                </a:solidFill>
              </a:rPr>
              <a:t> is declared as Object. The declared type decides which method to match at compile time. </a:t>
            </a:r>
          </a:p>
          <a:p>
            <a:pPr marL="285750" indent="-285750">
              <a:buFontTx/>
              <a:buChar char="-"/>
            </a:pPr>
            <a:r>
              <a:rPr lang="en-US" dirty="0">
                <a:solidFill>
                  <a:srgbClr val="FF0000"/>
                </a:solidFill>
              </a:rPr>
              <a:t>Using </a:t>
            </a:r>
            <a:r>
              <a:rPr lang="en-US" dirty="0" err="1">
                <a:solidFill>
                  <a:srgbClr val="FF0000"/>
                </a:solidFill>
              </a:rPr>
              <a:t>myObject.getDiameter</a:t>
            </a:r>
            <a:r>
              <a:rPr lang="en-US" dirty="0">
                <a:solidFill>
                  <a:srgbClr val="FF0000"/>
                </a:solidFill>
              </a:rPr>
              <a:t>() would cause a compile error, because the Object class does not have the </a:t>
            </a:r>
            <a:r>
              <a:rPr lang="en-US" dirty="0" err="1">
                <a:solidFill>
                  <a:srgbClr val="FF0000"/>
                </a:solidFill>
              </a:rPr>
              <a:t>getDiameter</a:t>
            </a:r>
            <a:r>
              <a:rPr lang="en-US" dirty="0">
                <a:solidFill>
                  <a:srgbClr val="FF0000"/>
                </a:solidFill>
              </a:rPr>
              <a:t> method. The compiler cannot find a match for </a:t>
            </a:r>
            <a:r>
              <a:rPr lang="en-US" dirty="0" err="1">
                <a:solidFill>
                  <a:srgbClr val="FF0000"/>
                </a:solidFill>
              </a:rPr>
              <a:t>myObject.getDiameter</a:t>
            </a:r>
            <a:r>
              <a:rPr lang="en-US" dirty="0">
                <a:solidFill>
                  <a:srgbClr val="FF0000"/>
                </a:solidFill>
              </a:rPr>
              <a:t>(). </a:t>
            </a:r>
          </a:p>
          <a:p>
            <a:pPr marL="285750" indent="-285750">
              <a:buFontTx/>
              <a:buChar char="-"/>
            </a:pPr>
            <a:r>
              <a:rPr lang="en-US" dirty="0">
                <a:solidFill>
                  <a:srgbClr val="FF0000"/>
                </a:solidFill>
              </a:rPr>
              <a:t>Therefore, it is necessary to cast </a:t>
            </a:r>
            <a:r>
              <a:rPr lang="en-US" dirty="0" err="1">
                <a:solidFill>
                  <a:srgbClr val="FF0000"/>
                </a:solidFill>
              </a:rPr>
              <a:t>myObject</a:t>
            </a:r>
            <a:r>
              <a:rPr lang="en-US" dirty="0">
                <a:solidFill>
                  <a:srgbClr val="FF0000"/>
                </a:solidFill>
              </a:rPr>
              <a:t> into the Circle type to tell the compiler that </a:t>
            </a:r>
            <a:r>
              <a:rPr lang="en-US" dirty="0" err="1">
                <a:solidFill>
                  <a:srgbClr val="FF0000"/>
                </a:solidFill>
              </a:rPr>
              <a:t>myObject</a:t>
            </a:r>
            <a:r>
              <a:rPr lang="en-US" dirty="0">
                <a:solidFill>
                  <a:srgbClr val="FF0000"/>
                </a:solidFill>
              </a:rPr>
              <a:t> is also an instance of Circle.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3"/>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6</a:t>
            </a:fld>
            <a:endParaRPr/>
          </a:p>
        </p:txBody>
      </p:sp>
      <p:sp>
        <p:nvSpPr>
          <p:cNvPr id="225" name="Google Shape;225;p23"/>
          <p:cNvSpPr txBox="1">
            <a:spLocks noGrp="1"/>
          </p:cNvSpPr>
          <p:nvPr>
            <p:ph type="title"/>
          </p:nvPr>
        </p:nvSpPr>
        <p:spPr>
          <a:xfrm>
            <a:off x="685800" y="228600"/>
            <a:ext cx="7772400" cy="6858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Polymorphism</a:t>
            </a:r>
            <a:endParaRPr/>
          </a:p>
        </p:txBody>
      </p:sp>
      <p:sp>
        <p:nvSpPr>
          <p:cNvPr id="226" name="Google Shape;226;p23"/>
          <p:cNvSpPr txBox="1"/>
          <p:nvPr/>
        </p:nvSpPr>
        <p:spPr>
          <a:xfrm>
            <a:off x="457200" y="1219200"/>
            <a:ext cx="8458200" cy="3790122"/>
          </a:xfrm>
          <a:prstGeom prst="rect">
            <a:avLst/>
          </a:prstGeom>
          <a:noFill/>
          <a:ln>
            <a:noFill/>
          </a:ln>
        </p:spPr>
        <p:txBody>
          <a:bodyPr spcFirstLastPara="1" wrap="square" lIns="92075" tIns="46025" rIns="92075" bIns="46025" anchor="t" anchorCtr="0">
            <a:noAutofit/>
          </a:bodyPr>
          <a:lstStyle/>
          <a:p>
            <a:pPr marL="0" marR="0" lvl="0" indent="0" algn="l" rtl="0">
              <a:lnSpc>
                <a:spcPct val="90000"/>
              </a:lnSpc>
              <a:spcBef>
                <a:spcPts val="0"/>
              </a:spcBef>
              <a:spcAft>
                <a:spcPts val="0"/>
              </a:spcAft>
              <a:buClr>
                <a:schemeClr val="dk1"/>
              </a:buClr>
              <a:buSzPts val="3200"/>
              <a:buFont typeface="Times New Roman"/>
              <a:buNone/>
            </a:pPr>
            <a:r>
              <a:rPr lang="en-US" sz="3200" b="0" i="0" u="none" dirty="0">
                <a:solidFill>
                  <a:schemeClr val="dk1"/>
                </a:solidFill>
                <a:latin typeface="Times New Roman"/>
                <a:ea typeface="Times New Roman"/>
                <a:cs typeface="Times New Roman"/>
                <a:sym typeface="Times New Roman"/>
              </a:rPr>
              <a:t>A class defines a type. </a:t>
            </a:r>
            <a:endParaRPr dirty="0"/>
          </a:p>
          <a:p>
            <a:pPr marL="0" marR="0" lvl="0" indent="0" algn="l" rtl="0">
              <a:lnSpc>
                <a:spcPct val="90000"/>
              </a:lnSpc>
              <a:spcBef>
                <a:spcPts val="2400"/>
              </a:spcBef>
              <a:spcAft>
                <a:spcPts val="0"/>
              </a:spcAft>
              <a:buClr>
                <a:schemeClr val="dk1"/>
              </a:buClr>
              <a:buSzPts val="3200"/>
              <a:buFont typeface="Times New Roman"/>
              <a:buNone/>
            </a:pPr>
            <a:r>
              <a:rPr lang="en-US" sz="3200" b="0" i="0" u="none" dirty="0">
                <a:solidFill>
                  <a:schemeClr val="dk1"/>
                </a:solidFill>
                <a:latin typeface="Times New Roman"/>
                <a:ea typeface="Times New Roman"/>
                <a:cs typeface="Times New Roman"/>
                <a:sym typeface="Times New Roman"/>
              </a:rPr>
              <a:t>A type defined by a </a:t>
            </a:r>
            <a:r>
              <a:rPr lang="en-US" sz="3200" b="0" i="1" u="none" dirty="0">
                <a:solidFill>
                  <a:srgbClr val="0070C0"/>
                </a:solidFill>
                <a:latin typeface="Times New Roman"/>
                <a:ea typeface="Times New Roman"/>
                <a:cs typeface="Times New Roman"/>
                <a:sym typeface="Times New Roman"/>
              </a:rPr>
              <a:t>subclass</a:t>
            </a:r>
            <a:r>
              <a:rPr lang="en-US" sz="3200" b="0" i="0" u="none" dirty="0">
                <a:solidFill>
                  <a:schemeClr val="dk1"/>
                </a:solidFill>
                <a:latin typeface="Times New Roman"/>
                <a:ea typeface="Times New Roman"/>
                <a:cs typeface="Times New Roman"/>
                <a:sym typeface="Times New Roman"/>
              </a:rPr>
              <a:t> is called a </a:t>
            </a:r>
            <a:r>
              <a:rPr lang="en-US" sz="3200" b="0" i="1" u="none" dirty="0">
                <a:solidFill>
                  <a:srgbClr val="0070C0"/>
                </a:solidFill>
                <a:latin typeface="Times New Roman"/>
                <a:ea typeface="Times New Roman"/>
                <a:cs typeface="Times New Roman"/>
                <a:sym typeface="Times New Roman"/>
              </a:rPr>
              <a:t>subtype</a:t>
            </a:r>
            <a:r>
              <a:rPr lang="en-US" sz="3200" b="0" i="0" u="none" dirty="0">
                <a:solidFill>
                  <a:schemeClr val="dk1"/>
                </a:solidFill>
                <a:latin typeface="Times New Roman"/>
                <a:ea typeface="Times New Roman"/>
                <a:cs typeface="Times New Roman"/>
                <a:sym typeface="Times New Roman"/>
              </a:rPr>
              <a:t>.</a:t>
            </a:r>
            <a:endParaRPr dirty="0"/>
          </a:p>
          <a:p>
            <a:pPr marL="0" marR="0" lvl="0" indent="0" algn="l" rtl="0">
              <a:lnSpc>
                <a:spcPct val="90000"/>
              </a:lnSpc>
              <a:spcBef>
                <a:spcPts val="2400"/>
              </a:spcBef>
              <a:spcAft>
                <a:spcPts val="0"/>
              </a:spcAft>
              <a:buClr>
                <a:schemeClr val="dk1"/>
              </a:buClr>
              <a:buSzPts val="3200"/>
              <a:buFont typeface="Times New Roman"/>
              <a:buNone/>
            </a:pPr>
            <a:r>
              <a:rPr lang="en-US" sz="3200" b="0" i="0" u="none" dirty="0">
                <a:solidFill>
                  <a:schemeClr val="dk1"/>
                </a:solidFill>
                <a:latin typeface="Times New Roman"/>
                <a:ea typeface="Times New Roman"/>
                <a:cs typeface="Times New Roman"/>
                <a:sym typeface="Times New Roman"/>
              </a:rPr>
              <a:t>A type defined by its </a:t>
            </a:r>
            <a:r>
              <a:rPr lang="en-US" sz="3200" b="0" i="1" u="none" dirty="0">
                <a:solidFill>
                  <a:srgbClr val="00B050"/>
                </a:solidFill>
                <a:latin typeface="Times New Roman"/>
                <a:ea typeface="Times New Roman"/>
                <a:cs typeface="Times New Roman"/>
                <a:sym typeface="Times New Roman"/>
              </a:rPr>
              <a:t>superclass</a:t>
            </a:r>
            <a:r>
              <a:rPr lang="en-US" sz="3200" b="0" i="0" u="none" dirty="0">
                <a:solidFill>
                  <a:schemeClr val="dk1"/>
                </a:solidFill>
                <a:latin typeface="Times New Roman"/>
                <a:ea typeface="Times New Roman"/>
                <a:cs typeface="Times New Roman"/>
                <a:sym typeface="Times New Roman"/>
              </a:rPr>
              <a:t> is called a </a:t>
            </a:r>
            <a:r>
              <a:rPr lang="en-US" sz="3200" b="0" i="1" u="none" dirty="0">
                <a:solidFill>
                  <a:srgbClr val="00B050"/>
                </a:solidFill>
                <a:latin typeface="Times New Roman"/>
                <a:ea typeface="Times New Roman"/>
                <a:cs typeface="Times New Roman"/>
                <a:sym typeface="Times New Roman"/>
              </a:rPr>
              <a:t>supertype</a:t>
            </a:r>
            <a:r>
              <a:rPr lang="en-US" sz="3200" b="0" i="0" u="none" dirty="0">
                <a:solidFill>
                  <a:schemeClr val="dk1"/>
                </a:solidFill>
                <a:latin typeface="Times New Roman"/>
                <a:ea typeface="Times New Roman"/>
                <a:cs typeface="Times New Roman"/>
                <a:sym typeface="Times New Roman"/>
              </a:rPr>
              <a:t>. </a:t>
            </a:r>
            <a:endParaRPr dirty="0"/>
          </a:p>
          <a:p>
            <a:pPr marL="0" marR="0" lvl="0" indent="0" algn="l" rtl="0">
              <a:lnSpc>
                <a:spcPct val="90000"/>
              </a:lnSpc>
              <a:spcBef>
                <a:spcPts val="2400"/>
              </a:spcBef>
              <a:spcAft>
                <a:spcPts val="0"/>
              </a:spcAft>
              <a:buClr>
                <a:schemeClr val="dk1"/>
              </a:buClr>
              <a:buSzPts val="3200"/>
              <a:buFont typeface="Times New Roman"/>
              <a:buNone/>
            </a:pPr>
            <a:r>
              <a:rPr lang="en-US" sz="3200" b="0" i="0" u="none" dirty="0">
                <a:solidFill>
                  <a:schemeClr val="dk1"/>
                </a:solidFill>
                <a:latin typeface="Times New Roman"/>
                <a:ea typeface="Times New Roman"/>
                <a:cs typeface="Times New Roman"/>
                <a:sym typeface="Times New Roman"/>
              </a:rPr>
              <a:t>Therefore, you can say that </a:t>
            </a:r>
            <a:r>
              <a:rPr lang="en-US" sz="3200" b="1" i="0" u="none" dirty="0">
                <a:solidFill>
                  <a:srgbClr val="0070C0"/>
                </a:solidFill>
                <a:latin typeface="Times New Roman"/>
                <a:ea typeface="Times New Roman"/>
                <a:cs typeface="Times New Roman"/>
                <a:sym typeface="Times New Roman"/>
              </a:rPr>
              <a:t>Circle</a:t>
            </a:r>
            <a:r>
              <a:rPr lang="en-US" sz="3200" b="0" i="0" u="none" dirty="0">
                <a:solidFill>
                  <a:schemeClr val="dk1"/>
                </a:solidFill>
                <a:latin typeface="Times New Roman"/>
                <a:ea typeface="Times New Roman"/>
                <a:cs typeface="Times New Roman"/>
                <a:sym typeface="Times New Roman"/>
              </a:rPr>
              <a:t> is a </a:t>
            </a:r>
            <a:r>
              <a:rPr lang="en-US" sz="3200" b="0" i="0" u="none" dirty="0">
                <a:solidFill>
                  <a:srgbClr val="0070C0"/>
                </a:solidFill>
                <a:latin typeface="Times New Roman"/>
                <a:ea typeface="Times New Roman"/>
                <a:cs typeface="Times New Roman"/>
                <a:sym typeface="Times New Roman"/>
              </a:rPr>
              <a:t>subtype</a:t>
            </a:r>
            <a:r>
              <a:rPr lang="en-US" sz="3200" b="0" i="0" u="none" dirty="0">
                <a:solidFill>
                  <a:schemeClr val="dk1"/>
                </a:solidFill>
                <a:latin typeface="Times New Roman"/>
                <a:ea typeface="Times New Roman"/>
                <a:cs typeface="Times New Roman"/>
                <a:sym typeface="Times New Roman"/>
              </a:rPr>
              <a:t> of </a:t>
            </a:r>
            <a:r>
              <a:rPr lang="en-US" sz="3200" b="1" i="0" u="none" dirty="0">
                <a:solidFill>
                  <a:schemeClr val="dk1"/>
                </a:solidFill>
                <a:latin typeface="Times New Roman"/>
                <a:ea typeface="Times New Roman"/>
                <a:cs typeface="Times New Roman"/>
                <a:sym typeface="Times New Roman"/>
              </a:rPr>
              <a:t>Shape</a:t>
            </a:r>
            <a:r>
              <a:rPr lang="en-US" sz="3200" b="0" i="0" u="none" dirty="0">
                <a:solidFill>
                  <a:schemeClr val="dk1"/>
                </a:solidFill>
                <a:latin typeface="Times New Roman"/>
                <a:ea typeface="Times New Roman"/>
                <a:cs typeface="Times New Roman"/>
                <a:sym typeface="Times New Roman"/>
              </a:rPr>
              <a:t> and </a:t>
            </a:r>
            <a:r>
              <a:rPr lang="en-US" sz="3200" b="1" i="0" u="none" dirty="0">
                <a:solidFill>
                  <a:srgbClr val="00B050"/>
                </a:solidFill>
                <a:latin typeface="Times New Roman"/>
                <a:ea typeface="Times New Roman"/>
                <a:cs typeface="Times New Roman"/>
                <a:sym typeface="Times New Roman"/>
              </a:rPr>
              <a:t>Shape</a:t>
            </a:r>
            <a:r>
              <a:rPr lang="en-US" sz="3200" b="1" i="0" u="none" dirty="0">
                <a:solidFill>
                  <a:schemeClr val="dk1"/>
                </a:solidFill>
                <a:latin typeface="Times New Roman"/>
                <a:ea typeface="Times New Roman"/>
                <a:cs typeface="Times New Roman"/>
                <a:sym typeface="Times New Roman"/>
              </a:rPr>
              <a:t> </a:t>
            </a:r>
            <a:r>
              <a:rPr lang="en-US" sz="3200" b="0" i="0" u="none" dirty="0">
                <a:solidFill>
                  <a:schemeClr val="dk1"/>
                </a:solidFill>
                <a:latin typeface="Times New Roman"/>
                <a:ea typeface="Times New Roman"/>
                <a:cs typeface="Times New Roman"/>
                <a:sym typeface="Times New Roman"/>
              </a:rPr>
              <a:t>is a </a:t>
            </a:r>
            <a:r>
              <a:rPr lang="en-US" sz="3200" b="0" i="0" u="none" dirty="0">
                <a:solidFill>
                  <a:srgbClr val="00B050"/>
                </a:solidFill>
                <a:latin typeface="Times New Roman"/>
                <a:ea typeface="Times New Roman"/>
                <a:cs typeface="Times New Roman"/>
                <a:sym typeface="Times New Roman"/>
              </a:rPr>
              <a:t>supertype</a:t>
            </a:r>
            <a:r>
              <a:rPr lang="en-US" sz="3200" b="0" i="0" u="none" dirty="0">
                <a:solidFill>
                  <a:schemeClr val="dk1"/>
                </a:solidFill>
                <a:latin typeface="Times New Roman"/>
                <a:ea typeface="Times New Roman"/>
                <a:cs typeface="Times New Roman"/>
                <a:sym typeface="Times New Roman"/>
              </a:rPr>
              <a:t> for </a:t>
            </a:r>
            <a:r>
              <a:rPr lang="en-US" sz="3200" b="1" i="0" u="none" dirty="0">
                <a:solidFill>
                  <a:schemeClr val="dk1"/>
                </a:solidFill>
                <a:latin typeface="Times New Roman"/>
                <a:ea typeface="Times New Roman"/>
                <a:cs typeface="Times New Roman"/>
                <a:sym typeface="Times New Roman"/>
              </a:rPr>
              <a:t>Circle</a:t>
            </a:r>
            <a:r>
              <a:rPr lang="en-US" sz="3200" b="0" i="0" u="none" dirty="0">
                <a:solidFill>
                  <a:schemeClr val="dk1"/>
                </a:solidFill>
                <a:latin typeface="Times New Roman"/>
                <a:ea typeface="Times New Roman"/>
                <a:cs typeface="Times New Roman"/>
                <a:sym typeface="Times New Roman"/>
              </a:rPr>
              <a:t>.</a:t>
            </a:r>
            <a:endParaRPr dirty="0"/>
          </a:p>
        </p:txBody>
      </p:sp>
      <p:sp>
        <p:nvSpPr>
          <p:cNvPr id="227" name="Google Shape;227;p23"/>
          <p:cNvSpPr/>
          <p:nvPr/>
        </p:nvSpPr>
        <p:spPr>
          <a:xfrm>
            <a:off x="5486400" y="5257800"/>
            <a:ext cx="3124200" cy="457200"/>
          </a:xfrm>
          <a:custGeom>
            <a:avLst/>
            <a:gdLst/>
            <a:ahLst/>
            <a:cxnLst/>
            <a:rect l="l" t="t" r="r" b="b"/>
            <a:pathLst>
              <a:path w="120000" h="120000" extrusionOk="0">
                <a:moveTo>
                  <a:pt x="0" y="0"/>
                </a:moveTo>
                <a:lnTo>
                  <a:pt x="120000" y="0"/>
                </a:lnTo>
                <a:lnTo>
                  <a:pt x="120000" y="120000"/>
                </a:lnTo>
                <a:lnTo>
                  <a:pt x="0" y="120000"/>
                </a:lnTo>
                <a:close/>
              </a:path>
            </a:pathLst>
          </a:custGeom>
          <a:solidFill>
            <a:srgbClr val="00B050"/>
          </a:solidFill>
          <a:ln>
            <a:noFill/>
          </a:ln>
          <a:effectLst>
            <a:outerShdw blurRad="63500" dist="17960" dir="2700000">
              <a:srgbClr val="000000"/>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1"/>
              </a:buClr>
              <a:buSzPts val="2400"/>
              <a:buFont typeface="Times New Roman"/>
              <a:buNone/>
            </a:pPr>
            <a:r>
              <a:rPr lang="en-US" sz="2400" b="0" i="0" u="sng" dirty="0">
                <a:solidFill>
                  <a:schemeClr val="hlink"/>
                </a:solidFill>
                <a:latin typeface="Times New Roman"/>
                <a:ea typeface="Times New Roman"/>
                <a:cs typeface="Times New Roman"/>
                <a:sym typeface="Times New Roman"/>
                <a:hlinkClick r:id="rId3"/>
              </a:rPr>
              <a:t>PolymorphismDemo</a:t>
            </a:r>
            <a:endParaRPr dirty="0"/>
          </a:p>
        </p:txBody>
      </p:sp>
      <p:sp>
        <p:nvSpPr>
          <p:cNvPr id="228" name="Google Shape;228;p23"/>
          <p:cNvSpPr/>
          <p:nvPr/>
        </p:nvSpPr>
        <p:spPr>
          <a:xfrm>
            <a:off x="5486400" y="5867400"/>
            <a:ext cx="1600200" cy="381000"/>
          </a:xfrm>
          <a:custGeom>
            <a:avLst/>
            <a:gdLst/>
            <a:ahLst/>
            <a:cxnLst/>
            <a:rect l="l" t="t" r="r" b="b"/>
            <a:pathLst>
              <a:path w="120000" h="120000" extrusionOk="0">
                <a:moveTo>
                  <a:pt x="0" y="0"/>
                </a:moveTo>
                <a:lnTo>
                  <a:pt x="120000" y="0"/>
                </a:lnTo>
                <a:lnTo>
                  <a:pt x="120000" y="120000"/>
                </a:lnTo>
                <a:lnTo>
                  <a:pt x="0" y="120000"/>
                </a:lnTo>
                <a:close/>
              </a:path>
            </a:pathLst>
          </a:custGeom>
          <a:solidFill>
            <a:srgbClr val="38A1BA"/>
          </a:solidFill>
          <a:ln>
            <a:noFill/>
          </a:ln>
          <a:effectLst>
            <a:outerShdw blurRad="63500" dist="17960" dir="2700000">
              <a:srgbClr val="226170"/>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Book Antiqua"/>
              <a:buNone/>
            </a:pPr>
            <a:r>
              <a:rPr lang="en-US" sz="2400" b="0" i="0" u="none">
                <a:solidFill>
                  <a:schemeClr val="dk1"/>
                </a:solidFill>
                <a:latin typeface="Book Antiqua"/>
                <a:ea typeface="Book Antiqua"/>
                <a:cs typeface="Book Antiqua"/>
                <a:sym typeface="Book Antiqua"/>
              </a:rPr>
              <a:t>Run</a:t>
            </a:r>
            <a:endParaRPr/>
          </a:p>
        </p:txBody>
      </p:sp>
      <p:sp>
        <p:nvSpPr>
          <p:cNvPr id="229" name="Google Shape;229;p23"/>
          <p:cNvSpPr/>
          <p:nvPr/>
        </p:nvSpPr>
        <p:spPr>
          <a:xfrm>
            <a:off x="4876800" y="5257800"/>
            <a:ext cx="468312" cy="576262"/>
          </a:xfrm>
          <a:custGeom>
            <a:avLst/>
            <a:gdLst/>
            <a:ahLst/>
            <a:cxnLst/>
            <a:rect l="l" t="t" r="r" b="b"/>
            <a:pathLst>
              <a:path w="120000" h="120000" extrusionOk="0">
                <a:moveTo>
                  <a:pt x="0" y="0"/>
                </a:moveTo>
                <a:lnTo>
                  <a:pt x="120000" y="0"/>
                </a:lnTo>
                <a:lnTo>
                  <a:pt x="120000" y="120000"/>
                </a:lnTo>
                <a:lnTo>
                  <a:pt x="0" y="120000"/>
                </a:lnTo>
                <a:close/>
                <a:moveTo>
                  <a:pt x="26250" y="23430"/>
                </a:moveTo>
                <a:lnTo>
                  <a:pt x="71250" y="23430"/>
                </a:lnTo>
                <a:lnTo>
                  <a:pt x="93750" y="41715"/>
                </a:lnTo>
                <a:lnTo>
                  <a:pt x="93750" y="96570"/>
                </a:lnTo>
                <a:lnTo>
                  <a:pt x="26250" y="96570"/>
                </a:lnTo>
                <a:close/>
              </a:path>
              <a:path w="120000" h="120000" fill="darkenLess" extrusionOk="0">
                <a:moveTo>
                  <a:pt x="26250" y="23430"/>
                </a:moveTo>
                <a:lnTo>
                  <a:pt x="71250" y="23430"/>
                </a:lnTo>
                <a:lnTo>
                  <a:pt x="71250" y="41715"/>
                </a:lnTo>
                <a:lnTo>
                  <a:pt x="93750" y="41715"/>
                </a:lnTo>
                <a:lnTo>
                  <a:pt x="93750" y="96570"/>
                </a:lnTo>
                <a:lnTo>
                  <a:pt x="26250" y="96570"/>
                </a:lnTo>
                <a:close/>
              </a:path>
              <a:path w="120000" h="120000" fill="darken" extrusionOk="0">
                <a:moveTo>
                  <a:pt x="71250" y="23430"/>
                </a:moveTo>
                <a:lnTo>
                  <a:pt x="71250" y="41715"/>
                </a:lnTo>
                <a:lnTo>
                  <a:pt x="93750" y="41715"/>
                </a:lnTo>
                <a:close/>
              </a:path>
              <a:path w="120000" h="120000" fill="none" extrusionOk="0">
                <a:moveTo>
                  <a:pt x="26250" y="23430"/>
                </a:moveTo>
                <a:lnTo>
                  <a:pt x="71250" y="23430"/>
                </a:lnTo>
                <a:lnTo>
                  <a:pt x="93750" y="41715"/>
                </a:lnTo>
                <a:lnTo>
                  <a:pt x="93750" y="96570"/>
                </a:lnTo>
                <a:lnTo>
                  <a:pt x="26250" y="96570"/>
                </a:lnTo>
                <a:close/>
                <a:moveTo>
                  <a:pt x="93750" y="41715"/>
                </a:moveTo>
                <a:lnTo>
                  <a:pt x="71250" y="41715"/>
                </a:lnTo>
                <a:lnTo>
                  <a:pt x="71250" y="23430"/>
                </a:lnTo>
              </a:path>
              <a:path w="120000" h="120000" fill="none" extrusionOk="0">
                <a:moveTo>
                  <a:pt x="0" y="0"/>
                </a:moveTo>
                <a:lnTo>
                  <a:pt x="120000" y="0"/>
                </a:lnTo>
                <a:lnTo>
                  <a:pt x="120000" y="120000"/>
                </a:lnTo>
                <a:lnTo>
                  <a:pt x="0" y="120000"/>
                </a:lnTo>
                <a:close/>
              </a:path>
            </a:pathLst>
          </a:custGeom>
          <a:solidFill>
            <a:srgbClr val="92D05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320449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56"/>
          <p:cNvSpPr txBox="1"/>
          <p:nvPr/>
        </p:nvSpPr>
        <p:spPr>
          <a:xfrm>
            <a:off x="152400" y="1447800"/>
            <a:ext cx="4876800" cy="2232025"/>
          </a:xfrm>
          <a:prstGeom prst="rect">
            <a:avLst/>
          </a:prstGeom>
          <a:solidFill>
            <a:schemeClr val="lt1"/>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C0"/>
              </a:buClr>
              <a:buSzPts val="1600"/>
              <a:buFont typeface="Times New Roman"/>
              <a:buNone/>
            </a:pPr>
            <a:r>
              <a:rPr lang="en-US" sz="1600" b="0" i="0" u="none">
                <a:solidFill>
                  <a:srgbClr val="0070C0"/>
                </a:solidFill>
                <a:latin typeface="Times New Roman"/>
                <a:ea typeface="Times New Roman"/>
                <a:cs typeface="Times New Roman"/>
                <a:sym typeface="Times New Roman"/>
              </a:rPr>
              <a:t>public</a:t>
            </a:r>
            <a:r>
              <a:rPr lang="en-US" sz="1600" b="0" i="0" u="none">
                <a:solidFill>
                  <a:schemeClr val="dk1"/>
                </a:solidFill>
                <a:latin typeface="Times New Roman"/>
                <a:ea typeface="Times New Roman"/>
                <a:cs typeface="Times New Roman"/>
                <a:sym typeface="Times New Roman"/>
              </a:rPr>
              <a:t> </a:t>
            </a:r>
            <a:r>
              <a:rPr lang="en-US" sz="1600" b="0" i="0" u="none">
                <a:solidFill>
                  <a:srgbClr val="0070C0"/>
                </a:solidFill>
                <a:latin typeface="Times New Roman"/>
                <a:ea typeface="Times New Roman"/>
                <a:cs typeface="Times New Roman"/>
                <a:sym typeface="Times New Roman"/>
              </a:rPr>
              <a:t>class</a:t>
            </a:r>
            <a:r>
              <a:rPr lang="en-US" sz="1600" b="0" i="0" u="none">
                <a:solidFill>
                  <a:schemeClr val="dk1"/>
                </a:solidFill>
                <a:latin typeface="Times New Roman"/>
                <a:ea typeface="Times New Roman"/>
                <a:cs typeface="Times New Roman"/>
                <a:sym typeface="Times New Roman"/>
              </a:rPr>
              <a:t> Staff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rgbClr val="0070C0"/>
              </a:buClr>
              <a:buSzPts val="1600"/>
              <a:buFont typeface="Times New Roman"/>
              <a:buNone/>
            </a:pPr>
            <a:r>
              <a:rPr lang="en-US" sz="1600" b="0" i="0" u="none">
                <a:solidFill>
                  <a:srgbClr val="0070C0"/>
                </a:solidFill>
                <a:latin typeface="Times New Roman"/>
                <a:ea typeface="Times New Roman"/>
                <a:cs typeface="Times New Roman"/>
                <a:sym typeface="Times New Roman"/>
              </a:rPr>
              <a:t>     public void </a:t>
            </a:r>
            <a:r>
              <a:rPr lang="en-US" sz="1600" b="0" i="0" u="none">
                <a:solidFill>
                  <a:schemeClr val="dk1"/>
                </a:solidFill>
                <a:latin typeface="Times New Roman"/>
                <a:ea typeface="Times New Roman"/>
                <a:cs typeface="Times New Roman"/>
                <a:sym typeface="Times New Roman"/>
              </a:rPr>
              <a:t>addHours ( int hour)</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            ((Hourly)staffList[3]).addHours (hour);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a:t>
            </a:r>
            <a:r>
              <a:rPr lang="en-US" sz="1600" b="0" i="0" u="none">
                <a:solidFill>
                  <a:srgbClr val="C00000"/>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Clr>
                <a:srgbClr val="C00000"/>
              </a:buClr>
              <a:buSzPts val="1600"/>
              <a:buFont typeface="Times New Roman"/>
              <a:buNone/>
            </a:pPr>
            <a:r>
              <a:rPr lang="en-US" sz="1600" b="0" i="0" u="none">
                <a:solidFill>
                  <a:srgbClr val="C00000"/>
                </a:solidFill>
                <a:latin typeface="Times New Roman"/>
                <a:ea typeface="Times New Roman"/>
                <a:cs typeface="Times New Roman"/>
                <a:sym typeface="Times New Roman"/>
              </a:rPr>
              <a:t>       </a:t>
            </a:r>
            <a:r>
              <a:rPr lang="en-US" sz="1600" b="0" i="0" u="none">
                <a:solidFill>
                  <a:srgbClr val="0070C0"/>
                </a:solidFill>
                <a:latin typeface="Times New Roman"/>
                <a:ea typeface="Times New Roman"/>
                <a:cs typeface="Times New Roman"/>
                <a:sym typeface="Times New Roman"/>
              </a:rPr>
              <a:t>public void </a:t>
            </a:r>
            <a:r>
              <a:rPr lang="en-US" sz="1600" b="0" i="0" u="none">
                <a:solidFill>
                  <a:schemeClr val="dk1"/>
                </a:solidFill>
                <a:latin typeface="Times New Roman"/>
                <a:ea typeface="Times New Roman"/>
                <a:cs typeface="Times New Roman"/>
                <a:sym typeface="Times New Roman"/>
              </a:rPr>
              <a:t>addBouns ( double bonus)</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    ((Executive)staffList[0]).awardBonus (bouns);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Clr>
                <a:schemeClr val="dk1"/>
              </a:buClr>
              <a:buSzPts val="1100"/>
              <a:buFont typeface="Times New Roman"/>
              <a:buNone/>
            </a:pPr>
            <a:r>
              <a:rPr lang="en-US" sz="1100" b="0" i="0" u="none">
                <a:solidFill>
                  <a:schemeClr val="dk1"/>
                </a:solidFill>
                <a:latin typeface="Times New Roman"/>
                <a:ea typeface="Times New Roman"/>
                <a:cs typeface="Times New Roman"/>
                <a:sym typeface="Times New Roman"/>
              </a:rPr>
              <a:t>}</a:t>
            </a:r>
            <a:endParaRPr/>
          </a:p>
        </p:txBody>
      </p:sp>
      <p:pic>
        <p:nvPicPr>
          <p:cNvPr id="647" name="Google Shape;647;p56" descr="Image result for think"/>
          <p:cNvPicPr preferRelativeResize="0"/>
          <p:nvPr/>
        </p:nvPicPr>
        <p:blipFill rotWithShape="1">
          <a:blip r:embed="rId3">
            <a:alphaModFix/>
          </a:blip>
          <a:srcRect/>
          <a:stretch/>
        </p:blipFill>
        <p:spPr>
          <a:xfrm>
            <a:off x="-19050" y="7937"/>
            <a:ext cx="3371850" cy="1352550"/>
          </a:xfrm>
          <a:prstGeom prst="rect">
            <a:avLst/>
          </a:prstGeom>
          <a:noFill/>
          <a:ln>
            <a:noFill/>
          </a:ln>
        </p:spPr>
      </p:pic>
      <p:sp>
        <p:nvSpPr>
          <p:cNvPr id="648" name="Google Shape;648;p56"/>
          <p:cNvSpPr txBox="1"/>
          <p:nvPr/>
        </p:nvSpPr>
        <p:spPr>
          <a:xfrm>
            <a:off x="1066800" y="3886200"/>
            <a:ext cx="7543800" cy="1184275"/>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Times New Roman"/>
              <a:buNone/>
            </a:pPr>
            <a:r>
              <a:rPr lang="en-US" sz="2000" b="0" i="0" u="none" dirty="0">
                <a:solidFill>
                  <a:srgbClr val="000000"/>
                </a:solidFill>
                <a:latin typeface="Times New Roman"/>
                <a:ea typeface="Times New Roman"/>
                <a:cs typeface="Times New Roman"/>
                <a:sym typeface="Times New Roman"/>
              </a:rPr>
              <a:t>We don’t know that </a:t>
            </a:r>
            <a:r>
              <a:rPr lang="en-US" sz="2000" b="0" i="0" u="none" dirty="0" err="1">
                <a:solidFill>
                  <a:srgbClr val="000000"/>
                </a:solidFill>
                <a:latin typeface="Times New Roman"/>
                <a:ea typeface="Times New Roman"/>
                <a:cs typeface="Times New Roman"/>
                <a:sym typeface="Times New Roman"/>
              </a:rPr>
              <a:t>staffList</a:t>
            </a:r>
            <a:r>
              <a:rPr lang="en-US" sz="2000" b="0" i="0" u="none" dirty="0">
                <a:solidFill>
                  <a:srgbClr val="000000"/>
                </a:solidFill>
                <a:latin typeface="Times New Roman"/>
                <a:ea typeface="Times New Roman"/>
                <a:cs typeface="Times New Roman"/>
                <a:sym typeface="Times New Roman"/>
              </a:rPr>
              <a:t>[3] is an Hour object , Or</a:t>
            </a:r>
            <a:endParaRPr dirty="0"/>
          </a:p>
          <a:p>
            <a:pPr marL="0" marR="0" lvl="0" indent="0" algn="l" rtl="0">
              <a:lnSpc>
                <a:spcPct val="100000"/>
              </a:lnSpc>
              <a:spcBef>
                <a:spcPts val="0"/>
              </a:spcBef>
              <a:spcAft>
                <a:spcPts val="0"/>
              </a:spcAft>
              <a:buClr>
                <a:srgbClr val="000000"/>
              </a:buClr>
              <a:buSzPts val="2000"/>
              <a:buFont typeface="Times New Roman"/>
              <a:buNone/>
            </a:pPr>
            <a:r>
              <a:rPr lang="en-US" sz="2000" b="0" i="0" u="none" dirty="0" err="1">
                <a:solidFill>
                  <a:srgbClr val="000000"/>
                </a:solidFill>
                <a:latin typeface="Times New Roman"/>
                <a:ea typeface="Times New Roman"/>
                <a:cs typeface="Times New Roman"/>
                <a:sym typeface="Times New Roman"/>
              </a:rPr>
              <a:t>staffList</a:t>
            </a:r>
            <a:r>
              <a:rPr lang="en-US" sz="2000" b="0" i="0" u="none" dirty="0">
                <a:solidFill>
                  <a:srgbClr val="000000"/>
                </a:solidFill>
                <a:latin typeface="Times New Roman"/>
                <a:ea typeface="Times New Roman"/>
                <a:cs typeface="Times New Roman"/>
                <a:sym typeface="Times New Roman"/>
              </a:rPr>
              <a:t>[0] is an Executive object…</a:t>
            </a:r>
            <a:endParaRPr dirty="0"/>
          </a:p>
          <a:p>
            <a:pPr marL="0" marR="0" lvl="0" indent="0" algn="ctr" rtl="0">
              <a:lnSpc>
                <a:spcPct val="100000"/>
              </a:lnSpc>
              <a:spcBef>
                <a:spcPts val="0"/>
              </a:spcBef>
              <a:spcAft>
                <a:spcPts val="0"/>
              </a:spcAft>
              <a:buClr>
                <a:srgbClr val="FF5050"/>
              </a:buClr>
              <a:buSzPts val="2000"/>
              <a:buFont typeface="Times New Roman"/>
              <a:buNone/>
            </a:pPr>
            <a:r>
              <a:rPr lang="en-US" sz="2000" b="0" i="0" u="none" dirty="0">
                <a:solidFill>
                  <a:srgbClr val="FF5050"/>
                </a:solidFill>
                <a:latin typeface="Times New Roman"/>
                <a:ea typeface="Times New Roman"/>
                <a:cs typeface="Times New Roman"/>
                <a:sym typeface="Times New Roman"/>
              </a:rPr>
              <a:t>So, what do we do?</a:t>
            </a:r>
            <a:endParaRPr dirty="0"/>
          </a:p>
          <a:p>
            <a:pPr marL="0" marR="0" lvl="0" indent="0" algn="l" rtl="0">
              <a:lnSpc>
                <a:spcPct val="100000"/>
              </a:lnSpc>
              <a:spcBef>
                <a:spcPts val="0"/>
              </a:spcBef>
              <a:spcAft>
                <a:spcPts val="0"/>
              </a:spcAft>
              <a:buNone/>
            </a:pPr>
            <a:endParaRPr sz="2000" b="0" i="0" u="none" dirty="0">
              <a:solidFill>
                <a:srgbClr val="FF5050"/>
              </a:solidFill>
              <a:latin typeface="Times New Roman"/>
              <a:ea typeface="Times New Roman"/>
              <a:cs typeface="Times New Roman"/>
              <a:sym typeface="Times New Roman"/>
            </a:endParaRPr>
          </a:p>
        </p:txBody>
      </p:sp>
      <p:sp>
        <p:nvSpPr>
          <p:cNvPr id="649" name="Google Shape;649;p56"/>
          <p:cNvSpPr txBox="1"/>
          <p:nvPr/>
        </p:nvSpPr>
        <p:spPr>
          <a:xfrm>
            <a:off x="1981200" y="5278437"/>
            <a:ext cx="5057775" cy="5222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1" i="0" u="none" dirty="0">
                <a:solidFill>
                  <a:schemeClr val="dk1"/>
                </a:solidFill>
                <a:latin typeface="Times New Roman"/>
                <a:ea typeface="Times New Roman"/>
                <a:cs typeface="Times New Roman"/>
                <a:sym typeface="Times New Roman"/>
              </a:rPr>
              <a:t>Use the </a:t>
            </a:r>
            <a:r>
              <a:rPr lang="en-US" sz="2800" b="1" i="0" u="none" dirty="0" err="1">
                <a:solidFill>
                  <a:schemeClr val="dk1"/>
                </a:solidFill>
                <a:latin typeface="Courier New"/>
                <a:ea typeface="Courier New"/>
                <a:cs typeface="Courier New"/>
                <a:sym typeface="Courier New"/>
              </a:rPr>
              <a:t>instanceof</a:t>
            </a:r>
            <a:r>
              <a:rPr lang="en-US" sz="2800" b="1" i="0" u="none" dirty="0">
                <a:solidFill>
                  <a:schemeClr val="dk1"/>
                </a:solidFill>
                <a:latin typeface="Times New Roman"/>
                <a:ea typeface="Times New Roman"/>
                <a:cs typeface="Times New Roman"/>
                <a:sym typeface="Times New Roman"/>
              </a:rPr>
              <a:t> operator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57"/>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61</a:t>
            </a:fld>
            <a:endParaRPr/>
          </a:p>
        </p:txBody>
      </p:sp>
      <p:sp>
        <p:nvSpPr>
          <p:cNvPr id="655" name="Google Shape;655;p57"/>
          <p:cNvSpPr txBox="1">
            <a:spLocks noGrp="1"/>
          </p:cNvSpPr>
          <p:nvPr>
            <p:ph type="title"/>
          </p:nvPr>
        </p:nvSpPr>
        <p:spPr>
          <a:xfrm>
            <a:off x="685800" y="0"/>
            <a:ext cx="7772400" cy="14478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The </a:t>
            </a:r>
            <a:r>
              <a:rPr lang="en-US" sz="4200" b="0" i="0" u="none">
                <a:solidFill>
                  <a:schemeClr val="dk2"/>
                </a:solidFill>
                <a:latin typeface="Courier New"/>
                <a:ea typeface="Courier New"/>
                <a:cs typeface="Courier New"/>
                <a:sym typeface="Courier New"/>
              </a:rPr>
              <a:t>instanceof</a:t>
            </a:r>
            <a:r>
              <a:rPr lang="en-US" sz="4400" b="0" i="0" u="none">
                <a:solidFill>
                  <a:schemeClr val="dk2"/>
                </a:solidFill>
                <a:latin typeface="Times New Roman"/>
                <a:ea typeface="Times New Roman"/>
                <a:cs typeface="Times New Roman"/>
                <a:sym typeface="Times New Roman"/>
              </a:rPr>
              <a:t> Operator</a:t>
            </a:r>
            <a:endParaRPr/>
          </a:p>
        </p:txBody>
      </p:sp>
      <p:sp>
        <p:nvSpPr>
          <p:cNvPr id="656" name="Google Shape;656;p57"/>
          <p:cNvSpPr txBox="1">
            <a:spLocks noGrp="1"/>
          </p:cNvSpPr>
          <p:nvPr>
            <p:ph type="body" idx="1"/>
          </p:nvPr>
        </p:nvSpPr>
        <p:spPr>
          <a:xfrm>
            <a:off x="609600" y="1371600"/>
            <a:ext cx="8229600" cy="990600"/>
          </a:xfrm>
          <a:prstGeom prst="rect">
            <a:avLst/>
          </a:prstGeom>
          <a:noFill/>
          <a:ln>
            <a:noFill/>
          </a:ln>
        </p:spPr>
        <p:txBody>
          <a:bodyPr spcFirstLastPara="1" wrap="square" lIns="92075" tIns="46025" rIns="92075" bIns="46025" anchor="t" anchorCtr="0">
            <a:noAutofit/>
          </a:bodyPr>
          <a:lstStyle/>
          <a:p>
            <a:pPr marL="0" lvl="0" indent="0" algn="l" rtl="0">
              <a:lnSpc>
                <a:spcPct val="105000"/>
              </a:lnSpc>
              <a:spcBef>
                <a:spcPts val="0"/>
              </a:spcBef>
              <a:spcAft>
                <a:spcPts val="0"/>
              </a:spcAft>
              <a:buSzPts val="1800"/>
              <a:buNone/>
            </a:pPr>
            <a:r>
              <a:rPr lang="en-US" sz="2400" b="0" i="0" u="none">
                <a:solidFill>
                  <a:schemeClr val="dk1"/>
                </a:solidFill>
                <a:latin typeface="Times New Roman"/>
                <a:ea typeface="Times New Roman"/>
                <a:cs typeface="Times New Roman"/>
                <a:sym typeface="Times New Roman"/>
              </a:rPr>
              <a:t>Use the </a:t>
            </a:r>
            <a:r>
              <a:rPr lang="en-US" sz="2400" b="0" i="0" u="none">
                <a:solidFill>
                  <a:schemeClr val="dk1"/>
                </a:solidFill>
                <a:latin typeface="Courier New"/>
                <a:ea typeface="Courier New"/>
                <a:cs typeface="Courier New"/>
                <a:sym typeface="Courier New"/>
              </a:rPr>
              <a:t>instanceof</a:t>
            </a:r>
            <a:r>
              <a:rPr lang="en-US" sz="2400" b="0" i="0" u="none">
                <a:solidFill>
                  <a:schemeClr val="dk1"/>
                </a:solidFill>
                <a:latin typeface="Times New Roman"/>
                <a:ea typeface="Times New Roman"/>
                <a:cs typeface="Times New Roman"/>
                <a:sym typeface="Times New Roman"/>
              </a:rPr>
              <a:t> operator to test whether an object is an instance of a class:</a:t>
            </a:r>
            <a:endParaRPr/>
          </a:p>
        </p:txBody>
      </p:sp>
      <p:sp>
        <p:nvSpPr>
          <p:cNvPr id="657" name="Google Shape;657;p57"/>
          <p:cNvSpPr txBox="1"/>
          <p:nvPr/>
        </p:nvSpPr>
        <p:spPr>
          <a:xfrm>
            <a:off x="304800" y="2514600"/>
            <a:ext cx="8686800" cy="2819400"/>
          </a:xfrm>
          <a:prstGeom prst="rect">
            <a:avLst/>
          </a:prstGeom>
          <a:noFill/>
          <a:ln>
            <a:noFill/>
          </a:ln>
        </p:spPr>
        <p:txBody>
          <a:bodyPr spcFirstLastPara="1" wrap="square" lIns="92075" tIns="46025" rIns="92075" bIns="46025" anchor="t" anchorCtr="0">
            <a:noAutofit/>
          </a:bodyPr>
          <a:lstStyle/>
          <a:p>
            <a:pPr marL="342900" marR="0" lvl="0" indent="-342900" algn="l" rtl="0">
              <a:lnSpc>
                <a:spcPct val="100000"/>
              </a:lnSpc>
              <a:spcBef>
                <a:spcPts val="0"/>
              </a:spcBef>
              <a:spcAft>
                <a:spcPts val="0"/>
              </a:spcAft>
              <a:buClr>
                <a:srgbClr val="0070C0"/>
              </a:buClr>
              <a:buSzPts val="1600"/>
              <a:buFont typeface="Times New Roman"/>
              <a:buNone/>
            </a:pPr>
            <a:r>
              <a:rPr lang="en-US" sz="1600" b="0" i="0" u="none" dirty="0">
                <a:solidFill>
                  <a:srgbClr val="0070C0"/>
                </a:solidFill>
                <a:latin typeface="Times New Roman"/>
                <a:ea typeface="Times New Roman"/>
                <a:cs typeface="Times New Roman"/>
                <a:sym typeface="Times New Roman"/>
              </a:rPr>
              <a:t>       public void </a:t>
            </a:r>
            <a:r>
              <a:rPr lang="en-US" sz="1600" b="0" i="0" u="none" dirty="0" err="1">
                <a:solidFill>
                  <a:schemeClr val="dk1"/>
                </a:solidFill>
                <a:latin typeface="Times New Roman"/>
                <a:ea typeface="Times New Roman"/>
                <a:cs typeface="Times New Roman"/>
                <a:sym typeface="Times New Roman"/>
              </a:rPr>
              <a:t>addHours</a:t>
            </a:r>
            <a:r>
              <a:rPr lang="en-US" sz="1600" b="0" i="0" u="none" dirty="0">
                <a:solidFill>
                  <a:schemeClr val="dk1"/>
                </a:solidFill>
                <a:latin typeface="Times New Roman"/>
                <a:ea typeface="Times New Roman"/>
                <a:cs typeface="Times New Roman"/>
                <a:sym typeface="Times New Roman"/>
              </a:rPr>
              <a:t> ( int hour)</a:t>
            </a:r>
            <a:endParaRPr dirty="0"/>
          </a:p>
          <a:p>
            <a:pPr marL="342900" marR="0" lvl="0" indent="-342900" algn="l"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      {      </a:t>
            </a:r>
            <a:endParaRPr dirty="0"/>
          </a:p>
          <a:p>
            <a:pPr marL="342900" marR="0" lvl="0" indent="-342900" algn="l"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            </a:t>
            </a:r>
            <a:r>
              <a:rPr lang="en-US" sz="1600" b="1" i="0" u="none" dirty="0">
                <a:solidFill>
                  <a:srgbClr val="00B050"/>
                </a:solidFill>
                <a:latin typeface="Courier New"/>
                <a:ea typeface="Courier New"/>
                <a:cs typeface="Courier New"/>
                <a:sym typeface="Courier New"/>
              </a:rPr>
              <a:t>/** Perform casting if s is an instance of Hourly*/</a:t>
            </a:r>
            <a:r>
              <a:rPr lang="en-US" sz="1600" b="0" i="0" u="none" dirty="0">
                <a:solidFill>
                  <a:srgbClr val="00B050"/>
                </a:solidFill>
                <a:latin typeface="Times New Roman"/>
                <a:ea typeface="Times New Roman"/>
                <a:cs typeface="Times New Roman"/>
                <a:sym typeface="Times New Roman"/>
              </a:rPr>
              <a:t>     </a:t>
            </a:r>
            <a:endParaRPr dirty="0"/>
          </a:p>
          <a:p>
            <a:pPr marL="342900" marR="0" lvl="0" indent="-342900" algn="l"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            for(</a:t>
            </a:r>
            <a:r>
              <a:rPr lang="en-US" sz="1600" b="0" i="0" u="none" dirty="0" err="1">
                <a:solidFill>
                  <a:schemeClr val="dk1"/>
                </a:solidFill>
                <a:latin typeface="Times New Roman"/>
                <a:ea typeface="Times New Roman"/>
                <a:cs typeface="Times New Roman"/>
                <a:sym typeface="Times New Roman"/>
              </a:rPr>
              <a:t>StaffMember</a:t>
            </a:r>
            <a:r>
              <a:rPr lang="en-US" sz="1600" b="0" i="0" u="none" dirty="0">
                <a:solidFill>
                  <a:schemeClr val="dk1"/>
                </a:solidFill>
                <a:latin typeface="Times New Roman"/>
                <a:ea typeface="Times New Roman"/>
                <a:cs typeface="Times New Roman"/>
                <a:sym typeface="Times New Roman"/>
              </a:rPr>
              <a:t> s: </a:t>
            </a:r>
            <a:r>
              <a:rPr lang="en-US" sz="1600" b="0" i="0" u="none" dirty="0" err="1">
                <a:solidFill>
                  <a:schemeClr val="dk1"/>
                </a:solidFill>
                <a:latin typeface="Times New Roman"/>
                <a:ea typeface="Times New Roman"/>
                <a:cs typeface="Times New Roman"/>
                <a:sym typeface="Times New Roman"/>
              </a:rPr>
              <a:t>staffList</a:t>
            </a:r>
            <a:r>
              <a:rPr lang="en-US" sz="1600" b="0" i="0" u="none" dirty="0">
                <a:solidFill>
                  <a:schemeClr val="dk1"/>
                </a:solidFill>
                <a:latin typeface="Times New Roman"/>
                <a:ea typeface="Times New Roman"/>
                <a:cs typeface="Times New Roman"/>
                <a:sym typeface="Times New Roman"/>
              </a:rPr>
              <a:t>)</a:t>
            </a:r>
            <a:endParaRPr dirty="0"/>
          </a:p>
          <a:p>
            <a:pPr marL="342900" marR="0" lvl="0" indent="-342900" algn="l"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               if (s </a:t>
            </a:r>
            <a:r>
              <a:rPr lang="en-US" sz="1600" b="0" i="0" u="none" dirty="0" err="1">
                <a:solidFill>
                  <a:schemeClr val="dk1"/>
                </a:solidFill>
                <a:latin typeface="Times New Roman"/>
                <a:ea typeface="Times New Roman"/>
                <a:cs typeface="Times New Roman"/>
                <a:sym typeface="Times New Roman"/>
              </a:rPr>
              <a:t>instanceof</a:t>
            </a:r>
            <a:r>
              <a:rPr lang="en-US" sz="1600" b="0" i="0" u="none" dirty="0">
                <a:solidFill>
                  <a:schemeClr val="dk1"/>
                </a:solidFill>
                <a:latin typeface="Times New Roman"/>
                <a:ea typeface="Times New Roman"/>
                <a:cs typeface="Times New Roman"/>
                <a:sym typeface="Times New Roman"/>
              </a:rPr>
              <a:t> Hourly)</a:t>
            </a:r>
            <a:endParaRPr dirty="0"/>
          </a:p>
          <a:p>
            <a:pPr marL="342900" marR="0" lvl="0" indent="-342900" algn="l"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                     ((Hourly)s).</a:t>
            </a:r>
            <a:r>
              <a:rPr lang="en-US" sz="1600" b="0" i="0" u="none" dirty="0" err="1">
                <a:solidFill>
                  <a:schemeClr val="dk1"/>
                </a:solidFill>
                <a:latin typeface="Times New Roman"/>
                <a:ea typeface="Times New Roman"/>
                <a:cs typeface="Times New Roman"/>
                <a:sym typeface="Times New Roman"/>
              </a:rPr>
              <a:t>addHours</a:t>
            </a:r>
            <a:r>
              <a:rPr lang="en-US" sz="1600" b="0" i="0" u="none" dirty="0">
                <a:solidFill>
                  <a:schemeClr val="dk1"/>
                </a:solidFill>
                <a:latin typeface="Times New Roman"/>
                <a:ea typeface="Times New Roman"/>
                <a:cs typeface="Times New Roman"/>
                <a:sym typeface="Times New Roman"/>
              </a:rPr>
              <a:t> (hour);      </a:t>
            </a:r>
            <a:endParaRPr dirty="0"/>
          </a:p>
          <a:p>
            <a:pPr marL="342900" marR="0" lvl="0" indent="-342900" algn="l"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       }</a:t>
            </a:r>
            <a:endParaRPr dirty="0"/>
          </a:p>
          <a:p>
            <a:pPr marL="342900" marR="0" lvl="0" indent="-342900" algn="l"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       </a:t>
            </a:r>
            <a:r>
              <a:rPr lang="en-US" sz="1600" b="0" i="0" u="none" dirty="0">
                <a:solidFill>
                  <a:srgbClr val="C00000"/>
                </a:solidFill>
                <a:latin typeface="Times New Roman"/>
                <a:ea typeface="Times New Roman"/>
                <a:cs typeface="Times New Roman"/>
                <a:sym typeface="Times New Roman"/>
              </a:rPr>
              <a:t>//---------------------------------------------------------</a:t>
            </a:r>
            <a:endParaRPr dirty="0"/>
          </a:p>
          <a:p>
            <a:pPr marL="342900" marR="0" lvl="0" indent="-342900" algn="l" rtl="0">
              <a:lnSpc>
                <a:spcPct val="100000"/>
              </a:lnSpc>
              <a:spcBef>
                <a:spcPts val="0"/>
              </a:spcBef>
              <a:spcAft>
                <a:spcPts val="0"/>
              </a:spcAft>
              <a:buClr>
                <a:srgbClr val="C00000"/>
              </a:buClr>
              <a:buSzPts val="1600"/>
              <a:buFont typeface="Times New Roman"/>
              <a:buNone/>
            </a:pPr>
            <a:r>
              <a:rPr lang="en-US" sz="1600" b="0" i="0" u="none" dirty="0">
                <a:solidFill>
                  <a:srgbClr val="C00000"/>
                </a:solidFill>
                <a:latin typeface="Times New Roman"/>
                <a:ea typeface="Times New Roman"/>
                <a:cs typeface="Times New Roman"/>
                <a:sym typeface="Times New Roman"/>
              </a:rPr>
              <a:t>       </a:t>
            </a:r>
            <a:r>
              <a:rPr lang="en-US" sz="1600" b="0" i="0" u="none" dirty="0">
                <a:solidFill>
                  <a:srgbClr val="0070C0"/>
                </a:solidFill>
                <a:latin typeface="Times New Roman"/>
                <a:ea typeface="Times New Roman"/>
                <a:cs typeface="Times New Roman"/>
                <a:sym typeface="Times New Roman"/>
              </a:rPr>
              <a:t>public void </a:t>
            </a:r>
            <a:r>
              <a:rPr lang="en-US" sz="1600" b="0" i="0" u="none" dirty="0" err="1">
                <a:solidFill>
                  <a:schemeClr val="dk1"/>
                </a:solidFill>
                <a:latin typeface="Times New Roman"/>
                <a:ea typeface="Times New Roman"/>
                <a:cs typeface="Times New Roman"/>
                <a:sym typeface="Times New Roman"/>
              </a:rPr>
              <a:t>addBouns</a:t>
            </a:r>
            <a:r>
              <a:rPr lang="en-US" sz="1600" b="0" i="0" u="none" dirty="0">
                <a:solidFill>
                  <a:schemeClr val="dk1"/>
                </a:solidFill>
                <a:latin typeface="Times New Roman"/>
                <a:ea typeface="Times New Roman"/>
                <a:cs typeface="Times New Roman"/>
                <a:sym typeface="Times New Roman"/>
              </a:rPr>
              <a:t> ( double bonus)</a:t>
            </a:r>
            <a:endParaRPr dirty="0"/>
          </a:p>
          <a:p>
            <a:pPr marL="342900" marR="0" lvl="0" indent="-342900" algn="l"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       {         for(int </a:t>
            </a:r>
            <a:r>
              <a:rPr lang="en-US" sz="1600" b="0" i="0" u="none" dirty="0" err="1">
                <a:solidFill>
                  <a:schemeClr val="dk1"/>
                </a:solidFill>
                <a:latin typeface="Times New Roman"/>
                <a:ea typeface="Times New Roman"/>
                <a:cs typeface="Times New Roman"/>
                <a:sym typeface="Times New Roman"/>
              </a:rPr>
              <a:t>i</a:t>
            </a:r>
            <a:r>
              <a:rPr lang="en-US" sz="1600" b="0" i="0" u="none" dirty="0">
                <a:solidFill>
                  <a:schemeClr val="dk1"/>
                </a:solidFill>
                <a:latin typeface="Times New Roman"/>
                <a:ea typeface="Times New Roman"/>
                <a:cs typeface="Times New Roman"/>
                <a:sym typeface="Times New Roman"/>
              </a:rPr>
              <a:t>=0; </a:t>
            </a:r>
            <a:r>
              <a:rPr lang="en-US" sz="1600" b="0" i="0" u="none" dirty="0" err="1">
                <a:solidFill>
                  <a:schemeClr val="dk1"/>
                </a:solidFill>
                <a:latin typeface="Times New Roman"/>
                <a:ea typeface="Times New Roman"/>
                <a:cs typeface="Times New Roman"/>
                <a:sym typeface="Times New Roman"/>
              </a:rPr>
              <a:t>i</a:t>
            </a:r>
            <a:r>
              <a:rPr lang="en-US" sz="1600" b="0" i="0" u="none" dirty="0">
                <a:solidFill>
                  <a:schemeClr val="dk1"/>
                </a:solidFill>
                <a:latin typeface="Times New Roman"/>
                <a:ea typeface="Times New Roman"/>
                <a:cs typeface="Times New Roman"/>
                <a:sym typeface="Times New Roman"/>
              </a:rPr>
              <a:t>&lt; </a:t>
            </a:r>
            <a:r>
              <a:rPr lang="en-US" sz="1600" b="0" i="0" u="none" dirty="0" err="1">
                <a:solidFill>
                  <a:schemeClr val="dk1"/>
                </a:solidFill>
                <a:latin typeface="Times New Roman"/>
                <a:ea typeface="Times New Roman"/>
                <a:cs typeface="Times New Roman"/>
                <a:sym typeface="Times New Roman"/>
              </a:rPr>
              <a:t>staffList.length</a:t>
            </a:r>
            <a:r>
              <a:rPr lang="en-US" sz="1600" b="0" i="0" u="none" dirty="0">
                <a:solidFill>
                  <a:schemeClr val="dk1"/>
                </a:solidFill>
                <a:latin typeface="Times New Roman"/>
                <a:ea typeface="Times New Roman"/>
                <a:cs typeface="Times New Roman"/>
                <a:sym typeface="Times New Roman"/>
              </a:rPr>
              <a:t>; ++</a:t>
            </a:r>
            <a:r>
              <a:rPr lang="en-US" sz="1600" b="0" i="0" u="none" dirty="0" err="1">
                <a:solidFill>
                  <a:schemeClr val="dk1"/>
                </a:solidFill>
                <a:latin typeface="Times New Roman"/>
                <a:ea typeface="Times New Roman"/>
                <a:cs typeface="Times New Roman"/>
                <a:sym typeface="Times New Roman"/>
              </a:rPr>
              <a:t>i</a:t>
            </a:r>
            <a:r>
              <a:rPr lang="en-US" sz="1600" b="0" i="0" u="none" dirty="0">
                <a:solidFill>
                  <a:schemeClr val="dk1"/>
                </a:solidFill>
                <a:latin typeface="Times New Roman"/>
                <a:ea typeface="Times New Roman"/>
                <a:cs typeface="Times New Roman"/>
                <a:sym typeface="Times New Roman"/>
              </a:rPr>
              <a:t>)</a:t>
            </a:r>
            <a:endParaRPr dirty="0"/>
          </a:p>
          <a:p>
            <a:pPr marL="342900" marR="0" lvl="0" indent="-342900" algn="l"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                          if (</a:t>
            </a:r>
            <a:r>
              <a:rPr lang="en-US" sz="1600" b="0" i="0" u="none" dirty="0" err="1">
                <a:solidFill>
                  <a:schemeClr val="dk1"/>
                </a:solidFill>
                <a:latin typeface="Times New Roman"/>
                <a:ea typeface="Times New Roman"/>
                <a:cs typeface="Times New Roman"/>
                <a:sym typeface="Times New Roman"/>
              </a:rPr>
              <a:t>staffList</a:t>
            </a:r>
            <a:r>
              <a:rPr lang="en-US" sz="1600" b="0" i="0" u="none" dirty="0">
                <a:solidFill>
                  <a:schemeClr val="dk1"/>
                </a:solidFill>
                <a:latin typeface="Times New Roman"/>
                <a:ea typeface="Times New Roman"/>
                <a:cs typeface="Times New Roman"/>
                <a:sym typeface="Times New Roman"/>
              </a:rPr>
              <a:t>[</a:t>
            </a:r>
            <a:r>
              <a:rPr lang="en-US" sz="1600" b="0" i="0" u="none" dirty="0" err="1">
                <a:solidFill>
                  <a:schemeClr val="dk1"/>
                </a:solidFill>
                <a:latin typeface="Times New Roman"/>
                <a:ea typeface="Times New Roman"/>
                <a:cs typeface="Times New Roman"/>
                <a:sym typeface="Times New Roman"/>
              </a:rPr>
              <a:t>i</a:t>
            </a:r>
            <a:r>
              <a:rPr lang="en-US" sz="1600" b="0" i="0" u="none" dirty="0">
                <a:solidFill>
                  <a:schemeClr val="dk1"/>
                </a:solidFill>
                <a:latin typeface="Times New Roman"/>
                <a:ea typeface="Times New Roman"/>
                <a:cs typeface="Times New Roman"/>
                <a:sym typeface="Times New Roman"/>
              </a:rPr>
              <a:t>] </a:t>
            </a:r>
            <a:r>
              <a:rPr lang="en-US" sz="1600" b="0" i="0" u="none" dirty="0" err="1">
                <a:solidFill>
                  <a:schemeClr val="dk1"/>
                </a:solidFill>
                <a:latin typeface="Times New Roman"/>
                <a:ea typeface="Times New Roman"/>
                <a:cs typeface="Times New Roman"/>
                <a:sym typeface="Times New Roman"/>
              </a:rPr>
              <a:t>instanceof</a:t>
            </a:r>
            <a:r>
              <a:rPr lang="en-US" sz="1600" b="0" i="0" u="none" dirty="0">
                <a:solidFill>
                  <a:schemeClr val="dk1"/>
                </a:solidFill>
                <a:latin typeface="Times New Roman"/>
                <a:ea typeface="Times New Roman"/>
                <a:cs typeface="Times New Roman"/>
                <a:sym typeface="Times New Roman"/>
              </a:rPr>
              <a:t> Executive)</a:t>
            </a:r>
            <a:endParaRPr dirty="0"/>
          </a:p>
          <a:p>
            <a:pPr marL="342900" marR="0" lvl="0" indent="-342900" algn="l"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                                ((Executive)</a:t>
            </a:r>
            <a:r>
              <a:rPr lang="en-US" sz="1600" b="0" i="0" u="none" dirty="0" err="1">
                <a:solidFill>
                  <a:schemeClr val="dk1"/>
                </a:solidFill>
                <a:latin typeface="Times New Roman"/>
                <a:ea typeface="Times New Roman"/>
                <a:cs typeface="Times New Roman"/>
                <a:sym typeface="Times New Roman"/>
              </a:rPr>
              <a:t>staffList</a:t>
            </a:r>
            <a:r>
              <a:rPr lang="en-US" sz="1600" b="0" i="0" u="none" dirty="0">
                <a:solidFill>
                  <a:schemeClr val="dk1"/>
                </a:solidFill>
                <a:latin typeface="Times New Roman"/>
                <a:ea typeface="Times New Roman"/>
                <a:cs typeface="Times New Roman"/>
                <a:sym typeface="Times New Roman"/>
              </a:rPr>
              <a:t>[</a:t>
            </a:r>
            <a:r>
              <a:rPr lang="en-US" sz="1600" b="0" i="0" u="none" dirty="0" err="1">
                <a:solidFill>
                  <a:schemeClr val="dk1"/>
                </a:solidFill>
                <a:latin typeface="Times New Roman"/>
                <a:ea typeface="Times New Roman"/>
                <a:cs typeface="Times New Roman"/>
                <a:sym typeface="Times New Roman"/>
              </a:rPr>
              <a:t>i</a:t>
            </a:r>
            <a:r>
              <a:rPr lang="en-US" sz="1600" b="0" i="0" u="none" dirty="0">
                <a:solidFill>
                  <a:schemeClr val="dk1"/>
                </a:solidFill>
                <a:latin typeface="Times New Roman"/>
                <a:ea typeface="Times New Roman"/>
                <a:cs typeface="Times New Roman"/>
                <a:sym typeface="Times New Roman"/>
              </a:rPr>
              <a:t>]).</a:t>
            </a:r>
            <a:r>
              <a:rPr lang="en-US" sz="1600" b="0" i="0" u="none" dirty="0" err="1">
                <a:solidFill>
                  <a:schemeClr val="dk1"/>
                </a:solidFill>
                <a:latin typeface="Times New Roman"/>
                <a:ea typeface="Times New Roman"/>
                <a:cs typeface="Times New Roman"/>
                <a:sym typeface="Times New Roman"/>
              </a:rPr>
              <a:t>awardBonus</a:t>
            </a:r>
            <a:r>
              <a:rPr lang="en-US" sz="1600" b="0" i="0" u="none" dirty="0">
                <a:solidFill>
                  <a:schemeClr val="dk1"/>
                </a:solidFill>
                <a:latin typeface="Times New Roman"/>
                <a:ea typeface="Times New Roman"/>
                <a:cs typeface="Times New Roman"/>
                <a:sym typeface="Times New Roman"/>
              </a:rPr>
              <a:t> (</a:t>
            </a:r>
            <a:r>
              <a:rPr lang="en-US" sz="1600" b="0" i="0" u="none" dirty="0" err="1">
                <a:solidFill>
                  <a:schemeClr val="dk1"/>
                </a:solidFill>
                <a:latin typeface="Times New Roman"/>
                <a:ea typeface="Times New Roman"/>
                <a:cs typeface="Times New Roman"/>
                <a:sym typeface="Times New Roman"/>
              </a:rPr>
              <a:t>bouns</a:t>
            </a:r>
            <a:r>
              <a:rPr lang="en-US" sz="1600" b="0" i="0" u="none" dirty="0">
                <a:solidFill>
                  <a:schemeClr val="dk1"/>
                </a:solidFill>
                <a:latin typeface="Times New Roman"/>
                <a:ea typeface="Times New Roman"/>
                <a:cs typeface="Times New Roman"/>
                <a:sym typeface="Times New Roman"/>
              </a:rPr>
              <a:t>); </a:t>
            </a:r>
            <a:endParaRPr dirty="0"/>
          </a:p>
          <a:p>
            <a:pPr marL="342900" marR="0" lvl="0" indent="-342900" algn="l"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None/>
            </a:pPr>
            <a:endParaRPr sz="1600" b="0" i="0" u="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59"/>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62</a:t>
            </a:fld>
            <a:endParaRPr/>
          </a:p>
        </p:txBody>
      </p:sp>
      <p:sp>
        <p:nvSpPr>
          <p:cNvPr id="671" name="Google Shape;671;p59"/>
          <p:cNvSpPr txBox="1">
            <a:spLocks noGrp="1"/>
          </p:cNvSpPr>
          <p:nvPr>
            <p:ph type="title"/>
          </p:nvPr>
        </p:nvSpPr>
        <p:spPr>
          <a:xfrm>
            <a:off x="1981200" y="344487"/>
            <a:ext cx="7772400" cy="13716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Example: </a:t>
            </a:r>
            <a:r>
              <a:rPr lang="en-US" sz="4400" b="0" i="0" u="none">
                <a:solidFill>
                  <a:schemeClr val="dk2"/>
                </a:solidFill>
                <a:latin typeface="Times"/>
                <a:ea typeface="Times"/>
                <a:cs typeface="Times"/>
                <a:sym typeface="Times"/>
              </a:rPr>
              <a:t>Demonstrating Polymorphism and Casting</a:t>
            </a:r>
            <a:endParaRPr/>
          </a:p>
        </p:txBody>
      </p:sp>
      <p:sp>
        <p:nvSpPr>
          <p:cNvPr id="672" name="Google Shape;672;p59"/>
          <p:cNvSpPr txBox="1">
            <a:spLocks noGrp="1"/>
          </p:cNvSpPr>
          <p:nvPr>
            <p:ph type="body" idx="1"/>
          </p:nvPr>
        </p:nvSpPr>
        <p:spPr>
          <a:xfrm>
            <a:off x="228599" y="1981200"/>
            <a:ext cx="8843037" cy="3429000"/>
          </a:xfrm>
          <a:prstGeom prst="rect">
            <a:avLst/>
          </a:prstGeom>
          <a:noFill/>
          <a:ln>
            <a:noFill/>
          </a:ln>
        </p:spPr>
        <p:txBody>
          <a:bodyPr spcFirstLastPara="1" wrap="square" lIns="92075" tIns="46025" rIns="92075" bIns="46025" anchor="t" anchorCtr="0">
            <a:noAutofit/>
          </a:bodyPr>
          <a:lstStyle/>
          <a:p>
            <a:pPr marL="0" lvl="0" indent="0" algn="l" rtl="0">
              <a:lnSpc>
                <a:spcPct val="100000"/>
              </a:lnSpc>
              <a:spcBef>
                <a:spcPts val="0"/>
              </a:spcBef>
              <a:spcAft>
                <a:spcPts val="0"/>
              </a:spcAft>
              <a:buSzPts val="2550"/>
              <a:buNone/>
            </a:pPr>
            <a:r>
              <a:rPr lang="en-US" sz="3400" b="0" i="0" u="none" dirty="0">
                <a:solidFill>
                  <a:schemeClr val="dk1"/>
                </a:solidFill>
                <a:latin typeface="Times New Roman"/>
                <a:ea typeface="Times New Roman"/>
                <a:cs typeface="Times New Roman"/>
                <a:sym typeface="Times New Roman"/>
              </a:rPr>
              <a:t>The program creates two objects: a circle, and a rectangle, then invokes the </a:t>
            </a:r>
            <a:r>
              <a:rPr lang="en-US" sz="3400" b="0" i="0" u="none" dirty="0" err="1">
                <a:solidFill>
                  <a:schemeClr val="dk1"/>
                </a:solidFill>
                <a:latin typeface="Times New Roman"/>
                <a:ea typeface="Times New Roman"/>
                <a:cs typeface="Times New Roman"/>
                <a:sym typeface="Times New Roman"/>
              </a:rPr>
              <a:t>displayObject</a:t>
            </a:r>
            <a:r>
              <a:rPr lang="en-US" sz="3400" b="0" i="0" u="none" dirty="0">
                <a:solidFill>
                  <a:schemeClr val="dk1"/>
                </a:solidFill>
                <a:latin typeface="Times New Roman"/>
                <a:ea typeface="Times New Roman"/>
                <a:cs typeface="Times New Roman"/>
                <a:sym typeface="Times New Roman"/>
              </a:rPr>
              <a:t> method to display the objects. The </a:t>
            </a:r>
            <a:r>
              <a:rPr lang="en-US" sz="3400" b="0" i="0" u="none" dirty="0" err="1">
                <a:solidFill>
                  <a:schemeClr val="dk1"/>
                </a:solidFill>
                <a:latin typeface="Times New Roman"/>
                <a:ea typeface="Times New Roman"/>
                <a:cs typeface="Times New Roman"/>
                <a:sym typeface="Times New Roman"/>
              </a:rPr>
              <a:t>displayObject</a:t>
            </a:r>
            <a:r>
              <a:rPr lang="en-US" sz="3400" b="0" i="0" u="none" dirty="0">
                <a:solidFill>
                  <a:schemeClr val="dk1"/>
                </a:solidFill>
                <a:latin typeface="Times New Roman"/>
                <a:ea typeface="Times New Roman"/>
                <a:cs typeface="Times New Roman"/>
                <a:sym typeface="Times New Roman"/>
              </a:rPr>
              <a:t> displays the diameter if the object is a circle and displays the area if the object is a rectangle. </a:t>
            </a:r>
            <a:endParaRPr dirty="0"/>
          </a:p>
        </p:txBody>
      </p:sp>
      <p:sp>
        <p:nvSpPr>
          <p:cNvPr id="673" name="Google Shape;673;p59"/>
          <p:cNvSpPr/>
          <p:nvPr/>
        </p:nvSpPr>
        <p:spPr>
          <a:xfrm>
            <a:off x="2133600" y="5562600"/>
            <a:ext cx="3886200" cy="533400"/>
          </a:xfrm>
          <a:custGeom>
            <a:avLst/>
            <a:gdLst/>
            <a:ahLst/>
            <a:cxnLst/>
            <a:rect l="l" t="t" r="r" b="b"/>
            <a:pathLst>
              <a:path w="120000" h="120000" extrusionOk="0">
                <a:moveTo>
                  <a:pt x="0" y="0"/>
                </a:moveTo>
                <a:lnTo>
                  <a:pt x="120000" y="0"/>
                </a:lnTo>
                <a:lnTo>
                  <a:pt x="120000" y="120000"/>
                </a:lnTo>
                <a:lnTo>
                  <a:pt x="0" y="120000"/>
                </a:lnTo>
                <a:close/>
              </a:path>
            </a:pathLst>
          </a:custGeom>
          <a:solidFill>
            <a:srgbClr val="00B050"/>
          </a:solidFill>
          <a:ln>
            <a:noFill/>
          </a:ln>
          <a:effectLst>
            <a:outerShdw blurRad="63500" dist="17960" dir="2700000">
              <a:srgbClr val="000000"/>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1"/>
              </a:buClr>
              <a:buSzPts val="2400"/>
              <a:buFont typeface="Times New Roman"/>
              <a:buNone/>
            </a:pPr>
            <a:r>
              <a:rPr lang="en-US" sz="2400" b="0" i="0" u="sng">
                <a:solidFill>
                  <a:schemeClr val="hlink"/>
                </a:solidFill>
                <a:latin typeface="Times New Roman"/>
                <a:ea typeface="Times New Roman"/>
                <a:cs typeface="Times New Roman"/>
                <a:sym typeface="Times New Roman"/>
                <a:hlinkClick r:id="rId3"/>
              </a:rPr>
              <a:t>CastingDemo</a:t>
            </a:r>
            <a:endParaRPr/>
          </a:p>
        </p:txBody>
      </p:sp>
      <p:sp>
        <p:nvSpPr>
          <p:cNvPr id="674" name="Google Shape;674;p59"/>
          <p:cNvSpPr/>
          <p:nvPr/>
        </p:nvSpPr>
        <p:spPr>
          <a:xfrm>
            <a:off x="6248400" y="5562600"/>
            <a:ext cx="1600200" cy="533400"/>
          </a:xfrm>
          <a:custGeom>
            <a:avLst/>
            <a:gdLst/>
            <a:ahLst/>
            <a:cxnLst/>
            <a:rect l="l" t="t" r="r" b="b"/>
            <a:pathLst>
              <a:path w="120000" h="120000" extrusionOk="0">
                <a:moveTo>
                  <a:pt x="0" y="0"/>
                </a:moveTo>
                <a:lnTo>
                  <a:pt x="120000" y="0"/>
                </a:lnTo>
                <a:lnTo>
                  <a:pt x="120000" y="120000"/>
                </a:lnTo>
                <a:lnTo>
                  <a:pt x="0" y="120000"/>
                </a:lnTo>
                <a:close/>
              </a:path>
            </a:pathLst>
          </a:custGeom>
          <a:solidFill>
            <a:srgbClr val="38A1BA"/>
          </a:solidFill>
          <a:ln>
            <a:noFill/>
          </a:ln>
          <a:effectLst>
            <a:outerShdw blurRad="63500" dist="17960" dir="2700000">
              <a:srgbClr val="226170"/>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Book Antiqua"/>
              <a:buNone/>
            </a:pPr>
            <a:r>
              <a:rPr lang="en-US" sz="2400" b="0" i="0" u="none">
                <a:solidFill>
                  <a:schemeClr val="dk1"/>
                </a:solidFill>
                <a:latin typeface="Book Antiqua"/>
                <a:ea typeface="Book Antiqua"/>
                <a:cs typeface="Book Antiqua"/>
                <a:sym typeface="Book Antiqua"/>
              </a:rPr>
              <a:t>Run</a:t>
            </a:r>
            <a:endParaRPr/>
          </a:p>
        </p:txBody>
      </p:sp>
      <p:sp>
        <p:nvSpPr>
          <p:cNvPr id="675" name="Google Shape;675;p59"/>
          <p:cNvSpPr/>
          <p:nvPr/>
        </p:nvSpPr>
        <p:spPr>
          <a:xfrm>
            <a:off x="1600200" y="5562600"/>
            <a:ext cx="468312" cy="576262"/>
          </a:xfrm>
          <a:custGeom>
            <a:avLst/>
            <a:gdLst/>
            <a:ahLst/>
            <a:cxnLst/>
            <a:rect l="l" t="t" r="r" b="b"/>
            <a:pathLst>
              <a:path w="120000" h="120000" extrusionOk="0">
                <a:moveTo>
                  <a:pt x="0" y="0"/>
                </a:moveTo>
                <a:lnTo>
                  <a:pt x="120000" y="0"/>
                </a:lnTo>
                <a:lnTo>
                  <a:pt x="120000" y="120000"/>
                </a:lnTo>
                <a:lnTo>
                  <a:pt x="0" y="120000"/>
                </a:lnTo>
                <a:close/>
                <a:moveTo>
                  <a:pt x="26250" y="23430"/>
                </a:moveTo>
                <a:lnTo>
                  <a:pt x="71250" y="23430"/>
                </a:lnTo>
                <a:lnTo>
                  <a:pt x="93750" y="41715"/>
                </a:lnTo>
                <a:lnTo>
                  <a:pt x="93750" y="96570"/>
                </a:lnTo>
                <a:lnTo>
                  <a:pt x="26250" y="96570"/>
                </a:lnTo>
                <a:close/>
              </a:path>
              <a:path w="120000" h="120000" fill="darkenLess" extrusionOk="0">
                <a:moveTo>
                  <a:pt x="26250" y="23430"/>
                </a:moveTo>
                <a:lnTo>
                  <a:pt x="71250" y="23430"/>
                </a:lnTo>
                <a:lnTo>
                  <a:pt x="71250" y="41715"/>
                </a:lnTo>
                <a:lnTo>
                  <a:pt x="93750" y="41715"/>
                </a:lnTo>
                <a:lnTo>
                  <a:pt x="93750" y="96570"/>
                </a:lnTo>
                <a:lnTo>
                  <a:pt x="26250" y="96570"/>
                </a:lnTo>
                <a:close/>
              </a:path>
              <a:path w="120000" h="120000" fill="darken" extrusionOk="0">
                <a:moveTo>
                  <a:pt x="71250" y="23430"/>
                </a:moveTo>
                <a:lnTo>
                  <a:pt x="71250" y="41715"/>
                </a:lnTo>
                <a:lnTo>
                  <a:pt x="93750" y="41715"/>
                </a:lnTo>
                <a:close/>
              </a:path>
              <a:path w="120000" h="120000" fill="none" extrusionOk="0">
                <a:moveTo>
                  <a:pt x="26250" y="23430"/>
                </a:moveTo>
                <a:lnTo>
                  <a:pt x="71250" y="23430"/>
                </a:lnTo>
                <a:lnTo>
                  <a:pt x="93750" y="41715"/>
                </a:lnTo>
                <a:lnTo>
                  <a:pt x="93750" y="96570"/>
                </a:lnTo>
                <a:lnTo>
                  <a:pt x="26250" y="96570"/>
                </a:lnTo>
                <a:close/>
                <a:moveTo>
                  <a:pt x="93750" y="41715"/>
                </a:moveTo>
                <a:lnTo>
                  <a:pt x="71250" y="41715"/>
                </a:lnTo>
                <a:lnTo>
                  <a:pt x="71250" y="23430"/>
                </a:lnTo>
              </a:path>
              <a:path w="120000" h="120000" fill="none" extrusionOk="0">
                <a:moveTo>
                  <a:pt x="0" y="0"/>
                </a:moveTo>
                <a:lnTo>
                  <a:pt x="120000" y="0"/>
                </a:lnTo>
                <a:lnTo>
                  <a:pt x="120000" y="120000"/>
                </a:lnTo>
                <a:lnTo>
                  <a:pt x="0" y="120000"/>
                </a:lnTo>
                <a:close/>
              </a:path>
            </a:pathLst>
          </a:custGeom>
          <a:solidFill>
            <a:srgbClr val="92D05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pic>
        <p:nvPicPr>
          <p:cNvPr id="676" name="Google Shape;676;p59" descr="Image result for task"/>
          <p:cNvPicPr preferRelativeResize="0"/>
          <p:nvPr/>
        </p:nvPicPr>
        <p:blipFill rotWithShape="1">
          <a:blip r:embed="rId4">
            <a:alphaModFix/>
          </a:blip>
          <a:srcRect/>
          <a:stretch/>
        </p:blipFill>
        <p:spPr>
          <a:xfrm>
            <a:off x="155575" y="4762"/>
            <a:ext cx="2562225" cy="17811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60"/>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63</a:t>
            </a:fld>
            <a:endParaRPr/>
          </a:p>
        </p:txBody>
      </p:sp>
      <p:sp>
        <p:nvSpPr>
          <p:cNvPr id="682" name="Google Shape;682;p60"/>
          <p:cNvSpPr txBox="1"/>
          <p:nvPr/>
        </p:nvSpPr>
        <p:spPr>
          <a:xfrm>
            <a:off x="76200" y="41275"/>
            <a:ext cx="9067800" cy="6002337"/>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B0F0"/>
              </a:buClr>
              <a:buSzPts val="1600"/>
              <a:buFont typeface="Times New Roman"/>
              <a:buNone/>
            </a:pPr>
            <a:r>
              <a:rPr lang="en-US" sz="1600" b="1" i="0" u="none" dirty="0">
                <a:solidFill>
                  <a:srgbClr val="00B0F0"/>
                </a:solidFill>
                <a:latin typeface="Times New Roman"/>
                <a:ea typeface="Times New Roman"/>
                <a:cs typeface="Times New Roman"/>
                <a:sym typeface="Times New Roman"/>
              </a:rPr>
              <a:t>public</a:t>
            </a:r>
            <a:r>
              <a:rPr lang="en-US" sz="1600" b="0" i="0" u="none" dirty="0">
                <a:solidFill>
                  <a:srgbClr val="00B0F0"/>
                </a:solidFill>
                <a:latin typeface="Times New Roman"/>
                <a:ea typeface="Times New Roman"/>
                <a:cs typeface="Times New Roman"/>
                <a:sym typeface="Times New Roman"/>
              </a:rPr>
              <a:t> </a:t>
            </a:r>
            <a:r>
              <a:rPr lang="en-US" sz="1600" b="1" i="0" u="none" dirty="0">
                <a:solidFill>
                  <a:srgbClr val="00B0F0"/>
                </a:solidFill>
                <a:latin typeface="Times New Roman"/>
                <a:ea typeface="Times New Roman"/>
                <a:cs typeface="Times New Roman"/>
                <a:sym typeface="Times New Roman"/>
              </a:rPr>
              <a:t>class</a:t>
            </a:r>
            <a:r>
              <a:rPr lang="en-US" sz="1600" b="0" i="0" u="none" dirty="0">
                <a:solidFill>
                  <a:srgbClr val="00B0F0"/>
                </a:solidFill>
                <a:latin typeface="Times New Roman"/>
                <a:ea typeface="Times New Roman"/>
                <a:cs typeface="Times New Roman"/>
                <a:sym typeface="Times New Roman"/>
              </a:rPr>
              <a:t> </a:t>
            </a:r>
            <a:r>
              <a:rPr lang="en-US" sz="1600" b="0" i="0" u="none" dirty="0" err="1">
                <a:solidFill>
                  <a:schemeClr val="lt2"/>
                </a:solidFill>
                <a:latin typeface="Times New Roman"/>
                <a:ea typeface="Times New Roman"/>
                <a:cs typeface="Times New Roman"/>
                <a:sym typeface="Times New Roman"/>
              </a:rPr>
              <a:t>CastingDemo</a:t>
            </a:r>
            <a:r>
              <a:rPr lang="en-US" sz="1600" b="0" i="0" u="none" dirty="0">
                <a:solidFill>
                  <a:schemeClr val="lt2"/>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chemeClr val="lt2"/>
              </a:buClr>
              <a:buSzPts val="1600"/>
              <a:buFont typeface="Times New Roman"/>
              <a:buNone/>
            </a:pPr>
            <a:r>
              <a:rPr lang="en-US" sz="1600" b="0" i="0" u="none" dirty="0">
                <a:solidFill>
                  <a:schemeClr val="lt2"/>
                </a:solidFill>
                <a:latin typeface="Times New Roman"/>
                <a:ea typeface="Times New Roman"/>
                <a:cs typeface="Times New Roman"/>
                <a:sym typeface="Times New Roman"/>
              </a:rPr>
              <a:t>  </a:t>
            </a:r>
            <a:endParaRPr sz="1600" b="0" i="0" u="none" dirty="0">
              <a:solidFill>
                <a:schemeClr val="accen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lt2"/>
              </a:buClr>
              <a:buSzPts val="1600"/>
              <a:buFont typeface="Times New Roman"/>
              <a:buNone/>
            </a:pPr>
            <a:r>
              <a:rPr lang="en-US" sz="1600" b="0" i="0" u="none" dirty="0">
                <a:solidFill>
                  <a:schemeClr val="lt2"/>
                </a:solidFill>
                <a:latin typeface="Times New Roman"/>
                <a:ea typeface="Times New Roman"/>
                <a:cs typeface="Times New Roman"/>
                <a:sym typeface="Times New Roman"/>
              </a:rPr>
              <a:t>  </a:t>
            </a:r>
            <a:r>
              <a:rPr lang="en-US" sz="1600" b="1" i="0" u="none" dirty="0">
                <a:solidFill>
                  <a:srgbClr val="00B0F0"/>
                </a:solidFill>
                <a:latin typeface="Times New Roman"/>
                <a:ea typeface="Times New Roman"/>
                <a:cs typeface="Times New Roman"/>
                <a:sym typeface="Times New Roman"/>
              </a:rPr>
              <a:t>public</a:t>
            </a:r>
            <a:r>
              <a:rPr lang="en-US" sz="1600" b="0" i="0" u="none" dirty="0">
                <a:solidFill>
                  <a:srgbClr val="00B0F0"/>
                </a:solidFill>
                <a:latin typeface="Times New Roman"/>
                <a:ea typeface="Times New Roman"/>
                <a:cs typeface="Times New Roman"/>
                <a:sym typeface="Times New Roman"/>
              </a:rPr>
              <a:t> </a:t>
            </a:r>
            <a:r>
              <a:rPr lang="en-US" sz="1600" b="1" i="0" u="none" dirty="0">
                <a:solidFill>
                  <a:srgbClr val="00B0F0"/>
                </a:solidFill>
                <a:latin typeface="Times New Roman"/>
                <a:ea typeface="Times New Roman"/>
                <a:cs typeface="Times New Roman"/>
                <a:sym typeface="Times New Roman"/>
              </a:rPr>
              <a:t>static</a:t>
            </a:r>
            <a:r>
              <a:rPr lang="en-US" sz="1600" b="0" i="0" u="none" dirty="0">
                <a:solidFill>
                  <a:srgbClr val="00B0F0"/>
                </a:solidFill>
                <a:latin typeface="Times New Roman"/>
                <a:ea typeface="Times New Roman"/>
                <a:cs typeface="Times New Roman"/>
                <a:sym typeface="Times New Roman"/>
              </a:rPr>
              <a:t> </a:t>
            </a:r>
            <a:r>
              <a:rPr lang="en-US" sz="1600" b="1" i="0" u="none" dirty="0">
                <a:solidFill>
                  <a:srgbClr val="00B0F0"/>
                </a:solidFill>
                <a:latin typeface="Times New Roman"/>
                <a:ea typeface="Times New Roman"/>
                <a:cs typeface="Times New Roman"/>
                <a:sym typeface="Times New Roman"/>
              </a:rPr>
              <a:t>void</a:t>
            </a:r>
            <a:r>
              <a:rPr lang="en-US" sz="1600" b="0" i="0" u="none" dirty="0">
                <a:solidFill>
                  <a:srgbClr val="00B0F0"/>
                </a:solidFill>
                <a:latin typeface="Times New Roman"/>
                <a:ea typeface="Times New Roman"/>
                <a:cs typeface="Times New Roman"/>
                <a:sym typeface="Times New Roman"/>
              </a:rPr>
              <a:t> </a:t>
            </a:r>
            <a:r>
              <a:rPr lang="en-US" sz="1600" b="0" i="0" u="none" dirty="0">
                <a:solidFill>
                  <a:schemeClr val="lt2"/>
                </a:solidFill>
                <a:latin typeface="Times New Roman"/>
                <a:ea typeface="Times New Roman"/>
                <a:cs typeface="Times New Roman"/>
                <a:sym typeface="Times New Roman"/>
              </a:rPr>
              <a:t>main(String[] </a:t>
            </a:r>
            <a:r>
              <a:rPr lang="en-US" sz="1600" b="0" i="0" u="none" dirty="0" err="1">
                <a:solidFill>
                  <a:schemeClr val="lt2"/>
                </a:solidFill>
                <a:latin typeface="Times New Roman"/>
                <a:ea typeface="Times New Roman"/>
                <a:cs typeface="Times New Roman"/>
                <a:sym typeface="Times New Roman"/>
              </a:rPr>
              <a:t>args</a:t>
            </a:r>
            <a:r>
              <a:rPr lang="en-US" sz="1600" b="0" i="0" u="none" dirty="0">
                <a:solidFill>
                  <a:schemeClr val="lt2"/>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chemeClr val="lt2"/>
              </a:buClr>
              <a:buSzPts val="1600"/>
              <a:buFont typeface="Times New Roman"/>
              <a:buNone/>
            </a:pPr>
            <a:r>
              <a:rPr lang="en-US" sz="1600" b="0" i="0" u="none" dirty="0">
                <a:solidFill>
                  <a:schemeClr val="lt2"/>
                </a:solidFill>
                <a:latin typeface="Times New Roman"/>
                <a:ea typeface="Times New Roman"/>
                <a:cs typeface="Times New Roman"/>
                <a:sym typeface="Times New Roman"/>
              </a:rPr>
              <a:t>    </a:t>
            </a:r>
            <a:r>
              <a:rPr lang="en-US" sz="1600" b="0" i="0" u="none" dirty="0">
                <a:solidFill>
                  <a:srgbClr val="00B050"/>
                </a:solidFill>
                <a:latin typeface="Times New Roman"/>
                <a:ea typeface="Times New Roman"/>
                <a:cs typeface="Times New Roman"/>
                <a:sym typeface="Times New Roman"/>
              </a:rPr>
              <a:t>// Create and initialize two objects</a:t>
            </a:r>
            <a:endParaRPr dirty="0"/>
          </a:p>
          <a:p>
            <a:pPr marL="0" marR="0" lvl="0" indent="0" algn="l" rtl="0">
              <a:lnSpc>
                <a:spcPct val="100000"/>
              </a:lnSpc>
              <a:spcBef>
                <a:spcPts val="0"/>
              </a:spcBef>
              <a:spcAft>
                <a:spcPts val="0"/>
              </a:spcAft>
              <a:buClr>
                <a:schemeClr val="lt2"/>
              </a:buClr>
              <a:buSzPts val="1600"/>
              <a:buFont typeface="Times New Roman"/>
              <a:buNone/>
            </a:pPr>
            <a:r>
              <a:rPr lang="en-US" sz="1600" b="0" i="0" u="none" dirty="0">
                <a:solidFill>
                  <a:schemeClr val="lt2"/>
                </a:solidFill>
                <a:latin typeface="Times New Roman"/>
                <a:ea typeface="Times New Roman"/>
                <a:cs typeface="Times New Roman"/>
                <a:sym typeface="Times New Roman"/>
              </a:rPr>
              <a:t>    Object object1 = </a:t>
            </a:r>
            <a:r>
              <a:rPr lang="en-US" sz="1600" b="1" i="0" u="none" dirty="0">
                <a:solidFill>
                  <a:srgbClr val="00B0F0"/>
                </a:solidFill>
                <a:latin typeface="Times New Roman"/>
                <a:ea typeface="Times New Roman"/>
                <a:cs typeface="Times New Roman"/>
                <a:sym typeface="Times New Roman"/>
              </a:rPr>
              <a:t>new</a:t>
            </a:r>
            <a:r>
              <a:rPr lang="en-US" sz="1600" b="0" i="0" u="none" dirty="0">
                <a:solidFill>
                  <a:srgbClr val="00B0F0"/>
                </a:solidFill>
                <a:latin typeface="Times New Roman"/>
                <a:ea typeface="Times New Roman"/>
                <a:cs typeface="Times New Roman"/>
                <a:sym typeface="Times New Roman"/>
              </a:rPr>
              <a:t> </a:t>
            </a:r>
            <a:r>
              <a:rPr lang="en-US" sz="1600" b="0" i="0" u="none" dirty="0">
                <a:solidFill>
                  <a:schemeClr val="lt2"/>
                </a:solidFill>
                <a:latin typeface="Times New Roman"/>
                <a:ea typeface="Times New Roman"/>
                <a:cs typeface="Times New Roman"/>
                <a:sym typeface="Times New Roman"/>
              </a:rPr>
              <a:t>Circle (</a:t>
            </a:r>
            <a:r>
              <a:rPr lang="en-US" sz="1600" b="1" i="0" u="none" dirty="0">
                <a:solidFill>
                  <a:schemeClr val="lt2"/>
                </a:solidFill>
                <a:latin typeface="Times New Roman"/>
                <a:ea typeface="Times New Roman"/>
                <a:cs typeface="Times New Roman"/>
                <a:sym typeface="Times New Roman"/>
              </a:rPr>
              <a:t>1</a:t>
            </a:r>
            <a:r>
              <a:rPr lang="en-US" sz="1600" b="0" i="0" u="none" dirty="0">
                <a:solidFill>
                  <a:schemeClr val="lt2"/>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lt2"/>
              </a:buClr>
              <a:buSzPts val="1600"/>
              <a:buFont typeface="Times New Roman"/>
              <a:buNone/>
            </a:pPr>
            <a:r>
              <a:rPr lang="en-US" sz="1600" b="0" i="0" u="none" dirty="0">
                <a:solidFill>
                  <a:schemeClr val="lt2"/>
                </a:solidFill>
                <a:latin typeface="Times New Roman"/>
                <a:ea typeface="Times New Roman"/>
                <a:cs typeface="Times New Roman"/>
                <a:sym typeface="Times New Roman"/>
              </a:rPr>
              <a:t>    Object object2 = </a:t>
            </a:r>
            <a:r>
              <a:rPr lang="en-US" sz="1600" b="1" i="0" u="none" dirty="0">
                <a:solidFill>
                  <a:srgbClr val="00B0F0"/>
                </a:solidFill>
                <a:latin typeface="Times New Roman"/>
                <a:ea typeface="Times New Roman"/>
                <a:cs typeface="Times New Roman"/>
                <a:sym typeface="Times New Roman"/>
              </a:rPr>
              <a:t>new</a:t>
            </a:r>
            <a:r>
              <a:rPr lang="en-US" sz="1600" b="0" i="0" u="none" dirty="0">
                <a:solidFill>
                  <a:srgbClr val="00B0F0"/>
                </a:solidFill>
                <a:latin typeface="Times New Roman"/>
                <a:ea typeface="Times New Roman"/>
                <a:cs typeface="Times New Roman"/>
                <a:sym typeface="Times New Roman"/>
              </a:rPr>
              <a:t> </a:t>
            </a:r>
            <a:r>
              <a:rPr lang="en-US" sz="1600" b="0" i="0" u="none" dirty="0">
                <a:solidFill>
                  <a:schemeClr val="lt2"/>
                </a:solidFill>
                <a:latin typeface="Times New Roman"/>
                <a:ea typeface="Times New Roman"/>
                <a:cs typeface="Times New Roman"/>
                <a:sym typeface="Times New Roman"/>
              </a:rPr>
              <a:t>Rectangle (</a:t>
            </a:r>
            <a:r>
              <a:rPr lang="en-US" sz="1600" b="1" i="0" u="none" dirty="0">
                <a:solidFill>
                  <a:schemeClr val="lt2"/>
                </a:solidFill>
                <a:latin typeface="Times New Roman"/>
                <a:ea typeface="Times New Roman"/>
                <a:cs typeface="Times New Roman"/>
                <a:sym typeface="Times New Roman"/>
              </a:rPr>
              <a:t>1</a:t>
            </a:r>
            <a:r>
              <a:rPr lang="en-US" sz="1600" b="0" i="0" u="none" dirty="0">
                <a:solidFill>
                  <a:schemeClr val="lt2"/>
                </a:solidFill>
                <a:latin typeface="Times New Roman"/>
                <a:ea typeface="Times New Roman"/>
                <a:cs typeface="Times New Roman"/>
                <a:sym typeface="Times New Roman"/>
              </a:rPr>
              <a:t>, </a:t>
            </a:r>
            <a:r>
              <a:rPr lang="en-US" sz="1600" b="1" i="0" u="none" dirty="0">
                <a:solidFill>
                  <a:schemeClr val="lt2"/>
                </a:solidFill>
                <a:latin typeface="Times New Roman"/>
                <a:ea typeface="Times New Roman"/>
                <a:cs typeface="Times New Roman"/>
                <a:sym typeface="Times New Roman"/>
              </a:rPr>
              <a:t>1</a:t>
            </a:r>
            <a:r>
              <a:rPr lang="en-US" sz="1600" b="0" i="0" u="none" dirty="0">
                <a:solidFill>
                  <a:schemeClr val="lt2"/>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dk1"/>
              </a:buClr>
              <a:buSzPts val="1600"/>
              <a:buFont typeface="Times New Roman"/>
              <a:buNone/>
            </a:pPr>
            <a:endParaRPr sz="1600" b="0" i="0" u="none" dirty="0">
              <a:solidFill>
                <a:schemeClr val="lt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lt2"/>
              </a:buClr>
              <a:buSzPts val="1600"/>
              <a:buFont typeface="Times New Roman"/>
              <a:buNone/>
            </a:pPr>
            <a:r>
              <a:rPr lang="en-US" sz="1600" b="0" i="0" u="none" dirty="0">
                <a:solidFill>
                  <a:schemeClr val="lt2"/>
                </a:solidFill>
                <a:latin typeface="Times New Roman"/>
                <a:ea typeface="Times New Roman"/>
                <a:cs typeface="Times New Roman"/>
                <a:sym typeface="Times New Roman"/>
              </a:rPr>
              <a:t>    </a:t>
            </a:r>
            <a:r>
              <a:rPr lang="en-US" sz="1600" b="0" i="0" u="none" dirty="0">
                <a:solidFill>
                  <a:srgbClr val="00B050"/>
                </a:solidFill>
                <a:latin typeface="Times New Roman"/>
                <a:ea typeface="Times New Roman"/>
                <a:cs typeface="Times New Roman"/>
                <a:sym typeface="Times New Roman"/>
              </a:rPr>
              <a:t>// Display circle and rectangle</a:t>
            </a:r>
            <a:endParaRPr dirty="0"/>
          </a:p>
          <a:p>
            <a:pPr marL="0" marR="0" lvl="0" indent="0" algn="l" rtl="0">
              <a:lnSpc>
                <a:spcPct val="100000"/>
              </a:lnSpc>
              <a:spcBef>
                <a:spcPts val="0"/>
              </a:spcBef>
              <a:spcAft>
                <a:spcPts val="0"/>
              </a:spcAft>
              <a:buClr>
                <a:schemeClr val="lt2"/>
              </a:buClr>
              <a:buSzPts val="1600"/>
              <a:buFont typeface="Times New Roman"/>
              <a:buNone/>
            </a:pPr>
            <a:r>
              <a:rPr lang="en-US" sz="1600" b="0" i="0" u="none" dirty="0">
                <a:solidFill>
                  <a:schemeClr val="lt2"/>
                </a:solidFill>
                <a:latin typeface="Times New Roman"/>
                <a:ea typeface="Times New Roman"/>
                <a:cs typeface="Times New Roman"/>
                <a:sym typeface="Times New Roman"/>
              </a:rPr>
              <a:t>    </a:t>
            </a:r>
            <a:r>
              <a:rPr lang="en-US" sz="1600" b="0" i="0" u="none" dirty="0" err="1">
                <a:solidFill>
                  <a:schemeClr val="lt2"/>
                </a:solidFill>
                <a:latin typeface="Times New Roman"/>
                <a:ea typeface="Times New Roman"/>
                <a:cs typeface="Times New Roman"/>
                <a:sym typeface="Times New Roman"/>
              </a:rPr>
              <a:t>displayObject</a:t>
            </a:r>
            <a:r>
              <a:rPr lang="en-US" sz="1600" b="0" i="0" u="none" dirty="0">
                <a:solidFill>
                  <a:schemeClr val="lt2"/>
                </a:solidFill>
                <a:latin typeface="Times New Roman"/>
                <a:ea typeface="Times New Roman"/>
                <a:cs typeface="Times New Roman"/>
                <a:sym typeface="Times New Roman"/>
              </a:rPr>
              <a:t>(object1);</a:t>
            </a:r>
            <a:endParaRPr dirty="0"/>
          </a:p>
          <a:p>
            <a:pPr marL="0" marR="0" lvl="0" indent="0" algn="l" rtl="0">
              <a:lnSpc>
                <a:spcPct val="100000"/>
              </a:lnSpc>
              <a:spcBef>
                <a:spcPts val="0"/>
              </a:spcBef>
              <a:spcAft>
                <a:spcPts val="0"/>
              </a:spcAft>
              <a:buClr>
                <a:schemeClr val="lt2"/>
              </a:buClr>
              <a:buSzPts val="1600"/>
              <a:buFont typeface="Times New Roman"/>
              <a:buNone/>
            </a:pPr>
            <a:r>
              <a:rPr lang="en-US" sz="1600" b="0" i="0" u="none" dirty="0">
                <a:solidFill>
                  <a:schemeClr val="lt2"/>
                </a:solidFill>
                <a:latin typeface="Times New Roman"/>
                <a:ea typeface="Times New Roman"/>
                <a:cs typeface="Times New Roman"/>
                <a:sym typeface="Times New Roman"/>
              </a:rPr>
              <a:t>    </a:t>
            </a:r>
            <a:r>
              <a:rPr lang="en-US" sz="1600" b="0" i="0" u="none" dirty="0" err="1">
                <a:solidFill>
                  <a:schemeClr val="lt2"/>
                </a:solidFill>
                <a:latin typeface="Times New Roman"/>
                <a:ea typeface="Times New Roman"/>
                <a:cs typeface="Times New Roman"/>
                <a:sym typeface="Times New Roman"/>
              </a:rPr>
              <a:t>displayObject</a:t>
            </a:r>
            <a:r>
              <a:rPr lang="en-US" sz="1600" b="0" i="0" u="none" dirty="0">
                <a:solidFill>
                  <a:schemeClr val="lt2"/>
                </a:solidFill>
                <a:latin typeface="Times New Roman"/>
                <a:ea typeface="Times New Roman"/>
                <a:cs typeface="Times New Roman"/>
                <a:sym typeface="Times New Roman"/>
              </a:rPr>
              <a:t>(object2);</a:t>
            </a:r>
            <a:endParaRPr dirty="0"/>
          </a:p>
          <a:p>
            <a:pPr marL="0" marR="0" lvl="0" indent="0" algn="l" rtl="0">
              <a:lnSpc>
                <a:spcPct val="100000"/>
              </a:lnSpc>
              <a:spcBef>
                <a:spcPts val="0"/>
              </a:spcBef>
              <a:spcAft>
                <a:spcPts val="0"/>
              </a:spcAft>
              <a:buClr>
                <a:schemeClr val="lt2"/>
              </a:buClr>
              <a:buSzPts val="1600"/>
              <a:buFont typeface="Times New Roman"/>
              <a:buNone/>
            </a:pPr>
            <a:r>
              <a:rPr lang="en-US" sz="1600" b="0" i="0" u="none" dirty="0">
                <a:solidFill>
                  <a:schemeClr val="lt2"/>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chemeClr val="dk1"/>
              </a:buClr>
              <a:buSzPts val="1600"/>
              <a:buFont typeface="Times New Roman"/>
              <a:buNone/>
            </a:pPr>
            <a:endParaRPr sz="1600" b="0" i="0" u="none" dirty="0">
              <a:solidFill>
                <a:schemeClr val="lt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B050"/>
              </a:buClr>
              <a:buSzPts val="1600"/>
              <a:buFont typeface="Times New Roman"/>
              <a:buNone/>
            </a:pPr>
            <a:r>
              <a:rPr lang="en-US" sz="1600" b="0" i="0" u="none" dirty="0">
                <a:solidFill>
                  <a:srgbClr val="00B050"/>
                </a:solidFill>
                <a:latin typeface="Times New Roman"/>
                <a:ea typeface="Times New Roman"/>
                <a:cs typeface="Times New Roman"/>
                <a:sym typeface="Times New Roman"/>
              </a:rPr>
              <a:t>  /** A method for displaying an object */</a:t>
            </a:r>
            <a:endParaRPr dirty="0"/>
          </a:p>
          <a:p>
            <a:pPr marL="0" marR="0" lvl="0" indent="0" algn="l" rtl="0">
              <a:lnSpc>
                <a:spcPct val="100000"/>
              </a:lnSpc>
              <a:spcBef>
                <a:spcPts val="0"/>
              </a:spcBef>
              <a:spcAft>
                <a:spcPts val="0"/>
              </a:spcAft>
              <a:buClr>
                <a:schemeClr val="lt2"/>
              </a:buClr>
              <a:buSzPts val="1600"/>
              <a:buFont typeface="Times New Roman"/>
              <a:buNone/>
            </a:pPr>
            <a:r>
              <a:rPr lang="en-US" sz="1600" b="0" i="0" u="none" dirty="0">
                <a:solidFill>
                  <a:schemeClr val="lt2"/>
                </a:solidFill>
                <a:latin typeface="Times New Roman"/>
                <a:ea typeface="Times New Roman"/>
                <a:cs typeface="Times New Roman"/>
                <a:sym typeface="Times New Roman"/>
              </a:rPr>
              <a:t>  </a:t>
            </a:r>
            <a:r>
              <a:rPr lang="en-US" sz="1600" b="1" i="0" u="none" dirty="0">
                <a:solidFill>
                  <a:srgbClr val="00B0F0"/>
                </a:solidFill>
                <a:latin typeface="Times New Roman"/>
                <a:ea typeface="Times New Roman"/>
                <a:cs typeface="Times New Roman"/>
                <a:sym typeface="Times New Roman"/>
              </a:rPr>
              <a:t>public</a:t>
            </a:r>
            <a:r>
              <a:rPr lang="en-US" sz="1600" b="0" i="0" u="none" dirty="0">
                <a:solidFill>
                  <a:srgbClr val="00B0F0"/>
                </a:solidFill>
                <a:latin typeface="Times New Roman"/>
                <a:ea typeface="Times New Roman"/>
                <a:cs typeface="Times New Roman"/>
                <a:sym typeface="Times New Roman"/>
              </a:rPr>
              <a:t> </a:t>
            </a:r>
            <a:r>
              <a:rPr lang="en-US" sz="1600" b="1" i="0" u="none" dirty="0">
                <a:solidFill>
                  <a:srgbClr val="00B0F0"/>
                </a:solidFill>
                <a:latin typeface="Times New Roman"/>
                <a:ea typeface="Times New Roman"/>
                <a:cs typeface="Times New Roman"/>
                <a:sym typeface="Times New Roman"/>
              </a:rPr>
              <a:t>static</a:t>
            </a:r>
            <a:r>
              <a:rPr lang="en-US" sz="1600" b="0" i="0" u="none" dirty="0">
                <a:solidFill>
                  <a:srgbClr val="00B0F0"/>
                </a:solidFill>
                <a:latin typeface="Times New Roman"/>
                <a:ea typeface="Times New Roman"/>
                <a:cs typeface="Times New Roman"/>
                <a:sym typeface="Times New Roman"/>
              </a:rPr>
              <a:t> </a:t>
            </a:r>
            <a:r>
              <a:rPr lang="en-US" sz="1600" b="1" i="0" u="none" dirty="0">
                <a:solidFill>
                  <a:srgbClr val="00B0F0"/>
                </a:solidFill>
                <a:latin typeface="Times New Roman"/>
                <a:ea typeface="Times New Roman"/>
                <a:cs typeface="Times New Roman"/>
                <a:sym typeface="Times New Roman"/>
              </a:rPr>
              <a:t>void</a:t>
            </a:r>
            <a:r>
              <a:rPr lang="en-US" sz="1600" b="0" i="0" u="none" dirty="0">
                <a:solidFill>
                  <a:srgbClr val="00B0F0"/>
                </a:solidFill>
                <a:latin typeface="Times New Roman"/>
                <a:ea typeface="Times New Roman"/>
                <a:cs typeface="Times New Roman"/>
                <a:sym typeface="Times New Roman"/>
              </a:rPr>
              <a:t> </a:t>
            </a:r>
            <a:r>
              <a:rPr lang="en-US" sz="1600" b="0" i="0" u="none" dirty="0" err="1">
                <a:solidFill>
                  <a:schemeClr val="lt2"/>
                </a:solidFill>
                <a:latin typeface="Times New Roman"/>
                <a:ea typeface="Times New Roman"/>
                <a:cs typeface="Times New Roman"/>
                <a:sym typeface="Times New Roman"/>
              </a:rPr>
              <a:t>displayObject</a:t>
            </a:r>
            <a:r>
              <a:rPr lang="en-US" sz="1600" b="0" i="0" u="none" dirty="0">
                <a:solidFill>
                  <a:schemeClr val="lt2"/>
                </a:solidFill>
                <a:latin typeface="Times New Roman"/>
                <a:ea typeface="Times New Roman"/>
                <a:cs typeface="Times New Roman"/>
                <a:sym typeface="Times New Roman"/>
              </a:rPr>
              <a:t>(Object object) {</a:t>
            </a:r>
            <a:endParaRPr dirty="0"/>
          </a:p>
          <a:p>
            <a:pPr marL="0" marR="0" lvl="0" indent="0" algn="l" rtl="0">
              <a:lnSpc>
                <a:spcPct val="100000"/>
              </a:lnSpc>
              <a:spcBef>
                <a:spcPts val="0"/>
              </a:spcBef>
              <a:spcAft>
                <a:spcPts val="0"/>
              </a:spcAft>
              <a:buClr>
                <a:schemeClr val="lt2"/>
              </a:buClr>
              <a:buSzPts val="1600"/>
              <a:buFont typeface="Times New Roman"/>
              <a:buNone/>
            </a:pPr>
            <a:r>
              <a:rPr lang="en-US" sz="1600" b="0" i="0" u="none" dirty="0">
                <a:solidFill>
                  <a:schemeClr val="lt2"/>
                </a:solidFill>
                <a:latin typeface="Times New Roman"/>
                <a:ea typeface="Times New Roman"/>
                <a:cs typeface="Times New Roman"/>
                <a:sym typeface="Times New Roman"/>
              </a:rPr>
              <a:t>    </a:t>
            </a:r>
            <a:r>
              <a:rPr lang="en-US" sz="1600" b="1" i="0" u="none" dirty="0">
                <a:solidFill>
                  <a:schemeClr val="lt2"/>
                </a:solidFill>
                <a:latin typeface="Times New Roman"/>
                <a:ea typeface="Times New Roman"/>
                <a:cs typeface="Times New Roman"/>
                <a:sym typeface="Times New Roman"/>
              </a:rPr>
              <a:t>if</a:t>
            </a:r>
            <a:r>
              <a:rPr lang="en-US" sz="1600" b="0" i="0" u="none" dirty="0">
                <a:solidFill>
                  <a:schemeClr val="lt2"/>
                </a:solidFill>
                <a:latin typeface="Times New Roman"/>
                <a:ea typeface="Times New Roman"/>
                <a:cs typeface="Times New Roman"/>
                <a:sym typeface="Times New Roman"/>
              </a:rPr>
              <a:t> (object </a:t>
            </a:r>
            <a:r>
              <a:rPr lang="en-US" sz="1600" b="1" i="0" u="none" dirty="0" err="1">
                <a:solidFill>
                  <a:srgbClr val="00B0F0"/>
                </a:solidFill>
                <a:latin typeface="Times New Roman"/>
                <a:ea typeface="Times New Roman"/>
                <a:cs typeface="Times New Roman"/>
                <a:sym typeface="Times New Roman"/>
              </a:rPr>
              <a:t>instanceof</a:t>
            </a:r>
            <a:r>
              <a:rPr lang="en-US" sz="1600" b="0" i="0" u="none" dirty="0">
                <a:solidFill>
                  <a:srgbClr val="00B0F0"/>
                </a:solidFill>
                <a:latin typeface="Times New Roman"/>
                <a:ea typeface="Times New Roman"/>
                <a:cs typeface="Times New Roman"/>
                <a:sym typeface="Times New Roman"/>
              </a:rPr>
              <a:t> </a:t>
            </a:r>
            <a:r>
              <a:rPr lang="en-US" sz="1600" b="0" i="0" u="none" dirty="0">
                <a:solidFill>
                  <a:schemeClr val="lt2"/>
                </a:solidFill>
                <a:latin typeface="Times New Roman"/>
                <a:ea typeface="Times New Roman"/>
                <a:cs typeface="Times New Roman"/>
                <a:sym typeface="Times New Roman"/>
              </a:rPr>
              <a:t>Circle) {</a:t>
            </a:r>
            <a:endParaRPr dirty="0"/>
          </a:p>
          <a:p>
            <a:pPr marL="0" marR="0" lvl="0" indent="0" algn="l" rtl="0">
              <a:lnSpc>
                <a:spcPct val="100000"/>
              </a:lnSpc>
              <a:spcBef>
                <a:spcPts val="0"/>
              </a:spcBef>
              <a:spcAft>
                <a:spcPts val="0"/>
              </a:spcAft>
              <a:buClr>
                <a:schemeClr val="lt2"/>
              </a:buClr>
              <a:buSzPts val="1600"/>
              <a:buFont typeface="Times New Roman"/>
              <a:buNone/>
            </a:pPr>
            <a:r>
              <a:rPr lang="en-US" sz="1600" b="0" i="0" u="none" dirty="0">
                <a:solidFill>
                  <a:schemeClr val="lt2"/>
                </a:solidFill>
                <a:latin typeface="Times New Roman"/>
                <a:ea typeface="Times New Roman"/>
                <a:cs typeface="Times New Roman"/>
                <a:sym typeface="Times New Roman"/>
              </a:rPr>
              <a:t>      	</a:t>
            </a:r>
            <a:r>
              <a:rPr lang="en-US" sz="1600" b="0" i="0" u="none" dirty="0" err="1">
                <a:solidFill>
                  <a:schemeClr val="lt2"/>
                </a:solidFill>
                <a:latin typeface="Times New Roman"/>
                <a:ea typeface="Times New Roman"/>
                <a:cs typeface="Times New Roman"/>
                <a:sym typeface="Times New Roman"/>
              </a:rPr>
              <a:t>System.out.println</a:t>
            </a:r>
            <a:r>
              <a:rPr lang="en-US" sz="1600" b="0" i="0" u="none" dirty="0">
                <a:solidFill>
                  <a:schemeClr val="lt2"/>
                </a:solidFill>
                <a:latin typeface="Times New Roman"/>
                <a:ea typeface="Times New Roman"/>
                <a:cs typeface="Times New Roman"/>
                <a:sym typeface="Times New Roman"/>
              </a:rPr>
              <a:t>(</a:t>
            </a:r>
            <a:r>
              <a:rPr lang="en-US" sz="1600" b="1" i="0" u="none" dirty="0">
                <a:solidFill>
                  <a:schemeClr val="lt2"/>
                </a:solidFill>
                <a:latin typeface="Times New Roman"/>
                <a:ea typeface="Times New Roman"/>
                <a:cs typeface="Times New Roman"/>
                <a:sym typeface="Times New Roman"/>
              </a:rPr>
              <a:t>"The circle diameter is "</a:t>
            </a:r>
            <a:r>
              <a:rPr lang="en-US" sz="1600" b="0" i="0" u="none" dirty="0">
                <a:solidFill>
                  <a:schemeClr val="lt2"/>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chemeClr val="lt2"/>
              </a:buClr>
              <a:buSzPts val="1600"/>
              <a:buFont typeface="Times New Roman"/>
              <a:buNone/>
            </a:pPr>
            <a:r>
              <a:rPr lang="en-US" sz="1600" b="0" i="0" u="none" dirty="0">
                <a:solidFill>
                  <a:schemeClr val="lt2"/>
                </a:solidFill>
                <a:latin typeface="Times New Roman"/>
                <a:ea typeface="Times New Roman"/>
                <a:cs typeface="Times New Roman"/>
                <a:sym typeface="Times New Roman"/>
              </a:rPr>
              <a:t>       			 ((Circle)object).</a:t>
            </a:r>
            <a:r>
              <a:rPr lang="en-US" sz="1600" b="0" i="0" u="none" dirty="0" err="1">
                <a:solidFill>
                  <a:schemeClr val="lt2"/>
                </a:solidFill>
                <a:latin typeface="Times New Roman"/>
                <a:ea typeface="Times New Roman"/>
                <a:cs typeface="Times New Roman"/>
                <a:sym typeface="Times New Roman"/>
              </a:rPr>
              <a:t>getDiameter</a:t>
            </a:r>
            <a:r>
              <a:rPr lang="en-US" sz="1600" b="0" i="0" u="none" dirty="0">
                <a:solidFill>
                  <a:schemeClr val="lt2"/>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lt2"/>
              </a:buClr>
              <a:buSzPts val="1600"/>
              <a:buFont typeface="Times New Roman"/>
              <a:buNone/>
            </a:pPr>
            <a:r>
              <a:rPr lang="en-US" sz="1600" b="0" i="0" u="none" dirty="0">
                <a:solidFill>
                  <a:schemeClr val="lt2"/>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chemeClr val="lt2"/>
              </a:buClr>
              <a:buSzPts val="1600"/>
              <a:buFont typeface="Times New Roman"/>
              <a:buNone/>
            </a:pPr>
            <a:r>
              <a:rPr lang="en-US" sz="1600" b="0" i="0" u="none" dirty="0">
                <a:solidFill>
                  <a:schemeClr val="lt2"/>
                </a:solidFill>
                <a:latin typeface="Times New Roman"/>
                <a:ea typeface="Times New Roman"/>
                <a:cs typeface="Times New Roman"/>
                <a:sym typeface="Times New Roman"/>
              </a:rPr>
              <a:t>    </a:t>
            </a:r>
            <a:r>
              <a:rPr lang="en-US" sz="1600" b="1" i="0" u="none" dirty="0">
                <a:solidFill>
                  <a:srgbClr val="00B0F0"/>
                </a:solidFill>
                <a:latin typeface="Times New Roman"/>
                <a:ea typeface="Times New Roman"/>
                <a:cs typeface="Times New Roman"/>
                <a:sym typeface="Times New Roman"/>
              </a:rPr>
              <a:t>else</a:t>
            </a:r>
            <a:r>
              <a:rPr lang="en-US" sz="1600" b="0" i="0" u="none" dirty="0">
                <a:solidFill>
                  <a:srgbClr val="00B0F0"/>
                </a:solidFill>
                <a:latin typeface="Times New Roman"/>
                <a:ea typeface="Times New Roman"/>
                <a:cs typeface="Times New Roman"/>
                <a:sym typeface="Times New Roman"/>
              </a:rPr>
              <a:t> </a:t>
            </a:r>
            <a:r>
              <a:rPr lang="en-US" sz="1600" b="1" i="0" u="none" dirty="0">
                <a:solidFill>
                  <a:srgbClr val="00B0F0"/>
                </a:solidFill>
                <a:latin typeface="Times New Roman"/>
                <a:ea typeface="Times New Roman"/>
                <a:cs typeface="Times New Roman"/>
                <a:sym typeface="Times New Roman"/>
              </a:rPr>
              <a:t>if</a:t>
            </a:r>
            <a:r>
              <a:rPr lang="en-US" sz="1600" b="0" i="0" u="none" dirty="0">
                <a:solidFill>
                  <a:srgbClr val="00B0F0"/>
                </a:solidFill>
                <a:latin typeface="Times New Roman"/>
                <a:ea typeface="Times New Roman"/>
                <a:cs typeface="Times New Roman"/>
                <a:sym typeface="Times New Roman"/>
              </a:rPr>
              <a:t> </a:t>
            </a:r>
            <a:r>
              <a:rPr lang="en-US" sz="1600" b="0" i="0" u="none" dirty="0">
                <a:solidFill>
                  <a:schemeClr val="lt2"/>
                </a:solidFill>
                <a:latin typeface="Times New Roman"/>
                <a:ea typeface="Times New Roman"/>
                <a:cs typeface="Times New Roman"/>
                <a:sym typeface="Times New Roman"/>
              </a:rPr>
              <a:t>(object </a:t>
            </a:r>
            <a:r>
              <a:rPr lang="en-US" sz="1600" b="1" i="0" u="none" dirty="0" err="1">
                <a:solidFill>
                  <a:srgbClr val="00B0F0"/>
                </a:solidFill>
                <a:latin typeface="Times New Roman"/>
                <a:ea typeface="Times New Roman"/>
                <a:cs typeface="Times New Roman"/>
                <a:sym typeface="Times New Roman"/>
              </a:rPr>
              <a:t>instanceof</a:t>
            </a:r>
            <a:r>
              <a:rPr lang="en-US" sz="1600" b="0" i="0" u="none" dirty="0">
                <a:solidFill>
                  <a:schemeClr val="lt2"/>
                </a:solidFill>
                <a:latin typeface="Times New Roman"/>
                <a:ea typeface="Times New Roman"/>
                <a:cs typeface="Times New Roman"/>
                <a:sym typeface="Times New Roman"/>
              </a:rPr>
              <a:t>  Rectangle) {</a:t>
            </a:r>
            <a:endParaRPr dirty="0"/>
          </a:p>
          <a:p>
            <a:pPr marL="0" marR="0" lvl="0" indent="0" algn="l" rtl="0">
              <a:lnSpc>
                <a:spcPct val="100000"/>
              </a:lnSpc>
              <a:spcBef>
                <a:spcPts val="0"/>
              </a:spcBef>
              <a:spcAft>
                <a:spcPts val="0"/>
              </a:spcAft>
              <a:buClr>
                <a:schemeClr val="lt2"/>
              </a:buClr>
              <a:buSzPts val="1600"/>
              <a:buFont typeface="Times New Roman"/>
              <a:buNone/>
            </a:pPr>
            <a:r>
              <a:rPr lang="en-US" sz="1600" b="0" i="0" u="none" dirty="0">
                <a:solidFill>
                  <a:schemeClr val="lt2"/>
                </a:solidFill>
                <a:latin typeface="Times New Roman"/>
                <a:ea typeface="Times New Roman"/>
                <a:cs typeface="Times New Roman"/>
                <a:sym typeface="Times New Roman"/>
              </a:rPr>
              <a:t>      	</a:t>
            </a:r>
            <a:r>
              <a:rPr lang="en-US" sz="1600" b="0" i="0" u="none" dirty="0" err="1">
                <a:solidFill>
                  <a:schemeClr val="lt2"/>
                </a:solidFill>
                <a:latin typeface="Times New Roman"/>
                <a:ea typeface="Times New Roman"/>
                <a:cs typeface="Times New Roman"/>
                <a:sym typeface="Times New Roman"/>
              </a:rPr>
              <a:t>System.out.println</a:t>
            </a:r>
            <a:r>
              <a:rPr lang="en-US" sz="1600" b="0" i="0" u="none" dirty="0">
                <a:solidFill>
                  <a:schemeClr val="lt2"/>
                </a:solidFill>
                <a:latin typeface="Times New Roman"/>
                <a:ea typeface="Times New Roman"/>
                <a:cs typeface="Times New Roman"/>
                <a:sym typeface="Times New Roman"/>
              </a:rPr>
              <a:t>(</a:t>
            </a:r>
            <a:r>
              <a:rPr lang="en-US" sz="1600" b="1" i="0" u="none" dirty="0">
                <a:solidFill>
                  <a:schemeClr val="lt2"/>
                </a:solidFill>
                <a:latin typeface="Times New Roman"/>
                <a:ea typeface="Times New Roman"/>
                <a:cs typeface="Times New Roman"/>
                <a:sym typeface="Times New Roman"/>
              </a:rPr>
              <a:t>"The rectangle area is "</a:t>
            </a:r>
            <a:r>
              <a:rPr lang="en-US" sz="1600" b="0" i="0" u="none" dirty="0">
                <a:solidFill>
                  <a:schemeClr val="lt2"/>
                </a:solidFill>
                <a:latin typeface="Times New Roman"/>
                <a:ea typeface="Times New Roman"/>
                <a:cs typeface="Times New Roman"/>
                <a:sym typeface="Times New Roman"/>
              </a:rPr>
              <a:t> +        					                                    ((Rectangle)object).</a:t>
            </a:r>
            <a:r>
              <a:rPr lang="en-US" sz="1600" b="0" i="0" u="none" dirty="0" err="1">
                <a:solidFill>
                  <a:schemeClr val="lt2"/>
                </a:solidFill>
                <a:latin typeface="Times New Roman"/>
                <a:ea typeface="Times New Roman"/>
                <a:cs typeface="Times New Roman"/>
                <a:sym typeface="Times New Roman"/>
              </a:rPr>
              <a:t>getArea</a:t>
            </a:r>
            <a:r>
              <a:rPr lang="en-US" sz="1600" b="0" i="0" u="none" dirty="0">
                <a:solidFill>
                  <a:schemeClr val="lt2"/>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lt2"/>
              </a:buClr>
              <a:buSzPts val="1600"/>
              <a:buFont typeface="Times New Roman"/>
              <a:buNone/>
            </a:pPr>
            <a:r>
              <a:rPr lang="en-US" sz="1600" b="0" i="0" u="none" dirty="0">
                <a:solidFill>
                  <a:schemeClr val="lt2"/>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chemeClr val="lt2"/>
              </a:buClr>
              <a:buSzPts val="1600"/>
              <a:buFont typeface="Times New Roman"/>
              <a:buNone/>
            </a:pPr>
            <a:r>
              <a:rPr lang="en-US" sz="1600" b="0" i="0" u="none" dirty="0">
                <a:solidFill>
                  <a:schemeClr val="lt2"/>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chemeClr val="lt2"/>
              </a:buClr>
              <a:buSzPts val="1600"/>
              <a:buFont typeface="Times New Roman"/>
              <a:buNone/>
            </a:pPr>
            <a:r>
              <a:rPr lang="en-US" sz="1600" b="0" i="0" u="none" dirty="0">
                <a:solidFill>
                  <a:schemeClr val="lt2"/>
                </a:solidFill>
                <a:latin typeface="Times New Roman"/>
                <a:ea typeface="Times New Roman"/>
                <a:cs typeface="Times New Roman"/>
                <a:sym typeface="Times New Roman"/>
              </a:rPr>
              <a:t>}</a:t>
            </a:r>
            <a:endParaRPr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64</a:t>
            </a:fld>
            <a:endParaRPr lang="en-US"/>
          </a:p>
        </p:txBody>
      </p:sp>
      <p:pic>
        <p:nvPicPr>
          <p:cNvPr id="3" name="Picture 2"/>
          <p:cNvPicPr>
            <a:picLocks noChangeAspect="1"/>
          </p:cNvPicPr>
          <p:nvPr/>
        </p:nvPicPr>
        <p:blipFill>
          <a:blip r:embed="rId2"/>
          <a:stretch>
            <a:fillRect/>
          </a:stretch>
        </p:blipFill>
        <p:spPr>
          <a:xfrm>
            <a:off x="0" y="889000"/>
            <a:ext cx="9144000" cy="5073041"/>
          </a:xfrm>
          <a:prstGeom prst="rect">
            <a:avLst/>
          </a:prstGeom>
        </p:spPr>
      </p:pic>
      <p:sp>
        <p:nvSpPr>
          <p:cNvPr id="4" name="Rectangle 3"/>
          <p:cNvSpPr/>
          <p:nvPr/>
        </p:nvSpPr>
        <p:spPr>
          <a:xfrm>
            <a:off x="243550" y="3809517"/>
            <a:ext cx="3287926" cy="1252444"/>
          </a:xfrm>
          <a:prstGeom prst="rect">
            <a:avLst/>
          </a:prstGeom>
          <a:ln>
            <a:solidFill>
              <a:srgbClr val="FFFF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317417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61"/>
          <p:cNvSpPr txBox="1">
            <a:spLocks noGrp="1"/>
          </p:cNvSpPr>
          <p:nvPr>
            <p:ph type="title"/>
          </p:nvPr>
        </p:nvSpPr>
        <p:spPr>
          <a:xfrm>
            <a:off x="685800" y="28575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Equality</a:t>
            </a:r>
            <a:endParaRPr/>
          </a:p>
        </p:txBody>
      </p:sp>
      <p:sp>
        <p:nvSpPr>
          <p:cNvPr id="688" name="Google Shape;688;p61"/>
          <p:cNvSpPr txBox="1">
            <a:spLocks noGrp="1"/>
          </p:cNvSpPr>
          <p:nvPr>
            <p:ph type="body" idx="1"/>
          </p:nvPr>
        </p:nvSpPr>
        <p:spPr>
          <a:xfrm>
            <a:off x="685800" y="15240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Clr>
                <a:schemeClr val="dk2"/>
              </a:buClr>
              <a:buSzPts val="2100"/>
              <a:buFont typeface="Arial"/>
              <a:buChar char="●"/>
            </a:pPr>
            <a:r>
              <a:rPr lang="en-US" sz="2800" b="0" i="0" u="none">
                <a:solidFill>
                  <a:schemeClr val="dk1"/>
                </a:solidFill>
                <a:latin typeface="Times New Roman"/>
                <a:ea typeface="Times New Roman"/>
                <a:cs typeface="Times New Roman"/>
                <a:sym typeface="Times New Roman"/>
              </a:rPr>
              <a:t>Consider these two assignments:</a:t>
            </a:r>
            <a:br>
              <a:rPr lang="en-US" sz="2800" b="0" i="0" u="none">
                <a:solidFill>
                  <a:schemeClr val="dk1"/>
                </a:solidFill>
                <a:latin typeface="Times New Roman"/>
                <a:ea typeface="Times New Roman"/>
                <a:cs typeface="Times New Roman"/>
                <a:sym typeface="Times New Roman"/>
              </a:rPr>
            </a:br>
            <a:r>
              <a:rPr lang="en-US" sz="2800" b="0" i="0" u="none">
                <a:solidFill>
                  <a:schemeClr val="accent2"/>
                </a:solidFill>
                <a:latin typeface="Trebuchet MS"/>
                <a:ea typeface="Trebuchet MS"/>
                <a:cs typeface="Trebuchet MS"/>
                <a:sym typeface="Trebuchet MS"/>
              </a:rPr>
              <a:t>      Thing thing1 = new Thing();</a:t>
            </a:r>
            <a:br>
              <a:rPr lang="en-US" sz="2800" b="0" i="0" u="none">
                <a:solidFill>
                  <a:schemeClr val="accent2"/>
                </a:solidFill>
                <a:latin typeface="Trebuchet MS"/>
                <a:ea typeface="Trebuchet MS"/>
                <a:cs typeface="Trebuchet MS"/>
                <a:sym typeface="Trebuchet MS"/>
              </a:rPr>
            </a:br>
            <a:r>
              <a:rPr lang="en-US" sz="2800" b="0" i="0" u="none">
                <a:solidFill>
                  <a:schemeClr val="accent2"/>
                </a:solidFill>
                <a:latin typeface="Trebuchet MS"/>
                <a:ea typeface="Trebuchet MS"/>
                <a:cs typeface="Trebuchet MS"/>
                <a:sym typeface="Trebuchet MS"/>
              </a:rPr>
              <a:t>      Thing thing2 = new Thing();</a:t>
            </a:r>
            <a:endParaRPr/>
          </a:p>
          <a:p>
            <a:pPr marL="342900" lvl="0" indent="-342900" algn="l" rtl="0">
              <a:lnSpc>
                <a:spcPct val="100000"/>
              </a:lnSpc>
              <a:spcBef>
                <a:spcPts val="560"/>
              </a:spcBef>
              <a:spcAft>
                <a:spcPts val="0"/>
              </a:spcAft>
              <a:buSzPts val="2100"/>
              <a:buNone/>
            </a:pPr>
            <a:r>
              <a:rPr lang="en-US" sz="2800" b="0" i="0" u="none">
                <a:solidFill>
                  <a:schemeClr val="dk1"/>
                </a:solidFill>
                <a:latin typeface="Times New Roman"/>
                <a:ea typeface="Times New Roman"/>
                <a:cs typeface="Times New Roman"/>
                <a:sym typeface="Times New Roman"/>
              </a:rPr>
              <a:t>              </a:t>
            </a:r>
            <a:r>
              <a:rPr lang="en-US" sz="2800" b="1" i="0" u="none">
                <a:solidFill>
                  <a:srgbClr val="FF0000"/>
                </a:solidFill>
                <a:latin typeface="Times New Roman"/>
                <a:ea typeface="Times New Roman"/>
                <a:cs typeface="Times New Roman"/>
                <a:sym typeface="Times New Roman"/>
              </a:rPr>
              <a:t>Are these two “Things” equal?</a:t>
            </a:r>
            <a:endParaRPr/>
          </a:p>
          <a:p>
            <a:pPr marL="742950" lvl="1" indent="-28575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That’s up to the programmer!</a:t>
            </a:r>
            <a:endParaRPr/>
          </a:p>
          <a:p>
            <a:pPr marL="342900" lvl="0" indent="-342900" algn="l" rtl="0">
              <a:lnSpc>
                <a:spcPct val="100000"/>
              </a:lnSpc>
              <a:spcBef>
                <a:spcPts val="560"/>
              </a:spcBef>
              <a:spcAft>
                <a:spcPts val="0"/>
              </a:spcAft>
              <a:buClr>
                <a:schemeClr val="dk2"/>
              </a:buClr>
              <a:buSzPts val="2100"/>
              <a:buFont typeface="Arial"/>
              <a:buChar char="●"/>
            </a:pPr>
            <a:r>
              <a:rPr lang="en-US" sz="2800" b="0" i="0" u="none">
                <a:solidFill>
                  <a:schemeClr val="dk1"/>
                </a:solidFill>
                <a:latin typeface="Times New Roman"/>
                <a:ea typeface="Times New Roman"/>
                <a:cs typeface="Times New Roman"/>
                <a:sym typeface="Times New Roman"/>
              </a:rPr>
              <a:t> Consider:</a:t>
            </a:r>
            <a:br>
              <a:rPr lang="en-US" sz="2800" b="0" i="0" u="none">
                <a:solidFill>
                  <a:schemeClr val="dk1"/>
                </a:solidFill>
                <a:latin typeface="Times New Roman"/>
                <a:ea typeface="Times New Roman"/>
                <a:cs typeface="Times New Roman"/>
                <a:sym typeface="Times New Roman"/>
              </a:rPr>
            </a:br>
            <a:r>
              <a:rPr lang="en-US" sz="2800" b="0" i="0" u="none">
                <a:solidFill>
                  <a:schemeClr val="accent2"/>
                </a:solidFill>
                <a:latin typeface="Trebuchet MS"/>
                <a:ea typeface="Trebuchet MS"/>
                <a:cs typeface="Trebuchet MS"/>
                <a:sym typeface="Trebuchet MS"/>
              </a:rPr>
              <a:t>    Thing thing3 = new Thing();</a:t>
            </a:r>
            <a:br>
              <a:rPr lang="en-US" sz="2800" b="0" i="0" u="none">
                <a:solidFill>
                  <a:schemeClr val="accent2"/>
                </a:solidFill>
                <a:latin typeface="Trebuchet MS"/>
                <a:ea typeface="Trebuchet MS"/>
                <a:cs typeface="Trebuchet MS"/>
                <a:sym typeface="Trebuchet MS"/>
              </a:rPr>
            </a:br>
            <a:r>
              <a:rPr lang="en-US" sz="2800" b="0" i="0" u="none">
                <a:solidFill>
                  <a:schemeClr val="accent2"/>
                </a:solidFill>
                <a:latin typeface="Trebuchet MS"/>
                <a:ea typeface="Trebuchet MS"/>
                <a:cs typeface="Trebuchet MS"/>
                <a:sym typeface="Trebuchet MS"/>
              </a:rPr>
              <a:t>    Thing thing4 = thing3;</a:t>
            </a:r>
            <a:endParaRPr/>
          </a:p>
          <a:p>
            <a:pPr marL="342900" lvl="0" indent="-342900" algn="ctr" rtl="0">
              <a:lnSpc>
                <a:spcPct val="100000"/>
              </a:lnSpc>
              <a:spcBef>
                <a:spcPts val="560"/>
              </a:spcBef>
              <a:spcAft>
                <a:spcPts val="0"/>
              </a:spcAft>
              <a:buSzPts val="2100"/>
              <a:buNone/>
            </a:pPr>
            <a:r>
              <a:rPr lang="en-US" sz="2800" b="1" i="0" u="none">
                <a:solidFill>
                  <a:srgbClr val="FF0000"/>
                </a:solidFill>
                <a:latin typeface="Times New Roman"/>
                <a:ea typeface="Times New Roman"/>
                <a:cs typeface="Times New Roman"/>
                <a:sym typeface="Times New Roman"/>
              </a:rPr>
              <a:t>Are these two “Things” equal?</a:t>
            </a:r>
            <a:endParaRPr/>
          </a:p>
          <a:p>
            <a:pPr marL="742950" lvl="1" indent="-28575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Yes, because they are the </a:t>
            </a:r>
            <a:r>
              <a:rPr lang="en-US" sz="2400" b="1" i="1" u="none">
                <a:solidFill>
                  <a:schemeClr val="dk1"/>
                </a:solidFill>
                <a:latin typeface="Times New Roman"/>
                <a:ea typeface="Times New Roman"/>
                <a:cs typeface="Times New Roman"/>
                <a:sym typeface="Times New Roman"/>
              </a:rPr>
              <a:t>same</a:t>
            </a:r>
            <a:r>
              <a:rPr lang="en-US" sz="2400" b="0" i="0" u="none">
                <a:solidFill>
                  <a:schemeClr val="dk1"/>
                </a:solidFill>
                <a:latin typeface="Times New Roman"/>
                <a:ea typeface="Times New Roman"/>
                <a:cs typeface="Times New Roman"/>
                <a:sym typeface="Times New Roman"/>
              </a:rPr>
              <a:t> Thing!</a:t>
            </a:r>
            <a:endParaRPr/>
          </a:p>
        </p:txBody>
      </p:sp>
      <p:pic>
        <p:nvPicPr>
          <p:cNvPr id="689" name="Google Shape;689;p61" descr="Image result for think"/>
          <p:cNvPicPr preferRelativeResize="0"/>
          <p:nvPr/>
        </p:nvPicPr>
        <p:blipFill rotWithShape="1">
          <a:blip r:embed="rId3">
            <a:alphaModFix/>
          </a:blip>
          <a:srcRect/>
          <a:stretch/>
        </p:blipFill>
        <p:spPr>
          <a:xfrm>
            <a:off x="-19050" y="7937"/>
            <a:ext cx="3371850" cy="13525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62"/>
          <p:cNvSpPr txBox="1"/>
          <p:nvPr/>
        </p:nvSpPr>
        <p:spPr>
          <a:xfrm>
            <a:off x="685800" y="6400800"/>
            <a:ext cx="1905000" cy="457200"/>
          </a:xfrm>
          <a:prstGeom prst="rect">
            <a:avLst/>
          </a:prstGeom>
          <a:noFill/>
          <a:ln>
            <a:noFill/>
          </a:ln>
        </p:spPr>
        <p:txBody>
          <a:bodyPr spcFirstLastPara="1" wrap="square" lIns="92075" tIns="46025" rIns="92075" bIns="46025" anchor="ctr" anchorCtr="0">
            <a:noAutofit/>
          </a:bodyPr>
          <a:lstStyle/>
          <a:p>
            <a:pPr marL="0" marR="0" lvl="0" indent="0" algn="l"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66</a:t>
            </a:fld>
            <a:endParaRPr/>
          </a:p>
        </p:txBody>
      </p:sp>
      <p:sp>
        <p:nvSpPr>
          <p:cNvPr id="695" name="Google Shape;695;p62"/>
          <p:cNvSpPr txBox="1">
            <a:spLocks noGrp="1"/>
          </p:cNvSpPr>
          <p:nvPr>
            <p:ph type="title"/>
          </p:nvPr>
        </p:nvSpPr>
        <p:spPr>
          <a:xfrm>
            <a:off x="685800" y="-762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 operand</a:t>
            </a:r>
            <a:endParaRPr/>
          </a:p>
        </p:txBody>
      </p:sp>
      <p:sp>
        <p:nvSpPr>
          <p:cNvPr id="696" name="Google Shape;696;p62"/>
          <p:cNvSpPr txBox="1">
            <a:spLocks noGrp="1"/>
          </p:cNvSpPr>
          <p:nvPr>
            <p:ph type="body" idx="1"/>
          </p:nvPr>
        </p:nvSpPr>
        <p:spPr>
          <a:xfrm>
            <a:off x="304800" y="990600"/>
            <a:ext cx="8534400" cy="4191000"/>
          </a:xfrm>
          <a:prstGeom prst="rect">
            <a:avLst/>
          </a:prstGeom>
          <a:noFill/>
          <a:ln>
            <a:noFill/>
          </a:ln>
        </p:spPr>
        <p:txBody>
          <a:bodyPr spcFirstLastPara="1" wrap="square" lIns="92075" tIns="46025" rIns="92075" bIns="46025" anchor="t" anchorCtr="0">
            <a:noAutofit/>
          </a:bodyPr>
          <a:lstStyle/>
          <a:p>
            <a:pPr marL="0" lvl="0" indent="0" algn="ctr" rtl="0">
              <a:lnSpc>
                <a:spcPct val="90000"/>
              </a:lnSpc>
              <a:spcBef>
                <a:spcPts val="0"/>
              </a:spcBef>
              <a:spcAft>
                <a:spcPts val="0"/>
              </a:spcAft>
              <a:buSzPts val="1500"/>
              <a:buNone/>
            </a:pPr>
            <a:r>
              <a:rPr lang="en-US" sz="2800" b="1" i="0" u="none" dirty="0" err="1">
                <a:solidFill>
                  <a:srgbClr val="0070C0"/>
                </a:solidFill>
                <a:latin typeface="Times New Roman"/>
                <a:ea typeface="Times New Roman"/>
                <a:cs typeface="Times New Roman"/>
                <a:sym typeface="Times New Roman"/>
              </a:rPr>
              <a:t>int</a:t>
            </a:r>
            <a:r>
              <a:rPr lang="en-US" sz="2800" b="1" i="0" u="none" dirty="0">
                <a:solidFill>
                  <a:srgbClr val="0070C0"/>
                </a:solidFill>
                <a:latin typeface="Times New Roman"/>
                <a:ea typeface="Times New Roman"/>
                <a:cs typeface="Times New Roman"/>
                <a:sym typeface="Times New Roman"/>
              </a:rPr>
              <a:t> x=9;</a:t>
            </a:r>
            <a:endParaRPr sz="4000" dirty="0"/>
          </a:p>
          <a:p>
            <a:pPr marL="0" lvl="0" indent="0" algn="ctr" rtl="0">
              <a:lnSpc>
                <a:spcPct val="90000"/>
              </a:lnSpc>
              <a:spcBef>
                <a:spcPts val="400"/>
              </a:spcBef>
              <a:spcAft>
                <a:spcPts val="0"/>
              </a:spcAft>
              <a:buSzPts val="1500"/>
              <a:buNone/>
            </a:pPr>
            <a:r>
              <a:rPr lang="en-US" sz="2800" b="1" i="0" u="none" dirty="0" err="1">
                <a:solidFill>
                  <a:srgbClr val="0070C0"/>
                </a:solidFill>
                <a:latin typeface="Times New Roman"/>
                <a:ea typeface="Times New Roman"/>
                <a:cs typeface="Times New Roman"/>
                <a:sym typeface="Times New Roman"/>
              </a:rPr>
              <a:t>int</a:t>
            </a:r>
            <a:r>
              <a:rPr lang="en-US" sz="2800" b="1" i="0" u="none" dirty="0">
                <a:solidFill>
                  <a:srgbClr val="0070C0"/>
                </a:solidFill>
                <a:latin typeface="Times New Roman"/>
                <a:ea typeface="Times New Roman"/>
                <a:cs typeface="Times New Roman"/>
                <a:sym typeface="Times New Roman"/>
              </a:rPr>
              <a:t> y=9;</a:t>
            </a:r>
            <a:endParaRPr sz="4000" dirty="0"/>
          </a:p>
          <a:p>
            <a:pPr marL="0" lvl="0" indent="0" algn="ctr" rtl="0">
              <a:lnSpc>
                <a:spcPct val="90000"/>
              </a:lnSpc>
              <a:spcBef>
                <a:spcPts val="400"/>
              </a:spcBef>
              <a:spcAft>
                <a:spcPts val="0"/>
              </a:spcAft>
              <a:buSzPts val="1500"/>
              <a:buNone/>
            </a:pPr>
            <a:r>
              <a:rPr lang="en-US" sz="2800" b="1" i="0" u="none" dirty="0">
                <a:solidFill>
                  <a:srgbClr val="0070C0"/>
                </a:solidFill>
                <a:latin typeface="Times New Roman"/>
                <a:ea typeface="Times New Roman"/>
                <a:cs typeface="Times New Roman"/>
                <a:sym typeface="Times New Roman"/>
              </a:rPr>
              <a:t>if (x==y)</a:t>
            </a:r>
          </a:p>
          <a:p>
            <a:pPr marL="0" lvl="0" indent="0" algn="ctr" rtl="0">
              <a:lnSpc>
                <a:spcPct val="90000"/>
              </a:lnSpc>
              <a:spcBef>
                <a:spcPts val="400"/>
              </a:spcBef>
              <a:spcAft>
                <a:spcPts val="0"/>
              </a:spcAft>
              <a:buSzPts val="1500"/>
              <a:buNone/>
            </a:pPr>
            <a:endParaRPr sz="4000" dirty="0"/>
          </a:p>
          <a:p>
            <a:pPr marL="0" lvl="0" indent="-114300" algn="l" rtl="0">
              <a:lnSpc>
                <a:spcPct val="90000"/>
              </a:lnSpc>
              <a:spcBef>
                <a:spcPts val="480"/>
              </a:spcBef>
              <a:spcAft>
                <a:spcPts val="0"/>
              </a:spcAft>
              <a:buClr>
                <a:schemeClr val="dk2"/>
              </a:buClr>
              <a:buSzPts val="1800"/>
              <a:buFont typeface="Arial"/>
              <a:buChar char="●"/>
            </a:pPr>
            <a:r>
              <a:rPr lang="en-US" sz="2400" b="0" i="0" u="none" dirty="0">
                <a:solidFill>
                  <a:schemeClr val="dk1"/>
                </a:solidFill>
                <a:latin typeface="Times New Roman"/>
                <a:ea typeface="Times New Roman"/>
                <a:cs typeface="Times New Roman"/>
                <a:sym typeface="Times New Roman"/>
              </a:rPr>
              <a:t> Primitives can always be tested for equality with </a:t>
            </a:r>
            <a:r>
              <a:rPr lang="en-US" sz="2400" b="0" i="0" u="none" dirty="0">
                <a:solidFill>
                  <a:schemeClr val="accent2"/>
                </a:solidFill>
                <a:latin typeface="Trebuchet MS"/>
                <a:ea typeface="Trebuchet MS"/>
                <a:cs typeface="Trebuchet MS"/>
                <a:sym typeface="Trebuchet MS"/>
              </a:rPr>
              <a:t>==</a:t>
            </a:r>
            <a:endParaRPr dirty="0"/>
          </a:p>
          <a:p>
            <a:pPr marL="0" lvl="0" indent="0" algn="l" rtl="0">
              <a:lnSpc>
                <a:spcPct val="90000"/>
              </a:lnSpc>
              <a:spcBef>
                <a:spcPts val="480"/>
              </a:spcBef>
              <a:spcAft>
                <a:spcPts val="0"/>
              </a:spcAft>
              <a:buSzPts val="1800"/>
              <a:buNone/>
            </a:pPr>
            <a:endParaRPr sz="2400" b="0" i="0" u="none" dirty="0">
              <a:solidFill>
                <a:schemeClr val="accent2"/>
              </a:solidFill>
              <a:latin typeface="Trebuchet MS"/>
              <a:ea typeface="Trebuchet MS"/>
              <a:cs typeface="Trebuchet MS"/>
              <a:sym typeface="Trebuchet M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62"/>
          <p:cNvSpPr txBox="1"/>
          <p:nvPr/>
        </p:nvSpPr>
        <p:spPr>
          <a:xfrm>
            <a:off x="685800" y="6400800"/>
            <a:ext cx="1905000" cy="457200"/>
          </a:xfrm>
          <a:prstGeom prst="rect">
            <a:avLst/>
          </a:prstGeom>
          <a:noFill/>
          <a:ln>
            <a:noFill/>
          </a:ln>
        </p:spPr>
        <p:txBody>
          <a:bodyPr spcFirstLastPara="1" wrap="square" lIns="92075" tIns="46025" rIns="92075" bIns="46025" anchor="ctr" anchorCtr="0">
            <a:noAutofit/>
          </a:bodyPr>
          <a:lstStyle/>
          <a:p>
            <a:pPr marL="0" marR="0" lvl="0" indent="0" algn="l"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67</a:t>
            </a:fld>
            <a:endParaRPr/>
          </a:p>
        </p:txBody>
      </p:sp>
      <p:sp>
        <p:nvSpPr>
          <p:cNvPr id="695" name="Google Shape;695;p62"/>
          <p:cNvSpPr txBox="1">
            <a:spLocks noGrp="1"/>
          </p:cNvSpPr>
          <p:nvPr>
            <p:ph type="title"/>
          </p:nvPr>
        </p:nvSpPr>
        <p:spPr>
          <a:xfrm>
            <a:off x="685800" y="-762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 operand</a:t>
            </a:r>
            <a:endParaRPr/>
          </a:p>
        </p:txBody>
      </p:sp>
      <p:sp>
        <p:nvSpPr>
          <p:cNvPr id="696" name="Google Shape;696;p62"/>
          <p:cNvSpPr txBox="1">
            <a:spLocks noGrp="1"/>
          </p:cNvSpPr>
          <p:nvPr>
            <p:ph type="body" idx="1"/>
          </p:nvPr>
        </p:nvSpPr>
        <p:spPr>
          <a:xfrm>
            <a:off x="304800" y="990600"/>
            <a:ext cx="8534400" cy="4191000"/>
          </a:xfrm>
          <a:prstGeom prst="rect">
            <a:avLst/>
          </a:prstGeom>
          <a:noFill/>
          <a:ln>
            <a:noFill/>
          </a:ln>
        </p:spPr>
        <p:txBody>
          <a:bodyPr spcFirstLastPara="1" wrap="square" lIns="92075" tIns="46025" rIns="92075" bIns="46025" anchor="t" anchorCtr="0">
            <a:noAutofit/>
          </a:bodyPr>
          <a:lstStyle/>
          <a:p>
            <a:pPr marL="0" lvl="0" indent="0" algn="l" rtl="0">
              <a:lnSpc>
                <a:spcPct val="90000"/>
              </a:lnSpc>
              <a:spcBef>
                <a:spcPts val="480"/>
              </a:spcBef>
              <a:spcAft>
                <a:spcPts val="0"/>
              </a:spcAft>
              <a:buSzPts val="1800"/>
              <a:buNone/>
            </a:pPr>
            <a:endParaRPr sz="2400" b="0" i="0" u="none" dirty="0">
              <a:solidFill>
                <a:schemeClr val="accent2"/>
              </a:solidFill>
              <a:latin typeface="Trebuchet MS"/>
              <a:ea typeface="Trebuchet MS"/>
              <a:cs typeface="Trebuchet MS"/>
              <a:sym typeface="Trebuchet MS"/>
            </a:endParaRPr>
          </a:p>
          <a:p>
            <a:pPr marL="0" lvl="0" indent="0" algn="ctr" rtl="0">
              <a:lnSpc>
                <a:spcPct val="90000"/>
              </a:lnSpc>
              <a:spcBef>
                <a:spcPts val="400"/>
              </a:spcBef>
              <a:spcAft>
                <a:spcPts val="0"/>
              </a:spcAft>
              <a:buSzPts val="1500"/>
              <a:buNone/>
            </a:pPr>
            <a:r>
              <a:rPr lang="en-US" sz="2000" b="1" i="0" u="none" dirty="0">
                <a:solidFill>
                  <a:srgbClr val="0070C0"/>
                </a:solidFill>
                <a:latin typeface="Times New Roman"/>
                <a:ea typeface="Times New Roman"/>
                <a:cs typeface="Times New Roman"/>
                <a:sym typeface="Times New Roman"/>
              </a:rPr>
              <a:t>Integer x = new Integer (9); </a:t>
            </a:r>
            <a:r>
              <a:rPr lang="en-US" sz="2000" b="1" i="0" u="none" dirty="0">
                <a:solidFill>
                  <a:schemeClr val="dk1"/>
                </a:solidFill>
                <a:latin typeface="Times New Roman"/>
                <a:ea typeface="Times New Roman"/>
                <a:cs typeface="Times New Roman"/>
                <a:sym typeface="Times New Roman"/>
              </a:rPr>
              <a:t>or</a:t>
            </a:r>
            <a:r>
              <a:rPr lang="en-US" sz="2000" b="1" i="0" u="none" dirty="0">
                <a:solidFill>
                  <a:srgbClr val="0070C0"/>
                </a:solidFill>
                <a:latin typeface="Times New Roman"/>
                <a:ea typeface="Times New Roman"/>
                <a:cs typeface="Times New Roman"/>
                <a:sym typeface="Times New Roman"/>
              </a:rPr>
              <a:t> String x = new String(“</a:t>
            </a:r>
            <a:r>
              <a:rPr lang="en-US" sz="2000" b="1" i="0" u="none" dirty="0" err="1">
                <a:solidFill>
                  <a:srgbClr val="0070C0"/>
                </a:solidFill>
                <a:latin typeface="Times New Roman"/>
                <a:ea typeface="Times New Roman"/>
                <a:cs typeface="Times New Roman"/>
                <a:sym typeface="Times New Roman"/>
              </a:rPr>
              <a:t>abc</a:t>
            </a:r>
            <a:r>
              <a:rPr lang="en-US" sz="2000" b="1" i="0" u="none" dirty="0">
                <a:solidFill>
                  <a:srgbClr val="0070C0"/>
                </a:solidFill>
                <a:latin typeface="Times New Roman"/>
                <a:ea typeface="Times New Roman"/>
                <a:cs typeface="Times New Roman"/>
                <a:sym typeface="Times New Roman"/>
              </a:rPr>
              <a:t>”);</a:t>
            </a:r>
            <a:endParaRPr dirty="0"/>
          </a:p>
          <a:p>
            <a:pPr marL="0" lvl="0" indent="0" algn="ctr" rtl="0">
              <a:lnSpc>
                <a:spcPct val="90000"/>
              </a:lnSpc>
              <a:spcBef>
                <a:spcPts val="400"/>
              </a:spcBef>
              <a:spcAft>
                <a:spcPts val="0"/>
              </a:spcAft>
              <a:buSzPts val="1500"/>
              <a:buNone/>
            </a:pPr>
            <a:r>
              <a:rPr lang="en-US" sz="2000" b="1" i="0" u="none" dirty="0">
                <a:solidFill>
                  <a:srgbClr val="0070C0"/>
                </a:solidFill>
                <a:latin typeface="Times New Roman"/>
                <a:ea typeface="Times New Roman"/>
                <a:cs typeface="Times New Roman"/>
                <a:sym typeface="Times New Roman"/>
              </a:rPr>
              <a:t>Integer y = new Integer (9); </a:t>
            </a:r>
            <a:r>
              <a:rPr lang="en-US" sz="2000" b="1" i="0" u="none" dirty="0">
                <a:solidFill>
                  <a:schemeClr val="dk1"/>
                </a:solidFill>
                <a:latin typeface="Times New Roman"/>
                <a:ea typeface="Times New Roman"/>
                <a:cs typeface="Times New Roman"/>
                <a:sym typeface="Times New Roman"/>
              </a:rPr>
              <a:t>or</a:t>
            </a:r>
            <a:r>
              <a:rPr lang="en-US" sz="2000" b="1" i="0" u="none" dirty="0">
                <a:solidFill>
                  <a:srgbClr val="0070C0"/>
                </a:solidFill>
                <a:latin typeface="Times New Roman"/>
                <a:ea typeface="Times New Roman"/>
                <a:cs typeface="Times New Roman"/>
                <a:sym typeface="Times New Roman"/>
              </a:rPr>
              <a:t> String y = new String(“</a:t>
            </a:r>
            <a:r>
              <a:rPr lang="en-US" sz="2000" b="1" i="0" u="none" dirty="0" err="1">
                <a:solidFill>
                  <a:srgbClr val="0070C0"/>
                </a:solidFill>
                <a:latin typeface="Times New Roman"/>
                <a:ea typeface="Times New Roman"/>
                <a:cs typeface="Times New Roman"/>
                <a:sym typeface="Times New Roman"/>
              </a:rPr>
              <a:t>abc</a:t>
            </a:r>
            <a:r>
              <a:rPr lang="en-US" sz="2000" b="1" i="0" u="none" dirty="0">
                <a:solidFill>
                  <a:srgbClr val="0070C0"/>
                </a:solidFill>
                <a:latin typeface="Times New Roman"/>
                <a:ea typeface="Times New Roman"/>
                <a:cs typeface="Times New Roman"/>
                <a:sym typeface="Times New Roman"/>
              </a:rPr>
              <a:t>”);</a:t>
            </a:r>
            <a:endParaRPr dirty="0"/>
          </a:p>
          <a:p>
            <a:pPr marL="0" lvl="0" indent="0" algn="ctr" rtl="0">
              <a:lnSpc>
                <a:spcPct val="90000"/>
              </a:lnSpc>
              <a:spcBef>
                <a:spcPts val="400"/>
              </a:spcBef>
              <a:spcAft>
                <a:spcPts val="0"/>
              </a:spcAft>
              <a:buSzPts val="1500"/>
              <a:buNone/>
            </a:pPr>
            <a:r>
              <a:rPr lang="en-US" sz="2000" b="1" dirty="0">
                <a:solidFill>
                  <a:srgbClr val="0070C0"/>
                </a:solidFill>
              </a:rPr>
              <a:t>i</a:t>
            </a:r>
            <a:r>
              <a:rPr lang="en-US" sz="2000" b="1" i="0" u="none" dirty="0">
                <a:solidFill>
                  <a:srgbClr val="0070C0"/>
                </a:solidFill>
                <a:latin typeface="Times New Roman"/>
                <a:ea typeface="Times New Roman"/>
                <a:cs typeface="Times New Roman"/>
                <a:sym typeface="Times New Roman"/>
              </a:rPr>
              <a:t>f(x==y) </a:t>
            </a:r>
            <a:r>
              <a:rPr lang="en-US" sz="2000" b="1" i="0" u="none" dirty="0">
                <a:solidFill>
                  <a:srgbClr val="0070C0"/>
                </a:solidFill>
                <a:latin typeface="Times New Roman"/>
                <a:ea typeface="Times New Roman"/>
                <a:cs typeface="Times New Roman"/>
                <a:sym typeface="Wingdings" panose="05000000000000000000" pitchFamily="2" charset="2"/>
              </a:rPr>
              <a:t> No</a:t>
            </a:r>
            <a:endParaRPr dirty="0"/>
          </a:p>
        </p:txBody>
      </p:sp>
      <p:sp>
        <p:nvSpPr>
          <p:cNvPr id="2" name="Rectangle 1">
            <a:extLst>
              <a:ext uri="{FF2B5EF4-FFF2-40B4-BE49-F238E27FC236}">
                <a16:creationId xmlns:a16="http://schemas.microsoft.com/office/drawing/2014/main" id="{1DEBC670-3844-428D-8761-4A5CE81D6720}"/>
              </a:ext>
            </a:extLst>
          </p:cNvPr>
          <p:cNvSpPr/>
          <p:nvPr/>
        </p:nvSpPr>
        <p:spPr>
          <a:xfrm>
            <a:off x="6020656" y="2843373"/>
            <a:ext cx="1695236" cy="855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6" name="Rectangle 5">
            <a:extLst>
              <a:ext uri="{FF2B5EF4-FFF2-40B4-BE49-F238E27FC236}">
                <a16:creationId xmlns:a16="http://schemas.microsoft.com/office/drawing/2014/main" id="{63DCFF0E-E96A-4CD4-AABA-6CD1068E3260}"/>
              </a:ext>
            </a:extLst>
          </p:cNvPr>
          <p:cNvSpPr/>
          <p:nvPr/>
        </p:nvSpPr>
        <p:spPr>
          <a:xfrm>
            <a:off x="6020656" y="4136205"/>
            <a:ext cx="1695236" cy="855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3" name="Rectangle 2">
            <a:extLst>
              <a:ext uri="{FF2B5EF4-FFF2-40B4-BE49-F238E27FC236}">
                <a16:creationId xmlns:a16="http://schemas.microsoft.com/office/drawing/2014/main" id="{411977AE-F8BD-4D89-8728-2522E280B6F5}"/>
              </a:ext>
            </a:extLst>
          </p:cNvPr>
          <p:cNvSpPr/>
          <p:nvPr/>
        </p:nvSpPr>
        <p:spPr>
          <a:xfrm>
            <a:off x="3986373" y="3086100"/>
            <a:ext cx="585627"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10" name="Rectangle 9">
            <a:extLst>
              <a:ext uri="{FF2B5EF4-FFF2-40B4-BE49-F238E27FC236}">
                <a16:creationId xmlns:a16="http://schemas.microsoft.com/office/drawing/2014/main" id="{EE3DEE89-3F73-4830-B3C1-016DC84834CD}"/>
              </a:ext>
            </a:extLst>
          </p:cNvPr>
          <p:cNvSpPr/>
          <p:nvPr/>
        </p:nvSpPr>
        <p:spPr>
          <a:xfrm>
            <a:off x="3986373" y="4324350"/>
            <a:ext cx="585627"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cxnSp>
        <p:nvCxnSpPr>
          <p:cNvPr id="5" name="Straight Arrow Connector 4">
            <a:extLst>
              <a:ext uri="{FF2B5EF4-FFF2-40B4-BE49-F238E27FC236}">
                <a16:creationId xmlns:a16="http://schemas.microsoft.com/office/drawing/2014/main" id="{7C3C5CEF-050D-4C58-80F4-2031C1F3E945}"/>
              </a:ext>
            </a:extLst>
          </p:cNvPr>
          <p:cNvCxnSpPr>
            <a:stCxn id="3" idx="3"/>
            <a:endCxn id="2" idx="1"/>
          </p:cNvCxnSpPr>
          <p:nvPr/>
        </p:nvCxnSpPr>
        <p:spPr>
          <a:xfrm>
            <a:off x="4572000" y="3257550"/>
            <a:ext cx="1448656" cy="13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A3A906C-BE86-4AEA-8D73-A138C90082E6}"/>
              </a:ext>
            </a:extLst>
          </p:cNvPr>
          <p:cNvCxnSpPr/>
          <p:nvPr/>
        </p:nvCxnSpPr>
        <p:spPr>
          <a:xfrm>
            <a:off x="4572000" y="4489057"/>
            <a:ext cx="1448656" cy="13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AED9206-E874-4802-93E5-25127DCB8A9D}"/>
              </a:ext>
            </a:extLst>
          </p:cNvPr>
          <p:cNvSpPr/>
          <p:nvPr/>
        </p:nvSpPr>
        <p:spPr>
          <a:xfrm>
            <a:off x="685800" y="5298391"/>
            <a:ext cx="7546368" cy="697627"/>
          </a:xfrm>
          <a:prstGeom prst="rect">
            <a:avLst/>
          </a:prstGeom>
        </p:spPr>
        <p:txBody>
          <a:bodyPr wrap="square">
            <a:spAutoFit/>
          </a:bodyPr>
          <a:lstStyle/>
          <a:p>
            <a:pPr marL="742950" lvl="1" indent="-285750">
              <a:lnSpc>
                <a:spcPct val="90000"/>
              </a:lnSpc>
              <a:spcBef>
                <a:spcPts val="400"/>
              </a:spcBef>
              <a:buClr>
                <a:schemeClr val="dk1"/>
              </a:buClr>
              <a:buSzPts val="2000"/>
              <a:buFont typeface="Times New Roman"/>
              <a:buChar char="–"/>
            </a:pPr>
            <a:r>
              <a:rPr lang="en-GB" sz="2000" dirty="0">
                <a:solidFill>
                  <a:schemeClr val="dk1"/>
                </a:solidFill>
                <a:latin typeface="Times New Roman"/>
                <a:ea typeface="Times New Roman"/>
                <a:cs typeface="Times New Roman"/>
                <a:sym typeface="Times New Roman"/>
              </a:rPr>
              <a:t>For objects, </a:t>
            </a:r>
            <a:r>
              <a:rPr lang="en-GB" sz="2000" dirty="0">
                <a:solidFill>
                  <a:schemeClr val="accent2"/>
                </a:solidFill>
                <a:latin typeface="Trebuchet MS"/>
                <a:ea typeface="Trebuchet MS"/>
                <a:cs typeface="Trebuchet MS"/>
                <a:sym typeface="Trebuchet MS"/>
              </a:rPr>
              <a:t>==</a:t>
            </a:r>
            <a:r>
              <a:rPr lang="en-GB" sz="2000" dirty="0">
                <a:solidFill>
                  <a:schemeClr val="dk1"/>
                </a:solidFill>
                <a:latin typeface="Times New Roman"/>
                <a:ea typeface="Times New Roman"/>
                <a:cs typeface="Times New Roman"/>
                <a:sym typeface="Times New Roman"/>
              </a:rPr>
              <a:t> tests whether the two are the </a:t>
            </a:r>
            <a:r>
              <a:rPr lang="en-GB" sz="2000" b="1" i="1" dirty="0">
                <a:solidFill>
                  <a:schemeClr val="dk1"/>
                </a:solidFill>
                <a:latin typeface="Times New Roman"/>
                <a:ea typeface="Times New Roman"/>
                <a:cs typeface="Times New Roman"/>
                <a:sym typeface="Times New Roman"/>
              </a:rPr>
              <a:t>same</a:t>
            </a:r>
            <a:r>
              <a:rPr lang="en-GB" sz="2000" dirty="0">
                <a:solidFill>
                  <a:schemeClr val="dk1"/>
                </a:solidFill>
                <a:latin typeface="Times New Roman"/>
                <a:ea typeface="Times New Roman"/>
                <a:cs typeface="Times New Roman"/>
                <a:sym typeface="Times New Roman"/>
              </a:rPr>
              <a:t> object.</a:t>
            </a:r>
            <a:endParaRPr lang="en-GB" dirty="0"/>
          </a:p>
          <a:p>
            <a:pPr marL="742950" lvl="1" indent="-285750">
              <a:lnSpc>
                <a:spcPct val="90000"/>
              </a:lnSpc>
              <a:spcBef>
                <a:spcPts val="400"/>
              </a:spcBef>
              <a:buClr>
                <a:schemeClr val="dk1"/>
              </a:buClr>
              <a:buSzPts val="2000"/>
              <a:buFont typeface="Times New Roman"/>
              <a:buChar char="–"/>
            </a:pPr>
            <a:r>
              <a:rPr lang="en-GB" sz="2000" dirty="0">
                <a:solidFill>
                  <a:schemeClr val="dk1"/>
                </a:solidFill>
                <a:latin typeface="Times New Roman"/>
                <a:ea typeface="Times New Roman"/>
                <a:cs typeface="Times New Roman"/>
                <a:sym typeface="Times New Roman"/>
              </a:rPr>
              <a:t>Two Integers or Strings </a:t>
            </a:r>
            <a:r>
              <a:rPr lang="en-GB" sz="2000" i="1" dirty="0">
                <a:solidFill>
                  <a:schemeClr val="dk1"/>
                </a:solidFill>
                <a:latin typeface="Times New Roman"/>
                <a:ea typeface="Times New Roman"/>
                <a:cs typeface="Times New Roman"/>
                <a:sym typeface="Times New Roman"/>
              </a:rPr>
              <a:t>may or may not be</a:t>
            </a:r>
            <a:r>
              <a:rPr lang="en-GB" sz="2000" dirty="0">
                <a:solidFill>
                  <a:schemeClr val="dk1"/>
                </a:solidFill>
                <a:latin typeface="Times New Roman"/>
                <a:ea typeface="Times New Roman"/>
                <a:cs typeface="Times New Roman"/>
                <a:sym typeface="Times New Roman"/>
              </a:rPr>
              <a:t> </a:t>
            </a:r>
            <a:r>
              <a:rPr lang="en-GB" sz="2000" dirty="0">
                <a:solidFill>
                  <a:schemeClr val="accent2"/>
                </a:solidFill>
                <a:latin typeface="Trebuchet MS"/>
                <a:ea typeface="Trebuchet MS"/>
                <a:cs typeface="Trebuchet MS"/>
                <a:sym typeface="Trebuchet MS"/>
              </a:rPr>
              <a:t>==</a:t>
            </a:r>
            <a:r>
              <a:rPr lang="en-GB" sz="2000" dirty="0">
                <a:solidFill>
                  <a:schemeClr val="dk1"/>
                </a:solidFill>
                <a:latin typeface="Times New Roman"/>
                <a:ea typeface="Times New Roman"/>
                <a:cs typeface="Times New Roman"/>
                <a:sym typeface="Times New Roman"/>
              </a:rPr>
              <a:t> !</a:t>
            </a:r>
            <a:endParaRPr lang="en-GB" dirty="0"/>
          </a:p>
        </p:txBody>
      </p:sp>
    </p:spTree>
    <p:extLst>
      <p:ext uri="{BB962C8B-B14F-4D97-AF65-F5344CB8AC3E}">
        <p14:creationId xmlns:p14="http://schemas.microsoft.com/office/powerpoint/2010/main" val="637576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62"/>
          <p:cNvSpPr txBox="1"/>
          <p:nvPr/>
        </p:nvSpPr>
        <p:spPr>
          <a:xfrm>
            <a:off x="685800" y="6400800"/>
            <a:ext cx="1905000" cy="457200"/>
          </a:xfrm>
          <a:prstGeom prst="rect">
            <a:avLst/>
          </a:prstGeom>
          <a:noFill/>
          <a:ln>
            <a:noFill/>
          </a:ln>
        </p:spPr>
        <p:txBody>
          <a:bodyPr spcFirstLastPara="1" wrap="square" lIns="92075" tIns="46025" rIns="92075" bIns="46025" anchor="ctr" anchorCtr="0">
            <a:noAutofit/>
          </a:bodyPr>
          <a:lstStyle/>
          <a:p>
            <a:pPr marL="0" marR="0" lvl="0" indent="0" algn="l"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68</a:t>
            </a:fld>
            <a:endParaRPr/>
          </a:p>
        </p:txBody>
      </p:sp>
      <p:sp>
        <p:nvSpPr>
          <p:cNvPr id="695" name="Google Shape;695;p62"/>
          <p:cNvSpPr txBox="1">
            <a:spLocks noGrp="1"/>
          </p:cNvSpPr>
          <p:nvPr>
            <p:ph type="title"/>
          </p:nvPr>
        </p:nvSpPr>
        <p:spPr>
          <a:xfrm>
            <a:off x="685800" y="-762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dirty="0">
                <a:solidFill>
                  <a:schemeClr val="dk2"/>
                </a:solidFill>
                <a:latin typeface="Times New Roman"/>
                <a:ea typeface="Times New Roman"/>
                <a:cs typeface="Times New Roman"/>
                <a:sym typeface="Times New Roman"/>
              </a:rPr>
              <a:t>== operand</a:t>
            </a:r>
            <a:endParaRPr dirty="0"/>
          </a:p>
        </p:txBody>
      </p:sp>
      <p:sp>
        <p:nvSpPr>
          <p:cNvPr id="696" name="Google Shape;696;p62"/>
          <p:cNvSpPr txBox="1">
            <a:spLocks noGrp="1"/>
          </p:cNvSpPr>
          <p:nvPr>
            <p:ph type="body" idx="1"/>
          </p:nvPr>
        </p:nvSpPr>
        <p:spPr>
          <a:xfrm>
            <a:off x="304800" y="990600"/>
            <a:ext cx="8534400" cy="4191000"/>
          </a:xfrm>
          <a:prstGeom prst="rect">
            <a:avLst/>
          </a:prstGeom>
          <a:noFill/>
          <a:ln>
            <a:noFill/>
          </a:ln>
        </p:spPr>
        <p:txBody>
          <a:bodyPr spcFirstLastPara="1" wrap="square" lIns="92075" tIns="46025" rIns="92075" bIns="46025" anchor="t" anchorCtr="0">
            <a:noAutofit/>
          </a:bodyPr>
          <a:lstStyle/>
          <a:p>
            <a:pPr marL="0" lvl="0" indent="0" algn="ctr" rtl="0">
              <a:lnSpc>
                <a:spcPct val="90000"/>
              </a:lnSpc>
              <a:spcBef>
                <a:spcPts val="400"/>
              </a:spcBef>
              <a:spcAft>
                <a:spcPts val="0"/>
              </a:spcAft>
              <a:buSzPts val="1500"/>
              <a:buNone/>
            </a:pPr>
            <a:r>
              <a:rPr lang="en-US" sz="2000" b="1" i="0" u="none" dirty="0">
                <a:solidFill>
                  <a:srgbClr val="0070C0"/>
                </a:solidFill>
                <a:latin typeface="Times New Roman"/>
                <a:ea typeface="Times New Roman"/>
                <a:cs typeface="Times New Roman"/>
                <a:sym typeface="Times New Roman"/>
              </a:rPr>
              <a:t>Integer x = new Integer (9); </a:t>
            </a:r>
            <a:r>
              <a:rPr lang="en-US" sz="2000" b="1" i="0" u="none" dirty="0">
                <a:solidFill>
                  <a:schemeClr val="dk1"/>
                </a:solidFill>
                <a:latin typeface="Times New Roman"/>
                <a:ea typeface="Times New Roman"/>
                <a:cs typeface="Times New Roman"/>
                <a:sym typeface="Times New Roman"/>
              </a:rPr>
              <a:t>or</a:t>
            </a:r>
            <a:r>
              <a:rPr lang="en-US" sz="2000" b="1" i="0" u="none" dirty="0">
                <a:solidFill>
                  <a:srgbClr val="0070C0"/>
                </a:solidFill>
                <a:latin typeface="Times New Roman"/>
                <a:ea typeface="Times New Roman"/>
                <a:cs typeface="Times New Roman"/>
                <a:sym typeface="Times New Roman"/>
              </a:rPr>
              <a:t> String x =new String(“</a:t>
            </a:r>
            <a:r>
              <a:rPr lang="en-US" sz="2000" b="1" i="0" u="none" dirty="0" err="1">
                <a:solidFill>
                  <a:srgbClr val="0070C0"/>
                </a:solidFill>
                <a:latin typeface="Times New Roman"/>
                <a:ea typeface="Times New Roman"/>
                <a:cs typeface="Times New Roman"/>
                <a:sym typeface="Times New Roman"/>
              </a:rPr>
              <a:t>abc</a:t>
            </a:r>
            <a:r>
              <a:rPr lang="en-US" sz="2000" b="1" i="0" u="none" dirty="0">
                <a:solidFill>
                  <a:srgbClr val="0070C0"/>
                </a:solidFill>
                <a:latin typeface="Times New Roman"/>
                <a:ea typeface="Times New Roman"/>
                <a:cs typeface="Times New Roman"/>
                <a:sym typeface="Times New Roman"/>
              </a:rPr>
              <a:t>”);</a:t>
            </a:r>
            <a:endParaRPr dirty="0"/>
          </a:p>
          <a:p>
            <a:pPr marL="0" lvl="0" indent="0" algn="l" rtl="0">
              <a:lnSpc>
                <a:spcPct val="90000"/>
              </a:lnSpc>
              <a:spcBef>
                <a:spcPts val="400"/>
              </a:spcBef>
              <a:spcAft>
                <a:spcPts val="0"/>
              </a:spcAft>
              <a:buSzPts val="1500"/>
              <a:buNone/>
            </a:pPr>
            <a:r>
              <a:rPr lang="en-US" sz="2000" b="1" i="0" u="none" dirty="0">
                <a:solidFill>
                  <a:srgbClr val="0070C0"/>
                </a:solidFill>
                <a:latin typeface="Times New Roman"/>
                <a:ea typeface="Times New Roman"/>
                <a:cs typeface="Times New Roman"/>
                <a:sym typeface="Times New Roman"/>
              </a:rPr>
              <a:t>                   Integer y = 9;                      </a:t>
            </a:r>
            <a:r>
              <a:rPr lang="en-US" sz="2000" b="1" i="0" u="none" dirty="0">
                <a:solidFill>
                  <a:schemeClr val="dk1"/>
                </a:solidFill>
                <a:latin typeface="Times New Roman"/>
                <a:ea typeface="Times New Roman"/>
                <a:cs typeface="Times New Roman"/>
                <a:sym typeface="Times New Roman"/>
              </a:rPr>
              <a:t>or</a:t>
            </a:r>
            <a:r>
              <a:rPr lang="en-US" sz="2000" b="1" i="0" u="none" dirty="0">
                <a:solidFill>
                  <a:srgbClr val="0070C0"/>
                </a:solidFill>
                <a:latin typeface="Times New Roman"/>
                <a:ea typeface="Times New Roman"/>
                <a:cs typeface="Times New Roman"/>
                <a:sym typeface="Times New Roman"/>
              </a:rPr>
              <a:t> String y =“</a:t>
            </a:r>
            <a:r>
              <a:rPr lang="en-US" sz="2000" b="1" i="0" u="none" dirty="0" err="1">
                <a:solidFill>
                  <a:srgbClr val="0070C0"/>
                </a:solidFill>
                <a:latin typeface="Times New Roman"/>
                <a:ea typeface="Times New Roman"/>
                <a:cs typeface="Times New Roman"/>
                <a:sym typeface="Times New Roman"/>
              </a:rPr>
              <a:t>abc</a:t>
            </a:r>
            <a:r>
              <a:rPr lang="en-US" sz="2000" b="1" i="0" u="none" dirty="0">
                <a:solidFill>
                  <a:srgbClr val="0070C0"/>
                </a:solidFill>
                <a:latin typeface="Times New Roman"/>
                <a:ea typeface="Times New Roman"/>
                <a:cs typeface="Times New Roman"/>
                <a:sym typeface="Times New Roman"/>
              </a:rPr>
              <a:t>”;</a:t>
            </a:r>
            <a:endParaRPr dirty="0"/>
          </a:p>
          <a:p>
            <a:pPr marL="0" lvl="0" indent="0" algn="ctr" rtl="0">
              <a:lnSpc>
                <a:spcPct val="90000"/>
              </a:lnSpc>
              <a:spcBef>
                <a:spcPts val="400"/>
              </a:spcBef>
              <a:spcAft>
                <a:spcPts val="0"/>
              </a:spcAft>
              <a:buSzPts val="1500"/>
              <a:buNone/>
            </a:pPr>
            <a:r>
              <a:rPr lang="en-US" sz="2000" b="1" dirty="0">
                <a:solidFill>
                  <a:srgbClr val="0070C0"/>
                </a:solidFill>
              </a:rPr>
              <a:t>i</a:t>
            </a:r>
            <a:r>
              <a:rPr lang="en-US" sz="2000" b="1" i="0" u="none" dirty="0">
                <a:solidFill>
                  <a:srgbClr val="0070C0"/>
                </a:solidFill>
                <a:latin typeface="Times New Roman"/>
                <a:ea typeface="Times New Roman"/>
                <a:cs typeface="Times New Roman"/>
                <a:sym typeface="Times New Roman"/>
              </a:rPr>
              <a:t>f(x==y) </a:t>
            </a:r>
            <a:r>
              <a:rPr lang="en-US" sz="2000" b="1" i="0" u="none" dirty="0">
                <a:solidFill>
                  <a:srgbClr val="0070C0"/>
                </a:solidFill>
                <a:latin typeface="Times New Roman"/>
                <a:ea typeface="Times New Roman"/>
                <a:cs typeface="Times New Roman"/>
                <a:sym typeface="Wingdings" panose="05000000000000000000" pitchFamily="2" charset="2"/>
              </a:rPr>
              <a:t> No</a:t>
            </a:r>
            <a:endParaRPr dirty="0"/>
          </a:p>
          <a:p>
            <a:pPr marL="0" lvl="0" indent="0" algn="ctr" rtl="0">
              <a:lnSpc>
                <a:spcPct val="90000"/>
              </a:lnSpc>
              <a:spcBef>
                <a:spcPts val="400"/>
              </a:spcBef>
              <a:spcAft>
                <a:spcPts val="0"/>
              </a:spcAft>
              <a:buSzPts val="1500"/>
              <a:buNone/>
            </a:pPr>
            <a:endParaRPr lang="en-US" sz="2000" b="1" i="0" u="none" dirty="0">
              <a:solidFill>
                <a:srgbClr val="0070C0"/>
              </a:solidFill>
              <a:latin typeface="Times New Roman"/>
              <a:ea typeface="Times New Roman"/>
              <a:cs typeface="Times New Roman"/>
              <a:sym typeface="Times New Roman"/>
            </a:endParaRPr>
          </a:p>
          <a:p>
            <a:pPr marL="0" lvl="0" indent="0" algn="ctr" rtl="0">
              <a:lnSpc>
                <a:spcPct val="90000"/>
              </a:lnSpc>
              <a:spcBef>
                <a:spcPts val="400"/>
              </a:spcBef>
              <a:spcAft>
                <a:spcPts val="0"/>
              </a:spcAft>
              <a:buSzPts val="1500"/>
              <a:buNone/>
            </a:pPr>
            <a:endParaRPr lang="en-US" sz="2000" b="1" dirty="0">
              <a:solidFill>
                <a:srgbClr val="0070C0"/>
              </a:solidFill>
            </a:endParaRPr>
          </a:p>
          <a:p>
            <a:pPr marL="0" lvl="0" indent="0" algn="ctr" rtl="0">
              <a:lnSpc>
                <a:spcPct val="90000"/>
              </a:lnSpc>
              <a:spcBef>
                <a:spcPts val="400"/>
              </a:spcBef>
              <a:spcAft>
                <a:spcPts val="0"/>
              </a:spcAft>
              <a:buSzPts val="1500"/>
              <a:buNone/>
            </a:pPr>
            <a:endParaRPr lang="en-US" sz="2000" b="1" i="0" u="none" dirty="0">
              <a:solidFill>
                <a:srgbClr val="0070C0"/>
              </a:solidFill>
              <a:latin typeface="Times New Roman"/>
              <a:ea typeface="Times New Roman"/>
              <a:cs typeface="Times New Roman"/>
              <a:sym typeface="Times New Roman"/>
            </a:endParaRPr>
          </a:p>
          <a:p>
            <a:pPr marL="0" lvl="0" indent="0" algn="ctr" rtl="0">
              <a:lnSpc>
                <a:spcPct val="90000"/>
              </a:lnSpc>
              <a:spcBef>
                <a:spcPts val="400"/>
              </a:spcBef>
              <a:spcAft>
                <a:spcPts val="0"/>
              </a:spcAft>
              <a:buSzPts val="1500"/>
              <a:buNone/>
            </a:pPr>
            <a:endParaRPr lang="en-US" sz="2000" b="1" dirty="0">
              <a:solidFill>
                <a:srgbClr val="0070C0"/>
              </a:solidFill>
            </a:endParaRPr>
          </a:p>
          <a:p>
            <a:pPr marL="0" lvl="0" indent="0" algn="ctr" rtl="0">
              <a:lnSpc>
                <a:spcPct val="90000"/>
              </a:lnSpc>
              <a:spcBef>
                <a:spcPts val="400"/>
              </a:spcBef>
              <a:spcAft>
                <a:spcPts val="0"/>
              </a:spcAft>
              <a:buSzPts val="1500"/>
              <a:buNone/>
            </a:pPr>
            <a:endParaRPr lang="en-US" sz="2000" b="1" i="0" u="none" dirty="0">
              <a:solidFill>
                <a:srgbClr val="0070C0"/>
              </a:solidFill>
              <a:latin typeface="Times New Roman"/>
              <a:ea typeface="Times New Roman"/>
              <a:cs typeface="Times New Roman"/>
              <a:sym typeface="Times New Roman"/>
            </a:endParaRPr>
          </a:p>
          <a:p>
            <a:pPr marL="0" lvl="0" indent="0" algn="ctr" rtl="0">
              <a:lnSpc>
                <a:spcPct val="90000"/>
              </a:lnSpc>
              <a:spcBef>
                <a:spcPts val="400"/>
              </a:spcBef>
              <a:spcAft>
                <a:spcPts val="0"/>
              </a:spcAft>
              <a:buSzPts val="1500"/>
              <a:buNone/>
            </a:pPr>
            <a:endParaRPr lang="en-US" sz="2000" b="1" i="0" u="none" dirty="0">
              <a:solidFill>
                <a:srgbClr val="0070C0"/>
              </a:solidFill>
              <a:latin typeface="Times New Roman"/>
              <a:ea typeface="Times New Roman"/>
              <a:cs typeface="Times New Roman"/>
              <a:sym typeface="Times New Roman"/>
            </a:endParaRPr>
          </a:p>
          <a:p>
            <a:pPr marL="0" lvl="0" indent="0" algn="ctr" rtl="0">
              <a:lnSpc>
                <a:spcPct val="90000"/>
              </a:lnSpc>
              <a:spcBef>
                <a:spcPts val="400"/>
              </a:spcBef>
              <a:spcAft>
                <a:spcPts val="0"/>
              </a:spcAft>
              <a:buSzPts val="1500"/>
              <a:buNone/>
            </a:pPr>
            <a:endParaRPr lang="en-US" sz="2000" b="1" dirty="0">
              <a:solidFill>
                <a:srgbClr val="0070C0"/>
              </a:solidFill>
            </a:endParaRPr>
          </a:p>
          <a:p>
            <a:pPr marL="0" lvl="0" indent="0" algn="ctr" rtl="0">
              <a:lnSpc>
                <a:spcPct val="90000"/>
              </a:lnSpc>
              <a:spcBef>
                <a:spcPts val="400"/>
              </a:spcBef>
              <a:spcAft>
                <a:spcPts val="0"/>
              </a:spcAft>
              <a:buSzPts val="1500"/>
              <a:buNone/>
            </a:pPr>
            <a:endParaRPr lang="en-US" sz="2000" b="1" i="0" u="none" dirty="0">
              <a:solidFill>
                <a:srgbClr val="0070C0"/>
              </a:solidFill>
              <a:latin typeface="Times New Roman"/>
              <a:ea typeface="Times New Roman"/>
              <a:cs typeface="Times New Roman"/>
              <a:sym typeface="Times New Roman"/>
            </a:endParaRPr>
          </a:p>
          <a:p>
            <a:pPr marL="0" lvl="0" indent="0" algn="ctr" rtl="0">
              <a:lnSpc>
                <a:spcPct val="90000"/>
              </a:lnSpc>
              <a:spcBef>
                <a:spcPts val="400"/>
              </a:spcBef>
              <a:spcAft>
                <a:spcPts val="0"/>
              </a:spcAft>
              <a:buSzPts val="1500"/>
              <a:buNone/>
            </a:pPr>
            <a:endParaRPr sz="2000" b="1" i="0" u="none" dirty="0">
              <a:solidFill>
                <a:srgbClr val="0070C0"/>
              </a:solidFill>
              <a:latin typeface="Times New Roman"/>
              <a:ea typeface="Times New Roman"/>
              <a:cs typeface="Times New Roman"/>
              <a:sym typeface="Times New Roman"/>
            </a:endParaRPr>
          </a:p>
          <a:p>
            <a:pPr marL="742950" lvl="1" indent="-285750" algn="l" rtl="0">
              <a:lnSpc>
                <a:spcPct val="90000"/>
              </a:lnSpc>
              <a:spcBef>
                <a:spcPts val="400"/>
              </a:spcBef>
              <a:spcAft>
                <a:spcPts val="0"/>
              </a:spcAft>
              <a:buClr>
                <a:schemeClr val="dk1"/>
              </a:buClr>
              <a:buSzPts val="2000"/>
              <a:buFont typeface="Times New Roman"/>
              <a:buChar char="–"/>
            </a:pPr>
            <a:r>
              <a:rPr lang="en-US" sz="2000" b="0" i="0" u="none" dirty="0">
                <a:solidFill>
                  <a:schemeClr val="dk1"/>
                </a:solidFill>
                <a:latin typeface="Times New Roman"/>
                <a:ea typeface="Times New Roman"/>
                <a:cs typeface="Times New Roman"/>
                <a:sym typeface="Times New Roman"/>
              </a:rPr>
              <a:t>For objects, </a:t>
            </a:r>
            <a:r>
              <a:rPr lang="en-US" sz="2000" b="0" i="0" u="none" dirty="0">
                <a:solidFill>
                  <a:schemeClr val="accent2"/>
                </a:solidFill>
                <a:latin typeface="Trebuchet MS"/>
                <a:ea typeface="Trebuchet MS"/>
                <a:cs typeface="Trebuchet MS"/>
                <a:sym typeface="Trebuchet MS"/>
              </a:rPr>
              <a:t>==</a:t>
            </a:r>
            <a:r>
              <a:rPr lang="en-US" sz="2000" b="0" i="0" u="none" dirty="0">
                <a:solidFill>
                  <a:schemeClr val="dk1"/>
                </a:solidFill>
                <a:latin typeface="Times New Roman"/>
                <a:ea typeface="Times New Roman"/>
                <a:cs typeface="Times New Roman"/>
                <a:sym typeface="Times New Roman"/>
              </a:rPr>
              <a:t> tests whether the two are the </a:t>
            </a:r>
            <a:r>
              <a:rPr lang="en-US" sz="2000" b="1" i="1" u="none" dirty="0">
                <a:solidFill>
                  <a:schemeClr val="dk1"/>
                </a:solidFill>
                <a:latin typeface="Times New Roman"/>
                <a:ea typeface="Times New Roman"/>
                <a:cs typeface="Times New Roman"/>
                <a:sym typeface="Times New Roman"/>
              </a:rPr>
              <a:t>same</a:t>
            </a:r>
            <a:r>
              <a:rPr lang="en-US" sz="2000" b="0" i="0" u="none" dirty="0">
                <a:solidFill>
                  <a:schemeClr val="dk1"/>
                </a:solidFill>
                <a:latin typeface="Times New Roman"/>
                <a:ea typeface="Times New Roman"/>
                <a:cs typeface="Times New Roman"/>
                <a:sym typeface="Times New Roman"/>
              </a:rPr>
              <a:t> object</a:t>
            </a:r>
            <a:endParaRPr dirty="0"/>
          </a:p>
          <a:p>
            <a:pPr marL="742950" lvl="1" indent="-285750" algn="l" rtl="0">
              <a:lnSpc>
                <a:spcPct val="90000"/>
              </a:lnSpc>
              <a:spcBef>
                <a:spcPts val="400"/>
              </a:spcBef>
              <a:spcAft>
                <a:spcPts val="0"/>
              </a:spcAft>
              <a:buClr>
                <a:schemeClr val="dk1"/>
              </a:buClr>
              <a:buSzPts val="2000"/>
              <a:buFont typeface="Times New Roman"/>
              <a:buChar char="–"/>
            </a:pPr>
            <a:r>
              <a:rPr lang="en-US" sz="2000" b="0" i="0" u="none" dirty="0">
                <a:solidFill>
                  <a:schemeClr val="dk1"/>
                </a:solidFill>
                <a:latin typeface="Times New Roman"/>
                <a:ea typeface="Times New Roman"/>
                <a:cs typeface="Times New Roman"/>
                <a:sym typeface="Times New Roman"/>
              </a:rPr>
              <a:t>Two Integers or Strings </a:t>
            </a:r>
            <a:r>
              <a:rPr lang="en-US" sz="2000" b="0" i="1" u="none" dirty="0">
                <a:solidFill>
                  <a:schemeClr val="dk1"/>
                </a:solidFill>
                <a:latin typeface="Times New Roman"/>
                <a:ea typeface="Times New Roman"/>
                <a:cs typeface="Times New Roman"/>
                <a:sym typeface="Times New Roman"/>
              </a:rPr>
              <a:t>may or may not be</a:t>
            </a:r>
            <a:r>
              <a:rPr lang="en-US" sz="2000" b="0" i="0" u="none" dirty="0">
                <a:solidFill>
                  <a:schemeClr val="dk1"/>
                </a:solidFill>
                <a:latin typeface="Times New Roman"/>
                <a:ea typeface="Times New Roman"/>
                <a:cs typeface="Times New Roman"/>
                <a:sym typeface="Times New Roman"/>
              </a:rPr>
              <a:t> </a:t>
            </a:r>
            <a:r>
              <a:rPr lang="en-US" sz="2000" b="0" i="0" u="none" dirty="0">
                <a:solidFill>
                  <a:schemeClr val="accent2"/>
                </a:solidFill>
                <a:latin typeface="Trebuchet MS"/>
                <a:ea typeface="Trebuchet MS"/>
                <a:cs typeface="Trebuchet MS"/>
                <a:sym typeface="Trebuchet MS"/>
              </a:rPr>
              <a:t>==</a:t>
            </a:r>
            <a:r>
              <a:rPr lang="en-US" sz="2000" b="0" i="0" u="none" dirty="0">
                <a:solidFill>
                  <a:schemeClr val="dk1"/>
                </a:solidFill>
                <a:latin typeface="Times New Roman"/>
                <a:ea typeface="Times New Roman"/>
                <a:cs typeface="Times New Roman"/>
                <a:sym typeface="Times New Roman"/>
              </a:rPr>
              <a:t> !</a:t>
            </a:r>
            <a:endParaRPr dirty="0"/>
          </a:p>
        </p:txBody>
      </p:sp>
      <p:sp>
        <p:nvSpPr>
          <p:cNvPr id="5" name="Rectangle 4">
            <a:extLst>
              <a:ext uri="{FF2B5EF4-FFF2-40B4-BE49-F238E27FC236}">
                <a16:creationId xmlns:a16="http://schemas.microsoft.com/office/drawing/2014/main" id="{016E9635-CFEC-4996-8494-1BDDBF3697CF}"/>
              </a:ext>
            </a:extLst>
          </p:cNvPr>
          <p:cNvSpPr/>
          <p:nvPr/>
        </p:nvSpPr>
        <p:spPr>
          <a:xfrm>
            <a:off x="5270644" y="2504325"/>
            <a:ext cx="1695236" cy="855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abc</a:t>
            </a:r>
            <a:endParaRPr lang="en-US" dirty="0"/>
          </a:p>
        </p:txBody>
      </p:sp>
      <p:sp>
        <p:nvSpPr>
          <p:cNvPr id="6" name="Rectangle 5">
            <a:extLst>
              <a:ext uri="{FF2B5EF4-FFF2-40B4-BE49-F238E27FC236}">
                <a16:creationId xmlns:a16="http://schemas.microsoft.com/office/drawing/2014/main" id="{9B550C01-3B71-40B2-B006-9FBA8F73B5A9}"/>
              </a:ext>
            </a:extLst>
          </p:cNvPr>
          <p:cNvSpPr/>
          <p:nvPr/>
        </p:nvSpPr>
        <p:spPr>
          <a:xfrm>
            <a:off x="5270644" y="3797157"/>
            <a:ext cx="1695236" cy="855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abc</a:t>
            </a:r>
            <a:r>
              <a:rPr lang="en-US" dirty="0"/>
              <a:t> </a:t>
            </a:r>
          </a:p>
          <a:p>
            <a:pPr algn="ctr"/>
            <a:endParaRPr lang="en-US" dirty="0"/>
          </a:p>
          <a:p>
            <a:pPr algn="ctr"/>
            <a:r>
              <a:rPr lang="en-US" dirty="0" err="1"/>
              <a:t>cba</a:t>
            </a:r>
            <a:endParaRPr lang="en-US" dirty="0"/>
          </a:p>
        </p:txBody>
      </p:sp>
      <p:sp>
        <p:nvSpPr>
          <p:cNvPr id="7" name="Rectangle 6">
            <a:extLst>
              <a:ext uri="{FF2B5EF4-FFF2-40B4-BE49-F238E27FC236}">
                <a16:creationId xmlns:a16="http://schemas.microsoft.com/office/drawing/2014/main" id="{115ED6EA-9045-4963-9E12-6F67C58F43BA}"/>
              </a:ext>
            </a:extLst>
          </p:cNvPr>
          <p:cNvSpPr/>
          <p:nvPr/>
        </p:nvSpPr>
        <p:spPr>
          <a:xfrm>
            <a:off x="3236361" y="2747052"/>
            <a:ext cx="585627"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8" name="Rectangle 7">
            <a:extLst>
              <a:ext uri="{FF2B5EF4-FFF2-40B4-BE49-F238E27FC236}">
                <a16:creationId xmlns:a16="http://schemas.microsoft.com/office/drawing/2014/main" id="{CA631F5D-D379-4BE2-8B47-B784D960674F}"/>
              </a:ext>
            </a:extLst>
          </p:cNvPr>
          <p:cNvSpPr/>
          <p:nvPr/>
        </p:nvSpPr>
        <p:spPr>
          <a:xfrm>
            <a:off x="3236361" y="3985302"/>
            <a:ext cx="585627"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cxnSp>
        <p:nvCxnSpPr>
          <p:cNvPr id="9" name="Straight Arrow Connector 8">
            <a:extLst>
              <a:ext uri="{FF2B5EF4-FFF2-40B4-BE49-F238E27FC236}">
                <a16:creationId xmlns:a16="http://schemas.microsoft.com/office/drawing/2014/main" id="{5D98E7FE-066E-40E4-A9F3-C97DE5AB5FD9}"/>
              </a:ext>
            </a:extLst>
          </p:cNvPr>
          <p:cNvCxnSpPr>
            <a:cxnSpLocks/>
            <a:stCxn id="7" idx="3"/>
            <a:endCxn id="5" idx="1"/>
          </p:cNvCxnSpPr>
          <p:nvPr/>
        </p:nvCxnSpPr>
        <p:spPr>
          <a:xfrm>
            <a:off x="3821988" y="2918502"/>
            <a:ext cx="1448656" cy="1348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B680E6F-1B01-4E6D-AFED-79B49477B9D6}"/>
              </a:ext>
            </a:extLst>
          </p:cNvPr>
          <p:cNvCxnSpPr>
            <a:cxnSpLocks/>
          </p:cNvCxnSpPr>
          <p:nvPr/>
        </p:nvCxnSpPr>
        <p:spPr>
          <a:xfrm flipV="1">
            <a:off x="3821988" y="4043308"/>
            <a:ext cx="1982911" cy="10670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CA3A912-DB2C-420C-93B8-E167914835B2}"/>
              </a:ext>
            </a:extLst>
          </p:cNvPr>
          <p:cNvSpPr txBox="1"/>
          <p:nvPr/>
        </p:nvSpPr>
        <p:spPr>
          <a:xfrm flipH="1">
            <a:off x="5445732" y="3424514"/>
            <a:ext cx="1520148" cy="307777"/>
          </a:xfrm>
          <a:prstGeom prst="rect">
            <a:avLst/>
          </a:prstGeom>
          <a:noFill/>
        </p:spPr>
        <p:txBody>
          <a:bodyPr wrap="square" rtlCol="0">
            <a:spAutoFit/>
          </a:bodyPr>
          <a:lstStyle/>
          <a:p>
            <a:r>
              <a:rPr lang="en-US" dirty="0"/>
              <a:t>String pool </a:t>
            </a:r>
          </a:p>
        </p:txBody>
      </p:sp>
    </p:spTree>
    <p:extLst>
      <p:ext uri="{BB962C8B-B14F-4D97-AF65-F5344CB8AC3E}">
        <p14:creationId xmlns:p14="http://schemas.microsoft.com/office/powerpoint/2010/main" val="31846020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62"/>
          <p:cNvSpPr txBox="1"/>
          <p:nvPr/>
        </p:nvSpPr>
        <p:spPr>
          <a:xfrm>
            <a:off x="685800" y="6400800"/>
            <a:ext cx="1905000" cy="457200"/>
          </a:xfrm>
          <a:prstGeom prst="rect">
            <a:avLst/>
          </a:prstGeom>
          <a:noFill/>
          <a:ln>
            <a:noFill/>
          </a:ln>
        </p:spPr>
        <p:txBody>
          <a:bodyPr spcFirstLastPara="1" wrap="square" lIns="92075" tIns="46025" rIns="92075" bIns="46025" anchor="ctr" anchorCtr="0">
            <a:noAutofit/>
          </a:bodyPr>
          <a:lstStyle/>
          <a:p>
            <a:pPr marL="0" marR="0" lvl="0" indent="0" algn="l"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69</a:t>
            </a:fld>
            <a:endParaRPr/>
          </a:p>
        </p:txBody>
      </p:sp>
      <p:sp>
        <p:nvSpPr>
          <p:cNvPr id="695" name="Google Shape;695;p62"/>
          <p:cNvSpPr txBox="1">
            <a:spLocks noGrp="1"/>
          </p:cNvSpPr>
          <p:nvPr>
            <p:ph type="title"/>
          </p:nvPr>
        </p:nvSpPr>
        <p:spPr>
          <a:xfrm>
            <a:off x="685800" y="-762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dirty="0">
                <a:solidFill>
                  <a:schemeClr val="dk2"/>
                </a:solidFill>
                <a:latin typeface="Times New Roman"/>
                <a:ea typeface="Times New Roman"/>
                <a:cs typeface="Times New Roman"/>
                <a:sym typeface="Times New Roman"/>
              </a:rPr>
              <a:t>== operand</a:t>
            </a:r>
            <a:endParaRPr dirty="0"/>
          </a:p>
        </p:txBody>
      </p:sp>
      <p:sp>
        <p:nvSpPr>
          <p:cNvPr id="696" name="Google Shape;696;p62"/>
          <p:cNvSpPr txBox="1">
            <a:spLocks noGrp="1"/>
          </p:cNvSpPr>
          <p:nvPr>
            <p:ph type="body" idx="1"/>
          </p:nvPr>
        </p:nvSpPr>
        <p:spPr>
          <a:xfrm>
            <a:off x="304800" y="990600"/>
            <a:ext cx="8534400" cy="4191000"/>
          </a:xfrm>
          <a:prstGeom prst="rect">
            <a:avLst/>
          </a:prstGeom>
          <a:noFill/>
          <a:ln>
            <a:noFill/>
          </a:ln>
        </p:spPr>
        <p:txBody>
          <a:bodyPr spcFirstLastPara="1" wrap="square" lIns="92075" tIns="46025" rIns="92075" bIns="46025" anchor="t" anchorCtr="0">
            <a:noAutofit/>
          </a:bodyPr>
          <a:lstStyle/>
          <a:p>
            <a:pPr marL="0" lvl="0" indent="0" algn="ctr" rtl="0">
              <a:lnSpc>
                <a:spcPct val="90000"/>
              </a:lnSpc>
              <a:spcBef>
                <a:spcPts val="400"/>
              </a:spcBef>
              <a:spcAft>
                <a:spcPts val="0"/>
              </a:spcAft>
              <a:buSzPts val="1500"/>
              <a:buNone/>
            </a:pPr>
            <a:r>
              <a:rPr lang="en-US" sz="2000" b="1" i="0" u="none" dirty="0">
                <a:solidFill>
                  <a:srgbClr val="0070C0"/>
                </a:solidFill>
                <a:latin typeface="Times New Roman"/>
                <a:ea typeface="Times New Roman"/>
                <a:cs typeface="Times New Roman"/>
                <a:sym typeface="Times New Roman"/>
              </a:rPr>
              <a:t>    Integer x = 9                       </a:t>
            </a:r>
            <a:r>
              <a:rPr lang="en-US" sz="2000" b="1" i="0" u="none" dirty="0">
                <a:solidFill>
                  <a:schemeClr val="dk1"/>
                </a:solidFill>
                <a:latin typeface="Times New Roman"/>
                <a:ea typeface="Times New Roman"/>
                <a:cs typeface="Times New Roman"/>
                <a:sym typeface="Times New Roman"/>
              </a:rPr>
              <a:t>or</a:t>
            </a:r>
            <a:r>
              <a:rPr lang="en-US" sz="2000" b="1" i="0" u="none" dirty="0">
                <a:solidFill>
                  <a:srgbClr val="0070C0"/>
                </a:solidFill>
                <a:latin typeface="Times New Roman"/>
                <a:ea typeface="Times New Roman"/>
                <a:cs typeface="Times New Roman"/>
                <a:sym typeface="Times New Roman"/>
              </a:rPr>
              <a:t> String x =“</a:t>
            </a:r>
            <a:r>
              <a:rPr lang="en-US" sz="2000" b="1" i="0" u="none" dirty="0" err="1">
                <a:solidFill>
                  <a:srgbClr val="0070C0"/>
                </a:solidFill>
                <a:latin typeface="Times New Roman"/>
                <a:ea typeface="Times New Roman"/>
                <a:cs typeface="Times New Roman"/>
                <a:sym typeface="Times New Roman"/>
              </a:rPr>
              <a:t>abc</a:t>
            </a:r>
            <a:r>
              <a:rPr lang="en-US" sz="2000" b="1" i="0" u="none" dirty="0">
                <a:solidFill>
                  <a:srgbClr val="0070C0"/>
                </a:solidFill>
                <a:latin typeface="Times New Roman"/>
                <a:ea typeface="Times New Roman"/>
                <a:cs typeface="Times New Roman"/>
                <a:sym typeface="Times New Roman"/>
              </a:rPr>
              <a:t>”;</a:t>
            </a:r>
            <a:endParaRPr dirty="0"/>
          </a:p>
          <a:p>
            <a:pPr marL="0" lvl="0" indent="0" algn="l" rtl="0">
              <a:lnSpc>
                <a:spcPct val="90000"/>
              </a:lnSpc>
              <a:spcBef>
                <a:spcPts val="400"/>
              </a:spcBef>
              <a:spcAft>
                <a:spcPts val="0"/>
              </a:spcAft>
              <a:buSzPts val="1500"/>
              <a:buNone/>
            </a:pPr>
            <a:r>
              <a:rPr lang="en-US" sz="2000" b="1" i="0" u="none" dirty="0">
                <a:solidFill>
                  <a:srgbClr val="0070C0"/>
                </a:solidFill>
                <a:latin typeface="Times New Roman"/>
                <a:ea typeface="Times New Roman"/>
                <a:cs typeface="Times New Roman"/>
                <a:sym typeface="Times New Roman"/>
              </a:rPr>
              <a:t>                   </a:t>
            </a:r>
            <a:r>
              <a:rPr lang="en-US" sz="2000" b="1" dirty="0">
                <a:solidFill>
                  <a:srgbClr val="0070C0"/>
                </a:solidFill>
              </a:rPr>
              <a:t>	</a:t>
            </a:r>
            <a:r>
              <a:rPr lang="en-US" sz="2000" b="1" i="0" u="none" dirty="0">
                <a:solidFill>
                  <a:srgbClr val="0070C0"/>
                </a:solidFill>
                <a:latin typeface="Times New Roman"/>
                <a:ea typeface="Times New Roman"/>
                <a:cs typeface="Times New Roman"/>
                <a:sym typeface="Times New Roman"/>
              </a:rPr>
              <a:t>Integer y = 9;                      </a:t>
            </a:r>
            <a:r>
              <a:rPr lang="en-US" sz="2000" b="1" i="0" u="none" dirty="0">
                <a:solidFill>
                  <a:schemeClr val="dk1"/>
                </a:solidFill>
                <a:latin typeface="Times New Roman"/>
                <a:ea typeface="Times New Roman"/>
                <a:cs typeface="Times New Roman"/>
                <a:sym typeface="Times New Roman"/>
              </a:rPr>
              <a:t>or</a:t>
            </a:r>
            <a:r>
              <a:rPr lang="en-US" sz="2000" b="1" i="0" u="none" dirty="0">
                <a:solidFill>
                  <a:srgbClr val="0070C0"/>
                </a:solidFill>
                <a:latin typeface="Times New Roman"/>
                <a:ea typeface="Times New Roman"/>
                <a:cs typeface="Times New Roman"/>
                <a:sym typeface="Times New Roman"/>
              </a:rPr>
              <a:t> String y =“</a:t>
            </a:r>
            <a:r>
              <a:rPr lang="en-US" sz="2000" b="1" i="0" u="none" dirty="0" err="1">
                <a:solidFill>
                  <a:srgbClr val="0070C0"/>
                </a:solidFill>
                <a:latin typeface="Times New Roman"/>
                <a:ea typeface="Times New Roman"/>
                <a:cs typeface="Times New Roman"/>
                <a:sym typeface="Times New Roman"/>
              </a:rPr>
              <a:t>abc</a:t>
            </a:r>
            <a:r>
              <a:rPr lang="en-US" sz="2000" b="1" i="0" u="none" dirty="0">
                <a:solidFill>
                  <a:srgbClr val="0070C0"/>
                </a:solidFill>
                <a:latin typeface="Times New Roman"/>
                <a:ea typeface="Times New Roman"/>
                <a:cs typeface="Times New Roman"/>
                <a:sym typeface="Times New Roman"/>
              </a:rPr>
              <a:t>”;</a:t>
            </a:r>
            <a:endParaRPr dirty="0"/>
          </a:p>
          <a:p>
            <a:pPr marL="0" lvl="0" indent="0" algn="ctr" rtl="0">
              <a:lnSpc>
                <a:spcPct val="90000"/>
              </a:lnSpc>
              <a:spcBef>
                <a:spcPts val="400"/>
              </a:spcBef>
              <a:spcAft>
                <a:spcPts val="0"/>
              </a:spcAft>
              <a:buSzPts val="1500"/>
              <a:buNone/>
            </a:pPr>
            <a:r>
              <a:rPr lang="en-US" sz="2000" b="1" dirty="0">
                <a:solidFill>
                  <a:srgbClr val="0070C0"/>
                </a:solidFill>
              </a:rPr>
              <a:t>i</a:t>
            </a:r>
            <a:r>
              <a:rPr lang="en-US" sz="2000" b="1" i="0" u="none" dirty="0">
                <a:solidFill>
                  <a:srgbClr val="0070C0"/>
                </a:solidFill>
                <a:latin typeface="Times New Roman"/>
                <a:ea typeface="Times New Roman"/>
                <a:cs typeface="Times New Roman"/>
                <a:sym typeface="Times New Roman"/>
              </a:rPr>
              <a:t>f(x==y) </a:t>
            </a:r>
            <a:r>
              <a:rPr lang="en-US" sz="2000" b="1" i="0" u="none" dirty="0">
                <a:solidFill>
                  <a:srgbClr val="0070C0"/>
                </a:solidFill>
                <a:latin typeface="Times New Roman"/>
                <a:ea typeface="Times New Roman"/>
                <a:cs typeface="Times New Roman"/>
                <a:sym typeface="Wingdings" panose="05000000000000000000" pitchFamily="2" charset="2"/>
              </a:rPr>
              <a:t> Yes</a:t>
            </a:r>
            <a:endParaRPr dirty="0"/>
          </a:p>
          <a:p>
            <a:pPr marL="0" lvl="0" indent="0" algn="ctr" rtl="0">
              <a:lnSpc>
                <a:spcPct val="90000"/>
              </a:lnSpc>
              <a:spcBef>
                <a:spcPts val="400"/>
              </a:spcBef>
              <a:spcAft>
                <a:spcPts val="0"/>
              </a:spcAft>
              <a:buSzPts val="1500"/>
              <a:buNone/>
            </a:pPr>
            <a:endParaRPr lang="en-US" sz="2000" b="1" i="0" u="none" dirty="0">
              <a:solidFill>
                <a:srgbClr val="0070C0"/>
              </a:solidFill>
              <a:latin typeface="Times New Roman"/>
              <a:ea typeface="Times New Roman"/>
              <a:cs typeface="Times New Roman"/>
              <a:sym typeface="Times New Roman"/>
            </a:endParaRPr>
          </a:p>
          <a:p>
            <a:pPr marL="0" lvl="0" indent="0" algn="ctr" rtl="0">
              <a:lnSpc>
                <a:spcPct val="90000"/>
              </a:lnSpc>
              <a:spcBef>
                <a:spcPts val="400"/>
              </a:spcBef>
              <a:spcAft>
                <a:spcPts val="0"/>
              </a:spcAft>
              <a:buSzPts val="1500"/>
              <a:buNone/>
            </a:pPr>
            <a:endParaRPr lang="en-US" sz="2000" b="1" dirty="0">
              <a:solidFill>
                <a:srgbClr val="0070C0"/>
              </a:solidFill>
            </a:endParaRPr>
          </a:p>
          <a:p>
            <a:pPr marL="0" lvl="0" indent="0" algn="ctr" rtl="0">
              <a:lnSpc>
                <a:spcPct val="90000"/>
              </a:lnSpc>
              <a:spcBef>
                <a:spcPts val="400"/>
              </a:spcBef>
              <a:spcAft>
                <a:spcPts val="0"/>
              </a:spcAft>
              <a:buSzPts val="1500"/>
              <a:buNone/>
            </a:pPr>
            <a:endParaRPr lang="en-US" sz="2000" b="1" i="0" u="none" dirty="0">
              <a:solidFill>
                <a:srgbClr val="0070C0"/>
              </a:solidFill>
              <a:latin typeface="Times New Roman"/>
              <a:ea typeface="Times New Roman"/>
              <a:cs typeface="Times New Roman"/>
              <a:sym typeface="Times New Roman"/>
            </a:endParaRPr>
          </a:p>
          <a:p>
            <a:pPr marL="0" lvl="0" indent="0" algn="ctr" rtl="0">
              <a:lnSpc>
                <a:spcPct val="90000"/>
              </a:lnSpc>
              <a:spcBef>
                <a:spcPts val="400"/>
              </a:spcBef>
              <a:spcAft>
                <a:spcPts val="0"/>
              </a:spcAft>
              <a:buSzPts val="1500"/>
              <a:buNone/>
            </a:pPr>
            <a:endParaRPr lang="en-US" sz="2000" b="1" dirty="0">
              <a:solidFill>
                <a:srgbClr val="0070C0"/>
              </a:solidFill>
            </a:endParaRPr>
          </a:p>
          <a:p>
            <a:pPr marL="0" lvl="0" indent="0" algn="ctr" rtl="0">
              <a:lnSpc>
                <a:spcPct val="90000"/>
              </a:lnSpc>
              <a:spcBef>
                <a:spcPts val="400"/>
              </a:spcBef>
              <a:spcAft>
                <a:spcPts val="0"/>
              </a:spcAft>
              <a:buSzPts val="1500"/>
              <a:buNone/>
            </a:pPr>
            <a:endParaRPr lang="en-US" sz="2000" b="1" i="0" u="none" dirty="0">
              <a:solidFill>
                <a:srgbClr val="0070C0"/>
              </a:solidFill>
              <a:latin typeface="Times New Roman"/>
              <a:ea typeface="Times New Roman"/>
              <a:cs typeface="Times New Roman"/>
              <a:sym typeface="Times New Roman"/>
            </a:endParaRPr>
          </a:p>
          <a:p>
            <a:pPr marL="0" lvl="0" indent="0" algn="ctr" rtl="0">
              <a:lnSpc>
                <a:spcPct val="90000"/>
              </a:lnSpc>
              <a:spcBef>
                <a:spcPts val="400"/>
              </a:spcBef>
              <a:spcAft>
                <a:spcPts val="0"/>
              </a:spcAft>
              <a:buSzPts val="1500"/>
              <a:buNone/>
            </a:pPr>
            <a:endParaRPr lang="en-US" sz="2000" b="1" i="0" u="none" dirty="0">
              <a:solidFill>
                <a:srgbClr val="0070C0"/>
              </a:solidFill>
              <a:latin typeface="Times New Roman"/>
              <a:ea typeface="Times New Roman"/>
              <a:cs typeface="Times New Roman"/>
              <a:sym typeface="Times New Roman"/>
            </a:endParaRPr>
          </a:p>
          <a:p>
            <a:pPr marL="0" lvl="0" indent="0" algn="ctr" rtl="0">
              <a:lnSpc>
                <a:spcPct val="90000"/>
              </a:lnSpc>
              <a:spcBef>
                <a:spcPts val="400"/>
              </a:spcBef>
              <a:spcAft>
                <a:spcPts val="0"/>
              </a:spcAft>
              <a:buSzPts val="1500"/>
              <a:buNone/>
            </a:pPr>
            <a:endParaRPr lang="en-US" sz="2000" b="1" dirty="0">
              <a:solidFill>
                <a:srgbClr val="0070C0"/>
              </a:solidFill>
            </a:endParaRPr>
          </a:p>
          <a:p>
            <a:pPr marL="0" lvl="0" indent="0" algn="ctr" rtl="0">
              <a:lnSpc>
                <a:spcPct val="90000"/>
              </a:lnSpc>
              <a:spcBef>
                <a:spcPts val="400"/>
              </a:spcBef>
              <a:spcAft>
                <a:spcPts val="0"/>
              </a:spcAft>
              <a:buSzPts val="1500"/>
              <a:buNone/>
            </a:pPr>
            <a:endParaRPr lang="en-US" sz="2000" b="1" i="0" u="none" dirty="0">
              <a:solidFill>
                <a:srgbClr val="0070C0"/>
              </a:solidFill>
              <a:latin typeface="Times New Roman"/>
              <a:ea typeface="Times New Roman"/>
              <a:cs typeface="Times New Roman"/>
              <a:sym typeface="Times New Roman"/>
            </a:endParaRPr>
          </a:p>
          <a:p>
            <a:pPr marL="0" lvl="0" indent="0" algn="ctr" rtl="0">
              <a:lnSpc>
                <a:spcPct val="90000"/>
              </a:lnSpc>
              <a:spcBef>
                <a:spcPts val="400"/>
              </a:spcBef>
              <a:spcAft>
                <a:spcPts val="0"/>
              </a:spcAft>
              <a:buSzPts val="1500"/>
              <a:buNone/>
            </a:pPr>
            <a:endParaRPr sz="2000" b="1" i="0" u="none" dirty="0">
              <a:solidFill>
                <a:srgbClr val="0070C0"/>
              </a:solidFill>
              <a:latin typeface="Times New Roman"/>
              <a:ea typeface="Times New Roman"/>
              <a:cs typeface="Times New Roman"/>
              <a:sym typeface="Times New Roman"/>
            </a:endParaRPr>
          </a:p>
          <a:p>
            <a:pPr marL="742950" lvl="1" indent="-285750" algn="l" rtl="0">
              <a:lnSpc>
                <a:spcPct val="90000"/>
              </a:lnSpc>
              <a:spcBef>
                <a:spcPts val="400"/>
              </a:spcBef>
              <a:spcAft>
                <a:spcPts val="0"/>
              </a:spcAft>
              <a:buClr>
                <a:schemeClr val="dk1"/>
              </a:buClr>
              <a:buSzPts val="2000"/>
              <a:buFont typeface="Times New Roman"/>
              <a:buChar char="–"/>
            </a:pPr>
            <a:r>
              <a:rPr lang="en-US" sz="2000" b="0" i="0" u="none" dirty="0">
                <a:solidFill>
                  <a:schemeClr val="dk1"/>
                </a:solidFill>
                <a:latin typeface="Times New Roman"/>
                <a:ea typeface="Times New Roman"/>
                <a:cs typeface="Times New Roman"/>
                <a:sym typeface="Times New Roman"/>
              </a:rPr>
              <a:t>For objects, </a:t>
            </a:r>
            <a:r>
              <a:rPr lang="en-US" sz="2000" b="0" i="0" u="none" dirty="0">
                <a:solidFill>
                  <a:schemeClr val="accent2"/>
                </a:solidFill>
                <a:latin typeface="Trebuchet MS"/>
                <a:ea typeface="Trebuchet MS"/>
                <a:cs typeface="Trebuchet MS"/>
                <a:sym typeface="Trebuchet MS"/>
              </a:rPr>
              <a:t>==</a:t>
            </a:r>
            <a:r>
              <a:rPr lang="en-US" sz="2000" b="0" i="0" u="none" dirty="0">
                <a:solidFill>
                  <a:schemeClr val="dk1"/>
                </a:solidFill>
                <a:latin typeface="Times New Roman"/>
                <a:ea typeface="Times New Roman"/>
                <a:cs typeface="Times New Roman"/>
                <a:sym typeface="Times New Roman"/>
              </a:rPr>
              <a:t> tests whether the two are the </a:t>
            </a:r>
            <a:r>
              <a:rPr lang="en-US" sz="2000" b="1" i="1" u="none" dirty="0">
                <a:solidFill>
                  <a:schemeClr val="dk1"/>
                </a:solidFill>
                <a:latin typeface="Times New Roman"/>
                <a:ea typeface="Times New Roman"/>
                <a:cs typeface="Times New Roman"/>
                <a:sym typeface="Times New Roman"/>
              </a:rPr>
              <a:t>same</a:t>
            </a:r>
            <a:r>
              <a:rPr lang="en-US" sz="2000" b="0" i="0" u="none" dirty="0">
                <a:solidFill>
                  <a:schemeClr val="dk1"/>
                </a:solidFill>
                <a:latin typeface="Times New Roman"/>
                <a:ea typeface="Times New Roman"/>
                <a:cs typeface="Times New Roman"/>
                <a:sym typeface="Times New Roman"/>
              </a:rPr>
              <a:t> object</a:t>
            </a:r>
            <a:endParaRPr dirty="0"/>
          </a:p>
          <a:p>
            <a:pPr marL="742950" lvl="1" indent="-285750" algn="l" rtl="0">
              <a:lnSpc>
                <a:spcPct val="90000"/>
              </a:lnSpc>
              <a:spcBef>
                <a:spcPts val="400"/>
              </a:spcBef>
              <a:spcAft>
                <a:spcPts val="0"/>
              </a:spcAft>
              <a:buClr>
                <a:schemeClr val="dk1"/>
              </a:buClr>
              <a:buSzPts val="2000"/>
              <a:buFont typeface="Times New Roman"/>
              <a:buChar char="–"/>
            </a:pPr>
            <a:r>
              <a:rPr lang="en-US" sz="2000" b="0" i="0" u="none" dirty="0">
                <a:solidFill>
                  <a:schemeClr val="dk1"/>
                </a:solidFill>
                <a:latin typeface="Times New Roman"/>
                <a:ea typeface="Times New Roman"/>
                <a:cs typeface="Times New Roman"/>
                <a:sym typeface="Times New Roman"/>
              </a:rPr>
              <a:t>Two Integers or Strings </a:t>
            </a:r>
            <a:r>
              <a:rPr lang="en-US" sz="2000" b="0" i="1" u="none" dirty="0">
                <a:solidFill>
                  <a:schemeClr val="dk1"/>
                </a:solidFill>
                <a:latin typeface="Times New Roman"/>
                <a:ea typeface="Times New Roman"/>
                <a:cs typeface="Times New Roman"/>
                <a:sym typeface="Times New Roman"/>
              </a:rPr>
              <a:t>may or may not be</a:t>
            </a:r>
            <a:r>
              <a:rPr lang="en-US" sz="2000" b="0" i="0" u="none" dirty="0">
                <a:solidFill>
                  <a:schemeClr val="dk1"/>
                </a:solidFill>
                <a:latin typeface="Times New Roman"/>
                <a:ea typeface="Times New Roman"/>
                <a:cs typeface="Times New Roman"/>
                <a:sym typeface="Times New Roman"/>
              </a:rPr>
              <a:t> </a:t>
            </a:r>
            <a:r>
              <a:rPr lang="en-US" sz="2000" b="0" i="0" u="none" dirty="0">
                <a:solidFill>
                  <a:schemeClr val="accent2"/>
                </a:solidFill>
                <a:latin typeface="Trebuchet MS"/>
                <a:ea typeface="Trebuchet MS"/>
                <a:cs typeface="Trebuchet MS"/>
                <a:sym typeface="Trebuchet MS"/>
              </a:rPr>
              <a:t>==</a:t>
            </a:r>
            <a:r>
              <a:rPr lang="en-US" sz="2000" b="0" i="0" u="none" dirty="0">
                <a:solidFill>
                  <a:schemeClr val="dk1"/>
                </a:solidFill>
                <a:latin typeface="Times New Roman"/>
                <a:ea typeface="Times New Roman"/>
                <a:cs typeface="Times New Roman"/>
                <a:sym typeface="Times New Roman"/>
              </a:rPr>
              <a:t> !</a:t>
            </a:r>
            <a:endParaRPr dirty="0"/>
          </a:p>
        </p:txBody>
      </p:sp>
      <p:sp>
        <p:nvSpPr>
          <p:cNvPr id="5" name="Rectangle 4">
            <a:extLst>
              <a:ext uri="{FF2B5EF4-FFF2-40B4-BE49-F238E27FC236}">
                <a16:creationId xmlns:a16="http://schemas.microsoft.com/office/drawing/2014/main" id="{016E9635-CFEC-4996-8494-1BDDBF3697CF}"/>
              </a:ext>
            </a:extLst>
          </p:cNvPr>
          <p:cNvSpPr/>
          <p:nvPr/>
        </p:nvSpPr>
        <p:spPr>
          <a:xfrm>
            <a:off x="5270644" y="2504325"/>
            <a:ext cx="1695236" cy="855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abc</a:t>
            </a:r>
            <a:endParaRPr lang="en-US" dirty="0"/>
          </a:p>
        </p:txBody>
      </p:sp>
      <p:sp>
        <p:nvSpPr>
          <p:cNvPr id="6" name="Rectangle 5">
            <a:extLst>
              <a:ext uri="{FF2B5EF4-FFF2-40B4-BE49-F238E27FC236}">
                <a16:creationId xmlns:a16="http://schemas.microsoft.com/office/drawing/2014/main" id="{9B550C01-3B71-40B2-B006-9FBA8F73B5A9}"/>
              </a:ext>
            </a:extLst>
          </p:cNvPr>
          <p:cNvSpPr/>
          <p:nvPr/>
        </p:nvSpPr>
        <p:spPr>
          <a:xfrm>
            <a:off x="5270644" y="3797157"/>
            <a:ext cx="1695236" cy="855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abc</a:t>
            </a:r>
            <a:r>
              <a:rPr lang="en-US" dirty="0"/>
              <a:t> </a:t>
            </a:r>
          </a:p>
          <a:p>
            <a:pPr algn="ctr"/>
            <a:endParaRPr lang="en-US" dirty="0"/>
          </a:p>
          <a:p>
            <a:pPr algn="ctr"/>
            <a:r>
              <a:rPr lang="en-US" dirty="0" err="1"/>
              <a:t>cba</a:t>
            </a:r>
            <a:endParaRPr lang="en-US" dirty="0"/>
          </a:p>
        </p:txBody>
      </p:sp>
      <p:sp>
        <p:nvSpPr>
          <p:cNvPr id="7" name="Rectangle 6">
            <a:extLst>
              <a:ext uri="{FF2B5EF4-FFF2-40B4-BE49-F238E27FC236}">
                <a16:creationId xmlns:a16="http://schemas.microsoft.com/office/drawing/2014/main" id="{115ED6EA-9045-4963-9E12-6F67C58F43BA}"/>
              </a:ext>
            </a:extLst>
          </p:cNvPr>
          <p:cNvSpPr/>
          <p:nvPr/>
        </p:nvSpPr>
        <p:spPr>
          <a:xfrm>
            <a:off x="3236361" y="2747052"/>
            <a:ext cx="585627"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8" name="Rectangle 7">
            <a:extLst>
              <a:ext uri="{FF2B5EF4-FFF2-40B4-BE49-F238E27FC236}">
                <a16:creationId xmlns:a16="http://schemas.microsoft.com/office/drawing/2014/main" id="{CA631F5D-D379-4BE2-8B47-B784D960674F}"/>
              </a:ext>
            </a:extLst>
          </p:cNvPr>
          <p:cNvSpPr/>
          <p:nvPr/>
        </p:nvSpPr>
        <p:spPr>
          <a:xfrm>
            <a:off x="3236361" y="3985302"/>
            <a:ext cx="585627"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cxnSp>
        <p:nvCxnSpPr>
          <p:cNvPr id="9" name="Straight Arrow Connector 8">
            <a:extLst>
              <a:ext uri="{FF2B5EF4-FFF2-40B4-BE49-F238E27FC236}">
                <a16:creationId xmlns:a16="http://schemas.microsoft.com/office/drawing/2014/main" id="{5D98E7FE-066E-40E4-A9F3-C97DE5AB5FD9}"/>
              </a:ext>
            </a:extLst>
          </p:cNvPr>
          <p:cNvCxnSpPr>
            <a:cxnSpLocks/>
            <a:stCxn id="7" idx="3"/>
          </p:cNvCxnSpPr>
          <p:nvPr/>
        </p:nvCxnSpPr>
        <p:spPr>
          <a:xfrm>
            <a:off x="3821988" y="2918502"/>
            <a:ext cx="1982911" cy="106680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B680E6F-1B01-4E6D-AFED-79B49477B9D6}"/>
              </a:ext>
            </a:extLst>
          </p:cNvPr>
          <p:cNvCxnSpPr>
            <a:cxnSpLocks/>
          </p:cNvCxnSpPr>
          <p:nvPr/>
        </p:nvCxnSpPr>
        <p:spPr>
          <a:xfrm flipV="1">
            <a:off x="3821988" y="4043308"/>
            <a:ext cx="1982911" cy="10670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CA3A912-DB2C-420C-93B8-E167914835B2}"/>
              </a:ext>
            </a:extLst>
          </p:cNvPr>
          <p:cNvSpPr txBox="1"/>
          <p:nvPr/>
        </p:nvSpPr>
        <p:spPr>
          <a:xfrm flipH="1">
            <a:off x="5445732" y="3424514"/>
            <a:ext cx="1520148" cy="307777"/>
          </a:xfrm>
          <a:prstGeom prst="rect">
            <a:avLst/>
          </a:prstGeom>
          <a:noFill/>
        </p:spPr>
        <p:txBody>
          <a:bodyPr wrap="square" rtlCol="0">
            <a:spAutoFit/>
          </a:bodyPr>
          <a:lstStyle/>
          <a:p>
            <a:r>
              <a:rPr lang="en-US" dirty="0"/>
              <a:t>String pool </a:t>
            </a:r>
          </a:p>
        </p:txBody>
      </p:sp>
    </p:spTree>
    <p:extLst>
      <p:ext uri="{BB962C8B-B14F-4D97-AF65-F5344CB8AC3E}">
        <p14:creationId xmlns:p14="http://schemas.microsoft.com/office/powerpoint/2010/main" val="3468536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6"/>
          <p:cNvSpPr txBox="1">
            <a:spLocks noGrp="1"/>
          </p:cNvSpPr>
          <p:nvPr>
            <p:ph type="title"/>
          </p:nvPr>
        </p:nvSpPr>
        <p:spPr>
          <a:xfrm>
            <a:off x="685800" y="28575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Animals make sounds</a:t>
            </a:r>
            <a:endParaRPr/>
          </a:p>
        </p:txBody>
      </p:sp>
      <p:sp>
        <p:nvSpPr>
          <p:cNvPr id="157" name="Google Shape;157;p16"/>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7</a:t>
            </a:fld>
            <a:endParaRPr/>
          </a:p>
        </p:txBody>
      </p:sp>
      <p:grpSp>
        <p:nvGrpSpPr>
          <p:cNvPr id="14" name="Group 13">
            <a:extLst>
              <a:ext uri="{FF2B5EF4-FFF2-40B4-BE49-F238E27FC236}">
                <a16:creationId xmlns:a16="http://schemas.microsoft.com/office/drawing/2014/main" id="{89EB6802-B23F-9344-9BBD-A95F2F1DC717}"/>
              </a:ext>
            </a:extLst>
          </p:cNvPr>
          <p:cNvGrpSpPr/>
          <p:nvPr/>
        </p:nvGrpSpPr>
        <p:grpSpPr>
          <a:xfrm>
            <a:off x="4132220" y="1359647"/>
            <a:ext cx="1446065" cy="1428657"/>
            <a:chOff x="685801" y="1770184"/>
            <a:chExt cx="1776046" cy="2438401"/>
          </a:xfrm>
        </p:grpSpPr>
        <p:sp>
          <p:nvSpPr>
            <p:cNvPr id="11" name="TextBox 10">
              <a:extLst>
                <a:ext uri="{FF2B5EF4-FFF2-40B4-BE49-F238E27FC236}">
                  <a16:creationId xmlns:a16="http://schemas.microsoft.com/office/drawing/2014/main" id="{E17A38C0-DBB7-5041-B6EF-213AA80EF347}"/>
                </a:ext>
              </a:extLst>
            </p:cNvPr>
            <p:cNvSpPr txBox="1"/>
            <p:nvPr/>
          </p:nvSpPr>
          <p:spPr>
            <a:xfrm>
              <a:off x="990502" y="1968491"/>
              <a:ext cx="1137072" cy="830997"/>
            </a:xfrm>
            <a:prstGeom prst="rect">
              <a:avLst/>
            </a:prstGeom>
            <a:noFill/>
          </p:spPr>
          <p:txBody>
            <a:bodyPr wrap="square" rtlCol="0">
              <a:spAutoFit/>
            </a:bodyPr>
            <a:lstStyle/>
            <a:p>
              <a:pPr algn="ctr"/>
              <a:r>
                <a:rPr lang="en-US" sz="2400" dirty="0">
                  <a:solidFill>
                    <a:schemeClr val="tx1"/>
                  </a:solidFill>
                </a:rPr>
                <a:t>Dog</a:t>
              </a:r>
            </a:p>
            <a:p>
              <a:pPr algn="ctr"/>
              <a:endParaRPr lang="en-US" sz="2400" dirty="0"/>
            </a:p>
          </p:txBody>
        </p:sp>
        <p:grpSp>
          <p:nvGrpSpPr>
            <p:cNvPr id="13" name="Group 12">
              <a:extLst>
                <a:ext uri="{FF2B5EF4-FFF2-40B4-BE49-F238E27FC236}">
                  <a16:creationId xmlns:a16="http://schemas.microsoft.com/office/drawing/2014/main" id="{407A33FC-A47C-A140-AEE6-10C063CDA426}"/>
                </a:ext>
              </a:extLst>
            </p:cNvPr>
            <p:cNvGrpSpPr/>
            <p:nvPr/>
          </p:nvGrpSpPr>
          <p:grpSpPr>
            <a:xfrm>
              <a:off x="685801" y="1770184"/>
              <a:ext cx="1776046" cy="2438401"/>
              <a:chOff x="685800" y="1770184"/>
              <a:chExt cx="2116015" cy="3012831"/>
            </a:xfrm>
          </p:grpSpPr>
          <p:sp>
            <p:nvSpPr>
              <p:cNvPr id="2" name="Rounded Rectangle 1">
                <a:extLst>
                  <a:ext uri="{FF2B5EF4-FFF2-40B4-BE49-F238E27FC236}">
                    <a16:creationId xmlns:a16="http://schemas.microsoft.com/office/drawing/2014/main" id="{7F84D342-0DA2-F544-80BC-EEE800EE9D66}"/>
                  </a:ext>
                </a:extLst>
              </p:cNvPr>
              <p:cNvSpPr/>
              <p:nvPr/>
            </p:nvSpPr>
            <p:spPr>
              <a:xfrm>
                <a:off x="685800" y="1770184"/>
                <a:ext cx="2104292" cy="3012831"/>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9" name="Straight Connector 8">
                <a:extLst>
                  <a:ext uri="{FF2B5EF4-FFF2-40B4-BE49-F238E27FC236}">
                    <a16:creationId xmlns:a16="http://schemas.microsoft.com/office/drawing/2014/main" id="{CA9F64DF-8786-3B44-B243-7AAA96C853D6}"/>
                  </a:ext>
                </a:extLst>
              </p:cNvPr>
              <p:cNvCxnSpPr>
                <a:cxnSpLocks/>
              </p:cNvCxnSpPr>
              <p:nvPr/>
            </p:nvCxnSpPr>
            <p:spPr>
              <a:xfrm>
                <a:off x="697522" y="2855782"/>
                <a:ext cx="2104293"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C137FE8-005E-0749-96AD-FEE71A9980F8}"/>
                  </a:ext>
                </a:extLst>
              </p:cNvPr>
              <p:cNvSpPr txBox="1"/>
              <p:nvPr/>
            </p:nvSpPr>
            <p:spPr>
              <a:xfrm>
                <a:off x="891280" y="3041968"/>
                <a:ext cx="1500553" cy="582321"/>
              </a:xfrm>
              <a:prstGeom prst="rect">
                <a:avLst/>
              </a:prstGeom>
              <a:noFill/>
            </p:spPr>
            <p:txBody>
              <a:bodyPr wrap="square" rtlCol="0">
                <a:spAutoFit/>
              </a:bodyPr>
              <a:lstStyle/>
              <a:p>
                <a:pPr algn="ctr"/>
                <a:r>
                  <a:rPr lang="en-US" sz="1800" dirty="0"/>
                  <a:t>Sound()</a:t>
                </a:r>
              </a:p>
            </p:txBody>
          </p:sp>
        </p:grpSp>
      </p:grpSp>
      <p:grpSp>
        <p:nvGrpSpPr>
          <p:cNvPr id="22" name="Group 21">
            <a:extLst>
              <a:ext uri="{FF2B5EF4-FFF2-40B4-BE49-F238E27FC236}">
                <a16:creationId xmlns:a16="http://schemas.microsoft.com/office/drawing/2014/main" id="{2C6AC84F-0813-DE46-9E16-CDC28E88530D}"/>
              </a:ext>
            </a:extLst>
          </p:cNvPr>
          <p:cNvGrpSpPr/>
          <p:nvPr/>
        </p:nvGrpSpPr>
        <p:grpSpPr>
          <a:xfrm>
            <a:off x="838201" y="2523202"/>
            <a:ext cx="1776046" cy="2438401"/>
            <a:chOff x="685801" y="1770184"/>
            <a:chExt cx="1776046" cy="2438401"/>
          </a:xfrm>
        </p:grpSpPr>
        <p:sp>
          <p:nvSpPr>
            <p:cNvPr id="23" name="TextBox 22">
              <a:extLst>
                <a:ext uri="{FF2B5EF4-FFF2-40B4-BE49-F238E27FC236}">
                  <a16:creationId xmlns:a16="http://schemas.microsoft.com/office/drawing/2014/main" id="{18F17139-0432-A24E-AE75-922E8026F0ED}"/>
                </a:ext>
              </a:extLst>
            </p:cNvPr>
            <p:cNvSpPr txBox="1"/>
            <p:nvPr/>
          </p:nvSpPr>
          <p:spPr>
            <a:xfrm>
              <a:off x="990502" y="1968491"/>
              <a:ext cx="1127232" cy="830997"/>
            </a:xfrm>
            <a:prstGeom prst="rect">
              <a:avLst/>
            </a:prstGeom>
            <a:noFill/>
          </p:spPr>
          <p:txBody>
            <a:bodyPr wrap="none" rtlCol="0">
              <a:spAutoFit/>
            </a:bodyPr>
            <a:lstStyle/>
            <a:p>
              <a:r>
                <a:rPr lang="en-US" sz="2400" dirty="0">
                  <a:solidFill>
                    <a:schemeClr val="tx1"/>
                  </a:solidFill>
                </a:rPr>
                <a:t>Animal</a:t>
              </a:r>
            </a:p>
            <a:p>
              <a:endParaRPr lang="en-US" sz="2400" dirty="0"/>
            </a:p>
          </p:txBody>
        </p:sp>
        <p:grpSp>
          <p:nvGrpSpPr>
            <p:cNvPr id="24" name="Group 23">
              <a:extLst>
                <a:ext uri="{FF2B5EF4-FFF2-40B4-BE49-F238E27FC236}">
                  <a16:creationId xmlns:a16="http://schemas.microsoft.com/office/drawing/2014/main" id="{5F06EEC0-3EBA-DB4E-844F-3AC91EF24CE4}"/>
                </a:ext>
              </a:extLst>
            </p:cNvPr>
            <p:cNvGrpSpPr/>
            <p:nvPr/>
          </p:nvGrpSpPr>
          <p:grpSpPr>
            <a:xfrm>
              <a:off x="685801" y="1770184"/>
              <a:ext cx="1776046" cy="2438401"/>
              <a:chOff x="685800" y="1770184"/>
              <a:chExt cx="2116015" cy="3012831"/>
            </a:xfrm>
          </p:grpSpPr>
          <p:sp>
            <p:nvSpPr>
              <p:cNvPr id="25" name="Rounded Rectangle 24">
                <a:extLst>
                  <a:ext uri="{FF2B5EF4-FFF2-40B4-BE49-F238E27FC236}">
                    <a16:creationId xmlns:a16="http://schemas.microsoft.com/office/drawing/2014/main" id="{6864311C-B4DC-6746-A169-E6A9921A7C1C}"/>
                  </a:ext>
                </a:extLst>
              </p:cNvPr>
              <p:cNvSpPr/>
              <p:nvPr/>
            </p:nvSpPr>
            <p:spPr>
              <a:xfrm>
                <a:off x="685800" y="1770184"/>
                <a:ext cx="2104292" cy="3012831"/>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26" name="Straight Connector 25">
                <a:extLst>
                  <a:ext uri="{FF2B5EF4-FFF2-40B4-BE49-F238E27FC236}">
                    <a16:creationId xmlns:a16="http://schemas.microsoft.com/office/drawing/2014/main" id="{40265BA4-FB68-8A4C-99C5-E785B78E0077}"/>
                  </a:ext>
                </a:extLst>
              </p:cNvPr>
              <p:cNvCxnSpPr>
                <a:cxnSpLocks/>
              </p:cNvCxnSpPr>
              <p:nvPr/>
            </p:nvCxnSpPr>
            <p:spPr>
              <a:xfrm>
                <a:off x="697523" y="2688917"/>
                <a:ext cx="210429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6154C09-2D1A-7C46-ACB7-71CEC6FD93AC}"/>
                  </a:ext>
                </a:extLst>
              </p:cNvPr>
              <p:cNvSpPr txBox="1"/>
              <p:nvPr/>
            </p:nvSpPr>
            <p:spPr>
              <a:xfrm>
                <a:off x="891279" y="3041968"/>
                <a:ext cx="1500553" cy="400110"/>
              </a:xfrm>
              <a:prstGeom prst="rect">
                <a:avLst/>
              </a:prstGeom>
              <a:noFill/>
            </p:spPr>
            <p:txBody>
              <a:bodyPr wrap="square" rtlCol="0">
                <a:spAutoFit/>
              </a:bodyPr>
              <a:lstStyle/>
              <a:p>
                <a:pPr algn="ctr"/>
                <a:r>
                  <a:rPr lang="en-US" sz="2000" dirty="0"/>
                  <a:t>Sound()</a:t>
                </a:r>
              </a:p>
            </p:txBody>
          </p:sp>
        </p:grpSp>
      </p:grpSp>
      <p:grpSp>
        <p:nvGrpSpPr>
          <p:cNvPr id="28" name="Group 27">
            <a:extLst>
              <a:ext uri="{FF2B5EF4-FFF2-40B4-BE49-F238E27FC236}">
                <a16:creationId xmlns:a16="http://schemas.microsoft.com/office/drawing/2014/main" id="{DAF2970B-66BF-084C-ABE8-5DA4258CBEA7}"/>
              </a:ext>
            </a:extLst>
          </p:cNvPr>
          <p:cNvGrpSpPr/>
          <p:nvPr/>
        </p:nvGrpSpPr>
        <p:grpSpPr>
          <a:xfrm>
            <a:off x="4138647" y="4745790"/>
            <a:ext cx="1512909" cy="1503688"/>
            <a:chOff x="685801" y="1770184"/>
            <a:chExt cx="1776046" cy="2438401"/>
          </a:xfrm>
        </p:grpSpPr>
        <p:sp>
          <p:nvSpPr>
            <p:cNvPr id="29" name="TextBox 28">
              <a:extLst>
                <a:ext uri="{FF2B5EF4-FFF2-40B4-BE49-F238E27FC236}">
                  <a16:creationId xmlns:a16="http://schemas.microsoft.com/office/drawing/2014/main" id="{9B170921-B234-F64F-9134-B1595B0D3855}"/>
                </a:ext>
              </a:extLst>
            </p:cNvPr>
            <p:cNvSpPr txBox="1"/>
            <p:nvPr/>
          </p:nvSpPr>
          <p:spPr>
            <a:xfrm>
              <a:off x="990502" y="1968491"/>
              <a:ext cx="1137072" cy="1060414"/>
            </a:xfrm>
            <a:prstGeom prst="rect">
              <a:avLst/>
            </a:prstGeom>
            <a:noFill/>
          </p:spPr>
          <p:txBody>
            <a:bodyPr wrap="square" rtlCol="0">
              <a:spAutoFit/>
            </a:bodyPr>
            <a:lstStyle/>
            <a:p>
              <a:pPr algn="ctr"/>
              <a:r>
                <a:rPr lang="en-US" sz="2400" dirty="0">
                  <a:solidFill>
                    <a:schemeClr val="tx1"/>
                  </a:solidFill>
                </a:rPr>
                <a:t>Cat</a:t>
              </a:r>
            </a:p>
            <a:p>
              <a:pPr algn="ctr"/>
              <a:endParaRPr lang="en-US" sz="2400" dirty="0"/>
            </a:p>
          </p:txBody>
        </p:sp>
        <p:grpSp>
          <p:nvGrpSpPr>
            <p:cNvPr id="30" name="Group 29">
              <a:extLst>
                <a:ext uri="{FF2B5EF4-FFF2-40B4-BE49-F238E27FC236}">
                  <a16:creationId xmlns:a16="http://schemas.microsoft.com/office/drawing/2014/main" id="{AFFF0D99-567A-534E-AA06-AB97AE5749D0}"/>
                </a:ext>
              </a:extLst>
            </p:cNvPr>
            <p:cNvGrpSpPr/>
            <p:nvPr/>
          </p:nvGrpSpPr>
          <p:grpSpPr>
            <a:xfrm>
              <a:off x="685801" y="1770184"/>
              <a:ext cx="1776046" cy="2438401"/>
              <a:chOff x="685800" y="1770184"/>
              <a:chExt cx="2116015" cy="3012831"/>
            </a:xfrm>
          </p:grpSpPr>
          <p:sp>
            <p:nvSpPr>
              <p:cNvPr id="31" name="Rounded Rectangle 30">
                <a:extLst>
                  <a:ext uri="{FF2B5EF4-FFF2-40B4-BE49-F238E27FC236}">
                    <a16:creationId xmlns:a16="http://schemas.microsoft.com/office/drawing/2014/main" id="{4F438354-E486-BA4E-9831-3140A07CBFE2}"/>
                  </a:ext>
                </a:extLst>
              </p:cNvPr>
              <p:cNvSpPr/>
              <p:nvPr/>
            </p:nvSpPr>
            <p:spPr>
              <a:xfrm>
                <a:off x="685800" y="1770184"/>
                <a:ext cx="2104292" cy="3012831"/>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32" name="Straight Connector 31">
                <a:extLst>
                  <a:ext uri="{FF2B5EF4-FFF2-40B4-BE49-F238E27FC236}">
                    <a16:creationId xmlns:a16="http://schemas.microsoft.com/office/drawing/2014/main" id="{98D0CBDA-2466-9341-8FA0-8F822C76171D}"/>
                  </a:ext>
                </a:extLst>
              </p:cNvPr>
              <p:cNvCxnSpPr>
                <a:cxnSpLocks/>
              </p:cNvCxnSpPr>
              <p:nvPr/>
            </p:nvCxnSpPr>
            <p:spPr>
              <a:xfrm>
                <a:off x="697523" y="2853337"/>
                <a:ext cx="210429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CFDED3C-E4B9-C942-8F1A-3851F3EA45A4}"/>
                  </a:ext>
                </a:extLst>
              </p:cNvPr>
              <p:cNvSpPr txBox="1"/>
              <p:nvPr/>
            </p:nvSpPr>
            <p:spPr>
              <a:xfrm>
                <a:off x="891280" y="3041968"/>
                <a:ext cx="1500553" cy="582321"/>
              </a:xfrm>
              <a:prstGeom prst="rect">
                <a:avLst/>
              </a:prstGeom>
              <a:noFill/>
            </p:spPr>
            <p:txBody>
              <a:bodyPr wrap="square" rtlCol="0">
                <a:spAutoFit/>
              </a:bodyPr>
              <a:lstStyle/>
              <a:p>
                <a:pPr algn="ctr"/>
                <a:r>
                  <a:rPr lang="en-US" sz="1800" dirty="0"/>
                  <a:t>Sound()</a:t>
                </a:r>
              </a:p>
            </p:txBody>
          </p:sp>
        </p:grpSp>
      </p:grpSp>
      <p:grpSp>
        <p:nvGrpSpPr>
          <p:cNvPr id="34" name="Group 33">
            <a:extLst>
              <a:ext uri="{FF2B5EF4-FFF2-40B4-BE49-F238E27FC236}">
                <a16:creationId xmlns:a16="http://schemas.microsoft.com/office/drawing/2014/main" id="{1C97D77B-4631-1D4F-8D25-CE1551033C8B}"/>
              </a:ext>
            </a:extLst>
          </p:cNvPr>
          <p:cNvGrpSpPr/>
          <p:nvPr/>
        </p:nvGrpSpPr>
        <p:grpSpPr>
          <a:xfrm>
            <a:off x="4131029" y="3040198"/>
            <a:ext cx="1449367" cy="1453698"/>
            <a:chOff x="685801" y="1770184"/>
            <a:chExt cx="1776046" cy="2438401"/>
          </a:xfrm>
        </p:grpSpPr>
        <p:sp>
          <p:nvSpPr>
            <p:cNvPr id="35" name="TextBox 34">
              <a:extLst>
                <a:ext uri="{FF2B5EF4-FFF2-40B4-BE49-F238E27FC236}">
                  <a16:creationId xmlns:a16="http://schemas.microsoft.com/office/drawing/2014/main" id="{234FB12B-F226-9445-B7B1-AEEB2A522D7D}"/>
                </a:ext>
              </a:extLst>
            </p:cNvPr>
            <p:cNvSpPr txBox="1"/>
            <p:nvPr/>
          </p:nvSpPr>
          <p:spPr>
            <a:xfrm>
              <a:off x="774607" y="1968490"/>
              <a:ext cx="1575704" cy="1393896"/>
            </a:xfrm>
            <a:prstGeom prst="rect">
              <a:avLst/>
            </a:prstGeom>
            <a:noFill/>
          </p:spPr>
          <p:txBody>
            <a:bodyPr wrap="square" rtlCol="0">
              <a:spAutoFit/>
            </a:bodyPr>
            <a:lstStyle/>
            <a:p>
              <a:pPr algn="ctr"/>
              <a:r>
                <a:rPr lang="en-US" sz="2400" dirty="0">
                  <a:solidFill>
                    <a:schemeClr val="tx1"/>
                  </a:solidFill>
                </a:rPr>
                <a:t>Rooster</a:t>
              </a:r>
            </a:p>
            <a:p>
              <a:pPr algn="ctr"/>
              <a:endParaRPr lang="en-US" sz="2400" dirty="0"/>
            </a:p>
          </p:txBody>
        </p:sp>
        <p:grpSp>
          <p:nvGrpSpPr>
            <p:cNvPr id="36" name="Group 35">
              <a:extLst>
                <a:ext uri="{FF2B5EF4-FFF2-40B4-BE49-F238E27FC236}">
                  <a16:creationId xmlns:a16="http://schemas.microsoft.com/office/drawing/2014/main" id="{37AD35DD-037A-7F40-A341-82CBFA3475B2}"/>
                </a:ext>
              </a:extLst>
            </p:cNvPr>
            <p:cNvGrpSpPr/>
            <p:nvPr/>
          </p:nvGrpSpPr>
          <p:grpSpPr>
            <a:xfrm>
              <a:off x="685801" y="1770184"/>
              <a:ext cx="1776046" cy="2438401"/>
              <a:chOff x="685800" y="1770184"/>
              <a:chExt cx="2116015" cy="3012831"/>
            </a:xfrm>
          </p:grpSpPr>
          <p:sp>
            <p:nvSpPr>
              <p:cNvPr id="37" name="Rounded Rectangle 36">
                <a:extLst>
                  <a:ext uri="{FF2B5EF4-FFF2-40B4-BE49-F238E27FC236}">
                    <a16:creationId xmlns:a16="http://schemas.microsoft.com/office/drawing/2014/main" id="{643009F5-87DE-2641-A2C3-2A0146C0D347}"/>
                  </a:ext>
                </a:extLst>
              </p:cNvPr>
              <p:cNvSpPr/>
              <p:nvPr/>
            </p:nvSpPr>
            <p:spPr>
              <a:xfrm>
                <a:off x="685800" y="1770184"/>
                <a:ext cx="2104292" cy="3012831"/>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38" name="Straight Connector 37">
                <a:extLst>
                  <a:ext uri="{FF2B5EF4-FFF2-40B4-BE49-F238E27FC236}">
                    <a16:creationId xmlns:a16="http://schemas.microsoft.com/office/drawing/2014/main" id="{33023554-2121-3B46-9E20-18D7E187086B}"/>
                  </a:ext>
                </a:extLst>
              </p:cNvPr>
              <p:cNvCxnSpPr>
                <a:cxnSpLocks/>
              </p:cNvCxnSpPr>
              <p:nvPr/>
            </p:nvCxnSpPr>
            <p:spPr>
              <a:xfrm>
                <a:off x="697523" y="2810399"/>
                <a:ext cx="210429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739F3C5-0AF4-E14F-B421-F7522CB69C77}"/>
                  </a:ext>
                </a:extLst>
              </p:cNvPr>
              <p:cNvSpPr txBox="1"/>
              <p:nvPr/>
            </p:nvSpPr>
            <p:spPr>
              <a:xfrm>
                <a:off x="891280" y="3041968"/>
                <a:ext cx="1500553" cy="582321"/>
              </a:xfrm>
              <a:prstGeom prst="rect">
                <a:avLst/>
              </a:prstGeom>
              <a:noFill/>
            </p:spPr>
            <p:txBody>
              <a:bodyPr wrap="square" rtlCol="0">
                <a:spAutoFit/>
              </a:bodyPr>
              <a:lstStyle/>
              <a:p>
                <a:pPr algn="ctr"/>
                <a:r>
                  <a:rPr lang="en-US" sz="1800" dirty="0"/>
                  <a:t>Sound()</a:t>
                </a:r>
              </a:p>
            </p:txBody>
          </p:sp>
        </p:grpSp>
      </p:grpSp>
      <p:pic>
        <p:nvPicPr>
          <p:cNvPr id="21" name="Picture 20">
            <a:extLst>
              <a:ext uri="{FF2B5EF4-FFF2-40B4-BE49-F238E27FC236}">
                <a16:creationId xmlns:a16="http://schemas.microsoft.com/office/drawing/2014/main" id="{E3721051-26DD-104D-A7A3-24EE3B576FB1}"/>
              </a:ext>
            </a:extLst>
          </p:cNvPr>
          <p:cNvPicPr>
            <a:picLocks noChangeAspect="1"/>
          </p:cNvPicPr>
          <p:nvPr/>
        </p:nvPicPr>
        <p:blipFill>
          <a:blip r:embed="rId3"/>
          <a:stretch>
            <a:fillRect/>
          </a:stretch>
        </p:blipFill>
        <p:spPr>
          <a:xfrm>
            <a:off x="5826374" y="1371065"/>
            <a:ext cx="1628116" cy="1131813"/>
          </a:xfrm>
          <a:prstGeom prst="rect">
            <a:avLst/>
          </a:prstGeom>
        </p:spPr>
      </p:pic>
      <p:cxnSp>
        <p:nvCxnSpPr>
          <p:cNvPr id="41" name="Straight Arrow Connector 40">
            <a:extLst>
              <a:ext uri="{FF2B5EF4-FFF2-40B4-BE49-F238E27FC236}">
                <a16:creationId xmlns:a16="http://schemas.microsoft.com/office/drawing/2014/main" id="{16D7701C-C8B4-354B-890F-083EB754EF83}"/>
              </a:ext>
            </a:extLst>
          </p:cNvPr>
          <p:cNvCxnSpPr>
            <a:cxnSpLocks/>
            <a:stCxn id="25" idx="3"/>
            <a:endCxn id="2" idx="1"/>
          </p:cNvCxnSpPr>
          <p:nvPr/>
        </p:nvCxnSpPr>
        <p:spPr>
          <a:xfrm flipV="1">
            <a:off x="2604407" y="2073976"/>
            <a:ext cx="1527813" cy="1668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C2F807C-2247-B043-95E2-C9ED27FBED4C}"/>
              </a:ext>
            </a:extLst>
          </p:cNvPr>
          <p:cNvCxnSpPr>
            <a:stCxn id="25" idx="3"/>
            <a:endCxn id="37" idx="1"/>
          </p:cNvCxnSpPr>
          <p:nvPr/>
        </p:nvCxnSpPr>
        <p:spPr>
          <a:xfrm>
            <a:off x="2604407" y="3742403"/>
            <a:ext cx="1526622" cy="24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9AA5FF4-C1DE-CB43-8ABE-A5146AB5A86A}"/>
              </a:ext>
            </a:extLst>
          </p:cNvPr>
          <p:cNvCxnSpPr>
            <a:stCxn id="25" idx="3"/>
            <a:endCxn id="31" idx="1"/>
          </p:cNvCxnSpPr>
          <p:nvPr/>
        </p:nvCxnSpPr>
        <p:spPr>
          <a:xfrm>
            <a:off x="2604407" y="3742403"/>
            <a:ext cx="1534240" cy="1755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7" name="Picture 46">
            <a:extLst>
              <a:ext uri="{FF2B5EF4-FFF2-40B4-BE49-F238E27FC236}">
                <a16:creationId xmlns:a16="http://schemas.microsoft.com/office/drawing/2014/main" id="{B837356A-1C46-6149-86F3-788EF8443DFD}"/>
              </a:ext>
            </a:extLst>
          </p:cNvPr>
          <p:cNvPicPr>
            <a:picLocks noChangeAspect="1"/>
          </p:cNvPicPr>
          <p:nvPr/>
        </p:nvPicPr>
        <p:blipFill>
          <a:blip r:embed="rId4"/>
          <a:stretch>
            <a:fillRect/>
          </a:stretch>
        </p:blipFill>
        <p:spPr>
          <a:xfrm>
            <a:off x="6053609" y="4868080"/>
            <a:ext cx="1085034" cy="1384918"/>
          </a:xfrm>
          <a:prstGeom prst="rect">
            <a:avLst/>
          </a:prstGeom>
        </p:spPr>
      </p:pic>
      <p:pic>
        <p:nvPicPr>
          <p:cNvPr id="49" name="Picture 48">
            <a:extLst>
              <a:ext uri="{FF2B5EF4-FFF2-40B4-BE49-F238E27FC236}">
                <a16:creationId xmlns:a16="http://schemas.microsoft.com/office/drawing/2014/main" id="{398ED025-2213-BF43-AB22-7CC012576929}"/>
              </a:ext>
            </a:extLst>
          </p:cNvPr>
          <p:cNvPicPr>
            <a:picLocks noChangeAspect="1"/>
          </p:cNvPicPr>
          <p:nvPr/>
        </p:nvPicPr>
        <p:blipFill>
          <a:blip r:embed="rId5"/>
          <a:stretch>
            <a:fillRect/>
          </a:stretch>
        </p:blipFill>
        <p:spPr>
          <a:xfrm>
            <a:off x="5953535" y="3228292"/>
            <a:ext cx="1285182" cy="1522254"/>
          </a:xfrm>
          <a:prstGeom prst="rect">
            <a:avLst/>
          </a:prstGeom>
        </p:spPr>
      </p:pic>
      <p:sp>
        <p:nvSpPr>
          <p:cNvPr id="3" name="Rectangle 2">
            <a:extLst>
              <a:ext uri="{FF2B5EF4-FFF2-40B4-BE49-F238E27FC236}">
                <a16:creationId xmlns:a16="http://schemas.microsoft.com/office/drawing/2014/main" id="{41CB9D36-5C69-496B-B7AE-78052E852B50}"/>
              </a:ext>
            </a:extLst>
          </p:cNvPr>
          <p:cNvSpPr/>
          <p:nvPr/>
        </p:nvSpPr>
        <p:spPr>
          <a:xfrm>
            <a:off x="123010" y="1308904"/>
            <a:ext cx="3885477" cy="830997"/>
          </a:xfrm>
          <a:prstGeom prst="rect">
            <a:avLst/>
          </a:prstGeom>
        </p:spPr>
        <p:txBody>
          <a:bodyPr wrap="square">
            <a:spAutoFit/>
          </a:bodyPr>
          <a:lstStyle/>
          <a:p>
            <a:r>
              <a:rPr lang="en-GB" sz="1600" dirty="0"/>
              <a:t>The inheritance relationship enables a subclass to inherit features from its superclass with additional new features. </a:t>
            </a:r>
          </a:p>
        </p:txBody>
      </p:sp>
      <p:sp>
        <p:nvSpPr>
          <p:cNvPr id="4" name="Rectangle 3">
            <a:extLst>
              <a:ext uri="{FF2B5EF4-FFF2-40B4-BE49-F238E27FC236}">
                <a16:creationId xmlns:a16="http://schemas.microsoft.com/office/drawing/2014/main" id="{8C266CE1-831C-48BF-BE72-8294A6C2572E}"/>
              </a:ext>
            </a:extLst>
          </p:cNvPr>
          <p:cNvSpPr/>
          <p:nvPr/>
        </p:nvSpPr>
        <p:spPr>
          <a:xfrm>
            <a:off x="213375" y="5441830"/>
            <a:ext cx="3885477" cy="1077218"/>
          </a:xfrm>
          <a:prstGeom prst="rect">
            <a:avLst/>
          </a:prstGeom>
        </p:spPr>
        <p:txBody>
          <a:bodyPr wrap="square">
            <a:spAutoFit/>
          </a:bodyPr>
          <a:lstStyle/>
          <a:p>
            <a:r>
              <a:rPr lang="en-GB" sz="1600" dirty="0"/>
              <a:t>A subclass is a specialization of its superclass; every instance of a subclass is also an instance of its superclass, but not vice versa</a:t>
            </a:r>
            <a:r>
              <a:rPr lang="en-GB" dirty="0"/>
              <a:t>.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11F1D8-F68A-4244-8AF7-5A46ACD874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70</a:t>
            </a:fld>
            <a:endParaRPr lang="en-US"/>
          </a:p>
        </p:txBody>
      </p:sp>
      <p:pic>
        <p:nvPicPr>
          <p:cNvPr id="4" name="Picture 3">
            <a:extLst>
              <a:ext uri="{FF2B5EF4-FFF2-40B4-BE49-F238E27FC236}">
                <a16:creationId xmlns:a16="http://schemas.microsoft.com/office/drawing/2014/main" id="{62A752F1-0E6B-8046-A685-635F0728A3C4}"/>
              </a:ext>
            </a:extLst>
          </p:cNvPr>
          <p:cNvPicPr>
            <a:picLocks noChangeAspect="1"/>
          </p:cNvPicPr>
          <p:nvPr/>
        </p:nvPicPr>
        <p:blipFill>
          <a:blip r:embed="rId3"/>
          <a:stretch>
            <a:fillRect/>
          </a:stretch>
        </p:blipFill>
        <p:spPr>
          <a:xfrm>
            <a:off x="952500" y="709784"/>
            <a:ext cx="5600700" cy="3835400"/>
          </a:xfrm>
          <a:prstGeom prst="rect">
            <a:avLst/>
          </a:prstGeom>
        </p:spPr>
      </p:pic>
    </p:spTree>
    <p:extLst>
      <p:ext uri="{BB962C8B-B14F-4D97-AF65-F5344CB8AC3E}">
        <p14:creationId xmlns:p14="http://schemas.microsoft.com/office/powerpoint/2010/main" val="36743904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11F1D8-F68A-4244-8AF7-5A46ACD874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71</a:t>
            </a:fld>
            <a:endParaRPr lang="en-US"/>
          </a:p>
        </p:txBody>
      </p:sp>
      <p:pic>
        <p:nvPicPr>
          <p:cNvPr id="4" name="Picture 3">
            <a:extLst>
              <a:ext uri="{FF2B5EF4-FFF2-40B4-BE49-F238E27FC236}">
                <a16:creationId xmlns:a16="http://schemas.microsoft.com/office/drawing/2014/main" id="{62A752F1-0E6B-8046-A685-635F0728A3C4}"/>
              </a:ext>
            </a:extLst>
          </p:cNvPr>
          <p:cNvPicPr>
            <a:picLocks noChangeAspect="1"/>
          </p:cNvPicPr>
          <p:nvPr/>
        </p:nvPicPr>
        <p:blipFill>
          <a:blip r:embed="rId3"/>
          <a:stretch>
            <a:fillRect/>
          </a:stretch>
        </p:blipFill>
        <p:spPr>
          <a:xfrm>
            <a:off x="874862" y="364900"/>
            <a:ext cx="5600700" cy="3835400"/>
          </a:xfrm>
          <a:prstGeom prst="rect">
            <a:avLst/>
          </a:prstGeom>
        </p:spPr>
      </p:pic>
      <p:sp>
        <p:nvSpPr>
          <p:cNvPr id="5" name="Rectangle 4">
            <a:extLst>
              <a:ext uri="{FF2B5EF4-FFF2-40B4-BE49-F238E27FC236}">
                <a16:creationId xmlns:a16="http://schemas.microsoft.com/office/drawing/2014/main" id="{7AC4342E-579B-4B0B-92D8-6F2C1C6BAB92}"/>
              </a:ext>
            </a:extLst>
          </p:cNvPr>
          <p:cNvSpPr/>
          <p:nvPr/>
        </p:nvSpPr>
        <p:spPr>
          <a:xfrm>
            <a:off x="5090845" y="3774685"/>
            <a:ext cx="4572000" cy="2062103"/>
          </a:xfrm>
          <a:prstGeom prst="rect">
            <a:avLst/>
          </a:prstGeom>
        </p:spPr>
        <p:txBody>
          <a:bodyPr>
            <a:spAutoFit/>
          </a:bodyPr>
          <a:lstStyle/>
          <a:p>
            <a:r>
              <a:rPr lang="en-US" sz="3200" dirty="0">
                <a:solidFill>
                  <a:schemeClr val="tx1"/>
                </a:solidFill>
                <a:latin typeface="courier-new"/>
              </a:rPr>
              <a:t>false</a:t>
            </a:r>
          </a:p>
          <a:p>
            <a:r>
              <a:rPr lang="en-US" sz="3200" dirty="0">
                <a:solidFill>
                  <a:schemeClr val="tx1"/>
                </a:solidFill>
                <a:latin typeface="courier-new"/>
              </a:rPr>
              <a:t>false</a:t>
            </a:r>
          </a:p>
          <a:p>
            <a:r>
              <a:rPr lang="en-US" sz="3200" dirty="0">
                <a:solidFill>
                  <a:schemeClr val="tx1"/>
                </a:solidFill>
                <a:latin typeface="courier-new"/>
              </a:rPr>
              <a:t>true</a:t>
            </a:r>
          </a:p>
          <a:p>
            <a:r>
              <a:rPr lang="en-US" sz="3200" dirty="0">
                <a:solidFill>
                  <a:schemeClr val="tx1"/>
                </a:solidFill>
                <a:latin typeface="courier-new"/>
              </a:rPr>
              <a:t>t</a:t>
            </a:r>
            <a:r>
              <a:rPr lang="en-US" sz="3200">
                <a:solidFill>
                  <a:schemeClr val="tx1"/>
                </a:solidFill>
                <a:latin typeface="courier-new"/>
              </a:rPr>
              <a:t>rue </a:t>
            </a:r>
            <a:r>
              <a:rPr lang="en-US">
                <a:solidFill>
                  <a:schemeClr val="tx1"/>
                </a:solidFill>
                <a:latin typeface="courier-new"/>
              </a:rPr>
              <a:t> </a:t>
            </a:r>
            <a:endParaRPr lang="en-US" dirty="0">
              <a:solidFill>
                <a:schemeClr val="tx1"/>
              </a:solidFill>
              <a:latin typeface="courier-new"/>
            </a:endParaRPr>
          </a:p>
        </p:txBody>
      </p:sp>
    </p:spTree>
    <p:extLst>
      <p:ext uri="{BB962C8B-B14F-4D97-AF65-F5344CB8AC3E}">
        <p14:creationId xmlns:p14="http://schemas.microsoft.com/office/powerpoint/2010/main" val="21373039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63"/>
          <p:cNvSpPr txBox="1"/>
          <p:nvPr/>
        </p:nvSpPr>
        <p:spPr>
          <a:xfrm>
            <a:off x="685800" y="6400800"/>
            <a:ext cx="1905000" cy="457200"/>
          </a:xfrm>
          <a:prstGeom prst="rect">
            <a:avLst/>
          </a:prstGeom>
          <a:noFill/>
          <a:ln>
            <a:noFill/>
          </a:ln>
        </p:spPr>
        <p:txBody>
          <a:bodyPr spcFirstLastPara="1" wrap="square" lIns="92075" tIns="46025" rIns="92075" bIns="46025" anchor="ctr" anchorCtr="0">
            <a:noAutofit/>
          </a:bodyPr>
          <a:lstStyle/>
          <a:p>
            <a:pPr marL="0" marR="0" lvl="0" indent="0" algn="l"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72</a:t>
            </a:fld>
            <a:endParaRPr/>
          </a:p>
        </p:txBody>
      </p:sp>
      <p:sp>
        <p:nvSpPr>
          <p:cNvPr id="702" name="Google Shape;702;p63"/>
          <p:cNvSpPr txBox="1">
            <a:spLocks noGrp="1"/>
          </p:cNvSpPr>
          <p:nvPr>
            <p:ph type="title"/>
          </p:nvPr>
        </p:nvSpPr>
        <p:spPr>
          <a:xfrm>
            <a:off x="652462" y="1524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dirty="0">
                <a:solidFill>
                  <a:schemeClr val="dk2"/>
                </a:solidFill>
                <a:latin typeface="Times New Roman"/>
                <a:ea typeface="Times New Roman"/>
                <a:cs typeface="Times New Roman"/>
                <a:sym typeface="Times New Roman"/>
              </a:rPr>
              <a:t>The equals method</a:t>
            </a:r>
            <a:endParaRPr dirty="0"/>
          </a:p>
        </p:txBody>
      </p:sp>
      <p:sp>
        <p:nvSpPr>
          <p:cNvPr id="703" name="Google Shape;703;p63"/>
          <p:cNvSpPr txBox="1">
            <a:spLocks noGrp="1"/>
          </p:cNvSpPr>
          <p:nvPr>
            <p:ph type="body" idx="1"/>
          </p:nvPr>
        </p:nvSpPr>
        <p:spPr>
          <a:xfrm>
            <a:off x="304800" y="1371600"/>
            <a:ext cx="8534400" cy="2133600"/>
          </a:xfrm>
          <a:prstGeom prst="rect">
            <a:avLst/>
          </a:prstGeom>
          <a:noFill/>
          <a:ln>
            <a:noFill/>
          </a:ln>
        </p:spPr>
        <p:txBody>
          <a:bodyPr spcFirstLastPara="1" wrap="square" lIns="92075" tIns="46025" rIns="92075" bIns="46025" anchor="t" anchorCtr="0">
            <a:noAutofit/>
          </a:bodyPr>
          <a:lstStyle/>
          <a:p>
            <a:pPr marL="342900" lvl="0" indent="-342900" algn="l" rtl="0">
              <a:lnSpc>
                <a:spcPct val="90000"/>
              </a:lnSpc>
              <a:spcBef>
                <a:spcPts val="0"/>
              </a:spcBef>
              <a:spcAft>
                <a:spcPts val="0"/>
              </a:spcAft>
              <a:buClr>
                <a:schemeClr val="dk2"/>
              </a:buClr>
              <a:buSzPts val="1800"/>
              <a:buFont typeface="Arial"/>
              <a:buChar char="●"/>
            </a:pPr>
            <a:r>
              <a:rPr lang="en-US" sz="2400" b="0" i="0" u="none" dirty="0">
                <a:solidFill>
                  <a:schemeClr val="dk1"/>
                </a:solidFill>
                <a:latin typeface="Times New Roman"/>
                <a:ea typeface="Times New Roman"/>
                <a:cs typeface="Times New Roman"/>
                <a:sym typeface="Times New Roman"/>
              </a:rPr>
              <a:t>Objects can be tested with the method</a:t>
            </a:r>
            <a:br>
              <a:rPr lang="en-US" sz="2400" b="0" i="0" u="none" dirty="0">
                <a:solidFill>
                  <a:schemeClr val="dk1"/>
                </a:solidFill>
                <a:latin typeface="Times New Roman"/>
                <a:ea typeface="Times New Roman"/>
                <a:cs typeface="Times New Roman"/>
                <a:sym typeface="Times New Roman"/>
              </a:rPr>
            </a:br>
            <a:r>
              <a:rPr lang="en-US" sz="2400" b="0" i="0" u="none" dirty="0">
                <a:solidFill>
                  <a:srgbClr val="0070C0"/>
                </a:solidFill>
                <a:latin typeface="Times New Roman"/>
                <a:ea typeface="Times New Roman"/>
                <a:cs typeface="Times New Roman"/>
                <a:sym typeface="Times New Roman"/>
              </a:rPr>
              <a:t>     </a:t>
            </a:r>
            <a:r>
              <a:rPr lang="en-US" sz="2400" b="0" i="0" u="none" dirty="0">
                <a:solidFill>
                  <a:srgbClr val="0070C0"/>
                </a:solidFill>
                <a:latin typeface="Trebuchet MS"/>
                <a:ea typeface="Trebuchet MS"/>
                <a:cs typeface="Trebuchet MS"/>
                <a:sym typeface="Trebuchet MS"/>
              </a:rPr>
              <a:t>public </a:t>
            </a:r>
            <a:r>
              <a:rPr lang="en-US" sz="2400" b="0" i="0" u="none" dirty="0" err="1">
                <a:solidFill>
                  <a:srgbClr val="0070C0"/>
                </a:solidFill>
                <a:latin typeface="Trebuchet MS"/>
                <a:ea typeface="Trebuchet MS"/>
                <a:cs typeface="Trebuchet MS"/>
                <a:sym typeface="Trebuchet MS"/>
              </a:rPr>
              <a:t>boolean</a:t>
            </a:r>
            <a:r>
              <a:rPr lang="en-US" sz="2400" b="0" i="0" u="none" dirty="0">
                <a:solidFill>
                  <a:srgbClr val="0070C0"/>
                </a:solidFill>
                <a:latin typeface="Trebuchet MS"/>
                <a:ea typeface="Trebuchet MS"/>
                <a:cs typeface="Trebuchet MS"/>
                <a:sym typeface="Trebuchet MS"/>
              </a:rPr>
              <a:t> equals(Object o) </a:t>
            </a:r>
            <a:r>
              <a:rPr lang="en-US" sz="2400" b="0" i="0" u="none" dirty="0">
                <a:solidFill>
                  <a:schemeClr val="dk1"/>
                </a:solidFill>
                <a:latin typeface="Times New Roman"/>
                <a:ea typeface="Times New Roman"/>
                <a:cs typeface="Times New Roman"/>
                <a:sym typeface="Times New Roman"/>
              </a:rPr>
              <a:t>in </a:t>
            </a:r>
            <a:r>
              <a:rPr lang="en-US" sz="2400" dirty="0">
                <a:latin typeface="Trebuchet MS"/>
                <a:sym typeface="Trebuchet MS"/>
              </a:rPr>
              <a:t>Object Class</a:t>
            </a:r>
            <a:r>
              <a:rPr lang="en-US" sz="2400" b="0" i="0" u="none" dirty="0">
                <a:solidFill>
                  <a:schemeClr val="dk1"/>
                </a:solidFill>
                <a:latin typeface="Times New Roman"/>
                <a:ea typeface="Times New Roman"/>
                <a:cs typeface="Times New Roman"/>
                <a:sym typeface="Times New Roman"/>
              </a:rPr>
              <a:t>.</a:t>
            </a:r>
            <a:endParaRPr dirty="0"/>
          </a:p>
          <a:p>
            <a:pPr marL="342900" lvl="0" indent="-342900" algn="ctr" rtl="0">
              <a:lnSpc>
                <a:spcPct val="90000"/>
              </a:lnSpc>
              <a:spcBef>
                <a:spcPts val="480"/>
              </a:spcBef>
              <a:spcAft>
                <a:spcPts val="0"/>
              </a:spcAft>
              <a:buSzPts val="1800"/>
              <a:buNone/>
            </a:pPr>
            <a:r>
              <a:rPr lang="en-US" sz="2400" b="1" i="0" u="none" dirty="0">
                <a:solidFill>
                  <a:schemeClr val="dk1"/>
                </a:solidFill>
                <a:latin typeface="Times New Roman"/>
                <a:ea typeface="Times New Roman"/>
                <a:cs typeface="Times New Roman"/>
                <a:sym typeface="Times New Roman"/>
              </a:rPr>
              <a:t>Obj1.equals(Obj2); </a:t>
            </a:r>
            <a:endParaRPr dirty="0"/>
          </a:p>
          <a:p>
            <a:pPr marL="342900" lvl="0" indent="-342900" algn="ctr" rtl="0">
              <a:lnSpc>
                <a:spcPct val="90000"/>
              </a:lnSpc>
              <a:spcBef>
                <a:spcPts val="480"/>
              </a:spcBef>
              <a:spcAft>
                <a:spcPts val="0"/>
              </a:spcAft>
              <a:buSzPts val="1800"/>
              <a:buNone/>
            </a:pPr>
            <a:r>
              <a:rPr lang="en-US" sz="2400" b="0" i="0" u="none" dirty="0">
                <a:solidFill>
                  <a:srgbClr val="FF0000"/>
                </a:solidFill>
                <a:latin typeface="Times New Roman"/>
                <a:ea typeface="Times New Roman"/>
                <a:cs typeface="Times New Roman"/>
                <a:sym typeface="Times New Roman"/>
              </a:rPr>
              <a:t>What does it do? </a:t>
            </a:r>
            <a:endParaRPr dirty="0"/>
          </a:p>
          <a:p>
            <a:pPr marL="342900" lvl="0" indent="-228600" algn="l" rtl="0">
              <a:spcBef>
                <a:spcPts val="480"/>
              </a:spcBef>
              <a:spcAft>
                <a:spcPts val="0"/>
              </a:spcAft>
              <a:buSzPts val="1800"/>
              <a:buNone/>
            </a:pPr>
            <a:endParaRPr sz="2400" b="0" i="0" u="none" dirty="0">
              <a:solidFill>
                <a:srgbClr val="FF0000"/>
              </a:solidFill>
              <a:latin typeface="Times New Roman"/>
              <a:ea typeface="Times New Roman"/>
              <a:cs typeface="Times New Roman"/>
              <a:sym typeface="Times New Roman"/>
            </a:endParaRPr>
          </a:p>
        </p:txBody>
      </p:sp>
      <p:sp>
        <p:nvSpPr>
          <p:cNvPr id="704" name="Google Shape;704;p63"/>
          <p:cNvSpPr txBox="1"/>
          <p:nvPr/>
        </p:nvSpPr>
        <p:spPr>
          <a:xfrm>
            <a:off x="293687" y="3352800"/>
            <a:ext cx="8610600" cy="1524000"/>
          </a:xfrm>
          <a:prstGeom prst="rect">
            <a:avLst/>
          </a:prstGeom>
          <a:noFill/>
          <a:ln>
            <a:noFill/>
          </a:ln>
        </p:spPr>
        <p:txBody>
          <a:bodyPr spcFirstLastPara="1" wrap="square" lIns="92075" tIns="46025" rIns="92075" bIns="46025"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dirty="0">
                <a:solidFill>
                  <a:schemeClr val="dk1"/>
                </a:solidFill>
                <a:latin typeface="Times New Roman"/>
                <a:ea typeface="Times New Roman"/>
                <a:cs typeface="Times New Roman"/>
                <a:sym typeface="Times New Roman"/>
              </a:rPr>
              <a:t>The default implementation of the equals method in the Object class is as follows:</a:t>
            </a:r>
            <a:endParaRPr dirty="0"/>
          </a:p>
        </p:txBody>
      </p:sp>
      <p:sp>
        <p:nvSpPr>
          <p:cNvPr id="705" name="Google Shape;705;p63"/>
          <p:cNvSpPr txBox="1"/>
          <p:nvPr/>
        </p:nvSpPr>
        <p:spPr>
          <a:xfrm>
            <a:off x="652462" y="4424690"/>
            <a:ext cx="6629400" cy="1447800"/>
          </a:xfrm>
          <a:prstGeom prst="rect">
            <a:avLst/>
          </a:prstGeom>
          <a:noFill/>
          <a:ln>
            <a:noFill/>
          </a:ln>
        </p:spPr>
        <p:txBody>
          <a:bodyPr spcFirstLastPara="1" wrap="square" lIns="92075" tIns="46025" rIns="92075" bIns="46025" anchor="t" anchorCtr="0">
            <a:noAutofit/>
          </a:bodyPr>
          <a:lstStyle/>
          <a:p>
            <a:pPr marL="0" marR="0" lvl="0" indent="0" algn="l" rtl="0">
              <a:lnSpc>
                <a:spcPct val="100000"/>
              </a:lnSpc>
              <a:spcBef>
                <a:spcPts val="0"/>
              </a:spcBef>
              <a:spcAft>
                <a:spcPts val="0"/>
              </a:spcAft>
              <a:buClr>
                <a:schemeClr val="dk1"/>
              </a:buClr>
              <a:buSzPts val="2400"/>
              <a:buFont typeface="Courier New"/>
              <a:buNone/>
            </a:pPr>
            <a:r>
              <a:rPr lang="en-US" sz="2400" b="0" i="0" u="none" dirty="0">
                <a:solidFill>
                  <a:schemeClr val="dk1"/>
                </a:solidFill>
                <a:latin typeface="Courier New"/>
                <a:ea typeface="Courier New"/>
                <a:cs typeface="Courier New"/>
                <a:sym typeface="Courier New"/>
              </a:rPr>
              <a:t>public </a:t>
            </a:r>
            <a:r>
              <a:rPr lang="en-US" sz="2400" b="0" i="0" u="none" dirty="0" err="1">
                <a:solidFill>
                  <a:schemeClr val="dk1"/>
                </a:solidFill>
                <a:latin typeface="Courier New"/>
                <a:ea typeface="Courier New"/>
                <a:cs typeface="Courier New"/>
                <a:sym typeface="Courier New"/>
              </a:rPr>
              <a:t>boolean</a:t>
            </a:r>
            <a:r>
              <a:rPr lang="en-US" sz="2400" b="0" i="0" u="none" dirty="0">
                <a:solidFill>
                  <a:schemeClr val="dk1"/>
                </a:solidFill>
                <a:latin typeface="Courier New"/>
                <a:ea typeface="Courier New"/>
                <a:cs typeface="Courier New"/>
                <a:sym typeface="Courier New"/>
              </a:rPr>
              <a:t> equals(Object </a:t>
            </a:r>
            <a:r>
              <a:rPr lang="en-US" sz="2400" b="0" i="0" u="none" dirty="0" err="1">
                <a:solidFill>
                  <a:schemeClr val="dk1"/>
                </a:solidFill>
                <a:latin typeface="Courier New"/>
                <a:ea typeface="Courier New"/>
                <a:cs typeface="Courier New"/>
                <a:sym typeface="Courier New"/>
              </a:rPr>
              <a:t>obj</a:t>
            </a:r>
            <a:r>
              <a:rPr lang="en-US" sz="2400" b="0" i="0" u="none" dirty="0">
                <a:solidFill>
                  <a:schemeClr val="dk1"/>
                </a:solidFill>
                <a:latin typeface="Courier New"/>
                <a:ea typeface="Courier New"/>
                <a:cs typeface="Courier New"/>
                <a:sym typeface="Courier New"/>
              </a:rPr>
              <a:t>) {</a:t>
            </a:r>
            <a:endParaRPr dirty="0"/>
          </a:p>
          <a:p>
            <a:pPr marL="0" marR="0" lvl="0" indent="0" algn="l" rtl="0">
              <a:lnSpc>
                <a:spcPct val="0"/>
              </a:lnSpc>
              <a:spcBef>
                <a:spcPts val="1800"/>
              </a:spcBef>
              <a:spcAft>
                <a:spcPts val="0"/>
              </a:spcAft>
              <a:buClr>
                <a:schemeClr val="dk1"/>
              </a:buClr>
              <a:buSzPts val="2400"/>
              <a:buFont typeface="Courier New"/>
              <a:buNone/>
            </a:pPr>
            <a:r>
              <a:rPr lang="en-US" sz="2400" b="0" i="0" u="none" dirty="0">
                <a:solidFill>
                  <a:schemeClr val="dk1"/>
                </a:solidFill>
                <a:latin typeface="Courier New"/>
                <a:ea typeface="Courier New"/>
                <a:cs typeface="Courier New"/>
                <a:sym typeface="Courier New"/>
              </a:rPr>
              <a:t>  return this == </a:t>
            </a:r>
            <a:r>
              <a:rPr lang="en-US" sz="2400" b="0" i="0" u="none" dirty="0" err="1">
                <a:solidFill>
                  <a:schemeClr val="dk1"/>
                </a:solidFill>
                <a:latin typeface="Courier New"/>
                <a:ea typeface="Courier New"/>
                <a:cs typeface="Courier New"/>
                <a:sym typeface="Courier New"/>
              </a:rPr>
              <a:t>obj</a:t>
            </a:r>
            <a:r>
              <a:rPr lang="en-US" sz="2400" b="0" i="0" u="none" dirty="0">
                <a:solidFill>
                  <a:schemeClr val="dk1"/>
                </a:solidFill>
                <a:latin typeface="Courier New"/>
                <a:ea typeface="Courier New"/>
                <a:cs typeface="Courier New"/>
                <a:sym typeface="Courier New"/>
              </a:rPr>
              <a:t>;</a:t>
            </a:r>
            <a:endParaRPr dirty="0"/>
          </a:p>
          <a:p>
            <a:pPr marL="0" marR="0" lvl="0" indent="0" algn="l" rtl="0">
              <a:lnSpc>
                <a:spcPct val="0"/>
              </a:lnSpc>
              <a:spcBef>
                <a:spcPts val="1800"/>
              </a:spcBef>
              <a:spcAft>
                <a:spcPts val="0"/>
              </a:spcAft>
              <a:buClr>
                <a:schemeClr val="dk1"/>
              </a:buClr>
              <a:buSzPts val="2400"/>
              <a:buFont typeface="Courier New"/>
              <a:buNone/>
            </a:pPr>
            <a:r>
              <a:rPr lang="en-US" sz="2400" b="0" i="0" u="none" dirty="0">
                <a:solidFill>
                  <a:schemeClr val="dk1"/>
                </a:solidFill>
                <a:latin typeface="Courier New"/>
                <a:ea typeface="Courier New"/>
                <a:cs typeface="Courier New"/>
                <a:sym typeface="Courier New"/>
              </a:rPr>
              <a:t>}</a:t>
            </a:r>
            <a:endParaRPr dirty="0"/>
          </a:p>
        </p:txBody>
      </p:sp>
      <p:sp>
        <p:nvSpPr>
          <p:cNvPr id="2" name="Rectangle 1">
            <a:extLst>
              <a:ext uri="{FF2B5EF4-FFF2-40B4-BE49-F238E27FC236}">
                <a16:creationId xmlns:a16="http://schemas.microsoft.com/office/drawing/2014/main" id="{EFA5DBF8-3A7B-4167-94B8-C8D26F3A5473}"/>
              </a:ext>
            </a:extLst>
          </p:cNvPr>
          <p:cNvSpPr/>
          <p:nvPr/>
        </p:nvSpPr>
        <p:spPr>
          <a:xfrm>
            <a:off x="933449" y="5222320"/>
            <a:ext cx="7970837" cy="830997"/>
          </a:xfrm>
          <a:prstGeom prst="rect">
            <a:avLst/>
          </a:prstGeom>
        </p:spPr>
        <p:txBody>
          <a:bodyPr wrap="square">
            <a:spAutoFit/>
          </a:bodyPr>
          <a:lstStyle/>
          <a:p>
            <a:r>
              <a:rPr lang="en-US" sz="2400" dirty="0"/>
              <a:t>This implementation checks whether two reference variables point to the same object using the == operator.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63"/>
          <p:cNvSpPr txBox="1"/>
          <p:nvPr/>
        </p:nvSpPr>
        <p:spPr>
          <a:xfrm>
            <a:off x="685800" y="6429375"/>
            <a:ext cx="1905000" cy="457200"/>
          </a:xfrm>
          <a:prstGeom prst="rect">
            <a:avLst/>
          </a:prstGeom>
          <a:noFill/>
          <a:ln>
            <a:noFill/>
          </a:ln>
        </p:spPr>
        <p:txBody>
          <a:bodyPr spcFirstLastPara="1" wrap="square" lIns="92075" tIns="46025" rIns="92075" bIns="46025" anchor="ctr" anchorCtr="0">
            <a:noAutofit/>
          </a:bodyPr>
          <a:lstStyle/>
          <a:p>
            <a:pPr marL="0" marR="0" lvl="0" indent="0" algn="l"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73</a:t>
            </a:fld>
            <a:endParaRPr/>
          </a:p>
        </p:txBody>
      </p:sp>
      <p:sp>
        <p:nvSpPr>
          <p:cNvPr id="702" name="Google Shape;702;p63"/>
          <p:cNvSpPr txBox="1">
            <a:spLocks noGrp="1"/>
          </p:cNvSpPr>
          <p:nvPr>
            <p:ph type="title"/>
          </p:nvPr>
        </p:nvSpPr>
        <p:spPr>
          <a:xfrm>
            <a:off x="652462" y="1524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The equals method</a:t>
            </a:r>
            <a:endParaRPr/>
          </a:p>
        </p:txBody>
      </p:sp>
      <p:sp>
        <p:nvSpPr>
          <p:cNvPr id="704" name="Google Shape;704;p63"/>
          <p:cNvSpPr txBox="1"/>
          <p:nvPr/>
        </p:nvSpPr>
        <p:spPr>
          <a:xfrm>
            <a:off x="533400" y="1576386"/>
            <a:ext cx="8610600" cy="4159993"/>
          </a:xfrm>
          <a:prstGeom prst="rect">
            <a:avLst/>
          </a:prstGeom>
          <a:noFill/>
          <a:ln>
            <a:noFill/>
          </a:ln>
        </p:spPr>
        <p:txBody>
          <a:bodyPr spcFirstLastPara="1" wrap="square" lIns="92075" tIns="46025" rIns="92075" bIns="46025" anchor="t" anchorCtr="0">
            <a:noAutofit/>
          </a:bodyPr>
          <a:lstStyle/>
          <a:p>
            <a:pPr marL="457200" marR="0" lvl="0" indent="-457200" algn="l" rtl="0">
              <a:lnSpc>
                <a:spcPct val="100000"/>
              </a:lnSpc>
              <a:spcBef>
                <a:spcPts val="0"/>
              </a:spcBef>
              <a:spcAft>
                <a:spcPts val="0"/>
              </a:spcAft>
              <a:buClr>
                <a:schemeClr val="dk1"/>
              </a:buClr>
              <a:buSzPts val="2800"/>
              <a:buFont typeface="Arial" panose="020B0604020202020204" pitchFamily="34" charset="0"/>
              <a:buChar char="•"/>
            </a:pPr>
            <a:r>
              <a:rPr lang="en-US" sz="2800" b="0" i="0" u="none" dirty="0">
                <a:solidFill>
                  <a:schemeClr val="dk1"/>
                </a:solidFill>
                <a:latin typeface="Times New Roman"/>
                <a:ea typeface="Times New Roman"/>
                <a:cs typeface="Times New Roman"/>
                <a:sym typeface="Times New Roman"/>
              </a:rPr>
              <a:t>The </a:t>
            </a:r>
            <a:r>
              <a:rPr lang="en-US" sz="2800" b="0" i="0" u="none" dirty="0">
                <a:solidFill>
                  <a:schemeClr val="dk1"/>
                </a:solidFill>
                <a:latin typeface="Courier New"/>
                <a:ea typeface="Courier New"/>
                <a:cs typeface="Courier New"/>
                <a:sym typeface="Courier New"/>
              </a:rPr>
              <a:t>equals()</a:t>
            </a:r>
            <a:r>
              <a:rPr lang="en-US" sz="2800" b="0" i="0" u="none" dirty="0">
                <a:solidFill>
                  <a:schemeClr val="dk1"/>
                </a:solidFill>
                <a:latin typeface="Times New Roman"/>
                <a:ea typeface="Times New Roman"/>
                <a:cs typeface="Times New Roman"/>
                <a:sym typeface="Times New Roman"/>
              </a:rPr>
              <a:t> method compares the contents of two objects. </a:t>
            </a:r>
          </a:p>
          <a:p>
            <a:pPr marL="457200" lvl="0" indent="-457200">
              <a:buClr>
                <a:schemeClr val="dk1"/>
              </a:buClr>
              <a:buSzPts val="2800"/>
              <a:buFont typeface="Arial" panose="020B0604020202020204" pitchFamily="34" charset="0"/>
              <a:buChar char="•"/>
            </a:pPr>
            <a:r>
              <a:rPr lang="en-GB" sz="2800" dirty="0">
                <a:solidFill>
                  <a:schemeClr val="dk1"/>
                </a:solidFill>
                <a:latin typeface="Times New Roman"/>
                <a:ea typeface="Times New Roman"/>
                <a:cs typeface="Times New Roman"/>
                <a:sym typeface="Times New Roman"/>
              </a:rPr>
              <a:t>You should </a:t>
            </a:r>
            <a:r>
              <a:rPr lang="en-GB" sz="2800" dirty="0">
                <a:solidFill>
                  <a:srgbClr val="FF0000"/>
                </a:solidFill>
                <a:latin typeface="Times New Roman"/>
                <a:ea typeface="Times New Roman"/>
                <a:cs typeface="Times New Roman"/>
                <a:sym typeface="Times New Roman"/>
              </a:rPr>
              <a:t>override</a:t>
            </a:r>
            <a:r>
              <a:rPr lang="en-GB" sz="2800" dirty="0">
                <a:solidFill>
                  <a:schemeClr val="dk1"/>
                </a:solidFill>
                <a:latin typeface="Times New Roman"/>
                <a:ea typeface="Times New Roman"/>
                <a:cs typeface="Times New Roman"/>
                <a:sym typeface="Times New Roman"/>
              </a:rPr>
              <a:t> this method in your custom class to test whether two distinct objects have the same content.</a:t>
            </a:r>
          </a:p>
          <a:p>
            <a:pPr marL="457200" lvl="0" indent="-457200">
              <a:buClr>
                <a:schemeClr val="dk1"/>
              </a:buClr>
              <a:buSzPts val="2800"/>
              <a:buFont typeface="Arial" panose="020B0604020202020204" pitchFamily="34" charset="0"/>
              <a:buChar char="•"/>
            </a:pPr>
            <a:r>
              <a:rPr lang="en-GB" sz="2800" dirty="0">
                <a:solidFill>
                  <a:schemeClr val="dk1"/>
                </a:solidFill>
                <a:latin typeface="Times New Roman"/>
                <a:ea typeface="Times New Roman"/>
                <a:cs typeface="Times New Roman"/>
                <a:sym typeface="Times New Roman"/>
              </a:rPr>
              <a:t>The equals method is overridden in many classes in the Java API, such as </a:t>
            </a:r>
            <a:r>
              <a:rPr lang="en-GB" sz="2800" dirty="0" err="1">
                <a:solidFill>
                  <a:srgbClr val="FF0000"/>
                </a:solidFill>
                <a:latin typeface="Times New Roman"/>
                <a:ea typeface="Times New Roman"/>
                <a:cs typeface="Times New Roman"/>
                <a:sym typeface="Times New Roman"/>
              </a:rPr>
              <a:t>java.lang.String</a:t>
            </a:r>
            <a:r>
              <a:rPr lang="en-GB" sz="2800" dirty="0">
                <a:solidFill>
                  <a:srgbClr val="FF0000"/>
                </a:solidFill>
                <a:latin typeface="Times New Roman"/>
                <a:ea typeface="Times New Roman"/>
                <a:cs typeface="Times New Roman"/>
                <a:sym typeface="Times New Roman"/>
              </a:rPr>
              <a:t> </a:t>
            </a:r>
            <a:r>
              <a:rPr lang="en-GB" sz="2800" dirty="0">
                <a:solidFill>
                  <a:schemeClr val="dk1"/>
                </a:solidFill>
                <a:latin typeface="Times New Roman"/>
                <a:ea typeface="Times New Roman"/>
                <a:cs typeface="Times New Roman"/>
                <a:sym typeface="Times New Roman"/>
              </a:rPr>
              <a:t>and </a:t>
            </a:r>
            <a:r>
              <a:rPr lang="en-GB" sz="2800" dirty="0" err="1">
                <a:solidFill>
                  <a:srgbClr val="FF0000"/>
                </a:solidFill>
                <a:latin typeface="Times New Roman"/>
                <a:ea typeface="Times New Roman"/>
                <a:cs typeface="Times New Roman"/>
                <a:sym typeface="Times New Roman"/>
              </a:rPr>
              <a:t>java.util.Date</a:t>
            </a:r>
            <a:r>
              <a:rPr lang="en-GB" sz="2800" dirty="0">
                <a:solidFill>
                  <a:schemeClr val="dk1"/>
                </a:solidFill>
                <a:latin typeface="Times New Roman"/>
                <a:ea typeface="Times New Roman"/>
                <a:cs typeface="Times New Roman"/>
                <a:sym typeface="Times New Roman"/>
              </a:rPr>
              <a:t>, </a:t>
            </a:r>
            <a:r>
              <a:rPr lang="en-GB" sz="2800" dirty="0">
                <a:solidFill>
                  <a:srgbClr val="00B050"/>
                </a:solidFill>
                <a:latin typeface="Times New Roman"/>
                <a:ea typeface="Times New Roman"/>
                <a:cs typeface="Times New Roman"/>
                <a:sym typeface="Times New Roman"/>
              </a:rPr>
              <a:t>to compare whether the contents of two objects are equal</a:t>
            </a:r>
            <a:r>
              <a:rPr lang="en-GB" sz="2800" dirty="0">
                <a:solidFill>
                  <a:schemeClr val="dk1"/>
                </a:solidFill>
                <a:latin typeface="Times New Roman"/>
                <a:ea typeface="Times New Roman"/>
                <a:cs typeface="Times New Roman"/>
                <a:sym typeface="Times New Roman"/>
              </a:rPr>
              <a:t>.</a:t>
            </a:r>
            <a:endParaRPr lang="en-US" sz="2800" b="0" i="0" u="none"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2686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64"/>
          <p:cNvSpPr txBox="1"/>
          <p:nvPr/>
        </p:nvSpPr>
        <p:spPr>
          <a:xfrm>
            <a:off x="685800" y="6400800"/>
            <a:ext cx="1905000" cy="457200"/>
          </a:xfrm>
          <a:prstGeom prst="rect">
            <a:avLst/>
          </a:prstGeom>
          <a:noFill/>
          <a:ln>
            <a:noFill/>
          </a:ln>
        </p:spPr>
        <p:txBody>
          <a:bodyPr spcFirstLastPara="1" wrap="square" lIns="92075" tIns="46025" rIns="92075" bIns="46025" anchor="ctr" anchorCtr="0">
            <a:noAutofit/>
          </a:bodyPr>
          <a:lstStyle/>
          <a:p>
            <a:pPr marL="0" marR="0" lvl="0" indent="0" algn="l"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74</a:t>
            </a:fld>
            <a:endParaRPr/>
          </a:p>
        </p:txBody>
      </p:sp>
      <p:sp>
        <p:nvSpPr>
          <p:cNvPr id="711" name="Google Shape;711;p64"/>
          <p:cNvSpPr txBox="1">
            <a:spLocks noGrp="1"/>
          </p:cNvSpPr>
          <p:nvPr>
            <p:ph type="title"/>
          </p:nvPr>
        </p:nvSpPr>
        <p:spPr>
          <a:xfrm>
            <a:off x="652462" y="1524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The equal method</a:t>
            </a:r>
            <a:endParaRPr/>
          </a:p>
        </p:txBody>
      </p:sp>
      <p:sp>
        <p:nvSpPr>
          <p:cNvPr id="712" name="Google Shape;712;p64"/>
          <p:cNvSpPr txBox="1">
            <a:spLocks noGrp="1"/>
          </p:cNvSpPr>
          <p:nvPr>
            <p:ph type="body" idx="1"/>
          </p:nvPr>
        </p:nvSpPr>
        <p:spPr>
          <a:xfrm>
            <a:off x="304800" y="1066799"/>
            <a:ext cx="8534400" cy="4912981"/>
          </a:xfrm>
          <a:prstGeom prst="rect">
            <a:avLst/>
          </a:prstGeom>
          <a:noFill/>
          <a:ln>
            <a:noFill/>
          </a:ln>
        </p:spPr>
        <p:txBody>
          <a:bodyPr spcFirstLastPara="1" wrap="square" lIns="92075" tIns="46025" rIns="92075" bIns="46025" anchor="t" anchorCtr="0">
            <a:noAutofit/>
          </a:bodyPr>
          <a:lstStyle/>
          <a:p>
            <a:pPr marL="0" lvl="0" indent="0" algn="l" rtl="0">
              <a:lnSpc>
                <a:spcPct val="90000"/>
              </a:lnSpc>
              <a:spcBef>
                <a:spcPts val="0"/>
              </a:spcBef>
              <a:spcAft>
                <a:spcPts val="0"/>
              </a:spcAft>
              <a:buSzPts val="1500"/>
              <a:buNone/>
            </a:pPr>
            <a:endParaRPr sz="2000" b="0" i="0" u="none" dirty="0">
              <a:solidFill>
                <a:schemeClr val="accent2"/>
              </a:solidFill>
              <a:latin typeface="Trebuchet MS"/>
              <a:ea typeface="Trebuchet MS"/>
              <a:cs typeface="Trebuchet MS"/>
              <a:sym typeface="Trebuchet MS"/>
            </a:endParaRPr>
          </a:p>
          <a:p>
            <a:pPr marL="0" lvl="0" indent="0" algn="l" rtl="0">
              <a:lnSpc>
                <a:spcPct val="90000"/>
              </a:lnSpc>
              <a:spcBef>
                <a:spcPts val="400"/>
              </a:spcBef>
              <a:spcAft>
                <a:spcPts val="0"/>
              </a:spcAft>
              <a:buSzPts val="1500"/>
              <a:buNone/>
            </a:pPr>
            <a:r>
              <a:rPr lang="en-US" sz="2000" b="0" i="0" u="none" dirty="0">
                <a:solidFill>
                  <a:schemeClr val="dk1"/>
                </a:solidFill>
                <a:latin typeface="Trebuchet MS"/>
                <a:ea typeface="Trebuchet MS"/>
                <a:cs typeface="Trebuchet MS"/>
                <a:sym typeface="Trebuchet MS"/>
              </a:rPr>
              <a:t>Obj1 and Obj2 are Strings, </a:t>
            </a:r>
            <a:endParaRPr dirty="0"/>
          </a:p>
          <a:p>
            <a:pPr marL="0" lvl="0" indent="0" algn="ctr" rtl="0">
              <a:lnSpc>
                <a:spcPct val="90000"/>
              </a:lnSpc>
              <a:spcBef>
                <a:spcPts val="480"/>
              </a:spcBef>
              <a:spcAft>
                <a:spcPts val="0"/>
              </a:spcAft>
              <a:buSzPts val="1800"/>
              <a:buNone/>
            </a:pPr>
            <a:r>
              <a:rPr lang="en-US" sz="2400" b="1" i="0" u="none" dirty="0">
                <a:solidFill>
                  <a:schemeClr val="dk1"/>
                </a:solidFill>
                <a:latin typeface="Times New Roman"/>
                <a:ea typeface="Times New Roman"/>
                <a:cs typeface="Times New Roman"/>
                <a:sym typeface="Times New Roman"/>
              </a:rPr>
              <a:t>Obj1.equals(Obj2); </a:t>
            </a:r>
            <a:endParaRPr dirty="0"/>
          </a:p>
          <a:p>
            <a:pPr marL="0" lvl="0" indent="0" algn="ctr" rtl="0">
              <a:lnSpc>
                <a:spcPct val="90000"/>
              </a:lnSpc>
              <a:spcBef>
                <a:spcPts val="480"/>
              </a:spcBef>
              <a:spcAft>
                <a:spcPts val="0"/>
              </a:spcAft>
              <a:buSzPts val="1800"/>
              <a:buNone/>
            </a:pPr>
            <a:r>
              <a:rPr lang="en-US" sz="2400" b="0" i="0" u="none" dirty="0">
                <a:solidFill>
                  <a:srgbClr val="FF0000"/>
                </a:solidFill>
                <a:latin typeface="Times New Roman"/>
                <a:ea typeface="Times New Roman"/>
                <a:cs typeface="Times New Roman"/>
                <a:sym typeface="Times New Roman"/>
              </a:rPr>
              <a:t>What does it do?</a:t>
            </a:r>
            <a:endParaRPr dirty="0"/>
          </a:p>
          <a:p>
            <a:pPr marL="0" lvl="0" indent="0" algn="ctr" rtl="0">
              <a:lnSpc>
                <a:spcPct val="90000"/>
              </a:lnSpc>
              <a:spcBef>
                <a:spcPts val="480"/>
              </a:spcBef>
              <a:spcAft>
                <a:spcPts val="0"/>
              </a:spcAft>
              <a:buSzPts val="1800"/>
              <a:buNone/>
            </a:pPr>
            <a:endParaRPr sz="2400" b="0" i="0" u="none" dirty="0">
              <a:solidFill>
                <a:schemeClr val="dk1"/>
              </a:solidFill>
              <a:latin typeface="Times New Roman"/>
              <a:ea typeface="Times New Roman"/>
              <a:cs typeface="Times New Roman"/>
              <a:sym typeface="Times New Roman"/>
            </a:endParaRPr>
          </a:p>
          <a:p>
            <a:pPr marL="742950" lvl="1" indent="-285750" algn="l" rtl="0">
              <a:lnSpc>
                <a:spcPct val="90000"/>
              </a:lnSpc>
              <a:spcBef>
                <a:spcPts val="400"/>
              </a:spcBef>
              <a:spcAft>
                <a:spcPts val="0"/>
              </a:spcAft>
              <a:buClr>
                <a:schemeClr val="dk1"/>
              </a:buClr>
              <a:buSzPts val="2000"/>
              <a:buFont typeface="Times New Roman"/>
              <a:buChar char="–"/>
            </a:pPr>
            <a:r>
              <a:rPr lang="en-US" sz="2000" b="0" i="0" u="none" dirty="0">
                <a:solidFill>
                  <a:schemeClr val="dk1"/>
                </a:solidFill>
                <a:latin typeface="Times New Roman"/>
                <a:ea typeface="Times New Roman"/>
                <a:cs typeface="Times New Roman"/>
                <a:sym typeface="Times New Roman"/>
              </a:rPr>
              <a:t>It is overridden in the class </a:t>
            </a:r>
            <a:r>
              <a:rPr lang="en-US" sz="2000" b="0" i="0" u="none" dirty="0">
                <a:solidFill>
                  <a:schemeClr val="accent2"/>
                </a:solidFill>
                <a:latin typeface="Trebuchet MS"/>
                <a:ea typeface="Trebuchet MS"/>
                <a:cs typeface="Trebuchet MS"/>
                <a:sym typeface="Trebuchet MS"/>
              </a:rPr>
              <a:t>String</a:t>
            </a:r>
            <a:endParaRPr dirty="0"/>
          </a:p>
          <a:p>
            <a:pPr marL="742950" lvl="1" indent="-285750" algn="l" rtl="0">
              <a:lnSpc>
                <a:spcPct val="90000"/>
              </a:lnSpc>
              <a:spcBef>
                <a:spcPts val="400"/>
              </a:spcBef>
              <a:spcAft>
                <a:spcPts val="0"/>
              </a:spcAft>
              <a:buSzPts val="2000"/>
              <a:buFont typeface="Times New Roman"/>
              <a:buNone/>
            </a:pPr>
            <a:endParaRPr sz="2000" b="0" i="0" u="none" dirty="0">
              <a:solidFill>
                <a:schemeClr val="accent2"/>
              </a:solidFill>
              <a:latin typeface="Trebuchet MS"/>
              <a:ea typeface="Trebuchet MS"/>
              <a:cs typeface="Trebuchet MS"/>
              <a:sym typeface="Trebuchet MS"/>
            </a:endParaRPr>
          </a:p>
          <a:p>
            <a:pPr marL="742950" lvl="1" indent="-285750" algn="l" rtl="0">
              <a:lnSpc>
                <a:spcPct val="90000"/>
              </a:lnSpc>
              <a:spcBef>
                <a:spcPts val="400"/>
              </a:spcBef>
              <a:spcAft>
                <a:spcPts val="0"/>
              </a:spcAft>
              <a:buSzPts val="2000"/>
              <a:buFont typeface="Trebuchet MS"/>
              <a:buNone/>
            </a:pPr>
            <a:r>
              <a:rPr lang="en-US" sz="2000" b="0" i="0" u="none" dirty="0">
                <a:solidFill>
                  <a:schemeClr val="dk1"/>
                </a:solidFill>
                <a:latin typeface="Trebuchet MS"/>
                <a:ea typeface="Trebuchet MS"/>
                <a:cs typeface="Trebuchet MS"/>
                <a:sym typeface="Trebuchet MS"/>
              </a:rPr>
              <a:t>Obj1 and Obj2 are arrays, </a:t>
            </a:r>
            <a:endParaRPr dirty="0"/>
          </a:p>
          <a:p>
            <a:pPr marL="742950" lvl="1" indent="-285750" algn="ctr" rtl="0">
              <a:lnSpc>
                <a:spcPct val="90000"/>
              </a:lnSpc>
              <a:spcBef>
                <a:spcPts val="480"/>
              </a:spcBef>
              <a:spcAft>
                <a:spcPts val="0"/>
              </a:spcAft>
              <a:buSzPts val="2400"/>
              <a:buFont typeface="Times New Roman"/>
              <a:buNone/>
            </a:pPr>
            <a:r>
              <a:rPr lang="en-US" sz="2400" b="1" i="0" u="none" dirty="0">
                <a:solidFill>
                  <a:schemeClr val="dk1"/>
                </a:solidFill>
                <a:latin typeface="Times New Roman"/>
                <a:ea typeface="Times New Roman"/>
                <a:cs typeface="Times New Roman"/>
                <a:sym typeface="Times New Roman"/>
              </a:rPr>
              <a:t>Obj1.equals(Obj2); </a:t>
            </a:r>
            <a:endParaRPr dirty="0"/>
          </a:p>
          <a:p>
            <a:pPr marL="742950" lvl="1" indent="-285750" algn="ctr" rtl="0">
              <a:lnSpc>
                <a:spcPct val="90000"/>
              </a:lnSpc>
              <a:spcBef>
                <a:spcPts val="480"/>
              </a:spcBef>
              <a:spcAft>
                <a:spcPts val="0"/>
              </a:spcAft>
              <a:buSzPts val="2400"/>
              <a:buFont typeface="Times New Roman"/>
              <a:buNone/>
            </a:pPr>
            <a:r>
              <a:rPr lang="en-US" sz="2400" b="0" i="0" u="none" dirty="0">
                <a:solidFill>
                  <a:srgbClr val="FF0000"/>
                </a:solidFill>
                <a:latin typeface="Times New Roman"/>
                <a:ea typeface="Times New Roman"/>
                <a:cs typeface="Times New Roman"/>
                <a:sym typeface="Times New Roman"/>
              </a:rPr>
              <a:t>What does it do?</a:t>
            </a:r>
            <a:endParaRPr dirty="0"/>
          </a:p>
          <a:p>
            <a:pPr marL="742950" lvl="1" indent="-285750" algn="ctr" rtl="0">
              <a:lnSpc>
                <a:spcPct val="90000"/>
              </a:lnSpc>
              <a:spcBef>
                <a:spcPts val="480"/>
              </a:spcBef>
              <a:spcAft>
                <a:spcPts val="0"/>
              </a:spcAft>
              <a:buSzPts val="2400"/>
              <a:buFont typeface="Times New Roman"/>
              <a:buNone/>
            </a:pPr>
            <a:endParaRPr sz="2400" b="0" i="0" u="none" dirty="0">
              <a:solidFill>
                <a:schemeClr val="dk1"/>
              </a:solidFill>
              <a:latin typeface="Times New Roman"/>
              <a:ea typeface="Times New Roman"/>
              <a:cs typeface="Times New Roman"/>
              <a:sym typeface="Times New Roman"/>
            </a:endParaRPr>
          </a:p>
          <a:p>
            <a:pPr marL="742950" lvl="1" indent="-285750" algn="l" rtl="0">
              <a:lnSpc>
                <a:spcPct val="90000"/>
              </a:lnSpc>
              <a:spcBef>
                <a:spcPts val="400"/>
              </a:spcBef>
              <a:spcAft>
                <a:spcPts val="0"/>
              </a:spcAft>
              <a:buClr>
                <a:schemeClr val="dk1"/>
              </a:buClr>
              <a:buSzPts val="2000"/>
              <a:buFont typeface="Times New Roman"/>
              <a:buChar char="–"/>
            </a:pPr>
            <a:r>
              <a:rPr lang="en-US" sz="2000" b="0" i="0" u="none" dirty="0">
                <a:solidFill>
                  <a:schemeClr val="dk1"/>
                </a:solidFill>
                <a:latin typeface="Times New Roman"/>
                <a:ea typeface="Times New Roman"/>
                <a:cs typeface="Times New Roman"/>
                <a:sym typeface="Times New Roman"/>
              </a:rPr>
              <a:t>It is </a:t>
            </a:r>
            <a:r>
              <a:rPr lang="en-US" sz="2000" b="0" i="1" u="none" dirty="0">
                <a:solidFill>
                  <a:schemeClr val="dk1"/>
                </a:solidFill>
                <a:latin typeface="Times New Roman"/>
                <a:ea typeface="Times New Roman"/>
                <a:cs typeface="Times New Roman"/>
                <a:sym typeface="Times New Roman"/>
              </a:rPr>
              <a:t>not</a:t>
            </a:r>
            <a:r>
              <a:rPr lang="en-US" sz="2000" b="0" i="0" u="none" dirty="0">
                <a:solidFill>
                  <a:schemeClr val="dk1"/>
                </a:solidFill>
                <a:latin typeface="Times New Roman"/>
                <a:ea typeface="Times New Roman"/>
                <a:cs typeface="Times New Roman"/>
                <a:sym typeface="Times New Roman"/>
              </a:rPr>
              <a:t> overridden for arrays; </a:t>
            </a:r>
            <a:r>
              <a:rPr lang="en-US" sz="2000" b="0" i="0" u="none" dirty="0">
                <a:solidFill>
                  <a:schemeClr val="accent2"/>
                </a:solidFill>
                <a:latin typeface="Trebuchet MS"/>
                <a:ea typeface="Trebuchet MS"/>
                <a:cs typeface="Trebuchet MS"/>
                <a:sym typeface="Trebuchet MS"/>
              </a:rPr>
              <a:t>==</a:t>
            </a:r>
            <a:r>
              <a:rPr lang="en-US" sz="2000" b="0" i="0" u="none" dirty="0">
                <a:solidFill>
                  <a:schemeClr val="dk1"/>
                </a:solidFill>
                <a:latin typeface="Times New Roman"/>
                <a:ea typeface="Times New Roman"/>
                <a:cs typeface="Times New Roman"/>
                <a:sym typeface="Times New Roman"/>
              </a:rPr>
              <a:t> tests if its operands are the </a:t>
            </a:r>
            <a:r>
              <a:rPr lang="en-US" sz="2000" b="0" i="1" u="none" dirty="0">
                <a:solidFill>
                  <a:schemeClr val="dk1"/>
                </a:solidFill>
                <a:latin typeface="Times New Roman"/>
                <a:ea typeface="Times New Roman"/>
                <a:cs typeface="Times New Roman"/>
                <a:sym typeface="Times New Roman"/>
              </a:rPr>
              <a:t>same</a:t>
            </a:r>
            <a:r>
              <a:rPr lang="en-US" sz="2000" b="0" i="0" u="none" dirty="0">
                <a:solidFill>
                  <a:schemeClr val="dk1"/>
                </a:solidFill>
                <a:latin typeface="Times New Roman"/>
                <a:ea typeface="Times New Roman"/>
                <a:cs typeface="Times New Roman"/>
                <a:sym typeface="Times New Roman"/>
              </a:rPr>
              <a:t> array.</a:t>
            </a:r>
            <a:endParaRPr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65"/>
          <p:cNvSpPr txBox="1">
            <a:spLocks noGrp="1"/>
          </p:cNvSpPr>
          <p:nvPr>
            <p:ph type="title"/>
          </p:nvPr>
        </p:nvSpPr>
        <p:spPr>
          <a:xfrm>
            <a:off x="685800" y="28575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Morals</a:t>
            </a:r>
            <a:endParaRPr/>
          </a:p>
        </p:txBody>
      </p:sp>
      <p:sp>
        <p:nvSpPr>
          <p:cNvPr id="718" name="Google Shape;718;p65"/>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75</a:t>
            </a:fld>
            <a:endParaRPr/>
          </a:p>
        </p:txBody>
      </p:sp>
      <p:sp>
        <p:nvSpPr>
          <p:cNvPr id="719" name="Google Shape;719;p65"/>
          <p:cNvSpPr txBox="1"/>
          <p:nvPr/>
        </p:nvSpPr>
        <p:spPr>
          <a:xfrm>
            <a:off x="114300" y="1428750"/>
            <a:ext cx="8724900" cy="4970462"/>
          </a:xfrm>
          <a:prstGeom prst="rect">
            <a:avLst/>
          </a:prstGeom>
          <a:noFill/>
          <a:ln>
            <a:noFill/>
          </a:ln>
        </p:spPr>
        <p:txBody>
          <a:bodyPr spcFirstLastPara="1" wrap="square" lIns="91425" tIns="45700" rIns="91425" bIns="45700" anchor="t" anchorCtr="0">
            <a:noAutofit/>
          </a:bodyPr>
          <a:lstStyle/>
          <a:p>
            <a:pPr marL="800100" marR="0" lvl="1" indent="-342900" algn="l" rtl="0">
              <a:lnSpc>
                <a:spcPct val="90000"/>
              </a:lnSpc>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Times New Roman"/>
                <a:ea typeface="Times New Roman"/>
                <a:cs typeface="Times New Roman"/>
                <a:sym typeface="Times New Roman"/>
              </a:rPr>
              <a:t>Never use </a:t>
            </a:r>
            <a:r>
              <a:rPr lang="en-US" sz="2400" b="0" i="0" u="none" strike="noStrike" cap="none" dirty="0">
                <a:solidFill>
                  <a:schemeClr val="accent2"/>
                </a:solidFill>
                <a:latin typeface="Trebuchet MS"/>
                <a:ea typeface="Trebuchet MS"/>
                <a:cs typeface="Trebuchet MS"/>
                <a:sym typeface="Trebuchet MS"/>
              </a:rPr>
              <a:t>==</a:t>
            </a:r>
            <a:r>
              <a:rPr lang="en-US" sz="2400" b="0" i="0" u="none" strike="noStrike" cap="none" dirty="0">
                <a:solidFill>
                  <a:schemeClr val="dk1"/>
                </a:solidFill>
                <a:latin typeface="Times New Roman"/>
                <a:ea typeface="Times New Roman"/>
                <a:cs typeface="Times New Roman"/>
                <a:sym typeface="Times New Roman"/>
              </a:rPr>
              <a:t> to test </a:t>
            </a:r>
            <a:r>
              <a:rPr lang="en-US" sz="2400" b="0" i="1" u="none" strike="noStrike" cap="none" dirty="0">
                <a:solidFill>
                  <a:schemeClr val="dk1"/>
                </a:solidFill>
                <a:latin typeface="Times New Roman"/>
                <a:ea typeface="Times New Roman"/>
                <a:cs typeface="Times New Roman"/>
                <a:sym typeface="Times New Roman"/>
              </a:rPr>
              <a:t>equality</a:t>
            </a:r>
            <a:r>
              <a:rPr lang="en-US" sz="2400" b="0" i="0" u="none" strike="noStrike" cap="none" dirty="0">
                <a:solidFill>
                  <a:schemeClr val="dk1"/>
                </a:solidFill>
                <a:latin typeface="Times New Roman"/>
                <a:ea typeface="Times New Roman"/>
                <a:cs typeface="Times New Roman"/>
                <a:sym typeface="Times New Roman"/>
              </a:rPr>
              <a:t> of Strings or arrays or other objects.</a:t>
            </a:r>
            <a:endParaRPr dirty="0"/>
          </a:p>
          <a:p>
            <a:pPr marL="800100" marR="0" lvl="1" indent="-342900" algn="l" rtl="0">
              <a:lnSpc>
                <a:spcPct val="90000"/>
              </a:lnSpc>
              <a:spcBef>
                <a:spcPts val="0"/>
              </a:spcBef>
              <a:spcAft>
                <a:spcPts val="0"/>
              </a:spcAft>
              <a:buClr>
                <a:schemeClr val="dk1"/>
              </a:buClr>
              <a:buSzPts val="2400"/>
              <a:buFont typeface="Times New Roman"/>
              <a:buNone/>
            </a:pPr>
            <a:endParaRPr sz="2400" b="0" i="0" u="none" strike="noStrike" cap="none" dirty="0">
              <a:solidFill>
                <a:schemeClr val="dk1"/>
              </a:solidFill>
              <a:latin typeface="Times New Roman"/>
              <a:ea typeface="Times New Roman"/>
              <a:cs typeface="Times New Roman"/>
              <a:sym typeface="Times New Roman"/>
            </a:endParaRPr>
          </a:p>
          <a:p>
            <a:pPr marL="800100" marR="0" lvl="1" indent="-342900" algn="l" rtl="0">
              <a:lnSpc>
                <a:spcPct val="90000"/>
              </a:lnSpc>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Times New Roman"/>
                <a:ea typeface="Times New Roman"/>
                <a:cs typeface="Times New Roman"/>
                <a:sym typeface="Times New Roman"/>
              </a:rPr>
              <a:t>Use </a:t>
            </a:r>
            <a:r>
              <a:rPr lang="en-US" sz="2400" b="0" i="0" u="none" strike="noStrike" cap="none" dirty="0">
                <a:solidFill>
                  <a:schemeClr val="accent2"/>
                </a:solidFill>
                <a:latin typeface="Trebuchet MS"/>
                <a:ea typeface="Trebuchet MS"/>
                <a:cs typeface="Trebuchet MS"/>
                <a:sym typeface="Trebuchet MS"/>
              </a:rPr>
              <a:t>equals</a:t>
            </a:r>
            <a:r>
              <a:rPr lang="en-US" sz="2400" b="0" i="0" u="none" strike="noStrike" cap="none" dirty="0">
                <a:solidFill>
                  <a:schemeClr val="dk1"/>
                </a:solidFill>
                <a:latin typeface="Times New Roman"/>
                <a:ea typeface="Times New Roman"/>
                <a:cs typeface="Times New Roman"/>
                <a:sym typeface="Times New Roman"/>
              </a:rPr>
              <a:t> for </a:t>
            </a:r>
            <a:r>
              <a:rPr lang="en-US" sz="2400" b="0" i="0" u="none" strike="noStrike" cap="none" dirty="0">
                <a:solidFill>
                  <a:schemeClr val="accent2"/>
                </a:solidFill>
                <a:latin typeface="Trebuchet MS"/>
                <a:ea typeface="Trebuchet MS"/>
                <a:cs typeface="Trebuchet MS"/>
                <a:sym typeface="Trebuchet MS"/>
              </a:rPr>
              <a:t>String</a:t>
            </a:r>
            <a:r>
              <a:rPr lang="en-US" sz="2400" b="0" i="0" u="none" strike="noStrike" cap="none" dirty="0">
                <a:solidFill>
                  <a:schemeClr val="dk1"/>
                </a:solidFill>
                <a:latin typeface="Times New Roman"/>
                <a:ea typeface="Times New Roman"/>
                <a:cs typeface="Times New Roman"/>
                <a:sym typeface="Times New Roman"/>
              </a:rPr>
              <a:t>s, </a:t>
            </a:r>
            <a:r>
              <a:rPr lang="en-US" sz="2400" b="0" i="0" u="none" strike="noStrike" cap="none" dirty="0" err="1">
                <a:solidFill>
                  <a:schemeClr val="accent2"/>
                </a:solidFill>
                <a:latin typeface="Trebuchet MS"/>
                <a:ea typeface="Trebuchet MS"/>
                <a:cs typeface="Trebuchet MS"/>
                <a:sym typeface="Trebuchet MS"/>
              </a:rPr>
              <a:t>java.util.Arrays.equals</a:t>
            </a:r>
            <a:r>
              <a:rPr lang="en-US" sz="2400" b="0" i="0" u="none" strike="noStrike" cap="none" dirty="0">
                <a:solidFill>
                  <a:schemeClr val="accent2"/>
                </a:solidFill>
                <a:latin typeface="Trebuchet MS"/>
                <a:ea typeface="Trebuchet MS"/>
                <a:cs typeface="Trebuchet MS"/>
                <a:sym typeface="Trebuchet MS"/>
              </a:rPr>
              <a:t>(a1, a2)</a:t>
            </a:r>
            <a:r>
              <a:rPr lang="en-US" sz="2400" b="0" i="0" u="none" strike="noStrike" cap="none" dirty="0">
                <a:solidFill>
                  <a:schemeClr val="dk1"/>
                </a:solidFill>
                <a:latin typeface="Times New Roman"/>
                <a:ea typeface="Times New Roman"/>
                <a:cs typeface="Times New Roman"/>
                <a:sym typeface="Times New Roman"/>
              </a:rPr>
              <a:t> for arrays.</a:t>
            </a:r>
            <a:endParaRPr dirty="0"/>
          </a:p>
          <a:p>
            <a:pPr marL="800100" marR="0" lvl="1" indent="-342900" algn="l" rtl="0">
              <a:lnSpc>
                <a:spcPct val="90000"/>
              </a:lnSpc>
              <a:spcBef>
                <a:spcPts val="0"/>
              </a:spcBef>
              <a:spcAft>
                <a:spcPts val="0"/>
              </a:spcAft>
              <a:buClr>
                <a:schemeClr val="dk1"/>
              </a:buClr>
              <a:buSzPts val="2400"/>
              <a:buFont typeface="Times New Roman"/>
              <a:buNone/>
            </a:pPr>
            <a:endParaRPr sz="2400" b="0" i="0" u="none" strike="noStrike" cap="none" dirty="0">
              <a:solidFill>
                <a:schemeClr val="dk1"/>
              </a:solidFill>
              <a:latin typeface="Times New Roman"/>
              <a:ea typeface="Times New Roman"/>
              <a:cs typeface="Times New Roman"/>
              <a:sym typeface="Times New Roman"/>
            </a:endParaRPr>
          </a:p>
          <a:p>
            <a:pPr marL="800100" marR="0" lvl="1" indent="-342900" algn="l" rtl="0">
              <a:lnSpc>
                <a:spcPct val="90000"/>
              </a:lnSpc>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Times New Roman"/>
                <a:ea typeface="Times New Roman"/>
                <a:cs typeface="Times New Roman"/>
                <a:sym typeface="Times New Roman"/>
              </a:rPr>
              <a:t>If you test your own objects for equality, override </a:t>
            </a:r>
            <a:r>
              <a:rPr lang="en-US" sz="2400" b="0" i="0" u="none" strike="noStrike" cap="none" dirty="0">
                <a:solidFill>
                  <a:schemeClr val="accent2"/>
                </a:solidFill>
                <a:latin typeface="Trebuchet MS"/>
                <a:ea typeface="Trebuchet MS"/>
                <a:cs typeface="Trebuchet MS"/>
                <a:sym typeface="Trebuchet MS"/>
              </a:rPr>
              <a:t>equals.</a:t>
            </a:r>
            <a:endParaRPr dirty="0"/>
          </a:p>
        </p:txBody>
      </p:sp>
      <p:sp>
        <p:nvSpPr>
          <p:cNvPr id="720" name="Google Shape;720;p65"/>
          <p:cNvSpPr txBox="1"/>
          <p:nvPr/>
        </p:nvSpPr>
        <p:spPr>
          <a:xfrm>
            <a:off x="685800" y="3979862"/>
            <a:ext cx="8034337" cy="4000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rebuchet MS"/>
              <a:buNone/>
            </a:pPr>
            <a:r>
              <a:rPr lang="en-US" sz="2000" b="0" i="0" u="none">
                <a:solidFill>
                  <a:schemeClr val="dk1"/>
                </a:solidFill>
                <a:latin typeface="Trebuchet MS"/>
                <a:ea typeface="Trebuchet MS"/>
                <a:cs typeface="Trebuchet MS"/>
                <a:sym typeface="Trebuchet MS"/>
              </a:rPr>
              <a:t>For example, the equals method is overridden in the Circle class.</a:t>
            </a:r>
            <a:endParaRPr/>
          </a:p>
        </p:txBody>
      </p:sp>
      <p:sp>
        <p:nvSpPr>
          <p:cNvPr id="721" name="Google Shape;721;p65"/>
          <p:cNvSpPr txBox="1"/>
          <p:nvPr/>
        </p:nvSpPr>
        <p:spPr>
          <a:xfrm>
            <a:off x="1447800" y="4495800"/>
            <a:ext cx="5334000" cy="2590800"/>
          </a:xfrm>
          <a:prstGeom prst="rect">
            <a:avLst/>
          </a:prstGeom>
          <a:noFill/>
          <a:ln>
            <a:noFill/>
          </a:ln>
        </p:spPr>
        <p:txBody>
          <a:bodyPr spcFirstLastPara="1" wrap="square" lIns="92075" tIns="46025" rIns="92075" bIns="46025" anchor="t" anchorCtr="0">
            <a:noAutofit/>
          </a:bodyPr>
          <a:lstStyle/>
          <a:p>
            <a:pPr marL="0" marR="0" lvl="0" indent="0" algn="l" rtl="0">
              <a:lnSpc>
                <a:spcPct val="100000"/>
              </a:lnSpc>
              <a:spcBef>
                <a:spcPts val="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public </a:t>
            </a:r>
            <a:r>
              <a:rPr lang="en-US" sz="1600" b="1" i="0" u="none" dirty="0" err="1">
                <a:solidFill>
                  <a:schemeClr val="dk2"/>
                </a:solidFill>
                <a:latin typeface="Courier New"/>
                <a:ea typeface="Courier New"/>
                <a:cs typeface="Courier New"/>
                <a:sym typeface="Courier New"/>
              </a:rPr>
              <a:t>boolean</a:t>
            </a:r>
            <a:r>
              <a:rPr lang="en-US" sz="1600" b="1" i="0" u="none" dirty="0">
                <a:solidFill>
                  <a:schemeClr val="dk2"/>
                </a:solidFill>
                <a:latin typeface="Courier New"/>
                <a:ea typeface="Courier New"/>
                <a:cs typeface="Courier New"/>
                <a:sym typeface="Courier New"/>
              </a:rPr>
              <a:t> equals(Object o) {</a:t>
            </a:r>
            <a:endParaRPr sz="1600" b="1" i="0" u="none" dirty="0">
              <a:solidFill>
                <a:schemeClr val="dk2"/>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if (o </a:t>
            </a:r>
            <a:r>
              <a:rPr lang="en-US" sz="1600" b="1" i="0" u="none" dirty="0" err="1">
                <a:solidFill>
                  <a:schemeClr val="dk2"/>
                </a:solidFill>
                <a:latin typeface="Courier New"/>
                <a:ea typeface="Courier New"/>
                <a:cs typeface="Courier New"/>
                <a:sym typeface="Courier New"/>
              </a:rPr>
              <a:t>instanceof</a:t>
            </a:r>
            <a:r>
              <a:rPr lang="en-US" sz="1600" b="1" i="0" u="none" dirty="0">
                <a:solidFill>
                  <a:schemeClr val="dk2"/>
                </a:solidFill>
                <a:latin typeface="Courier New"/>
                <a:ea typeface="Courier New"/>
                <a:cs typeface="Courier New"/>
                <a:sym typeface="Courier New"/>
              </a:rPr>
              <a:t> Circle) {</a:t>
            </a:r>
            <a:endParaRPr sz="1600" b="1" i="0" u="none" dirty="0">
              <a:solidFill>
                <a:schemeClr val="dk2"/>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return radius == ((Circle)o).radius;</a:t>
            </a:r>
            <a:endParaRPr sz="1600" b="1" i="0" u="none" dirty="0">
              <a:solidFill>
                <a:schemeClr val="dk2"/>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a:t>
            </a:r>
            <a:endParaRPr sz="1600" b="1" i="0" u="none" dirty="0">
              <a:solidFill>
                <a:schemeClr val="dk2"/>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else</a:t>
            </a:r>
            <a:endParaRPr sz="1600" b="1" i="0" u="none" dirty="0">
              <a:solidFill>
                <a:schemeClr val="dk2"/>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return false;</a:t>
            </a:r>
            <a:endParaRPr dirty="0"/>
          </a:p>
          <a:p>
            <a:pPr marL="0" marR="0" lvl="0" indent="0" algn="l" rtl="0">
              <a:lnSpc>
                <a:spcPct val="100000"/>
              </a:lnSpc>
              <a:spcBef>
                <a:spcPts val="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a:t>
            </a:r>
            <a:r>
              <a:rPr lang="en-US" sz="1500" b="1" i="0" u="none" dirty="0">
                <a:solidFill>
                  <a:schemeClr val="dk2"/>
                </a:solidFill>
                <a:latin typeface="Courier New"/>
                <a:ea typeface="Courier New"/>
                <a:cs typeface="Courier New"/>
                <a:sym typeface="Courier New"/>
              </a:rPr>
              <a:t> </a:t>
            </a:r>
            <a:endParaRPr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441231-E98E-4DB8-BE68-1EFDF68C84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76</a:t>
            </a:fld>
            <a:endParaRPr lang="en-US"/>
          </a:p>
        </p:txBody>
      </p:sp>
      <p:sp>
        <p:nvSpPr>
          <p:cNvPr id="3" name="Rectangle 2">
            <a:extLst>
              <a:ext uri="{FF2B5EF4-FFF2-40B4-BE49-F238E27FC236}">
                <a16:creationId xmlns:a16="http://schemas.microsoft.com/office/drawing/2014/main" id="{65BA445C-A5B4-4961-B241-8FA5BFE34412}"/>
              </a:ext>
            </a:extLst>
          </p:cNvPr>
          <p:cNvSpPr/>
          <p:nvPr/>
        </p:nvSpPr>
        <p:spPr>
          <a:xfrm>
            <a:off x="504825" y="492919"/>
            <a:ext cx="7867650" cy="5632311"/>
          </a:xfrm>
          <a:prstGeom prst="rect">
            <a:avLst/>
          </a:prstGeom>
        </p:spPr>
        <p:txBody>
          <a:bodyPr wrap="square">
            <a:spAutoFit/>
          </a:bodyPr>
          <a:lstStyle/>
          <a:p>
            <a:r>
              <a:rPr lang="en-US" sz="2000" b="1" dirty="0">
                <a:solidFill>
                  <a:srgbClr val="000FD6"/>
                </a:solidFill>
                <a:latin typeface="Courier New" panose="02070309020205020404" pitchFamily="49" charset="0"/>
              </a:rPr>
              <a:t>public</a:t>
            </a:r>
            <a:r>
              <a:rPr lang="en-US" sz="2000" dirty="0">
                <a:latin typeface="Courier New" panose="02070309020205020404" pitchFamily="49" charset="0"/>
              </a:rPr>
              <a:t> </a:t>
            </a:r>
            <a:r>
              <a:rPr lang="en-US" sz="2000" b="1" dirty="0">
                <a:solidFill>
                  <a:srgbClr val="000FD6"/>
                </a:solidFill>
                <a:latin typeface="Courier New" panose="02070309020205020404" pitchFamily="49" charset="0"/>
              </a:rPr>
              <a:t>class</a:t>
            </a:r>
            <a:r>
              <a:rPr lang="en-US" sz="2000" dirty="0">
                <a:latin typeface="Courier New" panose="02070309020205020404" pitchFamily="49" charset="0"/>
              </a:rPr>
              <a:t> Test { </a:t>
            </a:r>
          </a:p>
          <a:p>
            <a:pPr lvl="2"/>
            <a:r>
              <a:rPr lang="en-US" sz="2000" b="1" dirty="0">
                <a:solidFill>
                  <a:srgbClr val="000FD6"/>
                </a:solidFill>
                <a:latin typeface="Courier New" panose="02070309020205020404" pitchFamily="49" charset="0"/>
              </a:rPr>
              <a:t>public</a:t>
            </a:r>
            <a:r>
              <a:rPr lang="en-US" sz="2000" dirty="0">
                <a:latin typeface="Courier New" panose="02070309020205020404" pitchFamily="49" charset="0"/>
              </a:rPr>
              <a:t> </a:t>
            </a:r>
            <a:r>
              <a:rPr lang="en-US" sz="2000" b="1" dirty="0">
                <a:solidFill>
                  <a:srgbClr val="000FD6"/>
                </a:solidFill>
                <a:latin typeface="Courier New" panose="02070309020205020404" pitchFamily="49" charset="0"/>
              </a:rPr>
              <a:t>static</a:t>
            </a:r>
            <a:r>
              <a:rPr lang="en-US" sz="2000" dirty="0">
                <a:latin typeface="Courier New" panose="02070309020205020404" pitchFamily="49" charset="0"/>
              </a:rPr>
              <a:t> </a:t>
            </a:r>
            <a:r>
              <a:rPr lang="en-US" sz="2000" b="1" dirty="0">
                <a:solidFill>
                  <a:srgbClr val="000FD6"/>
                </a:solidFill>
                <a:latin typeface="Courier New" panose="02070309020205020404" pitchFamily="49" charset="0"/>
              </a:rPr>
              <a:t>void</a:t>
            </a:r>
            <a:r>
              <a:rPr lang="en-US" sz="2000" dirty="0">
                <a:latin typeface="Courier New" panose="02070309020205020404" pitchFamily="49" charset="0"/>
              </a:rPr>
              <a:t> main(String[] </a:t>
            </a:r>
            <a:r>
              <a:rPr lang="en-US" sz="2000" dirty="0" err="1">
                <a:latin typeface="Courier New" panose="02070309020205020404" pitchFamily="49" charset="0"/>
              </a:rPr>
              <a:t>args</a:t>
            </a:r>
            <a:r>
              <a:rPr lang="en-US" sz="2000" dirty="0">
                <a:latin typeface="Courier New" panose="02070309020205020404" pitchFamily="49" charset="0"/>
              </a:rPr>
              <a:t>) {</a:t>
            </a:r>
          </a:p>
          <a:p>
            <a:pPr lvl="2"/>
            <a:endParaRPr lang="en-US" sz="2000" dirty="0">
              <a:latin typeface="Courier New" panose="02070309020205020404" pitchFamily="49" charset="0"/>
            </a:endParaRPr>
          </a:p>
          <a:p>
            <a:pPr lvl="2"/>
            <a:r>
              <a:rPr lang="en-US" sz="2000" dirty="0">
                <a:latin typeface="Courier New" panose="02070309020205020404" pitchFamily="49" charset="0"/>
              </a:rPr>
              <a:t>Object circle1 = </a:t>
            </a:r>
            <a:r>
              <a:rPr lang="en-US" sz="2000" b="1" dirty="0">
                <a:solidFill>
                  <a:srgbClr val="000FD6"/>
                </a:solidFill>
                <a:latin typeface="Courier New" panose="02070309020205020404" pitchFamily="49" charset="0"/>
              </a:rPr>
              <a:t>new</a:t>
            </a:r>
            <a:r>
              <a:rPr lang="en-US" sz="2000" dirty="0">
                <a:latin typeface="Courier New" panose="02070309020205020404" pitchFamily="49" charset="0"/>
              </a:rPr>
              <a:t> Circle(); </a:t>
            </a:r>
          </a:p>
          <a:p>
            <a:pPr lvl="2"/>
            <a:r>
              <a:rPr lang="en-US" sz="2000" dirty="0">
                <a:latin typeface="Courier New" panose="02070309020205020404" pitchFamily="49" charset="0"/>
              </a:rPr>
              <a:t>Object circle2 = </a:t>
            </a:r>
            <a:r>
              <a:rPr lang="en-US" sz="2000" b="1" dirty="0">
                <a:solidFill>
                  <a:srgbClr val="000FD6"/>
                </a:solidFill>
                <a:latin typeface="Courier New" panose="02070309020205020404" pitchFamily="49" charset="0"/>
              </a:rPr>
              <a:t>new</a:t>
            </a:r>
            <a:r>
              <a:rPr lang="en-US" sz="2000" dirty="0">
                <a:latin typeface="Courier New" panose="02070309020205020404" pitchFamily="49" charset="0"/>
              </a:rPr>
              <a:t> Circle(); </a:t>
            </a:r>
            <a:r>
              <a:rPr lang="en-US" sz="2000" dirty="0" err="1">
                <a:latin typeface="Courier New" panose="02070309020205020404" pitchFamily="49" charset="0"/>
              </a:rPr>
              <a:t>System.out.println</a:t>
            </a:r>
            <a:r>
              <a:rPr lang="en-US" sz="2000" dirty="0">
                <a:latin typeface="Courier New" panose="02070309020205020404" pitchFamily="49" charset="0"/>
              </a:rPr>
              <a:t>(circle1.equals(circle2)); </a:t>
            </a:r>
          </a:p>
          <a:p>
            <a:pPr lvl="2"/>
            <a:r>
              <a:rPr lang="en-US" sz="2000" dirty="0">
                <a:latin typeface="Courier New" panose="02070309020205020404" pitchFamily="49" charset="0"/>
              </a:rPr>
              <a:t>} </a:t>
            </a:r>
          </a:p>
          <a:p>
            <a:r>
              <a:rPr lang="en-US" sz="2000" dirty="0">
                <a:latin typeface="Courier New" panose="02070309020205020404" pitchFamily="49" charset="0"/>
              </a:rPr>
              <a:t>} </a:t>
            </a:r>
          </a:p>
          <a:p>
            <a:pPr marL="457200" indent="-457200">
              <a:buAutoNum type="alphaLcParenBoth"/>
            </a:pPr>
            <a:r>
              <a:rPr lang="en-US" sz="2000" b="1" dirty="0">
                <a:solidFill>
                  <a:srgbClr val="000FD6"/>
                </a:solidFill>
                <a:latin typeface="Courier New" panose="02070309020205020404" pitchFamily="49" charset="0"/>
              </a:rPr>
              <a:t>class</a:t>
            </a:r>
            <a:r>
              <a:rPr lang="en-US" sz="2000" dirty="0">
                <a:latin typeface="Courier New" panose="02070309020205020404" pitchFamily="49" charset="0"/>
              </a:rPr>
              <a:t> Circle { </a:t>
            </a:r>
            <a:endParaRPr lang="en-US" sz="2000" b="1" dirty="0">
              <a:solidFill>
                <a:srgbClr val="000FD6"/>
              </a:solidFill>
              <a:latin typeface="Courier New" panose="02070309020205020404" pitchFamily="49" charset="0"/>
            </a:endParaRPr>
          </a:p>
          <a:p>
            <a:r>
              <a:rPr lang="en-US" sz="2000" b="1" dirty="0">
                <a:solidFill>
                  <a:srgbClr val="000FD6"/>
                </a:solidFill>
                <a:latin typeface="Courier New" panose="02070309020205020404" pitchFamily="49" charset="0"/>
              </a:rPr>
              <a:t>double</a:t>
            </a:r>
            <a:r>
              <a:rPr lang="en-US" sz="2000" dirty="0">
                <a:latin typeface="Courier New" panose="02070309020205020404" pitchFamily="49" charset="0"/>
              </a:rPr>
              <a:t> radius; </a:t>
            </a:r>
          </a:p>
          <a:p>
            <a:r>
              <a:rPr lang="en-US" sz="2000" b="1" dirty="0">
                <a:solidFill>
                  <a:srgbClr val="000FD6"/>
                </a:solidFill>
                <a:latin typeface="Courier New" panose="02070309020205020404" pitchFamily="49" charset="0"/>
              </a:rPr>
              <a:t>public</a:t>
            </a:r>
            <a:r>
              <a:rPr lang="en-US" sz="2000" dirty="0">
                <a:latin typeface="Courier New" panose="02070309020205020404" pitchFamily="49" charset="0"/>
              </a:rPr>
              <a:t> </a:t>
            </a:r>
            <a:r>
              <a:rPr lang="en-US" sz="2000" b="1" dirty="0" err="1">
                <a:solidFill>
                  <a:srgbClr val="000FD6"/>
                </a:solidFill>
                <a:latin typeface="Courier New" panose="02070309020205020404" pitchFamily="49" charset="0"/>
              </a:rPr>
              <a:t>boolean</a:t>
            </a:r>
            <a:r>
              <a:rPr lang="en-US" sz="2000" dirty="0">
                <a:latin typeface="Courier New" panose="02070309020205020404" pitchFamily="49" charset="0"/>
              </a:rPr>
              <a:t> equals(Circle circle) </a:t>
            </a:r>
          </a:p>
          <a:p>
            <a:r>
              <a:rPr lang="en-US" sz="2000" dirty="0">
                <a:latin typeface="Courier New" panose="02070309020205020404" pitchFamily="49" charset="0"/>
              </a:rPr>
              <a:t>{ </a:t>
            </a:r>
            <a:r>
              <a:rPr lang="en-US" sz="2000" b="1" dirty="0">
                <a:solidFill>
                  <a:srgbClr val="000FD6"/>
                </a:solidFill>
                <a:latin typeface="Courier New" panose="02070309020205020404" pitchFamily="49" charset="0"/>
              </a:rPr>
              <a:t>return</a:t>
            </a:r>
            <a:r>
              <a:rPr lang="en-US" sz="2000" dirty="0">
                <a:latin typeface="Courier New" panose="02070309020205020404" pitchFamily="49" charset="0"/>
              </a:rPr>
              <a:t> </a:t>
            </a:r>
            <a:r>
              <a:rPr lang="en-US" sz="2000" b="1" dirty="0" err="1">
                <a:solidFill>
                  <a:srgbClr val="000FD6"/>
                </a:solidFill>
                <a:latin typeface="Courier New" panose="02070309020205020404" pitchFamily="49" charset="0"/>
              </a:rPr>
              <a:t>this</a:t>
            </a:r>
            <a:r>
              <a:rPr lang="en-US" sz="2000" dirty="0" err="1">
                <a:latin typeface="Courier New" panose="02070309020205020404" pitchFamily="49" charset="0"/>
              </a:rPr>
              <a:t>.radius</a:t>
            </a:r>
            <a:r>
              <a:rPr lang="en-US" sz="2000" dirty="0">
                <a:latin typeface="Courier New" panose="02070309020205020404" pitchFamily="49" charset="0"/>
              </a:rPr>
              <a:t> == </a:t>
            </a:r>
            <a:r>
              <a:rPr lang="en-US" sz="2000" dirty="0" err="1">
                <a:latin typeface="Courier New" panose="02070309020205020404" pitchFamily="49" charset="0"/>
              </a:rPr>
              <a:t>circle.radius</a:t>
            </a:r>
            <a:r>
              <a:rPr lang="en-US" sz="2000" dirty="0">
                <a:latin typeface="Courier New" panose="02070309020205020404" pitchFamily="49" charset="0"/>
              </a:rPr>
              <a:t>; } </a:t>
            </a:r>
          </a:p>
          <a:p>
            <a:r>
              <a:rPr lang="en-US" sz="2000" dirty="0">
                <a:latin typeface="Courier New" panose="02070309020205020404" pitchFamily="49" charset="0"/>
              </a:rPr>
              <a:t>} </a:t>
            </a:r>
          </a:p>
          <a:p>
            <a:r>
              <a:rPr lang="en-US" sz="2000" b="1" dirty="0">
                <a:latin typeface="Courier New" panose="02070309020205020404" pitchFamily="49" charset="0"/>
              </a:rPr>
              <a:t>(b) </a:t>
            </a:r>
            <a:r>
              <a:rPr lang="en-US" sz="2000" b="1" dirty="0">
                <a:solidFill>
                  <a:srgbClr val="000FD6"/>
                </a:solidFill>
                <a:latin typeface="Courier New" panose="02070309020205020404" pitchFamily="49" charset="0"/>
              </a:rPr>
              <a:t>class</a:t>
            </a:r>
            <a:r>
              <a:rPr lang="en-US" sz="2000" dirty="0">
                <a:latin typeface="Courier New" panose="02070309020205020404" pitchFamily="49" charset="0"/>
              </a:rPr>
              <a:t> Circle { </a:t>
            </a:r>
          </a:p>
          <a:p>
            <a:r>
              <a:rPr lang="en-US" sz="2000" b="1" dirty="0">
                <a:solidFill>
                  <a:srgbClr val="000FD6"/>
                </a:solidFill>
                <a:latin typeface="Courier New" panose="02070309020205020404" pitchFamily="49" charset="0"/>
              </a:rPr>
              <a:t>double</a:t>
            </a:r>
            <a:r>
              <a:rPr lang="en-US" sz="2000" dirty="0">
                <a:latin typeface="Courier New" panose="02070309020205020404" pitchFamily="49" charset="0"/>
              </a:rPr>
              <a:t> radius; </a:t>
            </a:r>
          </a:p>
          <a:p>
            <a:r>
              <a:rPr lang="en-US" sz="2000" b="1" dirty="0">
                <a:solidFill>
                  <a:srgbClr val="000FD6"/>
                </a:solidFill>
                <a:latin typeface="Courier New" panose="02070309020205020404" pitchFamily="49" charset="0"/>
              </a:rPr>
              <a:t>public</a:t>
            </a:r>
            <a:r>
              <a:rPr lang="en-US" sz="2000" dirty="0">
                <a:latin typeface="Courier New" panose="02070309020205020404" pitchFamily="49" charset="0"/>
              </a:rPr>
              <a:t> </a:t>
            </a:r>
            <a:r>
              <a:rPr lang="en-US" sz="2000" b="1" dirty="0" err="1">
                <a:solidFill>
                  <a:srgbClr val="000FD6"/>
                </a:solidFill>
                <a:latin typeface="Courier New" panose="02070309020205020404" pitchFamily="49" charset="0"/>
              </a:rPr>
              <a:t>boolean</a:t>
            </a:r>
            <a:r>
              <a:rPr lang="en-US" sz="2000" dirty="0">
                <a:latin typeface="Courier New" panose="02070309020205020404" pitchFamily="49" charset="0"/>
              </a:rPr>
              <a:t> equals(Object o) </a:t>
            </a:r>
          </a:p>
          <a:p>
            <a:r>
              <a:rPr lang="en-US" sz="2000" dirty="0">
                <a:latin typeface="Courier New" panose="02070309020205020404" pitchFamily="49" charset="0"/>
              </a:rPr>
              <a:t>{ </a:t>
            </a:r>
            <a:r>
              <a:rPr lang="en-US" sz="2000" b="1" dirty="0">
                <a:solidFill>
                  <a:srgbClr val="000FD6"/>
                </a:solidFill>
                <a:latin typeface="Courier New" panose="02070309020205020404" pitchFamily="49" charset="0"/>
              </a:rPr>
              <a:t>return</a:t>
            </a:r>
            <a:r>
              <a:rPr lang="en-US" sz="2000" dirty="0">
                <a:latin typeface="Courier New" panose="02070309020205020404" pitchFamily="49" charset="0"/>
              </a:rPr>
              <a:t> </a:t>
            </a:r>
            <a:r>
              <a:rPr lang="en-US" sz="2000" b="1" dirty="0" err="1">
                <a:solidFill>
                  <a:srgbClr val="000FD6"/>
                </a:solidFill>
                <a:latin typeface="Courier New" panose="02070309020205020404" pitchFamily="49" charset="0"/>
              </a:rPr>
              <a:t>this</a:t>
            </a:r>
            <a:r>
              <a:rPr lang="en-US" sz="2000" dirty="0" err="1">
                <a:latin typeface="Courier New" panose="02070309020205020404" pitchFamily="49" charset="0"/>
              </a:rPr>
              <a:t>.radius</a:t>
            </a:r>
            <a:r>
              <a:rPr lang="en-US" sz="2000" dirty="0">
                <a:latin typeface="Courier New" panose="02070309020205020404" pitchFamily="49" charset="0"/>
              </a:rPr>
              <a:t> == ((Circle)o).radius; } </a:t>
            </a:r>
          </a:p>
          <a:p>
            <a:r>
              <a:rPr lang="en-US" sz="2000" dirty="0">
                <a:latin typeface="Courier New" panose="02070309020205020404" pitchFamily="49" charset="0"/>
              </a:rPr>
              <a:t>}</a:t>
            </a:r>
            <a:endParaRPr lang="en-US" sz="2000" dirty="0"/>
          </a:p>
        </p:txBody>
      </p:sp>
      <p:sp>
        <p:nvSpPr>
          <p:cNvPr id="4" name="Rectangle 3">
            <a:extLst>
              <a:ext uri="{FF2B5EF4-FFF2-40B4-BE49-F238E27FC236}">
                <a16:creationId xmlns:a16="http://schemas.microsoft.com/office/drawing/2014/main" id="{4FDBCB3E-10F5-4E8B-B865-C0099BE6F3ED}"/>
              </a:ext>
            </a:extLst>
          </p:cNvPr>
          <p:cNvSpPr/>
          <p:nvPr/>
        </p:nvSpPr>
        <p:spPr>
          <a:xfrm>
            <a:off x="5219700" y="1225549"/>
            <a:ext cx="4572000" cy="826380"/>
          </a:xfrm>
          <a:prstGeom prst="rect">
            <a:avLst/>
          </a:prstGeom>
        </p:spPr>
        <p:txBody>
          <a:bodyPr>
            <a:spAutoFit/>
          </a:bodyPr>
          <a:lstStyle/>
          <a:p>
            <a:pPr lvl="0">
              <a:buClr>
                <a:schemeClr val="dk1"/>
              </a:buClr>
              <a:buSzPts val="2400"/>
            </a:pPr>
            <a:r>
              <a:rPr lang="en-GB" dirty="0">
                <a:solidFill>
                  <a:srgbClr val="FF0000"/>
                </a:solidFill>
                <a:latin typeface="Courier New"/>
                <a:ea typeface="Courier New"/>
                <a:cs typeface="Courier New"/>
                <a:sym typeface="Courier New"/>
              </a:rPr>
              <a:t>public </a:t>
            </a:r>
            <a:r>
              <a:rPr lang="en-GB" dirty="0" err="1">
                <a:solidFill>
                  <a:srgbClr val="FF0000"/>
                </a:solidFill>
                <a:latin typeface="Courier New"/>
                <a:ea typeface="Courier New"/>
                <a:cs typeface="Courier New"/>
                <a:sym typeface="Courier New"/>
              </a:rPr>
              <a:t>boolean</a:t>
            </a:r>
            <a:r>
              <a:rPr lang="en-GB" dirty="0">
                <a:solidFill>
                  <a:srgbClr val="FF0000"/>
                </a:solidFill>
                <a:latin typeface="Courier New"/>
                <a:ea typeface="Courier New"/>
                <a:cs typeface="Courier New"/>
                <a:sym typeface="Courier New"/>
              </a:rPr>
              <a:t> equals(Object </a:t>
            </a:r>
            <a:r>
              <a:rPr lang="en-GB" dirty="0" err="1">
                <a:solidFill>
                  <a:srgbClr val="FF0000"/>
                </a:solidFill>
                <a:latin typeface="Courier New"/>
                <a:ea typeface="Courier New"/>
                <a:cs typeface="Courier New"/>
                <a:sym typeface="Courier New"/>
              </a:rPr>
              <a:t>obj</a:t>
            </a:r>
            <a:r>
              <a:rPr lang="en-GB" dirty="0">
                <a:solidFill>
                  <a:srgbClr val="FF0000"/>
                </a:solidFill>
                <a:latin typeface="Courier New"/>
                <a:ea typeface="Courier New"/>
                <a:cs typeface="Courier New"/>
                <a:sym typeface="Courier New"/>
              </a:rPr>
              <a:t>) {</a:t>
            </a:r>
            <a:endParaRPr lang="en-GB" dirty="0">
              <a:solidFill>
                <a:srgbClr val="FF0000"/>
              </a:solidFill>
            </a:endParaRPr>
          </a:p>
          <a:p>
            <a:pPr lvl="0">
              <a:lnSpc>
                <a:spcPct val="0"/>
              </a:lnSpc>
              <a:spcBef>
                <a:spcPts val="1800"/>
              </a:spcBef>
              <a:buClr>
                <a:schemeClr val="dk1"/>
              </a:buClr>
              <a:buSzPts val="2400"/>
            </a:pPr>
            <a:r>
              <a:rPr lang="en-GB" dirty="0">
                <a:solidFill>
                  <a:srgbClr val="FF0000"/>
                </a:solidFill>
                <a:latin typeface="Courier New"/>
                <a:ea typeface="Courier New"/>
                <a:cs typeface="Courier New"/>
                <a:sym typeface="Courier New"/>
              </a:rPr>
              <a:t>  return this == </a:t>
            </a:r>
            <a:r>
              <a:rPr lang="en-GB" dirty="0" err="1">
                <a:solidFill>
                  <a:srgbClr val="FF0000"/>
                </a:solidFill>
                <a:latin typeface="Courier New"/>
                <a:ea typeface="Courier New"/>
                <a:cs typeface="Courier New"/>
                <a:sym typeface="Courier New"/>
              </a:rPr>
              <a:t>obj</a:t>
            </a:r>
            <a:r>
              <a:rPr lang="en-GB" dirty="0">
                <a:solidFill>
                  <a:srgbClr val="FF0000"/>
                </a:solidFill>
                <a:latin typeface="Courier New"/>
                <a:ea typeface="Courier New"/>
                <a:cs typeface="Courier New"/>
                <a:sym typeface="Courier New"/>
              </a:rPr>
              <a:t>;</a:t>
            </a:r>
            <a:endParaRPr lang="en-GB" dirty="0">
              <a:solidFill>
                <a:srgbClr val="FF0000"/>
              </a:solidFill>
            </a:endParaRPr>
          </a:p>
          <a:p>
            <a:pPr lvl="0">
              <a:lnSpc>
                <a:spcPct val="0"/>
              </a:lnSpc>
              <a:spcBef>
                <a:spcPts val="1800"/>
              </a:spcBef>
              <a:buClr>
                <a:schemeClr val="dk1"/>
              </a:buClr>
              <a:buSzPts val="2400"/>
            </a:pPr>
            <a:r>
              <a:rPr lang="en-GB" dirty="0">
                <a:solidFill>
                  <a:srgbClr val="FF0000"/>
                </a:solidFill>
                <a:latin typeface="Courier New"/>
                <a:ea typeface="Courier New"/>
                <a:cs typeface="Courier New"/>
                <a:sym typeface="Courier New"/>
              </a:rPr>
              <a:t>}</a:t>
            </a:r>
            <a:endParaRPr lang="en-GB" dirty="0">
              <a:solidFill>
                <a:srgbClr val="FF0000"/>
              </a:solidFill>
            </a:endParaRPr>
          </a:p>
        </p:txBody>
      </p:sp>
    </p:spTree>
    <p:extLst>
      <p:ext uri="{BB962C8B-B14F-4D97-AF65-F5344CB8AC3E}">
        <p14:creationId xmlns:p14="http://schemas.microsoft.com/office/powerpoint/2010/main" val="33625625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441231-E98E-4DB8-BE68-1EFDF68C84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77</a:t>
            </a:fld>
            <a:endParaRPr lang="en-US"/>
          </a:p>
        </p:txBody>
      </p:sp>
      <p:sp>
        <p:nvSpPr>
          <p:cNvPr id="3" name="Rectangle 2">
            <a:extLst>
              <a:ext uri="{FF2B5EF4-FFF2-40B4-BE49-F238E27FC236}">
                <a16:creationId xmlns:a16="http://schemas.microsoft.com/office/drawing/2014/main" id="{65BA445C-A5B4-4961-B241-8FA5BFE34412}"/>
              </a:ext>
            </a:extLst>
          </p:cNvPr>
          <p:cNvSpPr/>
          <p:nvPr/>
        </p:nvSpPr>
        <p:spPr>
          <a:xfrm>
            <a:off x="504825" y="492919"/>
            <a:ext cx="7867650" cy="5324535"/>
          </a:xfrm>
          <a:prstGeom prst="rect">
            <a:avLst/>
          </a:prstGeom>
        </p:spPr>
        <p:txBody>
          <a:bodyPr wrap="square">
            <a:spAutoFit/>
          </a:bodyPr>
          <a:lstStyle/>
          <a:p>
            <a:r>
              <a:rPr lang="en-US" sz="2000" b="1" dirty="0">
                <a:solidFill>
                  <a:srgbClr val="000FD6"/>
                </a:solidFill>
                <a:latin typeface="Courier New" panose="02070309020205020404" pitchFamily="49" charset="0"/>
              </a:rPr>
              <a:t>public</a:t>
            </a:r>
            <a:r>
              <a:rPr lang="en-US" sz="2000" dirty="0">
                <a:latin typeface="Courier New" panose="02070309020205020404" pitchFamily="49" charset="0"/>
              </a:rPr>
              <a:t> </a:t>
            </a:r>
            <a:r>
              <a:rPr lang="en-US" sz="2000" b="1" dirty="0">
                <a:solidFill>
                  <a:srgbClr val="000FD6"/>
                </a:solidFill>
                <a:latin typeface="Courier New" panose="02070309020205020404" pitchFamily="49" charset="0"/>
              </a:rPr>
              <a:t>class</a:t>
            </a:r>
            <a:r>
              <a:rPr lang="en-US" sz="2000" dirty="0">
                <a:latin typeface="Courier New" panose="02070309020205020404" pitchFamily="49" charset="0"/>
              </a:rPr>
              <a:t> Test { </a:t>
            </a:r>
            <a:r>
              <a:rPr lang="en-US" sz="2000" b="1" dirty="0">
                <a:solidFill>
                  <a:srgbClr val="000FD6"/>
                </a:solidFill>
                <a:latin typeface="Courier New" panose="02070309020205020404" pitchFamily="49" charset="0"/>
              </a:rPr>
              <a:t>public</a:t>
            </a:r>
            <a:r>
              <a:rPr lang="en-US" sz="2000" dirty="0">
                <a:latin typeface="Courier New" panose="02070309020205020404" pitchFamily="49" charset="0"/>
              </a:rPr>
              <a:t> </a:t>
            </a:r>
            <a:r>
              <a:rPr lang="en-US" sz="2000" b="1" dirty="0">
                <a:solidFill>
                  <a:srgbClr val="000FD6"/>
                </a:solidFill>
                <a:latin typeface="Courier New" panose="02070309020205020404" pitchFamily="49" charset="0"/>
              </a:rPr>
              <a:t>static</a:t>
            </a:r>
            <a:r>
              <a:rPr lang="en-US" sz="2000" dirty="0">
                <a:latin typeface="Courier New" panose="02070309020205020404" pitchFamily="49" charset="0"/>
              </a:rPr>
              <a:t> </a:t>
            </a:r>
            <a:r>
              <a:rPr lang="en-US" sz="2000" b="1" dirty="0">
                <a:solidFill>
                  <a:srgbClr val="000FD6"/>
                </a:solidFill>
                <a:latin typeface="Courier New" panose="02070309020205020404" pitchFamily="49" charset="0"/>
              </a:rPr>
              <a:t>void</a:t>
            </a:r>
            <a:r>
              <a:rPr lang="en-US" sz="2000" dirty="0">
                <a:latin typeface="Courier New" panose="02070309020205020404" pitchFamily="49" charset="0"/>
              </a:rPr>
              <a:t> main(String[] </a:t>
            </a:r>
            <a:r>
              <a:rPr lang="en-US" sz="2000" dirty="0" err="1">
                <a:latin typeface="Courier New" panose="02070309020205020404" pitchFamily="49" charset="0"/>
              </a:rPr>
              <a:t>args</a:t>
            </a:r>
            <a:r>
              <a:rPr lang="en-US" sz="2000" dirty="0">
                <a:latin typeface="Courier New" panose="02070309020205020404" pitchFamily="49" charset="0"/>
              </a:rPr>
              <a:t>) {</a:t>
            </a:r>
          </a:p>
          <a:p>
            <a:endParaRPr lang="en-US" sz="2000" dirty="0">
              <a:latin typeface="Courier New" panose="02070309020205020404" pitchFamily="49" charset="0"/>
            </a:endParaRPr>
          </a:p>
          <a:p>
            <a:r>
              <a:rPr lang="en-US" sz="2000" dirty="0">
                <a:latin typeface="Courier New" panose="02070309020205020404" pitchFamily="49" charset="0"/>
              </a:rPr>
              <a:t>Object circle1 = </a:t>
            </a:r>
            <a:r>
              <a:rPr lang="en-US" sz="2000" b="1" dirty="0">
                <a:solidFill>
                  <a:srgbClr val="000FD6"/>
                </a:solidFill>
                <a:latin typeface="Courier New" panose="02070309020205020404" pitchFamily="49" charset="0"/>
              </a:rPr>
              <a:t>new</a:t>
            </a:r>
            <a:r>
              <a:rPr lang="en-US" sz="2000" dirty="0">
                <a:latin typeface="Courier New" panose="02070309020205020404" pitchFamily="49" charset="0"/>
              </a:rPr>
              <a:t> Circle(); </a:t>
            </a:r>
          </a:p>
          <a:p>
            <a:r>
              <a:rPr lang="en-US" sz="2000" dirty="0">
                <a:latin typeface="Courier New" panose="02070309020205020404" pitchFamily="49" charset="0"/>
              </a:rPr>
              <a:t>Object circle2 = </a:t>
            </a:r>
            <a:r>
              <a:rPr lang="en-US" sz="2000" b="1" dirty="0">
                <a:solidFill>
                  <a:srgbClr val="000FD6"/>
                </a:solidFill>
                <a:latin typeface="Courier New" panose="02070309020205020404" pitchFamily="49" charset="0"/>
              </a:rPr>
              <a:t>new</a:t>
            </a:r>
            <a:r>
              <a:rPr lang="en-US" sz="2000" dirty="0">
                <a:latin typeface="Courier New" panose="02070309020205020404" pitchFamily="49" charset="0"/>
              </a:rPr>
              <a:t> Circle(); </a:t>
            </a:r>
            <a:r>
              <a:rPr lang="en-US" sz="2000" dirty="0" err="1">
                <a:latin typeface="Courier New" panose="02070309020205020404" pitchFamily="49" charset="0"/>
              </a:rPr>
              <a:t>System.out.println</a:t>
            </a:r>
            <a:r>
              <a:rPr lang="en-US" sz="2000" dirty="0">
                <a:latin typeface="Courier New" panose="02070309020205020404" pitchFamily="49" charset="0"/>
              </a:rPr>
              <a:t>(circle1.equals(circle2)); } </a:t>
            </a:r>
          </a:p>
          <a:p>
            <a:r>
              <a:rPr lang="en-US" sz="2000" dirty="0">
                <a:latin typeface="Courier New" panose="02070309020205020404" pitchFamily="49" charset="0"/>
              </a:rPr>
              <a:t>} </a:t>
            </a:r>
          </a:p>
          <a:p>
            <a:pPr marL="457200" indent="-457200">
              <a:buAutoNum type="alphaLcParenBoth"/>
            </a:pPr>
            <a:r>
              <a:rPr lang="en-US" sz="2000" b="1" dirty="0">
                <a:solidFill>
                  <a:srgbClr val="000FD6"/>
                </a:solidFill>
                <a:latin typeface="Courier New" panose="02070309020205020404" pitchFamily="49" charset="0"/>
              </a:rPr>
              <a:t>class</a:t>
            </a:r>
            <a:r>
              <a:rPr lang="en-US" sz="2000" dirty="0">
                <a:latin typeface="Courier New" panose="02070309020205020404" pitchFamily="49" charset="0"/>
              </a:rPr>
              <a:t> Circle { </a:t>
            </a:r>
            <a:endParaRPr lang="en-US" sz="2000" b="1" dirty="0">
              <a:solidFill>
                <a:srgbClr val="000FD6"/>
              </a:solidFill>
              <a:latin typeface="Courier New" panose="02070309020205020404" pitchFamily="49" charset="0"/>
            </a:endParaRPr>
          </a:p>
          <a:p>
            <a:r>
              <a:rPr lang="en-US" sz="2000" b="1" dirty="0">
                <a:solidFill>
                  <a:srgbClr val="000FD6"/>
                </a:solidFill>
                <a:latin typeface="Courier New" panose="02070309020205020404" pitchFamily="49" charset="0"/>
              </a:rPr>
              <a:t>double</a:t>
            </a:r>
            <a:r>
              <a:rPr lang="en-US" sz="2000" dirty="0">
                <a:latin typeface="Courier New" panose="02070309020205020404" pitchFamily="49" charset="0"/>
              </a:rPr>
              <a:t> radius; </a:t>
            </a:r>
          </a:p>
          <a:p>
            <a:r>
              <a:rPr lang="en-US" sz="2000" b="1" dirty="0">
                <a:solidFill>
                  <a:srgbClr val="000FD6"/>
                </a:solidFill>
                <a:latin typeface="Courier New" panose="02070309020205020404" pitchFamily="49" charset="0"/>
              </a:rPr>
              <a:t>public</a:t>
            </a:r>
            <a:r>
              <a:rPr lang="en-US" sz="2000" dirty="0">
                <a:latin typeface="Courier New" panose="02070309020205020404" pitchFamily="49" charset="0"/>
              </a:rPr>
              <a:t> </a:t>
            </a:r>
            <a:r>
              <a:rPr lang="en-US" sz="2000" b="1" dirty="0" err="1">
                <a:solidFill>
                  <a:srgbClr val="000FD6"/>
                </a:solidFill>
                <a:latin typeface="Courier New" panose="02070309020205020404" pitchFamily="49" charset="0"/>
              </a:rPr>
              <a:t>boolean</a:t>
            </a:r>
            <a:r>
              <a:rPr lang="en-US" sz="2000" dirty="0">
                <a:latin typeface="Courier New" panose="02070309020205020404" pitchFamily="49" charset="0"/>
              </a:rPr>
              <a:t> equals(Circle circle) </a:t>
            </a:r>
          </a:p>
          <a:p>
            <a:r>
              <a:rPr lang="en-US" sz="2000" dirty="0">
                <a:latin typeface="Courier New" panose="02070309020205020404" pitchFamily="49" charset="0"/>
              </a:rPr>
              <a:t>{ </a:t>
            </a:r>
            <a:r>
              <a:rPr lang="en-US" sz="2000" b="1" dirty="0">
                <a:solidFill>
                  <a:srgbClr val="000FD6"/>
                </a:solidFill>
                <a:latin typeface="Courier New" panose="02070309020205020404" pitchFamily="49" charset="0"/>
              </a:rPr>
              <a:t>return</a:t>
            </a:r>
            <a:r>
              <a:rPr lang="en-US" sz="2000" dirty="0">
                <a:latin typeface="Courier New" panose="02070309020205020404" pitchFamily="49" charset="0"/>
              </a:rPr>
              <a:t> </a:t>
            </a:r>
            <a:r>
              <a:rPr lang="en-US" sz="2000" b="1" dirty="0" err="1">
                <a:solidFill>
                  <a:srgbClr val="000FD6"/>
                </a:solidFill>
                <a:latin typeface="Courier New" panose="02070309020205020404" pitchFamily="49" charset="0"/>
              </a:rPr>
              <a:t>this</a:t>
            </a:r>
            <a:r>
              <a:rPr lang="en-US" sz="2000" dirty="0" err="1">
                <a:latin typeface="Courier New" panose="02070309020205020404" pitchFamily="49" charset="0"/>
              </a:rPr>
              <a:t>.radius</a:t>
            </a:r>
            <a:r>
              <a:rPr lang="en-US" sz="2000" dirty="0">
                <a:latin typeface="Courier New" panose="02070309020205020404" pitchFamily="49" charset="0"/>
              </a:rPr>
              <a:t> == </a:t>
            </a:r>
            <a:r>
              <a:rPr lang="en-US" sz="2000" dirty="0" err="1">
                <a:latin typeface="Courier New" panose="02070309020205020404" pitchFamily="49" charset="0"/>
              </a:rPr>
              <a:t>circle.radius</a:t>
            </a:r>
            <a:r>
              <a:rPr lang="en-US" sz="2000" dirty="0">
                <a:latin typeface="Courier New" panose="02070309020205020404" pitchFamily="49" charset="0"/>
              </a:rPr>
              <a:t>; } </a:t>
            </a:r>
          </a:p>
          <a:p>
            <a:r>
              <a:rPr lang="en-US" sz="2000" dirty="0">
                <a:latin typeface="Courier New" panose="02070309020205020404" pitchFamily="49" charset="0"/>
              </a:rPr>
              <a:t>} </a:t>
            </a:r>
          </a:p>
          <a:p>
            <a:r>
              <a:rPr lang="en-US" sz="2000" b="1" dirty="0">
                <a:latin typeface="Courier New" panose="02070309020205020404" pitchFamily="49" charset="0"/>
              </a:rPr>
              <a:t>(b) </a:t>
            </a:r>
            <a:r>
              <a:rPr lang="en-US" sz="2000" b="1" dirty="0">
                <a:solidFill>
                  <a:srgbClr val="000FD6"/>
                </a:solidFill>
                <a:latin typeface="Courier New" panose="02070309020205020404" pitchFamily="49" charset="0"/>
              </a:rPr>
              <a:t>class</a:t>
            </a:r>
            <a:r>
              <a:rPr lang="en-US" sz="2000" dirty="0">
                <a:latin typeface="Courier New" panose="02070309020205020404" pitchFamily="49" charset="0"/>
              </a:rPr>
              <a:t> Circle { </a:t>
            </a:r>
          </a:p>
          <a:p>
            <a:r>
              <a:rPr lang="en-US" sz="2000" b="1" dirty="0">
                <a:solidFill>
                  <a:srgbClr val="000FD6"/>
                </a:solidFill>
                <a:latin typeface="Courier New" panose="02070309020205020404" pitchFamily="49" charset="0"/>
              </a:rPr>
              <a:t>double</a:t>
            </a:r>
            <a:r>
              <a:rPr lang="en-US" sz="2000" dirty="0">
                <a:latin typeface="Courier New" panose="02070309020205020404" pitchFamily="49" charset="0"/>
              </a:rPr>
              <a:t> radius; </a:t>
            </a:r>
          </a:p>
          <a:p>
            <a:r>
              <a:rPr lang="en-US" sz="2000" b="1" dirty="0">
                <a:solidFill>
                  <a:srgbClr val="000FD6"/>
                </a:solidFill>
                <a:latin typeface="Courier New" panose="02070309020205020404" pitchFamily="49" charset="0"/>
              </a:rPr>
              <a:t>public</a:t>
            </a:r>
            <a:r>
              <a:rPr lang="en-US" sz="2000" dirty="0">
                <a:latin typeface="Courier New" panose="02070309020205020404" pitchFamily="49" charset="0"/>
              </a:rPr>
              <a:t> </a:t>
            </a:r>
            <a:r>
              <a:rPr lang="en-US" sz="2000" b="1" dirty="0" err="1">
                <a:solidFill>
                  <a:srgbClr val="000FD6"/>
                </a:solidFill>
                <a:latin typeface="Courier New" panose="02070309020205020404" pitchFamily="49" charset="0"/>
              </a:rPr>
              <a:t>boolean</a:t>
            </a:r>
            <a:r>
              <a:rPr lang="en-US" sz="2000" dirty="0">
                <a:latin typeface="Courier New" panose="02070309020205020404" pitchFamily="49" charset="0"/>
              </a:rPr>
              <a:t> equals(Object o) </a:t>
            </a:r>
          </a:p>
          <a:p>
            <a:r>
              <a:rPr lang="en-US" sz="2000" dirty="0">
                <a:latin typeface="Courier New" panose="02070309020205020404" pitchFamily="49" charset="0"/>
              </a:rPr>
              <a:t>{ </a:t>
            </a:r>
            <a:r>
              <a:rPr lang="en-US" sz="2000" b="1" dirty="0">
                <a:solidFill>
                  <a:srgbClr val="000FD6"/>
                </a:solidFill>
                <a:latin typeface="Courier New" panose="02070309020205020404" pitchFamily="49" charset="0"/>
              </a:rPr>
              <a:t>return</a:t>
            </a:r>
            <a:r>
              <a:rPr lang="en-US" sz="2000" dirty="0">
                <a:latin typeface="Courier New" panose="02070309020205020404" pitchFamily="49" charset="0"/>
              </a:rPr>
              <a:t> </a:t>
            </a:r>
            <a:r>
              <a:rPr lang="en-US" sz="2000" b="1" dirty="0" err="1">
                <a:solidFill>
                  <a:srgbClr val="000FD6"/>
                </a:solidFill>
                <a:latin typeface="Courier New" panose="02070309020205020404" pitchFamily="49" charset="0"/>
              </a:rPr>
              <a:t>this</a:t>
            </a:r>
            <a:r>
              <a:rPr lang="en-US" sz="2000" dirty="0" err="1">
                <a:latin typeface="Courier New" panose="02070309020205020404" pitchFamily="49" charset="0"/>
              </a:rPr>
              <a:t>.radius</a:t>
            </a:r>
            <a:r>
              <a:rPr lang="en-US" sz="2000" dirty="0">
                <a:latin typeface="Courier New" panose="02070309020205020404" pitchFamily="49" charset="0"/>
              </a:rPr>
              <a:t> == ((Circle)o).radius; } </a:t>
            </a:r>
          </a:p>
          <a:p>
            <a:r>
              <a:rPr lang="en-US" sz="2000" dirty="0">
                <a:latin typeface="Courier New" panose="02070309020205020404" pitchFamily="49" charset="0"/>
              </a:rPr>
              <a:t>}</a:t>
            </a:r>
            <a:endParaRPr lang="en-US" sz="2000" dirty="0"/>
          </a:p>
        </p:txBody>
      </p:sp>
      <p:sp>
        <p:nvSpPr>
          <p:cNvPr id="4" name="Rectangle 3">
            <a:extLst>
              <a:ext uri="{FF2B5EF4-FFF2-40B4-BE49-F238E27FC236}">
                <a16:creationId xmlns:a16="http://schemas.microsoft.com/office/drawing/2014/main" id="{4FDBCB3E-10F5-4E8B-B865-C0099BE6F3ED}"/>
              </a:ext>
            </a:extLst>
          </p:cNvPr>
          <p:cNvSpPr/>
          <p:nvPr/>
        </p:nvSpPr>
        <p:spPr>
          <a:xfrm>
            <a:off x="5287992" y="850579"/>
            <a:ext cx="4572000" cy="826380"/>
          </a:xfrm>
          <a:prstGeom prst="rect">
            <a:avLst/>
          </a:prstGeom>
        </p:spPr>
        <p:txBody>
          <a:bodyPr>
            <a:spAutoFit/>
          </a:bodyPr>
          <a:lstStyle/>
          <a:p>
            <a:pPr lvl="0">
              <a:buClr>
                <a:schemeClr val="dk1"/>
              </a:buClr>
              <a:buSzPts val="2400"/>
            </a:pPr>
            <a:r>
              <a:rPr lang="en-GB" dirty="0">
                <a:solidFill>
                  <a:srgbClr val="FF0000"/>
                </a:solidFill>
                <a:latin typeface="Courier New"/>
                <a:ea typeface="Courier New"/>
                <a:cs typeface="Courier New"/>
                <a:sym typeface="Courier New"/>
              </a:rPr>
              <a:t>public </a:t>
            </a:r>
            <a:r>
              <a:rPr lang="en-GB" dirty="0" err="1">
                <a:solidFill>
                  <a:srgbClr val="FF0000"/>
                </a:solidFill>
                <a:latin typeface="Courier New"/>
                <a:ea typeface="Courier New"/>
                <a:cs typeface="Courier New"/>
                <a:sym typeface="Courier New"/>
              </a:rPr>
              <a:t>boolean</a:t>
            </a:r>
            <a:r>
              <a:rPr lang="en-GB" dirty="0">
                <a:solidFill>
                  <a:srgbClr val="FF0000"/>
                </a:solidFill>
                <a:latin typeface="Courier New"/>
                <a:ea typeface="Courier New"/>
                <a:cs typeface="Courier New"/>
                <a:sym typeface="Courier New"/>
              </a:rPr>
              <a:t> equals(Object </a:t>
            </a:r>
            <a:r>
              <a:rPr lang="en-GB" dirty="0" err="1">
                <a:solidFill>
                  <a:srgbClr val="FF0000"/>
                </a:solidFill>
                <a:latin typeface="Courier New"/>
                <a:ea typeface="Courier New"/>
                <a:cs typeface="Courier New"/>
                <a:sym typeface="Courier New"/>
              </a:rPr>
              <a:t>obj</a:t>
            </a:r>
            <a:r>
              <a:rPr lang="en-GB" dirty="0">
                <a:solidFill>
                  <a:srgbClr val="FF0000"/>
                </a:solidFill>
                <a:latin typeface="Courier New"/>
                <a:ea typeface="Courier New"/>
                <a:cs typeface="Courier New"/>
                <a:sym typeface="Courier New"/>
              </a:rPr>
              <a:t>) {</a:t>
            </a:r>
            <a:endParaRPr lang="en-GB" dirty="0">
              <a:solidFill>
                <a:srgbClr val="FF0000"/>
              </a:solidFill>
            </a:endParaRPr>
          </a:p>
          <a:p>
            <a:pPr lvl="0">
              <a:lnSpc>
                <a:spcPct val="0"/>
              </a:lnSpc>
              <a:spcBef>
                <a:spcPts val="1800"/>
              </a:spcBef>
              <a:buClr>
                <a:schemeClr val="dk1"/>
              </a:buClr>
              <a:buSzPts val="2400"/>
            </a:pPr>
            <a:r>
              <a:rPr lang="en-GB" dirty="0">
                <a:solidFill>
                  <a:srgbClr val="FF0000"/>
                </a:solidFill>
                <a:latin typeface="Courier New"/>
                <a:ea typeface="Courier New"/>
                <a:cs typeface="Courier New"/>
                <a:sym typeface="Courier New"/>
              </a:rPr>
              <a:t>  return this == </a:t>
            </a:r>
            <a:r>
              <a:rPr lang="en-GB" dirty="0" err="1">
                <a:solidFill>
                  <a:srgbClr val="FF0000"/>
                </a:solidFill>
                <a:latin typeface="Courier New"/>
                <a:ea typeface="Courier New"/>
                <a:cs typeface="Courier New"/>
                <a:sym typeface="Courier New"/>
              </a:rPr>
              <a:t>obj</a:t>
            </a:r>
            <a:r>
              <a:rPr lang="en-GB" dirty="0">
                <a:solidFill>
                  <a:srgbClr val="FF0000"/>
                </a:solidFill>
                <a:latin typeface="Courier New"/>
                <a:ea typeface="Courier New"/>
                <a:cs typeface="Courier New"/>
                <a:sym typeface="Courier New"/>
              </a:rPr>
              <a:t>;</a:t>
            </a:r>
            <a:endParaRPr lang="en-GB" dirty="0">
              <a:solidFill>
                <a:srgbClr val="FF0000"/>
              </a:solidFill>
            </a:endParaRPr>
          </a:p>
          <a:p>
            <a:pPr lvl="0">
              <a:lnSpc>
                <a:spcPct val="0"/>
              </a:lnSpc>
              <a:spcBef>
                <a:spcPts val="1800"/>
              </a:spcBef>
              <a:buClr>
                <a:schemeClr val="dk1"/>
              </a:buClr>
              <a:buSzPts val="2400"/>
            </a:pPr>
            <a:r>
              <a:rPr lang="en-GB" dirty="0">
                <a:solidFill>
                  <a:srgbClr val="FF0000"/>
                </a:solidFill>
                <a:latin typeface="Courier New"/>
                <a:ea typeface="Courier New"/>
                <a:cs typeface="Courier New"/>
                <a:sym typeface="Courier New"/>
              </a:rPr>
              <a:t>}</a:t>
            </a:r>
            <a:endParaRPr lang="en-GB" dirty="0">
              <a:solidFill>
                <a:srgbClr val="FF0000"/>
              </a:solidFill>
            </a:endParaRPr>
          </a:p>
        </p:txBody>
      </p:sp>
      <p:sp>
        <p:nvSpPr>
          <p:cNvPr id="5" name="Oval 4">
            <a:extLst>
              <a:ext uri="{FF2B5EF4-FFF2-40B4-BE49-F238E27FC236}">
                <a16:creationId xmlns:a16="http://schemas.microsoft.com/office/drawing/2014/main" id="{BC8355CC-5B94-4A46-B662-866FD77C099D}"/>
              </a:ext>
            </a:extLst>
          </p:cNvPr>
          <p:cNvSpPr/>
          <p:nvPr/>
        </p:nvSpPr>
        <p:spPr>
          <a:xfrm>
            <a:off x="6892506" y="750499"/>
            <a:ext cx="2113471" cy="414068"/>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E158CFE7-8E12-488C-B04F-F07732CF1E37}"/>
              </a:ext>
            </a:extLst>
          </p:cNvPr>
          <p:cNvSpPr/>
          <p:nvPr/>
        </p:nvSpPr>
        <p:spPr>
          <a:xfrm>
            <a:off x="2817963" y="3221966"/>
            <a:ext cx="3349924" cy="414068"/>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307CEC9E-83F3-4D97-9470-9811C2809FC4}"/>
              </a:ext>
            </a:extLst>
          </p:cNvPr>
          <p:cNvSpPr txBox="1"/>
          <p:nvPr/>
        </p:nvSpPr>
        <p:spPr>
          <a:xfrm rot="18541120">
            <a:off x="6655278" y="2749286"/>
            <a:ext cx="1104181" cy="307777"/>
          </a:xfrm>
          <a:prstGeom prst="rect">
            <a:avLst/>
          </a:prstGeom>
          <a:noFill/>
        </p:spPr>
        <p:txBody>
          <a:bodyPr wrap="square" rtlCol="0">
            <a:spAutoFit/>
          </a:bodyPr>
          <a:lstStyle/>
          <a:p>
            <a:r>
              <a:rPr lang="en-US" dirty="0"/>
              <a:t>Overload </a:t>
            </a:r>
          </a:p>
        </p:txBody>
      </p:sp>
      <p:sp>
        <p:nvSpPr>
          <p:cNvPr id="8" name="Oval 7">
            <a:extLst>
              <a:ext uri="{FF2B5EF4-FFF2-40B4-BE49-F238E27FC236}">
                <a16:creationId xmlns:a16="http://schemas.microsoft.com/office/drawing/2014/main" id="{504FE5E5-D137-4CCE-A9E3-FF66216FE5C6}"/>
              </a:ext>
            </a:extLst>
          </p:cNvPr>
          <p:cNvSpPr/>
          <p:nvPr/>
        </p:nvSpPr>
        <p:spPr>
          <a:xfrm>
            <a:off x="2694317" y="4766973"/>
            <a:ext cx="3349924" cy="414068"/>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51BD2271-7C82-4F9B-8891-4133285D601C}"/>
              </a:ext>
            </a:extLst>
          </p:cNvPr>
          <p:cNvSpPr txBox="1"/>
          <p:nvPr/>
        </p:nvSpPr>
        <p:spPr>
          <a:xfrm rot="18541120">
            <a:off x="7214500" y="4395636"/>
            <a:ext cx="1104181" cy="307777"/>
          </a:xfrm>
          <a:prstGeom prst="rect">
            <a:avLst/>
          </a:prstGeom>
          <a:noFill/>
        </p:spPr>
        <p:txBody>
          <a:bodyPr wrap="square" rtlCol="0">
            <a:spAutoFit/>
          </a:bodyPr>
          <a:lstStyle/>
          <a:p>
            <a:r>
              <a:rPr lang="en-US" dirty="0"/>
              <a:t>Override  </a:t>
            </a:r>
          </a:p>
        </p:txBody>
      </p:sp>
      <p:sp>
        <p:nvSpPr>
          <p:cNvPr id="13" name="Freeform: Shape 12">
            <a:extLst>
              <a:ext uri="{FF2B5EF4-FFF2-40B4-BE49-F238E27FC236}">
                <a16:creationId xmlns:a16="http://schemas.microsoft.com/office/drawing/2014/main" id="{E5407ED5-3F52-4E4D-8707-6022672DF95B}"/>
              </a:ext>
            </a:extLst>
          </p:cNvPr>
          <p:cNvSpPr/>
          <p:nvPr/>
        </p:nvSpPr>
        <p:spPr>
          <a:xfrm>
            <a:off x="6185071" y="1190445"/>
            <a:ext cx="2061782" cy="2320506"/>
          </a:xfrm>
          <a:custGeom>
            <a:avLst/>
            <a:gdLst>
              <a:gd name="connsiteX0" fmla="*/ 2061782 w 2061782"/>
              <a:gd name="connsiteY0" fmla="*/ 0 h 2320506"/>
              <a:gd name="connsiteX1" fmla="*/ 2044529 w 2061782"/>
              <a:gd name="connsiteY1" fmla="*/ 94891 h 2320506"/>
              <a:gd name="connsiteX2" fmla="*/ 2018650 w 2061782"/>
              <a:gd name="connsiteY2" fmla="*/ 129397 h 2320506"/>
              <a:gd name="connsiteX3" fmla="*/ 1984144 w 2061782"/>
              <a:gd name="connsiteY3" fmla="*/ 215661 h 2320506"/>
              <a:gd name="connsiteX4" fmla="*/ 1966891 w 2061782"/>
              <a:gd name="connsiteY4" fmla="*/ 276046 h 2320506"/>
              <a:gd name="connsiteX5" fmla="*/ 1958265 w 2061782"/>
              <a:gd name="connsiteY5" fmla="*/ 301925 h 2320506"/>
              <a:gd name="connsiteX6" fmla="*/ 1932386 w 2061782"/>
              <a:gd name="connsiteY6" fmla="*/ 465827 h 2320506"/>
              <a:gd name="connsiteX7" fmla="*/ 1889254 w 2061782"/>
              <a:gd name="connsiteY7" fmla="*/ 595223 h 2320506"/>
              <a:gd name="connsiteX8" fmla="*/ 1880627 w 2061782"/>
              <a:gd name="connsiteY8" fmla="*/ 629729 h 2320506"/>
              <a:gd name="connsiteX9" fmla="*/ 1863374 w 2061782"/>
              <a:gd name="connsiteY9" fmla="*/ 672861 h 2320506"/>
              <a:gd name="connsiteX10" fmla="*/ 1837495 w 2061782"/>
              <a:gd name="connsiteY10" fmla="*/ 802257 h 2320506"/>
              <a:gd name="connsiteX11" fmla="*/ 1802989 w 2061782"/>
              <a:gd name="connsiteY11" fmla="*/ 871268 h 2320506"/>
              <a:gd name="connsiteX12" fmla="*/ 1785737 w 2061782"/>
              <a:gd name="connsiteY12" fmla="*/ 931653 h 2320506"/>
              <a:gd name="connsiteX13" fmla="*/ 1699472 w 2061782"/>
              <a:gd name="connsiteY13" fmla="*/ 1035170 h 2320506"/>
              <a:gd name="connsiteX14" fmla="*/ 1664967 w 2061782"/>
              <a:gd name="connsiteY14" fmla="*/ 1078302 h 2320506"/>
              <a:gd name="connsiteX15" fmla="*/ 1570076 w 2061782"/>
              <a:gd name="connsiteY15" fmla="*/ 1233578 h 2320506"/>
              <a:gd name="connsiteX16" fmla="*/ 1561450 w 2061782"/>
              <a:gd name="connsiteY16" fmla="*/ 1285336 h 2320506"/>
              <a:gd name="connsiteX17" fmla="*/ 1509691 w 2061782"/>
              <a:gd name="connsiteY17" fmla="*/ 1337095 h 2320506"/>
              <a:gd name="connsiteX18" fmla="*/ 1492438 w 2061782"/>
              <a:gd name="connsiteY18" fmla="*/ 1371600 h 2320506"/>
              <a:gd name="connsiteX19" fmla="*/ 1457933 w 2061782"/>
              <a:gd name="connsiteY19" fmla="*/ 1397480 h 2320506"/>
              <a:gd name="connsiteX20" fmla="*/ 1328537 w 2061782"/>
              <a:gd name="connsiteY20" fmla="*/ 1423359 h 2320506"/>
              <a:gd name="connsiteX21" fmla="*/ 828204 w 2061782"/>
              <a:gd name="connsiteY21" fmla="*/ 1440612 h 2320506"/>
              <a:gd name="connsiteX22" fmla="*/ 802325 w 2061782"/>
              <a:gd name="connsiteY22" fmla="*/ 1466491 h 2320506"/>
              <a:gd name="connsiteX23" fmla="*/ 785072 w 2061782"/>
              <a:gd name="connsiteY23" fmla="*/ 1492370 h 2320506"/>
              <a:gd name="connsiteX24" fmla="*/ 759193 w 2061782"/>
              <a:gd name="connsiteY24" fmla="*/ 1526876 h 2320506"/>
              <a:gd name="connsiteX25" fmla="*/ 698808 w 2061782"/>
              <a:gd name="connsiteY25" fmla="*/ 1595887 h 2320506"/>
              <a:gd name="connsiteX26" fmla="*/ 655676 w 2061782"/>
              <a:gd name="connsiteY26" fmla="*/ 1656272 h 2320506"/>
              <a:gd name="connsiteX27" fmla="*/ 647050 w 2061782"/>
              <a:gd name="connsiteY27" fmla="*/ 1699404 h 2320506"/>
              <a:gd name="connsiteX28" fmla="*/ 629797 w 2061782"/>
              <a:gd name="connsiteY28" fmla="*/ 1725283 h 2320506"/>
              <a:gd name="connsiteX29" fmla="*/ 621171 w 2061782"/>
              <a:gd name="connsiteY29" fmla="*/ 1759789 h 2320506"/>
              <a:gd name="connsiteX30" fmla="*/ 603918 w 2061782"/>
              <a:gd name="connsiteY30" fmla="*/ 1794295 h 2320506"/>
              <a:gd name="connsiteX31" fmla="*/ 595291 w 2061782"/>
              <a:gd name="connsiteY31" fmla="*/ 1828800 h 2320506"/>
              <a:gd name="connsiteX32" fmla="*/ 578038 w 2061782"/>
              <a:gd name="connsiteY32" fmla="*/ 1889185 h 2320506"/>
              <a:gd name="connsiteX33" fmla="*/ 560786 w 2061782"/>
              <a:gd name="connsiteY33" fmla="*/ 1932317 h 2320506"/>
              <a:gd name="connsiteX34" fmla="*/ 552159 w 2061782"/>
              <a:gd name="connsiteY34" fmla="*/ 1958197 h 2320506"/>
              <a:gd name="connsiteX35" fmla="*/ 560786 w 2061782"/>
              <a:gd name="connsiteY35" fmla="*/ 2035834 h 2320506"/>
              <a:gd name="connsiteX36" fmla="*/ 586665 w 2061782"/>
              <a:gd name="connsiteY36" fmla="*/ 2070340 h 2320506"/>
              <a:gd name="connsiteX37" fmla="*/ 603918 w 2061782"/>
              <a:gd name="connsiteY37" fmla="*/ 2096219 h 2320506"/>
              <a:gd name="connsiteX38" fmla="*/ 638423 w 2061782"/>
              <a:gd name="connsiteY38" fmla="*/ 2122098 h 2320506"/>
              <a:gd name="connsiteX39" fmla="*/ 707435 w 2061782"/>
              <a:gd name="connsiteY39" fmla="*/ 2139351 h 2320506"/>
              <a:gd name="connsiteX40" fmla="*/ 733314 w 2061782"/>
              <a:gd name="connsiteY40" fmla="*/ 2147978 h 2320506"/>
              <a:gd name="connsiteX41" fmla="*/ 940348 w 2061782"/>
              <a:gd name="connsiteY41" fmla="*/ 2139351 h 2320506"/>
              <a:gd name="connsiteX42" fmla="*/ 974854 w 2061782"/>
              <a:gd name="connsiteY42" fmla="*/ 2130725 h 2320506"/>
              <a:gd name="connsiteX43" fmla="*/ 1026612 w 2061782"/>
              <a:gd name="connsiteY43" fmla="*/ 2096219 h 2320506"/>
              <a:gd name="connsiteX44" fmla="*/ 1061118 w 2061782"/>
              <a:gd name="connsiteY44" fmla="*/ 2078966 h 2320506"/>
              <a:gd name="connsiteX45" fmla="*/ 1104250 w 2061782"/>
              <a:gd name="connsiteY45" fmla="*/ 2009955 h 2320506"/>
              <a:gd name="connsiteX46" fmla="*/ 1138755 w 2061782"/>
              <a:gd name="connsiteY46" fmla="*/ 2001329 h 2320506"/>
              <a:gd name="connsiteX47" fmla="*/ 1156008 w 2061782"/>
              <a:gd name="connsiteY47" fmla="*/ 1975449 h 2320506"/>
              <a:gd name="connsiteX48" fmla="*/ 1181887 w 2061782"/>
              <a:gd name="connsiteY48" fmla="*/ 1966823 h 2320506"/>
              <a:gd name="connsiteX49" fmla="*/ 1225020 w 2061782"/>
              <a:gd name="connsiteY49" fmla="*/ 1940944 h 2320506"/>
              <a:gd name="connsiteX50" fmla="*/ 1276778 w 2061782"/>
              <a:gd name="connsiteY50" fmla="*/ 1889185 h 2320506"/>
              <a:gd name="connsiteX51" fmla="*/ 1319910 w 2061782"/>
              <a:gd name="connsiteY51" fmla="*/ 1811547 h 2320506"/>
              <a:gd name="connsiteX52" fmla="*/ 1345789 w 2061782"/>
              <a:gd name="connsiteY52" fmla="*/ 1759789 h 2320506"/>
              <a:gd name="connsiteX53" fmla="*/ 1354416 w 2061782"/>
              <a:gd name="connsiteY53" fmla="*/ 1699404 h 2320506"/>
              <a:gd name="connsiteX54" fmla="*/ 1371669 w 2061782"/>
              <a:gd name="connsiteY54" fmla="*/ 1639019 h 2320506"/>
              <a:gd name="connsiteX55" fmla="*/ 1371669 w 2061782"/>
              <a:gd name="connsiteY55" fmla="*/ 1440612 h 2320506"/>
              <a:gd name="connsiteX56" fmla="*/ 1345789 w 2061782"/>
              <a:gd name="connsiteY56" fmla="*/ 1431985 h 2320506"/>
              <a:gd name="connsiteX57" fmla="*/ 1302657 w 2061782"/>
              <a:gd name="connsiteY57" fmla="*/ 1423359 h 2320506"/>
              <a:gd name="connsiteX58" fmla="*/ 1242272 w 2061782"/>
              <a:gd name="connsiteY58" fmla="*/ 1406106 h 2320506"/>
              <a:gd name="connsiteX59" fmla="*/ 1121503 w 2061782"/>
              <a:gd name="connsiteY59" fmla="*/ 1414732 h 2320506"/>
              <a:gd name="connsiteX60" fmla="*/ 1052491 w 2061782"/>
              <a:gd name="connsiteY60" fmla="*/ 1431985 h 2320506"/>
              <a:gd name="connsiteX61" fmla="*/ 1026612 w 2061782"/>
              <a:gd name="connsiteY61" fmla="*/ 1440612 h 2320506"/>
              <a:gd name="connsiteX62" fmla="*/ 1000733 w 2061782"/>
              <a:gd name="connsiteY62" fmla="*/ 1457864 h 2320506"/>
              <a:gd name="connsiteX63" fmla="*/ 948974 w 2061782"/>
              <a:gd name="connsiteY63" fmla="*/ 1466491 h 2320506"/>
              <a:gd name="connsiteX64" fmla="*/ 905842 w 2061782"/>
              <a:gd name="connsiteY64" fmla="*/ 1475117 h 2320506"/>
              <a:gd name="connsiteX65" fmla="*/ 828204 w 2061782"/>
              <a:gd name="connsiteY65" fmla="*/ 1500997 h 2320506"/>
              <a:gd name="connsiteX66" fmla="*/ 802325 w 2061782"/>
              <a:gd name="connsiteY66" fmla="*/ 1518249 h 2320506"/>
              <a:gd name="connsiteX67" fmla="*/ 767820 w 2061782"/>
              <a:gd name="connsiteY67" fmla="*/ 1535502 h 2320506"/>
              <a:gd name="connsiteX68" fmla="*/ 707435 w 2061782"/>
              <a:gd name="connsiteY68" fmla="*/ 1552755 h 2320506"/>
              <a:gd name="connsiteX69" fmla="*/ 698808 w 2061782"/>
              <a:gd name="connsiteY69" fmla="*/ 1613140 h 2320506"/>
              <a:gd name="connsiteX70" fmla="*/ 681555 w 2061782"/>
              <a:gd name="connsiteY70" fmla="*/ 1639019 h 2320506"/>
              <a:gd name="connsiteX71" fmla="*/ 655676 w 2061782"/>
              <a:gd name="connsiteY71" fmla="*/ 1699404 h 2320506"/>
              <a:gd name="connsiteX72" fmla="*/ 647050 w 2061782"/>
              <a:gd name="connsiteY72" fmla="*/ 1742536 h 2320506"/>
              <a:gd name="connsiteX73" fmla="*/ 638423 w 2061782"/>
              <a:gd name="connsiteY73" fmla="*/ 1777042 h 2320506"/>
              <a:gd name="connsiteX74" fmla="*/ 629797 w 2061782"/>
              <a:gd name="connsiteY74" fmla="*/ 1820174 h 2320506"/>
              <a:gd name="connsiteX75" fmla="*/ 612544 w 2061782"/>
              <a:gd name="connsiteY75" fmla="*/ 1871932 h 2320506"/>
              <a:gd name="connsiteX76" fmla="*/ 603918 w 2061782"/>
              <a:gd name="connsiteY76" fmla="*/ 1915064 h 2320506"/>
              <a:gd name="connsiteX77" fmla="*/ 595291 w 2061782"/>
              <a:gd name="connsiteY77" fmla="*/ 1940944 h 2320506"/>
              <a:gd name="connsiteX78" fmla="*/ 578038 w 2061782"/>
              <a:gd name="connsiteY78" fmla="*/ 2001329 h 2320506"/>
              <a:gd name="connsiteX79" fmla="*/ 526280 w 2061782"/>
              <a:gd name="connsiteY79" fmla="*/ 2070340 h 2320506"/>
              <a:gd name="connsiteX80" fmla="*/ 509027 w 2061782"/>
              <a:gd name="connsiteY80" fmla="*/ 2096219 h 2320506"/>
              <a:gd name="connsiteX81" fmla="*/ 483148 w 2061782"/>
              <a:gd name="connsiteY81" fmla="*/ 2104846 h 2320506"/>
              <a:gd name="connsiteX82" fmla="*/ 457269 w 2061782"/>
              <a:gd name="connsiteY82" fmla="*/ 2130725 h 2320506"/>
              <a:gd name="connsiteX83" fmla="*/ 431389 w 2061782"/>
              <a:gd name="connsiteY83" fmla="*/ 2147978 h 2320506"/>
              <a:gd name="connsiteX84" fmla="*/ 414137 w 2061782"/>
              <a:gd name="connsiteY84" fmla="*/ 2173857 h 2320506"/>
              <a:gd name="connsiteX85" fmla="*/ 353752 w 2061782"/>
              <a:gd name="connsiteY85" fmla="*/ 2242868 h 2320506"/>
              <a:gd name="connsiteX86" fmla="*/ 319246 w 2061782"/>
              <a:gd name="connsiteY86" fmla="*/ 2268747 h 2320506"/>
              <a:gd name="connsiteX87" fmla="*/ 293367 w 2061782"/>
              <a:gd name="connsiteY87" fmla="*/ 2277374 h 2320506"/>
              <a:gd name="connsiteX88" fmla="*/ 258861 w 2061782"/>
              <a:gd name="connsiteY88" fmla="*/ 2294627 h 2320506"/>
              <a:gd name="connsiteX89" fmla="*/ 181223 w 2061782"/>
              <a:gd name="connsiteY89" fmla="*/ 2320506 h 2320506"/>
              <a:gd name="connsiteX90" fmla="*/ 86333 w 2061782"/>
              <a:gd name="connsiteY90" fmla="*/ 2311880 h 2320506"/>
              <a:gd name="connsiteX91" fmla="*/ 51827 w 2061782"/>
              <a:gd name="connsiteY91" fmla="*/ 2286000 h 2320506"/>
              <a:gd name="connsiteX92" fmla="*/ 25948 w 2061782"/>
              <a:gd name="connsiteY92" fmla="*/ 2268747 h 2320506"/>
              <a:gd name="connsiteX93" fmla="*/ 69 w 2061782"/>
              <a:gd name="connsiteY93" fmla="*/ 2251495 h 232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061782" h="2320506">
                <a:moveTo>
                  <a:pt x="2061782" y="0"/>
                </a:moveTo>
                <a:cubicBezTo>
                  <a:pt x="2056031" y="31630"/>
                  <a:pt x="2054695" y="64392"/>
                  <a:pt x="2044529" y="94891"/>
                </a:cubicBezTo>
                <a:cubicBezTo>
                  <a:pt x="2039982" y="108531"/>
                  <a:pt x="2025080" y="116537"/>
                  <a:pt x="2018650" y="129397"/>
                </a:cubicBezTo>
                <a:cubicBezTo>
                  <a:pt x="2004800" y="157097"/>
                  <a:pt x="1994451" y="186457"/>
                  <a:pt x="1984144" y="215661"/>
                </a:cubicBezTo>
                <a:cubicBezTo>
                  <a:pt x="1977177" y="235401"/>
                  <a:pt x="1972906" y="255995"/>
                  <a:pt x="1966891" y="276046"/>
                </a:cubicBezTo>
                <a:cubicBezTo>
                  <a:pt x="1964278" y="284755"/>
                  <a:pt x="1961140" y="293299"/>
                  <a:pt x="1958265" y="301925"/>
                </a:cubicBezTo>
                <a:cubicBezTo>
                  <a:pt x="1941576" y="518871"/>
                  <a:pt x="1964727" y="336458"/>
                  <a:pt x="1932386" y="465827"/>
                </a:cubicBezTo>
                <a:cubicBezTo>
                  <a:pt x="1903043" y="583202"/>
                  <a:pt x="1935253" y="518558"/>
                  <a:pt x="1889254" y="595223"/>
                </a:cubicBezTo>
                <a:cubicBezTo>
                  <a:pt x="1886378" y="606725"/>
                  <a:pt x="1884376" y="618481"/>
                  <a:pt x="1880627" y="629729"/>
                </a:cubicBezTo>
                <a:cubicBezTo>
                  <a:pt x="1875730" y="644419"/>
                  <a:pt x="1867448" y="657922"/>
                  <a:pt x="1863374" y="672861"/>
                </a:cubicBezTo>
                <a:cubicBezTo>
                  <a:pt x="1841803" y="751953"/>
                  <a:pt x="1871557" y="705750"/>
                  <a:pt x="1837495" y="802257"/>
                </a:cubicBezTo>
                <a:cubicBezTo>
                  <a:pt x="1828935" y="826510"/>
                  <a:pt x="1812541" y="847389"/>
                  <a:pt x="1802989" y="871268"/>
                </a:cubicBezTo>
                <a:cubicBezTo>
                  <a:pt x="1795214" y="890704"/>
                  <a:pt x="1795532" y="913152"/>
                  <a:pt x="1785737" y="931653"/>
                </a:cubicBezTo>
                <a:cubicBezTo>
                  <a:pt x="1744389" y="1009756"/>
                  <a:pt x="1747177" y="1003367"/>
                  <a:pt x="1699472" y="1035170"/>
                </a:cubicBezTo>
                <a:cubicBezTo>
                  <a:pt x="1673347" y="1113548"/>
                  <a:pt x="1714626" y="1007360"/>
                  <a:pt x="1664967" y="1078302"/>
                </a:cubicBezTo>
                <a:cubicBezTo>
                  <a:pt x="1630182" y="1127995"/>
                  <a:pt x="1570076" y="1233578"/>
                  <a:pt x="1570076" y="1233578"/>
                </a:cubicBezTo>
                <a:cubicBezTo>
                  <a:pt x="1567201" y="1250831"/>
                  <a:pt x="1566981" y="1268743"/>
                  <a:pt x="1561450" y="1285336"/>
                </a:cubicBezTo>
                <a:cubicBezTo>
                  <a:pt x="1553041" y="1310563"/>
                  <a:pt x="1529166" y="1322488"/>
                  <a:pt x="1509691" y="1337095"/>
                </a:cubicBezTo>
                <a:cubicBezTo>
                  <a:pt x="1503940" y="1348597"/>
                  <a:pt x="1500807" y="1361836"/>
                  <a:pt x="1492438" y="1371600"/>
                </a:cubicBezTo>
                <a:cubicBezTo>
                  <a:pt x="1483081" y="1382516"/>
                  <a:pt x="1469632" y="1389123"/>
                  <a:pt x="1457933" y="1397480"/>
                </a:cubicBezTo>
                <a:cubicBezTo>
                  <a:pt x="1409180" y="1432304"/>
                  <a:pt x="1422558" y="1419329"/>
                  <a:pt x="1328537" y="1423359"/>
                </a:cubicBezTo>
                <a:lnTo>
                  <a:pt x="828204" y="1440612"/>
                </a:lnTo>
                <a:cubicBezTo>
                  <a:pt x="819578" y="1449238"/>
                  <a:pt x="810135" y="1457119"/>
                  <a:pt x="802325" y="1466491"/>
                </a:cubicBezTo>
                <a:cubicBezTo>
                  <a:pt x="795688" y="1474456"/>
                  <a:pt x="791098" y="1483934"/>
                  <a:pt x="785072" y="1492370"/>
                </a:cubicBezTo>
                <a:cubicBezTo>
                  <a:pt x="776715" y="1504069"/>
                  <a:pt x="768397" y="1515831"/>
                  <a:pt x="759193" y="1526876"/>
                </a:cubicBezTo>
                <a:cubicBezTo>
                  <a:pt x="739625" y="1550358"/>
                  <a:pt x="717148" y="1571434"/>
                  <a:pt x="698808" y="1595887"/>
                </a:cubicBezTo>
                <a:cubicBezTo>
                  <a:pt x="630681" y="1686723"/>
                  <a:pt x="733735" y="1578213"/>
                  <a:pt x="655676" y="1656272"/>
                </a:cubicBezTo>
                <a:cubicBezTo>
                  <a:pt x="652801" y="1670649"/>
                  <a:pt x="652198" y="1685676"/>
                  <a:pt x="647050" y="1699404"/>
                </a:cubicBezTo>
                <a:cubicBezTo>
                  <a:pt x="643410" y="1709112"/>
                  <a:pt x="633881" y="1715754"/>
                  <a:pt x="629797" y="1725283"/>
                </a:cubicBezTo>
                <a:cubicBezTo>
                  <a:pt x="625127" y="1736180"/>
                  <a:pt x="625334" y="1748688"/>
                  <a:pt x="621171" y="1759789"/>
                </a:cubicBezTo>
                <a:cubicBezTo>
                  <a:pt x="616656" y="1771830"/>
                  <a:pt x="608433" y="1782254"/>
                  <a:pt x="603918" y="1794295"/>
                </a:cubicBezTo>
                <a:cubicBezTo>
                  <a:pt x="599755" y="1805396"/>
                  <a:pt x="598411" y="1817362"/>
                  <a:pt x="595291" y="1828800"/>
                </a:cubicBezTo>
                <a:cubicBezTo>
                  <a:pt x="589783" y="1848996"/>
                  <a:pt x="584658" y="1869325"/>
                  <a:pt x="578038" y="1889185"/>
                </a:cubicBezTo>
                <a:cubicBezTo>
                  <a:pt x="573141" y="1903875"/>
                  <a:pt x="566223" y="1917818"/>
                  <a:pt x="560786" y="1932317"/>
                </a:cubicBezTo>
                <a:cubicBezTo>
                  <a:pt x="557593" y="1940831"/>
                  <a:pt x="555035" y="1949570"/>
                  <a:pt x="552159" y="1958197"/>
                </a:cubicBezTo>
                <a:cubicBezTo>
                  <a:pt x="555035" y="1984076"/>
                  <a:pt x="553128" y="2010947"/>
                  <a:pt x="560786" y="2035834"/>
                </a:cubicBezTo>
                <a:cubicBezTo>
                  <a:pt x="565014" y="2049576"/>
                  <a:pt x="578308" y="2058641"/>
                  <a:pt x="586665" y="2070340"/>
                </a:cubicBezTo>
                <a:cubicBezTo>
                  <a:pt x="592691" y="2078776"/>
                  <a:pt x="596587" y="2088888"/>
                  <a:pt x="603918" y="2096219"/>
                </a:cubicBezTo>
                <a:cubicBezTo>
                  <a:pt x="614084" y="2106385"/>
                  <a:pt x="625940" y="2114965"/>
                  <a:pt x="638423" y="2122098"/>
                </a:cubicBezTo>
                <a:cubicBezTo>
                  <a:pt x="653763" y="2130864"/>
                  <a:pt x="694809" y="2136194"/>
                  <a:pt x="707435" y="2139351"/>
                </a:cubicBezTo>
                <a:cubicBezTo>
                  <a:pt x="716257" y="2141556"/>
                  <a:pt x="724688" y="2145102"/>
                  <a:pt x="733314" y="2147978"/>
                </a:cubicBezTo>
                <a:cubicBezTo>
                  <a:pt x="802325" y="2145102"/>
                  <a:pt x="871452" y="2144272"/>
                  <a:pt x="940348" y="2139351"/>
                </a:cubicBezTo>
                <a:cubicBezTo>
                  <a:pt x="952174" y="2138506"/>
                  <a:pt x="964250" y="2136027"/>
                  <a:pt x="974854" y="2130725"/>
                </a:cubicBezTo>
                <a:cubicBezTo>
                  <a:pt x="993400" y="2121452"/>
                  <a:pt x="1008066" y="2105492"/>
                  <a:pt x="1026612" y="2096219"/>
                </a:cubicBezTo>
                <a:lnTo>
                  <a:pt x="1061118" y="2078966"/>
                </a:lnTo>
                <a:cubicBezTo>
                  <a:pt x="1070333" y="2060537"/>
                  <a:pt x="1086832" y="2022397"/>
                  <a:pt x="1104250" y="2009955"/>
                </a:cubicBezTo>
                <a:cubicBezTo>
                  <a:pt x="1113897" y="2003064"/>
                  <a:pt x="1127253" y="2004204"/>
                  <a:pt x="1138755" y="2001329"/>
                </a:cubicBezTo>
                <a:cubicBezTo>
                  <a:pt x="1144506" y="1992702"/>
                  <a:pt x="1147912" y="1981926"/>
                  <a:pt x="1156008" y="1975449"/>
                </a:cubicBezTo>
                <a:cubicBezTo>
                  <a:pt x="1163108" y="1969769"/>
                  <a:pt x="1173754" y="1970889"/>
                  <a:pt x="1181887" y="1966823"/>
                </a:cubicBezTo>
                <a:cubicBezTo>
                  <a:pt x="1196884" y="1959325"/>
                  <a:pt x="1212043" y="1951561"/>
                  <a:pt x="1225020" y="1940944"/>
                </a:cubicBezTo>
                <a:cubicBezTo>
                  <a:pt x="1243904" y="1925494"/>
                  <a:pt x="1276778" y="1889185"/>
                  <a:pt x="1276778" y="1889185"/>
                </a:cubicBezTo>
                <a:cubicBezTo>
                  <a:pt x="1294851" y="1834963"/>
                  <a:pt x="1273769" y="1890645"/>
                  <a:pt x="1319910" y="1811547"/>
                </a:cubicBezTo>
                <a:cubicBezTo>
                  <a:pt x="1329629" y="1794886"/>
                  <a:pt x="1337163" y="1777042"/>
                  <a:pt x="1345789" y="1759789"/>
                </a:cubicBezTo>
                <a:cubicBezTo>
                  <a:pt x="1348665" y="1739661"/>
                  <a:pt x="1350779" y="1719409"/>
                  <a:pt x="1354416" y="1699404"/>
                </a:cubicBezTo>
                <a:cubicBezTo>
                  <a:pt x="1358750" y="1675566"/>
                  <a:pt x="1364276" y="1661198"/>
                  <a:pt x="1371669" y="1639019"/>
                </a:cubicBezTo>
                <a:cubicBezTo>
                  <a:pt x="1379315" y="1570199"/>
                  <a:pt x="1390576" y="1511514"/>
                  <a:pt x="1371669" y="1440612"/>
                </a:cubicBezTo>
                <a:cubicBezTo>
                  <a:pt x="1369326" y="1431826"/>
                  <a:pt x="1354611" y="1434190"/>
                  <a:pt x="1345789" y="1431985"/>
                </a:cubicBezTo>
                <a:cubicBezTo>
                  <a:pt x="1331565" y="1428429"/>
                  <a:pt x="1316970" y="1426540"/>
                  <a:pt x="1302657" y="1423359"/>
                </a:cubicBezTo>
                <a:cubicBezTo>
                  <a:pt x="1270172" y="1416140"/>
                  <a:pt x="1271084" y="1415709"/>
                  <a:pt x="1242272" y="1406106"/>
                </a:cubicBezTo>
                <a:cubicBezTo>
                  <a:pt x="1202016" y="1408981"/>
                  <a:pt x="1161492" y="1409279"/>
                  <a:pt x="1121503" y="1414732"/>
                </a:cubicBezTo>
                <a:cubicBezTo>
                  <a:pt x="1098008" y="1417936"/>
                  <a:pt x="1074986" y="1424486"/>
                  <a:pt x="1052491" y="1431985"/>
                </a:cubicBezTo>
                <a:cubicBezTo>
                  <a:pt x="1043865" y="1434861"/>
                  <a:pt x="1034745" y="1436545"/>
                  <a:pt x="1026612" y="1440612"/>
                </a:cubicBezTo>
                <a:cubicBezTo>
                  <a:pt x="1017339" y="1445248"/>
                  <a:pt x="1010568" y="1454586"/>
                  <a:pt x="1000733" y="1457864"/>
                </a:cubicBezTo>
                <a:cubicBezTo>
                  <a:pt x="984140" y="1463395"/>
                  <a:pt x="966183" y="1463362"/>
                  <a:pt x="948974" y="1466491"/>
                </a:cubicBezTo>
                <a:cubicBezTo>
                  <a:pt x="934548" y="1469114"/>
                  <a:pt x="920219" y="1472242"/>
                  <a:pt x="905842" y="1475117"/>
                </a:cubicBezTo>
                <a:cubicBezTo>
                  <a:pt x="789798" y="1533141"/>
                  <a:pt x="961965" y="1450837"/>
                  <a:pt x="828204" y="1500997"/>
                </a:cubicBezTo>
                <a:cubicBezTo>
                  <a:pt x="818497" y="1504637"/>
                  <a:pt x="811326" y="1513105"/>
                  <a:pt x="802325" y="1518249"/>
                </a:cubicBezTo>
                <a:cubicBezTo>
                  <a:pt x="791160" y="1524629"/>
                  <a:pt x="779905" y="1531107"/>
                  <a:pt x="767820" y="1535502"/>
                </a:cubicBezTo>
                <a:cubicBezTo>
                  <a:pt x="748147" y="1542656"/>
                  <a:pt x="727563" y="1547004"/>
                  <a:pt x="707435" y="1552755"/>
                </a:cubicBezTo>
                <a:cubicBezTo>
                  <a:pt x="704559" y="1572883"/>
                  <a:pt x="704651" y="1593665"/>
                  <a:pt x="698808" y="1613140"/>
                </a:cubicBezTo>
                <a:cubicBezTo>
                  <a:pt x="695829" y="1623070"/>
                  <a:pt x="686699" y="1630017"/>
                  <a:pt x="681555" y="1639019"/>
                </a:cubicBezTo>
                <a:cubicBezTo>
                  <a:pt x="670587" y="1658214"/>
                  <a:pt x="661051" y="1677903"/>
                  <a:pt x="655676" y="1699404"/>
                </a:cubicBezTo>
                <a:cubicBezTo>
                  <a:pt x="652120" y="1713628"/>
                  <a:pt x="650231" y="1728223"/>
                  <a:pt x="647050" y="1742536"/>
                </a:cubicBezTo>
                <a:cubicBezTo>
                  <a:pt x="644478" y="1754110"/>
                  <a:pt x="640995" y="1765468"/>
                  <a:pt x="638423" y="1777042"/>
                </a:cubicBezTo>
                <a:cubicBezTo>
                  <a:pt x="635242" y="1791355"/>
                  <a:pt x="633655" y="1806029"/>
                  <a:pt x="629797" y="1820174"/>
                </a:cubicBezTo>
                <a:cubicBezTo>
                  <a:pt x="625012" y="1837719"/>
                  <a:pt x="617329" y="1854387"/>
                  <a:pt x="612544" y="1871932"/>
                </a:cubicBezTo>
                <a:cubicBezTo>
                  <a:pt x="608686" y="1886077"/>
                  <a:pt x="607474" y="1900840"/>
                  <a:pt x="603918" y="1915064"/>
                </a:cubicBezTo>
                <a:cubicBezTo>
                  <a:pt x="601713" y="1923886"/>
                  <a:pt x="597904" y="1932234"/>
                  <a:pt x="595291" y="1940944"/>
                </a:cubicBezTo>
                <a:cubicBezTo>
                  <a:pt x="589276" y="1960995"/>
                  <a:pt x="586089" y="1982005"/>
                  <a:pt x="578038" y="2001329"/>
                </a:cubicBezTo>
                <a:cubicBezTo>
                  <a:pt x="556889" y="2052086"/>
                  <a:pt x="556006" y="2034669"/>
                  <a:pt x="526280" y="2070340"/>
                </a:cubicBezTo>
                <a:cubicBezTo>
                  <a:pt x="519643" y="2078305"/>
                  <a:pt x="517123" y="2089742"/>
                  <a:pt x="509027" y="2096219"/>
                </a:cubicBezTo>
                <a:cubicBezTo>
                  <a:pt x="501927" y="2101899"/>
                  <a:pt x="491774" y="2101970"/>
                  <a:pt x="483148" y="2104846"/>
                </a:cubicBezTo>
                <a:cubicBezTo>
                  <a:pt x="474522" y="2113472"/>
                  <a:pt x="466641" y="2122915"/>
                  <a:pt x="457269" y="2130725"/>
                </a:cubicBezTo>
                <a:cubicBezTo>
                  <a:pt x="449304" y="2137362"/>
                  <a:pt x="438720" y="2140647"/>
                  <a:pt x="431389" y="2147978"/>
                </a:cubicBezTo>
                <a:cubicBezTo>
                  <a:pt x="424058" y="2155309"/>
                  <a:pt x="420357" y="2165563"/>
                  <a:pt x="414137" y="2173857"/>
                </a:cubicBezTo>
                <a:cubicBezTo>
                  <a:pt x="396997" y="2196711"/>
                  <a:pt x="376095" y="2223717"/>
                  <a:pt x="353752" y="2242868"/>
                </a:cubicBezTo>
                <a:cubicBezTo>
                  <a:pt x="342836" y="2252225"/>
                  <a:pt x="331729" y="2261614"/>
                  <a:pt x="319246" y="2268747"/>
                </a:cubicBezTo>
                <a:cubicBezTo>
                  <a:pt x="311351" y="2273258"/>
                  <a:pt x="301725" y="2273792"/>
                  <a:pt x="293367" y="2277374"/>
                </a:cubicBezTo>
                <a:cubicBezTo>
                  <a:pt x="281547" y="2282440"/>
                  <a:pt x="270863" y="2290011"/>
                  <a:pt x="258861" y="2294627"/>
                </a:cubicBezTo>
                <a:cubicBezTo>
                  <a:pt x="233400" y="2304420"/>
                  <a:pt x="181223" y="2320506"/>
                  <a:pt x="181223" y="2320506"/>
                </a:cubicBezTo>
                <a:cubicBezTo>
                  <a:pt x="149593" y="2317631"/>
                  <a:pt x="117021" y="2320064"/>
                  <a:pt x="86333" y="2311880"/>
                </a:cubicBezTo>
                <a:cubicBezTo>
                  <a:pt x="72441" y="2308175"/>
                  <a:pt x="63526" y="2294357"/>
                  <a:pt x="51827" y="2286000"/>
                </a:cubicBezTo>
                <a:cubicBezTo>
                  <a:pt x="43391" y="2279974"/>
                  <a:pt x="35221" y="2273384"/>
                  <a:pt x="25948" y="2268747"/>
                </a:cubicBezTo>
                <a:cubicBezTo>
                  <a:pt x="-2659" y="2254444"/>
                  <a:pt x="69" y="2270722"/>
                  <a:pt x="69" y="225149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B7049A7-257C-4428-8596-F32E58E395D8}"/>
              </a:ext>
            </a:extLst>
          </p:cNvPr>
          <p:cNvSpPr/>
          <p:nvPr/>
        </p:nvSpPr>
        <p:spPr>
          <a:xfrm>
            <a:off x="6090249" y="1112808"/>
            <a:ext cx="2898476" cy="4002656"/>
          </a:xfrm>
          <a:custGeom>
            <a:avLst/>
            <a:gdLst>
              <a:gd name="connsiteX0" fmla="*/ 2682815 w 2898476"/>
              <a:gd name="connsiteY0" fmla="*/ 0 h 4002656"/>
              <a:gd name="connsiteX1" fmla="*/ 2717321 w 2898476"/>
              <a:gd name="connsiteY1" fmla="*/ 172528 h 4002656"/>
              <a:gd name="connsiteX2" fmla="*/ 2725947 w 2898476"/>
              <a:gd name="connsiteY2" fmla="*/ 232913 h 4002656"/>
              <a:gd name="connsiteX3" fmla="*/ 2760453 w 2898476"/>
              <a:gd name="connsiteY3" fmla="*/ 327803 h 4002656"/>
              <a:gd name="connsiteX4" fmla="*/ 2777706 w 2898476"/>
              <a:gd name="connsiteY4" fmla="*/ 448573 h 4002656"/>
              <a:gd name="connsiteX5" fmla="*/ 2786332 w 2898476"/>
              <a:gd name="connsiteY5" fmla="*/ 474452 h 4002656"/>
              <a:gd name="connsiteX6" fmla="*/ 2794959 w 2898476"/>
              <a:gd name="connsiteY6" fmla="*/ 508958 h 4002656"/>
              <a:gd name="connsiteX7" fmla="*/ 2803585 w 2898476"/>
              <a:gd name="connsiteY7" fmla="*/ 534837 h 4002656"/>
              <a:gd name="connsiteX8" fmla="*/ 2829464 w 2898476"/>
              <a:gd name="connsiteY8" fmla="*/ 629728 h 4002656"/>
              <a:gd name="connsiteX9" fmla="*/ 2838091 w 2898476"/>
              <a:gd name="connsiteY9" fmla="*/ 741871 h 4002656"/>
              <a:gd name="connsiteX10" fmla="*/ 2846717 w 2898476"/>
              <a:gd name="connsiteY10" fmla="*/ 897147 h 4002656"/>
              <a:gd name="connsiteX11" fmla="*/ 2889849 w 2898476"/>
              <a:gd name="connsiteY11" fmla="*/ 1147313 h 4002656"/>
              <a:gd name="connsiteX12" fmla="*/ 2898476 w 2898476"/>
              <a:gd name="connsiteY12" fmla="*/ 1207698 h 4002656"/>
              <a:gd name="connsiteX13" fmla="*/ 2855343 w 2898476"/>
              <a:gd name="connsiteY13" fmla="*/ 1673524 h 4002656"/>
              <a:gd name="connsiteX14" fmla="*/ 2838091 w 2898476"/>
              <a:gd name="connsiteY14" fmla="*/ 1725283 h 4002656"/>
              <a:gd name="connsiteX15" fmla="*/ 2820838 w 2898476"/>
              <a:gd name="connsiteY15" fmla="*/ 1785667 h 4002656"/>
              <a:gd name="connsiteX16" fmla="*/ 2794959 w 2898476"/>
              <a:gd name="connsiteY16" fmla="*/ 1863305 h 4002656"/>
              <a:gd name="connsiteX17" fmla="*/ 2786332 w 2898476"/>
              <a:gd name="connsiteY17" fmla="*/ 1897811 h 4002656"/>
              <a:gd name="connsiteX18" fmla="*/ 2751826 w 2898476"/>
              <a:gd name="connsiteY18" fmla="*/ 1958196 h 4002656"/>
              <a:gd name="connsiteX19" fmla="*/ 2743200 w 2898476"/>
              <a:gd name="connsiteY19" fmla="*/ 1992701 h 4002656"/>
              <a:gd name="connsiteX20" fmla="*/ 2708694 w 2898476"/>
              <a:gd name="connsiteY20" fmla="*/ 2027207 h 4002656"/>
              <a:gd name="connsiteX21" fmla="*/ 2639683 w 2898476"/>
              <a:gd name="connsiteY21" fmla="*/ 2113471 h 4002656"/>
              <a:gd name="connsiteX22" fmla="*/ 2518913 w 2898476"/>
              <a:gd name="connsiteY22" fmla="*/ 2286000 h 4002656"/>
              <a:gd name="connsiteX23" fmla="*/ 2475781 w 2898476"/>
              <a:gd name="connsiteY23" fmla="*/ 2346384 h 4002656"/>
              <a:gd name="connsiteX24" fmla="*/ 2441276 w 2898476"/>
              <a:gd name="connsiteY24" fmla="*/ 2389517 h 4002656"/>
              <a:gd name="connsiteX25" fmla="*/ 2415396 w 2898476"/>
              <a:gd name="connsiteY25" fmla="*/ 2432649 h 4002656"/>
              <a:gd name="connsiteX26" fmla="*/ 2389517 w 2898476"/>
              <a:gd name="connsiteY26" fmla="*/ 2467154 h 4002656"/>
              <a:gd name="connsiteX27" fmla="*/ 2346385 w 2898476"/>
              <a:gd name="connsiteY27" fmla="*/ 2518913 h 4002656"/>
              <a:gd name="connsiteX28" fmla="*/ 2329132 w 2898476"/>
              <a:gd name="connsiteY28" fmla="*/ 2544792 h 4002656"/>
              <a:gd name="connsiteX29" fmla="*/ 2303253 w 2898476"/>
              <a:gd name="connsiteY29" fmla="*/ 2562045 h 4002656"/>
              <a:gd name="connsiteX30" fmla="*/ 2268747 w 2898476"/>
              <a:gd name="connsiteY30" fmla="*/ 2622430 h 4002656"/>
              <a:gd name="connsiteX31" fmla="*/ 2242868 w 2898476"/>
              <a:gd name="connsiteY31" fmla="*/ 2656935 h 4002656"/>
              <a:gd name="connsiteX32" fmla="*/ 2191109 w 2898476"/>
              <a:gd name="connsiteY32" fmla="*/ 2734573 h 4002656"/>
              <a:gd name="connsiteX33" fmla="*/ 2139351 w 2898476"/>
              <a:gd name="connsiteY33" fmla="*/ 2786332 h 4002656"/>
              <a:gd name="connsiteX34" fmla="*/ 2122098 w 2898476"/>
              <a:gd name="connsiteY34" fmla="*/ 2812211 h 4002656"/>
              <a:gd name="connsiteX35" fmla="*/ 2096219 w 2898476"/>
              <a:gd name="connsiteY35" fmla="*/ 2829464 h 4002656"/>
              <a:gd name="connsiteX36" fmla="*/ 2087593 w 2898476"/>
              <a:gd name="connsiteY36" fmla="*/ 2863969 h 4002656"/>
              <a:gd name="connsiteX37" fmla="*/ 2027208 w 2898476"/>
              <a:gd name="connsiteY37" fmla="*/ 2898475 h 4002656"/>
              <a:gd name="connsiteX38" fmla="*/ 2009955 w 2898476"/>
              <a:gd name="connsiteY38" fmla="*/ 2924354 h 4002656"/>
              <a:gd name="connsiteX39" fmla="*/ 1984076 w 2898476"/>
              <a:gd name="connsiteY39" fmla="*/ 2941607 h 4002656"/>
              <a:gd name="connsiteX40" fmla="*/ 1949570 w 2898476"/>
              <a:gd name="connsiteY40" fmla="*/ 2967486 h 4002656"/>
              <a:gd name="connsiteX41" fmla="*/ 1871932 w 2898476"/>
              <a:gd name="connsiteY41" fmla="*/ 3027871 h 4002656"/>
              <a:gd name="connsiteX42" fmla="*/ 1785668 w 2898476"/>
              <a:gd name="connsiteY42" fmla="*/ 3053750 h 4002656"/>
              <a:gd name="connsiteX43" fmla="*/ 1742536 w 2898476"/>
              <a:gd name="connsiteY43" fmla="*/ 3062377 h 4002656"/>
              <a:gd name="connsiteX44" fmla="*/ 1699404 w 2898476"/>
              <a:gd name="connsiteY44" fmla="*/ 3088256 h 4002656"/>
              <a:gd name="connsiteX45" fmla="*/ 1673525 w 2898476"/>
              <a:gd name="connsiteY45" fmla="*/ 3114135 h 4002656"/>
              <a:gd name="connsiteX46" fmla="*/ 1613140 w 2898476"/>
              <a:gd name="connsiteY46" fmla="*/ 3148641 h 4002656"/>
              <a:gd name="connsiteX47" fmla="*/ 1578634 w 2898476"/>
              <a:gd name="connsiteY47" fmla="*/ 3191773 h 4002656"/>
              <a:gd name="connsiteX48" fmla="*/ 1518249 w 2898476"/>
              <a:gd name="connsiteY48" fmla="*/ 3252158 h 4002656"/>
              <a:gd name="connsiteX49" fmla="*/ 1457864 w 2898476"/>
              <a:gd name="connsiteY49" fmla="*/ 3347049 h 4002656"/>
              <a:gd name="connsiteX50" fmla="*/ 1406106 w 2898476"/>
              <a:gd name="connsiteY50" fmla="*/ 3398807 h 4002656"/>
              <a:gd name="connsiteX51" fmla="*/ 1362974 w 2898476"/>
              <a:gd name="connsiteY51" fmla="*/ 3441939 h 4002656"/>
              <a:gd name="connsiteX52" fmla="*/ 1328468 w 2898476"/>
              <a:gd name="connsiteY52" fmla="*/ 3493698 h 4002656"/>
              <a:gd name="connsiteX53" fmla="*/ 1311215 w 2898476"/>
              <a:gd name="connsiteY53" fmla="*/ 3519577 h 4002656"/>
              <a:gd name="connsiteX54" fmla="*/ 1319842 w 2898476"/>
              <a:gd name="connsiteY54" fmla="*/ 3881886 h 4002656"/>
              <a:gd name="connsiteX55" fmla="*/ 1345721 w 2898476"/>
              <a:gd name="connsiteY55" fmla="*/ 3916392 h 4002656"/>
              <a:gd name="connsiteX56" fmla="*/ 1380226 w 2898476"/>
              <a:gd name="connsiteY56" fmla="*/ 3985403 h 4002656"/>
              <a:gd name="connsiteX57" fmla="*/ 1431985 w 2898476"/>
              <a:gd name="connsiteY57" fmla="*/ 4002656 h 4002656"/>
              <a:gd name="connsiteX58" fmla="*/ 1518249 w 2898476"/>
              <a:gd name="connsiteY58" fmla="*/ 3976777 h 4002656"/>
              <a:gd name="connsiteX59" fmla="*/ 1595887 w 2898476"/>
              <a:gd name="connsiteY59" fmla="*/ 3916392 h 4002656"/>
              <a:gd name="connsiteX60" fmla="*/ 1639019 w 2898476"/>
              <a:gd name="connsiteY60" fmla="*/ 3847381 h 4002656"/>
              <a:gd name="connsiteX61" fmla="*/ 1682151 w 2898476"/>
              <a:gd name="connsiteY61" fmla="*/ 3804249 h 4002656"/>
              <a:gd name="connsiteX62" fmla="*/ 1716657 w 2898476"/>
              <a:gd name="connsiteY62" fmla="*/ 3795622 h 4002656"/>
              <a:gd name="connsiteX63" fmla="*/ 1768415 w 2898476"/>
              <a:gd name="connsiteY63" fmla="*/ 3761117 h 4002656"/>
              <a:gd name="connsiteX64" fmla="*/ 1785668 w 2898476"/>
              <a:gd name="connsiteY64" fmla="*/ 3726611 h 4002656"/>
              <a:gd name="connsiteX65" fmla="*/ 1811547 w 2898476"/>
              <a:gd name="connsiteY65" fmla="*/ 3700732 h 4002656"/>
              <a:gd name="connsiteX66" fmla="*/ 1846053 w 2898476"/>
              <a:gd name="connsiteY66" fmla="*/ 3631720 h 4002656"/>
              <a:gd name="connsiteX67" fmla="*/ 1854679 w 2898476"/>
              <a:gd name="connsiteY67" fmla="*/ 3605841 h 4002656"/>
              <a:gd name="connsiteX68" fmla="*/ 1871932 w 2898476"/>
              <a:gd name="connsiteY68" fmla="*/ 3571335 h 4002656"/>
              <a:gd name="connsiteX69" fmla="*/ 1889185 w 2898476"/>
              <a:gd name="connsiteY69" fmla="*/ 3510950 h 4002656"/>
              <a:gd name="connsiteX70" fmla="*/ 1906438 w 2898476"/>
              <a:gd name="connsiteY70" fmla="*/ 3476445 h 4002656"/>
              <a:gd name="connsiteX71" fmla="*/ 1915064 w 2898476"/>
              <a:gd name="connsiteY71" fmla="*/ 3381554 h 4002656"/>
              <a:gd name="connsiteX72" fmla="*/ 1880559 w 2898476"/>
              <a:gd name="connsiteY72" fmla="*/ 3088256 h 4002656"/>
              <a:gd name="connsiteX73" fmla="*/ 1854679 w 2898476"/>
              <a:gd name="connsiteY73" fmla="*/ 3079630 h 4002656"/>
              <a:gd name="connsiteX74" fmla="*/ 1837426 w 2898476"/>
              <a:gd name="connsiteY74" fmla="*/ 3053750 h 4002656"/>
              <a:gd name="connsiteX75" fmla="*/ 1785668 w 2898476"/>
              <a:gd name="connsiteY75" fmla="*/ 3019245 h 4002656"/>
              <a:gd name="connsiteX76" fmla="*/ 1690777 w 2898476"/>
              <a:gd name="connsiteY76" fmla="*/ 3027871 h 4002656"/>
              <a:gd name="connsiteX77" fmla="*/ 1673525 w 2898476"/>
              <a:gd name="connsiteY77" fmla="*/ 3053750 h 4002656"/>
              <a:gd name="connsiteX78" fmla="*/ 1656272 w 2898476"/>
              <a:gd name="connsiteY78" fmla="*/ 3088256 h 4002656"/>
              <a:gd name="connsiteX79" fmla="*/ 1647645 w 2898476"/>
              <a:gd name="connsiteY79" fmla="*/ 3114135 h 4002656"/>
              <a:gd name="connsiteX80" fmla="*/ 1621766 w 2898476"/>
              <a:gd name="connsiteY80" fmla="*/ 3140015 h 4002656"/>
              <a:gd name="connsiteX81" fmla="*/ 1570008 w 2898476"/>
              <a:gd name="connsiteY81" fmla="*/ 3217652 h 4002656"/>
              <a:gd name="connsiteX82" fmla="*/ 1544128 w 2898476"/>
              <a:gd name="connsiteY82" fmla="*/ 3243532 h 4002656"/>
              <a:gd name="connsiteX83" fmla="*/ 1518249 w 2898476"/>
              <a:gd name="connsiteY83" fmla="*/ 3278037 h 4002656"/>
              <a:gd name="connsiteX84" fmla="*/ 1492370 w 2898476"/>
              <a:gd name="connsiteY84" fmla="*/ 3321169 h 4002656"/>
              <a:gd name="connsiteX85" fmla="*/ 1466491 w 2898476"/>
              <a:gd name="connsiteY85" fmla="*/ 3338422 h 4002656"/>
              <a:gd name="connsiteX86" fmla="*/ 1449238 w 2898476"/>
              <a:gd name="connsiteY86" fmla="*/ 3390181 h 4002656"/>
              <a:gd name="connsiteX87" fmla="*/ 1388853 w 2898476"/>
              <a:gd name="connsiteY87" fmla="*/ 3433313 h 4002656"/>
              <a:gd name="connsiteX88" fmla="*/ 1362974 w 2898476"/>
              <a:gd name="connsiteY88" fmla="*/ 3459192 h 4002656"/>
              <a:gd name="connsiteX89" fmla="*/ 1311215 w 2898476"/>
              <a:gd name="connsiteY89" fmla="*/ 3554083 h 4002656"/>
              <a:gd name="connsiteX90" fmla="*/ 1276709 w 2898476"/>
              <a:gd name="connsiteY90" fmla="*/ 3605841 h 4002656"/>
              <a:gd name="connsiteX91" fmla="*/ 1250830 w 2898476"/>
              <a:gd name="connsiteY91" fmla="*/ 3640347 h 4002656"/>
              <a:gd name="connsiteX92" fmla="*/ 1233577 w 2898476"/>
              <a:gd name="connsiteY92" fmla="*/ 3666226 h 4002656"/>
              <a:gd name="connsiteX93" fmla="*/ 1207698 w 2898476"/>
              <a:gd name="connsiteY93" fmla="*/ 3674852 h 4002656"/>
              <a:gd name="connsiteX94" fmla="*/ 1164566 w 2898476"/>
              <a:gd name="connsiteY94" fmla="*/ 3709358 h 4002656"/>
              <a:gd name="connsiteX95" fmla="*/ 1138687 w 2898476"/>
              <a:gd name="connsiteY95" fmla="*/ 3743864 h 4002656"/>
              <a:gd name="connsiteX96" fmla="*/ 1104181 w 2898476"/>
              <a:gd name="connsiteY96" fmla="*/ 3752490 h 4002656"/>
              <a:gd name="connsiteX97" fmla="*/ 1000664 w 2898476"/>
              <a:gd name="connsiteY97" fmla="*/ 3795622 h 4002656"/>
              <a:gd name="connsiteX98" fmla="*/ 957532 w 2898476"/>
              <a:gd name="connsiteY98" fmla="*/ 3821501 h 4002656"/>
              <a:gd name="connsiteX99" fmla="*/ 914400 w 2898476"/>
              <a:gd name="connsiteY99" fmla="*/ 3856007 h 4002656"/>
              <a:gd name="connsiteX100" fmla="*/ 854015 w 2898476"/>
              <a:gd name="connsiteY100" fmla="*/ 3873260 h 4002656"/>
              <a:gd name="connsiteX101" fmla="*/ 759125 w 2898476"/>
              <a:gd name="connsiteY101" fmla="*/ 3899139 h 4002656"/>
              <a:gd name="connsiteX102" fmla="*/ 707366 w 2898476"/>
              <a:gd name="connsiteY102" fmla="*/ 3916392 h 4002656"/>
              <a:gd name="connsiteX103" fmla="*/ 517585 w 2898476"/>
              <a:gd name="connsiteY103" fmla="*/ 3933645 h 4002656"/>
              <a:gd name="connsiteX104" fmla="*/ 207034 w 2898476"/>
              <a:gd name="connsiteY104" fmla="*/ 3925018 h 4002656"/>
              <a:gd name="connsiteX105" fmla="*/ 155276 w 2898476"/>
              <a:gd name="connsiteY105" fmla="*/ 3899139 h 4002656"/>
              <a:gd name="connsiteX106" fmla="*/ 112143 w 2898476"/>
              <a:gd name="connsiteY106" fmla="*/ 3890513 h 4002656"/>
              <a:gd name="connsiteX107" fmla="*/ 0 w 2898476"/>
              <a:gd name="connsiteY107" fmla="*/ 3881886 h 4002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2898476" h="4002656">
                <a:moveTo>
                  <a:pt x="2682815" y="0"/>
                </a:moveTo>
                <a:cubicBezTo>
                  <a:pt x="2694317" y="57509"/>
                  <a:pt x="2706642" y="114860"/>
                  <a:pt x="2717321" y="172528"/>
                </a:cubicBezTo>
                <a:cubicBezTo>
                  <a:pt x="2721023" y="192521"/>
                  <a:pt x="2720505" y="213322"/>
                  <a:pt x="2725947" y="232913"/>
                </a:cubicBezTo>
                <a:cubicBezTo>
                  <a:pt x="2734955" y="265342"/>
                  <a:pt x="2748951" y="296173"/>
                  <a:pt x="2760453" y="327803"/>
                </a:cubicBezTo>
                <a:cubicBezTo>
                  <a:pt x="2766204" y="368060"/>
                  <a:pt x="2770639" y="408526"/>
                  <a:pt x="2777706" y="448573"/>
                </a:cubicBezTo>
                <a:cubicBezTo>
                  <a:pt x="2779286" y="457528"/>
                  <a:pt x="2783834" y="465709"/>
                  <a:pt x="2786332" y="474452"/>
                </a:cubicBezTo>
                <a:cubicBezTo>
                  <a:pt x="2789589" y="485852"/>
                  <a:pt x="2791702" y="497558"/>
                  <a:pt x="2794959" y="508958"/>
                </a:cubicBezTo>
                <a:cubicBezTo>
                  <a:pt x="2797457" y="517701"/>
                  <a:pt x="2801087" y="526094"/>
                  <a:pt x="2803585" y="534837"/>
                </a:cubicBezTo>
                <a:cubicBezTo>
                  <a:pt x="2812592" y="566361"/>
                  <a:pt x="2820838" y="598098"/>
                  <a:pt x="2829464" y="629728"/>
                </a:cubicBezTo>
                <a:cubicBezTo>
                  <a:pt x="2832340" y="667109"/>
                  <a:pt x="2835677" y="704457"/>
                  <a:pt x="2838091" y="741871"/>
                </a:cubicBezTo>
                <a:cubicBezTo>
                  <a:pt x="2841429" y="793602"/>
                  <a:pt x="2841878" y="845535"/>
                  <a:pt x="2846717" y="897147"/>
                </a:cubicBezTo>
                <a:cubicBezTo>
                  <a:pt x="2856560" y="1002139"/>
                  <a:pt x="2870739" y="1042208"/>
                  <a:pt x="2889849" y="1147313"/>
                </a:cubicBezTo>
                <a:cubicBezTo>
                  <a:pt x="2893486" y="1167318"/>
                  <a:pt x="2895600" y="1187570"/>
                  <a:pt x="2898476" y="1207698"/>
                </a:cubicBezTo>
                <a:cubicBezTo>
                  <a:pt x="2893360" y="1274198"/>
                  <a:pt x="2878137" y="1553854"/>
                  <a:pt x="2855343" y="1673524"/>
                </a:cubicBezTo>
                <a:cubicBezTo>
                  <a:pt x="2851940" y="1691389"/>
                  <a:pt x="2843439" y="1707901"/>
                  <a:pt x="2838091" y="1725283"/>
                </a:cubicBezTo>
                <a:cubicBezTo>
                  <a:pt x="2831935" y="1745291"/>
                  <a:pt x="2827082" y="1765686"/>
                  <a:pt x="2820838" y="1785667"/>
                </a:cubicBezTo>
                <a:cubicBezTo>
                  <a:pt x="2812701" y="1811704"/>
                  <a:pt x="2802981" y="1837232"/>
                  <a:pt x="2794959" y="1863305"/>
                </a:cubicBezTo>
                <a:cubicBezTo>
                  <a:pt x="2791472" y="1874637"/>
                  <a:pt x="2791238" y="1887018"/>
                  <a:pt x="2786332" y="1897811"/>
                </a:cubicBezTo>
                <a:cubicBezTo>
                  <a:pt x="2776739" y="1918916"/>
                  <a:pt x="2763328" y="1938068"/>
                  <a:pt x="2751826" y="1958196"/>
                </a:cubicBezTo>
                <a:cubicBezTo>
                  <a:pt x="2748951" y="1969698"/>
                  <a:pt x="2749483" y="1982647"/>
                  <a:pt x="2743200" y="1992701"/>
                </a:cubicBezTo>
                <a:cubicBezTo>
                  <a:pt x="2734579" y="2006495"/>
                  <a:pt x="2719280" y="2014857"/>
                  <a:pt x="2708694" y="2027207"/>
                </a:cubicBezTo>
                <a:cubicBezTo>
                  <a:pt x="2684729" y="2055166"/>
                  <a:pt x="2662501" y="2084569"/>
                  <a:pt x="2639683" y="2113471"/>
                </a:cubicBezTo>
                <a:cubicBezTo>
                  <a:pt x="2542208" y="2236939"/>
                  <a:pt x="2612992" y="2144883"/>
                  <a:pt x="2518913" y="2286000"/>
                </a:cubicBezTo>
                <a:cubicBezTo>
                  <a:pt x="2505192" y="2306581"/>
                  <a:pt x="2490622" y="2326596"/>
                  <a:pt x="2475781" y="2346384"/>
                </a:cubicBezTo>
                <a:cubicBezTo>
                  <a:pt x="2464734" y="2361114"/>
                  <a:pt x="2451835" y="2374433"/>
                  <a:pt x="2441276" y="2389517"/>
                </a:cubicBezTo>
                <a:cubicBezTo>
                  <a:pt x="2431661" y="2403253"/>
                  <a:pt x="2424697" y="2418698"/>
                  <a:pt x="2415396" y="2432649"/>
                </a:cubicBezTo>
                <a:cubicBezTo>
                  <a:pt x="2407421" y="2444611"/>
                  <a:pt x="2397137" y="2454962"/>
                  <a:pt x="2389517" y="2467154"/>
                </a:cubicBezTo>
                <a:cubicBezTo>
                  <a:pt x="2358246" y="2517188"/>
                  <a:pt x="2390527" y="2489484"/>
                  <a:pt x="2346385" y="2518913"/>
                </a:cubicBezTo>
                <a:cubicBezTo>
                  <a:pt x="2340634" y="2527539"/>
                  <a:pt x="2336463" y="2537461"/>
                  <a:pt x="2329132" y="2544792"/>
                </a:cubicBezTo>
                <a:cubicBezTo>
                  <a:pt x="2321801" y="2552123"/>
                  <a:pt x="2309618" y="2553861"/>
                  <a:pt x="2303253" y="2562045"/>
                </a:cubicBezTo>
                <a:cubicBezTo>
                  <a:pt x="2289020" y="2580344"/>
                  <a:pt x="2281193" y="2602872"/>
                  <a:pt x="2268747" y="2622430"/>
                </a:cubicBezTo>
                <a:cubicBezTo>
                  <a:pt x="2261028" y="2634559"/>
                  <a:pt x="2249850" y="2644367"/>
                  <a:pt x="2242868" y="2656935"/>
                </a:cubicBezTo>
                <a:cubicBezTo>
                  <a:pt x="2163827" y="2799208"/>
                  <a:pt x="2295125" y="2600838"/>
                  <a:pt x="2191109" y="2734573"/>
                </a:cubicBezTo>
                <a:cubicBezTo>
                  <a:pt x="2148328" y="2789577"/>
                  <a:pt x="2187765" y="2770193"/>
                  <a:pt x="2139351" y="2786332"/>
                </a:cubicBezTo>
                <a:cubicBezTo>
                  <a:pt x="2133600" y="2794958"/>
                  <a:pt x="2129429" y="2804880"/>
                  <a:pt x="2122098" y="2812211"/>
                </a:cubicBezTo>
                <a:cubicBezTo>
                  <a:pt x="2114767" y="2819542"/>
                  <a:pt x="2101970" y="2820838"/>
                  <a:pt x="2096219" y="2829464"/>
                </a:cubicBezTo>
                <a:cubicBezTo>
                  <a:pt x="2089643" y="2839329"/>
                  <a:pt x="2094484" y="2854322"/>
                  <a:pt x="2087593" y="2863969"/>
                </a:cubicBezTo>
                <a:cubicBezTo>
                  <a:pt x="2071272" y="2886819"/>
                  <a:pt x="2050626" y="2890669"/>
                  <a:pt x="2027208" y="2898475"/>
                </a:cubicBezTo>
                <a:cubicBezTo>
                  <a:pt x="2021457" y="2907101"/>
                  <a:pt x="2017286" y="2917023"/>
                  <a:pt x="2009955" y="2924354"/>
                </a:cubicBezTo>
                <a:cubicBezTo>
                  <a:pt x="2002624" y="2931685"/>
                  <a:pt x="1992512" y="2935581"/>
                  <a:pt x="1984076" y="2941607"/>
                </a:cubicBezTo>
                <a:cubicBezTo>
                  <a:pt x="1972377" y="2949964"/>
                  <a:pt x="1960486" y="2958129"/>
                  <a:pt x="1949570" y="2967486"/>
                </a:cubicBezTo>
                <a:cubicBezTo>
                  <a:pt x="1926079" y="2987621"/>
                  <a:pt x="1904862" y="3021284"/>
                  <a:pt x="1871932" y="3027871"/>
                </a:cubicBezTo>
                <a:cubicBezTo>
                  <a:pt x="1759885" y="3050282"/>
                  <a:pt x="1899159" y="3019703"/>
                  <a:pt x="1785668" y="3053750"/>
                </a:cubicBezTo>
                <a:cubicBezTo>
                  <a:pt x="1771624" y="3057963"/>
                  <a:pt x="1756913" y="3059501"/>
                  <a:pt x="1742536" y="3062377"/>
                </a:cubicBezTo>
                <a:cubicBezTo>
                  <a:pt x="1728159" y="3071003"/>
                  <a:pt x="1712817" y="3078196"/>
                  <a:pt x="1699404" y="3088256"/>
                </a:cubicBezTo>
                <a:cubicBezTo>
                  <a:pt x="1689644" y="3095576"/>
                  <a:pt x="1682788" y="3106196"/>
                  <a:pt x="1673525" y="3114135"/>
                </a:cubicBezTo>
                <a:cubicBezTo>
                  <a:pt x="1640290" y="3142623"/>
                  <a:pt x="1647255" y="3137270"/>
                  <a:pt x="1613140" y="3148641"/>
                </a:cubicBezTo>
                <a:cubicBezTo>
                  <a:pt x="1601638" y="3163018"/>
                  <a:pt x="1591653" y="3178754"/>
                  <a:pt x="1578634" y="3191773"/>
                </a:cubicBezTo>
                <a:cubicBezTo>
                  <a:pt x="1521509" y="3248898"/>
                  <a:pt x="1587516" y="3148258"/>
                  <a:pt x="1518249" y="3252158"/>
                </a:cubicBezTo>
                <a:cubicBezTo>
                  <a:pt x="1486506" y="3299772"/>
                  <a:pt x="1491515" y="3309659"/>
                  <a:pt x="1457864" y="3347049"/>
                </a:cubicBezTo>
                <a:cubicBezTo>
                  <a:pt x="1441542" y="3365185"/>
                  <a:pt x="1419640" y="3378506"/>
                  <a:pt x="1406106" y="3398807"/>
                </a:cubicBezTo>
                <a:cubicBezTo>
                  <a:pt x="1383102" y="3433312"/>
                  <a:pt x="1397479" y="3418935"/>
                  <a:pt x="1362974" y="3441939"/>
                </a:cubicBezTo>
                <a:lnTo>
                  <a:pt x="1328468" y="3493698"/>
                </a:lnTo>
                <a:lnTo>
                  <a:pt x="1311215" y="3519577"/>
                </a:lnTo>
                <a:cubicBezTo>
                  <a:pt x="1287741" y="3660425"/>
                  <a:pt x="1288603" y="3631971"/>
                  <a:pt x="1319842" y="3881886"/>
                </a:cubicBezTo>
                <a:cubicBezTo>
                  <a:pt x="1321625" y="3896152"/>
                  <a:pt x="1338739" y="3903824"/>
                  <a:pt x="1345721" y="3916392"/>
                </a:cubicBezTo>
                <a:cubicBezTo>
                  <a:pt x="1350652" y="3925268"/>
                  <a:pt x="1365212" y="3976020"/>
                  <a:pt x="1380226" y="3985403"/>
                </a:cubicBezTo>
                <a:cubicBezTo>
                  <a:pt x="1395648" y="3995042"/>
                  <a:pt x="1431985" y="4002656"/>
                  <a:pt x="1431985" y="4002656"/>
                </a:cubicBezTo>
                <a:cubicBezTo>
                  <a:pt x="1460740" y="3994030"/>
                  <a:pt x="1490745" y="3988810"/>
                  <a:pt x="1518249" y="3976777"/>
                </a:cubicBezTo>
                <a:cubicBezTo>
                  <a:pt x="1554936" y="3960726"/>
                  <a:pt x="1570185" y="3942094"/>
                  <a:pt x="1595887" y="3916392"/>
                </a:cubicBezTo>
                <a:cubicBezTo>
                  <a:pt x="1611328" y="3870068"/>
                  <a:pt x="1596823" y="3903642"/>
                  <a:pt x="1639019" y="3847381"/>
                </a:cubicBezTo>
                <a:cubicBezTo>
                  <a:pt x="1657181" y="3823165"/>
                  <a:pt x="1652487" y="3816962"/>
                  <a:pt x="1682151" y="3804249"/>
                </a:cubicBezTo>
                <a:cubicBezTo>
                  <a:pt x="1693048" y="3799579"/>
                  <a:pt x="1705155" y="3798498"/>
                  <a:pt x="1716657" y="3795622"/>
                </a:cubicBezTo>
                <a:cubicBezTo>
                  <a:pt x="1774580" y="3708734"/>
                  <a:pt x="1684861" y="3830744"/>
                  <a:pt x="1768415" y="3761117"/>
                </a:cubicBezTo>
                <a:cubicBezTo>
                  <a:pt x="1778294" y="3752885"/>
                  <a:pt x="1778194" y="3737075"/>
                  <a:pt x="1785668" y="3726611"/>
                </a:cubicBezTo>
                <a:cubicBezTo>
                  <a:pt x="1792759" y="3716684"/>
                  <a:pt x="1802921" y="3709358"/>
                  <a:pt x="1811547" y="3700732"/>
                </a:cubicBezTo>
                <a:cubicBezTo>
                  <a:pt x="1831002" y="3642371"/>
                  <a:pt x="1805308" y="3713212"/>
                  <a:pt x="1846053" y="3631720"/>
                </a:cubicBezTo>
                <a:cubicBezTo>
                  <a:pt x="1850119" y="3623587"/>
                  <a:pt x="1851097" y="3614199"/>
                  <a:pt x="1854679" y="3605841"/>
                </a:cubicBezTo>
                <a:cubicBezTo>
                  <a:pt x="1859745" y="3594021"/>
                  <a:pt x="1866866" y="3583155"/>
                  <a:pt x="1871932" y="3571335"/>
                </a:cubicBezTo>
                <a:cubicBezTo>
                  <a:pt x="1892794" y="3522659"/>
                  <a:pt x="1867290" y="3569337"/>
                  <a:pt x="1889185" y="3510950"/>
                </a:cubicBezTo>
                <a:cubicBezTo>
                  <a:pt x="1893700" y="3498909"/>
                  <a:pt x="1900687" y="3487947"/>
                  <a:pt x="1906438" y="3476445"/>
                </a:cubicBezTo>
                <a:cubicBezTo>
                  <a:pt x="1909313" y="3444815"/>
                  <a:pt x="1915064" y="3413315"/>
                  <a:pt x="1915064" y="3381554"/>
                </a:cubicBezTo>
                <a:cubicBezTo>
                  <a:pt x="1915064" y="3324711"/>
                  <a:pt x="1968268" y="3146727"/>
                  <a:pt x="1880559" y="3088256"/>
                </a:cubicBezTo>
                <a:cubicBezTo>
                  <a:pt x="1872993" y="3083212"/>
                  <a:pt x="1863306" y="3082505"/>
                  <a:pt x="1854679" y="3079630"/>
                </a:cubicBezTo>
                <a:cubicBezTo>
                  <a:pt x="1848928" y="3071003"/>
                  <a:pt x="1845229" y="3060577"/>
                  <a:pt x="1837426" y="3053750"/>
                </a:cubicBezTo>
                <a:cubicBezTo>
                  <a:pt x="1821821" y="3040096"/>
                  <a:pt x="1785668" y="3019245"/>
                  <a:pt x="1785668" y="3019245"/>
                </a:cubicBezTo>
                <a:cubicBezTo>
                  <a:pt x="1754038" y="3022120"/>
                  <a:pt x="1721133" y="3018531"/>
                  <a:pt x="1690777" y="3027871"/>
                </a:cubicBezTo>
                <a:cubicBezTo>
                  <a:pt x="1680868" y="3030920"/>
                  <a:pt x="1678669" y="3044748"/>
                  <a:pt x="1673525" y="3053750"/>
                </a:cubicBezTo>
                <a:cubicBezTo>
                  <a:pt x="1667145" y="3064915"/>
                  <a:pt x="1661338" y="3076436"/>
                  <a:pt x="1656272" y="3088256"/>
                </a:cubicBezTo>
                <a:cubicBezTo>
                  <a:pt x="1652690" y="3096614"/>
                  <a:pt x="1652689" y="3106569"/>
                  <a:pt x="1647645" y="3114135"/>
                </a:cubicBezTo>
                <a:cubicBezTo>
                  <a:pt x="1640878" y="3124286"/>
                  <a:pt x="1629705" y="3130752"/>
                  <a:pt x="1621766" y="3140015"/>
                </a:cubicBezTo>
                <a:cubicBezTo>
                  <a:pt x="1564690" y="3206605"/>
                  <a:pt x="1627934" y="3140417"/>
                  <a:pt x="1570008" y="3217652"/>
                </a:cubicBezTo>
                <a:cubicBezTo>
                  <a:pt x="1562688" y="3227412"/>
                  <a:pt x="1552068" y="3234269"/>
                  <a:pt x="1544128" y="3243532"/>
                </a:cubicBezTo>
                <a:cubicBezTo>
                  <a:pt x="1534771" y="3254448"/>
                  <a:pt x="1526224" y="3266075"/>
                  <a:pt x="1518249" y="3278037"/>
                </a:cubicBezTo>
                <a:cubicBezTo>
                  <a:pt x="1508949" y="3291988"/>
                  <a:pt x="1503282" y="3308439"/>
                  <a:pt x="1492370" y="3321169"/>
                </a:cubicBezTo>
                <a:cubicBezTo>
                  <a:pt x="1485623" y="3329041"/>
                  <a:pt x="1475117" y="3332671"/>
                  <a:pt x="1466491" y="3338422"/>
                </a:cubicBezTo>
                <a:cubicBezTo>
                  <a:pt x="1460740" y="3355675"/>
                  <a:pt x="1464370" y="3380093"/>
                  <a:pt x="1449238" y="3390181"/>
                </a:cubicBezTo>
                <a:cubicBezTo>
                  <a:pt x="1428760" y="3403833"/>
                  <a:pt x="1407574" y="3417267"/>
                  <a:pt x="1388853" y="3433313"/>
                </a:cubicBezTo>
                <a:cubicBezTo>
                  <a:pt x="1379590" y="3441252"/>
                  <a:pt x="1370294" y="3449432"/>
                  <a:pt x="1362974" y="3459192"/>
                </a:cubicBezTo>
                <a:cubicBezTo>
                  <a:pt x="1336733" y="3494180"/>
                  <a:pt x="1333590" y="3515725"/>
                  <a:pt x="1311215" y="3554083"/>
                </a:cubicBezTo>
                <a:cubicBezTo>
                  <a:pt x="1300767" y="3571994"/>
                  <a:pt x="1289150" y="3589253"/>
                  <a:pt x="1276709" y="3605841"/>
                </a:cubicBezTo>
                <a:cubicBezTo>
                  <a:pt x="1268083" y="3617343"/>
                  <a:pt x="1259187" y="3628648"/>
                  <a:pt x="1250830" y="3640347"/>
                </a:cubicBezTo>
                <a:cubicBezTo>
                  <a:pt x="1244804" y="3648783"/>
                  <a:pt x="1241673" y="3659749"/>
                  <a:pt x="1233577" y="3666226"/>
                </a:cubicBezTo>
                <a:cubicBezTo>
                  <a:pt x="1226477" y="3671906"/>
                  <a:pt x="1216324" y="3671977"/>
                  <a:pt x="1207698" y="3674852"/>
                </a:cubicBezTo>
                <a:cubicBezTo>
                  <a:pt x="1193321" y="3686354"/>
                  <a:pt x="1177585" y="3696339"/>
                  <a:pt x="1164566" y="3709358"/>
                </a:cubicBezTo>
                <a:cubicBezTo>
                  <a:pt x="1154400" y="3719524"/>
                  <a:pt x="1150386" y="3735507"/>
                  <a:pt x="1138687" y="3743864"/>
                </a:cubicBezTo>
                <a:cubicBezTo>
                  <a:pt x="1129039" y="3750755"/>
                  <a:pt x="1115282" y="3748327"/>
                  <a:pt x="1104181" y="3752490"/>
                </a:cubicBezTo>
                <a:cubicBezTo>
                  <a:pt x="1069180" y="3765615"/>
                  <a:pt x="1032718" y="3776390"/>
                  <a:pt x="1000664" y="3795622"/>
                </a:cubicBezTo>
                <a:cubicBezTo>
                  <a:pt x="986287" y="3804248"/>
                  <a:pt x="971268" y="3811886"/>
                  <a:pt x="957532" y="3821501"/>
                </a:cubicBezTo>
                <a:cubicBezTo>
                  <a:pt x="942448" y="3832060"/>
                  <a:pt x="930013" y="3846248"/>
                  <a:pt x="914400" y="3856007"/>
                </a:cubicBezTo>
                <a:cubicBezTo>
                  <a:pt x="904901" y="3861944"/>
                  <a:pt x="861320" y="3870825"/>
                  <a:pt x="854015" y="3873260"/>
                </a:cubicBezTo>
                <a:cubicBezTo>
                  <a:pt x="770892" y="3900967"/>
                  <a:pt x="852985" y="3883496"/>
                  <a:pt x="759125" y="3899139"/>
                </a:cubicBezTo>
                <a:cubicBezTo>
                  <a:pt x="741872" y="3904890"/>
                  <a:pt x="725412" y="3914136"/>
                  <a:pt x="707366" y="3916392"/>
                </a:cubicBezTo>
                <a:cubicBezTo>
                  <a:pt x="447423" y="3948885"/>
                  <a:pt x="623613" y="3907137"/>
                  <a:pt x="517585" y="3933645"/>
                </a:cubicBezTo>
                <a:cubicBezTo>
                  <a:pt x="414068" y="3930769"/>
                  <a:pt x="310455" y="3930322"/>
                  <a:pt x="207034" y="3925018"/>
                </a:cubicBezTo>
                <a:cubicBezTo>
                  <a:pt x="176005" y="3923427"/>
                  <a:pt x="183378" y="3909677"/>
                  <a:pt x="155276" y="3899139"/>
                </a:cubicBezTo>
                <a:cubicBezTo>
                  <a:pt x="141547" y="3893991"/>
                  <a:pt x="126635" y="3892743"/>
                  <a:pt x="112143" y="3890513"/>
                </a:cubicBezTo>
                <a:cubicBezTo>
                  <a:pt x="44476" y="3880103"/>
                  <a:pt x="56634" y="3881886"/>
                  <a:pt x="0" y="388188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8629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5A04F1-AC37-469E-B7AE-6873A36533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78</a:t>
            </a:fld>
            <a:endParaRPr lang="en-US"/>
          </a:p>
        </p:txBody>
      </p:sp>
      <p:sp>
        <p:nvSpPr>
          <p:cNvPr id="3" name="Rectangle 2">
            <a:extLst>
              <a:ext uri="{FF2B5EF4-FFF2-40B4-BE49-F238E27FC236}">
                <a16:creationId xmlns:a16="http://schemas.microsoft.com/office/drawing/2014/main" id="{A6E64057-A7BD-453E-80B6-0FCA72A6D068}"/>
              </a:ext>
            </a:extLst>
          </p:cNvPr>
          <p:cNvSpPr/>
          <p:nvPr/>
        </p:nvSpPr>
        <p:spPr>
          <a:xfrm>
            <a:off x="333374" y="248216"/>
            <a:ext cx="8620125" cy="2031325"/>
          </a:xfrm>
          <a:prstGeom prst="rect">
            <a:avLst/>
          </a:prstGeom>
        </p:spPr>
        <p:txBody>
          <a:bodyPr wrap="square">
            <a:spAutoFit/>
          </a:bodyPr>
          <a:lstStyle/>
          <a:p>
            <a:r>
              <a:rPr lang="en-GB" sz="1800" dirty="0">
                <a:solidFill>
                  <a:schemeClr val="tx1"/>
                </a:solidFill>
                <a:latin typeface="Times New Roman" panose="02020603050405020304" pitchFamily="18" charset="0"/>
              </a:rPr>
              <a:t>The output is </a:t>
            </a:r>
            <a:r>
              <a:rPr lang="en-GB" sz="1800" dirty="0">
                <a:solidFill>
                  <a:schemeClr val="tx1"/>
                </a:solidFill>
                <a:highlight>
                  <a:srgbClr val="FFFF00"/>
                </a:highlight>
                <a:latin typeface="Times New Roman" panose="02020603050405020304" pitchFamily="18" charset="0"/>
              </a:rPr>
              <a:t>false</a:t>
            </a:r>
            <a:r>
              <a:rPr lang="en-GB" sz="1800" dirty="0">
                <a:solidFill>
                  <a:schemeClr val="tx1"/>
                </a:solidFill>
                <a:latin typeface="Times New Roman" panose="02020603050405020304" pitchFamily="18" charset="0"/>
              </a:rPr>
              <a:t> if the Circle class in (a) is used. </a:t>
            </a:r>
          </a:p>
          <a:p>
            <a:r>
              <a:rPr lang="en-GB" sz="1800" dirty="0">
                <a:solidFill>
                  <a:schemeClr val="tx1"/>
                </a:solidFill>
                <a:latin typeface="Times New Roman" panose="02020603050405020304" pitchFamily="18" charset="0"/>
              </a:rPr>
              <a:t>The Circle class has two overloaded methods: </a:t>
            </a:r>
            <a:r>
              <a:rPr lang="en-GB" sz="1800" dirty="0">
                <a:solidFill>
                  <a:schemeClr val="tx1"/>
                </a:solidFill>
                <a:highlight>
                  <a:srgbClr val="FFFF00"/>
                </a:highlight>
                <a:latin typeface="Times New Roman" panose="02020603050405020304" pitchFamily="18" charset="0"/>
              </a:rPr>
              <a:t>equals(Circle circle) defined in the Circle </a:t>
            </a:r>
            <a:r>
              <a:rPr lang="en-GB" sz="1800" dirty="0">
                <a:solidFill>
                  <a:schemeClr val="tx1"/>
                </a:solidFill>
                <a:latin typeface="Times New Roman" panose="02020603050405020304" pitchFamily="18" charset="0"/>
              </a:rPr>
              <a:t>class and </a:t>
            </a:r>
            <a:r>
              <a:rPr lang="en-GB" sz="1800" dirty="0">
                <a:solidFill>
                  <a:schemeClr val="tx1"/>
                </a:solidFill>
                <a:highlight>
                  <a:srgbClr val="FFFF00"/>
                </a:highlight>
                <a:latin typeface="Times New Roman" panose="02020603050405020304" pitchFamily="18" charset="0"/>
              </a:rPr>
              <a:t>equals(Object o) defined in the Object class</a:t>
            </a:r>
            <a:r>
              <a:rPr lang="en-GB" sz="1800" dirty="0">
                <a:solidFill>
                  <a:schemeClr val="tx1"/>
                </a:solidFill>
                <a:latin typeface="Times New Roman" panose="02020603050405020304" pitchFamily="18" charset="0"/>
              </a:rPr>
              <a:t>, inherited by the Circle class. At compile time, circle1.equals(circle2) is matched to equals(Object o), because the declared type for circle1 and circle2 is </a:t>
            </a:r>
            <a:r>
              <a:rPr lang="en-GB" sz="1800" dirty="0">
                <a:solidFill>
                  <a:schemeClr val="tx1"/>
                </a:solidFill>
                <a:highlight>
                  <a:srgbClr val="FFFF00"/>
                </a:highlight>
                <a:latin typeface="Times New Roman" panose="02020603050405020304" pitchFamily="18" charset="0"/>
              </a:rPr>
              <a:t>Object</a:t>
            </a:r>
            <a:r>
              <a:rPr lang="en-GB" sz="1800" dirty="0">
                <a:solidFill>
                  <a:schemeClr val="tx1"/>
                </a:solidFill>
                <a:latin typeface="Times New Roman" panose="02020603050405020304" pitchFamily="18" charset="0"/>
              </a:rPr>
              <a:t>. (Note that either the declared type for circle1 and circle2 is Object would cause circle1.equals(circle2) to match circle1.equals(Object circle) by the compiler. </a:t>
            </a:r>
            <a:endParaRPr lang="en-US" sz="1800" dirty="0">
              <a:solidFill>
                <a:schemeClr val="tx1"/>
              </a:solidFill>
            </a:endParaRPr>
          </a:p>
        </p:txBody>
      </p:sp>
      <p:sp>
        <p:nvSpPr>
          <p:cNvPr id="4" name="Rectangle 3">
            <a:extLst>
              <a:ext uri="{FF2B5EF4-FFF2-40B4-BE49-F238E27FC236}">
                <a16:creationId xmlns:a16="http://schemas.microsoft.com/office/drawing/2014/main" id="{01F19824-6567-4210-BD6B-2E9CB3B7209F}"/>
              </a:ext>
            </a:extLst>
          </p:cNvPr>
          <p:cNvSpPr/>
          <p:nvPr/>
        </p:nvSpPr>
        <p:spPr>
          <a:xfrm>
            <a:off x="333373" y="2753760"/>
            <a:ext cx="8620125" cy="1415772"/>
          </a:xfrm>
          <a:prstGeom prst="rect">
            <a:avLst/>
          </a:prstGeom>
        </p:spPr>
        <p:txBody>
          <a:bodyPr wrap="square">
            <a:spAutoFit/>
          </a:bodyPr>
          <a:lstStyle/>
          <a:p>
            <a:r>
              <a:rPr lang="en-GB" sz="1800" dirty="0">
                <a:solidFill>
                  <a:schemeClr val="tx1"/>
                </a:solidFill>
                <a:latin typeface="Times New Roman" panose="02020603050405020304" pitchFamily="18" charset="0"/>
              </a:rPr>
              <a:t>In (a), method equals(Object o) is used at both compile time and run time. circle1 and circle2 have different addresses, leading to "false" output. </a:t>
            </a:r>
            <a:r>
              <a:rPr lang="en-GB" sz="1800" dirty="0">
                <a:solidFill>
                  <a:schemeClr val="tx1"/>
                </a:solidFill>
                <a:highlight>
                  <a:srgbClr val="FFFF00"/>
                </a:highlight>
                <a:latin typeface="Times New Roman" panose="02020603050405020304" pitchFamily="18" charset="0"/>
              </a:rPr>
              <a:t>Method overriding follows dynamic binding (determined by the actual type), </a:t>
            </a:r>
            <a:r>
              <a:rPr lang="en-GB" sz="1800" dirty="0">
                <a:solidFill>
                  <a:schemeClr val="tx1"/>
                </a:solidFill>
                <a:latin typeface="Times New Roman" panose="02020603050405020304" pitchFamily="18" charset="0"/>
              </a:rPr>
              <a:t>but </a:t>
            </a:r>
            <a:r>
              <a:rPr lang="en-GB" sz="1800" dirty="0">
                <a:solidFill>
                  <a:schemeClr val="tx1"/>
                </a:solidFill>
                <a:highlight>
                  <a:srgbClr val="FFFF00"/>
                </a:highlight>
                <a:latin typeface="Times New Roman" panose="02020603050405020304" pitchFamily="18" charset="0"/>
              </a:rPr>
              <a:t>method overloading is always determined by the declared type. </a:t>
            </a:r>
            <a:br>
              <a:rPr lang="en-GB" dirty="0"/>
            </a:br>
            <a:endParaRPr lang="en-US" dirty="0"/>
          </a:p>
        </p:txBody>
      </p:sp>
      <p:sp>
        <p:nvSpPr>
          <p:cNvPr id="5" name="Rectangle 4">
            <a:extLst>
              <a:ext uri="{FF2B5EF4-FFF2-40B4-BE49-F238E27FC236}">
                <a16:creationId xmlns:a16="http://schemas.microsoft.com/office/drawing/2014/main" id="{433BDD6D-A252-442A-90D4-902FE2139ABE}"/>
              </a:ext>
            </a:extLst>
          </p:cNvPr>
          <p:cNvSpPr/>
          <p:nvPr/>
        </p:nvSpPr>
        <p:spPr>
          <a:xfrm>
            <a:off x="261938" y="4276210"/>
            <a:ext cx="8620124" cy="1200329"/>
          </a:xfrm>
          <a:prstGeom prst="rect">
            <a:avLst/>
          </a:prstGeom>
        </p:spPr>
        <p:txBody>
          <a:bodyPr wrap="square">
            <a:spAutoFit/>
          </a:bodyPr>
          <a:lstStyle/>
          <a:p>
            <a:r>
              <a:rPr lang="en-GB" sz="1800" dirty="0">
                <a:solidFill>
                  <a:schemeClr val="tx1"/>
                </a:solidFill>
                <a:latin typeface="Times New Roman" panose="02020603050405020304" pitchFamily="18" charset="0"/>
              </a:rPr>
              <a:t>The output is </a:t>
            </a:r>
            <a:r>
              <a:rPr lang="en-GB" sz="1800" dirty="0">
                <a:solidFill>
                  <a:schemeClr val="tx1"/>
                </a:solidFill>
                <a:highlight>
                  <a:srgbClr val="FFFF00"/>
                </a:highlight>
                <a:latin typeface="Times New Roman" panose="02020603050405020304" pitchFamily="18" charset="0"/>
              </a:rPr>
              <a:t>true</a:t>
            </a:r>
            <a:r>
              <a:rPr lang="en-GB" sz="1800" dirty="0">
                <a:solidFill>
                  <a:schemeClr val="tx1"/>
                </a:solidFill>
                <a:latin typeface="Times New Roman" panose="02020603050405020304" pitchFamily="18" charset="0"/>
              </a:rPr>
              <a:t> if the Circle class in (b) is used. </a:t>
            </a:r>
          </a:p>
          <a:p>
            <a:r>
              <a:rPr lang="en-GB" sz="1800" dirty="0">
                <a:solidFill>
                  <a:schemeClr val="tx1"/>
                </a:solidFill>
                <a:latin typeface="Times New Roman" panose="02020603050405020304" pitchFamily="18" charset="0"/>
              </a:rPr>
              <a:t>The Circle class overrides the equals(Object o) method defined in the Object class. At compile time, circle1.equals(circle2) is matched to equals(Object o) and at runtime the equals(Object o) method implemented in the Circle class is invoked</a:t>
            </a:r>
            <a:r>
              <a:rPr lang="en-GB" dirty="0">
                <a:solidFill>
                  <a:schemeClr val="tx1"/>
                </a:solidFill>
                <a:latin typeface="Times New Roman" panose="02020603050405020304" pitchFamily="18" charset="0"/>
              </a:rPr>
              <a:t>. </a:t>
            </a:r>
            <a:endParaRPr lang="en-US" dirty="0">
              <a:solidFill>
                <a:schemeClr val="tx1"/>
              </a:solidFill>
            </a:endParaRPr>
          </a:p>
        </p:txBody>
      </p:sp>
    </p:spTree>
    <p:extLst>
      <p:ext uri="{BB962C8B-B14F-4D97-AF65-F5344CB8AC3E}">
        <p14:creationId xmlns:p14="http://schemas.microsoft.com/office/powerpoint/2010/main" val="11022158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66"/>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79</a:t>
            </a:fld>
            <a:endParaRPr/>
          </a:p>
        </p:txBody>
      </p:sp>
      <p:sp>
        <p:nvSpPr>
          <p:cNvPr id="727" name="Google Shape;727;p66"/>
          <p:cNvSpPr txBox="1">
            <a:spLocks noGrp="1"/>
          </p:cNvSpPr>
          <p:nvPr>
            <p:ph type="title"/>
          </p:nvPr>
        </p:nvSpPr>
        <p:spPr>
          <a:xfrm>
            <a:off x="685800" y="228600"/>
            <a:ext cx="7772400" cy="6858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NOTE</a:t>
            </a:r>
            <a:endParaRPr/>
          </a:p>
        </p:txBody>
      </p:sp>
      <p:graphicFrame>
        <p:nvGraphicFramePr>
          <p:cNvPr id="728" name="Google Shape;728;p66"/>
          <p:cNvGraphicFramePr/>
          <p:nvPr/>
        </p:nvGraphicFramePr>
        <p:xfrm>
          <a:off x="1012825" y="1219200"/>
          <a:ext cx="7467600" cy="4305275"/>
        </p:xfrm>
        <a:graphic>
          <a:graphicData uri="http://schemas.openxmlformats.org/drawingml/2006/table">
            <a:tbl>
              <a:tblPr>
                <a:noFill/>
                <a:tableStyleId>{3B26096E-ED76-4BB5-9D87-0E13AC4F6FE4}</a:tableStyleId>
              </a:tblPr>
              <a:tblGrid>
                <a:gridCol w="37338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tblGrid>
              <a:tr h="693725">
                <a:tc>
                  <a:txBody>
                    <a:bodyPr/>
                    <a:lstStyle/>
                    <a:p>
                      <a:pPr marL="0" marR="0" lvl="0" indent="0" algn="ctr" rtl="0">
                        <a:lnSpc>
                          <a:spcPct val="100000"/>
                        </a:lnSpc>
                        <a:spcBef>
                          <a:spcPts val="0"/>
                        </a:spcBef>
                        <a:spcAft>
                          <a:spcPts val="0"/>
                        </a:spcAft>
                        <a:buClr>
                          <a:srgbClr val="FFFFFF"/>
                        </a:buClr>
                        <a:buSzPts val="2400"/>
                        <a:buFont typeface="Times New Roman"/>
                        <a:buNone/>
                      </a:pPr>
                      <a:r>
                        <a:rPr lang="en-US" sz="2400" b="1" i="0" u="none" strike="noStrike" cap="none">
                          <a:solidFill>
                            <a:srgbClr val="FFFFFF"/>
                          </a:solidFill>
                          <a:latin typeface="Times New Roman"/>
                          <a:ea typeface="Times New Roman"/>
                          <a:cs typeface="Times New Roman"/>
                          <a:sym typeface="Times New Roman"/>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400"/>
                        <a:buFont typeface="Times New Roman"/>
                        <a:buNone/>
                      </a:pPr>
                      <a:r>
                        <a:rPr lang="en-US" sz="2400" b="1" i="0" u="none" strike="noStrike" cap="none">
                          <a:solidFill>
                            <a:srgbClr val="FFFFFF"/>
                          </a:solidFill>
                          <a:latin typeface="Times New Roman"/>
                          <a:ea typeface="Times New Roman"/>
                          <a:cs typeface="Times New Roman"/>
                          <a:sym typeface="Times New Roman"/>
                        </a:rPr>
                        <a:t>equals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2222500">
                <a:tc>
                  <a:txBody>
                    <a:bodyPr/>
                    <a:lstStyle/>
                    <a:p>
                      <a:pPr marL="0" marR="0" lvl="0" indent="0" algn="l" rtl="0">
                        <a:lnSpc>
                          <a:spcPct val="100000"/>
                        </a:lnSpc>
                        <a:spcBef>
                          <a:spcPts val="0"/>
                        </a:spcBef>
                        <a:spcAft>
                          <a:spcPts val="0"/>
                        </a:spcAft>
                        <a:buClr>
                          <a:srgbClr val="000000"/>
                        </a:buClr>
                        <a:buSzPts val="2400"/>
                        <a:buFont typeface="Times New Roman"/>
                        <a:buNone/>
                      </a:pPr>
                      <a:r>
                        <a:rPr lang="en-US" sz="2400" b="0" i="0" u="none" strike="noStrike" cap="none">
                          <a:solidFill>
                            <a:srgbClr val="000000"/>
                          </a:solidFill>
                          <a:latin typeface="Times New Roman"/>
                          <a:ea typeface="Times New Roman"/>
                          <a:cs typeface="Times New Roman"/>
                          <a:sym typeface="Times New Roman"/>
                        </a:rPr>
                        <a:t>is used for comparing two primitive data type values or for determining whether two objects have the same references.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ECEC"/>
                    </a:solidFill>
                  </a:tcPr>
                </a:tc>
                <a:tc>
                  <a:txBody>
                    <a:bodyPr/>
                    <a:lstStyle/>
                    <a:p>
                      <a:pPr marL="0" marR="0" lvl="0" indent="0" algn="l" rtl="0">
                        <a:lnSpc>
                          <a:spcPct val="100000"/>
                        </a:lnSpc>
                        <a:spcBef>
                          <a:spcPts val="0"/>
                        </a:spcBef>
                        <a:spcAft>
                          <a:spcPts val="0"/>
                        </a:spcAft>
                        <a:buClr>
                          <a:srgbClr val="000000"/>
                        </a:buClr>
                        <a:buSzPts val="2400"/>
                        <a:buFont typeface="Times New Roman"/>
                        <a:buNone/>
                      </a:pPr>
                      <a:r>
                        <a:rPr lang="en-US" sz="2400" b="0" i="0" u="none" strike="noStrike" cap="none">
                          <a:solidFill>
                            <a:srgbClr val="000000"/>
                          </a:solidFill>
                          <a:latin typeface="Times New Roman"/>
                          <a:ea typeface="Times New Roman"/>
                          <a:cs typeface="Times New Roman"/>
                          <a:sym typeface="Times New Roman"/>
                        </a:rPr>
                        <a:t>is intended to test whether two objects have the same contents, provided that the method is modified in the defining class of the objects. </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ECEC"/>
                    </a:solidFill>
                  </a:tcPr>
                </a:tc>
                <a:extLst>
                  <a:ext uri="{0D108BD9-81ED-4DB2-BD59-A6C34878D82A}">
                    <a16:rowId xmlns:a16="http://schemas.microsoft.com/office/drawing/2014/main" val="10001"/>
                  </a:ext>
                </a:extLst>
              </a:tr>
              <a:tr h="1389050">
                <a:tc gridSpan="2">
                  <a:txBody>
                    <a:bodyPr/>
                    <a:lstStyle/>
                    <a:p>
                      <a:pPr marL="0" marR="0" lvl="0" indent="0" algn="l" rtl="0">
                        <a:lnSpc>
                          <a:spcPct val="100000"/>
                        </a:lnSpc>
                        <a:spcBef>
                          <a:spcPts val="0"/>
                        </a:spcBef>
                        <a:spcAft>
                          <a:spcPts val="0"/>
                        </a:spcAft>
                        <a:buClr>
                          <a:srgbClr val="000000"/>
                        </a:buClr>
                        <a:buSzPts val="2400"/>
                        <a:buFont typeface="Times New Roman"/>
                        <a:buNone/>
                      </a:pPr>
                      <a:r>
                        <a:rPr lang="en-US" sz="2400" b="0" i="0" u="none" strike="noStrike" cap="none">
                          <a:solidFill>
                            <a:srgbClr val="000000"/>
                          </a:solidFill>
                          <a:latin typeface="Times New Roman"/>
                          <a:ea typeface="Times New Roman"/>
                          <a:cs typeface="Times New Roman"/>
                          <a:sym typeface="Times New Roman"/>
                        </a:rPr>
                        <a:t>The == operator is stronger than the equals method, in that the == operator checks whether the two reference variables refer to the same object.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6F6F6"/>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p:nvPr/>
        </p:nvSpPr>
        <p:spPr>
          <a:xfrm>
            <a:off x="2590801" y="6105525"/>
            <a:ext cx="4403035" cy="457200"/>
          </a:xfrm>
          <a:prstGeom prst="rect">
            <a:avLst/>
          </a:prstGeom>
          <a:noFill/>
          <a:ln>
            <a:noFill/>
          </a:ln>
        </p:spPr>
        <p:txBody>
          <a:bodyPr spcFirstLastPara="1" wrap="square" lIns="92075" tIns="46025" rIns="92075" bIns="46025" anchor="ctr" anchorCtr="0">
            <a:noAutofit/>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dirty="0">
                <a:solidFill>
                  <a:schemeClr val="dk1"/>
                </a:solidFill>
                <a:latin typeface="Times New Roman"/>
                <a:ea typeface="Times New Roman"/>
                <a:cs typeface="Times New Roman"/>
                <a:sym typeface="Times New Roman"/>
              </a:rPr>
              <a:t>© 2004 Pearson Addison-Wesley. All rights reserved</a:t>
            </a:r>
            <a:endParaRPr dirty="0"/>
          </a:p>
        </p:txBody>
      </p:sp>
      <p:sp>
        <p:nvSpPr>
          <p:cNvPr id="164" name="Google Shape;164;p17"/>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9-</a:t>
            </a:r>
            <a:fld id="{00000000-1234-1234-1234-123412341234}" type="slidenum">
              <a:rPr lang="en-US" sz="1400" b="0" i="0" u="none">
                <a:solidFill>
                  <a:schemeClr val="dk1"/>
                </a:solidFill>
                <a:latin typeface="Times New Roman"/>
                <a:ea typeface="Times New Roman"/>
                <a:cs typeface="Times New Roman"/>
                <a:sym typeface="Times New Roman"/>
              </a:rPr>
              <a:t>8</a:t>
            </a:fld>
            <a:endParaRPr/>
          </a:p>
        </p:txBody>
      </p:sp>
      <p:sp>
        <p:nvSpPr>
          <p:cNvPr id="165" name="Google Shape;165;p17"/>
          <p:cNvSpPr txBox="1">
            <a:spLocks noGrp="1"/>
          </p:cNvSpPr>
          <p:nvPr>
            <p:ph type="title"/>
          </p:nvPr>
        </p:nvSpPr>
        <p:spPr>
          <a:xfrm>
            <a:off x="685800" y="28575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References and Inheritance</a:t>
            </a:r>
            <a:endParaRPr/>
          </a:p>
        </p:txBody>
      </p:sp>
      <p:sp>
        <p:nvSpPr>
          <p:cNvPr id="166" name="Google Shape;166;p17"/>
          <p:cNvSpPr txBox="1">
            <a:spLocks noGrp="1"/>
          </p:cNvSpPr>
          <p:nvPr>
            <p:ph type="body" idx="1"/>
          </p:nvPr>
        </p:nvSpPr>
        <p:spPr>
          <a:xfrm>
            <a:off x="533400" y="1371600"/>
            <a:ext cx="8153400" cy="49530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Clr>
                <a:schemeClr val="dk2"/>
              </a:buClr>
              <a:buSzPts val="2100"/>
              <a:buFont typeface="Arial"/>
              <a:buChar char="●"/>
            </a:pPr>
            <a:r>
              <a:rPr lang="en-US" sz="2800" b="0" i="0" u="none" dirty="0">
                <a:solidFill>
                  <a:schemeClr val="dk1"/>
                </a:solidFill>
                <a:latin typeface="Times New Roman"/>
                <a:ea typeface="Times New Roman"/>
                <a:cs typeface="Times New Roman"/>
                <a:sym typeface="Times New Roman"/>
              </a:rPr>
              <a:t>The </a:t>
            </a:r>
            <a:r>
              <a:rPr lang="en-US" sz="2800" b="0" i="0" u="none" dirty="0">
                <a:solidFill>
                  <a:schemeClr val="accent2"/>
                </a:solidFill>
                <a:latin typeface="Courier New"/>
                <a:ea typeface="Courier New"/>
                <a:cs typeface="Courier New"/>
                <a:sym typeface="Courier New"/>
              </a:rPr>
              <a:t>Animal </a:t>
            </a:r>
            <a:r>
              <a:rPr lang="en-US" sz="2800" b="0" i="0" u="none" dirty="0">
                <a:solidFill>
                  <a:schemeClr val="dk1"/>
                </a:solidFill>
                <a:latin typeface="Times New Roman"/>
                <a:ea typeface="Times New Roman"/>
                <a:cs typeface="Times New Roman"/>
                <a:sym typeface="Times New Roman"/>
              </a:rPr>
              <a:t>class is used to derive a class called </a:t>
            </a:r>
            <a:r>
              <a:rPr lang="en-US" sz="2800" b="0" i="0" u="none" dirty="0">
                <a:solidFill>
                  <a:schemeClr val="accent2"/>
                </a:solidFill>
                <a:latin typeface="Courier New"/>
                <a:ea typeface="Courier New"/>
                <a:cs typeface="Courier New"/>
                <a:sym typeface="Courier New"/>
              </a:rPr>
              <a:t>Cat</a:t>
            </a:r>
            <a:r>
              <a:rPr lang="en-US" sz="2800" b="0" i="0" u="none" dirty="0">
                <a:solidFill>
                  <a:schemeClr val="dk1"/>
                </a:solidFill>
                <a:latin typeface="Times New Roman"/>
                <a:ea typeface="Times New Roman"/>
                <a:cs typeface="Times New Roman"/>
                <a:sym typeface="Times New Roman"/>
              </a:rPr>
              <a:t>. A cat is an animal. Therefore, </a:t>
            </a:r>
            <a:r>
              <a:rPr lang="en-US" sz="2800" b="0" i="0" u="none" dirty="0">
                <a:solidFill>
                  <a:schemeClr val="accent2"/>
                </a:solidFill>
                <a:latin typeface="Courier New"/>
                <a:ea typeface="Courier New"/>
                <a:cs typeface="Courier New"/>
                <a:sym typeface="Courier New"/>
              </a:rPr>
              <a:t>Animal </a:t>
            </a:r>
            <a:r>
              <a:rPr lang="en-US" sz="2800" b="0" i="0" u="none" dirty="0">
                <a:solidFill>
                  <a:schemeClr val="dk1"/>
                </a:solidFill>
                <a:latin typeface="Times New Roman"/>
                <a:ea typeface="Times New Roman"/>
                <a:cs typeface="Times New Roman"/>
                <a:sym typeface="Times New Roman"/>
              </a:rPr>
              <a:t>reference could be used to point to a </a:t>
            </a:r>
            <a:r>
              <a:rPr lang="en-US" sz="2800" b="0" i="0" u="none" dirty="0">
                <a:solidFill>
                  <a:schemeClr val="accent2"/>
                </a:solidFill>
                <a:latin typeface="Courier New"/>
                <a:ea typeface="Courier New"/>
                <a:cs typeface="Courier New"/>
                <a:sym typeface="Courier New"/>
              </a:rPr>
              <a:t>Cat </a:t>
            </a:r>
            <a:r>
              <a:rPr lang="en-US" sz="2800" b="0" i="0" u="none" dirty="0">
                <a:solidFill>
                  <a:schemeClr val="dk1"/>
                </a:solidFill>
                <a:latin typeface="Times New Roman"/>
                <a:ea typeface="Times New Roman"/>
                <a:cs typeface="Times New Roman"/>
                <a:sym typeface="Times New Roman"/>
              </a:rPr>
              <a:t>object.</a:t>
            </a:r>
            <a:endParaRPr dirty="0"/>
          </a:p>
          <a:p>
            <a:pPr marL="342900" lvl="0" indent="-209550" algn="l" rtl="0">
              <a:lnSpc>
                <a:spcPct val="100000"/>
              </a:lnSpc>
              <a:spcBef>
                <a:spcPts val="1960"/>
              </a:spcBef>
              <a:spcAft>
                <a:spcPts val="0"/>
              </a:spcAft>
              <a:buClr>
                <a:schemeClr val="dk2"/>
              </a:buClr>
              <a:buSzPts val="2100"/>
              <a:buFont typeface="Arial"/>
              <a:buNone/>
            </a:pPr>
            <a:endParaRPr sz="2800" b="0" i="0" u="none" dirty="0">
              <a:solidFill>
                <a:schemeClr val="dk1"/>
              </a:solidFill>
              <a:latin typeface="Courier New"/>
              <a:ea typeface="Courier New"/>
              <a:cs typeface="Courier New"/>
              <a:sym typeface="Courier New"/>
            </a:endParaRPr>
          </a:p>
          <a:p>
            <a:pPr marL="342900" lvl="0" indent="-209550" algn="l" rtl="0">
              <a:lnSpc>
                <a:spcPct val="100000"/>
              </a:lnSpc>
              <a:spcBef>
                <a:spcPts val="1960"/>
              </a:spcBef>
              <a:spcAft>
                <a:spcPts val="0"/>
              </a:spcAft>
              <a:buClr>
                <a:schemeClr val="dk2"/>
              </a:buClr>
              <a:buSzPts val="2100"/>
              <a:buFont typeface="Arial"/>
              <a:buNone/>
            </a:pPr>
            <a:endParaRPr sz="2800" b="0" i="0" u="none" dirty="0">
              <a:solidFill>
                <a:schemeClr val="dk1"/>
              </a:solidFill>
              <a:latin typeface="Courier New"/>
              <a:ea typeface="Courier New"/>
              <a:cs typeface="Courier New"/>
              <a:sym typeface="Courier New"/>
            </a:endParaRPr>
          </a:p>
          <a:p>
            <a:pPr marL="342900" lvl="0" indent="-209550" algn="l" rtl="0">
              <a:lnSpc>
                <a:spcPct val="100000"/>
              </a:lnSpc>
              <a:spcBef>
                <a:spcPts val="1960"/>
              </a:spcBef>
              <a:spcAft>
                <a:spcPts val="0"/>
              </a:spcAft>
              <a:buClr>
                <a:schemeClr val="dk2"/>
              </a:buClr>
              <a:buSzPts val="2100"/>
              <a:buFont typeface="Arial"/>
              <a:buNone/>
            </a:pPr>
            <a:endParaRPr sz="2800" b="0" i="0" u="none" dirty="0">
              <a:solidFill>
                <a:schemeClr val="dk1"/>
              </a:solidFill>
              <a:latin typeface="Courier New"/>
              <a:ea typeface="Courier New"/>
              <a:cs typeface="Courier New"/>
              <a:sym typeface="Courier New"/>
            </a:endParaRPr>
          </a:p>
          <a:p>
            <a:pPr marL="342900" lvl="0" indent="-342900" algn="l" rtl="0">
              <a:lnSpc>
                <a:spcPct val="100000"/>
              </a:lnSpc>
              <a:spcBef>
                <a:spcPts val="1960"/>
              </a:spcBef>
              <a:spcAft>
                <a:spcPts val="0"/>
              </a:spcAft>
              <a:buClr>
                <a:schemeClr val="dk2"/>
              </a:buClr>
              <a:buSzPts val="2100"/>
              <a:buFont typeface="Arial"/>
              <a:buChar char="●"/>
            </a:pPr>
            <a:r>
              <a:rPr lang="en-US" sz="2800" b="0" i="0" u="none" dirty="0">
                <a:solidFill>
                  <a:schemeClr val="dk1"/>
                </a:solidFill>
                <a:latin typeface="Times New Roman"/>
                <a:ea typeface="Times New Roman"/>
                <a:cs typeface="Times New Roman"/>
                <a:sym typeface="Times New Roman"/>
              </a:rPr>
              <a:t>All Animals make sounds. But each one has its own sound. </a:t>
            </a:r>
            <a:endParaRPr dirty="0"/>
          </a:p>
        </p:txBody>
      </p:sp>
      <p:sp>
        <p:nvSpPr>
          <p:cNvPr id="167" name="Google Shape;167;p17"/>
          <p:cNvSpPr txBox="1"/>
          <p:nvPr/>
        </p:nvSpPr>
        <p:spPr>
          <a:xfrm>
            <a:off x="3429000" y="3286125"/>
            <a:ext cx="5791200" cy="8302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ourier New"/>
              <a:buNone/>
            </a:pPr>
            <a:r>
              <a:rPr lang="en-US" sz="2400" b="1" i="0" u="none" dirty="0">
                <a:solidFill>
                  <a:schemeClr val="dk1"/>
                </a:solidFill>
                <a:latin typeface="Courier New"/>
                <a:ea typeface="Courier New"/>
                <a:cs typeface="Courier New"/>
                <a:sym typeface="Courier New"/>
              </a:rPr>
              <a:t>Animal </a:t>
            </a:r>
            <a:r>
              <a:rPr lang="en-US" sz="2400" b="1" i="0" u="none" dirty="0" err="1">
                <a:solidFill>
                  <a:schemeClr val="dk1"/>
                </a:solidFill>
                <a:latin typeface="Courier New"/>
                <a:ea typeface="Courier New"/>
                <a:cs typeface="Courier New"/>
                <a:sym typeface="Courier New"/>
              </a:rPr>
              <a:t>animal</a:t>
            </a:r>
            <a:r>
              <a:rPr lang="en-US" sz="2400" b="1" i="0" u="none" dirty="0">
                <a:solidFill>
                  <a:schemeClr val="dk1"/>
                </a:solidFill>
                <a:latin typeface="Courier New"/>
                <a:ea typeface="Courier New"/>
                <a:cs typeface="Courier New"/>
                <a:sym typeface="Courier New"/>
              </a:rPr>
              <a:t>; </a:t>
            </a:r>
            <a:endParaRPr dirty="0"/>
          </a:p>
          <a:p>
            <a:pPr marL="0" marR="0" lvl="0" indent="0" algn="l" rtl="0">
              <a:lnSpc>
                <a:spcPct val="100000"/>
              </a:lnSpc>
              <a:spcBef>
                <a:spcPts val="0"/>
              </a:spcBef>
              <a:spcAft>
                <a:spcPts val="0"/>
              </a:spcAft>
              <a:buClr>
                <a:schemeClr val="dk1"/>
              </a:buClr>
              <a:buSzPts val="2400"/>
              <a:buFont typeface="Courier New"/>
              <a:buNone/>
            </a:pPr>
            <a:r>
              <a:rPr lang="en-US" sz="2400" b="1" i="0" u="none" dirty="0">
                <a:solidFill>
                  <a:schemeClr val="dk1"/>
                </a:solidFill>
                <a:latin typeface="Courier New"/>
                <a:ea typeface="Courier New"/>
                <a:cs typeface="Courier New"/>
                <a:sym typeface="Courier New"/>
              </a:rPr>
              <a:t>animal = new Cat();</a:t>
            </a:r>
            <a:endParaRPr dirty="0"/>
          </a:p>
        </p:txBody>
      </p:sp>
      <p:grpSp>
        <p:nvGrpSpPr>
          <p:cNvPr id="168" name="Google Shape;168;p17"/>
          <p:cNvGrpSpPr/>
          <p:nvPr/>
        </p:nvGrpSpPr>
        <p:grpSpPr>
          <a:xfrm>
            <a:off x="1447800" y="3200400"/>
            <a:ext cx="1600200" cy="1704975"/>
            <a:chOff x="2133600" y="4191000"/>
            <a:chExt cx="1600200" cy="1704975"/>
          </a:xfrm>
          <a:solidFill>
            <a:srgbClr val="00B0F0"/>
          </a:solidFill>
        </p:grpSpPr>
        <p:cxnSp>
          <p:nvCxnSpPr>
            <p:cNvPr id="169" name="Google Shape;169;p17"/>
            <p:cNvCxnSpPr/>
            <p:nvPr/>
          </p:nvCxnSpPr>
          <p:spPr>
            <a:xfrm rot="10800000">
              <a:off x="2971800" y="4867275"/>
              <a:ext cx="0" cy="609600"/>
            </a:xfrm>
            <a:prstGeom prst="straightConnector1">
              <a:avLst/>
            </a:prstGeom>
            <a:grpFill/>
            <a:ln w="28575" cap="flat" cmpd="sng">
              <a:solidFill>
                <a:schemeClr val="dk1"/>
              </a:solidFill>
              <a:prstDash val="solid"/>
              <a:miter lim="800000"/>
              <a:headEnd type="none" w="med" len="med"/>
              <a:tailEnd type="none" w="med" len="med"/>
            </a:ln>
          </p:spPr>
        </p:cxnSp>
        <p:sp>
          <p:nvSpPr>
            <p:cNvPr id="170" name="Google Shape;170;p17"/>
            <p:cNvSpPr/>
            <p:nvPr/>
          </p:nvSpPr>
          <p:spPr>
            <a:xfrm>
              <a:off x="2819400" y="4638675"/>
              <a:ext cx="304800" cy="228600"/>
            </a:xfrm>
            <a:prstGeom prst="triangle">
              <a:avLst>
                <a:gd name="adj" fmla="val 50000"/>
              </a:avLst>
            </a:prstGeom>
            <a:grp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71" name="Google Shape;171;p17"/>
            <p:cNvSpPr txBox="1"/>
            <p:nvPr/>
          </p:nvSpPr>
          <p:spPr>
            <a:xfrm>
              <a:off x="2133600" y="4191000"/>
              <a:ext cx="1600200" cy="409575"/>
            </a:xfrm>
            <a:prstGeom prst="rect">
              <a:avLst/>
            </a:prstGeom>
            <a:grp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Arimo"/>
                <a:buNone/>
              </a:pPr>
              <a:r>
                <a:rPr lang="en-US" sz="2000" b="1" i="0" u="none">
                  <a:solidFill>
                    <a:schemeClr val="dk1"/>
                  </a:solidFill>
                  <a:latin typeface="Arimo"/>
                  <a:ea typeface="Arimo"/>
                  <a:cs typeface="Arimo"/>
                  <a:sym typeface="Arimo"/>
                </a:rPr>
                <a:t>Animal</a:t>
              </a:r>
              <a:endParaRPr/>
            </a:p>
          </p:txBody>
        </p:sp>
        <p:sp>
          <p:nvSpPr>
            <p:cNvPr id="172" name="Google Shape;172;p17"/>
            <p:cNvSpPr txBox="1"/>
            <p:nvPr/>
          </p:nvSpPr>
          <p:spPr>
            <a:xfrm>
              <a:off x="2133600" y="5486400"/>
              <a:ext cx="1600200" cy="409575"/>
            </a:xfrm>
            <a:prstGeom prst="rect">
              <a:avLst/>
            </a:prstGeom>
            <a:grp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Arimo"/>
                <a:buNone/>
              </a:pPr>
              <a:r>
                <a:rPr lang="en-US" sz="2000" b="1" i="0" u="none">
                  <a:solidFill>
                    <a:schemeClr val="dk1"/>
                  </a:solidFill>
                  <a:latin typeface="Arimo"/>
                  <a:ea typeface="Arimo"/>
                  <a:cs typeface="Arimo"/>
                  <a:sym typeface="Arimo"/>
                </a:rPr>
                <a:t>Cat</a:t>
              </a:r>
              <a:endParaRPr/>
            </a:p>
          </p:txBody>
        </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67"/>
          <p:cNvSpPr txBox="1"/>
          <p:nvPr/>
        </p:nvSpPr>
        <p:spPr>
          <a:xfrm>
            <a:off x="2286000" y="6115050"/>
            <a:ext cx="4572000" cy="457200"/>
          </a:xfrm>
          <a:prstGeom prst="rect">
            <a:avLst/>
          </a:prstGeom>
          <a:noFill/>
          <a:ln>
            <a:noFill/>
          </a:ln>
        </p:spPr>
        <p:txBody>
          <a:bodyPr spcFirstLastPara="1" wrap="square" lIns="92075" tIns="46025" rIns="92075" bIns="46025" anchor="ctr" anchorCtr="0">
            <a:noAutofit/>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dirty="0">
                <a:solidFill>
                  <a:schemeClr val="dk1"/>
                </a:solidFill>
                <a:latin typeface="Times New Roman"/>
                <a:ea typeface="Times New Roman"/>
                <a:cs typeface="Times New Roman"/>
                <a:sym typeface="Times New Roman"/>
              </a:rPr>
              <a:t>© 2004 Pearson Addison-Wesley. All rights reserved</a:t>
            </a:r>
            <a:endParaRPr dirty="0"/>
          </a:p>
        </p:txBody>
      </p:sp>
      <p:sp>
        <p:nvSpPr>
          <p:cNvPr id="734" name="Google Shape;734;p67"/>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3-</a:t>
            </a:r>
            <a:fld id="{00000000-1234-1234-1234-123412341234}" type="slidenum">
              <a:rPr lang="en-US" sz="1400" b="0" i="0" u="none">
                <a:solidFill>
                  <a:schemeClr val="dk1"/>
                </a:solidFill>
                <a:latin typeface="Times New Roman"/>
                <a:ea typeface="Times New Roman"/>
                <a:cs typeface="Times New Roman"/>
                <a:sym typeface="Times New Roman"/>
              </a:rPr>
              <a:t>80</a:t>
            </a:fld>
            <a:endParaRPr/>
          </a:p>
        </p:txBody>
      </p:sp>
      <p:sp>
        <p:nvSpPr>
          <p:cNvPr id="735" name="Google Shape;735;p67"/>
          <p:cNvSpPr txBox="1">
            <a:spLocks noGrp="1"/>
          </p:cNvSpPr>
          <p:nvPr>
            <p:ph type="title"/>
          </p:nvPr>
        </p:nvSpPr>
        <p:spPr>
          <a:xfrm>
            <a:off x="685800" y="28575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Aliases</a:t>
            </a:r>
            <a:endParaRPr/>
          </a:p>
        </p:txBody>
      </p:sp>
      <p:sp>
        <p:nvSpPr>
          <p:cNvPr id="736" name="Google Shape;736;p67"/>
          <p:cNvSpPr txBox="1">
            <a:spLocks noGrp="1"/>
          </p:cNvSpPr>
          <p:nvPr>
            <p:ph type="body" idx="1"/>
          </p:nvPr>
        </p:nvSpPr>
        <p:spPr>
          <a:xfrm>
            <a:off x="685800" y="2743200"/>
            <a:ext cx="7543800" cy="3616325"/>
          </a:xfrm>
          <a:prstGeom prst="rect">
            <a:avLst/>
          </a:prstGeom>
          <a:noFill/>
          <a:ln>
            <a:noFill/>
          </a:ln>
        </p:spPr>
        <p:txBody>
          <a:bodyPr spcFirstLastPara="1" wrap="square" lIns="92075" tIns="46025" rIns="92075" bIns="46025" anchor="t" anchorCtr="0">
            <a:noAutofit/>
          </a:bodyPr>
          <a:lstStyle/>
          <a:p>
            <a:pPr marL="342900" lvl="0" indent="-209550" algn="l" rtl="0">
              <a:lnSpc>
                <a:spcPct val="100000"/>
              </a:lnSpc>
              <a:spcBef>
                <a:spcPts val="0"/>
              </a:spcBef>
              <a:spcAft>
                <a:spcPts val="0"/>
              </a:spcAft>
              <a:buClr>
                <a:schemeClr val="dk2"/>
              </a:buClr>
              <a:buSzPts val="2100"/>
              <a:buFont typeface="Arial"/>
              <a:buNone/>
            </a:pPr>
            <a:endParaRPr sz="2800" b="0" i="0" u="none" dirty="0">
              <a:solidFill>
                <a:schemeClr val="dk1"/>
              </a:solidFill>
              <a:latin typeface="Times New Roman"/>
              <a:ea typeface="Times New Roman"/>
              <a:cs typeface="Times New Roman"/>
              <a:sym typeface="Times New Roman"/>
            </a:endParaRPr>
          </a:p>
          <a:p>
            <a:pPr marL="342900" lvl="0" indent="-209550" algn="l" rtl="0">
              <a:lnSpc>
                <a:spcPct val="100000"/>
              </a:lnSpc>
              <a:spcBef>
                <a:spcPts val="1960"/>
              </a:spcBef>
              <a:spcAft>
                <a:spcPts val="0"/>
              </a:spcAft>
              <a:buClr>
                <a:schemeClr val="dk2"/>
              </a:buClr>
              <a:buSzPts val="2100"/>
              <a:buFont typeface="Arial"/>
              <a:buNone/>
            </a:pPr>
            <a:endParaRPr sz="2800" b="0" i="0" u="none" dirty="0">
              <a:solidFill>
                <a:schemeClr val="dk1"/>
              </a:solidFill>
              <a:latin typeface="Times New Roman"/>
              <a:ea typeface="Times New Roman"/>
              <a:cs typeface="Times New Roman"/>
              <a:sym typeface="Times New Roman"/>
            </a:endParaRPr>
          </a:p>
          <a:p>
            <a:pPr marL="342900" lvl="0" indent="-342900" algn="l" rtl="0">
              <a:lnSpc>
                <a:spcPct val="100000"/>
              </a:lnSpc>
              <a:spcBef>
                <a:spcPts val="1960"/>
              </a:spcBef>
              <a:spcAft>
                <a:spcPts val="0"/>
              </a:spcAft>
              <a:buClr>
                <a:schemeClr val="dk2"/>
              </a:buClr>
              <a:buSzPts val="2100"/>
              <a:buFont typeface="Arial"/>
              <a:buChar char="●"/>
            </a:pPr>
            <a:r>
              <a:rPr lang="en-US" sz="2800" b="0" i="0" u="none" dirty="0">
                <a:solidFill>
                  <a:schemeClr val="dk1"/>
                </a:solidFill>
                <a:latin typeface="Times New Roman"/>
                <a:ea typeface="Times New Roman"/>
                <a:cs typeface="Times New Roman"/>
                <a:sym typeface="Times New Roman"/>
              </a:rPr>
              <a:t>Two or more references that refer to the same object are called </a:t>
            </a:r>
            <a:r>
              <a:rPr lang="en-US" sz="2800" b="0" i="1" u="none" dirty="0">
                <a:solidFill>
                  <a:schemeClr val="accent2"/>
                </a:solidFill>
                <a:latin typeface="Times New Roman"/>
                <a:ea typeface="Times New Roman"/>
                <a:cs typeface="Times New Roman"/>
                <a:sym typeface="Times New Roman"/>
              </a:rPr>
              <a:t>aliases</a:t>
            </a:r>
            <a:r>
              <a:rPr lang="en-US" sz="2800" b="0" i="0" u="none" dirty="0">
                <a:solidFill>
                  <a:schemeClr val="dk1"/>
                </a:solidFill>
                <a:latin typeface="Times New Roman"/>
                <a:ea typeface="Times New Roman"/>
                <a:cs typeface="Times New Roman"/>
                <a:sym typeface="Times New Roman"/>
              </a:rPr>
              <a:t> of each other.</a:t>
            </a:r>
            <a:endParaRPr dirty="0"/>
          </a:p>
          <a:p>
            <a:pPr marL="342900" lvl="0" indent="-342900" algn="l" rtl="0">
              <a:lnSpc>
                <a:spcPct val="100000"/>
              </a:lnSpc>
              <a:spcBef>
                <a:spcPts val="1960"/>
              </a:spcBef>
              <a:spcAft>
                <a:spcPts val="0"/>
              </a:spcAft>
              <a:buClr>
                <a:schemeClr val="dk2"/>
              </a:buClr>
              <a:buSzPts val="2100"/>
              <a:buFont typeface="Arial"/>
              <a:buChar char="●"/>
            </a:pPr>
            <a:r>
              <a:rPr lang="en-US" sz="2800" dirty="0"/>
              <a:t>O</a:t>
            </a:r>
            <a:r>
              <a:rPr lang="en-US" sz="2800" b="0" i="0" u="none" dirty="0">
                <a:solidFill>
                  <a:schemeClr val="dk1"/>
                </a:solidFill>
                <a:latin typeface="Times New Roman"/>
                <a:ea typeface="Times New Roman"/>
                <a:cs typeface="Times New Roman"/>
                <a:sym typeface="Times New Roman"/>
              </a:rPr>
              <a:t>ne object can be accessed using multiple reference variables (</a:t>
            </a:r>
            <a:r>
              <a:rPr lang="en-US" sz="2800" b="0" i="0" u="none" dirty="0">
                <a:solidFill>
                  <a:srgbClr val="0070C0"/>
                </a:solidFill>
                <a:latin typeface="Times New Roman"/>
                <a:ea typeface="Times New Roman"/>
                <a:cs typeface="Times New Roman"/>
                <a:sym typeface="Times New Roman"/>
              </a:rPr>
              <a:t>C1 and C2</a:t>
            </a:r>
            <a:r>
              <a:rPr lang="en-US" sz="2800" b="0" i="0" u="none" dirty="0">
                <a:solidFill>
                  <a:schemeClr val="dk1"/>
                </a:solidFill>
                <a:latin typeface="Times New Roman"/>
                <a:ea typeface="Times New Roman"/>
                <a:cs typeface="Times New Roman"/>
                <a:sym typeface="Times New Roman"/>
              </a:rPr>
              <a:t>).</a:t>
            </a:r>
            <a:endParaRPr dirty="0"/>
          </a:p>
          <a:p>
            <a:pPr marL="342900" lvl="0" indent="-209550" algn="l" rtl="0">
              <a:spcBef>
                <a:spcPts val="560"/>
              </a:spcBef>
              <a:spcAft>
                <a:spcPts val="0"/>
              </a:spcAft>
              <a:buSzPts val="2100"/>
              <a:buNone/>
            </a:pPr>
            <a:endParaRPr sz="2800" b="0" i="0" u="none" dirty="0">
              <a:solidFill>
                <a:schemeClr val="dk1"/>
              </a:solidFill>
              <a:latin typeface="Times New Roman"/>
              <a:ea typeface="Times New Roman"/>
              <a:cs typeface="Times New Roman"/>
              <a:sym typeface="Times New Roman"/>
            </a:endParaRPr>
          </a:p>
        </p:txBody>
      </p:sp>
      <p:pic>
        <p:nvPicPr>
          <p:cNvPr id="737" name="Google Shape;737;p67"/>
          <p:cNvPicPr preferRelativeResize="0"/>
          <p:nvPr/>
        </p:nvPicPr>
        <p:blipFill rotWithShape="1">
          <a:blip r:embed="rId3">
            <a:alphaModFix/>
          </a:blip>
          <a:srcRect/>
          <a:stretch/>
        </p:blipFill>
        <p:spPr>
          <a:xfrm>
            <a:off x="3146425" y="1143000"/>
            <a:ext cx="2851150" cy="2849562"/>
          </a:xfrm>
          <a:prstGeom prst="rect">
            <a:avLst/>
          </a:prstGeom>
          <a:noFill/>
          <a:ln>
            <a:noFill/>
          </a:ln>
        </p:spPr>
      </p:pic>
      <p:sp>
        <p:nvSpPr>
          <p:cNvPr id="738" name="Google Shape;738;p67"/>
          <p:cNvSpPr/>
          <p:nvPr/>
        </p:nvSpPr>
        <p:spPr>
          <a:xfrm>
            <a:off x="2971800" y="1428750"/>
            <a:ext cx="2286000" cy="1695450"/>
          </a:xfrm>
          <a:prstGeom prst="ellipse">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739" name="Google Shape;739;p67"/>
          <p:cNvSpPr txBox="1"/>
          <p:nvPr/>
        </p:nvSpPr>
        <p:spPr>
          <a:xfrm>
            <a:off x="1136650" y="2030412"/>
            <a:ext cx="1038225" cy="461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1" i="1" u="none">
                <a:solidFill>
                  <a:srgbClr val="FF0000"/>
                </a:solidFill>
                <a:latin typeface="Times New Roman"/>
                <a:ea typeface="Times New Roman"/>
                <a:cs typeface="Times New Roman"/>
                <a:sym typeface="Times New Roman"/>
              </a:rPr>
              <a:t>aliases</a:t>
            </a:r>
            <a:endParaRPr/>
          </a:p>
        </p:txBody>
      </p:sp>
      <p:cxnSp>
        <p:nvCxnSpPr>
          <p:cNvPr id="740" name="Google Shape;740;p67"/>
          <p:cNvCxnSpPr/>
          <p:nvPr/>
        </p:nvCxnSpPr>
        <p:spPr>
          <a:xfrm rot="10800000">
            <a:off x="2174875" y="2260600"/>
            <a:ext cx="796925" cy="15875"/>
          </a:xfrm>
          <a:prstGeom prst="straightConnector1">
            <a:avLst/>
          </a:prstGeom>
          <a:noFill/>
          <a:ln w="12700" cap="flat" cmpd="sng">
            <a:solidFill>
              <a:srgbClr val="FF0000"/>
            </a:solidFill>
            <a:prstDash val="solid"/>
            <a:miter lim="800000"/>
            <a:headEnd type="none" w="med" len="med"/>
            <a:tailEnd type="triangle" w="med" len="med"/>
          </a:ln>
        </p:spPr>
      </p:cxnSp>
      <p:sp>
        <p:nvSpPr>
          <p:cNvPr id="741" name="Google Shape;741;p67"/>
          <p:cNvSpPr txBox="1"/>
          <p:nvPr/>
        </p:nvSpPr>
        <p:spPr>
          <a:xfrm>
            <a:off x="2971800" y="3200400"/>
            <a:ext cx="1600200" cy="914400"/>
          </a:xfrm>
          <a:prstGeom prst="rect">
            <a:avLst/>
          </a:prstGeom>
          <a:solidFill>
            <a:schemeClr val="lt1"/>
          </a:solidFill>
          <a:ln w="1270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68"/>
          <p:cNvSpPr txBox="1"/>
          <p:nvPr/>
        </p:nvSpPr>
        <p:spPr>
          <a:xfrm>
            <a:off x="685800" y="6400800"/>
            <a:ext cx="1905000" cy="457200"/>
          </a:xfrm>
          <a:prstGeom prst="rect">
            <a:avLst/>
          </a:prstGeom>
          <a:noFill/>
          <a:ln>
            <a:noFill/>
          </a:ln>
        </p:spPr>
        <p:txBody>
          <a:bodyPr spcFirstLastPara="1" wrap="square" lIns="92075" tIns="46025" rIns="92075" bIns="46025" anchor="ctr" anchorCtr="0">
            <a:noAutofit/>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 2004 Pearson Addison-Wesley. All rights reserved</a:t>
            </a:r>
            <a:endParaRPr/>
          </a:p>
        </p:txBody>
      </p:sp>
      <p:sp>
        <p:nvSpPr>
          <p:cNvPr id="747" name="Google Shape;747;p68"/>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3-</a:t>
            </a:r>
            <a:fld id="{00000000-1234-1234-1234-123412341234}" type="slidenum">
              <a:rPr lang="en-US" sz="1400" b="0" i="0" u="none">
                <a:solidFill>
                  <a:schemeClr val="dk1"/>
                </a:solidFill>
                <a:latin typeface="Times New Roman"/>
                <a:ea typeface="Times New Roman"/>
                <a:cs typeface="Times New Roman"/>
                <a:sym typeface="Times New Roman"/>
              </a:rPr>
              <a:t>81</a:t>
            </a:fld>
            <a:endParaRPr/>
          </a:p>
        </p:txBody>
      </p:sp>
      <p:sp>
        <p:nvSpPr>
          <p:cNvPr id="748" name="Google Shape;748;p68"/>
          <p:cNvSpPr txBox="1">
            <a:spLocks noGrp="1"/>
          </p:cNvSpPr>
          <p:nvPr>
            <p:ph type="title"/>
          </p:nvPr>
        </p:nvSpPr>
        <p:spPr>
          <a:xfrm>
            <a:off x="685800" y="28575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Aliases</a:t>
            </a:r>
            <a:endParaRPr/>
          </a:p>
        </p:txBody>
      </p:sp>
      <p:sp>
        <p:nvSpPr>
          <p:cNvPr id="749" name="Google Shape;749;p68"/>
          <p:cNvSpPr txBox="1">
            <a:spLocks noGrp="1"/>
          </p:cNvSpPr>
          <p:nvPr>
            <p:ph type="body" idx="1"/>
          </p:nvPr>
        </p:nvSpPr>
        <p:spPr>
          <a:xfrm>
            <a:off x="609600" y="609600"/>
            <a:ext cx="7315200" cy="4258429"/>
          </a:xfrm>
          <a:prstGeom prst="rect">
            <a:avLst/>
          </a:prstGeom>
          <a:noFill/>
          <a:ln>
            <a:noFill/>
          </a:ln>
        </p:spPr>
        <p:txBody>
          <a:bodyPr spcFirstLastPara="1" wrap="square" lIns="92075" tIns="46025" rIns="92075" bIns="46025" anchor="t" anchorCtr="0">
            <a:noAutofit/>
          </a:bodyPr>
          <a:lstStyle/>
          <a:p>
            <a:pPr marL="342900" lvl="0" indent="-209550" algn="l" rtl="0">
              <a:lnSpc>
                <a:spcPct val="100000"/>
              </a:lnSpc>
              <a:spcBef>
                <a:spcPts val="0"/>
              </a:spcBef>
              <a:spcAft>
                <a:spcPts val="0"/>
              </a:spcAft>
              <a:buClr>
                <a:schemeClr val="dk2"/>
              </a:buClr>
              <a:buSzPts val="2100"/>
              <a:buFont typeface="Arial"/>
              <a:buNone/>
            </a:pPr>
            <a:endParaRPr sz="2800" b="0" i="0" u="none" dirty="0">
              <a:solidFill>
                <a:schemeClr val="dk1"/>
              </a:solidFill>
              <a:latin typeface="Times New Roman"/>
              <a:ea typeface="Times New Roman"/>
              <a:cs typeface="Times New Roman"/>
              <a:sym typeface="Times New Roman"/>
            </a:endParaRPr>
          </a:p>
          <a:p>
            <a:pPr marL="342900" lvl="0" indent="-209550" algn="l" rtl="0">
              <a:lnSpc>
                <a:spcPct val="100000"/>
              </a:lnSpc>
              <a:spcBef>
                <a:spcPts val="1960"/>
              </a:spcBef>
              <a:spcAft>
                <a:spcPts val="0"/>
              </a:spcAft>
              <a:buClr>
                <a:schemeClr val="dk2"/>
              </a:buClr>
              <a:buSzPts val="2100"/>
              <a:buFont typeface="Arial"/>
              <a:buNone/>
            </a:pPr>
            <a:endParaRPr sz="2800" b="0" i="0" u="none" dirty="0">
              <a:solidFill>
                <a:schemeClr val="dk1"/>
              </a:solidFill>
              <a:latin typeface="Times New Roman"/>
              <a:ea typeface="Times New Roman"/>
              <a:cs typeface="Times New Roman"/>
              <a:sym typeface="Times New Roman"/>
            </a:endParaRPr>
          </a:p>
          <a:p>
            <a:pPr marL="342900" lvl="0" indent="-342900" algn="l" rtl="0">
              <a:lnSpc>
                <a:spcPct val="100000"/>
              </a:lnSpc>
              <a:spcBef>
                <a:spcPts val="1960"/>
              </a:spcBef>
              <a:spcAft>
                <a:spcPts val="0"/>
              </a:spcAft>
              <a:buClr>
                <a:schemeClr val="dk2"/>
              </a:buClr>
              <a:buSzPts val="2100"/>
              <a:buFont typeface="Arial"/>
              <a:buChar char="●"/>
            </a:pPr>
            <a:r>
              <a:rPr lang="en-US" sz="2800" b="0" i="0" u="none" dirty="0">
                <a:solidFill>
                  <a:schemeClr val="dk1"/>
                </a:solidFill>
                <a:latin typeface="Times New Roman"/>
                <a:ea typeface="Times New Roman"/>
                <a:cs typeface="Times New Roman"/>
                <a:sym typeface="Times New Roman"/>
              </a:rPr>
              <a:t>Aliases can be useful but should be managed carefully.</a:t>
            </a:r>
            <a:endParaRPr dirty="0"/>
          </a:p>
          <a:p>
            <a:pPr marL="342900" lvl="0" indent="-342900" algn="l" rtl="0">
              <a:lnSpc>
                <a:spcPct val="100000"/>
              </a:lnSpc>
              <a:spcBef>
                <a:spcPts val="1960"/>
              </a:spcBef>
              <a:spcAft>
                <a:spcPts val="0"/>
              </a:spcAft>
              <a:buClr>
                <a:schemeClr val="dk2"/>
              </a:buClr>
              <a:buSzPts val="2100"/>
              <a:buFont typeface="Arial"/>
              <a:buChar char="●"/>
            </a:pPr>
            <a:r>
              <a:rPr lang="en-US" sz="2800" b="0" i="0" u="none" dirty="0">
                <a:solidFill>
                  <a:schemeClr val="dk1"/>
                </a:solidFill>
                <a:latin typeface="Times New Roman"/>
                <a:ea typeface="Times New Roman"/>
                <a:cs typeface="Times New Roman"/>
                <a:sym typeface="Times New Roman"/>
              </a:rPr>
              <a:t>Changing an object through one reference changes it for all of its aliases, because there is really only one object. </a:t>
            </a:r>
            <a:r>
              <a:rPr lang="en-US" sz="2800" b="0" i="0" u="none" dirty="0">
                <a:solidFill>
                  <a:srgbClr val="FF4C00"/>
                </a:solidFill>
                <a:latin typeface="Times New Roman"/>
                <a:ea typeface="Times New Roman"/>
                <a:cs typeface="Times New Roman"/>
                <a:sym typeface="Times New Roman"/>
              </a:rPr>
              <a:t>(this doesn’t </a:t>
            </a:r>
            <a:r>
              <a:rPr lang="en-US" sz="1600" b="0" i="0" u="none" dirty="0">
                <a:solidFill>
                  <a:srgbClr val="FF4C00"/>
                </a:solidFill>
                <a:latin typeface="Times New Roman"/>
                <a:ea typeface="Times New Roman"/>
                <a:cs typeface="Times New Roman"/>
                <a:sym typeface="Times New Roman"/>
              </a:rPr>
              <a:t>work for Strings</a:t>
            </a:r>
            <a:r>
              <a:rPr lang="en-US" sz="2800" dirty="0">
                <a:solidFill>
                  <a:srgbClr val="FF4C00"/>
                </a:solidFill>
              </a:rPr>
              <a:t>)</a:t>
            </a:r>
            <a:endParaRPr sz="2800" dirty="0">
              <a:solidFill>
                <a:srgbClr val="FF4C00"/>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69"/>
          <p:cNvSpPr txBox="1">
            <a:spLocks noGrp="1"/>
          </p:cNvSpPr>
          <p:nvPr>
            <p:ph type="title"/>
          </p:nvPr>
        </p:nvSpPr>
        <p:spPr>
          <a:xfrm>
            <a:off x="685800" y="285750"/>
            <a:ext cx="7772400" cy="11430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endParaRPr sz="4400">
              <a:solidFill>
                <a:schemeClr val="dk2"/>
              </a:solidFill>
              <a:latin typeface="Times New Roman"/>
              <a:ea typeface="Times New Roman"/>
              <a:cs typeface="Times New Roman"/>
              <a:sym typeface="Times New Roman"/>
            </a:endParaRPr>
          </a:p>
        </p:txBody>
      </p:sp>
      <p:sp>
        <p:nvSpPr>
          <p:cNvPr id="755" name="Google Shape;755;p69"/>
          <p:cNvSpPr txBox="1">
            <a:spLocks noGrp="1"/>
          </p:cNvSpPr>
          <p:nvPr>
            <p:ph type="body" idx="1"/>
          </p:nvPr>
        </p:nvSpPr>
        <p:spPr>
          <a:xfrm>
            <a:off x="685800" y="1524000"/>
            <a:ext cx="7772400" cy="4778124"/>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Clr>
                <a:schemeClr val="dk2"/>
              </a:buClr>
              <a:buSzPts val="2100"/>
              <a:buFont typeface="Arial"/>
              <a:buChar char="●"/>
            </a:pPr>
            <a:r>
              <a:rPr lang="en-US" sz="2800" b="0" i="0" u="none" dirty="0">
                <a:solidFill>
                  <a:schemeClr val="dk1"/>
                </a:solidFill>
                <a:latin typeface="Times New Roman"/>
                <a:ea typeface="Times New Roman"/>
                <a:cs typeface="Times New Roman"/>
                <a:sym typeface="Times New Roman"/>
              </a:rPr>
              <a:t>What do you do if you want to save 100 student’s records?</a:t>
            </a:r>
            <a:endParaRPr dirty="0"/>
          </a:p>
          <a:p>
            <a:pPr marL="342900" lvl="0" indent="-342900" algn="l" rtl="0">
              <a:lnSpc>
                <a:spcPct val="100000"/>
              </a:lnSpc>
              <a:spcBef>
                <a:spcPts val="560"/>
              </a:spcBef>
              <a:spcAft>
                <a:spcPts val="0"/>
              </a:spcAft>
              <a:buSzPts val="2100"/>
              <a:buNone/>
            </a:pPr>
            <a:r>
              <a:rPr lang="en-US" sz="2800" b="0" i="0" u="none" dirty="0">
                <a:solidFill>
                  <a:schemeClr val="accent2"/>
                </a:solidFill>
                <a:latin typeface="Trebuchet MS"/>
                <a:ea typeface="Trebuchet MS"/>
                <a:cs typeface="Trebuchet MS"/>
                <a:sym typeface="Trebuchet MS"/>
              </a:rPr>
              <a:t>      Student[] array = new Students[100];</a:t>
            </a:r>
            <a:endParaRPr dirty="0"/>
          </a:p>
          <a:p>
            <a:pPr marL="342900" lvl="0" indent="-342900" algn="l" rtl="0">
              <a:lnSpc>
                <a:spcPct val="100000"/>
              </a:lnSpc>
              <a:spcBef>
                <a:spcPts val="560"/>
              </a:spcBef>
              <a:spcAft>
                <a:spcPts val="0"/>
              </a:spcAft>
              <a:buSzPts val="2100"/>
              <a:buNone/>
            </a:pPr>
            <a:r>
              <a:rPr lang="en-US" sz="2800" b="0" i="0" u="none" dirty="0">
                <a:solidFill>
                  <a:schemeClr val="dk1"/>
                </a:solidFill>
                <a:latin typeface="Times New Roman"/>
                <a:ea typeface="Times New Roman"/>
                <a:cs typeface="Times New Roman"/>
                <a:sym typeface="Times New Roman"/>
              </a:rPr>
              <a:t>You can create an array to store objects. But the array’s size is fixed once the array is created.</a:t>
            </a:r>
            <a:endParaRPr sz="2800" b="0" i="0" u="none" dirty="0">
              <a:solidFill>
                <a:schemeClr val="accent2"/>
              </a:solidFill>
              <a:latin typeface="Trebuchet MS"/>
              <a:ea typeface="Trebuchet MS"/>
              <a:cs typeface="Trebuchet MS"/>
              <a:sym typeface="Trebuchet MS"/>
            </a:endParaRPr>
          </a:p>
          <a:p>
            <a:pPr marL="342900" lvl="0" indent="-342900" algn="l" rtl="0">
              <a:lnSpc>
                <a:spcPct val="100000"/>
              </a:lnSpc>
              <a:spcBef>
                <a:spcPts val="560"/>
              </a:spcBef>
              <a:spcAft>
                <a:spcPts val="0"/>
              </a:spcAft>
              <a:buClr>
                <a:schemeClr val="dk2"/>
              </a:buClr>
              <a:buSzPts val="2100"/>
              <a:buFont typeface="Arial"/>
              <a:buChar char="●"/>
            </a:pPr>
            <a:r>
              <a:rPr lang="en-US" sz="2800" b="0" i="0" u="none" dirty="0">
                <a:solidFill>
                  <a:schemeClr val="dk1"/>
                </a:solidFill>
                <a:latin typeface="Times New Roman"/>
                <a:ea typeface="Times New Roman"/>
                <a:cs typeface="Times New Roman"/>
                <a:sym typeface="Times New Roman"/>
              </a:rPr>
              <a:t>What if the number of students increases?</a:t>
            </a:r>
            <a:endParaRPr dirty="0"/>
          </a:p>
          <a:p>
            <a:pPr marL="342900" lvl="0" indent="-342900" algn="l" rtl="0">
              <a:lnSpc>
                <a:spcPct val="100000"/>
              </a:lnSpc>
              <a:spcBef>
                <a:spcPts val="560"/>
              </a:spcBef>
              <a:spcAft>
                <a:spcPts val="0"/>
              </a:spcAft>
              <a:buSzPts val="2100"/>
              <a:buNone/>
            </a:pPr>
            <a:r>
              <a:rPr lang="en-US" sz="2800" b="0" i="0" u="none" dirty="0">
                <a:solidFill>
                  <a:schemeClr val="accent2"/>
                </a:solidFill>
                <a:latin typeface="Trebuchet MS"/>
                <a:ea typeface="Trebuchet MS"/>
                <a:cs typeface="Trebuchet MS"/>
                <a:sym typeface="Trebuchet MS"/>
              </a:rPr>
              <a:t>      copy the array to bigger one</a:t>
            </a:r>
            <a:endParaRPr dirty="0"/>
          </a:p>
          <a:p>
            <a:pPr marL="342900" lvl="0" indent="-342900" algn="l" rtl="0">
              <a:lnSpc>
                <a:spcPct val="100000"/>
              </a:lnSpc>
              <a:spcBef>
                <a:spcPts val="560"/>
              </a:spcBef>
              <a:spcAft>
                <a:spcPts val="0"/>
              </a:spcAft>
              <a:buClr>
                <a:schemeClr val="dk2"/>
              </a:buClr>
              <a:buSzPts val="2100"/>
              <a:buFont typeface="Arial"/>
              <a:buChar char="●"/>
            </a:pPr>
            <a:r>
              <a:rPr lang="en-US" sz="2800" b="0" i="0" u="none" dirty="0">
                <a:solidFill>
                  <a:schemeClr val="dk1"/>
                </a:solidFill>
                <a:latin typeface="Times New Roman"/>
                <a:ea typeface="Times New Roman"/>
                <a:cs typeface="Times New Roman"/>
                <a:sym typeface="Times New Roman"/>
              </a:rPr>
              <a:t>What if you don’t know the size?</a:t>
            </a:r>
            <a:endParaRPr dirty="0"/>
          </a:p>
          <a:p>
            <a:pPr marL="342900" lvl="0" indent="-342900" algn="l" rtl="0">
              <a:lnSpc>
                <a:spcPct val="100000"/>
              </a:lnSpc>
              <a:spcBef>
                <a:spcPts val="560"/>
              </a:spcBef>
              <a:spcAft>
                <a:spcPts val="0"/>
              </a:spcAft>
              <a:buSzPts val="2100"/>
              <a:buNone/>
            </a:pPr>
            <a:r>
              <a:rPr lang="en-US" sz="2800" b="0" i="0" u="none" dirty="0">
                <a:solidFill>
                  <a:schemeClr val="accent2"/>
                </a:solidFill>
                <a:latin typeface="Trebuchet MS"/>
                <a:ea typeface="Trebuchet MS"/>
                <a:cs typeface="Trebuchet MS"/>
                <a:sym typeface="Trebuchet MS"/>
              </a:rPr>
              <a:t>       </a:t>
            </a:r>
            <a:r>
              <a:rPr lang="en-US" sz="2800" b="0" i="0" u="none" dirty="0" err="1">
                <a:solidFill>
                  <a:srgbClr val="FF0000"/>
                </a:solidFill>
                <a:latin typeface="Trebuchet MS"/>
                <a:ea typeface="Trebuchet MS"/>
                <a:cs typeface="Trebuchet MS"/>
                <a:sym typeface="Trebuchet MS"/>
              </a:rPr>
              <a:t>ArrayList</a:t>
            </a:r>
            <a:r>
              <a:rPr lang="en-US" sz="2800" b="0" i="0" u="none" dirty="0">
                <a:solidFill>
                  <a:srgbClr val="FF0000"/>
                </a:solidFill>
                <a:latin typeface="Trebuchet MS"/>
                <a:ea typeface="Trebuchet MS"/>
                <a:cs typeface="Trebuchet MS"/>
                <a:sym typeface="Trebuchet MS"/>
              </a:rPr>
              <a:t> class;</a:t>
            </a:r>
            <a:endParaRPr dirty="0"/>
          </a:p>
        </p:txBody>
      </p:sp>
      <p:pic>
        <p:nvPicPr>
          <p:cNvPr id="756" name="Google Shape;756;p69" descr="Image result for think"/>
          <p:cNvPicPr preferRelativeResize="0"/>
          <p:nvPr/>
        </p:nvPicPr>
        <p:blipFill rotWithShape="1">
          <a:blip r:embed="rId3">
            <a:alphaModFix/>
          </a:blip>
          <a:srcRect/>
          <a:stretch/>
        </p:blipFill>
        <p:spPr>
          <a:xfrm>
            <a:off x="-19050" y="7937"/>
            <a:ext cx="3371850" cy="135255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70"/>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83</a:t>
            </a:fld>
            <a:endParaRPr/>
          </a:p>
        </p:txBody>
      </p:sp>
      <p:sp>
        <p:nvSpPr>
          <p:cNvPr id="762" name="Google Shape;762;p70"/>
          <p:cNvSpPr txBox="1">
            <a:spLocks noGrp="1"/>
          </p:cNvSpPr>
          <p:nvPr>
            <p:ph type="title"/>
          </p:nvPr>
        </p:nvSpPr>
        <p:spPr>
          <a:xfrm>
            <a:off x="685800" y="152400"/>
            <a:ext cx="7772400" cy="762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The </a:t>
            </a:r>
            <a:r>
              <a:rPr lang="en-US" sz="4400" b="0" i="0" u="sng">
                <a:solidFill>
                  <a:schemeClr val="dk2"/>
                </a:solidFill>
                <a:latin typeface="Times New Roman"/>
                <a:ea typeface="Times New Roman"/>
                <a:cs typeface="Times New Roman"/>
                <a:sym typeface="Times New Roman"/>
              </a:rPr>
              <a:t>ArrayList</a:t>
            </a:r>
            <a:r>
              <a:rPr lang="en-US" sz="4400" b="0" i="0" u="none">
                <a:solidFill>
                  <a:schemeClr val="dk2"/>
                </a:solidFill>
                <a:latin typeface="Times New Roman"/>
                <a:ea typeface="Times New Roman"/>
                <a:cs typeface="Times New Roman"/>
                <a:sym typeface="Times New Roman"/>
              </a:rPr>
              <a:t> Class</a:t>
            </a:r>
            <a:endParaRPr/>
          </a:p>
        </p:txBody>
      </p:sp>
      <p:sp>
        <p:nvSpPr>
          <p:cNvPr id="763" name="Google Shape;763;p70"/>
          <p:cNvSpPr txBox="1">
            <a:spLocks noGrp="1"/>
          </p:cNvSpPr>
          <p:nvPr>
            <p:ph type="body" idx="1"/>
          </p:nvPr>
        </p:nvSpPr>
        <p:spPr>
          <a:xfrm>
            <a:off x="228600" y="990600"/>
            <a:ext cx="8610600" cy="1219200"/>
          </a:xfrm>
          <a:prstGeom prst="rect">
            <a:avLst/>
          </a:prstGeom>
          <a:noFill/>
          <a:ln>
            <a:noFill/>
          </a:ln>
        </p:spPr>
        <p:txBody>
          <a:bodyPr spcFirstLastPara="1" wrap="square" lIns="92075" tIns="46025" rIns="92075" bIns="46025" anchor="t" anchorCtr="0">
            <a:noAutofit/>
          </a:bodyPr>
          <a:lstStyle/>
          <a:p>
            <a:pPr marL="0" lvl="0" indent="0" algn="l" rtl="0">
              <a:lnSpc>
                <a:spcPct val="100000"/>
              </a:lnSpc>
              <a:spcBef>
                <a:spcPts val="0"/>
              </a:spcBef>
              <a:spcAft>
                <a:spcPts val="0"/>
              </a:spcAft>
              <a:buSzPts val="1800"/>
              <a:buNone/>
            </a:pPr>
            <a:r>
              <a:rPr lang="en-US" sz="2400" b="0" i="0" u="none">
                <a:solidFill>
                  <a:schemeClr val="dk1"/>
                </a:solidFill>
                <a:latin typeface="Times New Roman"/>
                <a:ea typeface="Times New Roman"/>
                <a:cs typeface="Times New Roman"/>
                <a:sym typeface="Times New Roman"/>
              </a:rPr>
              <a:t>Java provides the ArrayList class that can be used to store an unlimited number of objects. </a:t>
            </a:r>
            <a:endParaRPr/>
          </a:p>
          <a:p>
            <a:pPr marL="0" lvl="0" indent="0" algn="l" rtl="0">
              <a:lnSpc>
                <a:spcPct val="100000"/>
              </a:lnSpc>
              <a:spcBef>
                <a:spcPts val="1680"/>
              </a:spcBef>
              <a:spcAft>
                <a:spcPts val="0"/>
              </a:spcAft>
              <a:buSzPts val="1800"/>
              <a:buNone/>
            </a:pPr>
            <a:r>
              <a:rPr lang="en-US" sz="2400" b="1" i="0" u="sng">
                <a:solidFill>
                  <a:schemeClr val="dk1"/>
                </a:solidFill>
                <a:latin typeface="Times New Roman"/>
                <a:ea typeface="Times New Roman"/>
                <a:cs typeface="Times New Roman"/>
                <a:sym typeface="Times New Roman"/>
              </a:rPr>
              <a:t>Creating and adding contents:</a:t>
            </a:r>
            <a:endParaRPr/>
          </a:p>
        </p:txBody>
      </p:sp>
      <p:sp>
        <p:nvSpPr>
          <p:cNvPr id="764" name="Google Shape;764;p70"/>
          <p:cNvSpPr txBox="1"/>
          <p:nvPr/>
        </p:nvSpPr>
        <p:spPr>
          <a:xfrm>
            <a:off x="1643062" y="3062287"/>
            <a:ext cx="9144000" cy="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765" name="Google Shape;765;p70"/>
          <p:cNvSpPr txBox="1"/>
          <p:nvPr/>
        </p:nvSpPr>
        <p:spPr>
          <a:xfrm>
            <a:off x="0" y="2713037"/>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766" name="Google Shape;766;p70"/>
          <p:cNvSpPr txBox="1"/>
          <p:nvPr/>
        </p:nvSpPr>
        <p:spPr>
          <a:xfrm>
            <a:off x="0" y="2665412"/>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pic>
        <p:nvPicPr>
          <p:cNvPr id="767" name="Google Shape;767;p70"/>
          <p:cNvPicPr preferRelativeResize="0"/>
          <p:nvPr/>
        </p:nvPicPr>
        <p:blipFill rotWithShape="1">
          <a:blip r:embed="rId3">
            <a:alphaModFix/>
          </a:blip>
          <a:srcRect/>
          <a:stretch/>
        </p:blipFill>
        <p:spPr>
          <a:xfrm>
            <a:off x="568325" y="2760662"/>
            <a:ext cx="3863975" cy="2878137"/>
          </a:xfrm>
          <a:prstGeom prst="rect">
            <a:avLst/>
          </a:prstGeom>
          <a:noFill/>
          <a:ln>
            <a:noFill/>
          </a:ln>
        </p:spPr>
      </p:pic>
      <p:sp>
        <p:nvSpPr>
          <p:cNvPr id="768" name="Google Shape;768;p70"/>
          <p:cNvSpPr txBox="1"/>
          <p:nvPr/>
        </p:nvSpPr>
        <p:spPr>
          <a:xfrm>
            <a:off x="4506912" y="3322637"/>
            <a:ext cx="4103687" cy="15922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500"/>
              <a:buFont typeface="Times New Roman"/>
              <a:buNone/>
            </a:pPr>
            <a:r>
              <a:rPr lang="en-US" sz="1500" b="0" i="0" u="none" dirty="0">
                <a:solidFill>
                  <a:schemeClr val="dk1"/>
                </a:solidFill>
                <a:latin typeface="Times New Roman"/>
                <a:ea typeface="Times New Roman"/>
                <a:cs typeface="Times New Roman"/>
                <a:sym typeface="Times New Roman"/>
              </a:rPr>
              <a:t>Creates an empty list.</a:t>
            </a:r>
            <a:endParaRPr dirty="0"/>
          </a:p>
          <a:p>
            <a:pPr marL="0" marR="0" lvl="0" indent="0" algn="l" rtl="0">
              <a:lnSpc>
                <a:spcPct val="100000"/>
              </a:lnSpc>
              <a:spcBef>
                <a:spcPts val="300"/>
              </a:spcBef>
              <a:spcAft>
                <a:spcPts val="0"/>
              </a:spcAft>
              <a:buClr>
                <a:schemeClr val="dk1"/>
              </a:buClr>
              <a:buSzPts val="1500"/>
              <a:buFont typeface="Times New Roman"/>
              <a:buNone/>
            </a:pPr>
            <a:r>
              <a:rPr lang="en-US" sz="1500" b="0" i="0" u="none" dirty="0">
                <a:solidFill>
                  <a:schemeClr val="dk1"/>
                </a:solidFill>
                <a:latin typeface="Times New Roman"/>
                <a:ea typeface="Times New Roman"/>
                <a:cs typeface="Times New Roman"/>
                <a:sym typeface="Times New Roman"/>
              </a:rPr>
              <a:t>Appends a new element </a:t>
            </a:r>
            <a:r>
              <a:rPr lang="en-US" sz="1500" b="0" i="0" u="none" dirty="0">
                <a:solidFill>
                  <a:schemeClr val="dk1"/>
                </a:solidFill>
                <a:latin typeface="Courier"/>
                <a:ea typeface="Courier"/>
                <a:cs typeface="Courier"/>
                <a:sym typeface="Courier"/>
              </a:rPr>
              <a:t>o</a:t>
            </a:r>
            <a:r>
              <a:rPr lang="en-US" sz="1500" b="0" i="0" u="none" dirty="0">
                <a:solidFill>
                  <a:schemeClr val="dk1"/>
                </a:solidFill>
                <a:latin typeface="Times New Roman"/>
                <a:ea typeface="Times New Roman"/>
                <a:cs typeface="Times New Roman"/>
                <a:sym typeface="Times New Roman"/>
              </a:rPr>
              <a:t> at the end of this list.</a:t>
            </a:r>
            <a:endParaRPr dirty="0"/>
          </a:p>
          <a:p>
            <a:pPr marL="0" marR="0" lvl="0" indent="0" algn="l" rtl="0">
              <a:lnSpc>
                <a:spcPct val="100000"/>
              </a:lnSpc>
              <a:spcBef>
                <a:spcPts val="300"/>
              </a:spcBef>
              <a:spcAft>
                <a:spcPts val="0"/>
              </a:spcAft>
              <a:buClr>
                <a:schemeClr val="dk1"/>
              </a:buClr>
              <a:buSzPts val="1500"/>
              <a:buFont typeface="Times New Roman"/>
              <a:buNone/>
            </a:pPr>
            <a:r>
              <a:rPr lang="en-US" sz="1500" b="0" i="0" u="none" dirty="0">
                <a:solidFill>
                  <a:schemeClr val="dk1"/>
                </a:solidFill>
                <a:latin typeface="Times New Roman"/>
                <a:ea typeface="Times New Roman"/>
                <a:cs typeface="Times New Roman"/>
                <a:sym typeface="Times New Roman"/>
              </a:rPr>
              <a:t>Adds a new element </a:t>
            </a:r>
            <a:r>
              <a:rPr lang="en-US" sz="1500" b="0" i="0" u="none" dirty="0">
                <a:solidFill>
                  <a:schemeClr val="dk1"/>
                </a:solidFill>
                <a:latin typeface="Courier"/>
                <a:ea typeface="Courier"/>
                <a:cs typeface="Courier"/>
                <a:sym typeface="Courier"/>
              </a:rPr>
              <a:t>o</a:t>
            </a:r>
            <a:r>
              <a:rPr lang="en-US" sz="1500" b="0" i="0" u="none" dirty="0">
                <a:solidFill>
                  <a:schemeClr val="dk1"/>
                </a:solidFill>
                <a:latin typeface="Times New Roman"/>
                <a:ea typeface="Times New Roman"/>
                <a:cs typeface="Times New Roman"/>
                <a:sym typeface="Times New Roman"/>
              </a:rPr>
              <a:t> at the specified index in this list</a:t>
            </a:r>
            <a:r>
              <a:rPr lang="en-US" sz="1500" b="0" i="0" u="none" dirty="0">
                <a:solidFill>
                  <a:srgbClr val="FF0000"/>
                </a:solidFill>
                <a:latin typeface="Times New Roman"/>
                <a:ea typeface="Times New Roman"/>
                <a:cs typeface="Times New Roman"/>
                <a:sym typeface="Times New Roman"/>
              </a:rPr>
              <a:t>.</a:t>
            </a:r>
            <a:endParaRPr dirty="0"/>
          </a:p>
          <a:p>
            <a:pPr marL="0" marR="0" lvl="0" indent="0" algn="l" rtl="0">
              <a:lnSpc>
                <a:spcPct val="100000"/>
              </a:lnSpc>
              <a:spcBef>
                <a:spcPts val="300"/>
              </a:spcBef>
              <a:spcAft>
                <a:spcPts val="0"/>
              </a:spcAft>
              <a:buClr>
                <a:schemeClr val="dk1"/>
              </a:buClr>
              <a:buSzPts val="1500"/>
              <a:buFont typeface="Times New Roman"/>
              <a:buNone/>
            </a:pPr>
            <a:r>
              <a:rPr lang="en-US" sz="1500" b="0" i="0" u="none" dirty="0">
                <a:solidFill>
                  <a:schemeClr val="dk1"/>
                </a:solidFill>
                <a:latin typeface="Times New Roman"/>
                <a:ea typeface="Times New Roman"/>
                <a:cs typeface="Times New Roman"/>
                <a:sym typeface="Times New Roman"/>
              </a:rPr>
              <a:t>Sets the element at the specified index. Return and remove the current one.</a:t>
            </a:r>
            <a:endParaRPr dirty="0"/>
          </a:p>
        </p:txBody>
      </p:sp>
      <p:sp>
        <p:nvSpPr>
          <p:cNvPr id="769" name="Google Shape;769;p70"/>
          <p:cNvSpPr txBox="1"/>
          <p:nvPr/>
        </p:nvSpPr>
        <p:spPr>
          <a:xfrm>
            <a:off x="685800" y="3354387"/>
            <a:ext cx="4572000" cy="12303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Courier New"/>
              <a:buNone/>
            </a:pPr>
            <a:r>
              <a:rPr lang="en-US" sz="1600" b="0" i="0" u="none">
                <a:solidFill>
                  <a:schemeClr val="dk1"/>
                </a:solidFill>
                <a:latin typeface="Courier New"/>
                <a:ea typeface="Courier New"/>
                <a:cs typeface="Courier New"/>
                <a:sym typeface="Courier New"/>
              </a:rPr>
              <a:t>+ArrayList() </a:t>
            </a:r>
            <a:endParaRPr sz="16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chemeClr val="dk1"/>
              </a:buClr>
              <a:buSzPts val="1600"/>
              <a:buFont typeface="Courier New"/>
              <a:buNone/>
            </a:pPr>
            <a:r>
              <a:rPr lang="en-US" sz="1600" b="0" i="0" u="none">
                <a:solidFill>
                  <a:schemeClr val="dk1"/>
                </a:solidFill>
                <a:latin typeface="Courier New"/>
                <a:ea typeface="Courier New"/>
                <a:cs typeface="Courier New"/>
                <a:sym typeface="Courier New"/>
              </a:rPr>
              <a:t>+add(o: E) : void </a:t>
            </a:r>
            <a:endParaRPr sz="16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chemeClr val="dk1"/>
              </a:buClr>
              <a:buSzPts val="1600"/>
              <a:buFont typeface="Courier New"/>
              <a:buNone/>
            </a:pPr>
            <a:r>
              <a:rPr lang="en-US" sz="1600" b="0" i="0" u="none">
                <a:solidFill>
                  <a:schemeClr val="dk1"/>
                </a:solidFill>
                <a:latin typeface="Courier New"/>
                <a:ea typeface="Courier New"/>
                <a:cs typeface="Courier New"/>
                <a:sym typeface="Courier New"/>
              </a:rPr>
              <a:t>+add(index: int, o: E) : void</a:t>
            </a:r>
            <a:endParaRPr sz="16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chemeClr val="dk1"/>
              </a:buClr>
              <a:buSzPts val="1600"/>
              <a:buFont typeface="Courier New"/>
              <a:buNone/>
            </a:pPr>
            <a:r>
              <a:rPr lang="en-US" sz="1600" b="0" i="0" u="none">
                <a:solidFill>
                  <a:schemeClr val="dk1"/>
                </a:solidFill>
                <a:latin typeface="Courier New"/>
                <a:ea typeface="Courier New"/>
                <a:cs typeface="Courier New"/>
                <a:sym typeface="Courier New"/>
              </a:rPr>
              <a:t>+set(index: int, o: E) : 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71"/>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84</a:t>
            </a:fld>
            <a:endParaRPr/>
          </a:p>
        </p:txBody>
      </p:sp>
      <p:sp>
        <p:nvSpPr>
          <p:cNvPr id="775" name="Google Shape;775;p71"/>
          <p:cNvSpPr txBox="1">
            <a:spLocks noGrp="1"/>
          </p:cNvSpPr>
          <p:nvPr>
            <p:ph type="title"/>
          </p:nvPr>
        </p:nvSpPr>
        <p:spPr>
          <a:xfrm>
            <a:off x="304800" y="457200"/>
            <a:ext cx="8610600" cy="6858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b="0" i="0" u="none">
                <a:solidFill>
                  <a:schemeClr val="dk2"/>
                </a:solidFill>
                <a:latin typeface="Times New Roman"/>
                <a:ea typeface="Times New Roman"/>
                <a:cs typeface="Times New Roman"/>
                <a:sym typeface="Times New Roman"/>
              </a:rPr>
              <a:t>Differences and Similarities between Arrays and ArrayList</a:t>
            </a:r>
            <a:endParaRPr/>
          </a:p>
        </p:txBody>
      </p:sp>
      <p:sp>
        <p:nvSpPr>
          <p:cNvPr id="776" name="Google Shape;776;p71"/>
          <p:cNvSpPr txBox="1"/>
          <p:nvPr/>
        </p:nvSpPr>
        <p:spPr>
          <a:xfrm>
            <a:off x="1643062" y="3062287"/>
            <a:ext cx="9144000" cy="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777" name="Google Shape;777;p71"/>
          <p:cNvSpPr txBox="1"/>
          <p:nvPr/>
        </p:nvSpPr>
        <p:spPr>
          <a:xfrm>
            <a:off x="0" y="2262187"/>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778" name="Google Shape;778;p71"/>
          <p:cNvSpPr txBox="1"/>
          <p:nvPr/>
        </p:nvSpPr>
        <p:spPr>
          <a:xfrm>
            <a:off x="0" y="2638425"/>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779" name="Google Shape;779;p71"/>
          <p:cNvSpPr txBox="1"/>
          <p:nvPr/>
        </p:nvSpPr>
        <p:spPr>
          <a:xfrm>
            <a:off x="0" y="2638425"/>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780" name="Google Shape;780;p71"/>
          <p:cNvSpPr txBox="1"/>
          <p:nvPr/>
        </p:nvSpPr>
        <p:spPr>
          <a:xfrm>
            <a:off x="0" y="2447925"/>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781" name="Google Shape;781;p71"/>
          <p:cNvSpPr txBox="1"/>
          <p:nvPr/>
        </p:nvSpPr>
        <p:spPr>
          <a:xfrm>
            <a:off x="0" y="0"/>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782" name="Google Shape;782;p71"/>
          <p:cNvSpPr txBox="1"/>
          <p:nvPr/>
        </p:nvSpPr>
        <p:spPr>
          <a:xfrm>
            <a:off x="0" y="0"/>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783" name="Google Shape;783;p71"/>
          <p:cNvSpPr txBox="1"/>
          <p:nvPr/>
        </p:nvSpPr>
        <p:spPr>
          <a:xfrm>
            <a:off x="0" y="0"/>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aphicFrame>
        <p:nvGraphicFramePr>
          <p:cNvPr id="784" name="Google Shape;784;p71"/>
          <p:cNvGraphicFramePr/>
          <p:nvPr>
            <p:extLst>
              <p:ext uri="{D42A27DB-BD31-4B8C-83A1-F6EECF244321}">
                <p14:modId xmlns:p14="http://schemas.microsoft.com/office/powerpoint/2010/main" val="3343830401"/>
              </p:ext>
            </p:extLst>
          </p:nvPr>
        </p:nvGraphicFramePr>
        <p:xfrm>
          <a:off x="404298" y="2112531"/>
          <a:ext cx="8411603" cy="2506340"/>
        </p:xfrm>
        <a:graphic>
          <a:graphicData uri="http://schemas.openxmlformats.org/drawingml/2006/table">
            <a:tbl>
              <a:tblPr>
                <a:noFill/>
                <a:tableStyleId>{3B26096E-ED76-4BB5-9D87-0E13AC4F6FE4}</a:tableStyleId>
              </a:tblPr>
              <a:tblGrid>
                <a:gridCol w="1828800">
                  <a:extLst>
                    <a:ext uri="{9D8B030D-6E8A-4147-A177-3AD203B41FA5}">
                      <a16:colId xmlns:a16="http://schemas.microsoft.com/office/drawing/2014/main" val="20000"/>
                    </a:ext>
                  </a:extLst>
                </a:gridCol>
                <a:gridCol w="3232196">
                  <a:extLst>
                    <a:ext uri="{9D8B030D-6E8A-4147-A177-3AD203B41FA5}">
                      <a16:colId xmlns:a16="http://schemas.microsoft.com/office/drawing/2014/main" val="20001"/>
                    </a:ext>
                  </a:extLst>
                </a:gridCol>
                <a:gridCol w="3350607">
                  <a:extLst>
                    <a:ext uri="{9D8B030D-6E8A-4147-A177-3AD203B41FA5}">
                      <a16:colId xmlns:a16="http://schemas.microsoft.com/office/drawing/2014/main" val="20002"/>
                    </a:ext>
                  </a:extLst>
                </a:gridCol>
              </a:tblGrid>
              <a:tr h="365125">
                <a:tc>
                  <a:txBody>
                    <a:bodyPr/>
                    <a:lstStyle/>
                    <a:p>
                      <a:pPr marL="0" marR="0" lvl="0" indent="0" algn="ctr" rtl="0">
                        <a:lnSpc>
                          <a:spcPct val="100000"/>
                        </a:lnSpc>
                        <a:spcBef>
                          <a:spcPts val="0"/>
                        </a:spcBef>
                        <a:spcAft>
                          <a:spcPts val="0"/>
                        </a:spcAft>
                        <a:buClr>
                          <a:srgbClr val="FFFFFF"/>
                        </a:buClr>
                        <a:buSzPts val="1800"/>
                        <a:buFont typeface="Times New Roman"/>
                        <a:buNone/>
                      </a:pPr>
                      <a:r>
                        <a:rPr lang="en-US" sz="1800" b="1" i="0" u="none" strike="noStrike" cap="none" dirty="0">
                          <a:solidFill>
                            <a:srgbClr val="FFFFFF"/>
                          </a:solidFill>
                          <a:latin typeface="Times New Roman"/>
                          <a:ea typeface="Times New Roman"/>
                          <a:cs typeface="Times New Roman"/>
                          <a:sym typeface="Times New Roman"/>
                        </a:rPr>
                        <a:t>Operation</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800"/>
                        <a:buFont typeface="Times New Roman"/>
                        <a:buNone/>
                      </a:pPr>
                      <a:r>
                        <a:rPr lang="en-US" sz="1800" b="1" i="0" u="none" strike="noStrike" cap="none" dirty="0">
                          <a:solidFill>
                            <a:srgbClr val="FFFFFF"/>
                          </a:solidFill>
                          <a:latin typeface="Times New Roman"/>
                          <a:ea typeface="Times New Roman"/>
                          <a:cs typeface="Times New Roman"/>
                          <a:sym typeface="Times New Roman"/>
                        </a:rPr>
                        <a:t>Array</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800"/>
                        <a:buFont typeface="Times New Roman"/>
                        <a:buNone/>
                      </a:pPr>
                      <a:r>
                        <a:rPr lang="en-US" sz="1800" b="1" i="0" u="none" strike="noStrike" cap="none" dirty="0" err="1">
                          <a:solidFill>
                            <a:srgbClr val="FFFFFF"/>
                          </a:solidFill>
                          <a:latin typeface="Times New Roman"/>
                          <a:ea typeface="Times New Roman"/>
                          <a:cs typeface="Times New Roman"/>
                          <a:sym typeface="Times New Roman"/>
                        </a:rPr>
                        <a:t>ArrayList</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19100">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Creating an array/ArrayList</a:t>
                      </a:r>
                      <a:r>
                        <a:rPr lang="en-US" sz="1400" b="0" i="0" u="none" strike="noStrike" cap="none">
                          <a:solidFill>
                            <a:schemeClr val="dk1"/>
                          </a:solidFill>
                          <a:latin typeface="Courier"/>
                          <a:ea typeface="Courier"/>
                          <a:cs typeface="Courier"/>
                          <a:sym typeface="Courier"/>
                        </a:rPr>
                        <a:t> </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ECEC"/>
                    </a:solidFill>
                  </a:tcPr>
                </a:tc>
                <a:tc>
                  <a:txBody>
                    <a:bodyPr/>
                    <a:lstStyle/>
                    <a:p>
                      <a:pPr marL="0" marR="0" lvl="0" indent="0" algn="l" rtl="0">
                        <a:lnSpc>
                          <a:spcPct val="100000"/>
                        </a:lnSpc>
                        <a:spcBef>
                          <a:spcPts val="0"/>
                        </a:spcBef>
                        <a:spcAft>
                          <a:spcPts val="0"/>
                        </a:spcAft>
                        <a:buClr>
                          <a:schemeClr val="dk1"/>
                        </a:buClr>
                        <a:buSzPts val="1400"/>
                        <a:buFont typeface="Courier"/>
                        <a:buNone/>
                      </a:pPr>
                      <a:r>
                        <a:rPr lang="en-US" sz="1400" b="0" i="0" u="none" strike="noStrike" cap="none" dirty="0">
                          <a:solidFill>
                            <a:schemeClr val="dk1"/>
                          </a:solidFill>
                          <a:latin typeface="Courier"/>
                          <a:ea typeface="Courier"/>
                          <a:cs typeface="Courier"/>
                          <a:sym typeface="Courier"/>
                        </a:rPr>
                        <a:t>String[] a = </a:t>
                      </a:r>
                      <a:r>
                        <a:rPr lang="en-US" sz="1400" b="1" i="0" u="none" strike="noStrike" cap="none" dirty="0">
                          <a:solidFill>
                            <a:srgbClr val="000080"/>
                          </a:solidFill>
                          <a:latin typeface="Courier"/>
                          <a:ea typeface="Courier"/>
                          <a:cs typeface="Courier"/>
                          <a:sym typeface="Courier"/>
                        </a:rPr>
                        <a:t>new</a:t>
                      </a:r>
                      <a:r>
                        <a:rPr lang="en-US" sz="1400" b="0" i="0" u="none" strike="noStrike" cap="none" dirty="0">
                          <a:solidFill>
                            <a:schemeClr val="dk1"/>
                          </a:solidFill>
                          <a:latin typeface="Courier"/>
                          <a:ea typeface="Courier"/>
                          <a:cs typeface="Courier"/>
                          <a:sym typeface="Courier"/>
                        </a:rPr>
                        <a:t> String[</a:t>
                      </a:r>
                      <a:r>
                        <a:rPr lang="en-US" sz="1400" b="1" i="0" u="none" strike="noStrike" cap="none" dirty="0">
                          <a:solidFill>
                            <a:srgbClr val="3366FF"/>
                          </a:solidFill>
                          <a:latin typeface="Courier"/>
                          <a:ea typeface="Courier"/>
                          <a:cs typeface="Courier"/>
                          <a:sym typeface="Courier"/>
                        </a:rPr>
                        <a:t>10</a:t>
                      </a:r>
                      <a:r>
                        <a:rPr lang="en-US" sz="1400" b="0" i="0" u="none" strike="noStrike" cap="none" dirty="0">
                          <a:solidFill>
                            <a:schemeClr val="dk1"/>
                          </a:solidFill>
                          <a:latin typeface="Courier"/>
                          <a:ea typeface="Courier"/>
                          <a:cs typeface="Courier"/>
                          <a:sym typeface="Courier"/>
                        </a:rPr>
                        <a:t>] </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ECEC"/>
                    </a:solidFill>
                  </a:tcPr>
                </a:tc>
                <a:tc>
                  <a:txBody>
                    <a:bodyPr/>
                    <a:lstStyle/>
                    <a:p>
                      <a:pPr marL="0" marR="0" lvl="0" indent="0" algn="l" rtl="0">
                        <a:lnSpc>
                          <a:spcPct val="100000"/>
                        </a:lnSpc>
                        <a:spcBef>
                          <a:spcPts val="0"/>
                        </a:spcBef>
                        <a:spcAft>
                          <a:spcPts val="0"/>
                        </a:spcAft>
                        <a:buClr>
                          <a:schemeClr val="dk1"/>
                        </a:buClr>
                        <a:buSzPts val="1400"/>
                        <a:buFont typeface="Courier"/>
                        <a:buNone/>
                      </a:pPr>
                      <a:r>
                        <a:rPr lang="en-US" sz="1400" b="0" i="0" u="none" strike="noStrike" cap="none" dirty="0" err="1">
                          <a:solidFill>
                            <a:schemeClr val="dk1"/>
                          </a:solidFill>
                          <a:latin typeface="Courier"/>
                          <a:ea typeface="Courier"/>
                          <a:cs typeface="Courier"/>
                          <a:sym typeface="Courier"/>
                        </a:rPr>
                        <a:t>ArrayList</a:t>
                      </a:r>
                      <a:r>
                        <a:rPr lang="en-US" sz="1400" b="0" i="0" u="none" strike="noStrike" cap="none" dirty="0">
                          <a:solidFill>
                            <a:schemeClr val="dk1"/>
                          </a:solidFill>
                          <a:latin typeface="Courier"/>
                          <a:ea typeface="Courier"/>
                          <a:cs typeface="Courier"/>
                          <a:sym typeface="Courier"/>
                        </a:rPr>
                        <a:t>&lt;String&gt; list = </a:t>
                      </a:r>
                      <a:r>
                        <a:rPr lang="en-US" sz="1400" b="1" i="0" u="none" strike="noStrike" cap="none" dirty="0">
                          <a:solidFill>
                            <a:srgbClr val="000080"/>
                          </a:solidFill>
                          <a:latin typeface="Courier"/>
                          <a:ea typeface="Courier"/>
                          <a:cs typeface="Courier"/>
                          <a:sym typeface="Courier"/>
                        </a:rPr>
                        <a:t>new</a:t>
                      </a:r>
                      <a:r>
                        <a:rPr lang="en-US" sz="1400" b="0" i="0" u="none" strike="noStrike" cap="none" dirty="0">
                          <a:solidFill>
                            <a:schemeClr val="dk1"/>
                          </a:solidFill>
                          <a:latin typeface="Courier"/>
                          <a:ea typeface="Courier"/>
                          <a:cs typeface="Courier"/>
                          <a:sym typeface="Courier"/>
                        </a:rPr>
                        <a:t> </a:t>
                      </a:r>
                      <a:r>
                        <a:rPr lang="en-US" sz="1400" b="0" i="0" u="none" strike="noStrike" cap="none" dirty="0" err="1">
                          <a:solidFill>
                            <a:schemeClr val="dk1"/>
                          </a:solidFill>
                          <a:latin typeface="Courier"/>
                          <a:ea typeface="Courier"/>
                          <a:cs typeface="Courier"/>
                          <a:sym typeface="Courier"/>
                        </a:rPr>
                        <a:t>ArrayList</a:t>
                      </a:r>
                      <a:r>
                        <a:rPr lang="en-US" sz="1400" b="0" i="0" u="none" strike="noStrike" cap="none" dirty="0">
                          <a:solidFill>
                            <a:schemeClr val="dk1"/>
                          </a:solidFill>
                          <a:latin typeface="Courier"/>
                          <a:ea typeface="Courier"/>
                          <a:cs typeface="Courier"/>
                          <a:sym typeface="Courier"/>
                        </a:rPr>
                        <a:t>&lt;&gt;();</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ECEC"/>
                    </a:solidFill>
                  </a:tcPr>
                </a:tc>
                <a:extLst>
                  <a:ext uri="{0D108BD9-81ED-4DB2-BD59-A6C34878D82A}">
                    <a16:rowId xmlns:a16="http://schemas.microsoft.com/office/drawing/2014/main" val="10001"/>
                  </a:ext>
                </a:extLst>
              </a:tr>
              <a:tr h="517525">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Adding a new element</a:t>
                      </a:r>
                      <a:r>
                        <a:rPr lang="en-US" sz="1400" b="0" i="0" u="none" strike="noStrike" cap="none">
                          <a:solidFill>
                            <a:schemeClr val="dk1"/>
                          </a:solidFill>
                          <a:latin typeface="Courier"/>
                          <a:ea typeface="Courier"/>
                          <a:cs typeface="Courier"/>
                          <a:sym typeface="Courier"/>
                        </a:rPr>
                        <a:t> </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6F6F6"/>
                    </a:solidFill>
                  </a:tcPr>
                </a:tc>
                <a:tc>
                  <a:txBody>
                    <a:bodyPr/>
                    <a:lstStyle/>
                    <a:p>
                      <a:pPr marL="0" marR="0" lvl="0" indent="0" algn="l" rtl="0">
                        <a:lnSpc>
                          <a:spcPct val="100000"/>
                        </a:lnSpc>
                        <a:spcBef>
                          <a:spcPts val="0"/>
                        </a:spcBef>
                        <a:spcAft>
                          <a:spcPts val="0"/>
                        </a:spcAft>
                        <a:buClr>
                          <a:schemeClr val="dk1"/>
                        </a:buClr>
                        <a:buSzPts val="1400"/>
                        <a:buFont typeface="Courier"/>
                        <a:buNone/>
                      </a:pPr>
                      <a:r>
                        <a:rPr lang="en-US" sz="1400" b="0" i="0" u="none" strike="noStrike" cap="none" dirty="0">
                          <a:solidFill>
                            <a:schemeClr val="dk1"/>
                          </a:solidFill>
                          <a:latin typeface="Courier"/>
                          <a:ea typeface="Courier"/>
                          <a:cs typeface="Courier"/>
                          <a:sym typeface="Courier"/>
                        </a:rPr>
                        <a:t>  a[size-1] = “London”;</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6F6F6"/>
                    </a:solidFill>
                  </a:tcPr>
                </a:tc>
                <a:tc>
                  <a:txBody>
                    <a:bodyPr/>
                    <a:lstStyle/>
                    <a:p>
                      <a:pPr marL="0" marR="0" lvl="0" indent="0" algn="l" rtl="0">
                        <a:lnSpc>
                          <a:spcPct val="100000"/>
                        </a:lnSpc>
                        <a:spcBef>
                          <a:spcPts val="0"/>
                        </a:spcBef>
                        <a:spcAft>
                          <a:spcPts val="0"/>
                        </a:spcAft>
                        <a:buClr>
                          <a:schemeClr val="dk1"/>
                        </a:buClr>
                        <a:buSzPts val="1400"/>
                        <a:buFont typeface="Courier"/>
                        <a:buNone/>
                      </a:pPr>
                      <a:r>
                        <a:rPr lang="en-US" sz="1400" b="0" i="0" u="none" strike="noStrike" cap="none" dirty="0" err="1">
                          <a:solidFill>
                            <a:schemeClr val="dk1"/>
                          </a:solidFill>
                          <a:latin typeface="Courier"/>
                          <a:ea typeface="Courier"/>
                          <a:cs typeface="Courier"/>
                          <a:sym typeface="Courier"/>
                        </a:rPr>
                        <a:t>list.add</a:t>
                      </a:r>
                      <a:r>
                        <a:rPr lang="en-US" sz="1400" b="0" i="0" u="none" strike="noStrike" cap="none" dirty="0">
                          <a:solidFill>
                            <a:schemeClr val="dk1"/>
                          </a:solidFill>
                          <a:latin typeface="Courier"/>
                          <a:ea typeface="Courier"/>
                          <a:cs typeface="Courier"/>
                          <a:sym typeface="Courier"/>
                        </a:rPr>
                        <a:t>(</a:t>
                      </a:r>
                      <a:r>
                        <a:rPr lang="en-US" sz="1400" b="1" i="0" u="none" strike="noStrike" cap="none" dirty="0">
                          <a:solidFill>
                            <a:srgbClr val="3366FF"/>
                          </a:solidFill>
                          <a:latin typeface="Courier"/>
                          <a:ea typeface="Courier"/>
                          <a:cs typeface="Courier"/>
                          <a:sym typeface="Courier"/>
                        </a:rPr>
                        <a:t>"London"</a:t>
                      </a:r>
                      <a:r>
                        <a:rPr lang="en-US" sz="1400" b="0" i="0" u="none" strike="noStrike" cap="none" dirty="0">
                          <a:solidFill>
                            <a:schemeClr val="dk1"/>
                          </a:solidFill>
                          <a:latin typeface="Courier"/>
                          <a:ea typeface="Courier"/>
                          <a:cs typeface="Courier"/>
                          <a:sym typeface="Courier"/>
                        </a:rPr>
                        <a:t>);</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400" b="0" i="0" u="none" dirty="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6F6F6"/>
                    </a:solidFill>
                  </a:tcPr>
                </a:tc>
                <a:extLst>
                  <a:ext uri="{0D108BD9-81ED-4DB2-BD59-A6C34878D82A}">
                    <a16:rowId xmlns:a16="http://schemas.microsoft.com/office/drawing/2014/main" val="10002"/>
                  </a:ext>
                </a:extLst>
              </a:tr>
              <a:tr h="731825">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Inserting a new element</a:t>
                      </a:r>
                      <a:r>
                        <a:rPr lang="en-US" sz="1400" b="0" i="0" u="none">
                          <a:solidFill>
                            <a:schemeClr val="dk1"/>
                          </a:solidFill>
                          <a:latin typeface="Courier"/>
                          <a:ea typeface="Courier"/>
                          <a:cs typeface="Courier"/>
                          <a:sym typeface="Courier"/>
                        </a:rPr>
                        <a:t> </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ECEC"/>
                    </a:solidFill>
                  </a:tcPr>
                </a:tc>
                <a:tc>
                  <a:txBody>
                    <a:bodyPr/>
                    <a:lstStyle/>
                    <a:p>
                      <a:pPr marL="0" marR="0" lvl="0" indent="0" algn="ctr" rtl="0">
                        <a:lnSpc>
                          <a:spcPct val="100000"/>
                        </a:lnSpc>
                        <a:spcBef>
                          <a:spcPts val="0"/>
                        </a:spcBef>
                        <a:spcAft>
                          <a:spcPts val="0"/>
                        </a:spcAft>
                        <a:buClr>
                          <a:schemeClr val="dk1"/>
                        </a:buClr>
                        <a:buSzPts val="1400"/>
                        <a:buFont typeface="Courier"/>
                        <a:buNone/>
                      </a:pPr>
                      <a:r>
                        <a:rPr lang="en-US" sz="1400" b="0" i="0" u="none" dirty="0">
                          <a:solidFill>
                            <a:schemeClr val="dk1"/>
                          </a:solidFill>
                          <a:latin typeface="Courier"/>
                          <a:ea typeface="Courier"/>
                          <a:cs typeface="Courier"/>
                          <a:sym typeface="Courier"/>
                        </a:rPr>
                        <a:t>Needs shifting procedures</a:t>
                      </a:r>
                      <a:endParaRPr dirty="0"/>
                    </a:p>
                    <a:p>
                      <a:pPr marL="0" marR="0" lvl="0" indent="0" algn="l" rtl="0">
                        <a:lnSpc>
                          <a:spcPct val="100000"/>
                        </a:lnSpc>
                        <a:spcBef>
                          <a:spcPts val="0"/>
                        </a:spcBef>
                        <a:spcAft>
                          <a:spcPts val="0"/>
                        </a:spcAft>
                        <a:buClr>
                          <a:schemeClr val="dk1"/>
                        </a:buClr>
                        <a:buSzPts val="1400"/>
                        <a:buFont typeface="Courier"/>
                        <a:buNone/>
                      </a:pPr>
                      <a:r>
                        <a:rPr lang="en-US" sz="1400" b="0" i="0" u="none" dirty="0">
                          <a:solidFill>
                            <a:schemeClr val="dk1"/>
                          </a:solidFill>
                          <a:latin typeface="Courier"/>
                          <a:ea typeface="Courier"/>
                          <a:cs typeface="Courier"/>
                          <a:sym typeface="Courier"/>
                        </a:rPr>
                        <a:t>a[index] = </a:t>
                      </a:r>
                      <a:r>
                        <a:rPr lang="en-US" sz="1400" b="1" i="0" u="none" dirty="0">
                          <a:solidFill>
                            <a:srgbClr val="3366FF"/>
                          </a:solidFill>
                          <a:latin typeface="Courier"/>
                          <a:ea typeface="Courier"/>
                          <a:cs typeface="Courier"/>
                          <a:sym typeface="Courier"/>
                        </a:rPr>
                        <a:t>"London"</a:t>
                      </a:r>
                      <a:r>
                        <a:rPr lang="en-US" sz="1400" b="0" i="0" u="none" dirty="0">
                          <a:solidFill>
                            <a:schemeClr val="dk1"/>
                          </a:solidFill>
                          <a:latin typeface="Courier"/>
                          <a:ea typeface="Courier"/>
                          <a:cs typeface="Courier"/>
                          <a:sym typeface="Courier"/>
                        </a:rPr>
                        <a:t>;</a:t>
                      </a:r>
                      <a:endParaRPr dirty="0"/>
                    </a:p>
                    <a:p>
                      <a:pPr marL="0" marR="0" lvl="0" indent="0" algn="l" rtl="0">
                        <a:spcBef>
                          <a:spcPts val="0"/>
                        </a:spcBef>
                        <a:spcAft>
                          <a:spcPts val="0"/>
                        </a:spcAft>
                        <a:buNone/>
                      </a:pPr>
                      <a:endParaRPr sz="1400" b="0" i="0" u="none" dirty="0">
                        <a:solidFill>
                          <a:schemeClr val="dk1"/>
                        </a:solidFill>
                        <a:latin typeface="Courier"/>
                        <a:ea typeface="Courier"/>
                        <a:cs typeface="Courier"/>
                        <a:sym typeface="Courie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ECEC"/>
                    </a:solidFill>
                  </a:tcPr>
                </a:tc>
                <a:tc>
                  <a:txBody>
                    <a:bodyPr/>
                    <a:lstStyle/>
                    <a:p>
                      <a:pPr marL="0" marR="0" lvl="0" indent="0" algn="l" rtl="0">
                        <a:lnSpc>
                          <a:spcPct val="100000"/>
                        </a:lnSpc>
                        <a:spcBef>
                          <a:spcPts val="0"/>
                        </a:spcBef>
                        <a:spcAft>
                          <a:spcPts val="0"/>
                        </a:spcAft>
                        <a:buClr>
                          <a:schemeClr val="dk1"/>
                        </a:buClr>
                        <a:buSzPts val="1400"/>
                        <a:buFont typeface="Courier"/>
                        <a:buNone/>
                      </a:pPr>
                      <a:r>
                        <a:rPr lang="en-US" sz="1400" b="0" i="0" u="none">
                          <a:solidFill>
                            <a:schemeClr val="dk1"/>
                          </a:solidFill>
                          <a:latin typeface="Courier"/>
                          <a:ea typeface="Courier"/>
                          <a:cs typeface="Courier"/>
                          <a:sym typeface="Courier"/>
                        </a:rPr>
                        <a:t>list.add(index, </a:t>
                      </a:r>
                      <a:r>
                        <a:rPr lang="en-US" sz="1400" b="1" i="0" u="none">
                          <a:solidFill>
                            <a:srgbClr val="3366FF"/>
                          </a:solidFill>
                          <a:latin typeface="Courier"/>
                          <a:ea typeface="Courier"/>
                          <a:cs typeface="Courier"/>
                          <a:sym typeface="Courier"/>
                        </a:rPr>
                        <a:t>"London"</a:t>
                      </a:r>
                      <a:r>
                        <a:rPr lang="en-US" sz="1400" b="0" i="0" u="none">
                          <a:solidFill>
                            <a:schemeClr val="dk1"/>
                          </a:solidFill>
                          <a:latin typeface="Courier"/>
                          <a:ea typeface="Courier"/>
                          <a:cs typeface="Courier"/>
                          <a:sym typeface="Courier"/>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ECEC"/>
                    </a:solidFill>
                  </a:tcPr>
                </a:tc>
                <a:extLst>
                  <a:ext uri="{0D108BD9-81ED-4DB2-BD59-A6C34878D82A}">
                    <a16:rowId xmlns:a16="http://schemas.microsoft.com/office/drawing/2014/main" val="10003"/>
                  </a:ext>
                </a:extLst>
              </a:tr>
              <a:tr h="371475">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Updating an element</a:t>
                      </a:r>
                      <a:r>
                        <a:rPr lang="en-US" sz="1400" b="0" i="0" u="none">
                          <a:solidFill>
                            <a:schemeClr val="dk1"/>
                          </a:solidFill>
                          <a:latin typeface="Courier"/>
                          <a:ea typeface="Courier"/>
                          <a:cs typeface="Courier"/>
                          <a:sym typeface="Courier"/>
                        </a:rPr>
                        <a:t> </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6F6F6"/>
                    </a:solidFill>
                  </a:tcPr>
                </a:tc>
                <a:tc>
                  <a:txBody>
                    <a:bodyPr/>
                    <a:lstStyle/>
                    <a:p>
                      <a:pPr marL="0" marR="0" lvl="0" indent="0" algn="l" rtl="0">
                        <a:lnSpc>
                          <a:spcPct val="100000"/>
                        </a:lnSpc>
                        <a:spcBef>
                          <a:spcPts val="0"/>
                        </a:spcBef>
                        <a:spcAft>
                          <a:spcPts val="0"/>
                        </a:spcAft>
                        <a:buClr>
                          <a:schemeClr val="dk1"/>
                        </a:buClr>
                        <a:buSzPts val="1400"/>
                        <a:buFont typeface="Courier"/>
                        <a:buNone/>
                      </a:pPr>
                      <a:r>
                        <a:rPr lang="en-US" sz="1400" b="0" i="0" u="none">
                          <a:solidFill>
                            <a:schemeClr val="dk1"/>
                          </a:solidFill>
                          <a:latin typeface="Courier"/>
                          <a:ea typeface="Courier"/>
                          <a:cs typeface="Courier"/>
                          <a:sym typeface="Courier"/>
                        </a:rPr>
                        <a:t> a[index] = </a:t>
                      </a:r>
                      <a:r>
                        <a:rPr lang="en-US" sz="1400" b="1" i="0" u="none">
                          <a:solidFill>
                            <a:srgbClr val="3366FF"/>
                          </a:solidFill>
                          <a:latin typeface="Courier"/>
                          <a:ea typeface="Courier"/>
                          <a:cs typeface="Courier"/>
                          <a:sym typeface="Courier"/>
                        </a:rPr>
                        <a:t>"London"</a:t>
                      </a:r>
                      <a:r>
                        <a:rPr lang="en-US" sz="1400" b="0" i="0" u="none">
                          <a:solidFill>
                            <a:schemeClr val="dk1"/>
                          </a:solidFill>
                          <a:latin typeface="Courier"/>
                          <a:ea typeface="Courier"/>
                          <a:cs typeface="Courier"/>
                          <a:sym typeface="Courier"/>
                        </a:rPr>
                        <a:t>; </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6F6F6"/>
                    </a:solidFill>
                  </a:tcPr>
                </a:tc>
                <a:tc>
                  <a:txBody>
                    <a:bodyPr/>
                    <a:lstStyle/>
                    <a:p>
                      <a:pPr marL="0" marR="0" lvl="0" indent="0" algn="l" rtl="0">
                        <a:lnSpc>
                          <a:spcPct val="100000"/>
                        </a:lnSpc>
                        <a:spcBef>
                          <a:spcPts val="0"/>
                        </a:spcBef>
                        <a:spcAft>
                          <a:spcPts val="0"/>
                        </a:spcAft>
                        <a:buClr>
                          <a:schemeClr val="dk1"/>
                        </a:buClr>
                        <a:buSzPts val="1400"/>
                        <a:buFont typeface="Courier"/>
                        <a:buNone/>
                      </a:pPr>
                      <a:r>
                        <a:rPr lang="en-US" sz="1400" b="0" i="0" u="none" dirty="0" err="1">
                          <a:solidFill>
                            <a:schemeClr val="dk1"/>
                          </a:solidFill>
                          <a:latin typeface="Courier"/>
                          <a:ea typeface="Courier"/>
                          <a:cs typeface="Courier"/>
                          <a:sym typeface="Courier"/>
                        </a:rPr>
                        <a:t>list.set</a:t>
                      </a:r>
                      <a:r>
                        <a:rPr lang="en-US" sz="1400" b="0" i="0" u="none" dirty="0">
                          <a:solidFill>
                            <a:schemeClr val="dk1"/>
                          </a:solidFill>
                          <a:latin typeface="Courier"/>
                          <a:ea typeface="Courier"/>
                          <a:cs typeface="Courier"/>
                          <a:sym typeface="Courier"/>
                        </a:rPr>
                        <a:t>(index, </a:t>
                      </a:r>
                      <a:r>
                        <a:rPr lang="en-US" sz="1400" b="1" i="0" u="none" dirty="0">
                          <a:solidFill>
                            <a:srgbClr val="3366FF"/>
                          </a:solidFill>
                          <a:latin typeface="Courier"/>
                          <a:ea typeface="Courier"/>
                          <a:cs typeface="Courier"/>
                          <a:sym typeface="Courier"/>
                        </a:rPr>
                        <a:t>"London"</a:t>
                      </a:r>
                      <a:r>
                        <a:rPr lang="en-US" sz="1400" b="0" i="0" u="none" dirty="0">
                          <a:solidFill>
                            <a:schemeClr val="dk1"/>
                          </a:solidFill>
                          <a:latin typeface="Courier"/>
                          <a:ea typeface="Courier"/>
                          <a:cs typeface="Courier"/>
                          <a:sym typeface="Courier"/>
                        </a:rPr>
                        <a:t>); </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6F6F6"/>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72"/>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85</a:t>
            </a:fld>
            <a:endParaRPr/>
          </a:p>
        </p:txBody>
      </p:sp>
      <p:sp>
        <p:nvSpPr>
          <p:cNvPr id="790" name="Google Shape;790;p72"/>
          <p:cNvSpPr txBox="1">
            <a:spLocks noGrp="1"/>
          </p:cNvSpPr>
          <p:nvPr>
            <p:ph type="title"/>
          </p:nvPr>
        </p:nvSpPr>
        <p:spPr>
          <a:xfrm>
            <a:off x="685800" y="152400"/>
            <a:ext cx="7772400" cy="762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The </a:t>
            </a:r>
            <a:r>
              <a:rPr lang="en-US" sz="4400" b="0" i="0" u="sng">
                <a:solidFill>
                  <a:schemeClr val="dk2"/>
                </a:solidFill>
                <a:latin typeface="Times New Roman"/>
                <a:ea typeface="Times New Roman"/>
                <a:cs typeface="Times New Roman"/>
                <a:sym typeface="Times New Roman"/>
              </a:rPr>
              <a:t>ArrayList</a:t>
            </a:r>
            <a:r>
              <a:rPr lang="en-US" sz="4400" b="0" i="0" u="none">
                <a:solidFill>
                  <a:schemeClr val="dk2"/>
                </a:solidFill>
                <a:latin typeface="Times New Roman"/>
                <a:ea typeface="Times New Roman"/>
                <a:cs typeface="Times New Roman"/>
                <a:sym typeface="Times New Roman"/>
              </a:rPr>
              <a:t> Class</a:t>
            </a:r>
            <a:endParaRPr/>
          </a:p>
        </p:txBody>
      </p:sp>
      <p:sp>
        <p:nvSpPr>
          <p:cNvPr id="791" name="Google Shape;791;p72"/>
          <p:cNvSpPr txBox="1">
            <a:spLocks noGrp="1"/>
          </p:cNvSpPr>
          <p:nvPr>
            <p:ph type="body" idx="1"/>
          </p:nvPr>
        </p:nvSpPr>
        <p:spPr>
          <a:xfrm>
            <a:off x="266700" y="936625"/>
            <a:ext cx="8610600" cy="1219200"/>
          </a:xfrm>
          <a:prstGeom prst="rect">
            <a:avLst/>
          </a:prstGeom>
          <a:noFill/>
          <a:ln>
            <a:noFill/>
          </a:ln>
        </p:spPr>
        <p:txBody>
          <a:bodyPr spcFirstLastPara="1" wrap="square" lIns="92075" tIns="46025" rIns="92075" bIns="46025" anchor="t" anchorCtr="0">
            <a:noAutofit/>
          </a:bodyPr>
          <a:lstStyle/>
          <a:p>
            <a:pPr marL="0" lvl="0" indent="0" algn="l" rtl="0">
              <a:lnSpc>
                <a:spcPct val="100000"/>
              </a:lnSpc>
              <a:spcBef>
                <a:spcPts val="0"/>
              </a:spcBef>
              <a:spcAft>
                <a:spcPts val="0"/>
              </a:spcAft>
              <a:buSzPts val="1800"/>
              <a:buNone/>
            </a:pPr>
            <a:r>
              <a:rPr lang="en-US" sz="2400" b="1" i="0" u="sng" dirty="0">
                <a:solidFill>
                  <a:schemeClr val="dk1"/>
                </a:solidFill>
                <a:latin typeface="Times New Roman"/>
                <a:ea typeface="Times New Roman"/>
                <a:cs typeface="Times New Roman"/>
                <a:sym typeface="Times New Roman"/>
              </a:rPr>
              <a:t>Removing contents and checking status:</a:t>
            </a:r>
            <a:endParaRPr dirty="0"/>
          </a:p>
        </p:txBody>
      </p:sp>
      <p:sp>
        <p:nvSpPr>
          <p:cNvPr id="792" name="Google Shape;792;p72"/>
          <p:cNvSpPr txBox="1"/>
          <p:nvPr/>
        </p:nvSpPr>
        <p:spPr>
          <a:xfrm>
            <a:off x="1643062" y="1920875"/>
            <a:ext cx="9144000" cy="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793" name="Google Shape;793;p72"/>
          <p:cNvSpPr txBox="1"/>
          <p:nvPr/>
        </p:nvSpPr>
        <p:spPr>
          <a:xfrm>
            <a:off x="0" y="1571625"/>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794" name="Google Shape;794;p72"/>
          <p:cNvSpPr txBox="1"/>
          <p:nvPr/>
        </p:nvSpPr>
        <p:spPr>
          <a:xfrm>
            <a:off x="0" y="1524000"/>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pic>
        <p:nvPicPr>
          <p:cNvPr id="795" name="Google Shape;795;p72"/>
          <p:cNvPicPr preferRelativeResize="0"/>
          <p:nvPr/>
        </p:nvPicPr>
        <p:blipFill rotWithShape="1">
          <a:blip r:embed="rId3">
            <a:alphaModFix/>
          </a:blip>
          <a:srcRect/>
          <a:stretch/>
        </p:blipFill>
        <p:spPr>
          <a:xfrm>
            <a:off x="568325" y="1541462"/>
            <a:ext cx="3863975" cy="2878137"/>
          </a:xfrm>
          <a:prstGeom prst="rect">
            <a:avLst/>
          </a:prstGeom>
          <a:noFill/>
          <a:ln>
            <a:noFill/>
          </a:ln>
        </p:spPr>
      </p:pic>
      <p:sp>
        <p:nvSpPr>
          <p:cNvPr id="796" name="Google Shape;796;p72"/>
          <p:cNvSpPr txBox="1"/>
          <p:nvPr/>
        </p:nvSpPr>
        <p:spPr>
          <a:xfrm>
            <a:off x="685800" y="2135187"/>
            <a:ext cx="4572000" cy="2112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Courier New"/>
              <a:buNone/>
            </a:pPr>
            <a:r>
              <a:rPr lang="en-US" sz="1600" b="0" i="0" u="none" dirty="0">
                <a:solidFill>
                  <a:schemeClr val="dk1"/>
                </a:solidFill>
                <a:latin typeface="Courier New"/>
                <a:ea typeface="Courier New"/>
                <a:cs typeface="Courier New"/>
                <a:sym typeface="Courier New"/>
              </a:rPr>
              <a:t>+clear(): void</a:t>
            </a:r>
            <a:endParaRPr dirty="0"/>
          </a:p>
          <a:p>
            <a:pPr marL="0" marR="0" lvl="0" indent="0" algn="l" rtl="0">
              <a:lnSpc>
                <a:spcPct val="100000"/>
              </a:lnSpc>
              <a:spcBef>
                <a:spcPts val="0"/>
              </a:spcBef>
              <a:spcAft>
                <a:spcPts val="0"/>
              </a:spcAft>
              <a:buClr>
                <a:schemeClr val="dk1"/>
              </a:buClr>
              <a:buSzPts val="1600"/>
              <a:buFont typeface="Courier New"/>
              <a:buNone/>
            </a:pPr>
            <a:r>
              <a:rPr lang="en-US" sz="1600" b="0" i="0" u="none" dirty="0">
                <a:solidFill>
                  <a:schemeClr val="dk1"/>
                </a:solidFill>
                <a:latin typeface="Courier New"/>
                <a:ea typeface="Courier New"/>
                <a:cs typeface="Courier New"/>
                <a:sym typeface="Courier New"/>
              </a:rPr>
              <a:t>+remove(o: Object): </a:t>
            </a:r>
            <a:r>
              <a:rPr lang="en-US" sz="1600" b="0" i="0" u="none" dirty="0" err="1">
                <a:solidFill>
                  <a:schemeClr val="dk1"/>
                </a:solidFill>
                <a:latin typeface="Courier New"/>
                <a:ea typeface="Courier New"/>
                <a:cs typeface="Courier New"/>
                <a:sym typeface="Courier New"/>
              </a:rPr>
              <a:t>boolean</a:t>
            </a:r>
            <a:endParaRPr dirty="0"/>
          </a:p>
          <a:p>
            <a:pPr marL="0" marR="0" lvl="0" indent="0" algn="l" rtl="0">
              <a:lnSpc>
                <a:spcPct val="100000"/>
              </a:lnSpc>
              <a:spcBef>
                <a:spcPts val="0"/>
              </a:spcBef>
              <a:spcAft>
                <a:spcPts val="0"/>
              </a:spcAft>
              <a:buClr>
                <a:schemeClr val="dk1"/>
              </a:buClr>
              <a:buSzPts val="1600"/>
              <a:buFont typeface="Courier New"/>
              <a:buNone/>
            </a:pPr>
            <a:r>
              <a:rPr lang="en-US" sz="1600" b="0" i="0" u="none" dirty="0">
                <a:solidFill>
                  <a:schemeClr val="dk1"/>
                </a:solidFill>
                <a:latin typeface="Courier New"/>
                <a:ea typeface="Courier New"/>
                <a:cs typeface="Courier New"/>
                <a:sym typeface="Courier New"/>
              </a:rPr>
              <a:t>+remove(index: int): </a:t>
            </a:r>
            <a:r>
              <a:rPr lang="en-US" sz="1600" b="0" i="0" u="none" dirty="0" err="1">
                <a:solidFill>
                  <a:schemeClr val="dk1"/>
                </a:solidFill>
                <a:latin typeface="Courier New"/>
                <a:ea typeface="Courier New"/>
                <a:cs typeface="Courier New"/>
                <a:sym typeface="Courier New"/>
              </a:rPr>
              <a:t>boolean</a:t>
            </a:r>
            <a:endParaRPr dirty="0"/>
          </a:p>
          <a:p>
            <a:pPr marL="0" marR="0" lvl="0" indent="0" algn="l" rtl="0">
              <a:lnSpc>
                <a:spcPct val="100000"/>
              </a:lnSpc>
              <a:spcBef>
                <a:spcPts val="0"/>
              </a:spcBef>
              <a:spcAft>
                <a:spcPts val="0"/>
              </a:spcAft>
              <a:buClr>
                <a:schemeClr val="dk1"/>
              </a:buClr>
              <a:buSzPts val="1600"/>
              <a:buFont typeface="Times New Roman"/>
              <a:buNone/>
            </a:pPr>
            <a:endParaRPr sz="1600" b="0" i="0" u="none" dirty="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600"/>
              <a:buFont typeface="Courier New"/>
              <a:buNone/>
            </a:pPr>
            <a:r>
              <a:rPr lang="en-US" sz="1600" b="0" i="0" u="none" dirty="0">
                <a:solidFill>
                  <a:schemeClr val="dk1"/>
                </a:solidFill>
                <a:latin typeface="Courier New"/>
                <a:ea typeface="Courier New"/>
                <a:cs typeface="Courier New"/>
                <a:sym typeface="Courier New"/>
              </a:rPr>
              <a:t>+contains(o: Object): </a:t>
            </a:r>
            <a:r>
              <a:rPr lang="en-US" sz="1600" b="0" i="0" u="none" dirty="0" err="1">
                <a:solidFill>
                  <a:schemeClr val="dk1"/>
                </a:solidFill>
                <a:latin typeface="Courier New"/>
                <a:ea typeface="Courier New"/>
                <a:cs typeface="Courier New"/>
                <a:sym typeface="Courier New"/>
              </a:rPr>
              <a:t>boolean</a:t>
            </a:r>
            <a:endParaRPr dirty="0"/>
          </a:p>
          <a:p>
            <a:pPr marL="0" marR="0" lvl="0" indent="0" algn="l" rtl="0">
              <a:lnSpc>
                <a:spcPct val="100000"/>
              </a:lnSpc>
              <a:spcBef>
                <a:spcPts val="0"/>
              </a:spcBef>
              <a:spcAft>
                <a:spcPts val="0"/>
              </a:spcAft>
              <a:buClr>
                <a:schemeClr val="dk1"/>
              </a:buClr>
              <a:buSzPts val="1600"/>
              <a:buFont typeface="Courier New"/>
              <a:buNone/>
            </a:pPr>
            <a:r>
              <a:rPr lang="en-US" sz="1600" b="0" i="0" u="none" dirty="0">
                <a:solidFill>
                  <a:schemeClr val="dk1"/>
                </a:solidFill>
                <a:latin typeface="Courier New"/>
                <a:ea typeface="Courier New"/>
                <a:cs typeface="Courier New"/>
                <a:sym typeface="Courier New"/>
              </a:rPr>
              <a:t>+</a:t>
            </a:r>
            <a:r>
              <a:rPr lang="en-US" sz="1600" b="0" i="0" u="none" dirty="0" err="1">
                <a:solidFill>
                  <a:schemeClr val="dk1"/>
                </a:solidFill>
                <a:latin typeface="Courier New"/>
                <a:ea typeface="Courier New"/>
                <a:cs typeface="Courier New"/>
                <a:sym typeface="Courier New"/>
              </a:rPr>
              <a:t>isEmpty</a:t>
            </a:r>
            <a:r>
              <a:rPr lang="en-US" sz="1600" b="0" i="0" u="none" dirty="0">
                <a:solidFill>
                  <a:schemeClr val="dk1"/>
                </a:solidFill>
                <a:latin typeface="Courier New"/>
                <a:ea typeface="Courier New"/>
                <a:cs typeface="Courier New"/>
                <a:sym typeface="Courier New"/>
              </a:rPr>
              <a:t>(): </a:t>
            </a:r>
            <a:r>
              <a:rPr lang="en-US" sz="1600" b="0" i="0" u="none" dirty="0" err="1">
                <a:solidFill>
                  <a:schemeClr val="dk1"/>
                </a:solidFill>
                <a:latin typeface="Courier New"/>
                <a:ea typeface="Courier New"/>
                <a:cs typeface="Courier New"/>
                <a:sym typeface="Courier New"/>
              </a:rPr>
              <a:t>boolean</a:t>
            </a:r>
            <a:endParaRPr dirty="0"/>
          </a:p>
          <a:p>
            <a:pPr marL="0" marR="0" lvl="0" indent="0" algn="l" rtl="0">
              <a:lnSpc>
                <a:spcPct val="100000"/>
              </a:lnSpc>
              <a:spcBef>
                <a:spcPts val="0"/>
              </a:spcBef>
              <a:spcAft>
                <a:spcPts val="0"/>
              </a:spcAft>
              <a:buClr>
                <a:schemeClr val="dk1"/>
              </a:buClr>
              <a:buSzPts val="1600"/>
              <a:buFont typeface="Courier New"/>
              <a:buNone/>
            </a:pPr>
            <a:r>
              <a:rPr lang="en-US" sz="1600" b="0" i="0" u="none" dirty="0">
                <a:solidFill>
                  <a:schemeClr val="dk1"/>
                </a:solidFill>
                <a:latin typeface="Courier New"/>
                <a:ea typeface="Courier New"/>
                <a:cs typeface="Courier New"/>
                <a:sym typeface="Courier New"/>
              </a:rPr>
              <a:t>+size(): int</a:t>
            </a:r>
            <a:endParaRPr dirty="0"/>
          </a:p>
          <a:p>
            <a:pPr marL="0" marR="0" lvl="0" indent="0" algn="l" rtl="0">
              <a:lnSpc>
                <a:spcPct val="100000"/>
              </a:lnSpc>
              <a:spcBef>
                <a:spcPts val="0"/>
              </a:spcBef>
              <a:spcAft>
                <a:spcPts val="0"/>
              </a:spcAft>
              <a:buNone/>
            </a:pPr>
            <a:endParaRPr sz="1600" b="0" i="0" u="none" dirty="0">
              <a:solidFill>
                <a:schemeClr val="dk1"/>
              </a:solidFill>
              <a:latin typeface="Courier New"/>
              <a:ea typeface="Courier New"/>
              <a:cs typeface="Courier New"/>
              <a:sym typeface="Courier New"/>
            </a:endParaRPr>
          </a:p>
        </p:txBody>
      </p:sp>
      <p:sp>
        <p:nvSpPr>
          <p:cNvPr id="797" name="Google Shape;797;p72"/>
          <p:cNvSpPr txBox="1"/>
          <p:nvPr/>
        </p:nvSpPr>
        <p:spPr>
          <a:xfrm>
            <a:off x="4614862" y="2049462"/>
            <a:ext cx="4127855" cy="20669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500"/>
              <a:buFont typeface="Times New Roman"/>
              <a:buNone/>
            </a:pPr>
            <a:r>
              <a:rPr lang="en-US" sz="1500" b="0" i="0" u="none" dirty="0">
                <a:solidFill>
                  <a:schemeClr val="dk1"/>
                </a:solidFill>
                <a:latin typeface="Times New Roman"/>
                <a:ea typeface="Times New Roman"/>
                <a:cs typeface="Times New Roman"/>
                <a:sym typeface="Times New Roman"/>
              </a:rPr>
              <a:t>Removes all the elements from this list.</a:t>
            </a:r>
            <a:endParaRPr dirty="0"/>
          </a:p>
          <a:p>
            <a:pPr marL="0" marR="0" lvl="0" indent="0" algn="l" rtl="0">
              <a:lnSpc>
                <a:spcPct val="100000"/>
              </a:lnSpc>
              <a:spcBef>
                <a:spcPts val="500"/>
              </a:spcBef>
              <a:spcAft>
                <a:spcPts val="0"/>
              </a:spcAft>
              <a:buClr>
                <a:schemeClr val="dk1"/>
              </a:buClr>
              <a:buSzPts val="1500"/>
              <a:buFont typeface="Times New Roman"/>
              <a:buNone/>
            </a:pPr>
            <a:r>
              <a:rPr lang="en-US" sz="1500" b="0" i="0" u="none" dirty="0">
                <a:solidFill>
                  <a:schemeClr val="dk1"/>
                </a:solidFill>
                <a:latin typeface="Times New Roman"/>
                <a:ea typeface="Times New Roman"/>
                <a:cs typeface="Times New Roman"/>
                <a:sym typeface="Times New Roman"/>
              </a:rPr>
              <a:t>Removes the element </a:t>
            </a:r>
            <a:r>
              <a:rPr lang="en-US" sz="1500" b="0" i="0" u="none" dirty="0">
                <a:solidFill>
                  <a:schemeClr val="dk1"/>
                </a:solidFill>
                <a:latin typeface="Courier"/>
                <a:ea typeface="Courier"/>
                <a:cs typeface="Courier"/>
                <a:sym typeface="Courier"/>
              </a:rPr>
              <a:t>o</a:t>
            </a:r>
            <a:r>
              <a:rPr lang="en-US" sz="1500" b="0" i="0" u="none" dirty="0">
                <a:solidFill>
                  <a:schemeClr val="dk1"/>
                </a:solidFill>
                <a:latin typeface="Times New Roman"/>
                <a:ea typeface="Times New Roman"/>
                <a:cs typeface="Times New Roman"/>
                <a:sym typeface="Times New Roman"/>
              </a:rPr>
              <a:t> from this list. </a:t>
            </a:r>
            <a:endParaRPr dirty="0"/>
          </a:p>
          <a:p>
            <a:pPr marL="0" marR="0" lvl="0" indent="0" algn="l" rtl="0">
              <a:lnSpc>
                <a:spcPct val="100000"/>
              </a:lnSpc>
              <a:spcBef>
                <a:spcPts val="500"/>
              </a:spcBef>
              <a:spcAft>
                <a:spcPts val="0"/>
              </a:spcAft>
              <a:buClr>
                <a:schemeClr val="dk1"/>
              </a:buClr>
              <a:buSzPts val="1500"/>
              <a:buFont typeface="Times New Roman"/>
              <a:buNone/>
            </a:pPr>
            <a:r>
              <a:rPr lang="en-US" sz="1500" b="0" i="0" u="none" dirty="0">
                <a:solidFill>
                  <a:schemeClr val="dk1"/>
                </a:solidFill>
                <a:latin typeface="Times New Roman"/>
                <a:ea typeface="Times New Roman"/>
                <a:cs typeface="Times New Roman"/>
                <a:sym typeface="Times New Roman"/>
              </a:rPr>
              <a:t>Removes the element at the specified index.</a:t>
            </a:r>
            <a:endParaRPr dirty="0"/>
          </a:p>
          <a:p>
            <a:pPr marL="0" marR="0" lvl="0" indent="0" algn="l" rtl="0">
              <a:lnSpc>
                <a:spcPct val="100000"/>
              </a:lnSpc>
              <a:spcBef>
                <a:spcPts val="500"/>
              </a:spcBef>
              <a:spcAft>
                <a:spcPts val="0"/>
              </a:spcAft>
              <a:buClr>
                <a:schemeClr val="dk1"/>
              </a:buClr>
              <a:buSzPts val="1500"/>
              <a:buFont typeface="Times New Roman"/>
              <a:buNone/>
            </a:pPr>
            <a:endParaRPr sz="1500" b="0" i="0" u="none" dirty="0">
              <a:solidFill>
                <a:schemeClr val="dk1"/>
              </a:solidFill>
              <a:latin typeface="Times New Roman"/>
              <a:ea typeface="Times New Roman"/>
              <a:cs typeface="Times New Roman"/>
              <a:sym typeface="Times New Roman"/>
            </a:endParaRPr>
          </a:p>
          <a:p>
            <a:pPr marL="0" marR="0" lvl="0" indent="0" algn="l" rtl="0">
              <a:lnSpc>
                <a:spcPct val="100000"/>
              </a:lnSpc>
              <a:spcBef>
                <a:spcPts val="300"/>
              </a:spcBef>
              <a:spcAft>
                <a:spcPts val="0"/>
              </a:spcAft>
              <a:buClr>
                <a:schemeClr val="dk1"/>
              </a:buClr>
              <a:buSzPts val="1500"/>
              <a:buFont typeface="Times New Roman"/>
              <a:buNone/>
            </a:pPr>
            <a:r>
              <a:rPr lang="en-US" sz="1500" b="0" i="0" u="none" dirty="0">
                <a:solidFill>
                  <a:schemeClr val="dk1"/>
                </a:solidFill>
                <a:latin typeface="Times New Roman"/>
                <a:ea typeface="Times New Roman"/>
                <a:cs typeface="Times New Roman"/>
                <a:sym typeface="Times New Roman"/>
              </a:rPr>
              <a:t>Returns true if this list contains the element </a:t>
            </a:r>
            <a:r>
              <a:rPr lang="en-US" sz="1500" b="0" i="0" u="none" dirty="0">
                <a:solidFill>
                  <a:schemeClr val="dk1"/>
                </a:solidFill>
                <a:latin typeface="Courier"/>
                <a:ea typeface="Courier"/>
                <a:cs typeface="Courier"/>
                <a:sym typeface="Courier"/>
              </a:rPr>
              <a:t>o</a:t>
            </a:r>
            <a:r>
              <a:rPr lang="en-US" sz="1500" b="0" i="0" u="none" dirty="0">
                <a:solidFill>
                  <a:schemeClr val="dk1"/>
                </a:solidFill>
                <a:latin typeface="Times New Roman"/>
                <a:ea typeface="Times New Roman"/>
                <a:cs typeface="Times New Roman"/>
                <a:sym typeface="Times New Roman"/>
              </a:rPr>
              <a:t>. </a:t>
            </a:r>
            <a:endParaRPr dirty="0"/>
          </a:p>
          <a:p>
            <a:pPr marL="0" marR="0" lvl="0" indent="0" algn="l" rtl="0">
              <a:lnSpc>
                <a:spcPct val="100000"/>
              </a:lnSpc>
              <a:spcBef>
                <a:spcPts val="500"/>
              </a:spcBef>
              <a:spcAft>
                <a:spcPts val="0"/>
              </a:spcAft>
              <a:buClr>
                <a:schemeClr val="dk1"/>
              </a:buClr>
              <a:buSzPts val="1500"/>
              <a:buFont typeface="Times New Roman"/>
              <a:buNone/>
            </a:pPr>
            <a:r>
              <a:rPr lang="en-US" sz="1500" b="0" i="0" u="none" dirty="0">
                <a:solidFill>
                  <a:schemeClr val="dk1"/>
                </a:solidFill>
                <a:latin typeface="Times New Roman"/>
                <a:ea typeface="Times New Roman"/>
                <a:cs typeface="Times New Roman"/>
                <a:sym typeface="Times New Roman"/>
              </a:rPr>
              <a:t>Returns true if this list contains no elements.</a:t>
            </a:r>
            <a:endParaRPr dirty="0"/>
          </a:p>
          <a:p>
            <a:pPr marL="0" marR="0" lvl="0" indent="0" algn="l" rtl="0">
              <a:lnSpc>
                <a:spcPct val="100000"/>
              </a:lnSpc>
              <a:spcBef>
                <a:spcPts val="500"/>
              </a:spcBef>
              <a:spcAft>
                <a:spcPts val="0"/>
              </a:spcAft>
              <a:buClr>
                <a:schemeClr val="dk1"/>
              </a:buClr>
              <a:buSzPts val="1500"/>
              <a:buFont typeface="Times New Roman"/>
              <a:buNone/>
            </a:pPr>
            <a:r>
              <a:rPr lang="en-US" sz="1500" b="0" i="0" u="none" dirty="0">
                <a:solidFill>
                  <a:schemeClr val="dk1"/>
                </a:solidFill>
                <a:latin typeface="Times New Roman"/>
                <a:ea typeface="Times New Roman"/>
                <a:cs typeface="Times New Roman"/>
                <a:sym typeface="Times New Roman"/>
              </a:rPr>
              <a:t>Returns the number of elements in this list.</a:t>
            </a:r>
            <a:endParaRPr dirty="0"/>
          </a:p>
        </p:txBody>
      </p:sp>
      <p:graphicFrame>
        <p:nvGraphicFramePr>
          <p:cNvPr id="798" name="Google Shape;798;p72"/>
          <p:cNvGraphicFramePr/>
          <p:nvPr>
            <p:extLst>
              <p:ext uri="{D42A27DB-BD31-4B8C-83A1-F6EECF244321}">
                <p14:modId xmlns:p14="http://schemas.microsoft.com/office/powerpoint/2010/main" val="1099118970"/>
              </p:ext>
            </p:extLst>
          </p:nvPr>
        </p:nvGraphicFramePr>
        <p:xfrm>
          <a:off x="647700" y="4267212"/>
          <a:ext cx="7848600" cy="2133575"/>
        </p:xfrm>
        <a:graphic>
          <a:graphicData uri="http://schemas.openxmlformats.org/drawingml/2006/table">
            <a:tbl>
              <a:tblPr>
                <a:noFill/>
                <a:tableStyleId>{3B26096E-ED76-4BB5-9D87-0E13AC4F6FE4}</a:tableStyleId>
              </a:tblPr>
              <a:tblGrid>
                <a:gridCol w="2371725">
                  <a:extLst>
                    <a:ext uri="{9D8B030D-6E8A-4147-A177-3AD203B41FA5}">
                      <a16:colId xmlns:a16="http://schemas.microsoft.com/office/drawing/2014/main" val="20000"/>
                    </a:ext>
                  </a:extLst>
                </a:gridCol>
                <a:gridCol w="2428875">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385750">
                <a:tc>
                  <a:txBody>
                    <a:bodyPr/>
                    <a:lstStyle/>
                    <a:p>
                      <a:pPr marL="0" marR="0" lvl="0" indent="0" algn="ctr" rtl="0">
                        <a:lnSpc>
                          <a:spcPct val="100000"/>
                        </a:lnSpc>
                        <a:spcBef>
                          <a:spcPts val="0"/>
                        </a:spcBef>
                        <a:spcAft>
                          <a:spcPts val="0"/>
                        </a:spcAft>
                        <a:buClr>
                          <a:srgbClr val="FFFFFF"/>
                        </a:buClr>
                        <a:buSzPts val="1800"/>
                        <a:buFont typeface="Times New Roman"/>
                        <a:buNone/>
                      </a:pPr>
                      <a:r>
                        <a:rPr lang="en-US" sz="1800" b="1" i="0" u="none" dirty="0">
                          <a:solidFill>
                            <a:srgbClr val="FFFFFF"/>
                          </a:solidFill>
                          <a:latin typeface="Times New Roman"/>
                          <a:ea typeface="Times New Roman"/>
                          <a:cs typeface="Times New Roman"/>
                          <a:sym typeface="Times New Roman"/>
                        </a:rPr>
                        <a:t>Operation</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800"/>
                        <a:buFont typeface="Times New Roman"/>
                        <a:buNone/>
                      </a:pPr>
                      <a:r>
                        <a:rPr lang="en-US" sz="1800" b="1" i="0" u="none" dirty="0">
                          <a:solidFill>
                            <a:srgbClr val="FFFFFF"/>
                          </a:solidFill>
                          <a:latin typeface="Times New Roman"/>
                          <a:ea typeface="Times New Roman"/>
                          <a:cs typeface="Times New Roman"/>
                          <a:sym typeface="Times New Roman"/>
                        </a:rPr>
                        <a:t>Array</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800"/>
                        <a:buFont typeface="Times New Roman"/>
                        <a:buNone/>
                      </a:pPr>
                      <a:r>
                        <a:rPr lang="en-US" sz="1800" b="1" i="0" u="none" dirty="0" err="1">
                          <a:solidFill>
                            <a:srgbClr val="FFFFFF"/>
                          </a:solidFill>
                          <a:latin typeface="Times New Roman"/>
                          <a:ea typeface="Times New Roman"/>
                          <a:cs typeface="Times New Roman"/>
                          <a:sym typeface="Times New Roman"/>
                        </a:rPr>
                        <a:t>ArrayList</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419100">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Removing an element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ECEC"/>
                    </a:solidFill>
                  </a:tcPr>
                </a:tc>
                <a:tc rowSpan="2">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Needs shifting procedures</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ECEC"/>
                    </a:solidFill>
                  </a:tcPr>
                </a:tc>
                <a:tc>
                  <a:txBody>
                    <a:bodyPr/>
                    <a:lstStyle/>
                    <a:p>
                      <a:pPr marL="0" marR="0" lvl="0" indent="0" algn="l" rtl="0">
                        <a:lnSpc>
                          <a:spcPct val="100000"/>
                        </a:lnSpc>
                        <a:spcBef>
                          <a:spcPts val="0"/>
                        </a:spcBef>
                        <a:spcAft>
                          <a:spcPts val="0"/>
                        </a:spcAft>
                        <a:buClr>
                          <a:schemeClr val="dk1"/>
                        </a:buClr>
                        <a:buSzPts val="1400"/>
                        <a:buFont typeface="Courier"/>
                        <a:buNone/>
                      </a:pPr>
                      <a:r>
                        <a:rPr lang="en-US" sz="1400" b="0" i="0" u="none" dirty="0" err="1">
                          <a:solidFill>
                            <a:schemeClr val="dk1"/>
                          </a:solidFill>
                          <a:latin typeface="Courier"/>
                          <a:ea typeface="Courier"/>
                          <a:cs typeface="Courier"/>
                          <a:sym typeface="Courier"/>
                        </a:rPr>
                        <a:t>list.remove</a:t>
                      </a:r>
                      <a:r>
                        <a:rPr lang="en-US" sz="1400" b="0" i="0" u="none" dirty="0">
                          <a:solidFill>
                            <a:schemeClr val="dk1"/>
                          </a:solidFill>
                          <a:latin typeface="Courier"/>
                          <a:ea typeface="Courier"/>
                          <a:cs typeface="Courier"/>
                          <a:sym typeface="Courier"/>
                        </a:rPr>
                        <a:t>(index);</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ECEC"/>
                    </a:solidFill>
                  </a:tcPr>
                </a:tc>
                <a:extLst>
                  <a:ext uri="{0D108BD9-81ED-4DB2-BD59-A6C34878D82A}">
                    <a16:rowId xmlns:a16="http://schemas.microsoft.com/office/drawing/2014/main" val="10001"/>
                  </a:ext>
                </a:extLst>
              </a:tr>
              <a:tr h="390525">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Removing an element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6F6F6"/>
                    </a:solidFill>
                  </a:tcPr>
                </a:tc>
                <a:tc vMerge="1">
                  <a:txBody>
                    <a:bodyPr/>
                    <a:lstStyle/>
                    <a:p>
                      <a:endParaRPr lang="en-US"/>
                    </a:p>
                  </a:txBody>
                  <a:tcPr/>
                </a:tc>
                <a:tc>
                  <a:txBody>
                    <a:bodyPr/>
                    <a:lstStyle/>
                    <a:p>
                      <a:pPr marL="0" marR="0" lvl="0" indent="0" algn="l" rtl="0">
                        <a:lnSpc>
                          <a:spcPct val="100000"/>
                        </a:lnSpc>
                        <a:spcBef>
                          <a:spcPts val="0"/>
                        </a:spcBef>
                        <a:spcAft>
                          <a:spcPts val="0"/>
                        </a:spcAft>
                        <a:buClr>
                          <a:schemeClr val="dk1"/>
                        </a:buClr>
                        <a:buSzPts val="1400"/>
                        <a:buFont typeface="Courier"/>
                        <a:buNone/>
                      </a:pPr>
                      <a:r>
                        <a:rPr lang="en-US" sz="1400" b="0" i="0" u="none">
                          <a:solidFill>
                            <a:schemeClr val="dk1"/>
                          </a:solidFill>
                          <a:latin typeface="Courier"/>
                          <a:ea typeface="Courier"/>
                          <a:cs typeface="Courier"/>
                          <a:sym typeface="Courier"/>
                        </a:rPr>
                        <a:t>list.remove(Object);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6F6F6"/>
                    </a:solidFill>
                  </a:tcPr>
                </a:tc>
                <a:extLst>
                  <a:ext uri="{0D108BD9-81ED-4DB2-BD59-A6C34878D82A}">
                    <a16:rowId xmlns:a16="http://schemas.microsoft.com/office/drawing/2014/main" val="10002"/>
                  </a:ext>
                </a:extLst>
              </a:tr>
              <a:tr h="392100">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Removing all elements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ECEC"/>
                    </a:solidFill>
                  </a:tcPr>
                </a:tc>
                <a:tc>
                  <a:txBody>
                    <a:bodyPr/>
                    <a:lstStyle/>
                    <a:p>
                      <a:pPr marL="0" marR="0" lvl="0" indent="0" algn="ctr" rtl="0">
                        <a:lnSpc>
                          <a:spcPct val="100000"/>
                        </a:lnSpc>
                        <a:spcBef>
                          <a:spcPts val="0"/>
                        </a:spcBef>
                        <a:spcAft>
                          <a:spcPts val="0"/>
                        </a:spcAft>
                        <a:buClr>
                          <a:schemeClr val="dk1"/>
                        </a:buClr>
                        <a:buSzPts val="1400"/>
                        <a:buFont typeface="Courier"/>
                        <a:buNone/>
                      </a:pPr>
                      <a:r>
                        <a:rPr lang="en-US" sz="1400" b="0" i="0" u="none" dirty="0">
                          <a:solidFill>
                            <a:schemeClr val="dk1"/>
                          </a:solidFill>
                          <a:latin typeface="Courier"/>
                          <a:ea typeface="Courier"/>
                          <a:cs typeface="Courier"/>
                          <a:sym typeface="Courier"/>
                        </a:rPr>
                        <a:t>a = null;</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ECEC"/>
                    </a:solidFill>
                  </a:tcPr>
                </a:tc>
                <a:tc>
                  <a:txBody>
                    <a:bodyPr/>
                    <a:lstStyle/>
                    <a:p>
                      <a:pPr marL="0" marR="0" lvl="0" indent="0" algn="l" rtl="0">
                        <a:lnSpc>
                          <a:spcPct val="100000"/>
                        </a:lnSpc>
                        <a:spcBef>
                          <a:spcPts val="0"/>
                        </a:spcBef>
                        <a:spcAft>
                          <a:spcPts val="0"/>
                        </a:spcAft>
                        <a:buClr>
                          <a:schemeClr val="dk1"/>
                        </a:buClr>
                        <a:buSzPts val="1400"/>
                        <a:buFont typeface="Courier"/>
                        <a:buNone/>
                      </a:pPr>
                      <a:r>
                        <a:rPr lang="en-US" sz="1400" b="0" i="0" u="none">
                          <a:solidFill>
                            <a:schemeClr val="dk1"/>
                          </a:solidFill>
                          <a:latin typeface="Courier"/>
                          <a:ea typeface="Courier"/>
                          <a:cs typeface="Courier"/>
                          <a:sym typeface="Courier"/>
                        </a:rPr>
                        <a:t>list.clear();</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ECEC"/>
                    </a:solidFill>
                  </a:tcPr>
                </a:tc>
                <a:extLst>
                  <a:ext uri="{0D108BD9-81ED-4DB2-BD59-A6C34878D82A}">
                    <a16:rowId xmlns:a16="http://schemas.microsoft.com/office/drawing/2014/main" val="10003"/>
                  </a:ext>
                </a:extLst>
              </a:tr>
              <a:tr h="546100">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Returning size </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6F6F6"/>
                    </a:solidFill>
                  </a:tcPr>
                </a:tc>
                <a:tc>
                  <a:txBody>
                    <a:bodyPr/>
                    <a:lstStyle/>
                    <a:p>
                      <a:pPr marL="0" marR="0" lvl="0" indent="0" algn="ctr" rtl="0">
                        <a:lnSpc>
                          <a:spcPct val="100000"/>
                        </a:lnSpc>
                        <a:spcBef>
                          <a:spcPts val="0"/>
                        </a:spcBef>
                        <a:spcAft>
                          <a:spcPts val="0"/>
                        </a:spcAft>
                        <a:buClr>
                          <a:schemeClr val="dk1"/>
                        </a:buClr>
                        <a:buSzPts val="1400"/>
                        <a:buFont typeface="Courier"/>
                        <a:buNone/>
                      </a:pPr>
                      <a:r>
                        <a:rPr lang="en-US" sz="1400" b="0" i="0" u="none">
                          <a:solidFill>
                            <a:schemeClr val="dk1"/>
                          </a:solidFill>
                          <a:latin typeface="Courier"/>
                          <a:ea typeface="Courier"/>
                          <a:cs typeface="Courier"/>
                          <a:sym typeface="Courier"/>
                        </a:rPr>
                        <a:t>a.length </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6F6F6"/>
                    </a:solidFill>
                  </a:tcPr>
                </a:tc>
                <a:tc>
                  <a:txBody>
                    <a:bodyPr/>
                    <a:lstStyle/>
                    <a:p>
                      <a:pPr marL="0" marR="0" lvl="0" indent="0" algn="l" rtl="0">
                        <a:lnSpc>
                          <a:spcPct val="100000"/>
                        </a:lnSpc>
                        <a:spcBef>
                          <a:spcPts val="0"/>
                        </a:spcBef>
                        <a:spcAft>
                          <a:spcPts val="0"/>
                        </a:spcAft>
                        <a:buClr>
                          <a:schemeClr val="dk1"/>
                        </a:buClr>
                        <a:buSzPts val="1400"/>
                        <a:buFont typeface="Courier"/>
                        <a:buNone/>
                      </a:pPr>
                      <a:r>
                        <a:rPr lang="en-US" sz="1400" b="0" i="0" u="none" dirty="0" err="1">
                          <a:solidFill>
                            <a:schemeClr val="dk1"/>
                          </a:solidFill>
                          <a:latin typeface="Courier"/>
                          <a:ea typeface="Courier"/>
                          <a:cs typeface="Courier"/>
                          <a:sym typeface="Courier"/>
                        </a:rPr>
                        <a:t>list.size</a:t>
                      </a:r>
                      <a:r>
                        <a:rPr lang="en-US" sz="1400" b="0" i="0" u="none" dirty="0">
                          <a:solidFill>
                            <a:schemeClr val="dk1"/>
                          </a:solidFill>
                          <a:latin typeface="Courier"/>
                          <a:ea typeface="Courier"/>
                          <a:cs typeface="Courier"/>
                          <a:sym typeface="Courier"/>
                        </a:rPr>
                        <a:t>();</a:t>
                      </a:r>
                      <a:endParaRPr dirty="0"/>
                    </a:p>
                    <a:p>
                      <a:pPr marL="0" marR="0" lvl="0" indent="0" algn="l" rtl="0">
                        <a:spcBef>
                          <a:spcPts val="0"/>
                        </a:spcBef>
                        <a:spcAft>
                          <a:spcPts val="0"/>
                        </a:spcAft>
                        <a:buNone/>
                      </a:pPr>
                      <a:endParaRPr sz="1400" b="0" i="0" u="none" dirty="0">
                        <a:solidFill>
                          <a:schemeClr val="dk1"/>
                        </a:solidFill>
                        <a:latin typeface="Courier"/>
                        <a:ea typeface="Courier"/>
                        <a:cs typeface="Courier"/>
                        <a:sym typeface="Courie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6F6F6"/>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9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9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73"/>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86</a:t>
            </a:fld>
            <a:endParaRPr/>
          </a:p>
        </p:txBody>
      </p:sp>
      <p:sp>
        <p:nvSpPr>
          <p:cNvPr id="804" name="Google Shape;804;p73"/>
          <p:cNvSpPr txBox="1">
            <a:spLocks noGrp="1"/>
          </p:cNvSpPr>
          <p:nvPr>
            <p:ph type="title"/>
          </p:nvPr>
        </p:nvSpPr>
        <p:spPr>
          <a:xfrm>
            <a:off x="685800" y="152400"/>
            <a:ext cx="7772400" cy="762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The </a:t>
            </a:r>
            <a:r>
              <a:rPr lang="en-US" sz="4400" b="0" i="0" u="sng">
                <a:solidFill>
                  <a:schemeClr val="dk2"/>
                </a:solidFill>
                <a:latin typeface="Times New Roman"/>
                <a:ea typeface="Times New Roman"/>
                <a:cs typeface="Times New Roman"/>
                <a:sym typeface="Times New Roman"/>
              </a:rPr>
              <a:t>ArrayList</a:t>
            </a:r>
            <a:r>
              <a:rPr lang="en-US" sz="4400" b="0" i="0" u="none">
                <a:solidFill>
                  <a:schemeClr val="dk2"/>
                </a:solidFill>
                <a:latin typeface="Times New Roman"/>
                <a:ea typeface="Times New Roman"/>
                <a:cs typeface="Times New Roman"/>
                <a:sym typeface="Times New Roman"/>
              </a:rPr>
              <a:t> Class</a:t>
            </a:r>
            <a:endParaRPr/>
          </a:p>
        </p:txBody>
      </p:sp>
      <p:sp>
        <p:nvSpPr>
          <p:cNvPr id="805" name="Google Shape;805;p73"/>
          <p:cNvSpPr txBox="1">
            <a:spLocks noGrp="1"/>
          </p:cNvSpPr>
          <p:nvPr>
            <p:ph type="body" idx="1"/>
          </p:nvPr>
        </p:nvSpPr>
        <p:spPr>
          <a:xfrm>
            <a:off x="309562" y="1446212"/>
            <a:ext cx="8610600" cy="1219200"/>
          </a:xfrm>
          <a:prstGeom prst="rect">
            <a:avLst/>
          </a:prstGeom>
          <a:noFill/>
          <a:ln>
            <a:noFill/>
          </a:ln>
        </p:spPr>
        <p:txBody>
          <a:bodyPr spcFirstLastPara="1" wrap="square" lIns="92075" tIns="46025" rIns="92075" bIns="46025" anchor="t" anchorCtr="0">
            <a:noAutofit/>
          </a:bodyPr>
          <a:lstStyle/>
          <a:p>
            <a:pPr marL="0" lvl="0" indent="0" algn="l" rtl="0">
              <a:lnSpc>
                <a:spcPct val="100000"/>
              </a:lnSpc>
              <a:spcBef>
                <a:spcPts val="0"/>
              </a:spcBef>
              <a:spcAft>
                <a:spcPts val="0"/>
              </a:spcAft>
              <a:buSzPts val="1800"/>
              <a:buNone/>
            </a:pPr>
            <a:r>
              <a:rPr lang="en-US" sz="2400" b="1" i="0" u="sng" dirty="0">
                <a:solidFill>
                  <a:schemeClr val="dk1"/>
                </a:solidFill>
                <a:latin typeface="Times New Roman"/>
                <a:ea typeface="Times New Roman"/>
                <a:cs typeface="Times New Roman"/>
                <a:sym typeface="Times New Roman"/>
              </a:rPr>
              <a:t>Searching for contents:</a:t>
            </a:r>
            <a:endParaRPr dirty="0"/>
          </a:p>
        </p:txBody>
      </p:sp>
      <p:sp>
        <p:nvSpPr>
          <p:cNvPr id="806" name="Google Shape;806;p73"/>
          <p:cNvSpPr txBox="1"/>
          <p:nvPr/>
        </p:nvSpPr>
        <p:spPr>
          <a:xfrm>
            <a:off x="1643062" y="2682875"/>
            <a:ext cx="9144000" cy="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807" name="Google Shape;807;p73"/>
          <p:cNvSpPr txBox="1"/>
          <p:nvPr/>
        </p:nvSpPr>
        <p:spPr>
          <a:xfrm>
            <a:off x="0" y="2105025"/>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808" name="Google Shape;808;p73"/>
          <p:cNvSpPr txBox="1"/>
          <p:nvPr/>
        </p:nvSpPr>
        <p:spPr>
          <a:xfrm>
            <a:off x="0" y="2057400"/>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pic>
        <p:nvPicPr>
          <p:cNvPr id="809" name="Google Shape;809;p73"/>
          <p:cNvPicPr preferRelativeResize="0"/>
          <p:nvPr/>
        </p:nvPicPr>
        <p:blipFill rotWithShape="1">
          <a:blip r:embed="rId3">
            <a:alphaModFix/>
          </a:blip>
          <a:srcRect/>
          <a:stretch/>
        </p:blipFill>
        <p:spPr>
          <a:xfrm>
            <a:off x="568325" y="2135187"/>
            <a:ext cx="3863975" cy="2878137"/>
          </a:xfrm>
          <a:prstGeom prst="rect">
            <a:avLst/>
          </a:prstGeom>
          <a:noFill/>
          <a:ln>
            <a:noFill/>
          </a:ln>
        </p:spPr>
      </p:pic>
      <p:sp>
        <p:nvSpPr>
          <p:cNvPr id="810" name="Google Shape;810;p73"/>
          <p:cNvSpPr txBox="1"/>
          <p:nvPr/>
        </p:nvSpPr>
        <p:spPr>
          <a:xfrm>
            <a:off x="685800" y="2728912"/>
            <a:ext cx="3688847" cy="16208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imes New Roman"/>
              <a:buNone/>
            </a:pPr>
            <a:endParaRPr sz="1600" b="0" i="0" u="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600"/>
              <a:buFont typeface="Courier New"/>
              <a:buNone/>
            </a:pPr>
            <a:r>
              <a:rPr lang="en-US" sz="1600" b="0" i="0" u="none" dirty="0">
                <a:solidFill>
                  <a:schemeClr val="dk1"/>
                </a:solidFill>
                <a:latin typeface="Courier New"/>
                <a:ea typeface="Courier New"/>
                <a:cs typeface="Courier New"/>
                <a:sym typeface="Courier New"/>
              </a:rPr>
              <a:t>+get(index: int): E</a:t>
            </a:r>
            <a:endParaRPr dirty="0"/>
          </a:p>
          <a:p>
            <a:pPr marL="0" marR="0" lvl="0" indent="0" algn="l" rtl="0">
              <a:lnSpc>
                <a:spcPct val="100000"/>
              </a:lnSpc>
              <a:spcBef>
                <a:spcPts val="0"/>
              </a:spcBef>
              <a:spcAft>
                <a:spcPts val="0"/>
              </a:spcAft>
              <a:buClr>
                <a:schemeClr val="dk1"/>
              </a:buClr>
              <a:buSzPts val="1600"/>
              <a:buFont typeface="Courier New"/>
              <a:buNone/>
            </a:pPr>
            <a:r>
              <a:rPr lang="en-US" sz="1600" b="0" i="0" u="none" dirty="0">
                <a:solidFill>
                  <a:schemeClr val="dk1"/>
                </a:solidFill>
                <a:latin typeface="Courier New"/>
                <a:ea typeface="Courier New"/>
                <a:cs typeface="Courier New"/>
                <a:sym typeface="Courier New"/>
              </a:rPr>
              <a:t>+</a:t>
            </a:r>
            <a:r>
              <a:rPr lang="en-US" sz="1600" b="0" i="0" u="none" dirty="0" err="1">
                <a:solidFill>
                  <a:schemeClr val="dk1"/>
                </a:solidFill>
                <a:latin typeface="Courier New"/>
                <a:ea typeface="Courier New"/>
                <a:cs typeface="Courier New"/>
                <a:sym typeface="Courier New"/>
              </a:rPr>
              <a:t>indexOf</a:t>
            </a:r>
            <a:r>
              <a:rPr lang="en-US" sz="1600" b="0" i="0" u="none" dirty="0">
                <a:solidFill>
                  <a:schemeClr val="dk1"/>
                </a:solidFill>
                <a:latin typeface="Courier New"/>
                <a:ea typeface="Courier New"/>
                <a:cs typeface="Courier New"/>
                <a:sym typeface="Courier New"/>
              </a:rPr>
              <a:t>(o: Object): int</a:t>
            </a:r>
            <a:endParaRPr dirty="0"/>
          </a:p>
          <a:p>
            <a:pPr marL="0" marR="0" lvl="0" indent="0" algn="l" rtl="0">
              <a:lnSpc>
                <a:spcPct val="100000"/>
              </a:lnSpc>
              <a:spcBef>
                <a:spcPts val="0"/>
              </a:spcBef>
              <a:spcAft>
                <a:spcPts val="0"/>
              </a:spcAft>
              <a:buClr>
                <a:schemeClr val="dk1"/>
              </a:buClr>
              <a:buSzPts val="1600"/>
              <a:buFont typeface="Courier New"/>
              <a:buNone/>
            </a:pPr>
            <a:r>
              <a:rPr lang="en-US" sz="1600" b="0" i="0" u="none" dirty="0">
                <a:solidFill>
                  <a:schemeClr val="dk1"/>
                </a:solidFill>
                <a:latin typeface="Courier New"/>
                <a:ea typeface="Courier New"/>
                <a:cs typeface="Courier New"/>
                <a:sym typeface="Courier New"/>
              </a:rPr>
              <a:t>+</a:t>
            </a:r>
            <a:r>
              <a:rPr lang="en-US" sz="1600" b="0" i="0" u="none" dirty="0" err="1">
                <a:solidFill>
                  <a:schemeClr val="dk1"/>
                </a:solidFill>
                <a:latin typeface="Courier New"/>
                <a:ea typeface="Courier New"/>
                <a:cs typeface="Courier New"/>
                <a:sym typeface="Courier New"/>
              </a:rPr>
              <a:t>lastIndexOf</a:t>
            </a:r>
            <a:r>
              <a:rPr lang="en-US" sz="1600" b="0" i="0" u="none" dirty="0">
                <a:solidFill>
                  <a:schemeClr val="dk1"/>
                </a:solidFill>
                <a:latin typeface="Courier New"/>
                <a:ea typeface="Courier New"/>
                <a:cs typeface="Courier New"/>
                <a:sym typeface="Courier New"/>
              </a:rPr>
              <a:t>(o: Object): int</a:t>
            </a:r>
            <a:endParaRPr dirty="0"/>
          </a:p>
          <a:p>
            <a:pPr marL="0" marR="0" lvl="0" indent="0" algn="l" rtl="0">
              <a:lnSpc>
                <a:spcPct val="100000"/>
              </a:lnSpc>
              <a:spcBef>
                <a:spcPts val="0"/>
              </a:spcBef>
              <a:spcAft>
                <a:spcPts val="0"/>
              </a:spcAft>
              <a:buClr>
                <a:schemeClr val="dk1"/>
              </a:buClr>
              <a:buSzPts val="1600"/>
              <a:buFont typeface="Times New Roman"/>
              <a:buNone/>
            </a:pPr>
            <a:endParaRPr sz="1600" b="0" i="0" u="none" dirty="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1600" b="0" i="0" u="none" dirty="0">
              <a:solidFill>
                <a:schemeClr val="dk1"/>
              </a:solidFill>
              <a:latin typeface="Courier New"/>
              <a:ea typeface="Courier New"/>
              <a:cs typeface="Courier New"/>
              <a:sym typeface="Courier New"/>
            </a:endParaRPr>
          </a:p>
        </p:txBody>
      </p:sp>
      <p:sp>
        <p:nvSpPr>
          <p:cNvPr id="811" name="Google Shape;811;p73"/>
          <p:cNvSpPr txBox="1"/>
          <p:nvPr/>
        </p:nvSpPr>
        <p:spPr>
          <a:xfrm>
            <a:off x="4456113" y="2847975"/>
            <a:ext cx="4622104" cy="8874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500"/>
              <a:buFont typeface="Times New Roman"/>
              <a:buNone/>
            </a:pPr>
            <a:r>
              <a:rPr lang="en-US" sz="1500" b="0" i="0" u="none" dirty="0">
                <a:solidFill>
                  <a:schemeClr val="dk1"/>
                </a:solidFill>
                <a:latin typeface="Times New Roman"/>
                <a:ea typeface="Times New Roman"/>
                <a:cs typeface="Times New Roman"/>
                <a:sym typeface="Times New Roman"/>
              </a:rPr>
              <a:t>Returns the element from this list at the specified index.</a:t>
            </a:r>
            <a:endParaRPr dirty="0"/>
          </a:p>
          <a:p>
            <a:pPr marL="0" marR="0" lvl="0" indent="0" algn="l" rtl="0">
              <a:lnSpc>
                <a:spcPct val="100000"/>
              </a:lnSpc>
              <a:spcBef>
                <a:spcPts val="500"/>
              </a:spcBef>
              <a:spcAft>
                <a:spcPts val="0"/>
              </a:spcAft>
              <a:buClr>
                <a:schemeClr val="dk1"/>
              </a:buClr>
              <a:buSzPts val="1500"/>
              <a:buFont typeface="Times New Roman"/>
              <a:buNone/>
            </a:pPr>
            <a:r>
              <a:rPr lang="en-US" sz="1500" b="0" i="0" u="none" dirty="0">
                <a:solidFill>
                  <a:schemeClr val="dk1"/>
                </a:solidFill>
                <a:latin typeface="Times New Roman"/>
                <a:ea typeface="Times New Roman"/>
                <a:cs typeface="Times New Roman"/>
                <a:sym typeface="Times New Roman"/>
              </a:rPr>
              <a:t>Returns the index of the first matching element in this list.</a:t>
            </a:r>
            <a:endParaRPr dirty="0"/>
          </a:p>
          <a:p>
            <a:pPr marL="0" marR="0" lvl="0" indent="0" algn="l" rtl="0">
              <a:lnSpc>
                <a:spcPct val="100000"/>
              </a:lnSpc>
              <a:spcBef>
                <a:spcPts val="300"/>
              </a:spcBef>
              <a:spcAft>
                <a:spcPts val="0"/>
              </a:spcAft>
              <a:buClr>
                <a:schemeClr val="dk1"/>
              </a:buClr>
              <a:buSzPts val="1500"/>
              <a:buFont typeface="Times New Roman"/>
              <a:buNone/>
            </a:pPr>
            <a:r>
              <a:rPr lang="en-US" sz="1500" b="0" i="0" u="none" dirty="0">
                <a:solidFill>
                  <a:schemeClr val="dk1"/>
                </a:solidFill>
                <a:latin typeface="Times New Roman"/>
                <a:ea typeface="Times New Roman"/>
                <a:cs typeface="Times New Roman"/>
                <a:sym typeface="Times New Roman"/>
              </a:rPr>
              <a:t>Returns the index of the last matching element in this list.</a:t>
            </a:r>
            <a:endParaRPr dirty="0"/>
          </a:p>
        </p:txBody>
      </p:sp>
      <p:sp>
        <p:nvSpPr>
          <p:cNvPr id="812" name="Google Shape;812;p73"/>
          <p:cNvSpPr txBox="1"/>
          <p:nvPr/>
        </p:nvSpPr>
        <p:spPr>
          <a:xfrm>
            <a:off x="-1217612" y="1073150"/>
            <a:ext cx="239712" cy="200025"/>
          </a:xfrm>
          <a:prstGeom prst="rect">
            <a:avLst/>
          </a:prstGeom>
          <a:noFill/>
          <a:ln>
            <a:noFill/>
          </a:ln>
          <a:effectLst>
            <a:outerShdw blurRad="63500" dist="17960" dir="2700000">
              <a:srgbClr val="7A7A7A"/>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700"/>
              <a:buFont typeface="Courier"/>
              <a:buNone/>
            </a:pPr>
            <a:r>
              <a:rPr lang="en-US" sz="700" b="0" i="0" u="none">
                <a:solidFill>
                  <a:schemeClr val="dk1"/>
                </a:solidFill>
                <a:latin typeface="Courier"/>
                <a:ea typeface="Courier"/>
                <a:cs typeface="Courier"/>
                <a:sym typeface="Courier"/>
              </a:rPr>
              <a:t>a</a:t>
            </a:r>
            <a:endParaRPr/>
          </a:p>
        </p:txBody>
      </p:sp>
      <p:graphicFrame>
        <p:nvGraphicFramePr>
          <p:cNvPr id="813" name="Google Shape;813;p73"/>
          <p:cNvGraphicFramePr/>
          <p:nvPr>
            <p:extLst>
              <p:ext uri="{D42A27DB-BD31-4B8C-83A1-F6EECF244321}">
                <p14:modId xmlns:p14="http://schemas.microsoft.com/office/powerpoint/2010/main" val="401802931"/>
              </p:ext>
            </p:extLst>
          </p:nvPr>
        </p:nvGraphicFramePr>
        <p:xfrm>
          <a:off x="685800" y="5013325"/>
          <a:ext cx="7848600" cy="777850"/>
        </p:xfrm>
        <a:graphic>
          <a:graphicData uri="http://schemas.openxmlformats.org/drawingml/2006/table">
            <a:tbl>
              <a:tblPr>
                <a:noFill/>
                <a:tableStyleId>{3B26096E-ED76-4BB5-9D87-0E13AC4F6FE4}</a:tableStyleId>
              </a:tblPr>
              <a:tblGrid>
                <a:gridCol w="2371725">
                  <a:extLst>
                    <a:ext uri="{9D8B030D-6E8A-4147-A177-3AD203B41FA5}">
                      <a16:colId xmlns:a16="http://schemas.microsoft.com/office/drawing/2014/main" val="20000"/>
                    </a:ext>
                  </a:extLst>
                </a:gridCol>
                <a:gridCol w="2428875">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385750">
                <a:tc>
                  <a:txBody>
                    <a:bodyPr/>
                    <a:lstStyle/>
                    <a:p>
                      <a:pPr marL="0" marR="0" lvl="0" indent="0" algn="ctr" rtl="0">
                        <a:lnSpc>
                          <a:spcPct val="100000"/>
                        </a:lnSpc>
                        <a:spcBef>
                          <a:spcPts val="0"/>
                        </a:spcBef>
                        <a:spcAft>
                          <a:spcPts val="0"/>
                        </a:spcAft>
                        <a:buClr>
                          <a:srgbClr val="FFFFFF"/>
                        </a:buClr>
                        <a:buSzPts val="1800"/>
                        <a:buFont typeface="Times New Roman"/>
                        <a:buNone/>
                      </a:pPr>
                      <a:r>
                        <a:rPr lang="en-US" sz="1800" b="1" i="0" u="none" dirty="0">
                          <a:solidFill>
                            <a:srgbClr val="FFFFFF"/>
                          </a:solidFill>
                          <a:latin typeface="Times New Roman"/>
                          <a:ea typeface="Times New Roman"/>
                          <a:cs typeface="Times New Roman"/>
                          <a:sym typeface="Times New Roman"/>
                        </a:rPr>
                        <a:t>Operation</a:t>
                      </a:r>
                      <a:endParaRPr dirty="0"/>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800"/>
                        <a:buFont typeface="Times New Roman"/>
                        <a:buNone/>
                      </a:pPr>
                      <a:r>
                        <a:rPr lang="en-US" sz="1800" b="1" i="0" u="none" dirty="0">
                          <a:solidFill>
                            <a:srgbClr val="FFFFFF"/>
                          </a:solidFill>
                          <a:latin typeface="Times New Roman"/>
                          <a:ea typeface="Times New Roman"/>
                          <a:cs typeface="Times New Roman"/>
                          <a:sym typeface="Times New Roman"/>
                        </a:rPr>
                        <a:t>Array</a:t>
                      </a:r>
                      <a:endParaRPr dirty="0"/>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800"/>
                        <a:buFont typeface="Times New Roman"/>
                        <a:buNone/>
                      </a:pPr>
                      <a:r>
                        <a:rPr lang="en-US" sz="1800" b="1" i="0" u="none" dirty="0" err="1">
                          <a:solidFill>
                            <a:srgbClr val="FFFFFF"/>
                          </a:solidFill>
                          <a:latin typeface="Times New Roman"/>
                          <a:ea typeface="Times New Roman"/>
                          <a:cs typeface="Times New Roman"/>
                          <a:sym typeface="Times New Roman"/>
                        </a:rPr>
                        <a:t>ArrayList</a:t>
                      </a:r>
                      <a:endParaRPr dirty="0"/>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92100">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Accessing an element </a:t>
                      </a:r>
                      <a:endParaRPr dirty="0"/>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ECEC"/>
                    </a:solidFill>
                  </a:tcPr>
                </a:tc>
                <a:tc>
                  <a:txBody>
                    <a:bodyPr/>
                    <a:lstStyle/>
                    <a:p>
                      <a:pPr marL="0" marR="0" lvl="0" indent="0" algn="ctr" rtl="0">
                        <a:lnSpc>
                          <a:spcPct val="100000"/>
                        </a:lnSpc>
                        <a:spcBef>
                          <a:spcPts val="0"/>
                        </a:spcBef>
                        <a:spcAft>
                          <a:spcPts val="0"/>
                        </a:spcAft>
                        <a:buClr>
                          <a:schemeClr val="dk1"/>
                        </a:buClr>
                        <a:buSzPts val="1400"/>
                        <a:buFont typeface="Courier"/>
                        <a:buNone/>
                      </a:pPr>
                      <a:r>
                        <a:rPr lang="en-US" sz="1400" b="0" i="0" u="none">
                          <a:solidFill>
                            <a:schemeClr val="dk1"/>
                          </a:solidFill>
                          <a:latin typeface="Courier"/>
                          <a:ea typeface="Courier"/>
                          <a:cs typeface="Courier"/>
                          <a:sym typeface="Courier"/>
                        </a:rPr>
                        <a:t>a[index]</a:t>
                      </a:r>
                      <a:endParaRPr/>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ECEC"/>
                    </a:solidFill>
                  </a:tcPr>
                </a:tc>
                <a:tc>
                  <a:txBody>
                    <a:bodyPr/>
                    <a:lstStyle/>
                    <a:p>
                      <a:pPr marL="0" marR="0" lvl="0" indent="0" algn="ctr" rtl="0">
                        <a:lnSpc>
                          <a:spcPct val="100000"/>
                        </a:lnSpc>
                        <a:spcBef>
                          <a:spcPts val="0"/>
                        </a:spcBef>
                        <a:spcAft>
                          <a:spcPts val="0"/>
                        </a:spcAft>
                        <a:buClr>
                          <a:schemeClr val="dk1"/>
                        </a:buClr>
                        <a:buSzPts val="1400"/>
                        <a:buFont typeface="Courier"/>
                        <a:buNone/>
                      </a:pPr>
                      <a:r>
                        <a:rPr lang="en-US" sz="1400" b="0" i="0" u="none" dirty="0" err="1">
                          <a:solidFill>
                            <a:schemeClr val="dk1"/>
                          </a:solidFill>
                          <a:latin typeface="Courier"/>
                          <a:ea typeface="Courier"/>
                          <a:cs typeface="Courier"/>
                          <a:sym typeface="Courier"/>
                        </a:rPr>
                        <a:t>list.get</a:t>
                      </a:r>
                      <a:r>
                        <a:rPr lang="en-US" sz="1400" b="0" i="0" u="none" dirty="0">
                          <a:solidFill>
                            <a:schemeClr val="dk1"/>
                          </a:solidFill>
                          <a:latin typeface="Courier"/>
                          <a:ea typeface="Courier"/>
                          <a:cs typeface="Courier"/>
                          <a:sym typeface="Courier"/>
                        </a:rPr>
                        <a:t>(index);</a:t>
                      </a:r>
                      <a:endParaRPr dirty="0"/>
                    </a:p>
                  </a:txBody>
                  <a:tcPr marL="91450" marR="91450" marT="45750" marB="457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ECEC"/>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Shape 817"/>
        <p:cNvGrpSpPr/>
        <p:nvPr/>
      </p:nvGrpSpPr>
      <p:grpSpPr>
        <a:xfrm>
          <a:off x="0" y="0"/>
          <a:ext cx="0" cy="0"/>
          <a:chOff x="0" y="0"/>
          <a:chExt cx="0" cy="0"/>
        </a:xfrm>
      </p:grpSpPr>
      <p:sp>
        <p:nvSpPr>
          <p:cNvPr id="818" name="Google Shape;818;p74"/>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87</a:t>
            </a:fld>
            <a:endParaRPr/>
          </a:p>
        </p:txBody>
      </p:sp>
      <p:sp>
        <p:nvSpPr>
          <p:cNvPr id="819" name="Google Shape;819;p74"/>
          <p:cNvSpPr txBox="1">
            <a:spLocks noGrp="1"/>
          </p:cNvSpPr>
          <p:nvPr>
            <p:ph type="title"/>
          </p:nvPr>
        </p:nvSpPr>
        <p:spPr>
          <a:xfrm>
            <a:off x="304800" y="457200"/>
            <a:ext cx="8610600" cy="6858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b="0" i="0" u="none">
                <a:solidFill>
                  <a:schemeClr val="dk2"/>
                </a:solidFill>
                <a:latin typeface="Times New Roman"/>
                <a:ea typeface="Times New Roman"/>
                <a:cs typeface="Times New Roman"/>
                <a:sym typeface="Times New Roman"/>
              </a:rPr>
              <a:t>Differences and Similarities between Arrays and ArrayList</a:t>
            </a:r>
            <a:endParaRPr/>
          </a:p>
        </p:txBody>
      </p:sp>
      <p:sp>
        <p:nvSpPr>
          <p:cNvPr id="820" name="Google Shape;820;p74"/>
          <p:cNvSpPr txBox="1"/>
          <p:nvPr/>
        </p:nvSpPr>
        <p:spPr>
          <a:xfrm>
            <a:off x="1643062" y="3062287"/>
            <a:ext cx="9144000" cy="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821" name="Google Shape;821;p74"/>
          <p:cNvSpPr txBox="1"/>
          <p:nvPr/>
        </p:nvSpPr>
        <p:spPr>
          <a:xfrm>
            <a:off x="0" y="2262187"/>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822" name="Google Shape;822;p74"/>
          <p:cNvSpPr txBox="1"/>
          <p:nvPr/>
        </p:nvSpPr>
        <p:spPr>
          <a:xfrm>
            <a:off x="0" y="2638425"/>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823" name="Google Shape;823;p74"/>
          <p:cNvSpPr txBox="1"/>
          <p:nvPr/>
        </p:nvSpPr>
        <p:spPr>
          <a:xfrm>
            <a:off x="0" y="2638425"/>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824" name="Google Shape;824;p74"/>
          <p:cNvSpPr txBox="1"/>
          <p:nvPr/>
        </p:nvSpPr>
        <p:spPr>
          <a:xfrm>
            <a:off x="0" y="2447925"/>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pic>
        <p:nvPicPr>
          <p:cNvPr id="825" name="Google Shape;825;p74"/>
          <p:cNvPicPr preferRelativeResize="0"/>
          <p:nvPr/>
        </p:nvPicPr>
        <p:blipFill rotWithShape="1">
          <a:blip r:embed="rId3">
            <a:alphaModFix/>
          </a:blip>
          <a:srcRect/>
          <a:stretch/>
        </p:blipFill>
        <p:spPr>
          <a:xfrm>
            <a:off x="119062" y="1514475"/>
            <a:ext cx="8905875" cy="3121025"/>
          </a:xfrm>
          <a:prstGeom prst="rect">
            <a:avLst/>
          </a:prstGeom>
          <a:noFill/>
          <a:ln>
            <a:noFill/>
          </a:ln>
        </p:spPr>
      </p:pic>
      <p:sp>
        <p:nvSpPr>
          <p:cNvPr id="826" name="Google Shape;826;p74"/>
          <p:cNvSpPr txBox="1"/>
          <p:nvPr/>
        </p:nvSpPr>
        <p:spPr>
          <a:xfrm>
            <a:off x="0" y="0"/>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827" name="Google Shape;827;p74"/>
          <p:cNvSpPr txBox="1"/>
          <p:nvPr/>
        </p:nvSpPr>
        <p:spPr>
          <a:xfrm>
            <a:off x="0" y="0"/>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828" name="Google Shape;828;p74"/>
          <p:cNvSpPr txBox="1"/>
          <p:nvPr/>
        </p:nvSpPr>
        <p:spPr>
          <a:xfrm>
            <a:off x="0" y="0"/>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829" name="Google Shape;829;p74"/>
          <p:cNvSpPr/>
          <p:nvPr/>
        </p:nvSpPr>
        <p:spPr>
          <a:xfrm>
            <a:off x="1447800" y="5715000"/>
            <a:ext cx="3733800" cy="533400"/>
          </a:xfrm>
          <a:custGeom>
            <a:avLst/>
            <a:gdLst/>
            <a:ahLst/>
            <a:cxnLst/>
            <a:rect l="l" t="t" r="r" b="b"/>
            <a:pathLst>
              <a:path w="120000" h="120000" extrusionOk="0">
                <a:moveTo>
                  <a:pt x="0" y="0"/>
                </a:moveTo>
                <a:lnTo>
                  <a:pt x="120000" y="0"/>
                </a:lnTo>
                <a:lnTo>
                  <a:pt x="120000" y="120000"/>
                </a:lnTo>
                <a:lnTo>
                  <a:pt x="0" y="120000"/>
                </a:lnTo>
                <a:close/>
              </a:path>
            </a:pathLst>
          </a:custGeom>
          <a:solidFill>
            <a:srgbClr val="00B050"/>
          </a:solidFill>
          <a:ln>
            <a:noFill/>
          </a:ln>
          <a:effectLst>
            <a:outerShdw blurRad="63500" dist="17960" dir="2700000">
              <a:srgbClr val="000000"/>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1"/>
              </a:buClr>
              <a:buSzPts val="2400"/>
              <a:buFont typeface="Times New Roman"/>
              <a:buNone/>
            </a:pPr>
            <a:r>
              <a:rPr lang="en-US" sz="2400" b="0" i="0" u="sng">
                <a:solidFill>
                  <a:schemeClr val="hlink"/>
                </a:solidFill>
                <a:latin typeface="Times New Roman"/>
                <a:ea typeface="Times New Roman"/>
                <a:cs typeface="Times New Roman"/>
                <a:sym typeface="Times New Roman"/>
                <a:hlinkClick r:id="rId4"/>
              </a:rPr>
              <a:t>DistinctNumbers</a:t>
            </a:r>
            <a:endParaRPr/>
          </a:p>
        </p:txBody>
      </p:sp>
      <p:sp>
        <p:nvSpPr>
          <p:cNvPr id="830" name="Google Shape;830;p74"/>
          <p:cNvSpPr/>
          <p:nvPr/>
        </p:nvSpPr>
        <p:spPr>
          <a:xfrm>
            <a:off x="5562600" y="5715000"/>
            <a:ext cx="3276600" cy="533400"/>
          </a:xfrm>
          <a:custGeom>
            <a:avLst/>
            <a:gdLst/>
            <a:ahLst/>
            <a:cxnLst/>
            <a:rect l="l" t="t" r="r" b="b"/>
            <a:pathLst>
              <a:path w="120000" h="120000" extrusionOk="0">
                <a:moveTo>
                  <a:pt x="0" y="0"/>
                </a:moveTo>
                <a:lnTo>
                  <a:pt x="120000" y="0"/>
                </a:lnTo>
                <a:lnTo>
                  <a:pt x="120000" y="120000"/>
                </a:lnTo>
                <a:lnTo>
                  <a:pt x="0" y="120000"/>
                </a:lnTo>
                <a:close/>
              </a:path>
            </a:pathLst>
          </a:custGeom>
          <a:solidFill>
            <a:srgbClr val="38A1BA"/>
          </a:solidFill>
          <a:ln>
            <a:noFill/>
          </a:ln>
          <a:effectLst>
            <a:outerShdw blurRad="63500" dist="17960" dir="2700000">
              <a:srgbClr val="226170"/>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Book Antiqua"/>
              <a:buNone/>
            </a:pPr>
            <a:r>
              <a:rPr lang="en-US" sz="2400" b="0" i="0" u="none">
                <a:solidFill>
                  <a:schemeClr val="dk1"/>
                </a:solidFill>
                <a:latin typeface="Book Antiqua"/>
                <a:ea typeface="Book Antiqua"/>
                <a:cs typeface="Book Antiqua"/>
                <a:sym typeface="Book Antiqua"/>
              </a:rPr>
              <a:t>Run</a:t>
            </a:r>
            <a:endParaRPr/>
          </a:p>
        </p:txBody>
      </p:sp>
      <p:sp>
        <p:nvSpPr>
          <p:cNvPr id="831" name="Google Shape;831;p74"/>
          <p:cNvSpPr/>
          <p:nvPr/>
        </p:nvSpPr>
        <p:spPr>
          <a:xfrm>
            <a:off x="914400" y="5715000"/>
            <a:ext cx="468312" cy="576262"/>
          </a:xfrm>
          <a:custGeom>
            <a:avLst/>
            <a:gdLst/>
            <a:ahLst/>
            <a:cxnLst/>
            <a:rect l="l" t="t" r="r" b="b"/>
            <a:pathLst>
              <a:path w="120000" h="120000" extrusionOk="0">
                <a:moveTo>
                  <a:pt x="0" y="0"/>
                </a:moveTo>
                <a:lnTo>
                  <a:pt x="120000" y="0"/>
                </a:lnTo>
                <a:lnTo>
                  <a:pt x="120000" y="120000"/>
                </a:lnTo>
                <a:lnTo>
                  <a:pt x="0" y="120000"/>
                </a:lnTo>
                <a:close/>
                <a:moveTo>
                  <a:pt x="26250" y="23430"/>
                </a:moveTo>
                <a:lnTo>
                  <a:pt x="71250" y="23430"/>
                </a:lnTo>
                <a:lnTo>
                  <a:pt x="93750" y="41715"/>
                </a:lnTo>
                <a:lnTo>
                  <a:pt x="93750" y="96570"/>
                </a:lnTo>
                <a:lnTo>
                  <a:pt x="26250" y="96570"/>
                </a:lnTo>
                <a:close/>
              </a:path>
              <a:path w="120000" h="120000" fill="darkenLess" extrusionOk="0">
                <a:moveTo>
                  <a:pt x="26250" y="23430"/>
                </a:moveTo>
                <a:lnTo>
                  <a:pt x="71250" y="23430"/>
                </a:lnTo>
                <a:lnTo>
                  <a:pt x="71250" y="41715"/>
                </a:lnTo>
                <a:lnTo>
                  <a:pt x="93750" y="41715"/>
                </a:lnTo>
                <a:lnTo>
                  <a:pt x="93750" y="96570"/>
                </a:lnTo>
                <a:lnTo>
                  <a:pt x="26250" y="96570"/>
                </a:lnTo>
                <a:close/>
              </a:path>
              <a:path w="120000" h="120000" fill="darken" extrusionOk="0">
                <a:moveTo>
                  <a:pt x="71250" y="23430"/>
                </a:moveTo>
                <a:lnTo>
                  <a:pt x="71250" y="41715"/>
                </a:lnTo>
                <a:lnTo>
                  <a:pt x="93750" y="41715"/>
                </a:lnTo>
                <a:close/>
              </a:path>
              <a:path w="120000" h="120000" fill="none" extrusionOk="0">
                <a:moveTo>
                  <a:pt x="26250" y="23430"/>
                </a:moveTo>
                <a:lnTo>
                  <a:pt x="71250" y="23430"/>
                </a:lnTo>
                <a:lnTo>
                  <a:pt x="93750" y="41715"/>
                </a:lnTo>
                <a:lnTo>
                  <a:pt x="93750" y="96570"/>
                </a:lnTo>
                <a:lnTo>
                  <a:pt x="26250" y="96570"/>
                </a:lnTo>
                <a:close/>
                <a:moveTo>
                  <a:pt x="93750" y="41715"/>
                </a:moveTo>
                <a:lnTo>
                  <a:pt x="71250" y="41715"/>
                </a:lnTo>
                <a:lnTo>
                  <a:pt x="71250" y="23430"/>
                </a:lnTo>
              </a:path>
              <a:path w="120000" h="120000" fill="none" extrusionOk="0">
                <a:moveTo>
                  <a:pt x="0" y="0"/>
                </a:moveTo>
                <a:lnTo>
                  <a:pt x="120000" y="0"/>
                </a:lnTo>
                <a:lnTo>
                  <a:pt x="120000" y="120000"/>
                </a:lnTo>
                <a:lnTo>
                  <a:pt x="0" y="120000"/>
                </a:lnTo>
                <a:close/>
              </a:path>
            </a:pathLst>
          </a:custGeom>
          <a:solidFill>
            <a:srgbClr val="92D05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Shape 835"/>
        <p:cNvGrpSpPr/>
        <p:nvPr/>
      </p:nvGrpSpPr>
      <p:grpSpPr>
        <a:xfrm>
          <a:off x="0" y="0"/>
          <a:ext cx="0" cy="0"/>
          <a:chOff x="0" y="0"/>
          <a:chExt cx="0" cy="0"/>
        </a:xfrm>
      </p:grpSpPr>
      <p:sp>
        <p:nvSpPr>
          <p:cNvPr id="836" name="Google Shape;836;p75"/>
          <p:cNvSpPr txBox="1">
            <a:spLocks noGrp="1"/>
          </p:cNvSpPr>
          <p:nvPr>
            <p:ph type="title"/>
          </p:nvPr>
        </p:nvSpPr>
        <p:spPr>
          <a:xfrm>
            <a:off x="838200" y="201612"/>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Array Vs. ArrayList</a:t>
            </a:r>
            <a:endParaRPr/>
          </a:p>
        </p:txBody>
      </p:sp>
      <p:sp>
        <p:nvSpPr>
          <p:cNvPr id="837" name="Google Shape;837;p75"/>
          <p:cNvSpPr txBox="1">
            <a:spLocks noGrp="1"/>
          </p:cNvSpPr>
          <p:nvPr>
            <p:ph type="body" idx="1"/>
          </p:nvPr>
        </p:nvSpPr>
        <p:spPr>
          <a:xfrm>
            <a:off x="685800" y="1371600"/>
            <a:ext cx="7772400" cy="4114800"/>
          </a:xfrm>
          <a:prstGeom prst="rect">
            <a:avLst/>
          </a:prstGeom>
          <a:noFill/>
          <a:ln>
            <a:noFill/>
          </a:ln>
        </p:spPr>
        <p:txBody>
          <a:bodyPr spcFirstLastPara="1" wrap="square" lIns="92075" tIns="46025" rIns="92075" bIns="46025" anchor="t" anchorCtr="0">
            <a:noAutofit/>
          </a:bodyPr>
          <a:lstStyle/>
          <a:p>
            <a:pPr marL="342900" marR="0" lvl="0" indent="-342900" algn="l" rtl="0">
              <a:lnSpc>
                <a:spcPct val="100000"/>
              </a:lnSpc>
              <a:spcBef>
                <a:spcPts val="0"/>
              </a:spcBef>
              <a:spcAft>
                <a:spcPts val="0"/>
              </a:spcAft>
              <a:buClr>
                <a:schemeClr val="dk2"/>
              </a:buClr>
              <a:buSzPts val="2400"/>
              <a:buFont typeface="Arial"/>
              <a:buChar char="●"/>
            </a:pPr>
            <a:r>
              <a:rPr lang="en-US" sz="3200" b="0" i="0" u="none" strike="noStrike" cap="none">
                <a:solidFill>
                  <a:schemeClr val="dk1"/>
                </a:solidFill>
                <a:latin typeface="Times New Roman"/>
                <a:ea typeface="Times New Roman"/>
                <a:cs typeface="Times New Roman"/>
                <a:sym typeface="Times New Roman"/>
              </a:rPr>
              <a:t>String [] s = new String [10];</a:t>
            </a:r>
            <a:endParaRPr/>
          </a:p>
          <a:p>
            <a:pPr marL="742950" marR="0" lvl="1" indent="-285750" algn="l" rtl="0">
              <a:lnSpc>
                <a:spcPct val="100000"/>
              </a:lnSpc>
              <a:spcBef>
                <a:spcPts val="56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s[0]=“One”;    s[1]=“two”; ….</a:t>
            </a:r>
            <a:endParaRPr/>
          </a:p>
          <a:p>
            <a:pPr marL="742950" marR="0" lvl="1" indent="-285750" algn="l" rtl="0">
              <a:lnSpc>
                <a:spcPct val="100000"/>
              </a:lnSpc>
              <a:spcBef>
                <a:spcPts val="560"/>
              </a:spcBef>
              <a:spcAft>
                <a:spcPts val="0"/>
              </a:spcAft>
              <a:buClr>
                <a:schemeClr val="dk1"/>
              </a:buClr>
              <a:buSzPts val="2800"/>
              <a:buFont typeface="Times New Roman"/>
              <a:buNone/>
            </a:pPr>
            <a:r>
              <a:rPr lang="en-US" sz="2800" b="0" i="0" u="none" strike="noStrike" cap="none">
                <a:solidFill>
                  <a:srgbClr val="000000"/>
                </a:solidFill>
                <a:latin typeface="Times New Roman"/>
                <a:ea typeface="Times New Roman"/>
                <a:cs typeface="Times New Roman"/>
                <a:sym typeface="Times New Roman"/>
              </a:rPr>
              <a:t>This is a specific kind of array with particular size.</a:t>
            </a:r>
            <a:endParaRPr/>
          </a:p>
          <a:p>
            <a:pPr marL="342900" marR="0" lvl="0" indent="-342900" algn="l" rtl="0">
              <a:lnSpc>
                <a:spcPct val="100000"/>
              </a:lnSpc>
              <a:spcBef>
                <a:spcPts val="640"/>
              </a:spcBef>
              <a:spcAft>
                <a:spcPts val="0"/>
              </a:spcAft>
              <a:buClr>
                <a:schemeClr val="dk2"/>
              </a:buClr>
              <a:buSzPts val="2400"/>
              <a:buFont typeface="Arial"/>
              <a:buChar char="●"/>
            </a:pPr>
            <a:r>
              <a:rPr lang="en-US" sz="3200" b="0" i="0" u="none" strike="noStrike" cap="none">
                <a:solidFill>
                  <a:schemeClr val="dk1"/>
                </a:solidFill>
                <a:latin typeface="Times New Roman"/>
                <a:ea typeface="Times New Roman"/>
                <a:cs typeface="Times New Roman"/>
                <a:sym typeface="Times New Roman"/>
              </a:rPr>
              <a:t>ArrayList s = new ArrayList ();</a:t>
            </a:r>
            <a:endParaRPr/>
          </a:p>
          <a:p>
            <a:pPr marL="342900" marR="0" lvl="0" indent="-342900" algn="l" rtl="0">
              <a:lnSpc>
                <a:spcPct val="100000"/>
              </a:lnSpc>
              <a:spcBef>
                <a:spcPts val="640"/>
              </a:spcBef>
              <a:spcAft>
                <a:spcPts val="0"/>
              </a:spcAft>
              <a:buClr>
                <a:schemeClr val="dk2"/>
              </a:buClr>
              <a:buSzPts val="2400"/>
              <a:buFont typeface="Arial"/>
              <a:buChar char="●"/>
            </a:pPr>
            <a:r>
              <a:rPr lang="en-US" sz="3200" b="0" i="0" u="none" strike="noStrike" cap="none">
                <a:solidFill>
                  <a:schemeClr val="dk1"/>
                </a:solidFill>
                <a:latin typeface="Times New Roman"/>
                <a:ea typeface="Times New Roman"/>
                <a:cs typeface="Times New Roman"/>
                <a:sym typeface="Times New Roman"/>
              </a:rPr>
              <a:t>ArrayList &lt;E&gt; s = new ArrayList&lt;E&gt; ();</a:t>
            </a:r>
            <a:endParaRPr/>
          </a:p>
          <a:p>
            <a:pPr marL="742950" marR="0" lvl="1" indent="-285750" algn="l" rtl="0">
              <a:lnSpc>
                <a:spcPct val="100000"/>
              </a:lnSpc>
              <a:spcBef>
                <a:spcPts val="56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s.add(“One”);    s.add(“two”); ….</a:t>
            </a:r>
            <a:endParaRPr/>
          </a:p>
          <a:p>
            <a:pPr marL="742950" marR="0" lvl="1" indent="-285750" algn="l" rtl="0">
              <a:lnSpc>
                <a:spcPct val="100000"/>
              </a:lnSpc>
              <a:spcBef>
                <a:spcPts val="560"/>
              </a:spcBef>
              <a:spcAft>
                <a:spcPts val="0"/>
              </a:spcAft>
              <a:buClr>
                <a:schemeClr val="dk1"/>
              </a:buClr>
              <a:buSzPts val="2800"/>
              <a:buFont typeface="Times New Roman"/>
              <a:buNone/>
            </a:pPr>
            <a:r>
              <a:rPr lang="en-US" sz="2800" b="0" i="0" u="none" strike="noStrike" cap="none">
                <a:solidFill>
                  <a:srgbClr val="000000"/>
                </a:solidFill>
                <a:latin typeface="Times New Roman"/>
                <a:ea typeface="Times New Roman"/>
                <a:cs typeface="Times New Roman"/>
                <a:sym typeface="Times New Roman"/>
              </a:rPr>
              <a:t>Use generic ArrayList.</a:t>
            </a:r>
            <a:endParaRPr/>
          </a:p>
          <a:p>
            <a:pPr marL="742950" marR="0" lvl="1" indent="-285750" algn="l" rtl="0">
              <a:lnSpc>
                <a:spcPct val="100000"/>
              </a:lnSpc>
              <a:spcBef>
                <a:spcPts val="560"/>
              </a:spcBef>
              <a:spcAft>
                <a:spcPts val="0"/>
              </a:spcAft>
              <a:buClr>
                <a:schemeClr val="dk1"/>
              </a:buClr>
              <a:buSzPts val="2800"/>
              <a:buFont typeface="Times New Roman"/>
              <a:buNone/>
            </a:pPr>
            <a:r>
              <a:rPr lang="en-US" sz="2800" b="0" i="0" u="none" strike="noStrike" cap="none">
                <a:solidFill>
                  <a:srgbClr val="000000"/>
                </a:solidFill>
                <a:latin typeface="Times New Roman"/>
                <a:ea typeface="Times New Roman"/>
                <a:cs typeface="Times New Roman"/>
                <a:sym typeface="Times New Roman"/>
              </a:rPr>
              <a:t>&lt;E&gt; is called generic type. You can replace it with concrete object type</a:t>
            </a:r>
            <a:endParaRPr/>
          </a:p>
          <a:p>
            <a:pPr marL="342900" marR="0" lvl="0" indent="-209550" algn="l" rtl="0">
              <a:spcBef>
                <a:spcPts val="560"/>
              </a:spcBef>
              <a:spcAft>
                <a:spcPts val="0"/>
              </a:spcAft>
              <a:buClr>
                <a:schemeClr val="dk2"/>
              </a:buClr>
              <a:buSzPts val="2100"/>
              <a:buFont typeface="Arial"/>
              <a:buNone/>
            </a:pPr>
            <a:endParaRPr sz="2800" b="0" i="0" u="none" strike="noStrike" cap="none">
              <a:solidFill>
                <a:srgbClr val="000000"/>
              </a:solidFill>
              <a:latin typeface="Times New Roman"/>
              <a:ea typeface="Times New Roman"/>
              <a:cs typeface="Times New Roman"/>
              <a:sym typeface="Times New Roman"/>
            </a:endParaRPr>
          </a:p>
        </p:txBody>
      </p:sp>
      <p:sp>
        <p:nvSpPr>
          <p:cNvPr id="838" name="Google Shape;838;p75"/>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88</a:t>
            </a:fld>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75"/>
          <p:cNvSpPr txBox="1">
            <a:spLocks noGrp="1"/>
          </p:cNvSpPr>
          <p:nvPr>
            <p:ph type="title"/>
          </p:nvPr>
        </p:nvSpPr>
        <p:spPr>
          <a:xfrm>
            <a:off x="838200" y="201612"/>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dirty="0">
                <a:solidFill>
                  <a:schemeClr val="dk2"/>
                </a:solidFill>
                <a:latin typeface="Times New Roman"/>
                <a:ea typeface="Times New Roman"/>
                <a:cs typeface="Times New Roman"/>
                <a:sym typeface="Times New Roman"/>
              </a:rPr>
              <a:t>Create </a:t>
            </a:r>
            <a:r>
              <a:rPr lang="en-US" sz="4400" b="0" i="0" u="none" dirty="0" err="1">
                <a:solidFill>
                  <a:schemeClr val="dk2"/>
                </a:solidFill>
                <a:latin typeface="Times New Roman"/>
                <a:ea typeface="Times New Roman"/>
                <a:cs typeface="Times New Roman"/>
                <a:sym typeface="Times New Roman"/>
              </a:rPr>
              <a:t>ArrayList</a:t>
            </a:r>
            <a:endParaRPr dirty="0"/>
          </a:p>
        </p:txBody>
      </p:sp>
      <p:sp>
        <p:nvSpPr>
          <p:cNvPr id="837" name="Google Shape;837;p75"/>
          <p:cNvSpPr txBox="1">
            <a:spLocks noGrp="1"/>
          </p:cNvSpPr>
          <p:nvPr>
            <p:ph type="body" idx="1"/>
          </p:nvPr>
        </p:nvSpPr>
        <p:spPr>
          <a:xfrm>
            <a:off x="685800" y="1371599"/>
            <a:ext cx="7772400" cy="4759485"/>
          </a:xfrm>
          <a:prstGeom prst="rect">
            <a:avLst/>
          </a:prstGeom>
          <a:noFill/>
          <a:ln>
            <a:noFill/>
          </a:ln>
        </p:spPr>
        <p:txBody>
          <a:bodyPr spcFirstLastPara="1" wrap="square" lIns="92075" tIns="46025" rIns="92075" bIns="46025" anchor="t" anchorCtr="0">
            <a:noAutofit/>
          </a:bodyPr>
          <a:lstStyle/>
          <a:p>
            <a:pPr marL="342900" marR="0" lvl="0" indent="-342900" algn="l" rtl="0">
              <a:lnSpc>
                <a:spcPct val="100000"/>
              </a:lnSpc>
              <a:spcBef>
                <a:spcPts val="640"/>
              </a:spcBef>
              <a:spcAft>
                <a:spcPts val="0"/>
              </a:spcAft>
              <a:buClr>
                <a:schemeClr val="dk2"/>
              </a:buClr>
              <a:buSzPts val="2400"/>
              <a:buFont typeface="Arial"/>
              <a:buChar char="●"/>
            </a:pPr>
            <a:r>
              <a:rPr lang="en-US" sz="3200" b="0" i="0" u="none" strike="noStrike" cap="none" dirty="0" err="1">
                <a:solidFill>
                  <a:schemeClr val="dk1"/>
                </a:solidFill>
                <a:latin typeface="Times New Roman"/>
                <a:ea typeface="Times New Roman"/>
                <a:cs typeface="Times New Roman"/>
                <a:sym typeface="Times New Roman"/>
              </a:rPr>
              <a:t>ArrayList</a:t>
            </a:r>
            <a:r>
              <a:rPr lang="en-US" sz="3200" b="0" i="0" u="none" strike="noStrike" cap="none" dirty="0">
                <a:solidFill>
                  <a:schemeClr val="dk1"/>
                </a:solidFill>
                <a:latin typeface="Times New Roman"/>
                <a:ea typeface="Times New Roman"/>
                <a:cs typeface="Times New Roman"/>
                <a:sym typeface="Times New Roman"/>
              </a:rPr>
              <a:t> s = new </a:t>
            </a:r>
            <a:r>
              <a:rPr lang="en-US" sz="3200" b="0" i="0" u="none" strike="noStrike" cap="none" dirty="0" err="1">
                <a:solidFill>
                  <a:schemeClr val="dk1"/>
                </a:solidFill>
                <a:latin typeface="Times New Roman"/>
                <a:ea typeface="Times New Roman"/>
                <a:cs typeface="Times New Roman"/>
                <a:sym typeface="Times New Roman"/>
              </a:rPr>
              <a:t>ArrayList</a:t>
            </a:r>
            <a:r>
              <a:rPr lang="en-US" sz="3200" b="0" i="0" u="none" strike="noStrike" cap="none" dirty="0">
                <a:solidFill>
                  <a:schemeClr val="dk1"/>
                </a:solidFill>
                <a:latin typeface="Times New Roman"/>
                <a:ea typeface="Times New Roman"/>
                <a:cs typeface="Times New Roman"/>
                <a:sym typeface="Times New Roman"/>
              </a:rPr>
              <a:t> ();</a:t>
            </a:r>
            <a:endParaRPr dirty="0"/>
          </a:p>
          <a:p>
            <a:pPr marL="342900" marR="0" lvl="0" indent="-342900" algn="l" rtl="0">
              <a:lnSpc>
                <a:spcPct val="100000"/>
              </a:lnSpc>
              <a:spcBef>
                <a:spcPts val="640"/>
              </a:spcBef>
              <a:spcAft>
                <a:spcPts val="0"/>
              </a:spcAft>
              <a:buClr>
                <a:schemeClr val="dk2"/>
              </a:buClr>
              <a:buSzPts val="2400"/>
              <a:buFont typeface="Arial"/>
              <a:buChar char="●"/>
            </a:pPr>
            <a:r>
              <a:rPr lang="en-US" sz="3200" b="0" i="0" u="none" strike="noStrike" cap="none" dirty="0" err="1">
                <a:solidFill>
                  <a:schemeClr val="dk1"/>
                </a:solidFill>
                <a:latin typeface="Times New Roman"/>
                <a:ea typeface="Times New Roman"/>
                <a:cs typeface="Times New Roman"/>
                <a:sym typeface="Times New Roman"/>
              </a:rPr>
              <a:t>ArrayList</a:t>
            </a:r>
            <a:r>
              <a:rPr lang="en-US" sz="3200" b="0" i="0" u="none" strike="noStrike" cap="none" dirty="0">
                <a:solidFill>
                  <a:schemeClr val="dk1"/>
                </a:solidFill>
                <a:latin typeface="Times New Roman"/>
                <a:ea typeface="Times New Roman"/>
                <a:cs typeface="Times New Roman"/>
                <a:sym typeface="Times New Roman"/>
              </a:rPr>
              <a:t> &lt;E&gt; s = new </a:t>
            </a:r>
            <a:r>
              <a:rPr lang="en-US" sz="3200" b="0" i="0" u="none" strike="noStrike" cap="none" dirty="0" err="1">
                <a:solidFill>
                  <a:schemeClr val="dk1"/>
                </a:solidFill>
                <a:latin typeface="Times New Roman"/>
                <a:ea typeface="Times New Roman"/>
                <a:cs typeface="Times New Roman"/>
                <a:sym typeface="Times New Roman"/>
              </a:rPr>
              <a:t>ArrayList</a:t>
            </a:r>
            <a:r>
              <a:rPr lang="en-US" sz="3200" b="0" i="0" u="none" strike="noStrike" cap="none" dirty="0">
                <a:solidFill>
                  <a:schemeClr val="dk1"/>
                </a:solidFill>
                <a:latin typeface="Times New Roman"/>
                <a:ea typeface="Times New Roman"/>
                <a:cs typeface="Times New Roman"/>
                <a:sym typeface="Times New Roman"/>
              </a:rPr>
              <a:t>&lt;E&gt; ();</a:t>
            </a:r>
            <a:endParaRPr dirty="0"/>
          </a:p>
          <a:p>
            <a:pPr marL="742950" marR="0" lvl="1" indent="-285750" algn="l" rtl="0">
              <a:lnSpc>
                <a:spcPct val="100000"/>
              </a:lnSpc>
              <a:spcBef>
                <a:spcPts val="560"/>
              </a:spcBef>
              <a:spcAft>
                <a:spcPts val="0"/>
              </a:spcAft>
              <a:buClr>
                <a:schemeClr val="dk1"/>
              </a:buClr>
              <a:buSzPts val="2800"/>
              <a:buFont typeface="Times New Roman"/>
              <a:buChar char="–"/>
            </a:pPr>
            <a:r>
              <a:rPr lang="en-US" sz="2800" b="0" i="0" u="none" strike="noStrike" cap="none" dirty="0" err="1">
                <a:solidFill>
                  <a:schemeClr val="dk1"/>
                </a:solidFill>
                <a:latin typeface="Times New Roman"/>
                <a:ea typeface="Times New Roman"/>
                <a:cs typeface="Times New Roman"/>
                <a:sym typeface="Times New Roman"/>
              </a:rPr>
              <a:t>s.add</a:t>
            </a:r>
            <a:r>
              <a:rPr lang="en-US" sz="2800" b="0" i="0" u="none" strike="noStrike" cap="none" dirty="0">
                <a:solidFill>
                  <a:schemeClr val="dk1"/>
                </a:solidFill>
                <a:latin typeface="Times New Roman"/>
                <a:ea typeface="Times New Roman"/>
                <a:cs typeface="Times New Roman"/>
                <a:sym typeface="Times New Roman"/>
              </a:rPr>
              <a:t>(“One”);    </a:t>
            </a:r>
            <a:r>
              <a:rPr lang="en-US" sz="2800" b="0" i="0" u="none" strike="noStrike" cap="none" dirty="0" err="1">
                <a:solidFill>
                  <a:schemeClr val="dk1"/>
                </a:solidFill>
                <a:latin typeface="Times New Roman"/>
                <a:ea typeface="Times New Roman"/>
                <a:cs typeface="Times New Roman"/>
                <a:sym typeface="Times New Roman"/>
              </a:rPr>
              <a:t>s.add</a:t>
            </a:r>
            <a:r>
              <a:rPr lang="en-US" sz="2800" b="0" i="0" u="none" strike="noStrike" cap="none" dirty="0">
                <a:solidFill>
                  <a:schemeClr val="dk1"/>
                </a:solidFill>
                <a:latin typeface="Times New Roman"/>
                <a:ea typeface="Times New Roman"/>
                <a:cs typeface="Times New Roman"/>
                <a:sym typeface="Times New Roman"/>
              </a:rPr>
              <a:t>(“two”); ….</a:t>
            </a:r>
            <a:endParaRPr dirty="0"/>
          </a:p>
          <a:p>
            <a:pPr marL="742950" marR="0" lvl="1" indent="-285750" algn="l" rtl="0">
              <a:lnSpc>
                <a:spcPct val="100000"/>
              </a:lnSpc>
              <a:spcBef>
                <a:spcPts val="560"/>
              </a:spcBef>
              <a:spcAft>
                <a:spcPts val="0"/>
              </a:spcAft>
              <a:buClr>
                <a:schemeClr val="dk1"/>
              </a:buClr>
              <a:buSzPts val="2800"/>
              <a:buFont typeface="Times New Roman"/>
              <a:buNone/>
            </a:pPr>
            <a:r>
              <a:rPr lang="en-US" sz="2800" b="0" i="0" u="none" strike="noStrike" cap="none" dirty="0">
                <a:solidFill>
                  <a:srgbClr val="000000"/>
                </a:solidFill>
                <a:latin typeface="Times New Roman"/>
                <a:ea typeface="Times New Roman"/>
                <a:cs typeface="Times New Roman"/>
                <a:sym typeface="Times New Roman"/>
              </a:rPr>
              <a:t>Use generic </a:t>
            </a:r>
            <a:r>
              <a:rPr lang="en-US" sz="2800" b="0" i="0" u="none" strike="noStrike" cap="none" dirty="0" err="1">
                <a:solidFill>
                  <a:srgbClr val="000000"/>
                </a:solidFill>
                <a:latin typeface="Times New Roman"/>
                <a:ea typeface="Times New Roman"/>
                <a:cs typeface="Times New Roman"/>
                <a:sym typeface="Times New Roman"/>
              </a:rPr>
              <a:t>ArrayList</a:t>
            </a:r>
            <a:r>
              <a:rPr lang="en-US" sz="2800" b="0" i="0" u="none" strike="noStrike" cap="none" dirty="0">
                <a:solidFill>
                  <a:srgbClr val="000000"/>
                </a:solidFill>
                <a:latin typeface="Times New Roman"/>
                <a:ea typeface="Times New Roman"/>
                <a:cs typeface="Times New Roman"/>
                <a:sym typeface="Times New Roman"/>
              </a:rPr>
              <a:t>.</a:t>
            </a:r>
            <a:endParaRPr dirty="0"/>
          </a:p>
          <a:p>
            <a:pPr marL="742950" marR="0" lvl="1" indent="-285750" algn="l" rtl="0">
              <a:lnSpc>
                <a:spcPct val="100000"/>
              </a:lnSpc>
              <a:spcBef>
                <a:spcPts val="560"/>
              </a:spcBef>
              <a:spcAft>
                <a:spcPts val="0"/>
              </a:spcAft>
              <a:buClr>
                <a:schemeClr val="dk1"/>
              </a:buClr>
              <a:buSzPts val="2800"/>
              <a:buFont typeface="Times New Roman"/>
              <a:buNone/>
            </a:pPr>
            <a:r>
              <a:rPr lang="en-US" sz="2800" b="0" i="0" u="none" strike="noStrike" cap="none" dirty="0">
                <a:solidFill>
                  <a:srgbClr val="000000"/>
                </a:solidFill>
                <a:latin typeface="Times New Roman"/>
                <a:ea typeface="Times New Roman"/>
                <a:cs typeface="Times New Roman"/>
                <a:sym typeface="Times New Roman"/>
              </a:rPr>
              <a:t>&lt;E&gt; is called generic type. You can replace it with concrete object type.</a:t>
            </a:r>
          </a:p>
          <a:p>
            <a:pPr marL="742950" lvl="1" indent="-285750">
              <a:spcBef>
                <a:spcPts val="560"/>
              </a:spcBef>
              <a:buSzPts val="2800"/>
              <a:buNone/>
            </a:pPr>
            <a:r>
              <a:rPr lang="en-GB" dirty="0" err="1"/>
              <a:t>ArrayList</a:t>
            </a:r>
            <a:r>
              <a:rPr lang="en-GB" dirty="0"/>
              <a:t> is known as a generic class with a generic type E. You can specify a concrete type to replace E when creating an </a:t>
            </a:r>
            <a:r>
              <a:rPr lang="en-GB" dirty="0" err="1"/>
              <a:t>ArrayList</a:t>
            </a:r>
            <a:r>
              <a:rPr lang="en-GB" dirty="0"/>
              <a:t>.</a:t>
            </a:r>
            <a:endParaRPr dirty="0"/>
          </a:p>
          <a:p>
            <a:pPr marL="342900" marR="0" lvl="0" indent="-209550" algn="l" rtl="0">
              <a:spcBef>
                <a:spcPts val="560"/>
              </a:spcBef>
              <a:spcAft>
                <a:spcPts val="0"/>
              </a:spcAft>
              <a:buClr>
                <a:schemeClr val="dk2"/>
              </a:buClr>
              <a:buSzPts val="2100"/>
              <a:buFont typeface="Arial"/>
              <a:buNone/>
            </a:pPr>
            <a:endParaRPr sz="2800" b="0" i="0" u="none" strike="noStrike" cap="none" dirty="0">
              <a:solidFill>
                <a:srgbClr val="000000"/>
              </a:solidFill>
              <a:latin typeface="Times New Roman"/>
              <a:ea typeface="Times New Roman"/>
              <a:cs typeface="Times New Roman"/>
              <a:sym typeface="Times New Roman"/>
            </a:endParaRPr>
          </a:p>
        </p:txBody>
      </p:sp>
      <p:sp>
        <p:nvSpPr>
          <p:cNvPr id="838" name="Google Shape;838;p75"/>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89</a:t>
            </a:fld>
            <a:endParaRPr/>
          </a:p>
        </p:txBody>
      </p:sp>
    </p:spTree>
    <p:extLst>
      <p:ext uri="{BB962C8B-B14F-4D97-AF65-F5344CB8AC3E}">
        <p14:creationId xmlns:p14="http://schemas.microsoft.com/office/powerpoint/2010/main" val="1820513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0CFF5-6845-4FE7-BE90-B7F638033177}"/>
              </a:ext>
            </a:extLst>
          </p:cNvPr>
          <p:cNvSpPr>
            <a:spLocks noGrp="1"/>
          </p:cNvSpPr>
          <p:nvPr>
            <p:ph type="title"/>
          </p:nvPr>
        </p:nvSpPr>
        <p:spPr/>
        <p:txBody>
          <a:bodyPr/>
          <a:lstStyle/>
          <a:p>
            <a:r>
              <a:rPr lang="en-GB" dirty="0"/>
              <a:t>Declared type and Actual type</a:t>
            </a:r>
            <a:endParaRPr lang="en-US" dirty="0"/>
          </a:p>
        </p:txBody>
      </p:sp>
      <p:sp>
        <p:nvSpPr>
          <p:cNvPr id="3" name="Text Placeholder 2">
            <a:extLst>
              <a:ext uri="{FF2B5EF4-FFF2-40B4-BE49-F238E27FC236}">
                <a16:creationId xmlns:a16="http://schemas.microsoft.com/office/drawing/2014/main" id="{5551903B-B919-405F-B8E5-911B61E1CB41}"/>
              </a:ext>
            </a:extLst>
          </p:cNvPr>
          <p:cNvSpPr>
            <a:spLocks noGrp="1"/>
          </p:cNvSpPr>
          <p:nvPr>
            <p:ph type="body" idx="1"/>
          </p:nvPr>
        </p:nvSpPr>
        <p:spPr>
          <a:xfrm>
            <a:off x="685800" y="1657350"/>
            <a:ext cx="7772400" cy="4813024"/>
          </a:xfrm>
        </p:spPr>
        <p:txBody>
          <a:bodyPr/>
          <a:lstStyle/>
          <a:p>
            <a:r>
              <a:rPr lang="en-GB" sz="2800" dirty="0"/>
              <a:t>A variable must be declared a type. </a:t>
            </a:r>
          </a:p>
          <a:p>
            <a:pPr marL="600075" lvl="1" indent="0">
              <a:buNone/>
            </a:pPr>
            <a:r>
              <a:rPr lang="en-GB" dirty="0">
                <a:solidFill>
                  <a:srgbClr val="0070C0"/>
                </a:solidFill>
              </a:rPr>
              <a:t>Object</a:t>
            </a:r>
            <a:r>
              <a:rPr lang="en-GB" dirty="0"/>
              <a:t> o = new </a:t>
            </a:r>
            <a:r>
              <a:rPr lang="en-GB" dirty="0" err="1"/>
              <a:t>GeometricObject</a:t>
            </a:r>
            <a:r>
              <a:rPr lang="en-GB" dirty="0"/>
              <a:t>();</a:t>
            </a:r>
          </a:p>
          <a:p>
            <a:pPr marL="600075" lvl="1" indent="0">
              <a:buNone/>
            </a:pPr>
            <a:r>
              <a:rPr lang="en-GB" dirty="0">
                <a:solidFill>
                  <a:srgbClr val="0070C0"/>
                </a:solidFill>
              </a:rPr>
              <a:t>o’s declared type is </a:t>
            </a:r>
            <a:r>
              <a:rPr lang="en-GB" b="1" dirty="0">
                <a:solidFill>
                  <a:srgbClr val="0070C0"/>
                </a:solidFill>
              </a:rPr>
              <a:t>Object</a:t>
            </a:r>
            <a:r>
              <a:rPr lang="en-GB" dirty="0"/>
              <a:t>. </a:t>
            </a:r>
          </a:p>
          <a:p>
            <a:r>
              <a:rPr lang="en-GB" sz="2800" dirty="0"/>
              <a:t>A variable of a reference type can hold a null value or a reference to an instance of the declared type. </a:t>
            </a:r>
          </a:p>
          <a:p>
            <a:r>
              <a:rPr lang="en-GB" sz="2800" dirty="0"/>
              <a:t>The actual type of the variable is the actual class for the object referenced by the variable. </a:t>
            </a:r>
          </a:p>
          <a:p>
            <a:pPr marL="142875" indent="0">
              <a:buNone/>
            </a:pPr>
            <a:r>
              <a:rPr lang="en-GB" sz="2800" dirty="0"/>
              <a:t>   Object o = new </a:t>
            </a:r>
            <a:r>
              <a:rPr lang="en-GB" sz="2800" dirty="0" err="1">
                <a:solidFill>
                  <a:srgbClr val="00B050"/>
                </a:solidFill>
              </a:rPr>
              <a:t>GeometricObject</a:t>
            </a:r>
            <a:r>
              <a:rPr lang="en-GB" sz="2800" dirty="0"/>
              <a:t>();</a:t>
            </a:r>
          </a:p>
          <a:p>
            <a:pPr marL="142875" indent="0">
              <a:buNone/>
            </a:pPr>
            <a:r>
              <a:rPr lang="en-GB" sz="2800" dirty="0"/>
              <a:t>    </a:t>
            </a:r>
            <a:r>
              <a:rPr lang="en-GB" sz="2800" dirty="0">
                <a:solidFill>
                  <a:srgbClr val="00B050"/>
                </a:solidFill>
              </a:rPr>
              <a:t>o’s actual type is </a:t>
            </a:r>
            <a:r>
              <a:rPr lang="en-GB" sz="2800" b="1" dirty="0" err="1">
                <a:solidFill>
                  <a:srgbClr val="00B050"/>
                </a:solidFill>
              </a:rPr>
              <a:t>GeometricObject</a:t>
            </a:r>
            <a:r>
              <a:rPr lang="en-GB" sz="2800" b="1" dirty="0"/>
              <a:t>.</a:t>
            </a:r>
          </a:p>
        </p:txBody>
      </p:sp>
      <p:sp>
        <p:nvSpPr>
          <p:cNvPr id="4" name="Slide Number Placeholder 3">
            <a:extLst>
              <a:ext uri="{FF2B5EF4-FFF2-40B4-BE49-F238E27FC236}">
                <a16:creationId xmlns:a16="http://schemas.microsoft.com/office/drawing/2014/main" id="{E9ADB137-4E40-4B2A-ABD7-604B243E221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226958330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76"/>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90</a:t>
            </a:fld>
            <a:endParaRPr/>
          </a:p>
        </p:txBody>
      </p:sp>
      <p:sp>
        <p:nvSpPr>
          <p:cNvPr id="844" name="Google Shape;844;p76"/>
          <p:cNvSpPr txBox="1">
            <a:spLocks noGrp="1"/>
          </p:cNvSpPr>
          <p:nvPr>
            <p:ph type="title"/>
          </p:nvPr>
        </p:nvSpPr>
        <p:spPr>
          <a:xfrm>
            <a:off x="685800" y="152400"/>
            <a:ext cx="7772400" cy="762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Generic Type </a:t>
            </a:r>
            <a:endParaRPr/>
          </a:p>
        </p:txBody>
      </p:sp>
      <p:sp>
        <p:nvSpPr>
          <p:cNvPr id="845" name="Google Shape;845;p76"/>
          <p:cNvSpPr txBox="1">
            <a:spLocks noGrp="1"/>
          </p:cNvSpPr>
          <p:nvPr>
            <p:ph type="body" idx="1"/>
          </p:nvPr>
        </p:nvSpPr>
        <p:spPr>
          <a:xfrm>
            <a:off x="152400" y="990600"/>
            <a:ext cx="8839200" cy="2971800"/>
          </a:xfrm>
          <a:prstGeom prst="rect">
            <a:avLst/>
          </a:prstGeom>
          <a:noFill/>
          <a:ln>
            <a:noFill/>
          </a:ln>
        </p:spPr>
        <p:txBody>
          <a:bodyPr spcFirstLastPara="1" wrap="square" lIns="92075" tIns="46025" rIns="92075" bIns="46025" anchor="t" anchorCtr="0">
            <a:noAutofit/>
          </a:bodyPr>
          <a:lstStyle/>
          <a:p>
            <a:pPr marL="0" lvl="0" indent="0" algn="l" rtl="0">
              <a:lnSpc>
                <a:spcPct val="100000"/>
              </a:lnSpc>
              <a:spcBef>
                <a:spcPts val="0"/>
              </a:spcBef>
              <a:spcAft>
                <a:spcPts val="0"/>
              </a:spcAft>
              <a:buSzPts val="2400"/>
              <a:buNone/>
            </a:pPr>
            <a:r>
              <a:rPr lang="en-US" sz="3200" b="0" i="0" u="none">
                <a:solidFill>
                  <a:schemeClr val="dk1"/>
                </a:solidFill>
                <a:latin typeface="Times New Roman"/>
                <a:ea typeface="Times New Roman"/>
                <a:cs typeface="Times New Roman"/>
                <a:sym typeface="Times New Roman"/>
              </a:rPr>
              <a:t>You can specify a concrete type to replace E when creating an ArrayList. </a:t>
            </a:r>
            <a:endParaRPr/>
          </a:p>
          <a:p>
            <a:pPr marL="0" lvl="0" indent="0" algn="l" rtl="0">
              <a:lnSpc>
                <a:spcPct val="100000"/>
              </a:lnSpc>
              <a:spcBef>
                <a:spcPts val="2480"/>
              </a:spcBef>
              <a:spcAft>
                <a:spcPts val="0"/>
              </a:spcAft>
              <a:buSzPts val="2400"/>
              <a:buNone/>
            </a:pPr>
            <a:r>
              <a:rPr lang="en-US" sz="3200" b="0" i="0" u="none">
                <a:solidFill>
                  <a:schemeClr val="dk1"/>
                </a:solidFill>
                <a:latin typeface="Times New Roman"/>
                <a:ea typeface="Times New Roman"/>
                <a:cs typeface="Times New Roman"/>
                <a:sym typeface="Times New Roman"/>
              </a:rPr>
              <a:t>For example, </a:t>
            </a:r>
            <a:endParaRPr/>
          </a:p>
          <a:p>
            <a:pPr marL="0" lvl="0" indent="0" algn="l" rtl="0">
              <a:lnSpc>
                <a:spcPct val="100000"/>
              </a:lnSpc>
              <a:spcBef>
                <a:spcPts val="2480"/>
              </a:spcBef>
              <a:spcAft>
                <a:spcPts val="0"/>
              </a:spcAft>
              <a:buSzPts val="2400"/>
              <a:buNone/>
            </a:pPr>
            <a:r>
              <a:rPr lang="en-US" sz="3200" b="0" i="0" u="none">
                <a:solidFill>
                  <a:schemeClr val="dk1"/>
                </a:solidFill>
                <a:latin typeface="Times New Roman"/>
                <a:ea typeface="Times New Roman"/>
                <a:cs typeface="Times New Roman"/>
                <a:sym typeface="Times New Roman"/>
              </a:rPr>
              <a:t>This ArrayList object can be used to store strings.</a:t>
            </a:r>
            <a:endParaRPr/>
          </a:p>
        </p:txBody>
      </p:sp>
      <p:sp>
        <p:nvSpPr>
          <p:cNvPr id="846" name="Google Shape;846;p76"/>
          <p:cNvSpPr txBox="1"/>
          <p:nvPr/>
        </p:nvSpPr>
        <p:spPr>
          <a:xfrm>
            <a:off x="1643062" y="3062287"/>
            <a:ext cx="9144000" cy="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847" name="Google Shape;847;p76"/>
          <p:cNvSpPr txBox="1"/>
          <p:nvPr/>
        </p:nvSpPr>
        <p:spPr>
          <a:xfrm>
            <a:off x="0" y="2262187"/>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848" name="Google Shape;848;p76"/>
          <p:cNvSpPr/>
          <p:nvPr/>
        </p:nvSpPr>
        <p:spPr>
          <a:xfrm>
            <a:off x="1752600" y="5943600"/>
            <a:ext cx="3733800" cy="533400"/>
          </a:xfrm>
          <a:custGeom>
            <a:avLst/>
            <a:gdLst/>
            <a:ahLst/>
            <a:cxnLst/>
            <a:rect l="l" t="t" r="r" b="b"/>
            <a:pathLst>
              <a:path w="120000" h="120000" extrusionOk="0">
                <a:moveTo>
                  <a:pt x="0" y="0"/>
                </a:moveTo>
                <a:lnTo>
                  <a:pt x="120000" y="0"/>
                </a:lnTo>
                <a:lnTo>
                  <a:pt x="120000" y="120000"/>
                </a:lnTo>
                <a:lnTo>
                  <a:pt x="0" y="120000"/>
                </a:lnTo>
                <a:close/>
              </a:path>
            </a:pathLst>
          </a:custGeom>
          <a:solidFill>
            <a:srgbClr val="00B050"/>
          </a:solidFill>
          <a:ln>
            <a:noFill/>
          </a:ln>
          <a:effectLst>
            <a:outerShdw blurRad="63500" dist="17960" dir="2700000">
              <a:srgbClr val="000000"/>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1"/>
              </a:buClr>
              <a:buSzPts val="2400"/>
              <a:buFont typeface="Times New Roman"/>
              <a:buNone/>
            </a:pPr>
            <a:r>
              <a:rPr lang="en-US" sz="2400" b="0" i="0" u="sng">
                <a:solidFill>
                  <a:schemeClr val="hlink"/>
                </a:solidFill>
                <a:latin typeface="Times New Roman"/>
                <a:ea typeface="Times New Roman"/>
                <a:cs typeface="Times New Roman"/>
                <a:sym typeface="Times New Roman"/>
                <a:hlinkClick r:id="rId3"/>
              </a:rPr>
              <a:t>TestArrayList</a:t>
            </a:r>
            <a:endParaRPr/>
          </a:p>
        </p:txBody>
      </p:sp>
      <p:sp>
        <p:nvSpPr>
          <p:cNvPr id="849" name="Google Shape;849;p76"/>
          <p:cNvSpPr/>
          <p:nvPr/>
        </p:nvSpPr>
        <p:spPr>
          <a:xfrm>
            <a:off x="5867400" y="5943600"/>
            <a:ext cx="3276600" cy="533400"/>
          </a:xfrm>
          <a:custGeom>
            <a:avLst/>
            <a:gdLst/>
            <a:ahLst/>
            <a:cxnLst/>
            <a:rect l="l" t="t" r="r" b="b"/>
            <a:pathLst>
              <a:path w="120000" h="120000" extrusionOk="0">
                <a:moveTo>
                  <a:pt x="0" y="0"/>
                </a:moveTo>
                <a:lnTo>
                  <a:pt x="120000" y="0"/>
                </a:lnTo>
                <a:lnTo>
                  <a:pt x="120000" y="120000"/>
                </a:lnTo>
                <a:lnTo>
                  <a:pt x="0" y="120000"/>
                </a:lnTo>
                <a:close/>
              </a:path>
            </a:pathLst>
          </a:custGeom>
          <a:solidFill>
            <a:srgbClr val="38A1BA"/>
          </a:solidFill>
          <a:ln>
            <a:noFill/>
          </a:ln>
          <a:effectLst>
            <a:outerShdw blurRad="63500" dist="17960" dir="2700000">
              <a:srgbClr val="226170"/>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Book Antiqua"/>
              <a:buNone/>
            </a:pPr>
            <a:r>
              <a:rPr lang="en-US" sz="2400" b="0" i="0" u="none">
                <a:solidFill>
                  <a:schemeClr val="dk1"/>
                </a:solidFill>
                <a:latin typeface="Book Antiqua"/>
                <a:ea typeface="Book Antiqua"/>
                <a:cs typeface="Book Antiqua"/>
                <a:sym typeface="Book Antiqua"/>
              </a:rPr>
              <a:t>Run</a:t>
            </a:r>
            <a:endParaRPr/>
          </a:p>
        </p:txBody>
      </p:sp>
      <p:sp>
        <p:nvSpPr>
          <p:cNvPr id="850" name="Google Shape;850;p76"/>
          <p:cNvSpPr txBox="1"/>
          <p:nvPr/>
        </p:nvSpPr>
        <p:spPr>
          <a:xfrm>
            <a:off x="457200" y="3998912"/>
            <a:ext cx="8839200" cy="685800"/>
          </a:xfrm>
          <a:prstGeom prst="rect">
            <a:avLst/>
          </a:prstGeom>
          <a:noFill/>
          <a:ln>
            <a:noFill/>
          </a:ln>
        </p:spPr>
        <p:txBody>
          <a:bodyPr spcFirstLastPara="1" wrap="square" lIns="92075" tIns="46025" rIns="92075" bIns="46025" anchor="t" anchorCtr="0">
            <a:noAutofit/>
          </a:bodyPr>
          <a:lstStyle/>
          <a:p>
            <a:pPr marL="0" marR="0" lvl="0" indent="0" algn="l" rtl="0">
              <a:lnSpc>
                <a:spcPct val="100000"/>
              </a:lnSpc>
              <a:spcBef>
                <a:spcPts val="0"/>
              </a:spcBef>
              <a:spcAft>
                <a:spcPts val="0"/>
              </a:spcAft>
              <a:buClr>
                <a:srgbClr val="0070C0"/>
              </a:buClr>
              <a:buSzPts val="2800"/>
              <a:buFont typeface="Times New Roman"/>
              <a:buNone/>
            </a:pPr>
            <a:r>
              <a:rPr lang="en-US" sz="2800" b="0" i="0" u="none" dirty="0" err="1">
                <a:solidFill>
                  <a:srgbClr val="0070C0"/>
                </a:solidFill>
                <a:latin typeface="Times New Roman"/>
                <a:ea typeface="Times New Roman"/>
                <a:cs typeface="Times New Roman"/>
                <a:sym typeface="Times New Roman"/>
              </a:rPr>
              <a:t>ArrayList</a:t>
            </a:r>
            <a:r>
              <a:rPr lang="en-US" sz="2800" b="0" i="0" u="none" dirty="0">
                <a:solidFill>
                  <a:srgbClr val="0070C0"/>
                </a:solidFill>
                <a:latin typeface="Times New Roman"/>
                <a:ea typeface="Times New Roman"/>
                <a:cs typeface="Times New Roman"/>
                <a:sym typeface="Times New Roman"/>
              </a:rPr>
              <a:t>&lt;String&gt; cities = </a:t>
            </a:r>
            <a:r>
              <a:rPr lang="en-US" sz="2800" b="1" i="0" u="none" dirty="0">
                <a:solidFill>
                  <a:srgbClr val="0070C0"/>
                </a:solidFill>
                <a:latin typeface="Times New Roman"/>
                <a:ea typeface="Times New Roman"/>
                <a:cs typeface="Times New Roman"/>
                <a:sym typeface="Times New Roman"/>
              </a:rPr>
              <a:t>new</a:t>
            </a:r>
            <a:r>
              <a:rPr lang="en-US" sz="2800" b="0" i="0" u="none" dirty="0">
                <a:solidFill>
                  <a:srgbClr val="0070C0"/>
                </a:solidFill>
                <a:latin typeface="Times New Roman"/>
                <a:ea typeface="Times New Roman"/>
                <a:cs typeface="Times New Roman"/>
                <a:sym typeface="Times New Roman"/>
              </a:rPr>
              <a:t> </a:t>
            </a:r>
            <a:r>
              <a:rPr lang="en-US" sz="2800" b="0" i="0" u="none" dirty="0" err="1">
                <a:solidFill>
                  <a:srgbClr val="0070C0"/>
                </a:solidFill>
                <a:latin typeface="Times New Roman"/>
                <a:ea typeface="Times New Roman"/>
                <a:cs typeface="Times New Roman"/>
                <a:sym typeface="Times New Roman"/>
              </a:rPr>
              <a:t>ArrayList</a:t>
            </a:r>
            <a:r>
              <a:rPr lang="en-US" sz="2800" b="0" i="0" u="none" dirty="0">
                <a:solidFill>
                  <a:srgbClr val="0070C0"/>
                </a:solidFill>
                <a:latin typeface="Times New Roman"/>
                <a:ea typeface="Times New Roman"/>
                <a:cs typeface="Times New Roman"/>
                <a:sym typeface="Times New Roman"/>
              </a:rPr>
              <a:t>&lt;String&gt;();</a:t>
            </a:r>
            <a:endParaRPr dirty="0"/>
          </a:p>
        </p:txBody>
      </p:sp>
      <p:sp>
        <p:nvSpPr>
          <p:cNvPr id="851" name="Google Shape;851;p76"/>
          <p:cNvSpPr/>
          <p:nvPr/>
        </p:nvSpPr>
        <p:spPr>
          <a:xfrm>
            <a:off x="1219200" y="5943600"/>
            <a:ext cx="468312" cy="576262"/>
          </a:xfrm>
          <a:custGeom>
            <a:avLst/>
            <a:gdLst/>
            <a:ahLst/>
            <a:cxnLst/>
            <a:rect l="l" t="t" r="r" b="b"/>
            <a:pathLst>
              <a:path w="120000" h="120000" extrusionOk="0">
                <a:moveTo>
                  <a:pt x="0" y="0"/>
                </a:moveTo>
                <a:lnTo>
                  <a:pt x="120000" y="0"/>
                </a:lnTo>
                <a:lnTo>
                  <a:pt x="120000" y="120000"/>
                </a:lnTo>
                <a:lnTo>
                  <a:pt x="0" y="120000"/>
                </a:lnTo>
                <a:close/>
                <a:moveTo>
                  <a:pt x="26250" y="23430"/>
                </a:moveTo>
                <a:lnTo>
                  <a:pt x="71250" y="23430"/>
                </a:lnTo>
                <a:lnTo>
                  <a:pt x="93750" y="41715"/>
                </a:lnTo>
                <a:lnTo>
                  <a:pt x="93750" y="96570"/>
                </a:lnTo>
                <a:lnTo>
                  <a:pt x="26250" y="96570"/>
                </a:lnTo>
                <a:close/>
              </a:path>
              <a:path w="120000" h="120000" fill="darkenLess" extrusionOk="0">
                <a:moveTo>
                  <a:pt x="26250" y="23430"/>
                </a:moveTo>
                <a:lnTo>
                  <a:pt x="71250" y="23430"/>
                </a:lnTo>
                <a:lnTo>
                  <a:pt x="71250" y="41715"/>
                </a:lnTo>
                <a:lnTo>
                  <a:pt x="93750" y="41715"/>
                </a:lnTo>
                <a:lnTo>
                  <a:pt x="93750" y="96570"/>
                </a:lnTo>
                <a:lnTo>
                  <a:pt x="26250" y="96570"/>
                </a:lnTo>
                <a:close/>
              </a:path>
              <a:path w="120000" h="120000" fill="darken" extrusionOk="0">
                <a:moveTo>
                  <a:pt x="71250" y="23430"/>
                </a:moveTo>
                <a:lnTo>
                  <a:pt x="71250" y="41715"/>
                </a:lnTo>
                <a:lnTo>
                  <a:pt x="93750" y="41715"/>
                </a:lnTo>
                <a:close/>
              </a:path>
              <a:path w="120000" h="120000" fill="none" extrusionOk="0">
                <a:moveTo>
                  <a:pt x="26250" y="23430"/>
                </a:moveTo>
                <a:lnTo>
                  <a:pt x="71250" y="23430"/>
                </a:lnTo>
                <a:lnTo>
                  <a:pt x="93750" y="41715"/>
                </a:lnTo>
                <a:lnTo>
                  <a:pt x="93750" y="96570"/>
                </a:lnTo>
                <a:lnTo>
                  <a:pt x="26250" y="96570"/>
                </a:lnTo>
                <a:close/>
                <a:moveTo>
                  <a:pt x="93750" y="41715"/>
                </a:moveTo>
                <a:lnTo>
                  <a:pt x="71250" y="41715"/>
                </a:lnTo>
                <a:lnTo>
                  <a:pt x="71250" y="23430"/>
                </a:lnTo>
              </a:path>
              <a:path w="120000" h="120000" fill="none" extrusionOk="0">
                <a:moveTo>
                  <a:pt x="0" y="0"/>
                </a:moveTo>
                <a:lnTo>
                  <a:pt x="120000" y="0"/>
                </a:lnTo>
                <a:lnTo>
                  <a:pt x="120000" y="120000"/>
                </a:lnTo>
                <a:lnTo>
                  <a:pt x="0" y="120000"/>
                </a:lnTo>
                <a:close/>
              </a:path>
            </a:pathLst>
          </a:custGeom>
          <a:solidFill>
            <a:srgbClr val="92D05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852" name="Google Shape;852;p76"/>
          <p:cNvSpPr txBox="1"/>
          <p:nvPr/>
        </p:nvSpPr>
        <p:spPr>
          <a:xfrm>
            <a:off x="685800" y="4702175"/>
            <a:ext cx="8839200" cy="609600"/>
          </a:xfrm>
          <a:prstGeom prst="rect">
            <a:avLst/>
          </a:prstGeom>
          <a:noFill/>
          <a:ln>
            <a:noFill/>
          </a:ln>
        </p:spPr>
        <p:txBody>
          <a:bodyPr spcFirstLastPara="1" wrap="square" lIns="92075" tIns="46025" rIns="92075" bIns="46025" anchor="t" anchorCtr="0">
            <a:noAutofit/>
          </a:bodyPr>
          <a:lstStyle/>
          <a:p>
            <a:pPr marL="0" marR="0" lvl="0" indent="0" algn="l" rtl="0">
              <a:lnSpc>
                <a:spcPct val="100000"/>
              </a:lnSpc>
              <a:spcBef>
                <a:spcPts val="0"/>
              </a:spcBef>
              <a:spcAft>
                <a:spcPts val="0"/>
              </a:spcAft>
              <a:buClr>
                <a:srgbClr val="0070C0"/>
              </a:buClr>
              <a:buSzPts val="2800"/>
              <a:buFont typeface="Times New Roman"/>
              <a:buNone/>
            </a:pPr>
            <a:r>
              <a:rPr lang="en-US" sz="2800" b="0" i="0" u="none" dirty="0" err="1">
                <a:solidFill>
                  <a:srgbClr val="0070C0"/>
                </a:solidFill>
                <a:latin typeface="Times New Roman"/>
                <a:ea typeface="Times New Roman"/>
                <a:cs typeface="Times New Roman"/>
                <a:sym typeface="Times New Roman"/>
              </a:rPr>
              <a:t>ArrayList</a:t>
            </a:r>
            <a:r>
              <a:rPr lang="en-US" sz="2800" b="0" i="0" u="none" dirty="0">
                <a:solidFill>
                  <a:srgbClr val="0070C0"/>
                </a:solidFill>
                <a:latin typeface="Times New Roman"/>
                <a:ea typeface="Times New Roman"/>
                <a:cs typeface="Times New Roman"/>
                <a:sym typeface="Times New Roman"/>
              </a:rPr>
              <a:t>&lt;String&gt; cities = </a:t>
            </a:r>
            <a:r>
              <a:rPr lang="en-US" sz="2800" b="1" i="0" u="none" dirty="0">
                <a:solidFill>
                  <a:srgbClr val="0070C0"/>
                </a:solidFill>
                <a:latin typeface="Times New Roman"/>
                <a:ea typeface="Times New Roman"/>
                <a:cs typeface="Times New Roman"/>
                <a:sym typeface="Times New Roman"/>
              </a:rPr>
              <a:t>new</a:t>
            </a:r>
            <a:r>
              <a:rPr lang="en-US" sz="2800" b="0" i="0" u="none" dirty="0">
                <a:solidFill>
                  <a:srgbClr val="0070C0"/>
                </a:solidFill>
                <a:latin typeface="Times New Roman"/>
                <a:ea typeface="Times New Roman"/>
                <a:cs typeface="Times New Roman"/>
                <a:sym typeface="Times New Roman"/>
              </a:rPr>
              <a:t> </a:t>
            </a:r>
            <a:r>
              <a:rPr lang="en-US" sz="2800" b="0" i="0" u="none" dirty="0" err="1">
                <a:solidFill>
                  <a:srgbClr val="0070C0"/>
                </a:solidFill>
                <a:latin typeface="Times New Roman"/>
                <a:ea typeface="Times New Roman"/>
                <a:cs typeface="Times New Roman"/>
                <a:sym typeface="Times New Roman"/>
              </a:rPr>
              <a:t>ArrayList</a:t>
            </a:r>
            <a:r>
              <a:rPr lang="en-US" sz="2800" b="0" i="0" u="none" dirty="0">
                <a:solidFill>
                  <a:srgbClr val="0070C0"/>
                </a:solidFill>
                <a:latin typeface="Times New Roman"/>
                <a:ea typeface="Times New Roman"/>
                <a:cs typeface="Times New Roman"/>
                <a:sym typeface="Times New Roman"/>
              </a:rPr>
              <a:t>&lt;&gt;();</a:t>
            </a:r>
            <a:endParaRPr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77"/>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91</a:t>
            </a:fld>
            <a:endParaRPr/>
          </a:p>
        </p:txBody>
      </p:sp>
      <p:sp>
        <p:nvSpPr>
          <p:cNvPr id="858" name="Google Shape;858;p77"/>
          <p:cNvSpPr txBox="1"/>
          <p:nvPr/>
        </p:nvSpPr>
        <p:spPr>
          <a:xfrm>
            <a:off x="381000" y="1543050"/>
            <a:ext cx="7620000" cy="12001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dirty="0" err="1">
                <a:solidFill>
                  <a:schemeClr val="dk1"/>
                </a:solidFill>
                <a:latin typeface="Times New Roman"/>
                <a:ea typeface="Times New Roman"/>
                <a:cs typeface="Times New Roman"/>
                <a:sym typeface="Times New Roman"/>
              </a:rPr>
              <a:t>ArrayList</a:t>
            </a:r>
            <a:r>
              <a:rPr lang="en-US" sz="2400" b="0" i="0" u="none" dirty="0">
                <a:solidFill>
                  <a:schemeClr val="dk1"/>
                </a:solidFill>
                <a:latin typeface="Times New Roman"/>
                <a:ea typeface="Times New Roman"/>
                <a:cs typeface="Times New Roman"/>
                <a:sym typeface="Times New Roman"/>
              </a:rPr>
              <a:t> s = new </a:t>
            </a:r>
            <a:r>
              <a:rPr lang="en-US" sz="2400" b="0" i="0" u="none" dirty="0" err="1">
                <a:solidFill>
                  <a:schemeClr val="dk1"/>
                </a:solidFill>
                <a:latin typeface="Times New Roman"/>
                <a:ea typeface="Times New Roman"/>
                <a:cs typeface="Times New Roman"/>
                <a:sym typeface="Times New Roman"/>
              </a:rPr>
              <a:t>ArrayList</a:t>
            </a:r>
            <a:r>
              <a:rPr lang="en-US" sz="2400" b="0" i="0" u="none" dirty="0">
                <a:solidFill>
                  <a:schemeClr val="dk1"/>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dk1"/>
              </a:buClr>
              <a:buSzPts val="2400"/>
              <a:buFont typeface="Times New Roman"/>
              <a:buNone/>
            </a:pPr>
            <a:r>
              <a:rPr lang="en-US" sz="2400" b="0" i="0" u="none" dirty="0" err="1">
                <a:solidFill>
                  <a:schemeClr val="dk1"/>
                </a:solidFill>
                <a:latin typeface="Times New Roman"/>
                <a:ea typeface="Times New Roman"/>
                <a:cs typeface="Times New Roman"/>
                <a:sym typeface="Times New Roman"/>
              </a:rPr>
              <a:t>s.add</a:t>
            </a:r>
            <a:r>
              <a:rPr lang="en-US" sz="2400" b="0" i="0" u="none" dirty="0">
                <a:solidFill>
                  <a:schemeClr val="dk1"/>
                </a:solidFill>
                <a:latin typeface="Times New Roman"/>
                <a:ea typeface="Times New Roman"/>
                <a:cs typeface="Times New Roman"/>
                <a:sym typeface="Times New Roman"/>
              </a:rPr>
              <a:t>(“one”);</a:t>
            </a:r>
            <a:endParaRPr dirty="0"/>
          </a:p>
          <a:p>
            <a:pPr marL="0" marR="0" lvl="0" indent="0" algn="l" rtl="0">
              <a:lnSpc>
                <a:spcPct val="100000"/>
              </a:lnSpc>
              <a:spcBef>
                <a:spcPts val="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String n =  </a:t>
            </a:r>
            <a:r>
              <a:rPr lang="en-US" sz="2400" b="0" i="0" u="none" dirty="0" err="1">
                <a:solidFill>
                  <a:schemeClr val="dk1"/>
                </a:solidFill>
                <a:latin typeface="Times New Roman"/>
                <a:ea typeface="Times New Roman"/>
                <a:cs typeface="Times New Roman"/>
                <a:sym typeface="Times New Roman"/>
              </a:rPr>
              <a:t>s.get</a:t>
            </a:r>
            <a:r>
              <a:rPr lang="en-US" sz="2400" b="0" i="0" u="none" dirty="0">
                <a:solidFill>
                  <a:schemeClr val="dk1"/>
                </a:solidFill>
                <a:latin typeface="Times New Roman"/>
                <a:ea typeface="Times New Roman"/>
                <a:cs typeface="Times New Roman"/>
                <a:sym typeface="Times New Roman"/>
              </a:rPr>
              <a:t>(0);     </a:t>
            </a:r>
            <a:endParaRPr dirty="0"/>
          </a:p>
        </p:txBody>
      </p:sp>
      <p:sp>
        <p:nvSpPr>
          <p:cNvPr id="859" name="Google Shape;859;p77"/>
          <p:cNvSpPr txBox="1"/>
          <p:nvPr/>
        </p:nvSpPr>
        <p:spPr>
          <a:xfrm>
            <a:off x="457200" y="3295650"/>
            <a:ext cx="7620000" cy="12001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dirty="0" err="1">
                <a:solidFill>
                  <a:schemeClr val="dk1"/>
                </a:solidFill>
                <a:latin typeface="Times New Roman"/>
                <a:ea typeface="Times New Roman"/>
                <a:cs typeface="Times New Roman"/>
                <a:sym typeface="Times New Roman"/>
              </a:rPr>
              <a:t>ArrayList</a:t>
            </a:r>
            <a:r>
              <a:rPr lang="en-US" sz="2400" b="0" i="0" u="none" dirty="0">
                <a:solidFill>
                  <a:schemeClr val="dk1"/>
                </a:solidFill>
                <a:latin typeface="Times New Roman"/>
                <a:ea typeface="Times New Roman"/>
                <a:cs typeface="Times New Roman"/>
                <a:sym typeface="Times New Roman"/>
              </a:rPr>
              <a:t> s = new </a:t>
            </a:r>
            <a:r>
              <a:rPr lang="en-US" sz="2400" b="0" i="0" u="none" dirty="0" err="1">
                <a:solidFill>
                  <a:schemeClr val="dk1"/>
                </a:solidFill>
                <a:latin typeface="Times New Roman"/>
                <a:ea typeface="Times New Roman"/>
                <a:cs typeface="Times New Roman"/>
                <a:sym typeface="Times New Roman"/>
              </a:rPr>
              <a:t>ArrayList</a:t>
            </a:r>
            <a:r>
              <a:rPr lang="en-US" sz="2400" b="0" i="0" u="none" dirty="0">
                <a:solidFill>
                  <a:schemeClr val="dk1"/>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Clr>
                <a:schemeClr val="dk1"/>
              </a:buClr>
              <a:buSzPts val="2400"/>
              <a:buFont typeface="Times New Roman"/>
              <a:buNone/>
            </a:pPr>
            <a:r>
              <a:rPr lang="en-US" sz="2400" b="0" i="0" u="none" dirty="0" err="1">
                <a:solidFill>
                  <a:schemeClr val="dk1"/>
                </a:solidFill>
                <a:latin typeface="Times New Roman"/>
                <a:ea typeface="Times New Roman"/>
                <a:cs typeface="Times New Roman"/>
                <a:sym typeface="Times New Roman"/>
              </a:rPr>
              <a:t>s.add</a:t>
            </a:r>
            <a:r>
              <a:rPr lang="en-US" sz="2400" b="0" i="0" u="none" dirty="0">
                <a:solidFill>
                  <a:schemeClr val="dk1"/>
                </a:solidFill>
                <a:latin typeface="Times New Roman"/>
                <a:ea typeface="Times New Roman"/>
                <a:cs typeface="Times New Roman"/>
                <a:sym typeface="Times New Roman"/>
              </a:rPr>
              <a:t>(“one”);</a:t>
            </a:r>
            <a:endParaRPr dirty="0"/>
          </a:p>
          <a:p>
            <a:pPr marL="0" marR="0" lvl="0" indent="0" algn="l" rtl="0">
              <a:lnSpc>
                <a:spcPct val="100000"/>
              </a:lnSpc>
              <a:spcBef>
                <a:spcPts val="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String n = (String) </a:t>
            </a:r>
            <a:r>
              <a:rPr lang="en-US" sz="2400" b="0" i="0" u="none" dirty="0" err="1">
                <a:solidFill>
                  <a:schemeClr val="dk1"/>
                </a:solidFill>
                <a:latin typeface="Times New Roman"/>
                <a:ea typeface="Times New Roman"/>
                <a:cs typeface="Times New Roman"/>
                <a:sym typeface="Times New Roman"/>
              </a:rPr>
              <a:t>s.get</a:t>
            </a:r>
            <a:r>
              <a:rPr lang="en-US" sz="2400" b="0" i="0" u="none" dirty="0">
                <a:solidFill>
                  <a:schemeClr val="dk1"/>
                </a:solidFill>
                <a:latin typeface="Times New Roman"/>
                <a:ea typeface="Times New Roman"/>
                <a:cs typeface="Times New Roman"/>
                <a:sym typeface="Times New Roman"/>
              </a:rPr>
              <a:t>(0);     </a:t>
            </a:r>
            <a:endParaRPr dirty="0"/>
          </a:p>
        </p:txBody>
      </p:sp>
      <p:sp>
        <p:nvSpPr>
          <p:cNvPr id="860" name="Google Shape;860;p77"/>
          <p:cNvSpPr txBox="1"/>
          <p:nvPr/>
        </p:nvSpPr>
        <p:spPr>
          <a:xfrm>
            <a:off x="457200" y="5048250"/>
            <a:ext cx="7620000" cy="12001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dirty="0" err="1">
                <a:solidFill>
                  <a:schemeClr val="dk1"/>
                </a:solidFill>
                <a:latin typeface="Times New Roman"/>
                <a:ea typeface="Times New Roman"/>
                <a:cs typeface="Times New Roman"/>
                <a:sym typeface="Times New Roman"/>
              </a:rPr>
              <a:t>ArrayList</a:t>
            </a:r>
            <a:r>
              <a:rPr lang="en-US" sz="2400" b="0" i="0" u="none" dirty="0">
                <a:solidFill>
                  <a:schemeClr val="dk1"/>
                </a:solidFill>
                <a:latin typeface="Times New Roman"/>
                <a:ea typeface="Times New Roman"/>
                <a:cs typeface="Times New Roman"/>
                <a:sym typeface="Times New Roman"/>
              </a:rPr>
              <a:t> &lt;Sting&gt; s = new </a:t>
            </a:r>
            <a:r>
              <a:rPr lang="en-US" sz="2400" b="0" i="0" u="none" dirty="0" err="1">
                <a:solidFill>
                  <a:schemeClr val="dk1"/>
                </a:solidFill>
                <a:latin typeface="Times New Roman"/>
                <a:ea typeface="Times New Roman"/>
                <a:cs typeface="Times New Roman"/>
                <a:sym typeface="Times New Roman"/>
              </a:rPr>
              <a:t>ArrayList</a:t>
            </a:r>
            <a:r>
              <a:rPr lang="en-US" sz="2400" b="0" i="0" u="none" dirty="0">
                <a:solidFill>
                  <a:schemeClr val="dk1"/>
                </a:solidFill>
                <a:latin typeface="Times New Roman"/>
                <a:ea typeface="Times New Roman"/>
                <a:cs typeface="Times New Roman"/>
                <a:sym typeface="Times New Roman"/>
              </a:rPr>
              <a:t>&lt;String&gt;();</a:t>
            </a:r>
            <a:endParaRPr dirty="0"/>
          </a:p>
          <a:p>
            <a:pPr marL="0" marR="0" lvl="0" indent="0" algn="l" rtl="0">
              <a:lnSpc>
                <a:spcPct val="100000"/>
              </a:lnSpc>
              <a:spcBef>
                <a:spcPts val="0"/>
              </a:spcBef>
              <a:spcAft>
                <a:spcPts val="0"/>
              </a:spcAft>
              <a:buClr>
                <a:schemeClr val="dk1"/>
              </a:buClr>
              <a:buSzPts val="2400"/>
              <a:buFont typeface="Times New Roman"/>
              <a:buNone/>
            </a:pPr>
            <a:r>
              <a:rPr lang="en-US" sz="2400" b="0" i="0" u="none" dirty="0" err="1">
                <a:solidFill>
                  <a:schemeClr val="dk1"/>
                </a:solidFill>
                <a:latin typeface="Times New Roman"/>
                <a:ea typeface="Times New Roman"/>
                <a:cs typeface="Times New Roman"/>
                <a:sym typeface="Times New Roman"/>
              </a:rPr>
              <a:t>s.add</a:t>
            </a:r>
            <a:r>
              <a:rPr lang="en-US" sz="2400" b="0" i="0" u="none" dirty="0">
                <a:solidFill>
                  <a:schemeClr val="dk1"/>
                </a:solidFill>
                <a:latin typeface="Times New Roman"/>
                <a:ea typeface="Times New Roman"/>
                <a:cs typeface="Times New Roman"/>
                <a:sym typeface="Times New Roman"/>
              </a:rPr>
              <a:t>(“one”);</a:t>
            </a:r>
            <a:endParaRPr dirty="0"/>
          </a:p>
          <a:p>
            <a:pPr marL="0" marR="0" lvl="0" indent="0" algn="l" rtl="0">
              <a:lnSpc>
                <a:spcPct val="100000"/>
              </a:lnSpc>
              <a:spcBef>
                <a:spcPts val="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String n = </a:t>
            </a:r>
            <a:r>
              <a:rPr lang="en-US" sz="2400" b="0" i="0" u="none" dirty="0" err="1">
                <a:solidFill>
                  <a:schemeClr val="dk1"/>
                </a:solidFill>
                <a:latin typeface="Times New Roman"/>
                <a:ea typeface="Times New Roman"/>
                <a:cs typeface="Times New Roman"/>
                <a:sym typeface="Times New Roman"/>
              </a:rPr>
              <a:t>s.get</a:t>
            </a:r>
            <a:r>
              <a:rPr lang="en-US" sz="2400" b="0" i="0" u="none" dirty="0">
                <a:solidFill>
                  <a:schemeClr val="dk1"/>
                </a:solidFill>
                <a:latin typeface="Times New Roman"/>
                <a:ea typeface="Times New Roman"/>
                <a:cs typeface="Times New Roman"/>
                <a:sym typeface="Times New Roman"/>
              </a:rPr>
              <a:t>(0);     </a:t>
            </a:r>
            <a:endParaRPr dirty="0"/>
          </a:p>
        </p:txBody>
      </p:sp>
      <p:sp>
        <p:nvSpPr>
          <p:cNvPr id="861" name="Google Shape;861;p77"/>
          <p:cNvSpPr txBox="1"/>
          <p:nvPr/>
        </p:nvSpPr>
        <p:spPr>
          <a:xfrm>
            <a:off x="4267200" y="2100262"/>
            <a:ext cx="4724400" cy="461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dirty="0">
                <a:solidFill>
                  <a:srgbClr val="FF0000"/>
                </a:solidFill>
                <a:latin typeface="Times New Roman"/>
                <a:ea typeface="Times New Roman"/>
                <a:cs typeface="Times New Roman"/>
                <a:sym typeface="Times New Roman"/>
              </a:rPr>
              <a:t>ERROR → Requires Casting</a:t>
            </a:r>
            <a:endParaRPr dirty="0"/>
          </a:p>
        </p:txBody>
      </p:sp>
      <p:sp>
        <p:nvSpPr>
          <p:cNvPr id="862" name="Google Shape;862;p77"/>
          <p:cNvSpPr txBox="1"/>
          <p:nvPr/>
        </p:nvSpPr>
        <p:spPr>
          <a:xfrm>
            <a:off x="4199771" y="4033838"/>
            <a:ext cx="4648200" cy="461962"/>
          </a:xfrm>
          <a:prstGeom prst="rect">
            <a:avLst/>
          </a:prstGeom>
          <a:noFill/>
          <a:ln>
            <a:noFill/>
          </a:ln>
        </p:spPr>
        <p:txBody>
          <a:bodyPr spcFirstLastPara="1" wrap="square" lIns="91425" tIns="45700" rIns="91425" bIns="45700" anchor="t" anchorCtr="0">
            <a:noAutofit/>
          </a:bodyPr>
          <a:lstStyle/>
          <a:p>
            <a:pPr lvl="0">
              <a:buClr>
                <a:srgbClr val="FF0000"/>
              </a:buClr>
              <a:buSzPts val="2400"/>
            </a:pPr>
            <a:r>
              <a:rPr lang="en-US" sz="2400" dirty="0">
                <a:solidFill>
                  <a:srgbClr val="FF0000"/>
                </a:solidFill>
                <a:latin typeface="Times New Roman"/>
                <a:ea typeface="Times New Roman"/>
                <a:cs typeface="Times New Roman"/>
                <a:sym typeface="Times New Roman"/>
              </a:rPr>
              <a:t>SOLUTION → Explicit Casting</a:t>
            </a:r>
            <a:endParaRPr dirty="0"/>
          </a:p>
        </p:txBody>
      </p:sp>
      <p:pic>
        <p:nvPicPr>
          <p:cNvPr id="863" name="Google Shape;863;p77" descr="Image result for think"/>
          <p:cNvPicPr preferRelativeResize="0"/>
          <p:nvPr/>
        </p:nvPicPr>
        <p:blipFill rotWithShape="1">
          <a:blip r:embed="rId3">
            <a:alphaModFix/>
          </a:blip>
          <a:srcRect/>
          <a:stretch/>
        </p:blipFill>
        <p:spPr>
          <a:xfrm>
            <a:off x="-19050" y="7937"/>
            <a:ext cx="3371850" cy="1352550"/>
          </a:xfrm>
          <a:prstGeom prst="rect">
            <a:avLst/>
          </a:prstGeom>
          <a:noFill/>
          <a:ln>
            <a:noFill/>
          </a:ln>
        </p:spPr>
      </p:pic>
      <p:sp>
        <p:nvSpPr>
          <p:cNvPr id="2" name="Google Shape;862;p77">
            <a:extLst>
              <a:ext uri="{FF2B5EF4-FFF2-40B4-BE49-F238E27FC236}">
                <a16:creationId xmlns:a16="http://schemas.microsoft.com/office/drawing/2014/main" id="{7275D3B4-0844-EBE1-D9A9-7ED345297304}"/>
              </a:ext>
            </a:extLst>
          </p:cNvPr>
          <p:cNvSpPr txBox="1"/>
          <p:nvPr/>
        </p:nvSpPr>
        <p:spPr>
          <a:xfrm>
            <a:off x="4191000" y="5946754"/>
            <a:ext cx="4648200" cy="461962"/>
          </a:xfrm>
          <a:prstGeom prst="rect">
            <a:avLst/>
          </a:prstGeom>
          <a:noFill/>
          <a:ln>
            <a:noFill/>
          </a:ln>
        </p:spPr>
        <p:txBody>
          <a:bodyPr spcFirstLastPara="1" wrap="square" lIns="91425" tIns="45700" rIns="91425" bIns="45700" anchor="t" anchorCtr="0">
            <a:noAutofit/>
          </a:bodyPr>
          <a:lstStyle/>
          <a:p>
            <a:pPr lvl="0">
              <a:buClr>
                <a:srgbClr val="FF0000"/>
              </a:buClr>
              <a:buSzPts val="2400"/>
            </a:pPr>
            <a:r>
              <a:rPr lang="en-US" sz="2400" dirty="0">
                <a:solidFill>
                  <a:srgbClr val="FF0000"/>
                </a:solidFill>
                <a:latin typeface="Times New Roman"/>
                <a:ea typeface="Times New Roman"/>
                <a:cs typeface="Times New Roman"/>
                <a:sym typeface="Times New Roman"/>
              </a:rPr>
              <a:t>SOLUTION → Concrete Type</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78"/>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92</a:t>
            </a:fld>
            <a:endParaRPr/>
          </a:p>
        </p:txBody>
      </p:sp>
      <p:sp>
        <p:nvSpPr>
          <p:cNvPr id="869" name="Google Shape;869;p78"/>
          <p:cNvSpPr txBox="1"/>
          <p:nvPr/>
        </p:nvSpPr>
        <p:spPr>
          <a:xfrm>
            <a:off x="381000" y="120650"/>
            <a:ext cx="7110412" cy="6508750"/>
          </a:xfrm>
          <a:prstGeom prst="rect">
            <a:avLst/>
          </a:prstGeom>
          <a:noFill/>
          <a:ln>
            <a:noFill/>
          </a:ln>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80"/>
              </a:buClr>
              <a:buSzPts val="2000"/>
              <a:buFont typeface="Arimo"/>
              <a:buNone/>
            </a:pPr>
            <a:r>
              <a:rPr lang="en-US" sz="2000" b="1" i="0" u="none" dirty="0">
                <a:solidFill>
                  <a:srgbClr val="000080"/>
                </a:solidFill>
                <a:latin typeface="Arimo"/>
                <a:ea typeface="Arimo"/>
                <a:cs typeface="Arimo"/>
                <a:sym typeface="Arimo"/>
              </a:rPr>
              <a:t>public</a:t>
            </a:r>
            <a:r>
              <a:rPr lang="en-US" sz="2000" b="0" i="0" u="none" dirty="0">
                <a:solidFill>
                  <a:srgbClr val="000000"/>
                </a:solidFill>
                <a:latin typeface="Arimo"/>
                <a:ea typeface="Arimo"/>
                <a:cs typeface="Arimo"/>
                <a:sym typeface="Arimo"/>
              </a:rPr>
              <a:t> </a:t>
            </a:r>
            <a:r>
              <a:rPr lang="en-US" sz="2000" b="1" i="0" u="none" dirty="0">
                <a:solidFill>
                  <a:srgbClr val="000080"/>
                </a:solidFill>
                <a:latin typeface="Arimo"/>
                <a:ea typeface="Arimo"/>
                <a:cs typeface="Arimo"/>
                <a:sym typeface="Arimo"/>
              </a:rPr>
              <a:t>class</a:t>
            </a:r>
            <a:r>
              <a:rPr lang="en-US" sz="2000" b="0" i="0" u="none" dirty="0">
                <a:solidFill>
                  <a:srgbClr val="000000"/>
                </a:solidFill>
                <a:latin typeface="Arimo"/>
                <a:ea typeface="Arimo"/>
                <a:cs typeface="Arimo"/>
                <a:sym typeface="Arimo"/>
              </a:rPr>
              <a:t> </a:t>
            </a:r>
            <a:r>
              <a:rPr lang="en-US" sz="2000" b="0" i="0" u="none" dirty="0" err="1">
                <a:solidFill>
                  <a:srgbClr val="000000"/>
                </a:solidFill>
                <a:latin typeface="Arimo"/>
                <a:ea typeface="Arimo"/>
                <a:cs typeface="Arimo"/>
                <a:sym typeface="Arimo"/>
              </a:rPr>
              <a:t>TestArrayList</a:t>
            </a:r>
            <a:r>
              <a:rPr lang="en-US" sz="2000" b="0" i="0" u="none" dirty="0">
                <a:solidFill>
                  <a:srgbClr val="000000"/>
                </a:solidFill>
                <a:latin typeface="Arimo"/>
                <a:ea typeface="Arimo"/>
                <a:cs typeface="Arimo"/>
                <a:sym typeface="Arimo"/>
              </a:rPr>
              <a:t> </a:t>
            </a:r>
            <a:endParaRPr dirty="0"/>
          </a:p>
          <a:p>
            <a:pPr marL="0" marR="0" lvl="0" indent="0" algn="l" rtl="0">
              <a:lnSpc>
                <a:spcPct val="100000"/>
              </a:lnSpc>
              <a:spcBef>
                <a:spcPts val="0"/>
              </a:spcBef>
              <a:spcAft>
                <a:spcPts val="0"/>
              </a:spcAft>
              <a:buClr>
                <a:srgbClr val="000000"/>
              </a:buClr>
              <a:buSzPts val="2000"/>
              <a:buFont typeface="Arimo"/>
              <a:buNone/>
            </a:pPr>
            <a:r>
              <a:rPr lang="en-US" sz="2000" b="0" i="0" u="none" dirty="0">
                <a:solidFill>
                  <a:srgbClr val="000000"/>
                </a:solidFill>
                <a:latin typeface="Arimo"/>
                <a:ea typeface="Arimo"/>
                <a:cs typeface="Arimo"/>
                <a:sym typeface="Arimo"/>
              </a:rPr>
              <a:t>{ </a:t>
            </a:r>
            <a:endParaRPr dirty="0"/>
          </a:p>
          <a:p>
            <a:pPr marL="0" marR="0" lvl="0" indent="0" algn="l" rtl="0">
              <a:lnSpc>
                <a:spcPct val="100000"/>
              </a:lnSpc>
              <a:spcBef>
                <a:spcPts val="0"/>
              </a:spcBef>
              <a:spcAft>
                <a:spcPts val="0"/>
              </a:spcAft>
              <a:buClr>
                <a:srgbClr val="000080"/>
              </a:buClr>
              <a:buSzPts val="2000"/>
              <a:buFont typeface="Arimo"/>
              <a:buNone/>
            </a:pPr>
            <a:r>
              <a:rPr lang="en-US" sz="2000" b="1" i="0" u="none" dirty="0">
                <a:solidFill>
                  <a:srgbClr val="000080"/>
                </a:solidFill>
                <a:latin typeface="Arimo"/>
                <a:ea typeface="Arimo"/>
                <a:cs typeface="Arimo"/>
                <a:sym typeface="Arimo"/>
              </a:rPr>
              <a:t>public</a:t>
            </a:r>
            <a:r>
              <a:rPr lang="en-US" sz="2000" b="0" i="0" u="none" dirty="0">
                <a:solidFill>
                  <a:srgbClr val="000000"/>
                </a:solidFill>
                <a:latin typeface="Arimo"/>
                <a:ea typeface="Arimo"/>
                <a:cs typeface="Arimo"/>
                <a:sym typeface="Arimo"/>
              </a:rPr>
              <a:t> </a:t>
            </a:r>
            <a:r>
              <a:rPr lang="en-US" sz="2000" b="1" i="0" u="none" dirty="0">
                <a:solidFill>
                  <a:srgbClr val="000080"/>
                </a:solidFill>
                <a:latin typeface="Arimo"/>
                <a:ea typeface="Arimo"/>
                <a:cs typeface="Arimo"/>
                <a:sym typeface="Arimo"/>
              </a:rPr>
              <a:t>static</a:t>
            </a:r>
            <a:r>
              <a:rPr lang="en-US" sz="2000" b="0" i="0" u="none" dirty="0">
                <a:solidFill>
                  <a:srgbClr val="000000"/>
                </a:solidFill>
                <a:latin typeface="Arimo"/>
                <a:ea typeface="Arimo"/>
                <a:cs typeface="Arimo"/>
                <a:sym typeface="Arimo"/>
              </a:rPr>
              <a:t> </a:t>
            </a:r>
            <a:r>
              <a:rPr lang="en-US" sz="2000" b="1" i="0" u="none" dirty="0">
                <a:solidFill>
                  <a:srgbClr val="000080"/>
                </a:solidFill>
                <a:latin typeface="Arimo"/>
                <a:ea typeface="Arimo"/>
                <a:cs typeface="Arimo"/>
                <a:sym typeface="Arimo"/>
              </a:rPr>
              <a:t>void</a:t>
            </a:r>
            <a:r>
              <a:rPr lang="en-US" sz="2000" b="0" i="0" u="none" dirty="0">
                <a:solidFill>
                  <a:srgbClr val="000000"/>
                </a:solidFill>
                <a:latin typeface="Arimo"/>
                <a:ea typeface="Arimo"/>
                <a:cs typeface="Arimo"/>
                <a:sym typeface="Arimo"/>
              </a:rPr>
              <a:t> main(String[] </a:t>
            </a:r>
            <a:r>
              <a:rPr lang="en-US" sz="2000" b="0" i="0" u="none" dirty="0" err="1">
                <a:solidFill>
                  <a:srgbClr val="000000"/>
                </a:solidFill>
                <a:latin typeface="Arimo"/>
                <a:ea typeface="Arimo"/>
                <a:cs typeface="Arimo"/>
                <a:sym typeface="Arimo"/>
              </a:rPr>
              <a:t>args</a:t>
            </a:r>
            <a:r>
              <a:rPr lang="en-US" sz="2000" b="0" i="0" u="none" dirty="0">
                <a:solidFill>
                  <a:srgbClr val="000000"/>
                </a:solidFill>
                <a:latin typeface="Arimo"/>
                <a:ea typeface="Arimo"/>
                <a:cs typeface="Arimo"/>
                <a:sym typeface="Arimo"/>
              </a:rPr>
              <a:t>)</a:t>
            </a:r>
            <a:endParaRPr dirty="0"/>
          </a:p>
          <a:p>
            <a:pPr marL="0" marR="0" lvl="0" indent="0" algn="l" rtl="0">
              <a:lnSpc>
                <a:spcPct val="100000"/>
              </a:lnSpc>
              <a:spcBef>
                <a:spcPts val="0"/>
              </a:spcBef>
              <a:spcAft>
                <a:spcPts val="0"/>
              </a:spcAft>
              <a:buClr>
                <a:srgbClr val="000000"/>
              </a:buClr>
              <a:buSzPts val="2000"/>
              <a:buFont typeface="Arimo"/>
              <a:buNone/>
            </a:pPr>
            <a:r>
              <a:rPr lang="en-US" sz="2000" b="0" i="0" u="none" dirty="0">
                <a:solidFill>
                  <a:srgbClr val="000000"/>
                </a:solidFill>
                <a:latin typeface="Arimo"/>
                <a:ea typeface="Arimo"/>
                <a:cs typeface="Arimo"/>
                <a:sym typeface="Arimo"/>
              </a:rPr>
              <a:t> { </a:t>
            </a:r>
            <a:endParaRPr dirty="0"/>
          </a:p>
          <a:p>
            <a:pPr marL="457200" marR="0" lvl="1" indent="0" algn="l" rtl="0">
              <a:lnSpc>
                <a:spcPct val="100000"/>
              </a:lnSpc>
              <a:spcBef>
                <a:spcPts val="0"/>
              </a:spcBef>
              <a:spcAft>
                <a:spcPts val="0"/>
              </a:spcAft>
              <a:buClr>
                <a:srgbClr val="00B050"/>
              </a:buClr>
              <a:buSzPts val="2000"/>
              <a:buFont typeface="Arimo"/>
              <a:buNone/>
            </a:pPr>
            <a:r>
              <a:rPr lang="en-US" sz="2000" b="0" i="0" u="none" strike="noStrike" cap="none" dirty="0">
                <a:solidFill>
                  <a:srgbClr val="00B050"/>
                </a:solidFill>
                <a:latin typeface="Arimo"/>
                <a:ea typeface="Arimo"/>
                <a:cs typeface="Arimo"/>
                <a:sym typeface="Arimo"/>
              </a:rPr>
              <a:t>// Create a list to store cities</a:t>
            </a:r>
            <a:endParaRPr dirty="0"/>
          </a:p>
          <a:p>
            <a:pPr marL="457200" marR="0" lvl="1" indent="0" algn="l" rtl="0">
              <a:lnSpc>
                <a:spcPct val="100000"/>
              </a:lnSpc>
              <a:spcBef>
                <a:spcPts val="0"/>
              </a:spcBef>
              <a:spcAft>
                <a:spcPts val="0"/>
              </a:spcAft>
              <a:buClr>
                <a:srgbClr val="000000"/>
              </a:buClr>
              <a:buSzPts val="2000"/>
              <a:buFont typeface="Arimo"/>
              <a:buNone/>
            </a:pPr>
            <a:r>
              <a:rPr lang="en-US" sz="2000" b="0" i="0" u="none" strike="noStrike" cap="none" dirty="0">
                <a:solidFill>
                  <a:srgbClr val="000000"/>
                </a:solidFill>
                <a:latin typeface="Arimo"/>
                <a:ea typeface="Arimo"/>
                <a:cs typeface="Arimo"/>
                <a:sym typeface="Arimo"/>
              </a:rPr>
              <a:t> </a:t>
            </a:r>
            <a:r>
              <a:rPr lang="en-US" sz="2000" b="0" i="0" u="none" strike="noStrike" cap="none" dirty="0" err="1">
                <a:solidFill>
                  <a:srgbClr val="000000"/>
                </a:solidFill>
                <a:latin typeface="Arimo"/>
                <a:ea typeface="Arimo"/>
                <a:cs typeface="Arimo"/>
                <a:sym typeface="Arimo"/>
              </a:rPr>
              <a:t>ArrayList</a:t>
            </a:r>
            <a:r>
              <a:rPr lang="en-US" sz="2000" b="0" i="0" u="none" strike="noStrike" cap="none" dirty="0">
                <a:solidFill>
                  <a:srgbClr val="000000"/>
                </a:solidFill>
                <a:latin typeface="Arimo"/>
                <a:ea typeface="Arimo"/>
                <a:cs typeface="Arimo"/>
                <a:sym typeface="Arimo"/>
              </a:rPr>
              <a:t>&lt;String&gt; </a:t>
            </a:r>
            <a:r>
              <a:rPr lang="en-US" sz="2000" b="0" i="0" u="none" strike="noStrike" cap="none" dirty="0" err="1">
                <a:solidFill>
                  <a:srgbClr val="000000"/>
                </a:solidFill>
                <a:latin typeface="Arimo"/>
                <a:ea typeface="Arimo"/>
                <a:cs typeface="Arimo"/>
                <a:sym typeface="Arimo"/>
              </a:rPr>
              <a:t>cityList</a:t>
            </a:r>
            <a:r>
              <a:rPr lang="en-US" sz="2000" b="0" i="0" u="none" strike="noStrike" cap="none" dirty="0">
                <a:solidFill>
                  <a:srgbClr val="000000"/>
                </a:solidFill>
                <a:latin typeface="Arimo"/>
                <a:ea typeface="Arimo"/>
                <a:cs typeface="Arimo"/>
                <a:sym typeface="Arimo"/>
              </a:rPr>
              <a:t> = </a:t>
            </a:r>
            <a:r>
              <a:rPr lang="en-US" sz="2000" b="1" i="0" u="none" strike="noStrike" cap="none" dirty="0">
                <a:solidFill>
                  <a:srgbClr val="000080"/>
                </a:solidFill>
                <a:latin typeface="Arimo"/>
                <a:ea typeface="Arimo"/>
                <a:cs typeface="Arimo"/>
                <a:sym typeface="Arimo"/>
              </a:rPr>
              <a:t>new</a:t>
            </a:r>
            <a:r>
              <a:rPr lang="en-US" sz="2000" b="0" i="0" u="none" strike="noStrike" cap="none" dirty="0">
                <a:solidFill>
                  <a:srgbClr val="000000"/>
                </a:solidFill>
                <a:latin typeface="Arimo"/>
                <a:ea typeface="Arimo"/>
                <a:cs typeface="Arimo"/>
                <a:sym typeface="Arimo"/>
              </a:rPr>
              <a:t> </a:t>
            </a:r>
            <a:r>
              <a:rPr lang="en-US" sz="2000" b="0" i="0" u="none" strike="noStrike" cap="none" dirty="0" err="1">
                <a:solidFill>
                  <a:srgbClr val="000000"/>
                </a:solidFill>
                <a:latin typeface="Arimo"/>
                <a:ea typeface="Arimo"/>
                <a:cs typeface="Arimo"/>
                <a:sym typeface="Arimo"/>
              </a:rPr>
              <a:t>ArrayList</a:t>
            </a:r>
            <a:r>
              <a:rPr lang="en-US" sz="2000" b="0" i="0" u="none" strike="noStrike" cap="none" dirty="0">
                <a:solidFill>
                  <a:srgbClr val="000000"/>
                </a:solidFill>
                <a:latin typeface="Arimo"/>
                <a:ea typeface="Arimo"/>
                <a:cs typeface="Arimo"/>
                <a:sym typeface="Arimo"/>
              </a:rPr>
              <a:t>&lt;&gt;();</a:t>
            </a:r>
            <a:endParaRPr dirty="0"/>
          </a:p>
          <a:p>
            <a:pPr marL="457200" marR="0" lvl="1" indent="0" algn="l" rtl="0">
              <a:lnSpc>
                <a:spcPct val="100000"/>
              </a:lnSpc>
              <a:spcBef>
                <a:spcPts val="0"/>
              </a:spcBef>
              <a:spcAft>
                <a:spcPts val="0"/>
              </a:spcAft>
              <a:buClr>
                <a:srgbClr val="000000"/>
              </a:buClr>
              <a:buSzPts val="2000"/>
              <a:buFont typeface="Arimo"/>
              <a:buNone/>
            </a:pPr>
            <a:r>
              <a:rPr lang="en-US" sz="2000" b="0" i="0" u="none" strike="noStrike" cap="none" dirty="0">
                <a:solidFill>
                  <a:srgbClr val="000000"/>
                </a:solidFill>
                <a:latin typeface="Arimo"/>
                <a:ea typeface="Arimo"/>
                <a:cs typeface="Arimo"/>
                <a:sym typeface="Arimo"/>
              </a:rPr>
              <a:t> </a:t>
            </a:r>
            <a:r>
              <a:rPr lang="en-US" sz="2000" b="0" i="0" u="none" strike="noStrike" cap="none" dirty="0">
                <a:solidFill>
                  <a:srgbClr val="00B050"/>
                </a:solidFill>
                <a:latin typeface="Arimo"/>
                <a:ea typeface="Arimo"/>
                <a:cs typeface="Arimo"/>
                <a:sym typeface="Arimo"/>
              </a:rPr>
              <a:t>// Add some cities in the list </a:t>
            </a:r>
            <a:endParaRPr dirty="0"/>
          </a:p>
          <a:p>
            <a:pPr marL="457200" marR="0" lvl="1" indent="0" algn="l" rtl="0">
              <a:lnSpc>
                <a:spcPct val="100000"/>
              </a:lnSpc>
              <a:spcBef>
                <a:spcPts val="0"/>
              </a:spcBef>
              <a:spcAft>
                <a:spcPts val="0"/>
              </a:spcAft>
              <a:buClr>
                <a:srgbClr val="000000"/>
              </a:buClr>
              <a:buSzPts val="2000"/>
              <a:buFont typeface="Arimo"/>
              <a:buNone/>
            </a:pPr>
            <a:r>
              <a:rPr lang="en-US" sz="2000" b="0" i="0" u="none" strike="noStrike" cap="none" dirty="0" err="1">
                <a:solidFill>
                  <a:srgbClr val="000000"/>
                </a:solidFill>
                <a:latin typeface="Arimo"/>
                <a:ea typeface="Arimo"/>
                <a:cs typeface="Arimo"/>
                <a:sym typeface="Arimo"/>
              </a:rPr>
              <a:t>cityList.add</a:t>
            </a:r>
            <a:r>
              <a:rPr lang="en-US" sz="2000" b="0" i="0" u="none" strike="noStrike" cap="none" dirty="0">
                <a:solidFill>
                  <a:srgbClr val="000000"/>
                </a:solidFill>
                <a:latin typeface="Arimo"/>
                <a:ea typeface="Arimo"/>
                <a:cs typeface="Arimo"/>
                <a:sym typeface="Arimo"/>
              </a:rPr>
              <a:t>(</a:t>
            </a:r>
            <a:r>
              <a:rPr lang="en-US" sz="2000" b="1" i="0" u="none" strike="noStrike" cap="none" dirty="0">
                <a:solidFill>
                  <a:srgbClr val="3366FF"/>
                </a:solidFill>
                <a:latin typeface="Arimo"/>
                <a:ea typeface="Arimo"/>
                <a:cs typeface="Arimo"/>
                <a:sym typeface="Arimo"/>
              </a:rPr>
              <a:t>"London"</a:t>
            </a:r>
            <a:r>
              <a:rPr lang="en-US" sz="2000" b="0" i="0" u="none" strike="noStrike" cap="none" dirty="0">
                <a:solidFill>
                  <a:srgbClr val="000000"/>
                </a:solidFill>
                <a:latin typeface="Arimo"/>
                <a:ea typeface="Arimo"/>
                <a:cs typeface="Arimo"/>
                <a:sym typeface="Arimo"/>
              </a:rPr>
              <a:t>); </a:t>
            </a:r>
            <a:endParaRPr dirty="0"/>
          </a:p>
          <a:p>
            <a:pPr marL="457200" marR="0" lvl="1" indent="0" algn="l" rtl="0">
              <a:lnSpc>
                <a:spcPct val="100000"/>
              </a:lnSpc>
              <a:spcBef>
                <a:spcPts val="0"/>
              </a:spcBef>
              <a:spcAft>
                <a:spcPts val="0"/>
              </a:spcAft>
              <a:buClr>
                <a:srgbClr val="00B050"/>
              </a:buClr>
              <a:buSzPts val="2000"/>
              <a:buFont typeface="Arimo"/>
              <a:buNone/>
            </a:pPr>
            <a:r>
              <a:rPr lang="en-US" sz="2000" b="0" i="0" u="none" strike="noStrike" cap="none" dirty="0">
                <a:solidFill>
                  <a:srgbClr val="00B050"/>
                </a:solidFill>
                <a:latin typeface="Arimo"/>
                <a:ea typeface="Arimo"/>
                <a:cs typeface="Arimo"/>
                <a:sym typeface="Arimo"/>
              </a:rPr>
              <a:t>// </a:t>
            </a:r>
            <a:r>
              <a:rPr lang="en-US" sz="2000" b="0" i="0" u="none" strike="noStrike" cap="none" dirty="0" err="1">
                <a:solidFill>
                  <a:srgbClr val="00B050"/>
                </a:solidFill>
                <a:latin typeface="Arimo"/>
                <a:ea typeface="Arimo"/>
                <a:cs typeface="Arimo"/>
                <a:sym typeface="Arimo"/>
              </a:rPr>
              <a:t>cityList</a:t>
            </a:r>
            <a:r>
              <a:rPr lang="en-US" sz="2000" b="0" i="0" u="none" strike="noStrike" cap="none" dirty="0">
                <a:solidFill>
                  <a:srgbClr val="00B050"/>
                </a:solidFill>
                <a:latin typeface="Arimo"/>
                <a:ea typeface="Arimo"/>
                <a:cs typeface="Arimo"/>
                <a:sym typeface="Arimo"/>
              </a:rPr>
              <a:t> now contains [London] </a:t>
            </a:r>
            <a:endParaRPr dirty="0"/>
          </a:p>
          <a:p>
            <a:pPr marL="457200" marR="0" lvl="1" indent="0" algn="l" rtl="0">
              <a:lnSpc>
                <a:spcPct val="100000"/>
              </a:lnSpc>
              <a:spcBef>
                <a:spcPts val="0"/>
              </a:spcBef>
              <a:spcAft>
                <a:spcPts val="0"/>
              </a:spcAft>
              <a:buClr>
                <a:srgbClr val="000000"/>
              </a:buClr>
              <a:buSzPts val="2000"/>
              <a:buFont typeface="Arimo"/>
              <a:buNone/>
            </a:pPr>
            <a:r>
              <a:rPr lang="en-US" sz="2000" b="0" i="0" u="none" strike="noStrike" cap="none" dirty="0" err="1">
                <a:solidFill>
                  <a:srgbClr val="000000"/>
                </a:solidFill>
                <a:latin typeface="Arimo"/>
                <a:ea typeface="Arimo"/>
                <a:cs typeface="Arimo"/>
                <a:sym typeface="Arimo"/>
              </a:rPr>
              <a:t>cityList.add</a:t>
            </a:r>
            <a:r>
              <a:rPr lang="en-US" sz="2000" b="0" i="0" u="none" strike="noStrike" cap="none" dirty="0">
                <a:solidFill>
                  <a:srgbClr val="000000"/>
                </a:solidFill>
                <a:latin typeface="Arimo"/>
                <a:ea typeface="Arimo"/>
                <a:cs typeface="Arimo"/>
                <a:sym typeface="Arimo"/>
              </a:rPr>
              <a:t>(</a:t>
            </a:r>
            <a:r>
              <a:rPr lang="en-US" sz="2000" b="1" i="0" u="none" strike="noStrike" cap="none" dirty="0">
                <a:solidFill>
                  <a:srgbClr val="3366FF"/>
                </a:solidFill>
                <a:latin typeface="Arimo"/>
                <a:ea typeface="Arimo"/>
                <a:cs typeface="Arimo"/>
                <a:sym typeface="Arimo"/>
              </a:rPr>
              <a:t>"Denver"</a:t>
            </a:r>
            <a:r>
              <a:rPr lang="en-US" sz="2000" b="0" i="0" u="none" strike="noStrike" cap="none" dirty="0">
                <a:solidFill>
                  <a:srgbClr val="000000"/>
                </a:solidFill>
                <a:latin typeface="Arimo"/>
                <a:ea typeface="Arimo"/>
                <a:cs typeface="Arimo"/>
                <a:sym typeface="Arimo"/>
              </a:rPr>
              <a:t>); </a:t>
            </a:r>
            <a:endParaRPr dirty="0"/>
          </a:p>
          <a:p>
            <a:pPr marL="457200" marR="0" lvl="1" indent="0" algn="l" rtl="0">
              <a:lnSpc>
                <a:spcPct val="100000"/>
              </a:lnSpc>
              <a:spcBef>
                <a:spcPts val="0"/>
              </a:spcBef>
              <a:spcAft>
                <a:spcPts val="0"/>
              </a:spcAft>
              <a:buClr>
                <a:srgbClr val="00B050"/>
              </a:buClr>
              <a:buSzPts val="2000"/>
              <a:buFont typeface="Arimo"/>
              <a:buNone/>
            </a:pPr>
            <a:r>
              <a:rPr lang="en-US" sz="2000" b="0" i="0" u="none" strike="noStrike" cap="none" dirty="0">
                <a:solidFill>
                  <a:srgbClr val="00B050"/>
                </a:solidFill>
                <a:latin typeface="Arimo"/>
                <a:ea typeface="Arimo"/>
                <a:cs typeface="Arimo"/>
                <a:sym typeface="Arimo"/>
              </a:rPr>
              <a:t>// </a:t>
            </a:r>
            <a:r>
              <a:rPr lang="en-US" sz="2000" b="0" i="0" u="none" strike="noStrike" cap="none" dirty="0" err="1">
                <a:solidFill>
                  <a:srgbClr val="00B050"/>
                </a:solidFill>
                <a:latin typeface="Arimo"/>
                <a:ea typeface="Arimo"/>
                <a:cs typeface="Arimo"/>
                <a:sym typeface="Arimo"/>
              </a:rPr>
              <a:t>cityList</a:t>
            </a:r>
            <a:r>
              <a:rPr lang="en-US" sz="2000" b="0" i="0" u="none" strike="noStrike" cap="none" dirty="0">
                <a:solidFill>
                  <a:srgbClr val="00B050"/>
                </a:solidFill>
                <a:latin typeface="Arimo"/>
                <a:ea typeface="Arimo"/>
                <a:cs typeface="Arimo"/>
                <a:sym typeface="Arimo"/>
              </a:rPr>
              <a:t> now contains [London, Denver] </a:t>
            </a:r>
            <a:endParaRPr dirty="0"/>
          </a:p>
          <a:p>
            <a:pPr marL="457200" marR="0" lvl="1" indent="0" algn="l" rtl="0">
              <a:lnSpc>
                <a:spcPct val="100000"/>
              </a:lnSpc>
              <a:spcBef>
                <a:spcPts val="0"/>
              </a:spcBef>
              <a:spcAft>
                <a:spcPts val="0"/>
              </a:spcAft>
              <a:buClr>
                <a:srgbClr val="000000"/>
              </a:buClr>
              <a:buSzPts val="2000"/>
              <a:buFont typeface="Arimo"/>
              <a:buNone/>
            </a:pPr>
            <a:r>
              <a:rPr lang="en-US" sz="2000" b="0" i="0" u="none" strike="noStrike" cap="none" dirty="0" err="1">
                <a:solidFill>
                  <a:srgbClr val="000000"/>
                </a:solidFill>
                <a:latin typeface="Arimo"/>
                <a:ea typeface="Arimo"/>
                <a:cs typeface="Arimo"/>
                <a:sym typeface="Arimo"/>
              </a:rPr>
              <a:t>cityList.add</a:t>
            </a:r>
            <a:r>
              <a:rPr lang="en-US" sz="2000" b="0" i="0" u="none" strike="noStrike" cap="none" dirty="0">
                <a:solidFill>
                  <a:srgbClr val="000000"/>
                </a:solidFill>
                <a:latin typeface="Arimo"/>
                <a:ea typeface="Arimo"/>
                <a:cs typeface="Arimo"/>
                <a:sym typeface="Arimo"/>
              </a:rPr>
              <a:t>(</a:t>
            </a:r>
            <a:r>
              <a:rPr lang="en-US" sz="2000" b="1" i="0" u="none" strike="noStrike" cap="none" dirty="0">
                <a:solidFill>
                  <a:srgbClr val="3366FF"/>
                </a:solidFill>
                <a:latin typeface="Arimo"/>
                <a:ea typeface="Arimo"/>
                <a:cs typeface="Arimo"/>
                <a:sym typeface="Arimo"/>
              </a:rPr>
              <a:t>"Paris"</a:t>
            </a:r>
            <a:r>
              <a:rPr lang="en-US" sz="2000" b="0" i="0" u="none" strike="noStrike" cap="none" dirty="0">
                <a:solidFill>
                  <a:srgbClr val="000000"/>
                </a:solidFill>
                <a:latin typeface="Arimo"/>
                <a:ea typeface="Arimo"/>
                <a:cs typeface="Arimo"/>
                <a:sym typeface="Arimo"/>
              </a:rPr>
              <a:t>); </a:t>
            </a:r>
            <a:endParaRPr dirty="0"/>
          </a:p>
          <a:p>
            <a:pPr marL="457200" marR="0" lvl="1" indent="0" algn="l" rtl="0">
              <a:lnSpc>
                <a:spcPct val="100000"/>
              </a:lnSpc>
              <a:spcBef>
                <a:spcPts val="0"/>
              </a:spcBef>
              <a:spcAft>
                <a:spcPts val="0"/>
              </a:spcAft>
              <a:buClr>
                <a:srgbClr val="00B050"/>
              </a:buClr>
              <a:buSzPts val="2000"/>
              <a:buFont typeface="Arimo"/>
              <a:buNone/>
            </a:pPr>
            <a:r>
              <a:rPr lang="en-US" sz="2000" b="0" i="0" u="none" strike="noStrike" cap="none" dirty="0">
                <a:solidFill>
                  <a:srgbClr val="00B050"/>
                </a:solidFill>
                <a:latin typeface="Arimo"/>
                <a:ea typeface="Arimo"/>
                <a:cs typeface="Arimo"/>
                <a:sym typeface="Arimo"/>
              </a:rPr>
              <a:t>// </a:t>
            </a:r>
            <a:r>
              <a:rPr lang="en-US" sz="2000" b="0" i="0" u="none" strike="noStrike" cap="none" dirty="0" err="1">
                <a:solidFill>
                  <a:srgbClr val="00B050"/>
                </a:solidFill>
                <a:latin typeface="Arimo"/>
                <a:ea typeface="Arimo"/>
                <a:cs typeface="Arimo"/>
                <a:sym typeface="Arimo"/>
              </a:rPr>
              <a:t>cityList</a:t>
            </a:r>
            <a:r>
              <a:rPr lang="en-US" sz="2000" b="0" i="0" u="none" strike="noStrike" cap="none" dirty="0">
                <a:solidFill>
                  <a:srgbClr val="00B050"/>
                </a:solidFill>
                <a:latin typeface="Arimo"/>
                <a:ea typeface="Arimo"/>
                <a:cs typeface="Arimo"/>
                <a:sym typeface="Arimo"/>
              </a:rPr>
              <a:t> now contains [London, Denver, Paris] </a:t>
            </a:r>
            <a:endParaRPr dirty="0"/>
          </a:p>
          <a:p>
            <a:pPr marL="457200" marR="0" lvl="1" indent="0" algn="l" rtl="0">
              <a:lnSpc>
                <a:spcPct val="100000"/>
              </a:lnSpc>
              <a:spcBef>
                <a:spcPts val="0"/>
              </a:spcBef>
              <a:spcAft>
                <a:spcPts val="0"/>
              </a:spcAft>
              <a:buClr>
                <a:srgbClr val="000000"/>
              </a:buClr>
              <a:buSzPts val="2000"/>
              <a:buFont typeface="Arimo"/>
              <a:buNone/>
            </a:pPr>
            <a:r>
              <a:rPr lang="en-US" sz="2000" b="0" i="0" u="none" strike="noStrike" cap="none" dirty="0" err="1">
                <a:solidFill>
                  <a:srgbClr val="000000"/>
                </a:solidFill>
                <a:latin typeface="Arimo"/>
                <a:ea typeface="Arimo"/>
                <a:cs typeface="Arimo"/>
                <a:sym typeface="Arimo"/>
              </a:rPr>
              <a:t>cityList.add</a:t>
            </a:r>
            <a:r>
              <a:rPr lang="en-US" sz="2000" b="0" i="0" u="none" strike="noStrike" cap="none" dirty="0">
                <a:solidFill>
                  <a:srgbClr val="000000"/>
                </a:solidFill>
                <a:latin typeface="Arimo"/>
                <a:ea typeface="Arimo"/>
                <a:cs typeface="Arimo"/>
                <a:sym typeface="Arimo"/>
              </a:rPr>
              <a:t>(</a:t>
            </a:r>
            <a:r>
              <a:rPr lang="en-US" sz="2000" b="1" i="0" u="none" strike="noStrike" cap="none" dirty="0">
                <a:solidFill>
                  <a:srgbClr val="3366FF"/>
                </a:solidFill>
                <a:latin typeface="Arimo"/>
                <a:ea typeface="Arimo"/>
                <a:cs typeface="Arimo"/>
                <a:sym typeface="Arimo"/>
              </a:rPr>
              <a:t>"Miami"</a:t>
            </a:r>
            <a:r>
              <a:rPr lang="en-US" sz="2000" b="0" i="0" u="none" strike="noStrike" cap="none" dirty="0">
                <a:solidFill>
                  <a:srgbClr val="000000"/>
                </a:solidFill>
                <a:latin typeface="Arimo"/>
                <a:ea typeface="Arimo"/>
                <a:cs typeface="Arimo"/>
                <a:sym typeface="Arimo"/>
              </a:rPr>
              <a:t>);</a:t>
            </a:r>
            <a:endParaRPr dirty="0"/>
          </a:p>
          <a:p>
            <a:pPr marL="457200" marR="0" lvl="1" indent="0" algn="l" rtl="0">
              <a:lnSpc>
                <a:spcPct val="100000"/>
              </a:lnSpc>
              <a:spcBef>
                <a:spcPts val="0"/>
              </a:spcBef>
              <a:spcAft>
                <a:spcPts val="0"/>
              </a:spcAft>
              <a:buClr>
                <a:srgbClr val="00B050"/>
              </a:buClr>
              <a:buSzPts val="2000"/>
              <a:buFont typeface="Arimo"/>
              <a:buNone/>
            </a:pPr>
            <a:r>
              <a:rPr lang="en-US" sz="2000" b="0" i="0" u="none" strike="noStrike" cap="none" dirty="0">
                <a:solidFill>
                  <a:srgbClr val="00B050"/>
                </a:solidFill>
                <a:latin typeface="Arimo"/>
                <a:ea typeface="Arimo"/>
                <a:cs typeface="Arimo"/>
                <a:sym typeface="Arimo"/>
              </a:rPr>
              <a:t> // </a:t>
            </a:r>
            <a:r>
              <a:rPr lang="en-US" sz="2000" b="0" i="0" u="none" strike="noStrike" cap="none" dirty="0" err="1">
                <a:solidFill>
                  <a:srgbClr val="00B050"/>
                </a:solidFill>
                <a:latin typeface="Arimo"/>
                <a:ea typeface="Arimo"/>
                <a:cs typeface="Arimo"/>
                <a:sym typeface="Arimo"/>
              </a:rPr>
              <a:t>cityList</a:t>
            </a:r>
            <a:r>
              <a:rPr lang="en-US" sz="2000" b="0" i="0" u="none" strike="noStrike" cap="none" dirty="0">
                <a:solidFill>
                  <a:srgbClr val="00B050"/>
                </a:solidFill>
                <a:latin typeface="Arimo"/>
                <a:ea typeface="Arimo"/>
                <a:cs typeface="Arimo"/>
                <a:sym typeface="Arimo"/>
              </a:rPr>
              <a:t> now contains [London, Denver, Paris, Miami] </a:t>
            </a:r>
            <a:endParaRPr dirty="0"/>
          </a:p>
          <a:p>
            <a:pPr marL="457200" marR="0" lvl="1" indent="0" algn="l" rtl="0">
              <a:lnSpc>
                <a:spcPct val="100000"/>
              </a:lnSpc>
              <a:spcBef>
                <a:spcPts val="0"/>
              </a:spcBef>
              <a:spcAft>
                <a:spcPts val="0"/>
              </a:spcAft>
              <a:buClr>
                <a:srgbClr val="000000"/>
              </a:buClr>
              <a:buSzPts val="2000"/>
              <a:buFont typeface="Arimo"/>
              <a:buNone/>
            </a:pPr>
            <a:r>
              <a:rPr lang="en-US" sz="2000" b="0" i="0" u="none" strike="noStrike" cap="none" dirty="0" err="1">
                <a:solidFill>
                  <a:srgbClr val="000000"/>
                </a:solidFill>
                <a:latin typeface="Arimo"/>
                <a:ea typeface="Arimo"/>
                <a:cs typeface="Arimo"/>
                <a:sym typeface="Arimo"/>
              </a:rPr>
              <a:t>cityList.add</a:t>
            </a:r>
            <a:r>
              <a:rPr lang="en-US" sz="2000" b="0" i="0" u="none" strike="noStrike" cap="none" dirty="0">
                <a:solidFill>
                  <a:srgbClr val="000000"/>
                </a:solidFill>
                <a:latin typeface="Arimo"/>
                <a:ea typeface="Arimo"/>
                <a:cs typeface="Arimo"/>
                <a:sym typeface="Arimo"/>
              </a:rPr>
              <a:t>(</a:t>
            </a:r>
            <a:r>
              <a:rPr lang="en-US" sz="2000" b="1" i="0" u="none" strike="noStrike" cap="none" dirty="0">
                <a:solidFill>
                  <a:srgbClr val="3366FF"/>
                </a:solidFill>
                <a:latin typeface="Arimo"/>
                <a:ea typeface="Arimo"/>
                <a:cs typeface="Arimo"/>
                <a:sym typeface="Arimo"/>
              </a:rPr>
              <a:t>"Seoul"</a:t>
            </a:r>
            <a:r>
              <a:rPr lang="en-US" sz="2000" b="0" i="0" u="none" strike="noStrike" cap="none" dirty="0">
                <a:solidFill>
                  <a:srgbClr val="000000"/>
                </a:solidFill>
                <a:latin typeface="Arimo"/>
                <a:ea typeface="Arimo"/>
                <a:cs typeface="Arimo"/>
                <a:sym typeface="Arimo"/>
              </a:rPr>
              <a:t>); </a:t>
            </a:r>
            <a:endParaRPr dirty="0"/>
          </a:p>
          <a:p>
            <a:pPr marL="457200" marR="0" lvl="1" indent="0" algn="l" rtl="0">
              <a:lnSpc>
                <a:spcPct val="100000"/>
              </a:lnSpc>
              <a:spcBef>
                <a:spcPts val="0"/>
              </a:spcBef>
              <a:spcAft>
                <a:spcPts val="0"/>
              </a:spcAft>
              <a:buClr>
                <a:srgbClr val="00B050"/>
              </a:buClr>
              <a:buSzPts val="2000"/>
              <a:buFont typeface="Arimo"/>
              <a:buNone/>
            </a:pPr>
            <a:r>
              <a:rPr lang="en-US" sz="2000" b="0" i="0" u="none" strike="noStrike" cap="none" dirty="0">
                <a:solidFill>
                  <a:srgbClr val="00B050"/>
                </a:solidFill>
                <a:latin typeface="Arimo"/>
                <a:ea typeface="Arimo"/>
                <a:cs typeface="Arimo"/>
                <a:sym typeface="Arimo"/>
              </a:rPr>
              <a:t>// contains [London, Denver, Paris, Miami, Seoul] </a:t>
            </a:r>
            <a:endParaRPr dirty="0"/>
          </a:p>
          <a:p>
            <a:pPr marL="457200" marR="0" lvl="1" indent="0" algn="l" rtl="0">
              <a:lnSpc>
                <a:spcPct val="100000"/>
              </a:lnSpc>
              <a:spcBef>
                <a:spcPts val="0"/>
              </a:spcBef>
              <a:spcAft>
                <a:spcPts val="0"/>
              </a:spcAft>
              <a:buClr>
                <a:srgbClr val="000000"/>
              </a:buClr>
              <a:buSzPts val="2000"/>
              <a:buFont typeface="Arimo"/>
              <a:buNone/>
            </a:pPr>
            <a:r>
              <a:rPr lang="en-US" sz="2000" b="0" i="0" u="none" strike="noStrike" cap="none" dirty="0" err="1">
                <a:solidFill>
                  <a:srgbClr val="000000"/>
                </a:solidFill>
                <a:latin typeface="Arimo"/>
                <a:ea typeface="Arimo"/>
                <a:cs typeface="Arimo"/>
                <a:sym typeface="Arimo"/>
              </a:rPr>
              <a:t>cityList.add</a:t>
            </a:r>
            <a:r>
              <a:rPr lang="en-US" sz="2000" b="0" i="0" u="none" strike="noStrike" cap="none" dirty="0">
                <a:solidFill>
                  <a:srgbClr val="000000"/>
                </a:solidFill>
                <a:latin typeface="Arimo"/>
                <a:ea typeface="Arimo"/>
                <a:cs typeface="Arimo"/>
                <a:sym typeface="Arimo"/>
              </a:rPr>
              <a:t>(</a:t>
            </a:r>
            <a:r>
              <a:rPr lang="en-US" sz="2000" b="1" i="0" u="none" strike="noStrike" cap="none" dirty="0">
                <a:solidFill>
                  <a:srgbClr val="3366FF"/>
                </a:solidFill>
                <a:latin typeface="Arimo"/>
                <a:ea typeface="Arimo"/>
                <a:cs typeface="Arimo"/>
                <a:sym typeface="Arimo"/>
              </a:rPr>
              <a:t>"Tokyo"</a:t>
            </a:r>
            <a:r>
              <a:rPr lang="en-US" sz="2000" b="0" i="0" u="none" strike="noStrike" cap="none" dirty="0">
                <a:solidFill>
                  <a:srgbClr val="000000"/>
                </a:solidFill>
                <a:latin typeface="Arimo"/>
                <a:ea typeface="Arimo"/>
                <a:cs typeface="Arimo"/>
                <a:sym typeface="Arimo"/>
              </a:rPr>
              <a:t>); </a:t>
            </a:r>
            <a:endParaRPr dirty="0"/>
          </a:p>
          <a:p>
            <a:pPr marL="457200" marR="0" lvl="1" indent="0" algn="l" rtl="0">
              <a:lnSpc>
                <a:spcPct val="100000"/>
              </a:lnSpc>
              <a:spcBef>
                <a:spcPts val="0"/>
              </a:spcBef>
              <a:spcAft>
                <a:spcPts val="0"/>
              </a:spcAft>
              <a:buClr>
                <a:srgbClr val="00B050"/>
              </a:buClr>
              <a:buSzPts val="2000"/>
              <a:buFont typeface="Arimo"/>
              <a:buNone/>
            </a:pPr>
            <a:r>
              <a:rPr lang="en-US" sz="2000" b="0" i="0" u="none" strike="noStrike" cap="none" dirty="0">
                <a:solidFill>
                  <a:srgbClr val="00B050"/>
                </a:solidFill>
                <a:latin typeface="Arimo"/>
                <a:ea typeface="Arimo"/>
                <a:cs typeface="Arimo"/>
                <a:sym typeface="Arimo"/>
              </a:rPr>
              <a:t>// contains [London, Denver, Paris, Miami, Seoul, Tokyo] </a:t>
            </a:r>
            <a:endParaRPr dirty="0"/>
          </a:p>
          <a:p>
            <a:pPr marL="0" marR="0" lvl="0" indent="0" algn="l" rtl="0">
              <a:lnSpc>
                <a:spcPct val="100000"/>
              </a:lnSpc>
              <a:spcBef>
                <a:spcPts val="0"/>
              </a:spcBef>
              <a:spcAft>
                <a:spcPts val="0"/>
              </a:spcAft>
              <a:buClr>
                <a:schemeClr val="dk1"/>
              </a:buClr>
              <a:buSzPts val="1000"/>
              <a:buFont typeface="Times New Roman"/>
              <a:buNone/>
            </a:pPr>
            <a:endParaRPr sz="1000" b="0" i="0" u="none" dirty="0">
              <a:solidFill>
                <a:srgbClr val="000000"/>
              </a:solidFill>
              <a:latin typeface="Arimo"/>
              <a:ea typeface="Arimo"/>
              <a:cs typeface="Arimo"/>
              <a:sym typeface="Arimo"/>
            </a:endParaRPr>
          </a:p>
          <a:p>
            <a:pPr marL="0" marR="0" lvl="0" indent="0" algn="l" rtl="0">
              <a:lnSpc>
                <a:spcPct val="100000"/>
              </a:lnSpc>
              <a:spcBef>
                <a:spcPts val="0"/>
              </a:spcBef>
              <a:spcAft>
                <a:spcPts val="0"/>
              </a:spcAft>
              <a:buClr>
                <a:schemeClr val="dk1"/>
              </a:buClr>
              <a:buSzPts val="1000"/>
              <a:buFont typeface="Times New Roman"/>
              <a:buNone/>
            </a:pPr>
            <a:endParaRPr sz="1000" b="0" i="0" u="none" dirty="0">
              <a:solidFill>
                <a:srgbClr val="000000"/>
              </a:solidFill>
              <a:latin typeface="Arimo"/>
              <a:ea typeface="Arimo"/>
              <a:cs typeface="Arimo"/>
              <a:sym typeface="Arimo"/>
            </a:endParaRPr>
          </a:p>
          <a:p>
            <a:pPr marL="0" marR="0" lvl="0" indent="0" algn="l" rtl="0">
              <a:lnSpc>
                <a:spcPct val="100000"/>
              </a:lnSpc>
              <a:spcBef>
                <a:spcPts val="0"/>
              </a:spcBef>
              <a:spcAft>
                <a:spcPts val="0"/>
              </a:spcAft>
              <a:buClr>
                <a:schemeClr val="dk1"/>
              </a:buClr>
              <a:buSzPts val="1000"/>
              <a:buFont typeface="Times New Roman"/>
              <a:buNone/>
            </a:pPr>
            <a:endParaRPr sz="1000" b="0" i="0" u="none" dirty="0">
              <a:solidFill>
                <a:srgbClr val="000000"/>
              </a:solidFill>
              <a:latin typeface="Arimo"/>
              <a:ea typeface="Arimo"/>
              <a:cs typeface="Arimo"/>
              <a:sym typeface="Arimo"/>
            </a:endParaRPr>
          </a:p>
          <a:p>
            <a:pPr marL="0" marR="0" lvl="0" indent="0" algn="l" rtl="0">
              <a:lnSpc>
                <a:spcPct val="100000"/>
              </a:lnSpc>
              <a:spcBef>
                <a:spcPts val="0"/>
              </a:spcBef>
              <a:spcAft>
                <a:spcPts val="0"/>
              </a:spcAft>
              <a:buClr>
                <a:schemeClr val="dk1"/>
              </a:buClr>
              <a:buSzPts val="700"/>
              <a:buFont typeface="Times New Roman"/>
              <a:buNone/>
            </a:pPr>
            <a:r>
              <a:rPr lang="en-US" sz="700" b="0" i="0" u="none" dirty="0">
                <a:solidFill>
                  <a:schemeClr val="dk1"/>
                </a:solidFill>
                <a:latin typeface="Times New Roman"/>
                <a:ea typeface="Times New Roman"/>
                <a:cs typeface="Times New Roman"/>
                <a:sym typeface="Times New Roman"/>
              </a:rPr>
              <a:t> </a:t>
            </a:r>
            <a:endParaRPr dirty="0"/>
          </a:p>
        </p:txBody>
      </p:sp>
      <p:pic>
        <p:nvPicPr>
          <p:cNvPr id="870" name="Google Shape;870;p78" descr="Image result for task"/>
          <p:cNvPicPr preferRelativeResize="0"/>
          <p:nvPr/>
        </p:nvPicPr>
        <p:blipFill rotWithShape="1">
          <a:blip r:embed="rId3">
            <a:alphaModFix/>
          </a:blip>
          <a:srcRect/>
          <a:stretch/>
        </p:blipFill>
        <p:spPr>
          <a:xfrm>
            <a:off x="6477000" y="0"/>
            <a:ext cx="2562225" cy="1781175"/>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79"/>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93</a:t>
            </a:fld>
            <a:endParaRPr/>
          </a:p>
        </p:txBody>
      </p:sp>
      <p:sp>
        <p:nvSpPr>
          <p:cNvPr id="876" name="Google Shape;876;p79"/>
          <p:cNvSpPr txBox="1"/>
          <p:nvPr/>
        </p:nvSpPr>
        <p:spPr>
          <a:xfrm>
            <a:off x="330200" y="149225"/>
            <a:ext cx="8128000" cy="6248400"/>
          </a:xfrm>
          <a:prstGeom prst="rect">
            <a:avLst/>
          </a:prstGeom>
          <a:noFill/>
          <a:ln>
            <a:noFill/>
          </a:ln>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mo"/>
              <a:buNone/>
            </a:pPr>
            <a:r>
              <a:rPr lang="en-US" sz="2000" b="0" i="0" u="none" dirty="0" err="1">
                <a:solidFill>
                  <a:srgbClr val="000000"/>
                </a:solidFill>
                <a:latin typeface="Arimo"/>
                <a:ea typeface="Arimo"/>
                <a:cs typeface="Arimo"/>
                <a:sym typeface="Arimo"/>
              </a:rPr>
              <a:t>System.out.println</a:t>
            </a:r>
            <a:r>
              <a:rPr lang="en-US" sz="2000" b="0" i="0" u="none" dirty="0">
                <a:solidFill>
                  <a:srgbClr val="000000"/>
                </a:solidFill>
                <a:latin typeface="Arimo"/>
                <a:ea typeface="Arimo"/>
                <a:cs typeface="Arimo"/>
                <a:sym typeface="Arimo"/>
              </a:rPr>
              <a:t>(</a:t>
            </a:r>
            <a:r>
              <a:rPr lang="en-US" sz="2000" b="1" i="0" u="none" dirty="0">
                <a:solidFill>
                  <a:srgbClr val="3366FF"/>
                </a:solidFill>
                <a:latin typeface="Arimo"/>
                <a:ea typeface="Arimo"/>
                <a:cs typeface="Arimo"/>
                <a:sym typeface="Arimo"/>
              </a:rPr>
              <a:t>"List size? "</a:t>
            </a:r>
            <a:r>
              <a:rPr lang="en-US" sz="2000" b="0" i="0" u="none" dirty="0">
                <a:solidFill>
                  <a:srgbClr val="000000"/>
                </a:solidFill>
                <a:latin typeface="Arimo"/>
                <a:ea typeface="Arimo"/>
                <a:cs typeface="Arimo"/>
                <a:sym typeface="Arimo"/>
              </a:rPr>
              <a:t> + </a:t>
            </a:r>
            <a:r>
              <a:rPr lang="en-US" sz="2000" b="0" i="0" u="none" dirty="0" err="1">
                <a:solidFill>
                  <a:srgbClr val="000000"/>
                </a:solidFill>
                <a:latin typeface="Arimo"/>
                <a:ea typeface="Arimo"/>
                <a:cs typeface="Arimo"/>
                <a:sym typeface="Arimo"/>
              </a:rPr>
              <a:t>cityList.size</a:t>
            </a:r>
            <a:r>
              <a:rPr lang="en-US" sz="2000" b="0" i="0" u="none" dirty="0">
                <a:solidFill>
                  <a:srgbClr val="000000"/>
                </a:solidFill>
                <a:latin typeface="Arimo"/>
                <a:ea typeface="Arimo"/>
                <a:cs typeface="Arimo"/>
                <a:sym typeface="Arimo"/>
              </a:rPr>
              <a:t>()); </a:t>
            </a:r>
            <a:endParaRPr dirty="0"/>
          </a:p>
          <a:p>
            <a:pPr marL="0" marR="0" lvl="0" indent="0" algn="l" rtl="0">
              <a:lnSpc>
                <a:spcPct val="100000"/>
              </a:lnSpc>
              <a:spcBef>
                <a:spcPts val="0"/>
              </a:spcBef>
              <a:spcAft>
                <a:spcPts val="0"/>
              </a:spcAft>
              <a:buClr>
                <a:srgbClr val="000000"/>
              </a:buClr>
              <a:buSzPts val="2000"/>
              <a:buFont typeface="Arimo"/>
              <a:buNone/>
            </a:pPr>
            <a:r>
              <a:rPr lang="en-US" sz="2000" b="0" i="0" u="none" dirty="0" err="1">
                <a:solidFill>
                  <a:srgbClr val="000000"/>
                </a:solidFill>
                <a:latin typeface="Arimo"/>
                <a:ea typeface="Arimo"/>
                <a:cs typeface="Arimo"/>
                <a:sym typeface="Arimo"/>
              </a:rPr>
              <a:t>System.out.println</a:t>
            </a:r>
            <a:r>
              <a:rPr lang="en-US" sz="2000" b="0" i="0" u="none" dirty="0">
                <a:solidFill>
                  <a:srgbClr val="000000"/>
                </a:solidFill>
                <a:latin typeface="Arimo"/>
                <a:ea typeface="Arimo"/>
                <a:cs typeface="Arimo"/>
                <a:sym typeface="Arimo"/>
              </a:rPr>
              <a:t>(</a:t>
            </a:r>
            <a:r>
              <a:rPr lang="en-US" sz="2000" b="1" i="0" u="none" dirty="0">
                <a:solidFill>
                  <a:srgbClr val="3366FF"/>
                </a:solidFill>
                <a:latin typeface="Arimo"/>
                <a:ea typeface="Arimo"/>
                <a:cs typeface="Arimo"/>
                <a:sym typeface="Arimo"/>
              </a:rPr>
              <a:t>"Is Miami in the list? "</a:t>
            </a:r>
            <a:r>
              <a:rPr lang="en-US" sz="2000" b="0" i="0" u="none" dirty="0">
                <a:solidFill>
                  <a:srgbClr val="000000"/>
                </a:solidFill>
                <a:latin typeface="Arimo"/>
                <a:ea typeface="Arimo"/>
                <a:cs typeface="Arimo"/>
                <a:sym typeface="Arimo"/>
              </a:rPr>
              <a:t> + </a:t>
            </a:r>
            <a:r>
              <a:rPr lang="en-US" sz="2000" b="0" i="0" u="none" dirty="0" err="1">
                <a:solidFill>
                  <a:srgbClr val="000000"/>
                </a:solidFill>
                <a:latin typeface="Arimo"/>
                <a:ea typeface="Arimo"/>
                <a:cs typeface="Arimo"/>
                <a:sym typeface="Arimo"/>
              </a:rPr>
              <a:t>cityList.contains</a:t>
            </a:r>
            <a:r>
              <a:rPr lang="en-US" sz="2000" b="0" i="0" u="none" dirty="0">
                <a:solidFill>
                  <a:srgbClr val="000000"/>
                </a:solidFill>
                <a:latin typeface="Arimo"/>
                <a:ea typeface="Arimo"/>
                <a:cs typeface="Arimo"/>
                <a:sym typeface="Arimo"/>
              </a:rPr>
              <a:t>(</a:t>
            </a:r>
            <a:r>
              <a:rPr lang="en-US" sz="2000" b="1" i="0" u="none" dirty="0">
                <a:solidFill>
                  <a:srgbClr val="3366FF"/>
                </a:solidFill>
                <a:latin typeface="Arimo"/>
                <a:ea typeface="Arimo"/>
                <a:cs typeface="Arimo"/>
                <a:sym typeface="Arimo"/>
              </a:rPr>
              <a:t>"Miami"</a:t>
            </a:r>
            <a:r>
              <a:rPr lang="en-US" sz="2000" b="0" i="0" u="none" dirty="0">
                <a:solidFill>
                  <a:srgbClr val="000000"/>
                </a:solidFill>
                <a:latin typeface="Arimo"/>
                <a:ea typeface="Arimo"/>
                <a:cs typeface="Arimo"/>
                <a:sym typeface="Arimo"/>
              </a:rPr>
              <a:t>)); </a:t>
            </a:r>
            <a:endParaRPr dirty="0"/>
          </a:p>
          <a:p>
            <a:pPr marL="0" marR="0" lvl="0" indent="0" algn="l" rtl="0">
              <a:lnSpc>
                <a:spcPct val="100000"/>
              </a:lnSpc>
              <a:spcBef>
                <a:spcPts val="0"/>
              </a:spcBef>
              <a:spcAft>
                <a:spcPts val="0"/>
              </a:spcAft>
              <a:buClr>
                <a:srgbClr val="000000"/>
              </a:buClr>
              <a:buSzPts val="2000"/>
              <a:buFont typeface="Arimo"/>
              <a:buNone/>
            </a:pPr>
            <a:r>
              <a:rPr lang="en-US" sz="2000" b="0" i="0" u="none" dirty="0" err="1">
                <a:solidFill>
                  <a:srgbClr val="000000"/>
                </a:solidFill>
                <a:latin typeface="Arimo"/>
                <a:ea typeface="Arimo"/>
                <a:cs typeface="Arimo"/>
                <a:sym typeface="Arimo"/>
              </a:rPr>
              <a:t>System.out.println</a:t>
            </a:r>
            <a:r>
              <a:rPr lang="en-US" sz="2000" b="0" i="0" u="none" dirty="0">
                <a:solidFill>
                  <a:srgbClr val="000000"/>
                </a:solidFill>
                <a:latin typeface="Arimo"/>
                <a:ea typeface="Arimo"/>
                <a:cs typeface="Arimo"/>
                <a:sym typeface="Arimo"/>
              </a:rPr>
              <a:t>(</a:t>
            </a:r>
            <a:r>
              <a:rPr lang="en-US" sz="2000" b="1" i="0" u="none" dirty="0">
                <a:solidFill>
                  <a:srgbClr val="3366FF"/>
                </a:solidFill>
                <a:latin typeface="Arimo"/>
                <a:ea typeface="Arimo"/>
                <a:cs typeface="Arimo"/>
                <a:sym typeface="Arimo"/>
              </a:rPr>
              <a:t>"The location of Denver in the list? "</a:t>
            </a:r>
            <a:r>
              <a:rPr lang="en-US" sz="2000" b="0" i="0" u="none" dirty="0">
                <a:solidFill>
                  <a:srgbClr val="000000"/>
                </a:solidFill>
                <a:latin typeface="Arimo"/>
                <a:ea typeface="Arimo"/>
                <a:cs typeface="Arimo"/>
                <a:sym typeface="Arimo"/>
              </a:rPr>
              <a:t> + </a:t>
            </a:r>
            <a:endParaRPr dirty="0"/>
          </a:p>
          <a:p>
            <a:pPr marL="0" marR="0" lvl="0" indent="0" algn="l" rtl="0">
              <a:lnSpc>
                <a:spcPct val="100000"/>
              </a:lnSpc>
              <a:spcBef>
                <a:spcPts val="0"/>
              </a:spcBef>
              <a:spcAft>
                <a:spcPts val="0"/>
              </a:spcAft>
              <a:buClr>
                <a:srgbClr val="000000"/>
              </a:buClr>
              <a:buSzPts val="2000"/>
              <a:buFont typeface="Arimo"/>
              <a:buNone/>
            </a:pPr>
            <a:r>
              <a:rPr lang="en-US" sz="2000" b="0" i="0" u="none" dirty="0">
                <a:solidFill>
                  <a:srgbClr val="000000"/>
                </a:solidFill>
                <a:latin typeface="Arimo"/>
                <a:ea typeface="Arimo"/>
                <a:cs typeface="Arimo"/>
                <a:sym typeface="Arimo"/>
              </a:rPr>
              <a:t>			</a:t>
            </a:r>
            <a:r>
              <a:rPr lang="en-US" sz="2000" b="0" i="0" u="none" dirty="0" err="1">
                <a:solidFill>
                  <a:srgbClr val="000000"/>
                </a:solidFill>
                <a:latin typeface="Arimo"/>
                <a:ea typeface="Arimo"/>
                <a:cs typeface="Arimo"/>
                <a:sym typeface="Arimo"/>
              </a:rPr>
              <a:t>cityList.indexOf</a:t>
            </a:r>
            <a:r>
              <a:rPr lang="en-US" sz="2000" b="0" i="0" u="none" dirty="0">
                <a:solidFill>
                  <a:srgbClr val="000000"/>
                </a:solidFill>
                <a:latin typeface="Arimo"/>
                <a:ea typeface="Arimo"/>
                <a:cs typeface="Arimo"/>
                <a:sym typeface="Arimo"/>
              </a:rPr>
              <a:t>(</a:t>
            </a:r>
            <a:r>
              <a:rPr lang="en-US" sz="2000" b="1" i="0" u="none" dirty="0">
                <a:solidFill>
                  <a:srgbClr val="3366FF"/>
                </a:solidFill>
                <a:latin typeface="Arimo"/>
                <a:ea typeface="Arimo"/>
                <a:cs typeface="Arimo"/>
                <a:sym typeface="Arimo"/>
              </a:rPr>
              <a:t>"Denver"</a:t>
            </a:r>
            <a:r>
              <a:rPr lang="en-US" sz="2000" b="0" i="0" u="none" dirty="0">
                <a:solidFill>
                  <a:srgbClr val="000000"/>
                </a:solidFill>
                <a:latin typeface="Arimo"/>
                <a:ea typeface="Arimo"/>
                <a:cs typeface="Arimo"/>
                <a:sym typeface="Arimo"/>
              </a:rPr>
              <a:t>)); </a:t>
            </a:r>
            <a:endParaRPr dirty="0"/>
          </a:p>
          <a:p>
            <a:pPr marL="0" marR="0" lvl="0" indent="0" algn="l" rtl="0">
              <a:lnSpc>
                <a:spcPct val="100000"/>
              </a:lnSpc>
              <a:spcBef>
                <a:spcPts val="0"/>
              </a:spcBef>
              <a:spcAft>
                <a:spcPts val="0"/>
              </a:spcAft>
              <a:buClr>
                <a:srgbClr val="000000"/>
              </a:buClr>
              <a:buSzPts val="2000"/>
              <a:buFont typeface="Arimo"/>
              <a:buNone/>
            </a:pPr>
            <a:r>
              <a:rPr lang="en-US" sz="2000" b="0" i="0" u="none" dirty="0" err="1">
                <a:solidFill>
                  <a:srgbClr val="000000"/>
                </a:solidFill>
                <a:latin typeface="Arimo"/>
                <a:ea typeface="Arimo"/>
                <a:cs typeface="Arimo"/>
                <a:sym typeface="Arimo"/>
              </a:rPr>
              <a:t>System.out.println</a:t>
            </a:r>
            <a:r>
              <a:rPr lang="en-US" sz="2000" b="0" i="0" u="none" dirty="0">
                <a:solidFill>
                  <a:srgbClr val="000000"/>
                </a:solidFill>
                <a:latin typeface="Arimo"/>
                <a:ea typeface="Arimo"/>
                <a:cs typeface="Arimo"/>
                <a:sym typeface="Arimo"/>
              </a:rPr>
              <a:t>(</a:t>
            </a:r>
            <a:r>
              <a:rPr lang="en-US" sz="2000" b="1" i="0" u="none" dirty="0">
                <a:solidFill>
                  <a:srgbClr val="3366FF"/>
                </a:solidFill>
                <a:latin typeface="Arimo"/>
                <a:ea typeface="Arimo"/>
                <a:cs typeface="Arimo"/>
                <a:sym typeface="Arimo"/>
              </a:rPr>
              <a:t>"Is the list empty? "</a:t>
            </a:r>
            <a:r>
              <a:rPr lang="en-US" sz="2000" b="0" i="0" u="none" dirty="0">
                <a:solidFill>
                  <a:srgbClr val="000000"/>
                </a:solidFill>
                <a:latin typeface="Arimo"/>
                <a:ea typeface="Arimo"/>
                <a:cs typeface="Arimo"/>
                <a:sym typeface="Arimo"/>
              </a:rPr>
              <a:t> + </a:t>
            </a:r>
            <a:r>
              <a:rPr lang="en-US" sz="2000" b="0" i="0" u="none" dirty="0" err="1">
                <a:solidFill>
                  <a:srgbClr val="000000"/>
                </a:solidFill>
                <a:latin typeface="Arimo"/>
                <a:ea typeface="Arimo"/>
                <a:cs typeface="Arimo"/>
                <a:sym typeface="Arimo"/>
              </a:rPr>
              <a:t>cityList.isEmpty</a:t>
            </a:r>
            <a:r>
              <a:rPr lang="en-US" sz="2000" b="0" i="0" u="none" dirty="0">
                <a:solidFill>
                  <a:srgbClr val="000000"/>
                </a:solidFill>
                <a:latin typeface="Arimo"/>
                <a:ea typeface="Arimo"/>
                <a:cs typeface="Arimo"/>
                <a:sym typeface="Arimo"/>
              </a:rPr>
              <a:t>()); </a:t>
            </a:r>
            <a:endParaRPr dirty="0"/>
          </a:p>
          <a:p>
            <a:pPr marL="0" marR="0" lvl="0" indent="0" algn="l" rtl="0">
              <a:lnSpc>
                <a:spcPct val="100000"/>
              </a:lnSpc>
              <a:spcBef>
                <a:spcPts val="0"/>
              </a:spcBef>
              <a:spcAft>
                <a:spcPts val="0"/>
              </a:spcAft>
              <a:buClr>
                <a:srgbClr val="00B050"/>
              </a:buClr>
              <a:buSzPts val="2000"/>
              <a:buFont typeface="Arimo"/>
              <a:buNone/>
            </a:pPr>
            <a:r>
              <a:rPr lang="en-US" sz="2000" b="0" i="0" u="none" dirty="0">
                <a:solidFill>
                  <a:srgbClr val="00B050"/>
                </a:solidFill>
                <a:latin typeface="Arimo"/>
                <a:ea typeface="Arimo"/>
                <a:cs typeface="Arimo"/>
                <a:sym typeface="Arimo"/>
              </a:rPr>
              <a:t>// Print false </a:t>
            </a:r>
            <a:endParaRPr dirty="0"/>
          </a:p>
          <a:p>
            <a:pPr marL="0" marR="0" lvl="0" indent="0" algn="l" rtl="0">
              <a:lnSpc>
                <a:spcPct val="100000"/>
              </a:lnSpc>
              <a:spcBef>
                <a:spcPts val="0"/>
              </a:spcBef>
              <a:spcAft>
                <a:spcPts val="0"/>
              </a:spcAft>
              <a:buClr>
                <a:srgbClr val="00B050"/>
              </a:buClr>
              <a:buSzPts val="2000"/>
              <a:buFont typeface="Arimo"/>
              <a:buNone/>
            </a:pPr>
            <a:r>
              <a:rPr lang="en-US" sz="2000" b="0" i="0" u="none" dirty="0">
                <a:solidFill>
                  <a:srgbClr val="00B050"/>
                </a:solidFill>
                <a:latin typeface="Arimo"/>
                <a:ea typeface="Arimo"/>
                <a:cs typeface="Arimo"/>
                <a:sym typeface="Arimo"/>
              </a:rPr>
              <a:t>// Insert a new city at index 2 </a:t>
            </a:r>
            <a:endParaRPr dirty="0"/>
          </a:p>
          <a:p>
            <a:pPr marL="0" marR="0" lvl="0" indent="0" algn="l" rtl="0">
              <a:lnSpc>
                <a:spcPct val="100000"/>
              </a:lnSpc>
              <a:spcBef>
                <a:spcPts val="0"/>
              </a:spcBef>
              <a:spcAft>
                <a:spcPts val="0"/>
              </a:spcAft>
              <a:buClr>
                <a:srgbClr val="000000"/>
              </a:buClr>
              <a:buSzPts val="2000"/>
              <a:buFont typeface="Arimo"/>
              <a:buNone/>
            </a:pPr>
            <a:r>
              <a:rPr lang="en-US" sz="2000" b="0" i="0" u="none" dirty="0" err="1">
                <a:solidFill>
                  <a:srgbClr val="000000"/>
                </a:solidFill>
                <a:latin typeface="Arimo"/>
                <a:ea typeface="Arimo"/>
                <a:cs typeface="Arimo"/>
                <a:sym typeface="Arimo"/>
              </a:rPr>
              <a:t>cityList.add</a:t>
            </a:r>
            <a:r>
              <a:rPr lang="en-US" sz="2000" b="0" i="0" u="none" dirty="0">
                <a:solidFill>
                  <a:srgbClr val="000000"/>
                </a:solidFill>
                <a:latin typeface="Arimo"/>
                <a:ea typeface="Arimo"/>
                <a:cs typeface="Arimo"/>
                <a:sym typeface="Arimo"/>
              </a:rPr>
              <a:t>(</a:t>
            </a:r>
            <a:r>
              <a:rPr lang="en-US" sz="2000" b="1" i="0" u="none" dirty="0">
                <a:solidFill>
                  <a:srgbClr val="3366FF"/>
                </a:solidFill>
                <a:latin typeface="Arimo"/>
                <a:ea typeface="Arimo"/>
                <a:cs typeface="Arimo"/>
                <a:sym typeface="Arimo"/>
              </a:rPr>
              <a:t>2</a:t>
            </a:r>
            <a:r>
              <a:rPr lang="en-US" sz="2000" b="0" i="0" u="none" dirty="0">
                <a:solidFill>
                  <a:srgbClr val="000000"/>
                </a:solidFill>
                <a:latin typeface="Arimo"/>
                <a:ea typeface="Arimo"/>
                <a:cs typeface="Arimo"/>
                <a:sym typeface="Arimo"/>
              </a:rPr>
              <a:t>, </a:t>
            </a:r>
            <a:r>
              <a:rPr lang="en-US" sz="2000" b="1" i="0" u="none" dirty="0">
                <a:solidFill>
                  <a:srgbClr val="3366FF"/>
                </a:solidFill>
                <a:latin typeface="Arimo"/>
                <a:ea typeface="Arimo"/>
                <a:cs typeface="Arimo"/>
                <a:sym typeface="Arimo"/>
              </a:rPr>
              <a:t>"Xian"</a:t>
            </a:r>
            <a:r>
              <a:rPr lang="en-US" sz="2000" b="0" i="0" u="none" dirty="0">
                <a:solidFill>
                  <a:srgbClr val="000000"/>
                </a:solidFill>
                <a:latin typeface="Arimo"/>
                <a:ea typeface="Arimo"/>
                <a:cs typeface="Arimo"/>
                <a:sym typeface="Arimo"/>
              </a:rPr>
              <a:t>);</a:t>
            </a:r>
            <a:endParaRPr dirty="0"/>
          </a:p>
          <a:p>
            <a:pPr marL="0" marR="0" lvl="0" indent="0" algn="l" rtl="0">
              <a:lnSpc>
                <a:spcPct val="100000"/>
              </a:lnSpc>
              <a:spcBef>
                <a:spcPts val="0"/>
              </a:spcBef>
              <a:spcAft>
                <a:spcPts val="0"/>
              </a:spcAft>
              <a:buClr>
                <a:srgbClr val="000000"/>
              </a:buClr>
              <a:buSzPts val="2000"/>
              <a:buFont typeface="Arimo"/>
              <a:buNone/>
            </a:pPr>
            <a:r>
              <a:rPr lang="en-US" sz="2000" b="0" i="0" u="none" dirty="0">
                <a:solidFill>
                  <a:srgbClr val="000000"/>
                </a:solidFill>
                <a:latin typeface="Arimo"/>
                <a:ea typeface="Arimo"/>
                <a:cs typeface="Arimo"/>
                <a:sym typeface="Arimo"/>
              </a:rPr>
              <a:t> </a:t>
            </a:r>
            <a:r>
              <a:rPr lang="en-US" sz="2000" b="0" i="0" u="none" dirty="0">
                <a:solidFill>
                  <a:srgbClr val="00B050"/>
                </a:solidFill>
                <a:latin typeface="Arimo"/>
                <a:ea typeface="Arimo"/>
                <a:cs typeface="Arimo"/>
                <a:sym typeface="Arimo"/>
              </a:rPr>
              <a:t>// contains [London, Denver, Xian, Paris, Miami, Seoul, Tokyo]</a:t>
            </a:r>
            <a:endParaRPr dirty="0"/>
          </a:p>
          <a:p>
            <a:pPr marL="0" marR="0" lvl="0" indent="0" algn="l" rtl="0">
              <a:lnSpc>
                <a:spcPct val="100000"/>
              </a:lnSpc>
              <a:spcBef>
                <a:spcPts val="0"/>
              </a:spcBef>
              <a:spcAft>
                <a:spcPts val="0"/>
              </a:spcAft>
              <a:buClr>
                <a:srgbClr val="00B050"/>
              </a:buClr>
              <a:buSzPts val="2000"/>
              <a:buFont typeface="Arimo"/>
              <a:buNone/>
            </a:pPr>
            <a:r>
              <a:rPr lang="en-US" sz="2000" b="0" i="0" u="none" dirty="0">
                <a:solidFill>
                  <a:srgbClr val="00B050"/>
                </a:solidFill>
                <a:latin typeface="Arimo"/>
                <a:ea typeface="Arimo"/>
                <a:cs typeface="Arimo"/>
                <a:sym typeface="Arimo"/>
              </a:rPr>
              <a:t>// set a city at index 3</a:t>
            </a:r>
            <a:endParaRPr dirty="0"/>
          </a:p>
          <a:p>
            <a:pPr marL="0" marR="0" lvl="0" indent="0" algn="l" rtl="0">
              <a:lnSpc>
                <a:spcPct val="100000"/>
              </a:lnSpc>
              <a:spcBef>
                <a:spcPts val="0"/>
              </a:spcBef>
              <a:spcAft>
                <a:spcPts val="0"/>
              </a:spcAft>
              <a:buClr>
                <a:srgbClr val="000000"/>
              </a:buClr>
              <a:buSzPts val="2000"/>
              <a:buFont typeface="Arimo"/>
              <a:buNone/>
            </a:pPr>
            <a:r>
              <a:rPr lang="en-US" sz="2000" b="0" i="0" u="none" dirty="0" err="1">
                <a:solidFill>
                  <a:srgbClr val="000000"/>
                </a:solidFill>
                <a:latin typeface="Arimo"/>
                <a:ea typeface="Arimo"/>
                <a:cs typeface="Arimo"/>
                <a:sym typeface="Arimo"/>
              </a:rPr>
              <a:t>cityList.set</a:t>
            </a:r>
            <a:r>
              <a:rPr lang="en-US" sz="2000" b="0" i="0" u="none" dirty="0">
                <a:solidFill>
                  <a:srgbClr val="000000"/>
                </a:solidFill>
                <a:latin typeface="Arimo"/>
                <a:ea typeface="Arimo"/>
                <a:cs typeface="Arimo"/>
                <a:sym typeface="Arimo"/>
              </a:rPr>
              <a:t>(</a:t>
            </a:r>
            <a:r>
              <a:rPr lang="en-US" sz="2000" b="1" i="0" u="none" dirty="0">
                <a:solidFill>
                  <a:srgbClr val="3366FF"/>
                </a:solidFill>
                <a:latin typeface="Arimo"/>
                <a:ea typeface="Arimo"/>
                <a:cs typeface="Arimo"/>
                <a:sym typeface="Arimo"/>
              </a:rPr>
              <a:t>3</a:t>
            </a:r>
            <a:r>
              <a:rPr lang="en-US" sz="2000" b="0" i="0" u="none" dirty="0">
                <a:solidFill>
                  <a:srgbClr val="000000"/>
                </a:solidFill>
                <a:latin typeface="Arimo"/>
                <a:ea typeface="Arimo"/>
                <a:cs typeface="Arimo"/>
                <a:sym typeface="Arimo"/>
              </a:rPr>
              <a:t>, </a:t>
            </a:r>
            <a:r>
              <a:rPr lang="en-US" sz="2000" b="1" i="0" u="none" dirty="0">
                <a:solidFill>
                  <a:srgbClr val="3366FF"/>
                </a:solidFill>
                <a:latin typeface="Arimo"/>
                <a:ea typeface="Arimo"/>
                <a:cs typeface="Arimo"/>
                <a:sym typeface="Arimo"/>
              </a:rPr>
              <a:t>"Jeddah"</a:t>
            </a:r>
            <a:r>
              <a:rPr lang="en-US" sz="2000" b="0" i="0" u="none" dirty="0">
                <a:solidFill>
                  <a:srgbClr val="000000"/>
                </a:solidFill>
                <a:latin typeface="Arimo"/>
                <a:ea typeface="Arimo"/>
                <a:cs typeface="Arimo"/>
                <a:sym typeface="Arimo"/>
              </a:rPr>
              <a:t>); </a:t>
            </a:r>
            <a:endParaRPr dirty="0"/>
          </a:p>
          <a:p>
            <a:pPr marL="0" marR="0" lvl="0" indent="0" algn="l" rtl="0">
              <a:lnSpc>
                <a:spcPct val="100000"/>
              </a:lnSpc>
              <a:spcBef>
                <a:spcPts val="0"/>
              </a:spcBef>
              <a:spcAft>
                <a:spcPts val="0"/>
              </a:spcAft>
              <a:buClr>
                <a:srgbClr val="00B050"/>
              </a:buClr>
              <a:buSzPts val="2000"/>
              <a:buFont typeface="Arimo"/>
              <a:buNone/>
            </a:pPr>
            <a:r>
              <a:rPr lang="en-US" sz="2000" b="0" i="0" u="none" dirty="0">
                <a:solidFill>
                  <a:srgbClr val="00B050"/>
                </a:solidFill>
                <a:latin typeface="Arimo"/>
                <a:ea typeface="Arimo"/>
                <a:cs typeface="Arimo"/>
                <a:sym typeface="Arimo"/>
              </a:rPr>
              <a:t>// contains [London, Denver, Xian, Jeddah, Miami, Seoul, Tokyo]</a:t>
            </a:r>
            <a:endParaRPr dirty="0"/>
          </a:p>
          <a:p>
            <a:pPr marL="0" marR="0" lvl="0" indent="0" algn="l" rtl="0">
              <a:lnSpc>
                <a:spcPct val="100000"/>
              </a:lnSpc>
              <a:spcBef>
                <a:spcPts val="0"/>
              </a:spcBef>
              <a:spcAft>
                <a:spcPts val="0"/>
              </a:spcAft>
              <a:buClr>
                <a:srgbClr val="00B050"/>
              </a:buClr>
              <a:buSzPts val="2000"/>
              <a:buFont typeface="Arimo"/>
              <a:buNone/>
            </a:pPr>
            <a:r>
              <a:rPr lang="en-US" sz="2000" b="0" i="0" u="none" dirty="0">
                <a:solidFill>
                  <a:srgbClr val="00B050"/>
                </a:solidFill>
                <a:latin typeface="Arimo"/>
                <a:ea typeface="Arimo"/>
                <a:cs typeface="Arimo"/>
                <a:sym typeface="Arimo"/>
              </a:rPr>
              <a:t>// Remove a city from the list </a:t>
            </a:r>
            <a:endParaRPr dirty="0"/>
          </a:p>
          <a:p>
            <a:pPr marL="0" marR="0" lvl="0" indent="0" algn="l" rtl="0">
              <a:lnSpc>
                <a:spcPct val="100000"/>
              </a:lnSpc>
              <a:spcBef>
                <a:spcPts val="0"/>
              </a:spcBef>
              <a:spcAft>
                <a:spcPts val="0"/>
              </a:spcAft>
              <a:buClr>
                <a:srgbClr val="000000"/>
              </a:buClr>
              <a:buSzPts val="2000"/>
              <a:buFont typeface="Arimo"/>
              <a:buNone/>
            </a:pPr>
            <a:r>
              <a:rPr lang="en-US" sz="2000" b="0" i="0" u="none" dirty="0" err="1">
                <a:solidFill>
                  <a:srgbClr val="000000"/>
                </a:solidFill>
                <a:latin typeface="Arimo"/>
                <a:ea typeface="Arimo"/>
                <a:cs typeface="Arimo"/>
                <a:sym typeface="Arimo"/>
              </a:rPr>
              <a:t>cityList.remove</a:t>
            </a:r>
            <a:r>
              <a:rPr lang="en-US" sz="2000" b="0" i="0" u="none" dirty="0">
                <a:solidFill>
                  <a:srgbClr val="000000"/>
                </a:solidFill>
                <a:latin typeface="Arimo"/>
                <a:ea typeface="Arimo"/>
                <a:cs typeface="Arimo"/>
                <a:sym typeface="Arimo"/>
              </a:rPr>
              <a:t>(</a:t>
            </a:r>
            <a:r>
              <a:rPr lang="en-US" sz="2000" b="1" i="0" u="none" dirty="0">
                <a:solidFill>
                  <a:srgbClr val="3366FF"/>
                </a:solidFill>
                <a:latin typeface="Arimo"/>
                <a:ea typeface="Arimo"/>
                <a:cs typeface="Arimo"/>
                <a:sym typeface="Arimo"/>
              </a:rPr>
              <a:t>"Miami"</a:t>
            </a:r>
            <a:r>
              <a:rPr lang="en-US" sz="2000" b="0" i="0" u="none" dirty="0">
                <a:solidFill>
                  <a:srgbClr val="000000"/>
                </a:solidFill>
                <a:latin typeface="Arimo"/>
                <a:ea typeface="Arimo"/>
                <a:cs typeface="Arimo"/>
                <a:sym typeface="Arimo"/>
              </a:rPr>
              <a:t>); </a:t>
            </a:r>
            <a:endParaRPr dirty="0"/>
          </a:p>
          <a:p>
            <a:pPr marL="0" marR="0" lvl="0" indent="0" algn="l" rtl="0">
              <a:lnSpc>
                <a:spcPct val="100000"/>
              </a:lnSpc>
              <a:spcBef>
                <a:spcPts val="0"/>
              </a:spcBef>
              <a:spcAft>
                <a:spcPts val="0"/>
              </a:spcAft>
              <a:buClr>
                <a:srgbClr val="00B050"/>
              </a:buClr>
              <a:buSzPts val="2000"/>
              <a:buFont typeface="Arimo"/>
              <a:buNone/>
            </a:pPr>
            <a:r>
              <a:rPr lang="en-US" sz="2000" b="0" i="0" u="none" dirty="0">
                <a:solidFill>
                  <a:srgbClr val="00B050"/>
                </a:solidFill>
                <a:latin typeface="Arimo"/>
                <a:ea typeface="Arimo"/>
                <a:cs typeface="Arimo"/>
                <a:sym typeface="Arimo"/>
              </a:rPr>
              <a:t>// contains [London, Denver, Xian, Jeddah, Seoul, Tokyo] </a:t>
            </a:r>
            <a:endParaRPr dirty="0"/>
          </a:p>
          <a:p>
            <a:pPr marL="0" marR="0" lvl="0" indent="0" algn="l" rtl="0">
              <a:lnSpc>
                <a:spcPct val="100000"/>
              </a:lnSpc>
              <a:spcBef>
                <a:spcPts val="0"/>
              </a:spcBef>
              <a:spcAft>
                <a:spcPts val="0"/>
              </a:spcAft>
              <a:buClr>
                <a:srgbClr val="00B050"/>
              </a:buClr>
              <a:buSzPts val="2000"/>
              <a:buFont typeface="Arimo"/>
              <a:buNone/>
            </a:pPr>
            <a:r>
              <a:rPr lang="en-US" sz="2000" b="0" i="0" u="none" dirty="0">
                <a:solidFill>
                  <a:srgbClr val="00B050"/>
                </a:solidFill>
                <a:latin typeface="Arimo"/>
                <a:ea typeface="Arimo"/>
                <a:cs typeface="Arimo"/>
                <a:sym typeface="Arimo"/>
              </a:rPr>
              <a:t>// Remove a city at index 1 </a:t>
            </a:r>
            <a:endParaRPr dirty="0"/>
          </a:p>
          <a:p>
            <a:pPr marL="0" marR="0" lvl="0" indent="0" algn="l" rtl="0">
              <a:lnSpc>
                <a:spcPct val="100000"/>
              </a:lnSpc>
              <a:spcBef>
                <a:spcPts val="0"/>
              </a:spcBef>
              <a:spcAft>
                <a:spcPts val="0"/>
              </a:spcAft>
              <a:buClr>
                <a:srgbClr val="000000"/>
              </a:buClr>
              <a:buSzPts val="2000"/>
              <a:buFont typeface="Arimo"/>
              <a:buNone/>
            </a:pPr>
            <a:r>
              <a:rPr lang="en-US" sz="2000" b="0" i="0" u="none" dirty="0" err="1">
                <a:solidFill>
                  <a:srgbClr val="000000"/>
                </a:solidFill>
                <a:latin typeface="Arimo"/>
                <a:ea typeface="Arimo"/>
                <a:cs typeface="Arimo"/>
                <a:sym typeface="Arimo"/>
              </a:rPr>
              <a:t>cityList.remove</a:t>
            </a:r>
            <a:r>
              <a:rPr lang="en-US" sz="2000" b="0" i="0" u="none" dirty="0">
                <a:solidFill>
                  <a:srgbClr val="000000"/>
                </a:solidFill>
                <a:latin typeface="Arimo"/>
                <a:ea typeface="Arimo"/>
                <a:cs typeface="Arimo"/>
                <a:sym typeface="Arimo"/>
              </a:rPr>
              <a:t>(</a:t>
            </a:r>
            <a:r>
              <a:rPr lang="en-US" sz="2000" b="1" i="0" u="none" dirty="0">
                <a:solidFill>
                  <a:srgbClr val="3366FF"/>
                </a:solidFill>
                <a:latin typeface="Arimo"/>
                <a:ea typeface="Arimo"/>
                <a:cs typeface="Arimo"/>
                <a:sym typeface="Arimo"/>
              </a:rPr>
              <a:t>1</a:t>
            </a:r>
            <a:r>
              <a:rPr lang="en-US" sz="2000" b="0" i="0" u="none" dirty="0">
                <a:solidFill>
                  <a:srgbClr val="000000"/>
                </a:solidFill>
                <a:latin typeface="Arimo"/>
                <a:ea typeface="Arimo"/>
                <a:cs typeface="Arimo"/>
                <a:sym typeface="Arimo"/>
              </a:rPr>
              <a:t>); </a:t>
            </a:r>
            <a:endParaRPr dirty="0"/>
          </a:p>
          <a:p>
            <a:pPr marL="0" marR="0" lvl="0" indent="0" algn="l" rtl="0">
              <a:lnSpc>
                <a:spcPct val="100000"/>
              </a:lnSpc>
              <a:spcBef>
                <a:spcPts val="0"/>
              </a:spcBef>
              <a:spcAft>
                <a:spcPts val="0"/>
              </a:spcAft>
              <a:buClr>
                <a:srgbClr val="00B050"/>
              </a:buClr>
              <a:buSzPts val="2000"/>
              <a:buFont typeface="Arimo"/>
              <a:buNone/>
            </a:pPr>
            <a:r>
              <a:rPr lang="en-US" sz="2000" b="0" i="0" u="none" dirty="0">
                <a:solidFill>
                  <a:srgbClr val="00B050"/>
                </a:solidFill>
                <a:latin typeface="Arimo"/>
                <a:ea typeface="Arimo"/>
                <a:cs typeface="Arimo"/>
                <a:sym typeface="Arimo"/>
              </a:rPr>
              <a:t>// contains [London, Xian, Jeddah, Seoul, Tokyo] </a:t>
            </a:r>
            <a:endParaRPr dirty="0"/>
          </a:p>
          <a:p>
            <a:pPr marL="0" marR="0" lvl="0" indent="0" algn="l" rtl="0">
              <a:lnSpc>
                <a:spcPct val="100000"/>
              </a:lnSpc>
              <a:spcBef>
                <a:spcPts val="0"/>
              </a:spcBef>
              <a:spcAft>
                <a:spcPts val="0"/>
              </a:spcAft>
              <a:buClr>
                <a:srgbClr val="00B050"/>
              </a:buClr>
              <a:buSzPts val="2000"/>
              <a:buFont typeface="Arimo"/>
              <a:buNone/>
            </a:pPr>
            <a:r>
              <a:rPr lang="en-US" sz="2000" b="0" i="0" u="none" dirty="0">
                <a:solidFill>
                  <a:srgbClr val="00B050"/>
                </a:solidFill>
                <a:latin typeface="Arimo"/>
                <a:ea typeface="Arimo"/>
                <a:cs typeface="Arimo"/>
                <a:sym typeface="Arimo"/>
              </a:rPr>
              <a:t>// Display the contents in the list </a:t>
            </a:r>
            <a:endParaRPr dirty="0"/>
          </a:p>
          <a:p>
            <a:pPr marL="0" marR="0" lvl="0" indent="0" algn="l" rtl="0">
              <a:lnSpc>
                <a:spcPct val="100000"/>
              </a:lnSpc>
              <a:spcBef>
                <a:spcPts val="0"/>
              </a:spcBef>
              <a:spcAft>
                <a:spcPts val="0"/>
              </a:spcAft>
              <a:buClr>
                <a:srgbClr val="000000"/>
              </a:buClr>
              <a:buSzPts val="2000"/>
              <a:buFont typeface="Arimo"/>
              <a:buNone/>
            </a:pPr>
            <a:r>
              <a:rPr lang="en-US" sz="2000" b="0" i="0" u="none" dirty="0" err="1">
                <a:solidFill>
                  <a:srgbClr val="000000"/>
                </a:solidFill>
                <a:latin typeface="Arimo"/>
                <a:ea typeface="Arimo"/>
                <a:cs typeface="Arimo"/>
                <a:sym typeface="Arimo"/>
              </a:rPr>
              <a:t>System.out.println</a:t>
            </a:r>
            <a:r>
              <a:rPr lang="en-US" sz="2000" b="0" i="0" u="none" dirty="0">
                <a:solidFill>
                  <a:srgbClr val="000000"/>
                </a:solidFill>
                <a:latin typeface="Arimo"/>
                <a:ea typeface="Arimo"/>
                <a:cs typeface="Arimo"/>
                <a:sym typeface="Arimo"/>
              </a:rPr>
              <a:t>(</a:t>
            </a:r>
            <a:r>
              <a:rPr lang="en-US" sz="2000" b="0" i="0" u="none" dirty="0" err="1">
                <a:solidFill>
                  <a:srgbClr val="000000"/>
                </a:solidFill>
                <a:latin typeface="Arimo"/>
                <a:ea typeface="Arimo"/>
                <a:cs typeface="Arimo"/>
                <a:sym typeface="Arimo"/>
              </a:rPr>
              <a:t>cityList.toString</a:t>
            </a:r>
            <a:r>
              <a:rPr lang="en-US" sz="2000" b="0" i="0" u="none" dirty="0">
                <a:solidFill>
                  <a:srgbClr val="000000"/>
                </a:solidFill>
                <a:latin typeface="Arimo"/>
                <a:ea typeface="Arimo"/>
                <a:cs typeface="Arimo"/>
                <a:sym typeface="Arimo"/>
              </a:rPr>
              <a:t>()); </a:t>
            </a:r>
            <a:endParaRPr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80"/>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94</a:t>
            </a:fld>
            <a:endParaRPr/>
          </a:p>
        </p:txBody>
      </p:sp>
      <p:sp>
        <p:nvSpPr>
          <p:cNvPr id="882" name="Google Shape;882;p80"/>
          <p:cNvSpPr txBox="1"/>
          <p:nvPr/>
        </p:nvSpPr>
        <p:spPr>
          <a:xfrm>
            <a:off x="382587" y="460375"/>
            <a:ext cx="7770812" cy="5324475"/>
          </a:xfrm>
          <a:prstGeom prst="rect">
            <a:avLst/>
          </a:prstGeom>
          <a:noFill/>
          <a:ln>
            <a:noFill/>
          </a:ln>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50"/>
              </a:buClr>
              <a:buSzPts val="2000"/>
              <a:buFont typeface="Arimo"/>
              <a:buNone/>
            </a:pPr>
            <a:r>
              <a:rPr lang="en-US" sz="2000" b="0" i="0" u="none" dirty="0">
                <a:solidFill>
                  <a:srgbClr val="00B050"/>
                </a:solidFill>
                <a:latin typeface="Arimo"/>
                <a:ea typeface="Arimo"/>
                <a:cs typeface="Arimo"/>
                <a:sym typeface="Arimo"/>
              </a:rPr>
              <a:t>// Display the contents in the list in reverse order</a:t>
            </a:r>
            <a:endParaRPr dirty="0"/>
          </a:p>
          <a:p>
            <a:pPr marL="0" marR="0" lvl="0" indent="0" algn="l" rtl="0">
              <a:lnSpc>
                <a:spcPct val="100000"/>
              </a:lnSpc>
              <a:spcBef>
                <a:spcPts val="0"/>
              </a:spcBef>
              <a:spcAft>
                <a:spcPts val="0"/>
              </a:spcAft>
              <a:buClr>
                <a:srgbClr val="000000"/>
              </a:buClr>
              <a:buSzPts val="2000"/>
              <a:buFont typeface="Arimo"/>
              <a:buNone/>
            </a:pPr>
            <a:r>
              <a:rPr lang="en-US" sz="2000" b="0" i="0" u="none" dirty="0">
                <a:solidFill>
                  <a:srgbClr val="000000"/>
                </a:solidFill>
                <a:latin typeface="Arimo"/>
                <a:ea typeface="Arimo"/>
                <a:cs typeface="Arimo"/>
                <a:sym typeface="Arimo"/>
              </a:rPr>
              <a:t> </a:t>
            </a:r>
            <a:r>
              <a:rPr lang="en-US" sz="2000" b="1" i="0" u="none" dirty="0">
                <a:solidFill>
                  <a:srgbClr val="000080"/>
                </a:solidFill>
                <a:latin typeface="Arimo"/>
                <a:ea typeface="Arimo"/>
                <a:cs typeface="Arimo"/>
                <a:sym typeface="Arimo"/>
              </a:rPr>
              <a:t>for</a:t>
            </a:r>
            <a:r>
              <a:rPr lang="en-US" sz="2000" b="0" i="0" u="none" dirty="0">
                <a:solidFill>
                  <a:srgbClr val="000000"/>
                </a:solidFill>
                <a:latin typeface="Arimo"/>
                <a:ea typeface="Arimo"/>
                <a:cs typeface="Arimo"/>
                <a:sym typeface="Arimo"/>
              </a:rPr>
              <a:t> (</a:t>
            </a:r>
            <a:r>
              <a:rPr lang="en-US" sz="2000" b="1" i="0" u="none" dirty="0" err="1">
                <a:solidFill>
                  <a:srgbClr val="000080"/>
                </a:solidFill>
                <a:latin typeface="Arimo"/>
                <a:ea typeface="Arimo"/>
                <a:cs typeface="Arimo"/>
                <a:sym typeface="Arimo"/>
              </a:rPr>
              <a:t>int</a:t>
            </a:r>
            <a:r>
              <a:rPr lang="en-US" sz="2000" b="0" i="0" u="none" dirty="0">
                <a:solidFill>
                  <a:srgbClr val="000000"/>
                </a:solidFill>
                <a:latin typeface="Arimo"/>
                <a:ea typeface="Arimo"/>
                <a:cs typeface="Arimo"/>
                <a:sym typeface="Arimo"/>
              </a:rPr>
              <a:t> </a:t>
            </a:r>
            <a:r>
              <a:rPr lang="en-US" sz="2000" b="0" i="0" u="none" dirty="0" err="1">
                <a:solidFill>
                  <a:srgbClr val="000000"/>
                </a:solidFill>
                <a:latin typeface="Arimo"/>
                <a:ea typeface="Arimo"/>
                <a:cs typeface="Arimo"/>
                <a:sym typeface="Arimo"/>
              </a:rPr>
              <a:t>i</a:t>
            </a:r>
            <a:r>
              <a:rPr lang="en-US" sz="2000" b="0" i="0" u="none" dirty="0">
                <a:solidFill>
                  <a:srgbClr val="000000"/>
                </a:solidFill>
                <a:latin typeface="Arimo"/>
                <a:ea typeface="Arimo"/>
                <a:cs typeface="Arimo"/>
                <a:sym typeface="Arimo"/>
              </a:rPr>
              <a:t> = </a:t>
            </a:r>
            <a:r>
              <a:rPr lang="en-US" sz="2000" b="0" i="0" u="none" dirty="0" err="1">
                <a:solidFill>
                  <a:srgbClr val="000000"/>
                </a:solidFill>
                <a:latin typeface="Arimo"/>
                <a:ea typeface="Arimo"/>
                <a:cs typeface="Arimo"/>
                <a:sym typeface="Arimo"/>
              </a:rPr>
              <a:t>cityList.size</a:t>
            </a:r>
            <a:r>
              <a:rPr lang="en-US" sz="2000" b="0" i="0" u="none" dirty="0">
                <a:solidFill>
                  <a:srgbClr val="000000"/>
                </a:solidFill>
                <a:latin typeface="Arimo"/>
                <a:ea typeface="Arimo"/>
                <a:cs typeface="Arimo"/>
                <a:sym typeface="Arimo"/>
              </a:rPr>
              <a:t>() - </a:t>
            </a:r>
            <a:r>
              <a:rPr lang="en-US" sz="2000" b="1" i="0" u="none" dirty="0">
                <a:solidFill>
                  <a:srgbClr val="3366FF"/>
                </a:solidFill>
                <a:latin typeface="Arimo"/>
                <a:ea typeface="Arimo"/>
                <a:cs typeface="Arimo"/>
                <a:sym typeface="Arimo"/>
              </a:rPr>
              <a:t>1</a:t>
            </a:r>
            <a:r>
              <a:rPr lang="en-US" sz="2000" b="0" i="0" u="none" dirty="0">
                <a:solidFill>
                  <a:srgbClr val="000000"/>
                </a:solidFill>
                <a:latin typeface="Arimo"/>
                <a:ea typeface="Arimo"/>
                <a:cs typeface="Arimo"/>
                <a:sym typeface="Arimo"/>
              </a:rPr>
              <a:t>; </a:t>
            </a:r>
            <a:r>
              <a:rPr lang="en-US" sz="2000" b="0" i="0" u="none" dirty="0" err="1">
                <a:solidFill>
                  <a:srgbClr val="000000"/>
                </a:solidFill>
                <a:latin typeface="Arimo"/>
                <a:ea typeface="Arimo"/>
                <a:cs typeface="Arimo"/>
                <a:sym typeface="Arimo"/>
              </a:rPr>
              <a:t>i</a:t>
            </a:r>
            <a:r>
              <a:rPr lang="en-US" sz="2000" b="0" i="0" u="none" dirty="0">
                <a:solidFill>
                  <a:srgbClr val="000000"/>
                </a:solidFill>
                <a:latin typeface="Arimo"/>
                <a:ea typeface="Arimo"/>
                <a:cs typeface="Arimo"/>
                <a:sym typeface="Arimo"/>
              </a:rPr>
              <a:t> &gt;= </a:t>
            </a:r>
            <a:r>
              <a:rPr lang="en-US" sz="2000" b="1" i="0" u="none" dirty="0">
                <a:solidFill>
                  <a:srgbClr val="3366FF"/>
                </a:solidFill>
                <a:latin typeface="Arimo"/>
                <a:ea typeface="Arimo"/>
                <a:cs typeface="Arimo"/>
                <a:sym typeface="Arimo"/>
              </a:rPr>
              <a:t>0</a:t>
            </a:r>
            <a:r>
              <a:rPr lang="en-US" sz="2000" b="0" i="0" u="none" dirty="0">
                <a:solidFill>
                  <a:srgbClr val="000000"/>
                </a:solidFill>
                <a:latin typeface="Arimo"/>
                <a:ea typeface="Arimo"/>
                <a:cs typeface="Arimo"/>
                <a:sym typeface="Arimo"/>
              </a:rPr>
              <a:t>; </a:t>
            </a:r>
            <a:r>
              <a:rPr lang="en-US" sz="2000" b="0" i="0" u="none" dirty="0" err="1">
                <a:solidFill>
                  <a:srgbClr val="000000"/>
                </a:solidFill>
                <a:latin typeface="Arimo"/>
                <a:ea typeface="Arimo"/>
                <a:cs typeface="Arimo"/>
                <a:sym typeface="Arimo"/>
              </a:rPr>
              <a:t>i</a:t>
            </a:r>
            <a:r>
              <a:rPr lang="en-US" sz="2000" b="0" i="0" u="none" dirty="0">
                <a:solidFill>
                  <a:srgbClr val="000000"/>
                </a:solidFill>
                <a:latin typeface="Arimo"/>
                <a:ea typeface="Arimo"/>
                <a:cs typeface="Arimo"/>
                <a:sym typeface="Arimo"/>
              </a:rPr>
              <a:t>--) </a:t>
            </a:r>
            <a:endParaRPr dirty="0"/>
          </a:p>
          <a:p>
            <a:pPr marL="0" marR="0" lvl="0" indent="0" algn="l" rtl="0">
              <a:lnSpc>
                <a:spcPct val="100000"/>
              </a:lnSpc>
              <a:spcBef>
                <a:spcPts val="0"/>
              </a:spcBef>
              <a:spcAft>
                <a:spcPts val="0"/>
              </a:spcAft>
              <a:buClr>
                <a:srgbClr val="000000"/>
              </a:buClr>
              <a:buSzPts val="2000"/>
              <a:buFont typeface="Arimo"/>
              <a:buNone/>
            </a:pPr>
            <a:r>
              <a:rPr lang="en-US" sz="2000" b="0" i="0" u="none" dirty="0" err="1">
                <a:solidFill>
                  <a:srgbClr val="000000"/>
                </a:solidFill>
                <a:latin typeface="Arimo"/>
                <a:ea typeface="Arimo"/>
                <a:cs typeface="Arimo"/>
                <a:sym typeface="Arimo"/>
              </a:rPr>
              <a:t>System.out.print</a:t>
            </a:r>
            <a:r>
              <a:rPr lang="en-US" sz="2000" b="0" i="0" u="none" dirty="0">
                <a:solidFill>
                  <a:srgbClr val="000000"/>
                </a:solidFill>
                <a:latin typeface="Arimo"/>
                <a:ea typeface="Arimo"/>
                <a:cs typeface="Arimo"/>
                <a:sym typeface="Arimo"/>
              </a:rPr>
              <a:t>(</a:t>
            </a:r>
            <a:r>
              <a:rPr lang="en-US" sz="2000" b="0" i="0" u="none" dirty="0" err="1">
                <a:solidFill>
                  <a:srgbClr val="000000"/>
                </a:solidFill>
                <a:latin typeface="Arimo"/>
                <a:ea typeface="Arimo"/>
                <a:cs typeface="Arimo"/>
                <a:sym typeface="Arimo"/>
              </a:rPr>
              <a:t>cityList.get</a:t>
            </a:r>
            <a:r>
              <a:rPr lang="en-US" sz="2000" b="0" i="0" u="none" dirty="0">
                <a:solidFill>
                  <a:srgbClr val="000000"/>
                </a:solidFill>
                <a:latin typeface="Arimo"/>
                <a:ea typeface="Arimo"/>
                <a:cs typeface="Arimo"/>
                <a:sym typeface="Arimo"/>
              </a:rPr>
              <a:t>(</a:t>
            </a:r>
            <a:r>
              <a:rPr lang="en-US" sz="2000" b="0" i="0" u="none" dirty="0" err="1">
                <a:solidFill>
                  <a:srgbClr val="000000"/>
                </a:solidFill>
                <a:latin typeface="Arimo"/>
                <a:ea typeface="Arimo"/>
                <a:cs typeface="Arimo"/>
                <a:sym typeface="Arimo"/>
              </a:rPr>
              <a:t>i</a:t>
            </a:r>
            <a:r>
              <a:rPr lang="en-US" sz="2000" b="0" i="0" u="none" dirty="0">
                <a:solidFill>
                  <a:srgbClr val="000000"/>
                </a:solidFill>
                <a:latin typeface="Arimo"/>
                <a:ea typeface="Arimo"/>
                <a:cs typeface="Arimo"/>
                <a:sym typeface="Arimo"/>
              </a:rPr>
              <a:t>) + </a:t>
            </a:r>
            <a:r>
              <a:rPr lang="en-US" sz="2000" b="1" i="0" u="none" dirty="0">
                <a:solidFill>
                  <a:srgbClr val="3366FF"/>
                </a:solidFill>
                <a:latin typeface="Arimo"/>
                <a:ea typeface="Arimo"/>
                <a:cs typeface="Arimo"/>
                <a:sym typeface="Arimo"/>
              </a:rPr>
              <a:t>" "</a:t>
            </a:r>
            <a:r>
              <a:rPr lang="en-US" sz="2000" b="0" i="0" u="none" dirty="0">
                <a:solidFill>
                  <a:srgbClr val="000000"/>
                </a:solidFill>
                <a:latin typeface="Arimo"/>
                <a:ea typeface="Arimo"/>
                <a:cs typeface="Arimo"/>
                <a:sym typeface="Arimo"/>
              </a:rPr>
              <a:t>); </a:t>
            </a:r>
            <a:endParaRPr dirty="0"/>
          </a:p>
          <a:p>
            <a:pPr marL="0" marR="0" lvl="0" indent="0" algn="l" rtl="0">
              <a:lnSpc>
                <a:spcPct val="100000"/>
              </a:lnSpc>
              <a:spcBef>
                <a:spcPts val="0"/>
              </a:spcBef>
              <a:spcAft>
                <a:spcPts val="0"/>
              </a:spcAft>
              <a:buClr>
                <a:srgbClr val="000000"/>
              </a:buClr>
              <a:buSzPts val="2000"/>
              <a:buFont typeface="Arimo"/>
              <a:buNone/>
            </a:pPr>
            <a:r>
              <a:rPr lang="en-US" sz="2000" b="0" i="0" u="none" dirty="0" err="1">
                <a:solidFill>
                  <a:srgbClr val="000000"/>
                </a:solidFill>
                <a:latin typeface="Arimo"/>
                <a:ea typeface="Arimo"/>
                <a:cs typeface="Arimo"/>
                <a:sym typeface="Arimo"/>
              </a:rPr>
              <a:t>System.out.println</a:t>
            </a:r>
            <a:r>
              <a:rPr lang="en-US" sz="2000" b="0" i="0" u="none" dirty="0">
                <a:solidFill>
                  <a:srgbClr val="000000"/>
                </a:solidFill>
                <a:latin typeface="Arimo"/>
                <a:ea typeface="Arimo"/>
                <a:cs typeface="Arimo"/>
                <a:sym typeface="Arimo"/>
              </a:rPr>
              <a:t>(); </a:t>
            </a:r>
            <a:endParaRPr dirty="0"/>
          </a:p>
          <a:p>
            <a:pPr marL="0" marR="0" lvl="0" indent="0" algn="l" rtl="0">
              <a:lnSpc>
                <a:spcPct val="100000"/>
              </a:lnSpc>
              <a:spcBef>
                <a:spcPts val="0"/>
              </a:spcBef>
              <a:spcAft>
                <a:spcPts val="0"/>
              </a:spcAft>
              <a:buClr>
                <a:schemeClr val="dk1"/>
              </a:buClr>
              <a:buSzPts val="2000"/>
              <a:buFont typeface="Times New Roman"/>
              <a:buNone/>
            </a:pPr>
            <a:endParaRPr sz="2000" b="0" i="0" u="none" dirty="0">
              <a:solidFill>
                <a:srgbClr val="000000"/>
              </a:solidFill>
              <a:latin typeface="Arimo"/>
              <a:ea typeface="Arimo"/>
              <a:cs typeface="Arimo"/>
              <a:sym typeface="Arimo"/>
            </a:endParaRPr>
          </a:p>
          <a:p>
            <a:pPr marL="0" marR="0" lvl="0" indent="0" algn="l" rtl="0">
              <a:lnSpc>
                <a:spcPct val="100000"/>
              </a:lnSpc>
              <a:spcBef>
                <a:spcPts val="0"/>
              </a:spcBef>
              <a:spcAft>
                <a:spcPts val="0"/>
              </a:spcAft>
              <a:buClr>
                <a:schemeClr val="dk1"/>
              </a:buClr>
              <a:buSzPts val="2000"/>
              <a:buFont typeface="Times New Roman"/>
              <a:buNone/>
            </a:pPr>
            <a:endParaRPr sz="2000" b="0" i="0" u="none" dirty="0">
              <a:solidFill>
                <a:srgbClr val="000000"/>
              </a:solidFill>
              <a:latin typeface="Arimo"/>
              <a:ea typeface="Arimo"/>
              <a:cs typeface="Arimo"/>
              <a:sym typeface="Arimo"/>
            </a:endParaRPr>
          </a:p>
          <a:p>
            <a:pPr marL="0" marR="0" lvl="0" indent="0" algn="l" rtl="0">
              <a:lnSpc>
                <a:spcPct val="100000"/>
              </a:lnSpc>
              <a:spcBef>
                <a:spcPts val="0"/>
              </a:spcBef>
              <a:spcAft>
                <a:spcPts val="0"/>
              </a:spcAft>
              <a:buClr>
                <a:srgbClr val="00B050"/>
              </a:buClr>
              <a:buSzPts val="2000"/>
              <a:buFont typeface="Arimo"/>
              <a:buNone/>
            </a:pPr>
            <a:r>
              <a:rPr lang="en-US" sz="2000" b="0" i="0" u="none" dirty="0">
                <a:solidFill>
                  <a:srgbClr val="00B050"/>
                </a:solidFill>
                <a:latin typeface="Arimo"/>
                <a:ea typeface="Arimo"/>
                <a:cs typeface="Arimo"/>
                <a:sym typeface="Arimo"/>
              </a:rPr>
              <a:t>// Create a list to store two circles </a:t>
            </a:r>
            <a:endParaRPr dirty="0"/>
          </a:p>
          <a:p>
            <a:pPr marL="0" marR="0" lvl="0" indent="0" algn="l" rtl="0">
              <a:lnSpc>
                <a:spcPct val="100000"/>
              </a:lnSpc>
              <a:spcBef>
                <a:spcPts val="0"/>
              </a:spcBef>
              <a:spcAft>
                <a:spcPts val="0"/>
              </a:spcAft>
              <a:buClr>
                <a:srgbClr val="000000"/>
              </a:buClr>
              <a:buSzPts val="2000"/>
              <a:buFont typeface="Arimo"/>
              <a:buNone/>
            </a:pPr>
            <a:r>
              <a:rPr lang="en-US" sz="2000" b="0" i="0" u="none" dirty="0" err="1">
                <a:solidFill>
                  <a:srgbClr val="000000"/>
                </a:solidFill>
                <a:latin typeface="Arimo"/>
                <a:ea typeface="Arimo"/>
                <a:cs typeface="Arimo"/>
                <a:sym typeface="Arimo"/>
              </a:rPr>
              <a:t>java.util.ArrayList</a:t>
            </a:r>
            <a:r>
              <a:rPr lang="en-US" sz="2000" b="0" i="0" u="none" dirty="0">
                <a:solidFill>
                  <a:srgbClr val="000000"/>
                </a:solidFill>
                <a:latin typeface="Arimo"/>
                <a:ea typeface="Arimo"/>
                <a:cs typeface="Arimo"/>
                <a:sym typeface="Arimo"/>
              </a:rPr>
              <a:t>&lt;Circle&gt; list = </a:t>
            </a:r>
            <a:r>
              <a:rPr lang="en-US" sz="2000" b="1" i="0" u="none" dirty="0">
                <a:solidFill>
                  <a:srgbClr val="000080"/>
                </a:solidFill>
                <a:latin typeface="Arimo"/>
                <a:ea typeface="Arimo"/>
                <a:cs typeface="Arimo"/>
                <a:sym typeface="Arimo"/>
              </a:rPr>
              <a:t>new</a:t>
            </a:r>
            <a:r>
              <a:rPr lang="en-US" sz="2000" b="0" i="0" u="none" dirty="0">
                <a:solidFill>
                  <a:srgbClr val="000000"/>
                </a:solidFill>
                <a:latin typeface="Arimo"/>
                <a:ea typeface="Arimo"/>
                <a:cs typeface="Arimo"/>
                <a:sym typeface="Arimo"/>
              </a:rPr>
              <a:t> </a:t>
            </a:r>
            <a:r>
              <a:rPr lang="en-US" sz="2000" b="0" i="0" u="none" dirty="0" err="1">
                <a:solidFill>
                  <a:srgbClr val="000000"/>
                </a:solidFill>
                <a:latin typeface="Arimo"/>
                <a:ea typeface="Arimo"/>
                <a:cs typeface="Arimo"/>
                <a:sym typeface="Arimo"/>
              </a:rPr>
              <a:t>java.util.ArrayList</a:t>
            </a:r>
            <a:r>
              <a:rPr lang="en-US" sz="2000" b="0" i="0" u="none" dirty="0">
                <a:solidFill>
                  <a:srgbClr val="000000"/>
                </a:solidFill>
                <a:latin typeface="Arimo"/>
                <a:ea typeface="Arimo"/>
                <a:cs typeface="Arimo"/>
                <a:sym typeface="Arimo"/>
              </a:rPr>
              <a:t>&lt;&gt;(); </a:t>
            </a:r>
            <a:endParaRPr dirty="0"/>
          </a:p>
          <a:p>
            <a:pPr marL="0" marR="0" lvl="0" indent="0" algn="l" rtl="0">
              <a:lnSpc>
                <a:spcPct val="100000"/>
              </a:lnSpc>
              <a:spcBef>
                <a:spcPts val="0"/>
              </a:spcBef>
              <a:spcAft>
                <a:spcPts val="0"/>
              </a:spcAft>
              <a:buClr>
                <a:schemeClr val="dk1"/>
              </a:buClr>
              <a:buSzPts val="2000"/>
              <a:buFont typeface="Times New Roman"/>
              <a:buNone/>
            </a:pPr>
            <a:endParaRPr sz="2000" b="0" i="0" u="none" dirty="0">
              <a:solidFill>
                <a:srgbClr val="000000"/>
              </a:solidFill>
              <a:latin typeface="Arimo"/>
              <a:ea typeface="Arimo"/>
              <a:cs typeface="Arimo"/>
              <a:sym typeface="Arimo"/>
            </a:endParaRPr>
          </a:p>
          <a:p>
            <a:pPr marL="0" marR="0" lvl="0" indent="0" algn="l" rtl="0">
              <a:lnSpc>
                <a:spcPct val="100000"/>
              </a:lnSpc>
              <a:spcBef>
                <a:spcPts val="0"/>
              </a:spcBef>
              <a:spcAft>
                <a:spcPts val="0"/>
              </a:spcAft>
              <a:buClr>
                <a:srgbClr val="00B050"/>
              </a:buClr>
              <a:buSzPts val="2000"/>
              <a:buFont typeface="Arimo"/>
              <a:buNone/>
            </a:pPr>
            <a:r>
              <a:rPr lang="en-US" sz="2000" b="0" i="0" u="none" dirty="0">
                <a:solidFill>
                  <a:srgbClr val="00B050"/>
                </a:solidFill>
                <a:latin typeface="Arimo"/>
                <a:ea typeface="Arimo"/>
                <a:cs typeface="Arimo"/>
                <a:sym typeface="Arimo"/>
              </a:rPr>
              <a:t>// Add two circles </a:t>
            </a:r>
            <a:endParaRPr dirty="0"/>
          </a:p>
          <a:p>
            <a:pPr marL="0" marR="0" lvl="0" indent="0" algn="l" rtl="0">
              <a:lnSpc>
                <a:spcPct val="100000"/>
              </a:lnSpc>
              <a:spcBef>
                <a:spcPts val="0"/>
              </a:spcBef>
              <a:spcAft>
                <a:spcPts val="0"/>
              </a:spcAft>
              <a:buClr>
                <a:srgbClr val="000000"/>
              </a:buClr>
              <a:buSzPts val="2000"/>
              <a:buFont typeface="Arimo"/>
              <a:buNone/>
            </a:pPr>
            <a:r>
              <a:rPr lang="en-US" sz="2000" b="0" i="0" u="none" dirty="0" err="1">
                <a:solidFill>
                  <a:srgbClr val="000000"/>
                </a:solidFill>
                <a:latin typeface="Arimo"/>
                <a:ea typeface="Arimo"/>
                <a:cs typeface="Arimo"/>
                <a:sym typeface="Arimo"/>
              </a:rPr>
              <a:t>list.add</a:t>
            </a:r>
            <a:r>
              <a:rPr lang="en-US" sz="2000" b="0" i="0" u="none" dirty="0">
                <a:solidFill>
                  <a:srgbClr val="000000"/>
                </a:solidFill>
                <a:latin typeface="Arimo"/>
                <a:ea typeface="Arimo"/>
                <a:cs typeface="Arimo"/>
                <a:sym typeface="Arimo"/>
              </a:rPr>
              <a:t>(</a:t>
            </a:r>
            <a:r>
              <a:rPr lang="en-US" sz="2000" b="1" i="0" u="none" dirty="0">
                <a:solidFill>
                  <a:srgbClr val="000080"/>
                </a:solidFill>
                <a:latin typeface="Arimo"/>
                <a:ea typeface="Arimo"/>
                <a:cs typeface="Arimo"/>
                <a:sym typeface="Arimo"/>
              </a:rPr>
              <a:t>new</a:t>
            </a:r>
            <a:r>
              <a:rPr lang="en-US" sz="2000" b="0" i="0" u="none" dirty="0">
                <a:solidFill>
                  <a:srgbClr val="000000"/>
                </a:solidFill>
                <a:latin typeface="Arimo"/>
                <a:ea typeface="Arimo"/>
                <a:cs typeface="Arimo"/>
                <a:sym typeface="Arimo"/>
              </a:rPr>
              <a:t> Circle (</a:t>
            </a:r>
            <a:r>
              <a:rPr lang="en-US" sz="2000" b="1" i="0" u="none" dirty="0">
                <a:solidFill>
                  <a:srgbClr val="3366FF"/>
                </a:solidFill>
                <a:latin typeface="Arimo"/>
                <a:ea typeface="Arimo"/>
                <a:cs typeface="Arimo"/>
                <a:sym typeface="Arimo"/>
              </a:rPr>
              <a:t>2</a:t>
            </a:r>
            <a:r>
              <a:rPr lang="en-US" sz="2000" b="0" i="0" u="none" dirty="0">
                <a:solidFill>
                  <a:srgbClr val="000000"/>
                </a:solidFill>
                <a:latin typeface="Arimo"/>
                <a:ea typeface="Arimo"/>
                <a:cs typeface="Arimo"/>
                <a:sym typeface="Arimo"/>
              </a:rPr>
              <a:t>));</a:t>
            </a:r>
            <a:endParaRPr dirty="0"/>
          </a:p>
          <a:p>
            <a:pPr marL="0" marR="0" lvl="0" indent="0" algn="l" rtl="0">
              <a:lnSpc>
                <a:spcPct val="100000"/>
              </a:lnSpc>
              <a:spcBef>
                <a:spcPts val="0"/>
              </a:spcBef>
              <a:spcAft>
                <a:spcPts val="0"/>
              </a:spcAft>
              <a:buClr>
                <a:srgbClr val="000000"/>
              </a:buClr>
              <a:buSzPts val="2000"/>
              <a:buFont typeface="Arimo"/>
              <a:buNone/>
            </a:pPr>
            <a:r>
              <a:rPr lang="en-US" sz="2000" b="0" i="0" u="none" dirty="0" err="1">
                <a:solidFill>
                  <a:srgbClr val="000000"/>
                </a:solidFill>
                <a:latin typeface="Arimo"/>
                <a:ea typeface="Arimo"/>
                <a:cs typeface="Arimo"/>
                <a:sym typeface="Arimo"/>
              </a:rPr>
              <a:t>list.add</a:t>
            </a:r>
            <a:r>
              <a:rPr lang="en-US" sz="2000" b="0" i="0" u="none" dirty="0">
                <a:solidFill>
                  <a:srgbClr val="000000"/>
                </a:solidFill>
                <a:latin typeface="Arimo"/>
                <a:ea typeface="Arimo"/>
                <a:cs typeface="Arimo"/>
                <a:sym typeface="Arimo"/>
              </a:rPr>
              <a:t>(</a:t>
            </a:r>
            <a:r>
              <a:rPr lang="en-US" sz="2000" b="1" i="0" u="none" dirty="0">
                <a:solidFill>
                  <a:srgbClr val="000080"/>
                </a:solidFill>
                <a:latin typeface="Arimo"/>
                <a:ea typeface="Arimo"/>
                <a:cs typeface="Arimo"/>
                <a:sym typeface="Arimo"/>
              </a:rPr>
              <a:t>new</a:t>
            </a:r>
            <a:r>
              <a:rPr lang="en-US" sz="2000" b="0" i="0" u="none" dirty="0">
                <a:solidFill>
                  <a:srgbClr val="000000"/>
                </a:solidFill>
                <a:latin typeface="Arimo"/>
                <a:ea typeface="Arimo"/>
                <a:cs typeface="Arimo"/>
                <a:sym typeface="Arimo"/>
              </a:rPr>
              <a:t> Circle(</a:t>
            </a:r>
            <a:r>
              <a:rPr lang="en-US" sz="2000" b="1" i="0" u="none" dirty="0">
                <a:solidFill>
                  <a:srgbClr val="3366FF"/>
                </a:solidFill>
                <a:latin typeface="Arimo"/>
                <a:ea typeface="Arimo"/>
                <a:cs typeface="Arimo"/>
                <a:sym typeface="Arimo"/>
              </a:rPr>
              <a:t>3</a:t>
            </a:r>
            <a:r>
              <a:rPr lang="en-US" sz="2000" b="0" i="0" u="none" dirty="0">
                <a:solidFill>
                  <a:srgbClr val="000000"/>
                </a:solidFill>
                <a:latin typeface="Arimo"/>
                <a:ea typeface="Arimo"/>
                <a:cs typeface="Arimo"/>
                <a:sym typeface="Arimo"/>
              </a:rPr>
              <a:t>)); </a:t>
            </a:r>
            <a:endParaRPr dirty="0"/>
          </a:p>
          <a:p>
            <a:pPr marL="0" marR="0" lvl="0" indent="0" algn="l" rtl="0">
              <a:lnSpc>
                <a:spcPct val="100000"/>
              </a:lnSpc>
              <a:spcBef>
                <a:spcPts val="0"/>
              </a:spcBef>
              <a:spcAft>
                <a:spcPts val="0"/>
              </a:spcAft>
              <a:buClr>
                <a:schemeClr val="dk1"/>
              </a:buClr>
              <a:buSzPts val="2000"/>
              <a:buFont typeface="Times New Roman"/>
              <a:buNone/>
            </a:pPr>
            <a:endParaRPr sz="2000" b="0" i="0" u="none" dirty="0">
              <a:solidFill>
                <a:srgbClr val="000000"/>
              </a:solidFill>
              <a:latin typeface="Arimo"/>
              <a:ea typeface="Arimo"/>
              <a:cs typeface="Arimo"/>
              <a:sym typeface="Arimo"/>
            </a:endParaRPr>
          </a:p>
          <a:p>
            <a:pPr marL="0" marR="0" lvl="0" indent="0" algn="l" rtl="0">
              <a:lnSpc>
                <a:spcPct val="100000"/>
              </a:lnSpc>
              <a:spcBef>
                <a:spcPts val="0"/>
              </a:spcBef>
              <a:spcAft>
                <a:spcPts val="0"/>
              </a:spcAft>
              <a:buClr>
                <a:srgbClr val="00B050"/>
              </a:buClr>
              <a:buSzPts val="2000"/>
              <a:buFont typeface="Arimo"/>
              <a:buNone/>
            </a:pPr>
            <a:r>
              <a:rPr lang="en-US" sz="2000" b="0" i="0" u="none" dirty="0">
                <a:solidFill>
                  <a:srgbClr val="00B050"/>
                </a:solidFill>
                <a:latin typeface="Arimo"/>
                <a:ea typeface="Arimo"/>
                <a:cs typeface="Arimo"/>
                <a:sym typeface="Arimo"/>
              </a:rPr>
              <a:t>// Display the area of the first circle in the list </a:t>
            </a:r>
            <a:endParaRPr dirty="0"/>
          </a:p>
          <a:p>
            <a:pPr marL="0" marR="0" lvl="0" indent="0" algn="l" rtl="0">
              <a:lnSpc>
                <a:spcPct val="100000"/>
              </a:lnSpc>
              <a:spcBef>
                <a:spcPts val="0"/>
              </a:spcBef>
              <a:spcAft>
                <a:spcPts val="0"/>
              </a:spcAft>
              <a:buClr>
                <a:srgbClr val="000000"/>
              </a:buClr>
              <a:buSzPts val="2000"/>
              <a:buFont typeface="Arimo"/>
              <a:buNone/>
            </a:pPr>
            <a:r>
              <a:rPr lang="en-US" sz="2000" b="0" i="0" u="none" dirty="0" err="1">
                <a:solidFill>
                  <a:srgbClr val="000000"/>
                </a:solidFill>
                <a:latin typeface="Arimo"/>
                <a:ea typeface="Arimo"/>
                <a:cs typeface="Arimo"/>
                <a:sym typeface="Arimo"/>
              </a:rPr>
              <a:t>System.out.println</a:t>
            </a:r>
            <a:r>
              <a:rPr lang="en-US" sz="2000" b="0" i="0" u="none" dirty="0">
                <a:solidFill>
                  <a:srgbClr val="000000"/>
                </a:solidFill>
                <a:latin typeface="Arimo"/>
                <a:ea typeface="Arimo"/>
                <a:cs typeface="Arimo"/>
                <a:sym typeface="Arimo"/>
              </a:rPr>
              <a:t>(</a:t>
            </a:r>
            <a:r>
              <a:rPr lang="en-US" sz="2000" b="1" i="0" u="none" dirty="0">
                <a:solidFill>
                  <a:srgbClr val="3366FF"/>
                </a:solidFill>
                <a:latin typeface="Arimo"/>
                <a:ea typeface="Arimo"/>
                <a:cs typeface="Arimo"/>
                <a:sym typeface="Arimo"/>
              </a:rPr>
              <a:t>"The area of the circle? "</a:t>
            </a:r>
            <a:r>
              <a:rPr lang="en-US" sz="2000" b="0" i="0" u="none" dirty="0">
                <a:solidFill>
                  <a:srgbClr val="000000"/>
                </a:solidFill>
                <a:latin typeface="Arimo"/>
                <a:ea typeface="Arimo"/>
                <a:cs typeface="Arimo"/>
                <a:sym typeface="Arimo"/>
              </a:rPr>
              <a:t> + </a:t>
            </a:r>
            <a:r>
              <a:rPr lang="en-US" sz="2000" b="0" i="0" u="none" dirty="0" err="1">
                <a:solidFill>
                  <a:srgbClr val="000000"/>
                </a:solidFill>
                <a:latin typeface="Arimo"/>
                <a:ea typeface="Arimo"/>
                <a:cs typeface="Arimo"/>
                <a:sym typeface="Arimo"/>
              </a:rPr>
              <a:t>list.get</a:t>
            </a:r>
            <a:r>
              <a:rPr lang="en-US" sz="2000" b="0" i="0" u="none" dirty="0">
                <a:solidFill>
                  <a:srgbClr val="000000"/>
                </a:solidFill>
                <a:latin typeface="Arimo"/>
                <a:ea typeface="Arimo"/>
                <a:cs typeface="Arimo"/>
                <a:sym typeface="Arimo"/>
              </a:rPr>
              <a:t>(</a:t>
            </a:r>
            <a:r>
              <a:rPr lang="en-US" sz="2000" b="1" i="0" u="none" dirty="0">
                <a:solidFill>
                  <a:srgbClr val="3366FF"/>
                </a:solidFill>
                <a:latin typeface="Arimo"/>
                <a:ea typeface="Arimo"/>
                <a:cs typeface="Arimo"/>
                <a:sym typeface="Arimo"/>
              </a:rPr>
              <a:t>0</a:t>
            </a:r>
            <a:r>
              <a:rPr lang="en-US" sz="2000" b="0" i="0" u="none" dirty="0">
                <a:solidFill>
                  <a:srgbClr val="000000"/>
                </a:solidFill>
                <a:latin typeface="Arimo"/>
                <a:ea typeface="Arimo"/>
                <a:cs typeface="Arimo"/>
                <a:sym typeface="Arimo"/>
              </a:rPr>
              <a:t>).</a:t>
            </a:r>
            <a:r>
              <a:rPr lang="en-US" sz="2000" b="0" i="0" u="none" dirty="0" err="1">
                <a:solidFill>
                  <a:srgbClr val="000000"/>
                </a:solidFill>
                <a:latin typeface="Arimo"/>
                <a:ea typeface="Arimo"/>
                <a:cs typeface="Arimo"/>
                <a:sym typeface="Arimo"/>
              </a:rPr>
              <a:t>getArea</a:t>
            </a:r>
            <a:r>
              <a:rPr lang="en-US" sz="2000" b="0" i="0" u="none" dirty="0">
                <a:solidFill>
                  <a:srgbClr val="000000"/>
                </a:solidFill>
                <a:latin typeface="Arimo"/>
                <a:ea typeface="Arimo"/>
                <a:cs typeface="Arimo"/>
                <a:sym typeface="Arimo"/>
              </a:rPr>
              <a:t>());</a:t>
            </a:r>
            <a:endParaRPr dirty="0"/>
          </a:p>
          <a:p>
            <a:pPr marL="0" marR="0" lvl="0" indent="0" algn="l" rtl="0">
              <a:lnSpc>
                <a:spcPct val="100000"/>
              </a:lnSpc>
              <a:spcBef>
                <a:spcPts val="0"/>
              </a:spcBef>
              <a:spcAft>
                <a:spcPts val="0"/>
              </a:spcAft>
              <a:buClr>
                <a:srgbClr val="000000"/>
              </a:buClr>
              <a:buSzPts val="2000"/>
              <a:buFont typeface="Arimo"/>
              <a:buNone/>
            </a:pPr>
            <a:r>
              <a:rPr lang="en-US" sz="2000" b="0" i="0" u="none" dirty="0">
                <a:solidFill>
                  <a:srgbClr val="000000"/>
                </a:solidFill>
                <a:latin typeface="Arimo"/>
                <a:ea typeface="Arimo"/>
                <a:cs typeface="Arimo"/>
                <a:sym typeface="Arimo"/>
              </a:rPr>
              <a:t> }</a:t>
            </a:r>
            <a:endParaRPr dirty="0"/>
          </a:p>
          <a:p>
            <a:pPr marL="0" marR="0" lvl="0" indent="0" algn="l" rtl="0">
              <a:lnSpc>
                <a:spcPct val="100000"/>
              </a:lnSpc>
              <a:spcBef>
                <a:spcPts val="0"/>
              </a:spcBef>
              <a:spcAft>
                <a:spcPts val="0"/>
              </a:spcAft>
              <a:buClr>
                <a:srgbClr val="000000"/>
              </a:buClr>
              <a:buSzPts val="2000"/>
              <a:buFont typeface="Arimo"/>
              <a:buNone/>
            </a:pPr>
            <a:r>
              <a:rPr lang="en-US" sz="2000" b="0" i="0" u="none" dirty="0">
                <a:solidFill>
                  <a:srgbClr val="000000"/>
                </a:solidFill>
                <a:latin typeface="Arimo"/>
                <a:ea typeface="Arimo"/>
                <a:cs typeface="Arimo"/>
                <a:sym typeface="Arimo"/>
              </a:rPr>
              <a:t> }</a:t>
            </a:r>
            <a:r>
              <a:rPr lang="en-US" sz="2000" b="0" i="0" u="none" dirty="0">
                <a:solidFill>
                  <a:schemeClr val="dk1"/>
                </a:solidFill>
                <a:latin typeface="Times New Roman"/>
                <a:ea typeface="Times New Roman"/>
                <a:cs typeface="Times New Roman"/>
                <a:sym typeface="Times New Roman"/>
              </a:rPr>
              <a:t> </a:t>
            </a:r>
            <a:endParaRPr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81"/>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95</a:t>
            </a:fld>
            <a:endParaRPr/>
          </a:p>
        </p:txBody>
      </p:sp>
      <p:sp>
        <p:nvSpPr>
          <p:cNvPr id="888" name="Google Shape;888;p81"/>
          <p:cNvSpPr txBox="1">
            <a:spLocks noGrp="1"/>
          </p:cNvSpPr>
          <p:nvPr>
            <p:ph type="title"/>
          </p:nvPr>
        </p:nvSpPr>
        <p:spPr>
          <a:xfrm>
            <a:off x="1941512" y="304800"/>
            <a:ext cx="7772400" cy="762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The </a:t>
            </a:r>
            <a:r>
              <a:rPr lang="en-US" sz="4400" b="0" i="0" u="sng">
                <a:solidFill>
                  <a:schemeClr val="dk2"/>
                </a:solidFill>
                <a:latin typeface="Times New Roman"/>
                <a:ea typeface="Times New Roman"/>
                <a:cs typeface="Times New Roman"/>
                <a:sym typeface="Times New Roman"/>
              </a:rPr>
              <a:t>MyStack</a:t>
            </a:r>
            <a:r>
              <a:rPr lang="en-US" sz="4400" b="0" i="0" u="none">
                <a:solidFill>
                  <a:schemeClr val="dk2"/>
                </a:solidFill>
                <a:latin typeface="Times New Roman"/>
                <a:ea typeface="Times New Roman"/>
                <a:cs typeface="Times New Roman"/>
                <a:sym typeface="Times New Roman"/>
              </a:rPr>
              <a:t> Classes </a:t>
            </a:r>
            <a:endParaRPr/>
          </a:p>
        </p:txBody>
      </p:sp>
      <p:sp>
        <p:nvSpPr>
          <p:cNvPr id="889" name="Google Shape;889;p81"/>
          <p:cNvSpPr txBox="1"/>
          <p:nvPr/>
        </p:nvSpPr>
        <p:spPr>
          <a:xfrm>
            <a:off x="1643062" y="3062287"/>
            <a:ext cx="9144000" cy="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890" name="Google Shape;890;p81"/>
          <p:cNvSpPr txBox="1"/>
          <p:nvPr/>
        </p:nvSpPr>
        <p:spPr>
          <a:xfrm>
            <a:off x="0" y="2262187"/>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891" name="Google Shape;891;p81"/>
          <p:cNvSpPr txBox="1"/>
          <p:nvPr/>
        </p:nvSpPr>
        <p:spPr>
          <a:xfrm>
            <a:off x="0" y="2638425"/>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892" name="Google Shape;892;p81"/>
          <p:cNvSpPr/>
          <p:nvPr/>
        </p:nvSpPr>
        <p:spPr>
          <a:xfrm>
            <a:off x="6858000" y="1135062"/>
            <a:ext cx="1752600" cy="533400"/>
          </a:xfrm>
          <a:custGeom>
            <a:avLst/>
            <a:gdLst/>
            <a:ahLst/>
            <a:cxnLst/>
            <a:rect l="l" t="t" r="r" b="b"/>
            <a:pathLst>
              <a:path w="120000" h="120000" extrusionOk="0">
                <a:moveTo>
                  <a:pt x="0" y="0"/>
                </a:moveTo>
                <a:lnTo>
                  <a:pt x="120000" y="0"/>
                </a:lnTo>
                <a:lnTo>
                  <a:pt x="120000" y="120000"/>
                </a:lnTo>
                <a:lnTo>
                  <a:pt x="0" y="120000"/>
                </a:lnTo>
                <a:close/>
              </a:path>
            </a:pathLst>
          </a:custGeom>
          <a:solidFill>
            <a:srgbClr val="00B050"/>
          </a:solidFill>
          <a:ln>
            <a:noFill/>
          </a:ln>
          <a:effectLst>
            <a:outerShdw blurRad="63500" dist="17960" dir="2700000">
              <a:srgbClr val="000000"/>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1"/>
              </a:buClr>
              <a:buSzPts val="2400"/>
              <a:buFont typeface="Times New Roman"/>
              <a:buNone/>
            </a:pPr>
            <a:r>
              <a:rPr lang="en-US" sz="2400" b="0" i="0" u="sng">
                <a:solidFill>
                  <a:schemeClr val="hlink"/>
                </a:solidFill>
                <a:latin typeface="Times New Roman"/>
                <a:ea typeface="Times New Roman"/>
                <a:cs typeface="Times New Roman"/>
                <a:sym typeface="Times New Roman"/>
                <a:hlinkClick r:id="rId3"/>
              </a:rPr>
              <a:t>MyStack</a:t>
            </a:r>
            <a:endParaRPr/>
          </a:p>
        </p:txBody>
      </p:sp>
      <p:sp>
        <p:nvSpPr>
          <p:cNvPr id="893" name="Google Shape;893;p81"/>
          <p:cNvSpPr txBox="1"/>
          <p:nvPr/>
        </p:nvSpPr>
        <p:spPr>
          <a:xfrm>
            <a:off x="0" y="2638425"/>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pic>
        <p:nvPicPr>
          <p:cNvPr id="894" name="Google Shape;894;p81"/>
          <p:cNvPicPr preferRelativeResize="0"/>
          <p:nvPr/>
        </p:nvPicPr>
        <p:blipFill rotWithShape="1">
          <a:blip r:embed="rId4">
            <a:alphaModFix/>
          </a:blip>
          <a:srcRect/>
          <a:stretch/>
        </p:blipFill>
        <p:spPr>
          <a:xfrm>
            <a:off x="292744" y="2603411"/>
            <a:ext cx="8610600" cy="3884612"/>
          </a:xfrm>
          <a:prstGeom prst="rect">
            <a:avLst/>
          </a:prstGeom>
          <a:noFill/>
          <a:ln>
            <a:noFill/>
          </a:ln>
        </p:spPr>
      </p:pic>
      <p:sp>
        <p:nvSpPr>
          <p:cNvPr id="895" name="Google Shape;895;p81"/>
          <p:cNvSpPr/>
          <p:nvPr/>
        </p:nvSpPr>
        <p:spPr>
          <a:xfrm>
            <a:off x="6248400" y="1135062"/>
            <a:ext cx="468312" cy="576262"/>
          </a:xfrm>
          <a:custGeom>
            <a:avLst/>
            <a:gdLst/>
            <a:ahLst/>
            <a:cxnLst/>
            <a:rect l="l" t="t" r="r" b="b"/>
            <a:pathLst>
              <a:path w="120000" h="120000" extrusionOk="0">
                <a:moveTo>
                  <a:pt x="0" y="0"/>
                </a:moveTo>
                <a:lnTo>
                  <a:pt x="120000" y="0"/>
                </a:lnTo>
                <a:lnTo>
                  <a:pt x="120000" y="120000"/>
                </a:lnTo>
                <a:lnTo>
                  <a:pt x="0" y="120000"/>
                </a:lnTo>
                <a:close/>
                <a:moveTo>
                  <a:pt x="26250" y="23430"/>
                </a:moveTo>
                <a:lnTo>
                  <a:pt x="71250" y="23430"/>
                </a:lnTo>
                <a:lnTo>
                  <a:pt x="93750" y="41715"/>
                </a:lnTo>
                <a:lnTo>
                  <a:pt x="93750" y="96570"/>
                </a:lnTo>
                <a:lnTo>
                  <a:pt x="26250" y="96570"/>
                </a:lnTo>
                <a:close/>
              </a:path>
              <a:path w="120000" h="120000" fill="darkenLess" extrusionOk="0">
                <a:moveTo>
                  <a:pt x="26250" y="23430"/>
                </a:moveTo>
                <a:lnTo>
                  <a:pt x="71250" y="23430"/>
                </a:lnTo>
                <a:lnTo>
                  <a:pt x="71250" y="41715"/>
                </a:lnTo>
                <a:lnTo>
                  <a:pt x="93750" y="41715"/>
                </a:lnTo>
                <a:lnTo>
                  <a:pt x="93750" y="96570"/>
                </a:lnTo>
                <a:lnTo>
                  <a:pt x="26250" y="96570"/>
                </a:lnTo>
                <a:close/>
              </a:path>
              <a:path w="120000" h="120000" fill="darken" extrusionOk="0">
                <a:moveTo>
                  <a:pt x="71250" y="23430"/>
                </a:moveTo>
                <a:lnTo>
                  <a:pt x="71250" y="41715"/>
                </a:lnTo>
                <a:lnTo>
                  <a:pt x="93750" y="41715"/>
                </a:lnTo>
                <a:close/>
              </a:path>
              <a:path w="120000" h="120000" fill="none" extrusionOk="0">
                <a:moveTo>
                  <a:pt x="26250" y="23430"/>
                </a:moveTo>
                <a:lnTo>
                  <a:pt x="71250" y="23430"/>
                </a:lnTo>
                <a:lnTo>
                  <a:pt x="93750" y="41715"/>
                </a:lnTo>
                <a:lnTo>
                  <a:pt x="93750" y="96570"/>
                </a:lnTo>
                <a:lnTo>
                  <a:pt x="26250" y="96570"/>
                </a:lnTo>
                <a:close/>
                <a:moveTo>
                  <a:pt x="93750" y="41715"/>
                </a:moveTo>
                <a:lnTo>
                  <a:pt x="71250" y="41715"/>
                </a:lnTo>
                <a:lnTo>
                  <a:pt x="71250" y="23430"/>
                </a:lnTo>
              </a:path>
              <a:path w="120000" h="120000" fill="none" extrusionOk="0">
                <a:moveTo>
                  <a:pt x="0" y="0"/>
                </a:moveTo>
                <a:lnTo>
                  <a:pt x="120000" y="0"/>
                </a:lnTo>
                <a:lnTo>
                  <a:pt x="120000" y="120000"/>
                </a:lnTo>
                <a:lnTo>
                  <a:pt x="0" y="120000"/>
                </a:lnTo>
                <a:close/>
              </a:path>
            </a:pathLst>
          </a:custGeom>
          <a:solidFill>
            <a:srgbClr val="92D05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pic>
        <p:nvPicPr>
          <p:cNvPr id="896" name="Google Shape;896;p81" descr="Image result for task"/>
          <p:cNvPicPr preferRelativeResize="0"/>
          <p:nvPr/>
        </p:nvPicPr>
        <p:blipFill rotWithShape="1">
          <a:blip r:embed="rId5">
            <a:alphaModFix/>
          </a:blip>
          <a:srcRect/>
          <a:stretch/>
        </p:blipFill>
        <p:spPr>
          <a:xfrm>
            <a:off x="254000" y="117475"/>
            <a:ext cx="2562225" cy="1781175"/>
          </a:xfrm>
          <a:prstGeom prst="rect">
            <a:avLst/>
          </a:prstGeom>
          <a:noFill/>
          <a:ln>
            <a:noFill/>
          </a:ln>
        </p:spPr>
      </p:pic>
      <p:sp>
        <p:nvSpPr>
          <p:cNvPr id="897" name="Google Shape;897;p81"/>
          <p:cNvSpPr txBox="1">
            <a:spLocks noGrp="1"/>
          </p:cNvSpPr>
          <p:nvPr>
            <p:ph type="body" idx="1"/>
          </p:nvPr>
        </p:nvSpPr>
        <p:spPr>
          <a:xfrm>
            <a:off x="2347912" y="1778000"/>
            <a:ext cx="7772400" cy="1228725"/>
          </a:xfrm>
          <a:prstGeom prst="rect">
            <a:avLst/>
          </a:prstGeom>
          <a:noFill/>
          <a:ln>
            <a:noFill/>
          </a:ln>
        </p:spPr>
        <p:txBody>
          <a:bodyPr spcFirstLastPara="1" wrap="square" lIns="92075" tIns="46025" rIns="92075" bIns="46025" anchor="t" anchorCtr="0">
            <a:noAutofit/>
          </a:bodyPr>
          <a:lstStyle/>
          <a:p>
            <a:pPr marL="342900" marR="0" lvl="0" indent="-342900" algn="l" rtl="0">
              <a:lnSpc>
                <a:spcPct val="100000"/>
              </a:lnSpc>
              <a:spcBef>
                <a:spcPts val="0"/>
              </a:spcBef>
              <a:spcAft>
                <a:spcPts val="0"/>
              </a:spcAft>
              <a:buClr>
                <a:schemeClr val="dk2"/>
              </a:buClr>
              <a:buSzPts val="2400"/>
              <a:buFont typeface="Arial"/>
              <a:buChar char="●"/>
            </a:pPr>
            <a:r>
              <a:rPr lang="en-US" sz="3200" b="0" i="0" u="none">
                <a:solidFill>
                  <a:schemeClr val="dk1"/>
                </a:solidFill>
                <a:latin typeface="Times New Roman"/>
                <a:ea typeface="Times New Roman"/>
                <a:cs typeface="Times New Roman"/>
                <a:sym typeface="Times New Roman"/>
              </a:rPr>
              <a:t>Implement each Method</a:t>
            </a:r>
            <a:endParaRPr/>
          </a:p>
          <a:p>
            <a:pPr marL="342900" marR="0" lvl="0" indent="-190500" algn="l" rtl="0">
              <a:spcBef>
                <a:spcPts val="640"/>
              </a:spcBef>
              <a:spcAft>
                <a:spcPts val="0"/>
              </a:spcAft>
              <a:buClr>
                <a:schemeClr val="dk2"/>
              </a:buClr>
              <a:buSzPts val="2400"/>
              <a:buFont typeface="Arial"/>
              <a:buNone/>
            </a:pPr>
            <a:endParaRPr sz="32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82"/>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96</a:t>
            </a:fld>
            <a:endParaRPr/>
          </a:p>
        </p:txBody>
      </p:sp>
      <p:sp>
        <p:nvSpPr>
          <p:cNvPr id="903" name="Google Shape;903;p82"/>
          <p:cNvSpPr txBox="1"/>
          <p:nvPr/>
        </p:nvSpPr>
        <p:spPr>
          <a:xfrm>
            <a:off x="228600" y="257175"/>
            <a:ext cx="6292850" cy="6186487"/>
          </a:xfrm>
          <a:prstGeom prst="rect">
            <a:avLst/>
          </a:prstGeom>
          <a:noFill/>
          <a:ln>
            <a:noFill/>
          </a:ln>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8B"/>
              </a:buClr>
              <a:buSzPts val="1800"/>
              <a:buFont typeface="Arimo"/>
              <a:buNone/>
            </a:pPr>
            <a:r>
              <a:rPr lang="en-US" sz="1800" b="0" i="0" u="none" dirty="0">
                <a:solidFill>
                  <a:srgbClr val="00008B"/>
                </a:solidFill>
                <a:latin typeface="Arimo"/>
                <a:ea typeface="Arimo"/>
                <a:cs typeface="Arimo"/>
                <a:sym typeface="Arimo"/>
              </a:rPr>
              <a:t>import</a:t>
            </a:r>
            <a:r>
              <a:rPr lang="en-US" sz="1800" b="0" i="0" u="none" dirty="0">
                <a:solidFill>
                  <a:srgbClr val="000000"/>
                </a:solidFill>
                <a:latin typeface="Arimo"/>
                <a:ea typeface="Arimo"/>
                <a:cs typeface="Arimo"/>
                <a:sym typeface="Arimo"/>
              </a:rPr>
              <a:t> </a:t>
            </a:r>
            <a:r>
              <a:rPr lang="en-US" sz="1800" b="0" i="0" u="none" dirty="0" err="1">
                <a:solidFill>
                  <a:srgbClr val="000000"/>
                </a:solidFill>
                <a:latin typeface="Arimo"/>
                <a:ea typeface="Arimo"/>
                <a:cs typeface="Arimo"/>
                <a:sym typeface="Arimo"/>
              </a:rPr>
              <a:t>java.util.ArrayList</a:t>
            </a:r>
            <a:r>
              <a:rPr lang="en-US" sz="1800" b="0" i="0" u="none" dirty="0">
                <a:solidFill>
                  <a:srgbClr val="000000"/>
                </a:solidFill>
                <a:latin typeface="Arimo"/>
                <a:ea typeface="Arimo"/>
                <a:cs typeface="Arimo"/>
                <a:sym typeface="Arimo"/>
              </a:rPr>
              <a:t>; </a:t>
            </a:r>
            <a:endParaRPr dirty="0"/>
          </a:p>
          <a:p>
            <a:pPr marL="0" marR="0" lvl="0" indent="0" algn="l" rtl="0">
              <a:lnSpc>
                <a:spcPct val="100000"/>
              </a:lnSpc>
              <a:spcBef>
                <a:spcPts val="0"/>
              </a:spcBef>
              <a:spcAft>
                <a:spcPts val="0"/>
              </a:spcAft>
              <a:buClr>
                <a:srgbClr val="00008B"/>
              </a:buClr>
              <a:buSzPts val="1800"/>
              <a:buFont typeface="Arimo"/>
              <a:buNone/>
            </a:pPr>
            <a:r>
              <a:rPr lang="en-US" sz="1800" b="0" i="0" u="none" dirty="0">
                <a:solidFill>
                  <a:srgbClr val="00008B"/>
                </a:solidFill>
                <a:latin typeface="Arimo"/>
                <a:ea typeface="Arimo"/>
                <a:cs typeface="Arimo"/>
                <a:sym typeface="Arimo"/>
              </a:rPr>
              <a:t>public</a:t>
            </a:r>
            <a:r>
              <a:rPr lang="en-US" sz="1800" b="0" i="0" u="none" dirty="0">
                <a:solidFill>
                  <a:srgbClr val="000000"/>
                </a:solidFill>
                <a:latin typeface="Arimo"/>
                <a:ea typeface="Arimo"/>
                <a:cs typeface="Arimo"/>
                <a:sym typeface="Arimo"/>
              </a:rPr>
              <a:t> </a:t>
            </a:r>
            <a:r>
              <a:rPr lang="en-US" sz="1800" b="0" i="0" u="none" dirty="0">
                <a:solidFill>
                  <a:srgbClr val="00008B"/>
                </a:solidFill>
                <a:latin typeface="Arimo"/>
                <a:ea typeface="Arimo"/>
                <a:cs typeface="Arimo"/>
                <a:sym typeface="Arimo"/>
              </a:rPr>
              <a:t>class</a:t>
            </a:r>
            <a:r>
              <a:rPr lang="en-US" sz="1800" b="0" i="0" u="none" dirty="0">
                <a:solidFill>
                  <a:srgbClr val="000000"/>
                </a:solidFill>
                <a:latin typeface="Arimo"/>
                <a:ea typeface="Arimo"/>
                <a:cs typeface="Arimo"/>
                <a:sym typeface="Arimo"/>
              </a:rPr>
              <a:t> </a:t>
            </a:r>
            <a:r>
              <a:rPr lang="en-US" sz="1800" b="0" i="0" u="none" dirty="0" err="1">
                <a:solidFill>
                  <a:srgbClr val="000000"/>
                </a:solidFill>
                <a:latin typeface="Arimo"/>
                <a:ea typeface="Arimo"/>
                <a:cs typeface="Arimo"/>
                <a:sym typeface="Arimo"/>
              </a:rPr>
              <a:t>MyStack</a:t>
            </a:r>
            <a:endParaRPr dirty="0"/>
          </a:p>
          <a:p>
            <a:pPr marL="0" marR="0" lvl="0" indent="0" algn="l" rtl="0">
              <a:lnSpc>
                <a:spcPct val="100000"/>
              </a:lnSpc>
              <a:spcBef>
                <a:spcPts val="0"/>
              </a:spcBef>
              <a:spcAft>
                <a:spcPts val="0"/>
              </a:spcAft>
              <a:buClr>
                <a:srgbClr val="000000"/>
              </a:buClr>
              <a:buSzPts val="1800"/>
              <a:buFont typeface="Arimo"/>
              <a:buNone/>
            </a:pPr>
            <a:r>
              <a:rPr lang="en-US" sz="1800" b="0" i="0" u="none" dirty="0">
                <a:solidFill>
                  <a:srgbClr val="000000"/>
                </a:solidFill>
                <a:latin typeface="Arimo"/>
                <a:ea typeface="Arimo"/>
                <a:cs typeface="Arimo"/>
                <a:sym typeface="Arimo"/>
              </a:rPr>
              <a:t> { </a:t>
            </a:r>
            <a:endParaRPr dirty="0"/>
          </a:p>
          <a:p>
            <a:pPr marL="0" marR="0" lvl="0" indent="0" algn="l" rtl="0">
              <a:lnSpc>
                <a:spcPct val="100000"/>
              </a:lnSpc>
              <a:spcBef>
                <a:spcPts val="0"/>
              </a:spcBef>
              <a:spcAft>
                <a:spcPts val="0"/>
              </a:spcAft>
              <a:buClr>
                <a:srgbClr val="00008B"/>
              </a:buClr>
              <a:buSzPts val="1800"/>
              <a:buFont typeface="Arimo"/>
              <a:buNone/>
            </a:pPr>
            <a:r>
              <a:rPr lang="en-US" sz="1800" b="0" i="0" u="none" dirty="0">
                <a:solidFill>
                  <a:srgbClr val="00008B"/>
                </a:solidFill>
                <a:latin typeface="Arimo"/>
                <a:ea typeface="Arimo"/>
                <a:cs typeface="Arimo"/>
                <a:sym typeface="Arimo"/>
              </a:rPr>
              <a:t>    private</a:t>
            </a:r>
            <a:r>
              <a:rPr lang="en-US" sz="1800" b="0" i="0" u="none" dirty="0">
                <a:solidFill>
                  <a:srgbClr val="000000"/>
                </a:solidFill>
                <a:latin typeface="Arimo"/>
                <a:ea typeface="Arimo"/>
                <a:cs typeface="Arimo"/>
                <a:sym typeface="Arimo"/>
              </a:rPr>
              <a:t> </a:t>
            </a:r>
            <a:r>
              <a:rPr lang="en-US" sz="1800" b="0" i="0" u="none" dirty="0" err="1">
                <a:solidFill>
                  <a:srgbClr val="000000"/>
                </a:solidFill>
                <a:latin typeface="Arimo"/>
                <a:ea typeface="Arimo"/>
                <a:cs typeface="Arimo"/>
                <a:sym typeface="Arimo"/>
              </a:rPr>
              <a:t>ArrayList</a:t>
            </a:r>
            <a:r>
              <a:rPr lang="en-US" sz="1800" b="0" i="0" u="none" dirty="0">
                <a:solidFill>
                  <a:srgbClr val="000000"/>
                </a:solidFill>
                <a:latin typeface="Arimo"/>
                <a:ea typeface="Arimo"/>
                <a:cs typeface="Arimo"/>
                <a:sym typeface="Arimo"/>
              </a:rPr>
              <a:t>&lt;Object&gt; list = </a:t>
            </a:r>
            <a:r>
              <a:rPr lang="en-US" sz="1800" b="0" i="0" u="none" dirty="0">
                <a:solidFill>
                  <a:srgbClr val="00008B"/>
                </a:solidFill>
                <a:latin typeface="Arimo"/>
                <a:ea typeface="Arimo"/>
                <a:cs typeface="Arimo"/>
                <a:sym typeface="Arimo"/>
              </a:rPr>
              <a:t>new</a:t>
            </a:r>
            <a:r>
              <a:rPr lang="en-US" sz="1800" b="0" i="0" u="none" dirty="0">
                <a:solidFill>
                  <a:srgbClr val="000000"/>
                </a:solidFill>
                <a:latin typeface="Arimo"/>
                <a:ea typeface="Arimo"/>
                <a:cs typeface="Arimo"/>
                <a:sym typeface="Arimo"/>
              </a:rPr>
              <a:t> </a:t>
            </a:r>
            <a:r>
              <a:rPr lang="en-US" sz="1800" b="0" i="0" u="none" dirty="0" err="1">
                <a:solidFill>
                  <a:srgbClr val="000000"/>
                </a:solidFill>
                <a:latin typeface="Arimo"/>
                <a:ea typeface="Arimo"/>
                <a:cs typeface="Arimo"/>
                <a:sym typeface="Arimo"/>
              </a:rPr>
              <a:t>ArrayList</a:t>
            </a:r>
            <a:r>
              <a:rPr lang="en-US" sz="1800" b="0" i="0" u="none" dirty="0">
                <a:solidFill>
                  <a:srgbClr val="000000"/>
                </a:solidFill>
                <a:latin typeface="Arimo"/>
                <a:ea typeface="Arimo"/>
                <a:cs typeface="Arimo"/>
                <a:sym typeface="Arimo"/>
              </a:rPr>
              <a:t>&lt;&gt;(); </a:t>
            </a:r>
            <a:endParaRPr dirty="0"/>
          </a:p>
          <a:p>
            <a:pPr marL="0" marR="0" lvl="0" indent="0" algn="l" rtl="0">
              <a:lnSpc>
                <a:spcPct val="100000"/>
              </a:lnSpc>
              <a:spcBef>
                <a:spcPts val="0"/>
              </a:spcBef>
              <a:spcAft>
                <a:spcPts val="0"/>
              </a:spcAft>
              <a:buClr>
                <a:srgbClr val="00008B"/>
              </a:buClr>
              <a:buSzPts val="1800"/>
              <a:buFont typeface="Arimo"/>
              <a:buNone/>
            </a:pPr>
            <a:r>
              <a:rPr lang="en-US" sz="1800" b="0" i="0" u="none" dirty="0">
                <a:solidFill>
                  <a:srgbClr val="00008B"/>
                </a:solidFill>
                <a:latin typeface="Arimo"/>
                <a:ea typeface="Arimo"/>
                <a:cs typeface="Arimo"/>
                <a:sym typeface="Arimo"/>
              </a:rPr>
              <a:t>    public</a:t>
            </a:r>
            <a:r>
              <a:rPr lang="en-US" sz="1800" b="0" i="0" u="none" dirty="0">
                <a:solidFill>
                  <a:srgbClr val="000000"/>
                </a:solidFill>
                <a:latin typeface="Arimo"/>
                <a:ea typeface="Arimo"/>
                <a:cs typeface="Arimo"/>
                <a:sym typeface="Arimo"/>
              </a:rPr>
              <a:t> </a:t>
            </a:r>
            <a:r>
              <a:rPr lang="en-US" sz="1800" b="0" i="0" u="none" dirty="0" err="1">
                <a:solidFill>
                  <a:srgbClr val="00008B"/>
                </a:solidFill>
                <a:latin typeface="Arimo"/>
                <a:ea typeface="Arimo"/>
                <a:cs typeface="Arimo"/>
                <a:sym typeface="Arimo"/>
              </a:rPr>
              <a:t>boolean</a:t>
            </a:r>
            <a:r>
              <a:rPr lang="en-US" sz="1800" b="0" i="0" u="none" dirty="0">
                <a:solidFill>
                  <a:srgbClr val="000000"/>
                </a:solidFill>
                <a:latin typeface="Arimo"/>
                <a:ea typeface="Arimo"/>
                <a:cs typeface="Arimo"/>
                <a:sym typeface="Arimo"/>
              </a:rPr>
              <a:t> </a:t>
            </a:r>
            <a:r>
              <a:rPr lang="en-US" sz="1800" b="0" i="0" u="none" dirty="0" err="1">
                <a:solidFill>
                  <a:srgbClr val="000000"/>
                </a:solidFill>
                <a:latin typeface="Arimo"/>
                <a:ea typeface="Arimo"/>
                <a:cs typeface="Arimo"/>
                <a:sym typeface="Arimo"/>
              </a:rPr>
              <a:t>isEmpty</a:t>
            </a:r>
            <a:r>
              <a:rPr lang="en-US" sz="1800" b="0" i="0" u="none" dirty="0">
                <a:solidFill>
                  <a:srgbClr val="000000"/>
                </a:solidFill>
                <a:latin typeface="Arimo"/>
                <a:ea typeface="Arimo"/>
                <a:cs typeface="Arimo"/>
                <a:sym typeface="Arimo"/>
              </a:rPr>
              <a:t>() </a:t>
            </a:r>
            <a:endParaRPr dirty="0"/>
          </a:p>
          <a:p>
            <a:pPr marL="0" marR="0" lvl="0" indent="0" algn="l" rtl="0">
              <a:lnSpc>
                <a:spcPct val="100000"/>
              </a:lnSpc>
              <a:spcBef>
                <a:spcPts val="0"/>
              </a:spcBef>
              <a:spcAft>
                <a:spcPts val="0"/>
              </a:spcAft>
              <a:buClr>
                <a:srgbClr val="000000"/>
              </a:buClr>
              <a:buSzPts val="1800"/>
              <a:buFont typeface="Arimo"/>
              <a:buNone/>
            </a:pPr>
            <a:r>
              <a:rPr lang="en-US" sz="1800" b="0" i="0" u="none" dirty="0">
                <a:solidFill>
                  <a:srgbClr val="000000"/>
                </a:solidFill>
                <a:latin typeface="Arimo"/>
                <a:ea typeface="Arimo"/>
                <a:cs typeface="Arimo"/>
                <a:sym typeface="Arimo"/>
              </a:rPr>
              <a:t>	{ </a:t>
            </a:r>
            <a:r>
              <a:rPr lang="en-US" sz="1800" b="0" i="0" u="none" dirty="0">
                <a:solidFill>
                  <a:srgbClr val="00008B"/>
                </a:solidFill>
                <a:latin typeface="Arimo"/>
                <a:ea typeface="Arimo"/>
                <a:cs typeface="Arimo"/>
                <a:sym typeface="Arimo"/>
              </a:rPr>
              <a:t>return</a:t>
            </a:r>
            <a:r>
              <a:rPr lang="en-US" sz="1800" b="0" i="0" u="none" dirty="0">
                <a:solidFill>
                  <a:srgbClr val="000000"/>
                </a:solidFill>
                <a:latin typeface="Arimo"/>
                <a:ea typeface="Arimo"/>
                <a:cs typeface="Arimo"/>
                <a:sym typeface="Arimo"/>
              </a:rPr>
              <a:t> </a:t>
            </a:r>
            <a:r>
              <a:rPr lang="en-US" sz="1800" b="0" i="0" u="none" dirty="0" err="1">
                <a:solidFill>
                  <a:srgbClr val="000000"/>
                </a:solidFill>
                <a:latin typeface="Arimo"/>
                <a:ea typeface="Arimo"/>
                <a:cs typeface="Arimo"/>
                <a:sym typeface="Arimo"/>
              </a:rPr>
              <a:t>list.isEmpty</a:t>
            </a:r>
            <a:r>
              <a:rPr lang="en-US" sz="1800" b="0" i="0" u="none" dirty="0">
                <a:solidFill>
                  <a:srgbClr val="000000"/>
                </a:solidFill>
                <a:latin typeface="Arimo"/>
                <a:ea typeface="Arimo"/>
                <a:cs typeface="Arimo"/>
                <a:sym typeface="Arimo"/>
              </a:rPr>
              <a:t>(); } </a:t>
            </a:r>
            <a:endParaRPr dirty="0"/>
          </a:p>
          <a:p>
            <a:pPr marL="0" marR="0" lvl="0" indent="0" algn="l" rtl="0">
              <a:lnSpc>
                <a:spcPct val="100000"/>
              </a:lnSpc>
              <a:spcBef>
                <a:spcPts val="0"/>
              </a:spcBef>
              <a:spcAft>
                <a:spcPts val="0"/>
              </a:spcAft>
              <a:buClr>
                <a:srgbClr val="00008B"/>
              </a:buClr>
              <a:buSzPts val="1800"/>
              <a:buFont typeface="Arimo"/>
              <a:buNone/>
            </a:pPr>
            <a:r>
              <a:rPr lang="en-US" sz="1800" b="0" i="0" u="none" dirty="0">
                <a:solidFill>
                  <a:srgbClr val="00008B"/>
                </a:solidFill>
                <a:latin typeface="Arimo"/>
                <a:ea typeface="Arimo"/>
                <a:cs typeface="Arimo"/>
                <a:sym typeface="Arimo"/>
              </a:rPr>
              <a:t>    public</a:t>
            </a:r>
            <a:r>
              <a:rPr lang="en-US" sz="1800" b="0" i="0" u="none" dirty="0">
                <a:solidFill>
                  <a:srgbClr val="000000"/>
                </a:solidFill>
                <a:latin typeface="Arimo"/>
                <a:ea typeface="Arimo"/>
                <a:cs typeface="Arimo"/>
                <a:sym typeface="Arimo"/>
              </a:rPr>
              <a:t> </a:t>
            </a:r>
            <a:r>
              <a:rPr lang="en-US" sz="1800" b="0" i="0" u="none" dirty="0" err="1">
                <a:solidFill>
                  <a:srgbClr val="00008B"/>
                </a:solidFill>
                <a:latin typeface="Arimo"/>
                <a:ea typeface="Arimo"/>
                <a:cs typeface="Arimo"/>
                <a:sym typeface="Arimo"/>
              </a:rPr>
              <a:t>int</a:t>
            </a:r>
            <a:r>
              <a:rPr lang="en-US" sz="1800" b="0" i="0" u="none" dirty="0">
                <a:solidFill>
                  <a:srgbClr val="000000"/>
                </a:solidFill>
                <a:latin typeface="Arimo"/>
                <a:ea typeface="Arimo"/>
                <a:cs typeface="Arimo"/>
                <a:sym typeface="Arimo"/>
              </a:rPr>
              <a:t> </a:t>
            </a:r>
            <a:r>
              <a:rPr lang="en-US" sz="1800" b="0" i="0" u="none" dirty="0" err="1">
                <a:solidFill>
                  <a:srgbClr val="FF0000"/>
                </a:solidFill>
                <a:latin typeface="Arimo"/>
                <a:ea typeface="Arimo"/>
                <a:cs typeface="Arimo"/>
                <a:sym typeface="Arimo"/>
              </a:rPr>
              <a:t>getSize</a:t>
            </a:r>
            <a:r>
              <a:rPr lang="en-US" sz="1800" b="0" i="0" u="none" dirty="0">
                <a:solidFill>
                  <a:srgbClr val="FF0000"/>
                </a:solidFill>
                <a:latin typeface="Arimo"/>
                <a:ea typeface="Arimo"/>
                <a:cs typeface="Arimo"/>
                <a:sym typeface="Arimo"/>
              </a:rPr>
              <a:t>()</a:t>
            </a:r>
            <a:r>
              <a:rPr lang="en-US" sz="1800" b="0" i="0" u="none" dirty="0">
                <a:solidFill>
                  <a:srgbClr val="000000"/>
                </a:solidFill>
                <a:latin typeface="Arimo"/>
                <a:ea typeface="Arimo"/>
                <a:cs typeface="Arimo"/>
                <a:sym typeface="Arimo"/>
              </a:rPr>
              <a:t> </a:t>
            </a:r>
            <a:endParaRPr dirty="0"/>
          </a:p>
          <a:p>
            <a:pPr marL="0" marR="0" lvl="0" indent="0" algn="l" rtl="0">
              <a:lnSpc>
                <a:spcPct val="100000"/>
              </a:lnSpc>
              <a:spcBef>
                <a:spcPts val="0"/>
              </a:spcBef>
              <a:spcAft>
                <a:spcPts val="0"/>
              </a:spcAft>
              <a:buClr>
                <a:srgbClr val="000000"/>
              </a:buClr>
              <a:buSzPts val="1800"/>
              <a:buFont typeface="Arimo"/>
              <a:buNone/>
            </a:pPr>
            <a:r>
              <a:rPr lang="en-US" sz="1800" b="0" i="0" u="none" dirty="0">
                <a:solidFill>
                  <a:srgbClr val="000000"/>
                </a:solidFill>
                <a:latin typeface="Arimo"/>
                <a:ea typeface="Arimo"/>
                <a:cs typeface="Arimo"/>
                <a:sym typeface="Arimo"/>
              </a:rPr>
              <a:t>	{ </a:t>
            </a:r>
            <a:r>
              <a:rPr lang="en-US" sz="1800" b="0" i="0" u="none" dirty="0">
                <a:solidFill>
                  <a:srgbClr val="00008B"/>
                </a:solidFill>
                <a:latin typeface="Arimo"/>
                <a:ea typeface="Arimo"/>
                <a:cs typeface="Arimo"/>
                <a:sym typeface="Arimo"/>
              </a:rPr>
              <a:t>return</a:t>
            </a:r>
            <a:r>
              <a:rPr lang="en-US" sz="1800" b="0" i="0" u="none" dirty="0">
                <a:solidFill>
                  <a:srgbClr val="000000"/>
                </a:solidFill>
                <a:latin typeface="Arimo"/>
                <a:ea typeface="Arimo"/>
                <a:cs typeface="Arimo"/>
                <a:sym typeface="Arimo"/>
              </a:rPr>
              <a:t> </a:t>
            </a:r>
            <a:r>
              <a:rPr lang="en-US" sz="1800" b="0" i="0" u="none" dirty="0" err="1">
                <a:solidFill>
                  <a:srgbClr val="000000"/>
                </a:solidFill>
                <a:latin typeface="Arimo"/>
                <a:ea typeface="Arimo"/>
                <a:cs typeface="Arimo"/>
                <a:sym typeface="Arimo"/>
              </a:rPr>
              <a:t>list.size</a:t>
            </a:r>
            <a:r>
              <a:rPr lang="en-US" sz="1800" b="0" i="0" u="none" dirty="0">
                <a:solidFill>
                  <a:srgbClr val="000000"/>
                </a:solidFill>
                <a:latin typeface="Arimo"/>
                <a:ea typeface="Arimo"/>
                <a:cs typeface="Arimo"/>
                <a:sym typeface="Arimo"/>
              </a:rPr>
              <a:t>(); }</a:t>
            </a:r>
            <a:endParaRPr dirty="0"/>
          </a:p>
          <a:p>
            <a:pPr marL="0" marR="0" lvl="0" indent="0" algn="l" rtl="0">
              <a:lnSpc>
                <a:spcPct val="100000"/>
              </a:lnSpc>
              <a:spcBef>
                <a:spcPts val="0"/>
              </a:spcBef>
              <a:spcAft>
                <a:spcPts val="0"/>
              </a:spcAft>
              <a:buClr>
                <a:srgbClr val="000000"/>
              </a:buClr>
              <a:buSzPts val="1800"/>
              <a:buFont typeface="Arimo"/>
              <a:buNone/>
            </a:pPr>
            <a:r>
              <a:rPr lang="en-US" sz="1800" b="0" i="0" u="none" dirty="0">
                <a:solidFill>
                  <a:srgbClr val="000000"/>
                </a:solidFill>
                <a:latin typeface="Arimo"/>
                <a:ea typeface="Arimo"/>
                <a:cs typeface="Arimo"/>
                <a:sym typeface="Arimo"/>
              </a:rPr>
              <a:t>    </a:t>
            </a:r>
            <a:r>
              <a:rPr lang="en-US" sz="1800" b="0" i="0" u="none" dirty="0">
                <a:solidFill>
                  <a:srgbClr val="00008B"/>
                </a:solidFill>
                <a:latin typeface="Arimo"/>
                <a:ea typeface="Arimo"/>
                <a:cs typeface="Arimo"/>
                <a:sym typeface="Arimo"/>
              </a:rPr>
              <a:t>public</a:t>
            </a:r>
            <a:r>
              <a:rPr lang="en-US" sz="1800" b="0" i="0" u="none" dirty="0">
                <a:solidFill>
                  <a:srgbClr val="000000"/>
                </a:solidFill>
                <a:latin typeface="Arimo"/>
                <a:ea typeface="Arimo"/>
                <a:cs typeface="Arimo"/>
                <a:sym typeface="Arimo"/>
              </a:rPr>
              <a:t> Object peek() </a:t>
            </a:r>
            <a:endParaRPr dirty="0"/>
          </a:p>
          <a:p>
            <a:pPr marL="0" marR="0" lvl="0" indent="0" algn="l" rtl="0">
              <a:lnSpc>
                <a:spcPct val="100000"/>
              </a:lnSpc>
              <a:spcBef>
                <a:spcPts val="0"/>
              </a:spcBef>
              <a:spcAft>
                <a:spcPts val="0"/>
              </a:spcAft>
              <a:buClr>
                <a:srgbClr val="000000"/>
              </a:buClr>
              <a:buSzPts val="1800"/>
              <a:buFont typeface="Arimo"/>
              <a:buNone/>
            </a:pPr>
            <a:r>
              <a:rPr lang="en-US" sz="1800" b="0" i="0" u="none" dirty="0">
                <a:solidFill>
                  <a:srgbClr val="000000"/>
                </a:solidFill>
                <a:latin typeface="Arimo"/>
                <a:ea typeface="Arimo"/>
                <a:cs typeface="Arimo"/>
                <a:sym typeface="Arimo"/>
              </a:rPr>
              <a:t>	{ </a:t>
            </a:r>
            <a:r>
              <a:rPr lang="en-US" sz="1800" b="0" i="0" u="none" dirty="0">
                <a:solidFill>
                  <a:srgbClr val="00008B"/>
                </a:solidFill>
                <a:latin typeface="Arimo"/>
                <a:ea typeface="Arimo"/>
                <a:cs typeface="Arimo"/>
                <a:sym typeface="Arimo"/>
              </a:rPr>
              <a:t>return</a:t>
            </a:r>
            <a:r>
              <a:rPr lang="en-US" sz="1800" b="0" i="0" u="none" dirty="0">
                <a:solidFill>
                  <a:srgbClr val="000000"/>
                </a:solidFill>
                <a:latin typeface="Arimo"/>
                <a:ea typeface="Arimo"/>
                <a:cs typeface="Arimo"/>
                <a:sym typeface="Arimo"/>
              </a:rPr>
              <a:t> </a:t>
            </a:r>
            <a:r>
              <a:rPr lang="en-US" sz="1800" b="0" i="0" u="none" dirty="0" err="1">
                <a:solidFill>
                  <a:srgbClr val="000000"/>
                </a:solidFill>
                <a:latin typeface="Arimo"/>
                <a:ea typeface="Arimo"/>
                <a:cs typeface="Arimo"/>
                <a:sym typeface="Arimo"/>
              </a:rPr>
              <a:t>list.get</a:t>
            </a:r>
            <a:r>
              <a:rPr lang="en-US" sz="1800" b="0" i="0" u="none" dirty="0">
                <a:solidFill>
                  <a:srgbClr val="000000"/>
                </a:solidFill>
                <a:latin typeface="Arimo"/>
                <a:ea typeface="Arimo"/>
                <a:cs typeface="Arimo"/>
                <a:sym typeface="Arimo"/>
              </a:rPr>
              <a:t>(</a:t>
            </a:r>
            <a:r>
              <a:rPr lang="en-US" sz="1800" b="0" i="0" u="none" dirty="0" err="1">
                <a:solidFill>
                  <a:srgbClr val="FF0000"/>
                </a:solidFill>
                <a:latin typeface="Arimo"/>
                <a:ea typeface="Arimo"/>
                <a:cs typeface="Arimo"/>
                <a:sym typeface="Arimo"/>
              </a:rPr>
              <a:t>getSize</a:t>
            </a:r>
            <a:r>
              <a:rPr lang="en-US" sz="1800" b="0" i="0" u="none" dirty="0">
                <a:solidFill>
                  <a:srgbClr val="FF0000"/>
                </a:solidFill>
                <a:latin typeface="Arimo"/>
                <a:ea typeface="Arimo"/>
                <a:cs typeface="Arimo"/>
                <a:sym typeface="Arimo"/>
              </a:rPr>
              <a:t>()</a:t>
            </a:r>
            <a:r>
              <a:rPr lang="en-US" sz="1800" b="0" i="0" u="none" dirty="0">
                <a:solidFill>
                  <a:srgbClr val="000000"/>
                </a:solidFill>
                <a:latin typeface="Arimo"/>
                <a:ea typeface="Arimo"/>
                <a:cs typeface="Arimo"/>
                <a:sym typeface="Arimo"/>
              </a:rPr>
              <a:t> - </a:t>
            </a:r>
            <a:r>
              <a:rPr lang="en-US" sz="1800" b="0" i="0" u="none" dirty="0">
                <a:solidFill>
                  <a:srgbClr val="008080"/>
                </a:solidFill>
                <a:latin typeface="Arimo"/>
                <a:ea typeface="Arimo"/>
                <a:cs typeface="Arimo"/>
                <a:sym typeface="Arimo"/>
              </a:rPr>
              <a:t>1</a:t>
            </a:r>
            <a:r>
              <a:rPr lang="en-US" sz="1800" b="0" i="0" u="none" dirty="0">
                <a:solidFill>
                  <a:srgbClr val="000000"/>
                </a:solidFill>
                <a:latin typeface="Arimo"/>
                <a:ea typeface="Arimo"/>
                <a:cs typeface="Arimo"/>
                <a:sym typeface="Arimo"/>
              </a:rPr>
              <a:t>); } </a:t>
            </a:r>
            <a:endParaRPr dirty="0"/>
          </a:p>
          <a:p>
            <a:pPr marL="0" marR="0" lvl="0" indent="0" algn="l" rtl="0">
              <a:lnSpc>
                <a:spcPct val="100000"/>
              </a:lnSpc>
              <a:spcBef>
                <a:spcPts val="0"/>
              </a:spcBef>
              <a:spcAft>
                <a:spcPts val="0"/>
              </a:spcAft>
              <a:buClr>
                <a:srgbClr val="00008B"/>
              </a:buClr>
              <a:buSzPts val="1800"/>
              <a:buFont typeface="Arimo"/>
              <a:buNone/>
            </a:pPr>
            <a:r>
              <a:rPr lang="en-US" sz="1800" b="0" i="0" u="none" dirty="0">
                <a:solidFill>
                  <a:srgbClr val="00008B"/>
                </a:solidFill>
                <a:latin typeface="Arimo"/>
                <a:ea typeface="Arimo"/>
                <a:cs typeface="Arimo"/>
                <a:sym typeface="Arimo"/>
              </a:rPr>
              <a:t>    public</a:t>
            </a:r>
            <a:r>
              <a:rPr lang="en-US" sz="1800" b="0" i="0" u="none" dirty="0">
                <a:solidFill>
                  <a:srgbClr val="000000"/>
                </a:solidFill>
                <a:latin typeface="Arimo"/>
                <a:ea typeface="Arimo"/>
                <a:cs typeface="Arimo"/>
                <a:sym typeface="Arimo"/>
              </a:rPr>
              <a:t> Object pop() </a:t>
            </a:r>
            <a:endParaRPr dirty="0"/>
          </a:p>
          <a:p>
            <a:pPr marL="0" marR="0" lvl="0" indent="0" algn="l" rtl="0">
              <a:lnSpc>
                <a:spcPct val="100000"/>
              </a:lnSpc>
              <a:spcBef>
                <a:spcPts val="0"/>
              </a:spcBef>
              <a:spcAft>
                <a:spcPts val="0"/>
              </a:spcAft>
              <a:buClr>
                <a:srgbClr val="000000"/>
              </a:buClr>
              <a:buSzPts val="1800"/>
              <a:buFont typeface="Arimo"/>
              <a:buNone/>
            </a:pPr>
            <a:r>
              <a:rPr lang="en-US" sz="1800" b="0" i="0" u="none" dirty="0">
                <a:solidFill>
                  <a:srgbClr val="000000"/>
                </a:solidFill>
                <a:latin typeface="Arimo"/>
                <a:ea typeface="Arimo"/>
                <a:cs typeface="Arimo"/>
                <a:sym typeface="Arimo"/>
              </a:rPr>
              <a:t>   { </a:t>
            </a:r>
            <a:endParaRPr dirty="0"/>
          </a:p>
          <a:p>
            <a:pPr marL="0" marR="0" lvl="0" indent="0" algn="l" rtl="0">
              <a:lnSpc>
                <a:spcPct val="100000"/>
              </a:lnSpc>
              <a:spcBef>
                <a:spcPts val="0"/>
              </a:spcBef>
              <a:spcAft>
                <a:spcPts val="0"/>
              </a:spcAft>
              <a:buClr>
                <a:srgbClr val="000000"/>
              </a:buClr>
              <a:buSzPts val="1800"/>
              <a:buFont typeface="Arimo"/>
              <a:buNone/>
            </a:pPr>
            <a:r>
              <a:rPr lang="en-US" sz="1800" b="0" i="0" u="none" dirty="0">
                <a:solidFill>
                  <a:srgbClr val="000000"/>
                </a:solidFill>
                <a:latin typeface="Arimo"/>
                <a:ea typeface="Arimo"/>
                <a:cs typeface="Arimo"/>
                <a:sym typeface="Arimo"/>
              </a:rPr>
              <a:t>	Object o = </a:t>
            </a:r>
            <a:r>
              <a:rPr lang="en-US" sz="1800" b="0" i="0" u="none" dirty="0" err="1">
                <a:solidFill>
                  <a:srgbClr val="000000"/>
                </a:solidFill>
                <a:latin typeface="Arimo"/>
                <a:ea typeface="Arimo"/>
                <a:cs typeface="Arimo"/>
                <a:sym typeface="Arimo"/>
              </a:rPr>
              <a:t>list.get</a:t>
            </a:r>
            <a:r>
              <a:rPr lang="en-US" sz="1800" b="0" i="0" u="none" dirty="0">
                <a:solidFill>
                  <a:srgbClr val="000000"/>
                </a:solidFill>
                <a:latin typeface="Arimo"/>
                <a:ea typeface="Arimo"/>
                <a:cs typeface="Arimo"/>
                <a:sym typeface="Arimo"/>
              </a:rPr>
              <a:t>(</a:t>
            </a:r>
            <a:r>
              <a:rPr lang="en-US" sz="1800" b="0" i="0" u="none" dirty="0" err="1">
                <a:solidFill>
                  <a:srgbClr val="FF0000"/>
                </a:solidFill>
                <a:latin typeface="Arimo"/>
                <a:ea typeface="Arimo"/>
                <a:cs typeface="Arimo"/>
                <a:sym typeface="Arimo"/>
              </a:rPr>
              <a:t>getSize</a:t>
            </a:r>
            <a:r>
              <a:rPr lang="en-US" sz="1800" b="0" i="0" u="none" dirty="0">
                <a:solidFill>
                  <a:srgbClr val="FF0000"/>
                </a:solidFill>
                <a:latin typeface="Arimo"/>
                <a:ea typeface="Arimo"/>
                <a:cs typeface="Arimo"/>
                <a:sym typeface="Arimo"/>
              </a:rPr>
              <a:t>()</a:t>
            </a:r>
            <a:r>
              <a:rPr lang="en-US" sz="1800" b="0" i="0" u="none" dirty="0">
                <a:solidFill>
                  <a:srgbClr val="000000"/>
                </a:solidFill>
                <a:latin typeface="Arimo"/>
                <a:ea typeface="Arimo"/>
                <a:cs typeface="Arimo"/>
                <a:sym typeface="Arimo"/>
              </a:rPr>
              <a:t> - </a:t>
            </a:r>
            <a:r>
              <a:rPr lang="en-US" sz="1800" b="0" i="0" u="none" dirty="0">
                <a:solidFill>
                  <a:srgbClr val="008080"/>
                </a:solidFill>
                <a:latin typeface="Arimo"/>
                <a:ea typeface="Arimo"/>
                <a:cs typeface="Arimo"/>
                <a:sym typeface="Arimo"/>
              </a:rPr>
              <a:t>1</a:t>
            </a:r>
            <a:r>
              <a:rPr lang="en-US" sz="1800" b="0" i="0" u="none" dirty="0">
                <a:solidFill>
                  <a:srgbClr val="000000"/>
                </a:solidFill>
                <a:latin typeface="Arimo"/>
                <a:ea typeface="Arimo"/>
                <a:cs typeface="Arimo"/>
                <a:sym typeface="Arimo"/>
              </a:rPr>
              <a:t>); </a:t>
            </a:r>
            <a:endParaRPr dirty="0"/>
          </a:p>
          <a:p>
            <a:pPr marL="0" marR="0" lvl="0" indent="0" algn="l" rtl="0">
              <a:lnSpc>
                <a:spcPct val="100000"/>
              </a:lnSpc>
              <a:spcBef>
                <a:spcPts val="0"/>
              </a:spcBef>
              <a:spcAft>
                <a:spcPts val="0"/>
              </a:spcAft>
              <a:buClr>
                <a:srgbClr val="000000"/>
              </a:buClr>
              <a:buSzPts val="1800"/>
              <a:buFont typeface="Arimo"/>
              <a:buNone/>
            </a:pPr>
            <a:r>
              <a:rPr lang="en-US" sz="1800" b="0" i="0" u="none" dirty="0">
                <a:solidFill>
                  <a:srgbClr val="000000"/>
                </a:solidFill>
                <a:latin typeface="Arimo"/>
                <a:ea typeface="Arimo"/>
                <a:cs typeface="Arimo"/>
                <a:sym typeface="Arimo"/>
              </a:rPr>
              <a:t>	</a:t>
            </a:r>
            <a:r>
              <a:rPr lang="en-US" sz="1800" b="0" i="0" u="none" dirty="0" err="1">
                <a:solidFill>
                  <a:srgbClr val="000000"/>
                </a:solidFill>
                <a:latin typeface="Arimo"/>
                <a:ea typeface="Arimo"/>
                <a:cs typeface="Arimo"/>
                <a:sym typeface="Arimo"/>
              </a:rPr>
              <a:t>list.remove</a:t>
            </a:r>
            <a:r>
              <a:rPr lang="en-US" sz="1800" b="0" i="0" u="none" dirty="0">
                <a:solidFill>
                  <a:srgbClr val="000000"/>
                </a:solidFill>
                <a:latin typeface="Arimo"/>
                <a:ea typeface="Arimo"/>
                <a:cs typeface="Arimo"/>
                <a:sym typeface="Arimo"/>
              </a:rPr>
              <a:t>(</a:t>
            </a:r>
            <a:r>
              <a:rPr lang="en-US" sz="1800" b="0" i="0" u="none" dirty="0" err="1">
                <a:solidFill>
                  <a:srgbClr val="FF0000"/>
                </a:solidFill>
                <a:latin typeface="Arimo"/>
                <a:ea typeface="Arimo"/>
                <a:cs typeface="Arimo"/>
                <a:sym typeface="Arimo"/>
              </a:rPr>
              <a:t>getSize</a:t>
            </a:r>
            <a:r>
              <a:rPr lang="en-US" sz="1800" b="0" i="0" u="none" dirty="0">
                <a:solidFill>
                  <a:srgbClr val="FF0000"/>
                </a:solidFill>
                <a:latin typeface="Arimo"/>
                <a:ea typeface="Arimo"/>
                <a:cs typeface="Arimo"/>
                <a:sym typeface="Arimo"/>
              </a:rPr>
              <a:t>()</a:t>
            </a:r>
            <a:r>
              <a:rPr lang="en-US" sz="1800" b="0" i="0" u="none" dirty="0">
                <a:solidFill>
                  <a:srgbClr val="000000"/>
                </a:solidFill>
                <a:latin typeface="Arimo"/>
                <a:ea typeface="Arimo"/>
                <a:cs typeface="Arimo"/>
                <a:sym typeface="Arimo"/>
              </a:rPr>
              <a:t> - </a:t>
            </a:r>
            <a:r>
              <a:rPr lang="en-US" sz="1800" b="0" i="0" u="none" dirty="0">
                <a:solidFill>
                  <a:srgbClr val="008080"/>
                </a:solidFill>
                <a:latin typeface="Arimo"/>
                <a:ea typeface="Arimo"/>
                <a:cs typeface="Arimo"/>
                <a:sym typeface="Arimo"/>
              </a:rPr>
              <a:t>1</a:t>
            </a:r>
            <a:r>
              <a:rPr lang="en-US" sz="1800" b="0" i="0" u="none" dirty="0">
                <a:solidFill>
                  <a:srgbClr val="000000"/>
                </a:solidFill>
                <a:latin typeface="Arimo"/>
                <a:ea typeface="Arimo"/>
                <a:cs typeface="Arimo"/>
                <a:sym typeface="Arimo"/>
              </a:rPr>
              <a:t>); </a:t>
            </a:r>
            <a:endParaRPr dirty="0"/>
          </a:p>
          <a:p>
            <a:pPr marL="0" marR="0" lvl="0" indent="0" algn="l" rtl="0">
              <a:lnSpc>
                <a:spcPct val="100000"/>
              </a:lnSpc>
              <a:spcBef>
                <a:spcPts val="0"/>
              </a:spcBef>
              <a:spcAft>
                <a:spcPts val="0"/>
              </a:spcAft>
              <a:buClr>
                <a:srgbClr val="00008B"/>
              </a:buClr>
              <a:buSzPts val="1800"/>
              <a:buFont typeface="Arimo"/>
              <a:buNone/>
            </a:pPr>
            <a:r>
              <a:rPr lang="en-US" sz="1800" b="0" i="0" u="none" dirty="0">
                <a:solidFill>
                  <a:srgbClr val="00008B"/>
                </a:solidFill>
                <a:latin typeface="Arimo"/>
                <a:ea typeface="Arimo"/>
                <a:cs typeface="Arimo"/>
                <a:sym typeface="Arimo"/>
              </a:rPr>
              <a:t>	return</a:t>
            </a:r>
            <a:r>
              <a:rPr lang="en-US" sz="1800" b="0" i="0" u="none" dirty="0">
                <a:solidFill>
                  <a:srgbClr val="000000"/>
                </a:solidFill>
                <a:latin typeface="Arimo"/>
                <a:ea typeface="Arimo"/>
                <a:cs typeface="Arimo"/>
                <a:sym typeface="Arimo"/>
              </a:rPr>
              <a:t> o; </a:t>
            </a:r>
            <a:endParaRPr dirty="0"/>
          </a:p>
          <a:p>
            <a:pPr marL="0" marR="0" lvl="0" indent="0" algn="l" rtl="0">
              <a:lnSpc>
                <a:spcPct val="100000"/>
              </a:lnSpc>
              <a:spcBef>
                <a:spcPts val="0"/>
              </a:spcBef>
              <a:spcAft>
                <a:spcPts val="0"/>
              </a:spcAft>
              <a:buClr>
                <a:srgbClr val="000000"/>
              </a:buClr>
              <a:buSzPts val="1800"/>
              <a:buFont typeface="Arimo"/>
              <a:buNone/>
            </a:pPr>
            <a:r>
              <a:rPr lang="en-US" sz="1800" b="0" i="0" u="none" dirty="0">
                <a:solidFill>
                  <a:srgbClr val="000000"/>
                </a:solidFill>
                <a:latin typeface="Arimo"/>
                <a:ea typeface="Arimo"/>
                <a:cs typeface="Arimo"/>
                <a:sym typeface="Arimo"/>
              </a:rPr>
              <a:t>    } </a:t>
            </a:r>
            <a:endParaRPr dirty="0"/>
          </a:p>
          <a:p>
            <a:pPr marL="0" marR="0" lvl="0" indent="0" algn="l" rtl="0">
              <a:lnSpc>
                <a:spcPct val="100000"/>
              </a:lnSpc>
              <a:spcBef>
                <a:spcPts val="0"/>
              </a:spcBef>
              <a:spcAft>
                <a:spcPts val="0"/>
              </a:spcAft>
              <a:buClr>
                <a:srgbClr val="00008B"/>
              </a:buClr>
              <a:buSzPts val="1800"/>
              <a:buFont typeface="Arimo"/>
              <a:buNone/>
            </a:pPr>
            <a:r>
              <a:rPr lang="en-US" sz="1800" b="0" i="0" u="none" dirty="0">
                <a:solidFill>
                  <a:srgbClr val="00008B"/>
                </a:solidFill>
                <a:latin typeface="Arimo"/>
                <a:ea typeface="Arimo"/>
                <a:cs typeface="Arimo"/>
                <a:sym typeface="Arimo"/>
              </a:rPr>
              <a:t>    public</a:t>
            </a:r>
            <a:r>
              <a:rPr lang="en-US" sz="1800" b="0" i="0" u="none" dirty="0">
                <a:solidFill>
                  <a:srgbClr val="000000"/>
                </a:solidFill>
                <a:latin typeface="Arimo"/>
                <a:ea typeface="Arimo"/>
                <a:cs typeface="Arimo"/>
                <a:sym typeface="Arimo"/>
              </a:rPr>
              <a:t> </a:t>
            </a:r>
            <a:r>
              <a:rPr lang="en-US" sz="1800" b="0" i="0" u="none" dirty="0">
                <a:solidFill>
                  <a:srgbClr val="00008B"/>
                </a:solidFill>
                <a:latin typeface="Arimo"/>
                <a:ea typeface="Arimo"/>
                <a:cs typeface="Arimo"/>
                <a:sym typeface="Arimo"/>
              </a:rPr>
              <a:t>void</a:t>
            </a:r>
            <a:r>
              <a:rPr lang="en-US" sz="1800" b="0" i="0" u="none" dirty="0">
                <a:solidFill>
                  <a:srgbClr val="000000"/>
                </a:solidFill>
                <a:latin typeface="Arimo"/>
                <a:ea typeface="Arimo"/>
                <a:cs typeface="Arimo"/>
                <a:sym typeface="Arimo"/>
              </a:rPr>
              <a:t> push(Object o) </a:t>
            </a:r>
            <a:endParaRPr dirty="0"/>
          </a:p>
          <a:p>
            <a:pPr marL="0" marR="0" lvl="0" indent="0" algn="l" rtl="0">
              <a:lnSpc>
                <a:spcPct val="100000"/>
              </a:lnSpc>
              <a:spcBef>
                <a:spcPts val="0"/>
              </a:spcBef>
              <a:spcAft>
                <a:spcPts val="0"/>
              </a:spcAft>
              <a:buClr>
                <a:srgbClr val="000000"/>
              </a:buClr>
              <a:buSzPts val="1800"/>
              <a:buFont typeface="Arimo"/>
              <a:buNone/>
            </a:pPr>
            <a:r>
              <a:rPr lang="en-US" sz="1800" b="0" i="0" u="none" dirty="0">
                <a:solidFill>
                  <a:srgbClr val="000000"/>
                </a:solidFill>
                <a:latin typeface="Arimo"/>
                <a:ea typeface="Arimo"/>
                <a:cs typeface="Arimo"/>
                <a:sym typeface="Arimo"/>
              </a:rPr>
              <a:t>	{ </a:t>
            </a:r>
            <a:r>
              <a:rPr lang="en-US" sz="1800" b="0" i="0" u="none" dirty="0" err="1">
                <a:solidFill>
                  <a:srgbClr val="000000"/>
                </a:solidFill>
                <a:latin typeface="Arimo"/>
                <a:ea typeface="Arimo"/>
                <a:cs typeface="Arimo"/>
                <a:sym typeface="Arimo"/>
              </a:rPr>
              <a:t>list.add</a:t>
            </a:r>
            <a:r>
              <a:rPr lang="en-US" sz="1800" b="0" i="0" u="none" dirty="0">
                <a:solidFill>
                  <a:srgbClr val="000000"/>
                </a:solidFill>
                <a:latin typeface="Arimo"/>
                <a:ea typeface="Arimo"/>
                <a:cs typeface="Arimo"/>
                <a:sym typeface="Arimo"/>
              </a:rPr>
              <a:t>(o); } </a:t>
            </a:r>
            <a:endParaRPr dirty="0"/>
          </a:p>
          <a:p>
            <a:pPr marL="0" marR="0" lvl="0" indent="0" algn="l" rtl="0">
              <a:lnSpc>
                <a:spcPct val="100000"/>
              </a:lnSpc>
              <a:spcBef>
                <a:spcPts val="0"/>
              </a:spcBef>
              <a:spcAft>
                <a:spcPts val="0"/>
              </a:spcAft>
              <a:buClr>
                <a:srgbClr val="000000"/>
              </a:buClr>
              <a:buSzPts val="1800"/>
              <a:buFont typeface="Arimo"/>
              <a:buNone/>
            </a:pPr>
            <a:r>
              <a:rPr lang="en-US" sz="1800" b="0" i="0" u="none" dirty="0">
                <a:solidFill>
                  <a:srgbClr val="000000"/>
                </a:solidFill>
                <a:latin typeface="Arimo"/>
                <a:ea typeface="Arimo"/>
                <a:cs typeface="Arimo"/>
                <a:sym typeface="Arimo"/>
              </a:rPr>
              <a:t>    @Override </a:t>
            </a:r>
            <a:r>
              <a:rPr lang="en-US" sz="1800" b="0" i="0" u="none" dirty="0">
                <a:solidFill>
                  <a:srgbClr val="8B0000"/>
                </a:solidFill>
                <a:latin typeface="Arimo"/>
                <a:ea typeface="Arimo"/>
                <a:cs typeface="Arimo"/>
                <a:sym typeface="Arimo"/>
              </a:rPr>
              <a:t>/** Override the </a:t>
            </a:r>
            <a:r>
              <a:rPr lang="en-US" sz="1800" b="0" i="0" u="none" dirty="0" err="1">
                <a:solidFill>
                  <a:srgbClr val="8B0000"/>
                </a:solidFill>
                <a:latin typeface="Arimo"/>
                <a:ea typeface="Arimo"/>
                <a:cs typeface="Arimo"/>
                <a:sym typeface="Arimo"/>
              </a:rPr>
              <a:t>toString</a:t>
            </a:r>
            <a:r>
              <a:rPr lang="en-US" sz="1800" b="0" i="0" u="none" dirty="0">
                <a:solidFill>
                  <a:srgbClr val="8B0000"/>
                </a:solidFill>
                <a:latin typeface="Arimo"/>
                <a:ea typeface="Arimo"/>
                <a:cs typeface="Arimo"/>
                <a:sym typeface="Arimo"/>
              </a:rPr>
              <a:t> in the Object class */</a:t>
            </a:r>
            <a:r>
              <a:rPr lang="en-US" sz="1800" b="0" i="0" u="none" dirty="0">
                <a:solidFill>
                  <a:srgbClr val="000000"/>
                </a:solidFill>
                <a:latin typeface="Arimo"/>
                <a:ea typeface="Arimo"/>
                <a:cs typeface="Arimo"/>
                <a:sym typeface="Arimo"/>
              </a:rPr>
              <a:t> </a:t>
            </a:r>
            <a:endParaRPr dirty="0"/>
          </a:p>
          <a:p>
            <a:pPr marL="0" marR="0" lvl="0" indent="0" algn="l" rtl="0">
              <a:lnSpc>
                <a:spcPct val="100000"/>
              </a:lnSpc>
              <a:spcBef>
                <a:spcPts val="0"/>
              </a:spcBef>
              <a:spcAft>
                <a:spcPts val="0"/>
              </a:spcAft>
              <a:buClr>
                <a:srgbClr val="00008B"/>
              </a:buClr>
              <a:buSzPts val="1800"/>
              <a:buFont typeface="Arimo"/>
              <a:buNone/>
            </a:pPr>
            <a:r>
              <a:rPr lang="en-US" sz="1800" b="0" i="0" u="none" dirty="0">
                <a:solidFill>
                  <a:srgbClr val="00008B"/>
                </a:solidFill>
                <a:latin typeface="Arimo"/>
                <a:ea typeface="Arimo"/>
                <a:cs typeface="Arimo"/>
                <a:sym typeface="Arimo"/>
              </a:rPr>
              <a:t>     public</a:t>
            </a:r>
            <a:r>
              <a:rPr lang="en-US" sz="1800" b="0" i="0" u="none" dirty="0">
                <a:solidFill>
                  <a:srgbClr val="000000"/>
                </a:solidFill>
                <a:latin typeface="Arimo"/>
                <a:ea typeface="Arimo"/>
                <a:cs typeface="Arimo"/>
                <a:sym typeface="Arimo"/>
              </a:rPr>
              <a:t> String </a:t>
            </a:r>
            <a:r>
              <a:rPr lang="en-US" sz="1800" b="0" i="0" u="none" dirty="0" err="1">
                <a:solidFill>
                  <a:srgbClr val="000000"/>
                </a:solidFill>
                <a:latin typeface="Arimo"/>
                <a:ea typeface="Arimo"/>
                <a:cs typeface="Arimo"/>
                <a:sym typeface="Arimo"/>
              </a:rPr>
              <a:t>toString</a:t>
            </a:r>
            <a:r>
              <a:rPr lang="en-US" sz="1800" b="0" i="0" u="none" dirty="0">
                <a:solidFill>
                  <a:srgbClr val="000000"/>
                </a:solidFill>
                <a:latin typeface="Arimo"/>
                <a:ea typeface="Arimo"/>
                <a:cs typeface="Arimo"/>
                <a:sym typeface="Arimo"/>
              </a:rPr>
              <a:t>()</a:t>
            </a:r>
            <a:endParaRPr dirty="0"/>
          </a:p>
          <a:p>
            <a:pPr marL="0" marR="0" lvl="0" indent="0" algn="l" rtl="0">
              <a:lnSpc>
                <a:spcPct val="100000"/>
              </a:lnSpc>
              <a:spcBef>
                <a:spcPts val="0"/>
              </a:spcBef>
              <a:spcAft>
                <a:spcPts val="0"/>
              </a:spcAft>
              <a:buClr>
                <a:srgbClr val="000000"/>
              </a:buClr>
              <a:buSzPts val="1800"/>
              <a:buFont typeface="Arimo"/>
              <a:buNone/>
            </a:pPr>
            <a:r>
              <a:rPr lang="en-US" sz="1800" b="0" i="0" u="none" dirty="0">
                <a:solidFill>
                  <a:srgbClr val="000000"/>
                </a:solidFill>
                <a:latin typeface="Arimo"/>
                <a:ea typeface="Arimo"/>
                <a:cs typeface="Arimo"/>
                <a:sym typeface="Arimo"/>
              </a:rPr>
              <a:t> 	{ </a:t>
            </a:r>
            <a:r>
              <a:rPr lang="en-US" sz="1800" b="0" i="0" u="none" dirty="0">
                <a:solidFill>
                  <a:srgbClr val="00008B"/>
                </a:solidFill>
                <a:latin typeface="Arimo"/>
                <a:ea typeface="Arimo"/>
                <a:cs typeface="Arimo"/>
                <a:sym typeface="Arimo"/>
              </a:rPr>
              <a:t>return</a:t>
            </a:r>
            <a:r>
              <a:rPr lang="en-US" sz="1800" b="0" i="0" u="none" dirty="0">
                <a:solidFill>
                  <a:srgbClr val="000000"/>
                </a:solidFill>
                <a:latin typeface="Arimo"/>
                <a:ea typeface="Arimo"/>
                <a:cs typeface="Arimo"/>
                <a:sym typeface="Arimo"/>
              </a:rPr>
              <a:t> </a:t>
            </a:r>
            <a:r>
              <a:rPr lang="en-US" sz="1800" b="0" i="0" u="none" dirty="0">
                <a:solidFill>
                  <a:srgbClr val="008000"/>
                </a:solidFill>
                <a:latin typeface="Arimo"/>
                <a:ea typeface="Arimo"/>
                <a:cs typeface="Arimo"/>
                <a:sym typeface="Arimo"/>
              </a:rPr>
              <a:t>"stack: "</a:t>
            </a:r>
            <a:r>
              <a:rPr lang="en-US" sz="1800" b="0" i="0" u="none" dirty="0">
                <a:solidFill>
                  <a:srgbClr val="000000"/>
                </a:solidFill>
                <a:latin typeface="Arimo"/>
                <a:ea typeface="Arimo"/>
                <a:cs typeface="Arimo"/>
                <a:sym typeface="Arimo"/>
              </a:rPr>
              <a:t> + </a:t>
            </a:r>
            <a:r>
              <a:rPr lang="en-US" sz="1800" b="0" i="0" u="none" dirty="0" err="1">
                <a:solidFill>
                  <a:srgbClr val="000000"/>
                </a:solidFill>
                <a:latin typeface="Arimo"/>
                <a:ea typeface="Arimo"/>
                <a:cs typeface="Arimo"/>
                <a:sym typeface="Arimo"/>
              </a:rPr>
              <a:t>list.toString</a:t>
            </a:r>
            <a:r>
              <a:rPr lang="en-US" sz="1800" b="0" i="0" u="none" dirty="0">
                <a:solidFill>
                  <a:srgbClr val="000000"/>
                </a:solidFill>
                <a:latin typeface="Arimo"/>
                <a:ea typeface="Arimo"/>
                <a:cs typeface="Arimo"/>
                <a:sym typeface="Arimo"/>
              </a:rPr>
              <a:t>(); } </a:t>
            </a:r>
            <a:endParaRPr dirty="0"/>
          </a:p>
          <a:p>
            <a:pPr marL="0" marR="0" lvl="0" indent="0" algn="l" rtl="0">
              <a:lnSpc>
                <a:spcPct val="100000"/>
              </a:lnSpc>
              <a:spcBef>
                <a:spcPts val="0"/>
              </a:spcBef>
              <a:spcAft>
                <a:spcPts val="0"/>
              </a:spcAft>
              <a:buClr>
                <a:srgbClr val="000000"/>
              </a:buClr>
              <a:buSzPts val="1800"/>
              <a:buFont typeface="Arimo"/>
              <a:buNone/>
            </a:pPr>
            <a:r>
              <a:rPr lang="en-US" sz="1800" b="0" i="0" u="none" dirty="0">
                <a:solidFill>
                  <a:srgbClr val="000000"/>
                </a:solidFill>
                <a:latin typeface="Arimo"/>
                <a:ea typeface="Arimo"/>
                <a:cs typeface="Arimo"/>
                <a:sym typeface="Arimo"/>
              </a:rPr>
              <a:t>}</a:t>
            </a:r>
            <a:r>
              <a:rPr lang="en-US" sz="1800" b="0" i="0" u="none" dirty="0">
                <a:solidFill>
                  <a:schemeClr val="dk1"/>
                </a:solidFill>
                <a:latin typeface="Times New Roman"/>
                <a:ea typeface="Times New Roman"/>
                <a:cs typeface="Times New Roman"/>
                <a:sym typeface="Times New Roman"/>
              </a:rPr>
              <a:t> </a:t>
            </a:r>
            <a:endParaRPr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83"/>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97</a:t>
            </a:fld>
            <a:endParaRPr/>
          </a:p>
        </p:txBody>
      </p:sp>
      <p:sp>
        <p:nvSpPr>
          <p:cNvPr id="909" name="Google Shape;909;p83"/>
          <p:cNvSpPr txBox="1"/>
          <p:nvPr/>
        </p:nvSpPr>
        <p:spPr>
          <a:xfrm>
            <a:off x="381000" y="1543050"/>
            <a:ext cx="8153400" cy="8302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We can convert primitive type to objects using Wrapper classes. Can we convert </a:t>
            </a:r>
            <a:r>
              <a:rPr lang="en-US" sz="2400" b="0" i="0" u="none" dirty="0" err="1">
                <a:solidFill>
                  <a:schemeClr val="dk1"/>
                </a:solidFill>
                <a:latin typeface="Times New Roman"/>
                <a:ea typeface="Times New Roman"/>
                <a:cs typeface="Times New Roman"/>
                <a:sym typeface="Times New Roman"/>
              </a:rPr>
              <a:t>ArrayList</a:t>
            </a:r>
            <a:r>
              <a:rPr lang="en-US" sz="2400" b="0" i="0" u="none" dirty="0">
                <a:solidFill>
                  <a:schemeClr val="dk1"/>
                </a:solidFill>
                <a:latin typeface="Times New Roman"/>
                <a:ea typeface="Times New Roman"/>
                <a:cs typeface="Times New Roman"/>
                <a:sym typeface="Times New Roman"/>
              </a:rPr>
              <a:t> to array and vice versa?   </a:t>
            </a:r>
            <a:endParaRPr dirty="0"/>
          </a:p>
        </p:txBody>
      </p:sp>
      <p:sp>
        <p:nvSpPr>
          <p:cNvPr id="910" name="Google Shape;910;p83"/>
          <p:cNvSpPr txBox="1"/>
          <p:nvPr/>
        </p:nvSpPr>
        <p:spPr>
          <a:xfrm>
            <a:off x="533400" y="2652712"/>
            <a:ext cx="7620000" cy="1570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dirty="0">
                <a:solidFill>
                  <a:srgbClr val="FF0000"/>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rgbClr val="FF0000"/>
              </a:buClr>
              <a:buSzPts val="2400"/>
              <a:buFont typeface="Times New Roman"/>
              <a:buNone/>
            </a:pPr>
            <a:r>
              <a:rPr lang="en-US" sz="2400" b="0" i="0" u="none" dirty="0">
                <a:solidFill>
                  <a:srgbClr val="FF0000"/>
                </a:solidFill>
                <a:latin typeface="Times New Roman"/>
                <a:ea typeface="Times New Roman"/>
                <a:cs typeface="Times New Roman"/>
                <a:sym typeface="Times New Roman"/>
              </a:rPr>
              <a:t>Using the Static method “</a:t>
            </a:r>
            <a:r>
              <a:rPr lang="en-US" sz="2400" b="0" i="0" u="none" dirty="0" err="1">
                <a:solidFill>
                  <a:srgbClr val="FF0000"/>
                </a:solidFill>
                <a:latin typeface="Times New Roman"/>
                <a:ea typeface="Times New Roman"/>
                <a:cs typeface="Times New Roman"/>
                <a:sym typeface="Times New Roman"/>
              </a:rPr>
              <a:t>asList</a:t>
            </a:r>
            <a:r>
              <a:rPr lang="en-US" sz="2400" b="0" i="0" u="none" dirty="0">
                <a:solidFill>
                  <a:srgbClr val="FF0000"/>
                </a:solidFill>
                <a:latin typeface="Times New Roman"/>
                <a:ea typeface="Times New Roman"/>
                <a:cs typeface="Times New Roman"/>
                <a:sym typeface="Times New Roman"/>
              </a:rPr>
              <a:t>” in the Arrays Class, we can  convert an array to an </a:t>
            </a:r>
            <a:r>
              <a:rPr lang="en-US" sz="2400" b="0" i="0" u="none" dirty="0" err="1">
                <a:solidFill>
                  <a:srgbClr val="FF0000"/>
                </a:solidFill>
                <a:latin typeface="Times New Roman"/>
                <a:ea typeface="Times New Roman"/>
                <a:cs typeface="Times New Roman"/>
                <a:sym typeface="Times New Roman"/>
              </a:rPr>
              <a:t>ArrayList</a:t>
            </a:r>
            <a:r>
              <a:rPr lang="en-US" sz="2400" b="0" i="0" u="none" dirty="0">
                <a:solidFill>
                  <a:srgbClr val="FF0000"/>
                </a:solidFill>
                <a:latin typeface="Times New Roman"/>
                <a:ea typeface="Times New Roman"/>
                <a:cs typeface="Times New Roman"/>
                <a:sym typeface="Times New Roman"/>
              </a:rPr>
              <a:t>.</a:t>
            </a:r>
            <a:endParaRPr dirty="0"/>
          </a:p>
          <a:p>
            <a:pPr marL="0" marR="0" lvl="0" indent="0" algn="l" rtl="0">
              <a:lnSpc>
                <a:spcPct val="100000"/>
              </a:lnSpc>
              <a:spcBef>
                <a:spcPts val="0"/>
              </a:spcBef>
              <a:spcAft>
                <a:spcPts val="0"/>
              </a:spcAft>
              <a:buNone/>
            </a:pPr>
            <a:endParaRPr sz="2400" b="0" i="0" u="none" dirty="0">
              <a:solidFill>
                <a:srgbClr val="FF0000"/>
              </a:solidFill>
              <a:latin typeface="Times New Roman"/>
              <a:ea typeface="Times New Roman"/>
              <a:cs typeface="Times New Roman"/>
              <a:sym typeface="Times New Roman"/>
            </a:endParaRPr>
          </a:p>
        </p:txBody>
      </p:sp>
      <p:pic>
        <p:nvPicPr>
          <p:cNvPr id="911" name="Google Shape;911;p83" descr="Image result for think"/>
          <p:cNvPicPr preferRelativeResize="0"/>
          <p:nvPr/>
        </p:nvPicPr>
        <p:blipFill rotWithShape="1">
          <a:blip r:embed="rId3">
            <a:alphaModFix/>
          </a:blip>
          <a:srcRect/>
          <a:stretch/>
        </p:blipFill>
        <p:spPr>
          <a:xfrm>
            <a:off x="-19050" y="7937"/>
            <a:ext cx="3371850" cy="1352550"/>
          </a:xfrm>
          <a:prstGeom prst="rect">
            <a:avLst/>
          </a:prstGeom>
          <a:noFill/>
          <a:ln>
            <a:noFill/>
          </a:ln>
        </p:spPr>
      </p:pic>
      <p:sp>
        <p:nvSpPr>
          <p:cNvPr id="912" name="Google Shape;912;p83"/>
          <p:cNvSpPr txBox="1"/>
          <p:nvPr/>
        </p:nvSpPr>
        <p:spPr>
          <a:xfrm>
            <a:off x="461962" y="4084637"/>
            <a:ext cx="8839200" cy="251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String[] array = {</a:t>
            </a:r>
            <a:r>
              <a:rPr lang="en-US" sz="2400" b="1" i="0" u="none">
                <a:solidFill>
                  <a:schemeClr val="dk1"/>
                </a:solidFill>
                <a:latin typeface="Times New Roman"/>
                <a:ea typeface="Times New Roman"/>
                <a:cs typeface="Times New Roman"/>
                <a:sym typeface="Times New Roman"/>
              </a:rPr>
              <a:t>"red"</a:t>
            </a:r>
            <a:r>
              <a:rPr lang="en-US" sz="2400" b="0" i="0" u="none">
                <a:solidFill>
                  <a:schemeClr val="dk1"/>
                </a:solidFill>
                <a:latin typeface="Times New Roman"/>
                <a:ea typeface="Times New Roman"/>
                <a:cs typeface="Times New Roman"/>
                <a:sym typeface="Times New Roman"/>
              </a:rPr>
              <a:t>, </a:t>
            </a:r>
            <a:r>
              <a:rPr lang="en-US" sz="2400" b="1" i="0" u="none">
                <a:solidFill>
                  <a:schemeClr val="dk1"/>
                </a:solidFill>
                <a:latin typeface="Times New Roman"/>
                <a:ea typeface="Times New Roman"/>
                <a:cs typeface="Times New Roman"/>
                <a:sym typeface="Times New Roman"/>
              </a:rPr>
              <a:t>"green", "blue"</a:t>
            </a:r>
            <a:r>
              <a:rPr lang="en-US" sz="2400" b="0" i="0" u="none">
                <a:solidFill>
                  <a:schemeClr val="dk1"/>
                </a:solidFill>
                <a:latin typeface="Times New Roman"/>
                <a:ea typeface="Times New Roman"/>
                <a:cs typeface="Times New Roman"/>
                <a:sym typeface="Times New Roman"/>
              </a:rPr>
              <a:t>};</a:t>
            </a:r>
            <a:endParaRPr/>
          </a:p>
          <a:p>
            <a:pPr marL="0" marR="0" lvl="0" indent="0" algn="l" rtl="0">
              <a:lnSpc>
                <a:spcPct val="100000"/>
              </a:lnSpc>
              <a:spcBef>
                <a:spcPts val="16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ArrayList&lt;String&gt; list = </a:t>
            </a:r>
            <a:r>
              <a:rPr lang="en-US" sz="2400" b="1" i="0" u="none">
                <a:solidFill>
                  <a:schemeClr val="dk1"/>
                </a:solidFill>
                <a:latin typeface="Times New Roman"/>
                <a:ea typeface="Times New Roman"/>
                <a:cs typeface="Times New Roman"/>
                <a:sym typeface="Times New Roman"/>
              </a:rPr>
              <a:t>new</a:t>
            </a:r>
            <a:r>
              <a:rPr lang="en-US" sz="2400" b="0" i="0" u="none">
                <a:solidFill>
                  <a:schemeClr val="dk1"/>
                </a:solidFill>
                <a:latin typeface="Times New Roman"/>
                <a:ea typeface="Times New Roman"/>
                <a:cs typeface="Times New Roman"/>
                <a:sym typeface="Times New Roman"/>
              </a:rPr>
              <a:t> ArrayList&lt;&gt;(Arrays.asList(array));</a:t>
            </a:r>
            <a:endParaRPr/>
          </a:p>
        </p:txBody>
      </p:sp>
      <p:sp>
        <p:nvSpPr>
          <p:cNvPr id="913" name="Google Shape;913;p83"/>
          <p:cNvSpPr txBox="1"/>
          <p:nvPr/>
        </p:nvSpPr>
        <p:spPr>
          <a:xfrm>
            <a:off x="4019550" y="2536825"/>
            <a:ext cx="876300" cy="461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YES </a:t>
            </a:r>
            <a:endParaRPr/>
          </a:p>
        </p:txBody>
      </p:sp>
      <p:sp>
        <p:nvSpPr>
          <p:cNvPr id="914" name="Google Shape;914;p83"/>
          <p:cNvSpPr txBox="1"/>
          <p:nvPr/>
        </p:nvSpPr>
        <p:spPr>
          <a:xfrm>
            <a:off x="3352800" y="152400"/>
            <a:ext cx="5410200" cy="762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Array Lists from/to Arrays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84"/>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98</a:t>
            </a:fld>
            <a:endParaRPr/>
          </a:p>
        </p:txBody>
      </p:sp>
      <p:sp>
        <p:nvSpPr>
          <p:cNvPr id="920" name="Google Shape;920;p84"/>
          <p:cNvSpPr txBox="1"/>
          <p:nvPr/>
        </p:nvSpPr>
        <p:spPr>
          <a:xfrm>
            <a:off x="381000" y="1543050"/>
            <a:ext cx="8153400" cy="8302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We can convert primitive type to objects using Wrapper classes. Can we convert </a:t>
            </a:r>
            <a:r>
              <a:rPr lang="en-US" sz="2400" b="0" i="0" u="none" dirty="0" err="1">
                <a:solidFill>
                  <a:schemeClr val="dk1"/>
                </a:solidFill>
                <a:latin typeface="Times New Roman"/>
                <a:ea typeface="Times New Roman"/>
                <a:cs typeface="Times New Roman"/>
                <a:sym typeface="Times New Roman"/>
              </a:rPr>
              <a:t>ArrayList</a:t>
            </a:r>
            <a:r>
              <a:rPr lang="en-US" sz="2400" b="0" i="0" u="none" dirty="0">
                <a:solidFill>
                  <a:schemeClr val="dk1"/>
                </a:solidFill>
                <a:latin typeface="Times New Roman"/>
                <a:ea typeface="Times New Roman"/>
                <a:cs typeface="Times New Roman"/>
                <a:sym typeface="Times New Roman"/>
              </a:rPr>
              <a:t> to array and vice versa?    </a:t>
            </a:r>
            <a:endParaRPr dirty="0"/>
          </a:p>
        </p:txBody>
      </p:sp>
      <p:sp>
        <p:nvSpPr>
          <p:cNvPr id="921" name="Google Shape;921;p84"/>
          <p:cNvSpPr txBox="1"/>
          <p:nvPr/>
        </p:nvSpPr>
        <p:spPr>
          <a:xfrm>
            <a:off x="461962" y="2643981"/>
            <a:ext cx="7620000" cy="1570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dirty="0">
                <a:solidFill>
                  <a:srgbClr val="FF0000"/>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rgbClr val="FF0000"/>
              </a:buClr>
              <a:buSzPts val="2400"/>
              <a:buFont typeface="Times New Roman"/>
              <a:buNone/>
            </a:pPr>
            <a:r>
              <a:rPr lang="en-US" sz="2400" b="0" i="0" u="none" dirty="0">
                <a:solidFill>
                  <a:srgbClr val="FF0000"/>
                </a:solidFill>
                <a:latin typeface="Times New Roman"/>
                <a:ea typeface="Times New Roman"/>
                <a:cs typeface="Times New Roman"/>
                <a:sym typeface="Times New Roman"/>
              </a:rPr>
              <a:t>Using the method “</a:t>
            </a:r>
            <a:r>
              <a:rPr lang="en-US" sz="2400" b="0" i="0" u="none" dirty="0" err="1">
                <a:solidFill>
                  <a:srgbClr val="FF0000"/>
                </a:solidFill>
                <a:latin typeface="Times New Roman"/>
                <a:ea typeface="Times New Roman"/>
                <a:cs typeface="Times New Roman"/>
                <a:sym typeface="Times New Roman"/>
              </a:rPr>
              <a:t>toArray</a:t>
            </a:r>
            <a:r>
              <a:rPr lang="en-US" sz="2400" b="0" i="0" u="none" dirty="0">
                <a:solidFill>
                  <a:srgbClr val="FF0000"/>
                </a:solidFill>
                <a:latin typeface="Times New Roman"/>
                <a:ea typeface="Times New Roman"/>
                <a:cs typeface="Times New Roman"/>
                <a:sym typeface="Times New Roman"/>
              </a:rPr>
              <a:t>” in the </a:t>
            </a:r>
            <a:r>
              <a:rPr lang="en-US" sz="2400" b="0" i="0" u="none" dirty="0" err="1">
                <a:solidFill>
                  <a:srgbClr val="FF0000"/>
                </a:solidFill>
                <a:latin typeface="Times New Roman"/>
                <a:ea typeface="Times New Roman"/>
                <a:cs typeface="Times New Roman"/>
                <a:sym typeface="Times New Roman"/>
              </a:rPr>
              <a:t>ArrayList</a:t>
            </a:r>
            <a:r>
              <a:rPr lang="en-US" sz="2400" b="0" i="0" u="none" dirty="0">
                <a:solidFill>
                  <a:srgbClr val="FF0000"/>
                </a:solidFill>
                <a:latin typeface="Times New Roman"/>
                <a:ea typeface="Times New Roman"/>
                <a:cs typeface="Times New Roman"/>
                <a:sym typeface="Times New Roman"/>
              </a:rPr>
              <a:t>, we can convert an </a:t>
            </a:r>
            <a:r>
              <a:rPr lang="en-US" sz="2400" b="0" i="0" u="none" dirty="0" err="1">
                <a:solidFill>
                  <a:srgbClr val="FF0000"/>
                </a:solidFill>
                <a:latin typeface="Times New Roman"/>
                <a:ea typeface="Times New Roman"/>
                <a:cs typeface="Times New Roman"/>
                <a:sym typeface="Times New Roman"/>
              </a:rPr>
              <a:t>ArrayList</a:t>
            </a:r>
            <a:r>
              <a:rPr lang="en-US" sz="2400" b="0" i="0" u="none" dirty="0">
                <a:solidFill>
                  <a:srgbClr val="FF0000"/>
                </a:solidFill>
                <a:latin typeface="Times New Roman"/>
                <a:ea typeface="Times New Roman"/>
                <a:cs typeface="Times New Roman"/>
                <a:sym typeface="Times New Roman"/>
              </a:rPr>
              <a:t> to an array.</a:t>
            </a:r>
            <a:endParaRPr dirty="0"/>
          </a:p>
          <a:p>
            <a:pPr marL="0" marR="0" lvl="0" indent="0" algn="l" rtl="0">
              <a:lnSpc>
                <a:spcPct val="100000"/>
              </a:lnSpc>
              <a:spcBef>
                <a:spcPts val="0"/>
              </a:spcBef>
              <a:spcAft>
                <a:spcPts val="0"/>
              </a:spcAft>
              <a:buNone/>
            </a:pPr>
            <a:endParaRPr sz="2400" b="0" i="0" u="none" dirty="0">
              <a:solidFill>
                <a:srgbClr val="FF0000"/>
              </a:solidFill>
              <a:latin typeface="Times New Roman"/>
              <a:ea typeface="Times New Roman"/>
              <a:cs typeface="Times New Roman"/>
              <a:sym typeface="Times New Roman"/>
            </a:endParaRPr>
          </a:p>
        </p:txBody>
      </p:sp>
      <p:pic>
        <p:nvPicPr>
          <p:cNvPr id="922" name="Google Shape;922;p84" descr="Image result for think"/>
          <p:cNvPicPr preferRelativeResize="0"/>
          <p:nvPr/>
        </p:nvPicPr>
        <p:blipFill rotWithShape="1">
          <a:blip r:embed="rId3">
            <a:alphaModFix/>
          </a:blip>
          <a:srcRect/>
          <a:stretch/>
        </p:blipFill>
        <p:spPr>
          <a:xfrm>
            <a:off x="-19050" y="7937"/>
            <a:ext cx="3371850" cy="1352550"/>
          </a:xfrm>
          <a:prstGeom prst="rect">
            <a:avLst/>
          </a:prstGeom>
          <a:noFill/>
          <a:ln>
            <a:noFill/>
          </a:ln>
        </p:spPr>
      </p:pic>
      <p:sp>
        <p:nvSpPr>
          <p:cNvPr id="923" name="Google Shape;923;p84"/>
          <p:cNvSpPr txBox="1"/>
          <p:nvPr/>
        </p:nvSpPr>
        <p:spPr>
          <a:xfrm>
            <a:off x="461962" y="4084637"/>
            <a:ext cx="8839200" cy="2514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String[] array1 = </a:t>
            </a:r>
            <a:r>
              <a:rPr lang="en-US" sz="2400" b="1" i="0" u="none">
                <a:solidFill>
                  <a:schemeClr val="dk1"/>
                </a:solidFill>
                <a:latin typeface="Times New Roman"/>
                <a:ea typeface="Times New Roman"/>
                <a:cs typeface="Times New Roman"/>
                <a:sym typeface="Times New Roman"/>
              </a:rPr>
              <a:t>new</a:t>
            </a:r>
            <a:r>
              <a:rPr lang="en-US" sz="2400" b="0" i="0" u="none">
                <a:solidFill>
                  <a:schemeClr val="dk1"/>
                </a:solidFill>
                <a:latin typeface="Times New Roman"/>
                <a:ea typeface="Times New Roman"/>
                <a:cs typeface="Times New Roman"/>
                <a:sym typeface="Times New Roman"/>
              </a:rPr>
              <a:t> String[list.size()];</a:t>
            </a:r>
            <a:endParaRPr/>
          </a:p>
          <a:p>
            <a:pPr marL="342900" marR="0" lvl="0" indent="-342900" algn="l" rtl="0">
              <a:lnSpc>
                <a:spcPct val="100000"/>
              </a:lnSpc>
              <a:spcBef>
                <a:spcPts val="16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list.toArray(array1);</a:t>
            </a:r>
            <a:endParaRPr/>
          </a:p>
        </p:txBody>
      </p:sp>
      <p:sp>
        <p:nvSpPr>
          <p:cNvPr id="924" name="Google Shape;924;p84"/>
          <p:cNvSpPr txBox="1"/>
          <p:nvPr/>
        </p:nvSpPr>
        <p:spPr>
          <a:xfrm>
            <a:off x="4019550" y="2536825"/>
            <a:ext cx="876300" cy="461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a:solidFill>
                  <a:srgbClr val="FF0000"/>
                </a:solidFill>
                <a:latin typeface="Times New Roman"/>
                <a:ea typeface="Times New Roman"/>
                <a:cs typeface="Times New Roman"/>
                <a:sym typeface="Times New Roman"/>
              </a:rPr>
              <a:t>YES </a:t>
            </a:r>
            <a:endParaRPr/>
          </a:p>
        </p:txBody>
      </p:sp>
      <p:sp>
        <p:nvSpPr>
          <p:cNvPr id="925" name="Google Shape;925;p84"/>
          <p:cNvSpPr txBox="1"/>
          <p:nvPr/>
        </p:nvSpPr>
        <p:spPr>
          <a:xfrm>
            <a:off x="3352800" y="152400"/>
            <a:ext cx="5410200" cy="762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Array Lists from/to Arrays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85"/>
          <p:cNvSpPr txBox="1"/>
          <p:nvPr/>
        </p:nvSpPr>
        <p:spPr>
          <a:xfrm>
            <a:off x="6553200" y="6399212"/>
            <a:ext cx="1905000" cy="457200"/>
          </a:xfrm>
          <a:prstGeom prst="rect">
            <a:avLst/>
          </a:prstGeom>
          <a:noFill/>
          <a:ln>
            <a:noFill/>
          </a:ln>
        </p:spPr>
        <p:txBody>
          <a:bodyPr spcFirstLastPara="1" wrap="square" lIns="92075" tIns="46025" rIns="92075" bIns="46025" anchor="ctr"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99</a:t>
            </a:fld>
            <a:endParaRPr/>
          </a:p>
        </p:txBody>
      </p:sp>
      <p:sp>
        <p:nvSpPr>
          <p:cNvPr id="931" name="Google Shape;931;p85"/>
          <p:cNvSpPr txBox="1"/>
          <p:nvPr/>
        </p:nvSpPr>
        <p:spPr>
          <a:xfrm>
            <a:off x="914400" y="1551782"/>
            <a:ext cx="7184180" cy="8302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If you want to sort, find max/min, or shuffle an array, what do you do?     </a:t>
            </a:r>
            <a:endParaRPr dirty="0"/>
          </a:p>
        </p:txBody>
      </p:sp>
      <p:pic>
        <p:nvPicPr>
          <p:cNvPr id="932" name="Google Shape;932;p85" descr="Image result for think"/>
          <p:cNvPicPr preferRelativeResize="0"/>
          <p:nvPr/>
        </p:nvPicPr>
        <p:blipFill rotWithShape="1">
          <a:blip r:embed="rId3">
            <a:alphaModFix/>
          </a:blip>
          <a:srcRect/>
          <a:stretch/>
        </p:blipFill>
        <p:spPr>
          <a:xfrm>
            <a:off x="-19050" y="7937"/>
            <a:ext cx="3371850" cy="1352550"/>
          </a:xfrm>
          <a:prstGeom prst="rect">
            <a:avLst/>
          </a:prstGeom>
          <a:noFill/>
          <a:ln>
            <a:noFill/>
          </a:ln>
        </p:spPr>
      </p:pic>
      <p:sp>
        <p:nvSpPr>
          <p:cNvPr id="933" name="Google Shape;933;p85"/>
          <p:cNvSpPr txBox="1"/>
          <p:nvPr/>
        </p:nvSpPr>
        <p:spPr>
          <a:xfrm>
            <a:off x="865062" y="2538016"/>
            <a:ext cx="6934200" cy="8302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dirty="0">
                <a:solidFill>
                  <a:srgbClr val="FF0000"/>
                </a:solidFill>
                <a:latin typeface="Times New Roman"/>
                <a:ea typeface="Times New Roman"/>
                <a:cs typeface="Times New Roman"/>
                <a:sym typeface="Times New Roman"/>
              </a:rPr>
              <a:t>Use an Algorithm that needs many statements and looping.</a:t>
            </a:r>
            <a:endParaRPr dirty="0"/>
          </a:p>
        </p:txBody>
      </p:sp>
      <p:sp>
        <p:nvSpPr>
          <p:cNvPr id="934" name="Google Shape;934;p85"/>
          <p:cNvSpPr txBox="1"/>
          <p:nvPr/>
        </p:nvSpPr>
        <p:spPr>
          <a:xfrm>
            <a:off x="865062" y="3297238"/>
            <a:ext cx="4529240" cy="461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Are there other easier solutions?</a:t>
            </a:r>
            <a:endParaRPr dirty="0"/>
          </a:p>
        </p:txBody>
      </p:sp>
      <p:sp>
        <p:nvSpPr>
          <p:cNvPr id="935" name="Google Shape;935;p85"/>
          <p:cNvSpPr txBox="1"/>
          <p:nvPr/>
        </p:nvSpPr>
        <p:spPr>
          <a:xfrm>
            <a:off x="865062" y="3807618"/>
            <a:ext cx="6713275" cy="1570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2400"/>
              <a:buFont typeface="Times New Roman"/>
              <a:buNone/>
            </a:pPr>
            <a:r>
              <a:rPr lang="en-US" sz="2400" b="0" i="0" u="none" dirty="0">
                <a:solidFill>
                  <a:srgbClr val="FF0000"/>
                </a:solidFill>
                <a:latin typeface="Times New Roman"/>
                <a:ea typeface="Times New Roman"/>
                <a:cs typeface="Times New Roman"/>
                <a:sym typeface="Times New Roman"/>
              </a:rPr>
              <a:t>Yes. Use the static methods “sort”, “max”, “min” and “Shuffle” in the </a:t>
            </a:r>
            <a:r>
              <a:rPr lang="en-US" sz="2400" b="0" i="0" u="none" dirty="0" err="1">
                <a:solidFill>
                  <a:srgbClr val="FF0000"/>
                </a:solidFill>
                <a:latin typeface="Times New Roman"/>
                <a:ea typeface="Times New Roman"/>
                <a:cs typeface="Times New Roman"/>
                <a:sym typeface="Times New Roman"/>
              </a:rPr>
              <a:t>java.util.Collections</a:t>
            </a:r>
            <a:r>
              <a:rPr lang="en-US" sz="2400" b="0" i="0" u="none" dirty="0">
                <a:solidFill>
                  <a:srgbClr val="FF0000"/>
                </a:solidFill>
                <a:latin typeface="Times New Roman"/>
                <a:ea typeface="Times New Roman"/>
                <a:cs typeface="Times New Roman"/>
                <a:sym typeface="Times New Roman"/>
              </a:rPr>
              <a:t> class,</a:t>
            </a:r>
            <a:r>
              <a:rPr lang="en-US" dirty="0">
                <a:ea typeface="Times New Roman"/>
              </a:rPr>
              <a:t> </a:t>
            </a:r>
            <a:r>
              <a:rPr lang="en-US" sz="2400" dirty="0">
                <a:solidFill>
                  <a:srgbClr val="FF0000"/>
                </a:solidFill>
                <a:latin typeface="Times New Roman"/>
                <a:ea typeface="Times New Roman"/>
                <a:cs typeface="Times New Roman"/>
                <a:sym typeface="Times New Roman"/>
              </a:rPr>
              <a:t>b</a:t>
            </a:r>
            <a:r>
              <a:rPr lang="en-US" sz="2400" b="0" i="0" u="none" dirty="0">
                <a:solidFill>
                  <a:srgbClr val="FF0000"/>
                </a:solidFill>
                <a:latin typeface="Times New Roman"/>
                <a:ea typeface="Times New Roman"/>
                <a:cs typeface="Times New Roman"/>
                <a:sym typeface="Times New Roman"/>
              </a:rPr>
              <a:t>ut the objects in the </a:t>
            </a:r>
            <a:r>
              <a:rPr lang="en-US" sz="2400" b="0" i="0" u="none" dirty="0" err="1">
                <a:solidFill>
                  <a:srgbClr val="FF0000"/>
                </a:solidFill>
                <a:latin typeface="Times New Roman"/>
                <a:ea typeface="Times New Roman"/>
                <a:cs typeface="Times New Roman"/>
                <a:sym typeface="Times New Roman"/>
              </a:rPr>
              <a:t>ArrayList</a:t>
            </a:r>
            <a:r>
              <a:rPr lang="en-US" sz="2400" b="0" i="0" u="none" dirty="0">
                <a:solidFill>
                  <a:srgbClr val="FF0000"/>
                </a:solidFill>
                <a:latin typeface="Times New Roman"/>
                <a:ea typeface="Times New Roman"/>
                <a:cs typeface="Times New Roman"/>
                <a:sym typeface="Times New Roman"/>
              </a:rPr>
              <a:t> must be comparable (Wrappers and Strings) objects to perform the tasks.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19488</TotalTime>
  <Words>8120</Words>
  <Application>Microsoft Macintosh PowerPoint</Application>
  <PresentationFormat>On-screen Show (4:3)</PresentationFormat>
  <Paragraphs>1348</Paragraphs>
  <Slides>100</Slides>
  <Notes>86</Notes>
  <HiddenSlides>4</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100</vt:i4>
      </vt:variant>
    </vt:vector>
  </HeadingPairs>
  <TitlesOfParts>
    <vt:vector size="113" baseType="lpstr">
      <vt:lpstr>Book Antiqua</vt:lpstr>
      <vt:lpstr>Trebuchet MS</vt:lpstr>
      <vt:lpstr>Arimo</vt:lpstr>
      <vt:lpstr>Courier</vt:lpstr>
      <vt:lpstr>Times New Roman</vt:lpstr>
      <vt:lpstr>Courier New</vt:lpstr>
      <vt:lpstr>Times</vt:lpstr>
      <vt:lpstr>HelveticaNeue</vt:lpstr>
      <vt:lpstr>Arial</vt:lpstr>
      <vt:lpstr>Noto Sans Symbols</vt:lpstr>
      <vt:lpstr>courier-new</vt:lpstr>
      <vt:lpstr>International</vt:lpstr>
      <vt:lpstr>1_International</vt:lpstr>
      <vt:lpstr>Chapter 11 Inheritance and Polymorphism  (Polymorphism)</vt:lpstr>
      <vt:lpstr>Objectives</vt:lpstr>
      <vt:lpstr>Polymorphism</vt:lpstr>
      <vt:lpstr>The Pillars of OOP</vt:lpstr>
      <vt:lpstr>Polymorphism</vt:lpstr>
      <vt:lpstr>Polymorphism</vt:lpstr>
      <vt:lpstr>Animals make sounds</vt:lpstr>
      <vt:lpstr>References and Inheritance</vt:lpstr>
      <vt:lpstr>Declared type and Actual type</vt:lpstr>
      <vt:lpstr>References and Inheritance</vt:lpstr>
      <vt:lpstr>References and Inheritance</vt:lpstr>
      <vt:lpstr>Polymorphic call </vt:lpstr>
      <vt:lpstr>PowerPoint Presentation</vt:lpstr>
      <vt:lpstr>PowerPoint Presentation</vt:lpstr>
      <vt:lpstr>PowerPoint Presentation</vt:lpstr>
      <vt:lpstr>Polymorphism</vt:lpstr>
      <vt:lpstr>Polymorphism</vt:lpstr>
      <vt:lpstr>Generic Programming</vt:lpstr>
      <vt:lpstr>Dynamic Binding</vt:lpstr>
      <vt:lpstr>Dynamic Binding</vt:lpstr>
      <vt:lpstr>Dynamic Binding</vt:lpstr>
      <vt:lpstr>Dynamic Binding</vt:lpstr>
      <vt:lpstr>Dynamic Binding</vt:lpstr>
      <vt:lpstr>Dynamic Binding</vt:lpstr>
      <vt:lpstr>Dynamic Binding</vt:lpstr>
      <vt:lpstr>Dynamic Binding</vt:lpstr>
      <vt:lpstr>Dynamic Binding</vt:lpstr>
      <vt:lpstr>Dynamic Binding</vt:lpstr>
      <vt:lpstr>Dynamic Binding</vt:lpstr>
      <vt:lpstr>Dynamic Binding</vt:lpstr>
      <vt:lpstr>Dynamic Binding</vt:lpstr>
      <vt:lpstr>Method Matching vs. Binding</vt:lpstr>
      <vt:lpstr>Method Matching vs. Binding</vt:lpstr>
      <vt:lpstr>PowerPoint Presentation</vt:lpstr>
      <vt:lpstr>PowerPoint Presentation</vt:lpstr>
      <vt:lpstr>Polymorphism Exercise</vt:lpstr>
      <vt:lpstr>Polymorphism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Legal assignments</vt:lpstr>
      <vt:lpstr>Casting Objects</vt:lpstr>
      <vt:lpstr>PowerPoint Presentation</vt:lpstr>
      <vt:lpstr>PowerPoint Presentation</vt:lpstr>
      <vt:lpstr>You may also consider the analogy of fruit, apple, and orange with the Fruit class as the superclass for Apple and Orange.</vt:lpstr>
      <vt:lpstr>You may also consider the analogy of fruit, apple, and orange with the Fruit class as the superclass for Apple and Orange.</vt:lpstr>
      <vt:lpstr>Upcasting vs. Downcasting </vt:lpstr>
      <vt:lpstr>Upcasting vs. Downcasting </vt:lpstr>
      <vt:lpstr>Casting from Superclass to Subclass</vt:lpstr>
      <vt:lpstr>Casting from Superclass to Subclass</vt:lpstr>
      <vt:lpstr>The instanceof Operator</vt:lpstr>
      <vt:lpstr>PowerPoint Presentation</vt:lpstr>
      <vt:lpstr>The instanceof Operator</vt:lpstr>
      <vt:lpstr>Example: Demonstrating Polymorphism and Casting</vt:lpstr>
      <vt:lpstr>PowerPoint Presentation</vt:lpstr>
      <vt:lpstr>PowerPoint Presentation</vt:lpstr>
      <vt:lpstr>Equality</vt:lpstr>
      <vt:lpstr>== operand</vt:lpstr>
      <vt:lpstr>== operand</vt:lpstr>
      <vt:lpstr>== operand</vt:lpstr>
      <vt:lpstr>== operand</vt:lpstr>
      <vt:lpstr>PowerPoint Presentation</vt:lpstr>
      <vt:lpstr>PowerPoint Presentation</vt:lpstr>
      <vt:lpstr>The equals method</vt:lpstr>
      <vt:lpstr>The equals method</vt:lpstr>
      <vt:lpstr>The equal method</vt:lpstr>
      <vt:lpstr>Morals</vt:lpstr>
      <vt:lpstr>PowerPoint Presentation</vt:lpstr>
      <vt:lpstr>PowerPoint Presentation</vt:lpstr>
      <vt:lpstr>PowerPoint Presentation</vt:lpstr>
      <vt:lpstr>NOTE</vt:lpstr>
      <vt:lpstr>Aliases</vt:lpstr>
      <vt:lpstr>Aliases</vt:lpstr>
      <vt:lpstr>PowerPoint Presentation</vt:lpstr>
      <vt:lpstr>The ArrayList Class</vt:lpstr>
      <vt:lpstr>Differences and Similarities between Arrays and ArrayList</vt:lpstr>
      <vt:lpstr>The ArrayList Class</vt:lpstr>
      <vt:lpstr>The ArrayList Class</vt:lpstr>
      <vt:lpstr>Differences and Similarities between Arrays and ArrayList</vt:lpstr>
      <vt:lpstr>Array Vs. ArrayList</vt:lpstr>
      <vt:lpstr>Create ArrayList</vt:lpstr>
      <vt:lpstr>Generic Type </vt:lpstr>
      <vt:lpstr>PowerPoint Presentation</vt:lpstr>
      <vt:lpstr>PowerPoint Presentation</vt:lpstr>
      <vt:lpstr>PowerPoint Presentation</vt:lpstr>
      <vt:lpstr>PowerPoint Presentation</vt:lpstr>
      <vt:lpstr>The MyStack Classes </vt:lpstr>
      <vt:lpstr>PowerPoint Presentation</vt:lpstr>
      <vt:lpstr>PowerPoint Presentation</vt:lpstr>
      <vt:lpstr>PowerPoint Presentation</vt:lpstr>
      <vt:lpstr>PowerPoint Presentation</vt:lpstr>
      <vt:lpstr>sort,max,min and shuffle in an Array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11 Inheritance and Polymorphism  (Polymorphism)</dc:title>
  <dc:creator>AREEJ MAATOG SALEEM ALHOTHALI</dc:creator>
  <cp:lastModifiedBy>LAMA ABDULAZIZ MOHAMMAD ALKHUZAYEM</cp:lastModifiedBy>
  <cp:revision>149</cp:revision>
  <dcterms:modified xsi:type="dcterms:W3CDTF">2023-01-22T08:42:04Z</dcterms:modified>
</cp:coreProperties>
</file>