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52" r:id="rId4"/>
    <p:sldId id="259" r:id="rId5"/>
    <p:sldId id="261" r:id="rId6"/>
    <p:sldId id="297" r:id="rId7"/>
    <p:sldId id="298" r:id="rId8"/>
    <p:sldId id="299" r:id="rId9"/>
    <p:sldId id="300" r:id="rId10"/>
    <p:sldId id="302" r:id="rId11"/>
    <p:sldId id="264" r:id="rId12"/>
    <p:sldId id="304" r:id="rId13"/>
    <p:sldId id="305" r:id="rId14"/>
    <p:sldId id="306" r:id="rId15"/>
    <p:sldId id="301" r:id="rId16"/>
    <p:sldId id="313" r:id="rId17"/>
    <p:sldId id="333" r:id="rId18"/>
    <p:sldId id="347" r:id="rId19"/>
    <p:sldId id="345" r:id="rId20"/>
    <p:sldId id="351" r:id="rId21"/>
    <p:sldId id="330" r:id="rId22"/>
    <p:sldId id="331" r:id="rId23"/>
    <p:sldId id="332" r:id="rId24"/>
    <p:sldId id="334" r:id="rId25"/>
    <p:sldId id="335" r:id="rId26"/>
    <p:sldId id="336" r:id="rId27"/>
    <p:sldId id="337" r:id="rId28"/>
    <p:sldId id="338" r:id="rId29"/>
    <p:sldId id="339" r:id="rId30"/>
    <p:sldId id="341" r:id="rId31"/>
    <p:sldId id="340" r:id="rId32"/>
    <p:sldId id="342" r:id="rId33"/>
    <p:sldId id="343" r:id="rId34"/>
    <p:sldId id="344" r:id="rId35"/>
    <p:sldId id="348" r:id="rId36"/>
    <p:sldId id="346" r:id="rId37"/>
    <p:sldId id="349" r:id="rId38"/>
    <p:sldId id="350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719"/>
    <a:srgbClr val="0056B2"/>
    <a:srgbClr val="FFC000"/>
    <a:srgbClr val="B01313"/>
    <a:srgbClr val="800080"/>
    <a:srgbClr val="FF6060"/>
    <a:srgbClr val="2AAC2A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3287" autoAdjust="0"/>
  </p:normalViewPr>
  <p:slideViewPr>
    <p:cSldViewPr snapToGrid="0">
      <p:cViewPr varScale="1">
        <p:scale>
          <a:sx n="60" d="100"/>
          <a:sy n="60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17/09/2022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" TargetMode="External"/><Relationship Id="rId7" Type="http://schemas.openxmlformats.org/officeDocument/2006/relationships/hyperlink" Target="https://dev.mysql.com/doc/refman/8.0/en/data-types.html" TargetMode="External"/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compatibility.html" TargetMode="External"/><Relationship Id="rId5" Type="http://schemas.openxmlformats.org/officeDocument/2006/relationships/hyperlink" Target="https://dev.mysql.com/doc/refman/8.0/en/pluggable-storage-overview.html" TargetMode="External"/><Relationship Id="rId4" Type="http://schemas.openxmlformats.org/officeDocument/2006/relationships/hyperlink" Target="https://www.mysql.com/products/enterpris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191" y="959704"/>
            <a:ext cx="11359005" cy="854581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Database Implementation &amp; Querying – Simple Queries</a:t>
            </a:r>
          </a:p>
          <a:p>
            <a:pPr algn="l"/>
            <a:r>
              <a:rPr lang="en-GB" dirty="0"/>
              <a:t>Creating tables and retrieving records from single Tables in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8736-6257-4566-BC63-AEB6F73D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essential DBMSs: Oracle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6BAD-2D89-4918-B885-F96A842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02298"/>
            <a:ext cx="11835089" cy="5911851"/>
          </a:xfrm>
        </p:spPr>
        <p:txBody>
          <a:bodyPr>
            <a:normAutofit/>
          </a:bodyPr>
          <a:lstStyle/>
          <a:p>
            <a:r>
              <a:rPr lang="en-GB" b="1" dirty="0"/>
              <a:t>Oracle</a:t>
            </a:r>
          </a:p>
          <a:p>
            <a:pPr lvl="1"/>
            <a:r>
              <a:rPr lang="en-GB" dirty="0"/>
              <a:t>Commercial multi-model DBMS: primarily ORDBMS with add-ons.</a:t>
            </a:r>
          </a:p>
          <a:p>
            <a:pPr lvl="1"/>
            <a:r>
              <a:rPr lang="en-GB" dirty="0"/>
              <a:t>Commonly used for online transaction processing (OLTP) and Data Warehousing (DW) and mixed (OLTP &amp; DW).</a:t>
            </a:r>
          </a:p>
          <a:p>
            <a:pPr lvl="1"/>
            <a:r>
              <a:rPr lang="en-GB" dirty="0"/>
              <a:t>Available on-prem, on-cloud or as hybrid cloud installation.</a:t>
            </a:r>
          </a:p>
          <a:p>
            <a:pPr lvl="1"/>
            <a:r>
              <a:rPr lang="en-GB" dirty="0"/>
              <a:t>Latest release – Oracle Database 21c: native JSON data type, In-database JavaScript execution, SQL Macros to call PL/SQL, optimised graph models, in-database machine learning, blockchain tables, etc. </a:t>
            </a:r>
            <a:r>
              <a:rPr lang="en-GB" sz="2000" dirty="0"/>
              <a:t>(Oracle Database Insider, 2021)</a:t>
            </a:r>
          </a:p>
          <a:p>
            <a:pPr lvl="1"/>
            <a:endParaRPr lang="en-GB" dirty="0"/>
          </a:p>
          <a:p>
            <a:r>
              <a:rPr lang="en-GB" b="1" dirty="0"/>
              <a:t>MySQL 		</a:t>
            </a:r>
            <a:r>
              <a:rPr lang="en-GB" sz="2400" dirty="0">
                <a:solidFill>
                  <a:srgbClr val="B01313"/>
                </a:solidFill>
              </a:rPr>
              <a:t>⚠️Not to be confused with language SQL</a:t>
            </a:r>
          </a:p>
          <a:p>
            <a:pPr lvl="1"/>
            <a:r>
              <a:rPr lang="en-GB" dirty="0"/>
              <a:t>Open-source multi-model DBMS: primarily RDBMS with add-ons.</a:t>
            </a:r>
          </a:p>
          <a:p>
            <a:pPr lvl="1"/>
            <a:r>
              <a:rPr lang="en-GB" dirty="0"/>
              <a:t>Bought by Sun Microsystems (2008) which was then bought by Oracle (2010).</a:t>
            </a:r>
          </a:p>
          <a:p>
            <a:pPr lvl="1"/>
            <a:r>
              <a:rPr lang="en-GB" dirty="0"/>
              <a:t>Latest release – MySQL 8.0: transactional data dictionary, SQL roles for permissions, MySQL DB service for cloud-native apps, document store for NoSQL apps, JSON support </a:t>
            </a:r>
            <a:r>
              <a:rPr lang="en-GB" sz="2000" dirty="0"/>
              <a:t>(MySQL, 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9179-1358-48C1-98F8-5CE1E9E3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9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Databases or SQL Databases</a:t>
            </a:r>
            <a:r>
              <a:rPr lang="en-GB" b="1" dirty="0">
                <a:solidFill>
                  <a:srgbClr val="00B050"/>
                </a:solidFill>
              </a:rPr>
              <a:t>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Databases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 err="1"/>
              <a:t>Semistructured</a:t>
            </a:r>
            <a:r>
              <a:rPr lang="en-GB" dirty="0"/>
              <a:t>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lvl="0">
              <a:defRPr/>
            </a:pPr>
            <a:r>
              <a:rPr lang="en-GB" b="1" dirty="0"/>
              <a:t>NoSQL Databases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Databases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1018-88B2-403B-9213-880C0BE0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popular Database Management Systems (August 2021)</a:t>
            </a:r>
          </a:p>
        </p:txBody>
      </p:sp>
      <p:graphicFrame>
        <p:nvGraphicFramePr>
          <p:cNvPr id="5" name="Table 5" descr="This table shows the10 most popular DBMSs and the models they rely on.">
            <a:extLst>
              <a:ext uri="{FF2B5EF4-FFF2-40B4-BE49-F238E27FC236}">
                <a16:creationId xmlns:a16="http://schemas.microsoft.com/office/drawing/2014/main" id="{4A83DABF-CEE4-46E5-8EEC-79628B62B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86821"/>
              </p:ext>
            </p:extLst>
          </p:nvPr>
        </p:nvGraphicFramePr>
        <p:xfrm>
          <a:off x="278160" y="987805"/>
          <a:ext cx="11794775" cy="543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97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1804309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1870841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  <a:gridCol w="7595528">
                  <a:extLst>
                    <a:ext uri="{9D8B030D-6E8A-4147-A177-3AD203B41FA5}">
                      <a16:colId xmlns:a16="http://schemas.microsoft.com/office/drawing/2014/main" val="2897664271"/>
                    </a:ext>
                  </a:extLst>
                </a:gridCol>
              </a:tblGrid>
              <a:tr h="473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DBMS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DB Model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Multi-Model (MM) or Single-Model (SM)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Oracle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MM: relational, document store, graph, RDF store,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MySQL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MM: relational, document store,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150" b="1" i="0" dirty="0">
                          <a:latin typeface="+mn-lt"/>
                        </a:rPr>
                        <a:t>MS SQL Server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i="0" dirty="0">
                          <a:latin typeface="+mn-lt"/>
                        </a:rPr>
                        <a:t>MM: relational, document store, graph,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PostgreSQL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MM: relational, document store,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MongoDB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Document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MM: document store, spatial, search engine, time series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422680466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Redis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Key-value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1950" i="0" dirty="0">
                          <a:latin typeface="+mn-lt"/>
                        </a:rPr>
                        <a:t>MM: key-value, document store, graph, spatial, search engine, time series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504983682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7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IBM Db2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i="0" dirty="0">
                          <a:latin typeface="+mn-lt"/>
                        </a:rPr>
                        <a:t>MM: relational, document store, RDF store,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602773524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8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Elasticsearch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Search Engine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MM: search engine, document store, spatial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809921167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9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SQLite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SM: relational only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664096879"/>
                  </a:ext>
                </a:extLst>
              </a:tr>
              <a:tr h="496079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+mn-lt"/>
                        </a:rPr>
                        <a:t>10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b="1" i="0" dirty="0">
                          <a:latin typeface="+mn-lt"/>
                        </a:rPr>
                        <a:t>MS Access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200" i="0" dirty="0">
                          <a:latin typeface="+mn-lt"/>
                        </a:rPr>
                        <a:t>Relational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latin typeface="+mn-lt"/>
                        </a:rPr>
                        <a:t>SM: relational only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9322576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17DE93-D4B4-4615-A790-6F1FFB692B5E}"/>
              </a:ext>
            </a:extLst>
          </p:cNvPr>
          <p:cNvSpPr txBox="1"/>
          <p:nvPr/>
        </p:nvSpPr>
        <p:spPr>
          <a:xfrm>
            <a:off x="5050220" y="6451876"/>
            <a:ext cx="20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(DB-Engines,2021)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B4B4-11E6-468F-8D10-8CCD9BE2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75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1F2D766-728C-4109-BC16-C2285AC7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</p:spPr>
        <p:txBody>
          <a:bodyPr/>
          <a:lstStyle/>
          <a:p>
            <a:r>
              <a:rPr lang="en-US" dirty="0"/>
              <a:t>MySQL Storage engine architecture</a:t>
            </a:r>
          </a:p>
        </p:txBody>
      </p:sp>
      <p:pic>
        <p:nvPicPr>
          <p:cNvPr id="2050" name="Picture 2" descr="MySQL architecture diagram showing connectors, interfaces, pluggable storage engines, the file system with files and logs.">
            <a:extLst>
              <a:ext uri="{FF2B5EF4-FFF2-40B4-BE49-F238E27FC236}">
                <a16:creationId xmlns:a16="http://schemas.microsoft.com/office/drawing/2014/main" id="{BC2C778E-1AA2-4A5F-8484-CB112788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8340" y="800100"/>
            <a:ext cx="5294097" cy="56470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DA28BE-0DE3-4FC0-A783-AB0B4F16D4B9}"/>
              </a:ext>
            </a:extLst>
          </p:cNvPr>
          <p:cNvSpPr/>
          <p:nvPr/>
        </p:nvSpPr>
        <p:spPr>
          <a:xfrm>
            <a:off x="4523495" y="6488668"/>
            <a:ext cx="3263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(MySQL Developer Zone, 2021a)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83101-8CD7-4AA8-889B-879F89B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9696" y="6449025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BB458C-3622-4FDF-8CA7-83B6267620B8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8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8184-3EDC-49F6-A508-5FBE32A5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compliance with Standard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8FB8-F643-4D5C-9C59-CC29A4AF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03890"/>
            <a:ext cx="11835089" cy="5954110"/>
          </a:xfrm>
        </p:spPr>
        <p:txBody>
          <a:bodyPr>
            <a:normAutofit/>
          </a:bodyPr>
          <a:lstStyle/>
          <a:p>
            <a:r>
              <a:rPr lang="en-GB" b="1" dirty="0"/>
              <a:t>Standard SQL</a:t>
            </a:r>
          </a:p>
          <a:p>
            <a:pPr lvl="1"/>
            <a:r>
              <a:rPr lang="en-GB" dirty="0"/>
              <a:t>Defined by the ISO/ANSI standardisation. </a:t>
            </a:r>
          </a:p>
          <a:p>
            <a:pPr lvl="1"/>
            <a:r>
              <a:rPr lang="en-GB" dirty="0"/>
              <a:t>Multiple revisions. SQL:1999; SQL:2003; SQL:2006; SQL:2011; SQL:2016 </a:t>
            </a:r>
          </a:p>
          <a:p>
            <a:pPr lvl="3"/>
            <a:endParaRPr lang="en-GB" dirty="0"/>
          </a:p>
          <a:p>
            <a:r>
              <a:rPr lang="en-GB" b="1" dirty="0"/>
              <a:t>MySQL DBMS </a:t>
            </a:r>
          </a:p>
          <a:p>
            <a:pPr lvl="1"/>
            <a:r>
              <a:rPr lang="en-GB" dirty="0"/>
              <a:t>Claims to comply with standard SQL and to support “most of the W3C XPath standard”. (MySQL Developer Zone, 2021b)</a:t>
            </a:r>
          </a:p>
          <a:p>
            <a:pPr lvl="1"/>
            <a:r>
              <a:rPr lang="en-GB" dirty="0"/>
              <a:t>Adds extensions to SQL or support for non-SQL features to increase the usability of MySQL Server. (MySQL Developer Zone, 2021b)</a:t>
            </a:r>
          </a:p>
          <a:p>
            <a:pPr lvl="3"/>
            <a:endParaRPr lang="en-GB" dirty="0"/>
          </a:p>
          <a:p>
            <a:r>
              <a:rPr lang="en-GB" b="1" dirty="0"/>
              <a:t>Examples of differences</a:t>
            </a:r>
          </a:p>
          <a:p>
            <a:pPr lvl="1"/>
            <a:r>
              <a:rPr lang="en-GB" dirty="0"/>
              <a:t>General syntax: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 both accepted; \ is the escape character</a:t>
            </a:r>
          </a:p>
          <a:p>
            <a:pPr lvl="1"/>
            <a:r>
              <a:rPr lang="en-GB" dirty="0"/>
              <a:t>SQL syntax: use IF EXISTS to drop a table; drop multiple tables, etc.</a:t>
            </a:r>
          </a:p>
          <a:p>
            <a:pPr lvl="1"/>
            <a:r>
              <a:rPr lang="en-GB" dirty="0"/>
              <a:t>Operators: can be used in SELECT clause</a:t>
            </a:r>
          </a:p>
          <a:p>
            <a:pPr lvl="1"/>
            <a:r>
              <a:rPr lang="en-GB" dirty="0"/>
              <a:t>Database objects &amp; data types: see (MySQL Developer Zone, 2021c).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B2AF8-410E-4C5F-8473-5F585BFE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EE24-82F8-4C36-B056-7AB458D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DA10-10D5-4C7B-9D6D-E8DAA78D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5" name="Table 5" descr="This table compares and contrasts database objects in Oracle and MySQL">
            <a:extLst>
              <a:ext uri="{FF2B5EF4-FFF2-40B4-BE49-F238E27FC236}">
                <a16:creationId xmlns:a16="http://schemas.microsoft.com/office/drawing/2014/main" id="{481D7546-A237-43C6-AFC6-12865ECA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57831"/>
              </p:ext>
            </p:extLst>
          </p:nvPr>
        </p:nvGraphicFramePr>
        <p:xfrm>
          <a:off x="278161" y="882705"/>
          <a:ext cx="11754456" cy="556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693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5082669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4839094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340918"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bg1"/>
                          </a:solidFill>
                        </a:rPr>
                        <a:t>Standard SQL (Oracle)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bg1"/>
                          </a:solidFill>
                        </a:rPr>
                        <a:t>SQL in MySQL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+mn-lt"/>
                        </a:rPr>
                        <a:t>Table / Relation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Basic unit of storage; </a:t>
                      </a:r>
                    </a:p>
                    <a:p>
                      <a:r>
                        <a:rPr lang="en-GB" sz="2800" i="0" dirty="0">
                          <a:latin typeface="+mn-lt"/>
                        </a:rPr>
                        <a:t>composed of rows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Basic unit of storage; </a:t>
                      </a:r>
                    </a:p>
                    <a:p>
                      <a:r>
                        <a:rPr lang="en-GB" sz="2800" i="0" dirty="0">
                          <a:latin typeface="+mn-lt"/>
                        </a:rPr>
                        <a:t>composed of rows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+mn-lt"/>
                        </a:rPr>
                        <a:t>View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Subsets of data from one or more tables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Subsets of data from one or more tables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+mn-lt"/>
                        </a:rPr>
                        <a:t>Index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Improves performance of some queries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Improves performance of some queries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+mn-lt"/>
                        </a:rPr>
                        <a:t>Sequence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Separate object; </a:t>
                      </a:r>
                    </a:p>
                    <a:p>
                      <a:r>
                        <a:rPr lang="en-GB" sz="2800" i="0" dirty="0">
                          <a:latin typeface="+mn-lt"/>
                        </a:rPr>
                        <a:t>generates numeric values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Not a separate object;</a:t>
                      </a:r>
                    </a:p>
                    <a:p>
                      <a:r>
                        <a:rPr lang="en-GB" sz="2800" i="0" dirty="0">
                          <a:latin typeface="+mn-lt"/>
                        </a:rPr>
                        <a:t>use AUTO_INCREMENT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+mn-lt"/>
                        </a:rPr>
                        <a:t>Synonym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Separate object; </a:t>
                      </a:r>
                    </a:p>
                    <a:p>
                      <a:r>
                        <a:rPr lang="en-GB" sz="2800" i="0" dirty="0">
                          <a:latin typeface="+mn-lt"/>
                        </a:rPr>
                        <a:t>gives alternative names to objects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2800" i="0" dirty="0">
                          <a:latin typeface="+mn-lt"/>
                        </a:rPr>
                        <a:t>Not a separate object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93225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3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19D8-ADED-44DA-B67F-3A674958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Logical 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E6F1-9ECB-4BD8-BA52-5673AC2E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0DCBDD-F1B8-41CB-A4B9-C669DC33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3885158"/>
            <a:ext cx="11954155" cy="2738583"/>
          </a:xfrm>
        </p:spPr>
        <p:txBody>
          <a:bodyPr>
            <a:normAutofit/>
          </a:bodyPr>
          <a:lstStyle/>
          <a:p>
            <a:r>
              <a:rPr lang="en-GB" dirty="0"/>
              <a:t>Cardinalities are 1 and *</a:t>
            </a:r>
          </a:p>
          <a:p>
            <a:pPr lvl="1"/>
            <a:r>
              <a:rPr lang="en-GB" dirty="0"/>
              <a:t>One-to-Many Relationship, Dept is the Parent table, Emp is the Child table.</a:t>
            </a:r>
          </a:p>
          <a:p>
            <a:pPr lvl="1"/>
            <a:r>
              <a:rPr lang="en-GB" dirty="0"/>
              <a:t>Child Emp carries a FK </a:t>
            </a:r>
            <a:r>
              <a:rPr lang="en-GB" dirty="0" err="1"/>
              <a:t>deptNo</a:t>
            </a:r>
            <a:r>
              <a:rPr lang="en-GB" dirty="0"/>
              <a:t> that references </a:t>
            </a:r>
            <a:r>
              <a:rPr lang="en-GB" dirty="0" err="1"/>
              <a:t>deptNo</a:t>
            </a:r>
            <a:r>
              <a:rPr lang="en-GB" dirty="0"/>
              <a:t> the PK of its parent Dept</a:t>
            </a:r>
          </a:p>
          <a:p>
            <a:r>
              <a:rPr lang="en-GB" dirty="0"/>
              <a:t>Participations are both 0</a:t>
            </a:r>
          </a:p>
          <a:p>
            <a:pPr lvl="1"/>
            <a:r>
              <a:rPr lang="en-GB" dirty="0"/>
              <a:t>A record in Dept may not have any corresponding records in Emp.</a:t>
            </a:r>
          </a:p>
          <a:p>
            <a:pPr lvl="1"/>
            <a:r>
              <a:rPr lang="en-GB" dirty="0"/>
              <a:t>A record in Emp may not have any corresponding records in dept: FK can be null.</a:t>
            </a:r>
          </a:p>
          <a:p>
            <a:pPr lvl="1"/>
            <a:endParaRPr lang="en-GB" dirty="0"/>
          </a:p>
        </p:txBody>
      </p:sp>
      <p:grpSp>
        <p:nvGrpSpPr>
          <p:cNvPr id="22" name="Group 21" descr="This diagram shows a simple logical ERD between the Dept and the Emp tables. The relationship is one-to-many, optional both on the Dept side and on the Emp Side.">
            <a:extLst>
              <a:ext uri="{FF2B5EF4-FFF2-40B4-BE49-F238E27FC236}">
                <a16:creationId xmlns:a16="http://schemas.microsoft.com/office/drawing/2014/main" id="{5F86EFA0-A73F-4C99-94B4-E59B9CD8E134}"/>
              </a:ext>
            </a:extLst>
          </p:cNvPr>
          <p:cNvGrpSpPr/>
          <p:nvPr/>
        </p:nvGrpSpPr>
        <p:grpSpPr>
          <a:xfrm>
            <a:off x="4714704" y="358196"/>
            <a:ext cx="7215492" cy="3518169"/>
            <a:chOff x="4517933" y="577836"/>
            <a:chExt cx="7215492" cy="3518169"/>
          </a:xfrm>
        </p:grpSpPr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98CB63E7-7C15-4B38-9804-9B2D3CFF6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933" y="780829"/>
              <a:ext cx="1871663" cy="4318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GB" b="1" kern="0" dirty="0" err="1">
                  <a:solidFill>
                    <a:prstClr val="black"/>
                  </a:solidFill>
                  <a:latin typeface="Arial"/>
                </a:rPr>
                <a:t>Dept</a:t>
              </a:r>
              <a:endParaRPr lang="en-GB" b="1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28A212AE-1900-49A2-8BF2-685E82AE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1841" y="767620"/>
              <a:ext cx="1711584" cy="4318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GB" b="1" kern="0" dirty="0" err="1">
                  <a:solidFill>
                    <a:prstClr val="black"/>
                  </a:solidFill>
                  <a:latin typeface="Arial"/>
                </a:rPr>
                <a:t>Emp</a:t>
              </a:r>
              <a:endParaRPr lang="en-GB" b="1" kern="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EDFD45-0BE1-4831-8A2D-40C096522019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6389596" y="983520"/>
              <a:ext cx="3632245" cy="1320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7" name="TextBox 15">
              <a:extLst>
                <a:ext uri="{FF2B5EF4-FFF2-40B4-BE49-F238E27FC236}">
                  <a16:creationId xmlns:a16="http://schemas.microsoft.com/office/drawing/2014/main" id="{E1FA0E3A-4317-4A7E-B2FF-4FC62295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44" y="577836"/>
              <a:ext cx="79197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GB" kern="0" dirty="0">
                  <a:solidFill>
                    <a:prstClr val="black"/>
                  </a:solidFill>
                  <a:latin typeface="Arial"/>
                </a:rPr>
                <a:t>has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F3C229A-E078-4E7A-9638-611BC6D76032}"/>
                </a:ext>
              </a:extLst>
            </p:cNvPr>
            <p:cNvSpPr/>
            <p:nvPr/>
          </p:nvSpPr>
          <p:spPr>
            <a:xfrm rot="5400000">
              <a:off x="8154008" y="690549"/>
              <a:ext cx="215900" cy="142875"/>
            </a:xfrm>
            <a:prstGeom prst="triangl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BE1F24DE-DE92-457D-9222-79477BCAF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8736" y="1183979"/>
              <a:ext cx="792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400" b="1" kern="0" dirty="0">
                  <a:solidFill>
                    <a:srgbClr val="C00000"/>
                  </a:solidFill>
                  <a:latin typeface="Arial"/>
                </a:rPr>
                <a:t>0</a:t>
              </a:r>
              <a:r>
                <a:rPr lang="en-GB" sz="2400" b="1" kern="0" dirty="0">
                  <a:solidFill>
                    <a:prstClr val="black"/>
                  </a:solidFill>
                  <a:latin typeface="Arial"/>
                </a:rPr>
                <a:t>..1</a:t>
              </a:r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37FCBFA-5417-4170-92AC-05842D4B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053" y="1222519"/>
              <a:ext cx="792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400" b="1" kern="0" dirty="0">
                  <a:solidFill>
                    <a:srgbClr val="C00000"/>
                  </a:solidFill>
                  <a:latin typeface="Arial"/>
                </a:rPr>
                <a:t>0</a:t>
              </a:r>
              <a:r>
                <a:rPr lang="en-GB" sz="2400" b="1" kern="0" dirty="0">
                  <a:latin typeface="Arial"/>
                </a:rPr>
                <a:t>..*</a:t>
              </a:r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E3906A71-BA1B-4CAC-AF89-79127C5F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933" y="1212629"/>
              <a:ext cx="1871663" cy="1296144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pPr>
                <a:defRPr/>
              </a:pPr>
              <a:r>
                <a:rPr lang="en-GB" b="1" kern="0" dirty="0" err="1">
                  <a:solidFill>
                    <a:srgbClr val="B01313"/>
                  </a:solidFill>
                  <a:latin typeface="Arial"/>
                </a:rPr>
                <a:t>deptNo</a:t>
              </a:r>
              <a:r>
                <a:rPr lang="en-GB" sz="2000" b="1" kern="0" dirty="0">
                  <a:solidFill>
                    <a:srgbClr val="B01313"/>
                  </a:solidFill>
                  <a:latin typeface="Arial"/>
                </a:rPr>
                <a:t>{PK}</a:t>
              </a:r>
            </a:p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d</a:t>
              </a:r>
              <a:r>
                <a:rPr lang="en-GB" kern="0" dirty="0">
                  <a:solidFill>
                    <a:prstClr val="black"/>
                  </a:solidFill>
                  <a:latin typeface="Arial"/>
                </a:rPr>
                <a:t>Name</a:t>
              </a:r>
            </a:p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dLoc</a:t>
              </a:r>
              <a:endParaRPr lang="en-GB" kern="0" dirty="0">
                <a:solidFill>
                  <a:prstClr val="black"/>
                </a:solidFill>
                <a:latin typeface="Arial"/>
              </a:endParaRPr>
            </a:p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createDate</a:t>
              </a:r>
              <a:endParaRPr lang="en-GB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2CA886-E64F-4425-B9D1-0C19C17AFA13}"/>
                </a:ext>
              </a:extLst>
            </p:cNvPr>
            <p:cNvSpPr/>
            <p:nvPr/>
          </p:nvSpPr>
          <p:spPr>
            <a:xfrm>
              <a:off x="5111483" y="2799861"/>
              <a:ext cx="2437780" cy="1296144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TextBox 20">
              <a:extLst>
                <a:ext uri="{FF2B5EF4-FFF2-40B4-BE49-F238E27FC236}">
                  <a16:creationId xmlns:a16="http://schemas.microsoft.com/office/drawing/2014/main" id="{170C704F-1553-4C56-8E0A-84088128A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1841" y="1199419"/>
              <a:ext cx="1711584" cy="2738583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empId</a:t>
              </a:r>
              <a:r>
                <a:rPr lang="en-GB" kern="0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GB" sz="2000" kern="0" dirty="0">
                  <a:solidFill>
                    <a:prstClr val="black"/>
                  </a:solidFill>
                  <a:latin typeface="Arial"/>
                </a:rPr>
                <a:t>{PK}</a:t>
              </a:r>
            </a:p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fName</a:t>
              </a:r>
              <a:endParaRPr lang="en-GB" kern="0" dirty="0">
                <a:solidFill>
                  <a:prstClr val="black"/>
                </a:solidFill>
                <a:latin typeface="Arial"/>
              </a:endParaRPr>
            </a:p>
            <a:p>
              <a:pPr>
                <a:defRPr/>
              </a:pPr>
              <a:r>
                <a:rPr lang="en-GB" kern="0" dirty="0" err="1">
                  <a:solidFill>
                    <a:prstClr val="black"/>
                  </a:solidFill>
                  <a:latin typeface="Arial"/>
                </a:rPr>
                <a:t>lName</a:t>
              </a:r>
              <a:endParaRPr lang="en-GB" kern="0" dirty="0">
                <a:solidFill>
                  <a:prstClr val="black"/>
                </a:solidFill>
                <a:latin typeface="Arial"/>
              </a:endParaRPr>
            </a:p>
            <a:p>
              <a:pPr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</a:rPr>
                <a:t>position</a:t>
              </a:r>
            </a:p>
            <a:p>
              <a:pPr>
                <a:defRPr/>
              </a:pPr>
              <a:r>
                <a:rPr lang="en-GB" kern="0" dirty="0" err="1">
                  <a:solidFill>
                    <a:srgbClr val="000000"/>
                  </a:solidFill>
                  <a:latin typeface="Arial"/>
                </a:rPr>
                <a:t>hireDate</a:t>
              </a:r>
              <a:endParaRPr lang="en-GB" kern="0" dirty="0">
                <a:solidFill>
                  <a:srgbClr val="000000"/>
                </a:solidFill>
                <a:latin typeface="Arial"/>
              </a:endParaRPr>
            </a:p>
            <a:p>
              <a:pPr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</a:rPr>
                <a:t>salary</a:t>
              </a:r>
            </a:p>
            <a:p>
              <a:pPr>
                <a:defRPr/>
              </a:pPr>
              <a:r>
                <a:rPr lang="en-GB" kern="0" dirty="0" err="1">
                  <a:solidFill>
                    <a:srgbClr val="000000"/>
                  </a:solidFill>
                  <a:latin typeface="Arial"/>
                </a:rPr>
                <a:t>commPct</a:t>
              </a:r>
              <a:endParaRPr lang="en-GB" kern="0" dirty="0">
                <a:solidFill>
                  <a:srgbClr val="000000"/>
                </a:solidFill>
                <a:latin typeface="Arial"/>
              </a:endParaRPr>
            </a:p>
            <a:p>
              <a:pPr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</a:rPr>
                <a:t>email</a:t>
              </a:r>
            </a:p>
            <a:p>
              <a:pPr>
                <a:defRPr/>
              </a:pPr>
              <a:r>
                <a:rPr lang="en-GB" b="1" kern="0" dirty="0" err="1">
                  <a:solidFill>
                    <a:srgbClr val="B01313"/>
                  </a:solidFill>
                  <a:latin typeface="Arial"/>
                </a:rPr>
                <a:t>deptNo</a:t>
              </a:r>
              <a:r>
                <a:rPr lang="en-GB" b="1" kern="0" dirty="0">
                  <a:solidFill>
                    <a:srgbClr val="B01313"/>
                  </a:solidFill>
                  <a:latin typeface="Arial"/>
                </a:rPr>
                <a:t>{FK}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C28C25-1771-4A95-9CAF-FE5C9CEB8D15}"/>
                </a:ext>
              </a:extLst>
            </p:cNvPr>
            <p:cNvSpPr txBox="1"/>
            <p:nvPr/>
          </p:nvSpPr>
          <p:spPr>
            <a:xfrm>
              <a:off x="5271665" y="3041228"/>
              <a:ext cx="2129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 dirty="0">
                  <a:latin typeface="Arial"/>
                </a:rPr>
                <a:t>Optional on Dept side 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4B0065-F792-41CD-9D9C-AABCEF03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080" y="1624125"/>
              <a:ext cx="0" cy="1175736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5999BE-0BE7-4E50-A26B-D71141BF192A}"/>
                </a:ext>
              </a:extLst>
            </p:cNvPr>
            <p:cNvSpPr/>
            <p:nvPr/>
          </p:nvSpPr>
          <p:spPr>
            <a:xfrm>
              <a:off x="7593435" y="2799861"/>
              <a:ext cx="2437780" cy="1296144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BEAE03-6A67-4F35-BCEA-5709069434ED}"/>
                </a:ext>
              </a:extLst>
            </p:cNvPr>
            <p:cNvSpPr txBox="1"/>
            <p:nvPr/>
          </p:nvSpPr>
          <p:spPr>
            <a:xfrm>
              <a:off x="7747822" y="3032434"/>
              <a:ext cx="2129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 dirty="0">
                  <a:solidFill>
                    <a:srgbClr val="FFC000"/>
                  </a:solidFill>
                  <a:latin typeface="Arial"/>
                </a:rPr>
                <a:t>Optional on Emp side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DE8A80-4C0E-49C9-8F4D-4C352D564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9898" y="1661051"/>
              <a:ext cx="292711" cy="119026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142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Dept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7A397-58DB-4E28-AD8A-E620E1BA008A}"/>
              </a:ext>
            </a:extLst>
          </p:cNvPr>
          <p:cNvSpPr txBox="1"/>
          <p:nvPr/>
        </p:nvSpPr>
        <p:spPr>
          <a:xfrm>
            <a:off x="619071" y="1608081"/>
            <a:ext cx="11072635" cy="4032964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sp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 TABLE Dept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INTEGER,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VARCHAR(20)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UNIQUE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	VARCHAR(30)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DATE,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d_dno_pk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PRIMARY KEY 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Emp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92186-B216-442D-9ABA-59FFA011AF24}"/>
              </a:ext>
            </a:extLst>
          </p:cNvPr>
          <p:cNvSpPr txBox="1"/>
          <p:nvPr/>
        </p:nvSpPr>
        <p:spPr>
          <a:xfrm>
            <a:off x="166541" y="937225"/>
            <a:ext cx="11954155" cy="55118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spcBef>
                <a:spcPts val="600"/>
              </a:spcBef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 TABLE Emp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position 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DATE 		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salary	DECIMAL(7,2)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	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DECIMAL(2,2),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email		VARCHAR(100)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UNIQUE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e_eid_pk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PRIMARY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e_dno_fk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FOREIGN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 REFERENCES Dept(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339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Dept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E15A-EFD4-41BD-827E-6B5113809DB3}"/>
              </a:ext>
            </a:extLst>
          </p:cNvPr>
          <p:cNvSpPr txBox="1"/>
          <p:nvPr/>
        </p:nvSpPr>
        <p:spPr>
          <a:xfrm>
            <a:off x="358255" y="1407617"/>
            <a:ext cx="11381441" cy="443389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INSERT INTO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 (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VALUES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(10, 'Database Management', 'New Cav', '2021-03-21'),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(20, 'Systems Design', 'Harrow', '2021-01-06'),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(30, 'IT Development', 'New Cav', '2021-04-25'),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(40, 'Project Management', 'Regents', '2021-02-12'),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(50, 'Systems Testing', 'Marylebone', NULL);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7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05 –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60512"/>
            <a:ext cx="11835089" cy="5788325"/>
          </a:xfrm>
        </p:spPr>
        <p:txBody>
          <a:bodyPr>
            <a:normAutofit/>
          </a:bodyPr>
          <a:lstStyle/>
          <a:p>
            <a:r>
              <a:rPr lang="en-GB" b="1" dirty="0"/>
              <a:t>DBMS and DB Languages.</a:t>
            </a:r>
          </a:p>
          <a:p>
            <a:pPr lvl="1"/>
            <a:r>
              <a:rPr lang="en-GB" dirty="0"/>
              <a:t>Data Definition Language (DDL); Data Manipulation Language (DML); Data Control Language (DCL).</a:t>
            </a:r>
          </a:p>
          <a:p>
            <a:r>
              <a:rPr lang="en-GB" b="1" dirty="0"/>
              <a:t>SQL – Structured Query Language.</a:t>
            </a:r>
          </a:p>
          <a:p>
            <a:pPr lvl="1"/>
            <a:r>
              <a:rPr lang="en-GB" dirty="0"/>
              <a:t>Capabilities, Properties  &amp; Statements.</a:t>
            </a:r>
          </a:p>
          <a:p>
            <a:r>
              <a:rPr lang="en-GB" b="1" dirty="0"/>
              <a:t>Popular RDBMSs</a:t>
            </a:r>
          </a:p>
          <a:p>
            <a:pPr lvl="1"/>
            <a:r>
              <a:rPr lang="en-GB" dirty="0"/>
              <a:t>Oracle and MySQL; MySQL architecture; MySQL compliance with standard SQL</a:t>
            </a:r>
          </a:p>
          <a:p>
            <a:r>
              <a:rPr lang="en-GB" b="1" dirty="0"/>
              <a:t>SQL to create and populate tables.</a:t>
            </a:r>
          </a:p>
          <a:p>
            <a:pPr lvl="1"/>
            <a:r>
              <a:rPr lang="en-GB" dirty="0"/>
              <a:t>Creating tables with CREATE; populating tables with INSERT INTO.</a:t>
            </a:r>
          </a:p>
          <a:p>
            <a:r>
              <a:rPr lang="en-GB" b="1" dirty="0"/>
              <a:t>SQL to query existing tables.</a:t>
            </a:r>
          </a:p>
          <a:p>
            <a:pPr lvl="1"/>
            <a:r>
              <a:rPr lang="en-GB" dirty="0"/>
              <a:t>Retrieving columns with SELECT FROM; arithmetic expressions; concatenating. </a:t>
            </a:r>
          </a:p>
          <a:p>
            <a:pPr lvl="1"/>
            <a:r>
              <a:rPr lang="en-GB" dirty="0"/>
              <a:t>Restricting rows with WHERE; comparison and logical operators; precedence.</a:t>
            </a:r>
          </a:p>
          <a:p>
            <a:pPr lvl="1"/>
            <a:r>
              <a:rPr lang="en-GB" dirty="0"/>
              <a:t>Sorting data with ORDER BY.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Emp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E15A-EFD4-41BD-827E-6B5113809DB3}"/>
              </a:ext>
            </a:extLst>
          </p:cNvPr>
          <p:cNvSpPr txBox="1"/>
          <p:nvPr/>
        </p:nvSpPr>
        <p:spPr>
          <a:xfrm>
            <a:off x="131495" y="1726931"/>
            <a:ext cx="12004582" cy="3795263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INSERT INTO 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 (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email,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VALUES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(101, 'Joe', 'Bloggs', 'Project Manager', '2021-03-01', 5200.00, 0.25, 'jb@it.com', 40),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(102, 'Jim', 'Marts', 'Database Admin', '2021-03-22', 4400.00, NULL, 'jm@it.com', 10),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(103, 'Jen', 'Fonts', 'Python Developer', '2021-04-28', 4800.00, 0.12, 'jf@it.com', 30),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(104, 'Jon', 'Pop', 'Database Architect', '2021-03-23', 4000.00, NULL, 'jp@it.com', 10),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(105, 'Tom', 'Dogs', 'UI Designer', '2021-01-10', 4000.00, NULL, 'td@it.com', 20),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(106, 'Tek', '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Roggs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', 'Project Manager', '2021-01-01', 5200.00, 0.13, 'tr@it.com', 40),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(107, 'Tim', 'Clogs', 'Java Developer', '2021-04-29', 4300.00, 0.15, 'tc@it.com', NULL),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(108, 'Tam', 'Kelps', 'UX Designer', '2021-01-15', 3900.00, NULL, 'tk@it.com', NULL);</a:t>
            </a:r>
          </a:p>
        </p:txBody>
      </p:sp>
    </p:spTree>
    <p:extLst>
      <p:ext uri="{BB962C8B-B14F-4D97-AF65-F5344CB8AC3E}">
        <p14:creationId xmlns:p14="http://schemas.microsoft.com/office/powerpoint/2010/main" val="213684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columns with SELECT…FROM clauses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91440"/>
            <a:ext cx="11835089" cy="521245"/>
          </a:xfrm>
        </p:spPr>
        <p:txBody>
          <a:bodyPr/>
          <a:lstStyle/>
          <a:p>
            <a:r>
              <a:rPr lang="en-GB" dirty="0"/>
              <a:t>Selecting all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5" y="1896947"/>
            <a:ext cx="11072635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*</a:t>
            </a: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285607" y="3975882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Selecting specific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23A0-A867-4199-826C-E738137A0A0E}"/>
              </a:ext>
            </a:extLst>
          </p:cNvPr>
          <p:cNvSpPr txBox="1"/>
          <p:nvPr/>
        </p:nvSpPr>
        <p:spPr>
          <a:xfrm>
            <a:off x="285607" y="4681389"/>
            <a:ext cx="11072635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endParaRPr lang="en-GB" sz="40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2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314-901D-4745-8E04-6BB5A870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95166-7375-47DD-8801-1CE78F88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20857"/>
            <a:ext cx="11835089" cy="642031"/>
          </a:xfrm>
        </p:spPr>
        <p:txBody>
          <a:bodyPr/>
          <a:lstStyle/>
          <a:p>
            <a:r>
              <a:rPr lang="en-GB" dirty="0"/>
              <a:t>Use arithmetic operators with number data and date data.</a:t>
            </a:r>
          </a:p>
        </p:txBody>
      </p:sp>
      <p:graphicFrame>
        <p:nvGraphicFramePr>
          <p:cNvPr id="8" name="Table 5" descr="This table compares and contrasts database objects in Oracle and MySQL">
            <a:extLst>
              <a:ext uri="{FF2B5EF4-FFF2-40B4-BE49-F238E27FC236}">
                <a16:creationId xmlns:a16="http://schemas.microsoft.com/office/drawing/2014/main" id="{CCC90E31-8396-48C0-B2A3-4604890B8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322771"/>
              </p:ext>
            </p:extLst>
          </p:nvPr>
        </p:nvGraphicFramePr>
        <p:xfrm>
          <a:off x="2149616" y="1600200"/>
          <a:ext cx="7892768" cy="28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3911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34091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+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Add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 err="1">
                          <a:latin typeface="+mn-lt"/>
                        </a:rPr>
                        <a:t>Substract</a:t>
                      </a:r>
                      <a:endParaRPr lang="en-GB" sz="2800" i="0" dirty="0"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*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 err="1">
                          <a:latin typeface="+mn-lt"/>
                        </a:rPr>
                        <a:t>Mulltiply</a:t>
                      </a:r>
                      <a:endParaRPr lang="en-GB" sz="2800" i="0" dirty="0"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/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Divide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868BD95-E239-4F7B-B072-E490F37FC318}"/>
              </a:ext>
            </a:extLst>
          </p:cNvPr>
          <p:cNvSpPr txBox="1">
            <a:spLocks/>
          </p:cNvSpPr>
          <p:nvPr/>
        </p:nvSpPr>
        <p:spPr>
          <a:xfrm>
            <a:off x="237845" y="4581226"/>
            <a:ext cx="11835089" cy="642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28AF5-898E-4D1B-9FBC-5BDA59AE54CD}"/>
              </a:ext>
            </a:extLst>
          </p:cNvPr>
          <p:cNvSpPr txBox="1"/>
          <p:nvPr/>
        </p:nvSpPr>
        <p:spPr>
          <a:xfrm>
            <a:off x="626357" y="5105483"/>
            <a:ext cx="9934148" cy="152557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</a:t>
            </a:r>
            <a:r>
              <a:rPr lang="en-GB" sz="40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salary + 300</a:t>
            </a: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F38B-35E6-43E3-9BE5-5E11E34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1022949"/>
            <a:ext cx="11835089" cy="521245"/>
          </a:xfrm>
        </p:spPr>
        <p:txBody>
          <a:bodyPr/>
          <a:lstStyle/>
          <a:p>
            <a:r>
              <a:rPr lang="en-GB" dirty="0"/>
              <a:t>Without brackets: * takes precedence over +.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623534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12 * salary + 200</a:t>
            </a: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237843" y="3635825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brackets: override * precedence and make + take precedence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23A0-A867-4199-826C-E738137A0A0E}"/>
              </a:ext>
            </a:extLst>
          </p:cNvPr>
          <p:cNvSpPr txBox="1"/>
          <p:nvPr/>
        </p:nvSpPr>
        <p:spPr>
          <a:xfrm>
            <a:off x="237842" y="4258288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12 * </a:t>
            </a:r>
            <a:r>
              <a:rPr lang="en-GB" sz="4000" b="1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salary + 200</a:t>
            </a:r>
            <a:r>
              <a:rPr lang="en-GB" sz="4000" b="1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0C21C0-7B88-46D8-8D1A-421026A581FB}"/>
              </a:ext>
            </a:extLst>
          </p:cNvPr>
          <p:cNvSpPr txBox="1">
            <a:spLocks/>
          </p:cNvSpPr>
          <p:nvPr/>
        </p:nvSpPr>
        <p:spPr>
          <a:xfrm>
            <a:off x="237842" y="6222498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	Which one is better from an employee’s perspective?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1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Values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022949"/>
            <a:ext cx="12144375" cy="9582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null value is an unavailable, unassigned, unknown or inapplicable value.</a:t>
            </a:r>
          </a:p>
          <a:p>
            <a:r>
              <a:rPr lang="en-GB" dirty="0"/>
              <a:t>A null value is not the same as zero or a blank value.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5605" y="2205387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endParaRPr lang="en-GB" sz="40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14300" y="4026913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arithmetic expression containing a null value will return a null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23A0-A867-4199-826C-E738137A0A0E}"/>
              </a:ext>
            </a:extLst>
          </p:cNvPr>
          <p:cNvSpPr txBox="1"/>
          <p:nvPr/>
        </p:nvSpPr>
        <p:spPr>
          <a:xfrm>
            <a:off x="237842" y="4659583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12 * salary *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886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Column Aliases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9" y="1094983"/>
            <a:ext cx="11956395" cy="9582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column alias renames a column heading.</a:t>
            </a:r>
          </a:p>
          <a:p>
            <a:r>
              <a:rPr lang="en-GB" dirty="0"/>
              <a:t>It follows the AS keyword and uses </a:t>
            </a:r>
            <a:r>
              <a:rPr lang="en-GB" dirty="0">
                <a:latin typeface="Consolas" panose="020B0609020204030204" pitchFamily="49" charset="0"/>
              </a:rPr>
              <a:t>" "</a:t>
            </a:r>
            <a:r>
              <a:rPr lang="en-GB" dirty="0"/>
              <a:t> to display the exact same label.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5" y="2146914"/>
            <a:ext cx="11835089" cy="158242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0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"Surname"</a:t>
            </a: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 </a:t>
            </a:r>
            <a:r>
              <a:rPr lang="en-GB" sz="30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"Monthly Salary"</a:t>
            </a: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0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"Commission"</a:t>
            </a:r>
          </a:p>
          <a:p>
            <a:pPr marL="180000" lvl="0" indent="0">
              <a:buNone/>
            </a:pPr>
            <a:r>
              <a:rPr lang="en-GB" sz="3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16539" y="4105037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is useful as part of calculations.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23A0-A867-4199-826C-E738137A0A0E}"/>
              </a:ext>
            </a:extLst>
          </p:cNvPr>
          <p:cNvSpPr txBox="1"/>
          <p:nvPr/>
        </p:nvSpPr>
        <p:spPr>
          <a:xfrm>
            <a:off x="237845" y="4706247"/>
            <a:ext cx="11835089" cy="158284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"Surname"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12 * salary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"Yearly Salary"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12 * (salary + salary *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AS "Final Intake"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1022949"/>
            <a:ext cx="11835089" cy="521245"/>
          </a:xfrm>
        </p:spPr>
        <p:txBody>
          <a:bodyPr/>
          <a:lstStyle/>
          <a:p>
            <a:r>
              <a:rPr lang="en-GB" dirty="0"/>
              <a:t>Concatenate columns: use CONCAT function.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2" y="1623534"/>
            <a:ext cx="10178365" cy="105605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CONCAT (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fName,lName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AS "Full Name"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237842" y="2892391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Concatenate and introduce a blank space.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445691"/>
            <a:ext cx="10178366" cy="105605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CONCAT (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,' ',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AS "Full Name"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68116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Concatenate and introduce a sting.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1" y="5234465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CONCAT (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,' ',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, ' is a ',position)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AS "Full Name and Job"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4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Rows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1022949"/>
            <a:ext cx="11835089" cy="521245"/>
          </a:xfrm>
        </p:spPr>
        <p:txBody>
          <a:bodyPr/>
          <a:lstStyle/>
          <a:p>
            <a:r>
              <a:rPr lang="en-GB" dirty="0"/>
              <a:t>Default display: all rows, including duplicates.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623534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40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237843" y="3635825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remove duplicates use DISTINCT.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23A0-A867-4199-826C-E738137A0A0E}"/>
              </a:ext>
            </a:extLst>
          </p:cNvPr>
          <p:cNvSpPr txBox="1"/>
          <p:nvPr/>
        </p:nvSpPr>
        <p:spPr>
          <a:xfrm>
            <a:off x="237842" y="4258288"/>
            <a:ext cx="11835089" cy="1710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40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DISTINCT</a:t>
            </a: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40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40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0C21C0-7B88-46D8-8D1A-421026A581FB}"/>
              </a:ext>
            </a:extLst>
          </p:cNvPr>
          <p:cNvSpPr txBox="1">
            <a:spLocks/>
          </p:cNvSpPr>
          <p:nvPr/>
        </p:nvSpPr>
        <p:spPr>
          <a:xfrm>
            <a:off x="237842" y="6222498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   Why are many values of </a:t>
            </a:r>
            <a:r>
              <a:rPr lang="en-GB" dirty="0" err="1"/>
              <a:t>deptNo</a:t>
            </a:r>
            <a:r>
              <a:rPr lang="en-GB" dirty="0"/>
              <a:t> duplicated in the Emp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Restricting rows with the WHERE clause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No quotes required in WHERE clause with numbers.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326665"/>
            <a:ext cx="10178365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= 10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Quotes required in WHERE clause with strings.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178366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WHERE position = 'Database Architect'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Quotes required in WHERE clause with dates.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22000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&gt;= '2021-03-01'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0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314-901D-4745-8E04-6BB5A870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graphicFrame>
        <p:nvGraphicFramePr>
          <p:cNvPr id="8" name="Table 5" descr="This table compares and contrasts database objects in Oracle and MySQL">
            <a:extLst>
              <a:ext uri="{FF2B5EF4-FFF2-40B4-BE49-F238E27FC236}">
                <a16:creationId xmlns:a16="http://schemas.microsoft.com/office/drawing/2014/main" id="{CCC90E31-8396-48C0-B2A3-4604890B8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00055"/>
              </p:ext>
            </p:extLst>
          </p:nvPr>
        </p:nvGraphicFramePr>
        <p:xfrm>
          <a:off x="1962872" y="800100"/>
          <a:ext cx="8385034" cy="594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761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4163273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=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Equal to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&gt;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Strictly greater than 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&gt;=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0" dirty="0">
                          <a:latin typeface="+mn-lt"/>
                        </a:rPr>
                        <a:t>Greater than or equal to 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&lt;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Strictly less than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&lt;=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Less than or equal to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550052964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&lt;&gt;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Not equal to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476624616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BETWEEN … AND …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Between 2 values (inclusive)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383882483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IN (SET)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Match any of the list of values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471425531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LIKE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Match a character pattern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263443005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IS NULL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Is a null value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5090296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F38B-35E6-43E3-9BE5-5E11E34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1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 (recap)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314-901D-4745-8E04-6BB5A870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graphicFrame>
        <p:nvGraphicFramePr>
          <p:cNvPr id="8" name="Table 5" descr="This table compares and contrasts database objects in Oracle and MySQL">
            <a:extLst>
              <a:ext uri="{FF2B5EF4-FFF2-40B4-BE49-F238E27FC236}">
                <a16:creationId xmlns:a16="http://schemas.microsoft.com/office/drawing/2014/main" id="{CCC90E31-8396-48C0-B2A3-4604890B8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91660"/>
              </p:ext>
            </p:extLst>
          </p:nvPr>
        </p:nvGraphicFramePr>
        <p:xfrm>
          <a:off x="1422470" y="2217855"/>
          <a:ext cx="9347059" cy="22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909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6534150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34091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AND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i="0" dirty="0">
                          <a:latin typeface="+mn-lt"/>
                        </a:rPr>
                        <a:t>Returns TRUE if </a:t>
                      </a:r>
                      <a:r>
                        <a:rPr lang="en-GB" sz="2800" b="1" i="0" dirty="0">
                          <a:latin typeface="+mn-lt"/>
                        </a:rPr>
                        <a:t>BOTH </a:t>
                      </a:r>
                      <a:r>
                        <a:rPr lang="en-GB" sz="2800" b="0" i="0" dirty="0">
                          <a:latin typeface="+mn-lt"/>
                        </a:rPr>
                        <a:t>conditions are true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OR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i="0" dirty="0">
                          <a:latin typeface="+mn-lt"/>
                        </a:rPr>
                        <a:t>Returns TRUE if </a:t>
                      </a:r>
                      <a:r>
                        <a:rPr lang="en-GB" sz="2800" b="1" i="0" dirty="0">
                          <a:latin typeface="+mn-lt"/>
                        </a:rPr>
                        <a:t>EITHER </a:t>
                      </a:r>
                      <a:r>
                        <a:rPr lang="en-GB" sz="2800" b="0" i="0" dirty="0">
                          <a:latin typeface="+mn-lt"/>
                        </a:rPr>
                        <a:t>conditions are true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ctr"/>
                      <a:r>
                        <a:rPr lang="en-GB" sz="2800" i="0" dirty="0">
                          <a:latin typeface="+mn-lt"/>
                        </a:rPr>
                        <a:t>NOT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0" dirty="0">
                          <a:latin typeface="+mn-lt"/>
                        </a:rPr>
                        <a:t>Returns TRUE if </a:t>
                      </a:r>
                      <a:r>
                        <a:rPr lang="en-GB" sz="2800" b="0" i="0" dirty="0">
                          <a:latin typeface="+mn-lt"/>
                        </a:rPr>
                        <a:t>condition is </a:t>
                      </a:r>
                      <a:r>
                        <a:rPr lang="en-GB" sz="2800" b="1" i="0" dirty="0">
                          <a:latin typeface="+mn-lt"/>
                        </a:rPr>
                        <a:t>FALSE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F38B-35E6-43E3-9BE5-5E11E34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2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with one or two values with BETWEEN…AND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Comparison operator in WHERE clause.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326665"/>
            <a:ext cx="10178365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salary &gt;= 4500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BETWEEN … AND operator (by default boundaries values are included!).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178366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salary BETWEEN 4000 AND 4800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comparison operators with the AND logical operator.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22000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salary &gt; 4000 AND salary &lt; 4800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08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with a list of values with IN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 Using IN operator to see if a value match any of the values in a list.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326665"/>
            <a:ext cx="10178365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IN (10, 30, 40)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Three = comparison operators with OR logical operator to do the same.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178366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= 10 OR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= 30 OR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= 40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Combining NOT and IN operator to get the opposite.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22000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NOT IN (10, 30, 40)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24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 Character Patterns with LIKE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Finding words that start with a specific letter.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326665"/>
            <a:ext cx="10178365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LIKE 'M%'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Finding words that contain a specific letter anywhere.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178366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LIKE '%o%'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Finding words that contain a specific letter in a specific position.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22000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LIKE '_o%'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5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null values with IS NULL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Retrieving records for which one attribute has no values.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3" y="1326665"/>
            <a:ext cx="10178365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IS NULL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Retrieving records for which one attribute has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178366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IS NOT NULL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Retrieving children records with no values in their FKs.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22000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IS NULL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029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logical operators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AND operator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4" y="1326665"/>
            <a:ext cx="10633356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'%Database%'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salary &gt; 4300;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633358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'%Database%'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salary &gt; 4300;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AND with NOT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09815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 IN (10,30)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salary &gt; 4300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30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314-901D-4745-8E04-6BB5A870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Precedence</a:t>
            </a:r>
          </a:p>
        </p:txBody>
      </p:sp>
      <p:graphicFrame>
        <p:nvGraphicFramePr>
          <p:cNvPr id="8" name="Table 5" descr="This table compares and contrasts database objects in Oracle and MySQL">
            <a:extLst>
              <a:ext uri="{FF2B5EF4-FFF2-40B4-BE49-F238E27FC236}">
                <a16:creationId xmlns:a16="http://schemas.microsoft.com/office/drawing/2014/main" id="{CCC90E31-8396-48C0-B2A3-4604890B8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85023"/>
              </p:ext>
            </p:extLst>
          </p:nvPr>
        </p:nvGraphicFramePr>
        <p:xfrm>
          <a:off x="1962872" y="800100"/>
          <a:ext cx="8385034" cy="54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442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5964592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Precedence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Arithmetic Operators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Concatenation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0" dirty="0">
                          <a:latin typeface="+mn-lt"/>
                        </a:rPr>
                        <a:t>Comparison conditions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IS NULL, LIKE, IN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BETWEEN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550052964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Not equal to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476624616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7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600" i="0" dirty="0">
                          <a:latin typeface="+mn-lt"/>
                        </a:rPr>
                        <a:t>NOT Logical conditions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383882483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8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AND Logical conditions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471425531"/>
                  </a:ext>
                </a:extLst>
              </a:tr>
              <a:tr h="540240">
                <a:tc>
                  <a:txBody>
                    <a:bodyPr/>
                    <a:lstStyle/>
                    <a:p>
                      <a:pPr algn="ctr"/>
                      <a:r>
                        <a:rPr lang="en-GB" sz="2600" i="0" dirty="0">
                          <a:latin typeface="+mn-lt"/>
                        </a:rPr>
                        <a:t>9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OR Logical conditions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26344300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032636-A435-4050-825E-3FA9EEC9F013}"/>
              </a:ext>
            </a:extLst>
          </p:cNvPr>
          <p:cNvSpPr txBox="1">
            <a:spLocks/>
          </p:cNvSpPr>
          <p:nvPr/>
        </p:nvSpPr>
        <p:spPr>
          <a:xfrm>
            <a:off x="237842" y="6280554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     Use brackets to override rules of precedence!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F38B-35E6-43E3-9BE5-5E11E34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9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Precedence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5420"/>
            <a:ext cx="11835089" cy="521245"/>
          </a:xfrm>
        </p:spPr>
        <p:txBody>
          <a:bodyPr/>
          <a:lstStyle/>
          <a:p>
            <a:r>
              <a:rPr lang="en-GB" dirty="0"/>
              <a:t>Without brackets: AND takes precedence over OR.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4" y="1326665"/>
            <a:ext cx="9791527" cy="230190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'%Database%'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'%Developer%'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salary &gt; 4400;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95107" y="3770029"/>
            <a:ext cx="120255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brackets: override AND precedence and make OR take precedence.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4" y="4223479"/>
            <a:ext cx="9791527" cy="247083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WHERE </a:t>
            </a:r>
            <a:r>
              <a:rPr lang="en-GB" sz="2800" b="1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'%Database%'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position LIKE '%Developer%'</a:t>
            </a:r>
            <a:r>
              <a:rPr lang="en-GB" sz="2800" b="1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salary &gt; 4400;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01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DATA with ORDER BY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5748"/>
            <a:ext cx="11835089" cy="521245"/>
          </a:xfrm>
        </p:spPr>
        <p:txBody>
          <a:bodyPr/>
          <a:lstStyle/>
          <a:p>
            <a:r>
              <a:rPr lang="en-GB" dirty="0"/>
              <a:t>Sorting in ascending order: the use ASC keyword is optional.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237844" y="1326665"/>
            <a:ext cx="10633356" cy="1307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ORDER BY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178455" y="2773289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Sorting in descending order and using an alias.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237842" y="3226739"/>
            <a:ext cx="10633358" cy="14595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 * 12 AS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AnnSal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ORDER BY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AnnSal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DESC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12246A-2A11-4E80-A784-ADC6986DADA7}"/>
              </a:ext>
            </a:extLst>
          </p:cNvPr>
          <p:cNvSpPr txBox="1">
            <a:spLocks/>
          </p:cNvSpPr>
          <p:nvPr/>
        </p:nvSpPr>
        <p:spPr>
          <a:xfrm>
            <a:off x="237842" y="4825006"/>
            <a:ext cx="11835089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Sorting by multiple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FABC-6FED-4F06-B2B1-FC06AE290F8D}"/>
              </a:ext>
            </a:extLst>
          </p:cNvPr>
          <p:cNvSpPr txBox="1"/>
          <p:nvPr/>
        </p:nvSpPr>
        <p:spPr>
          <a:xfrm>
            <a:off x="237842" y="5309815"/>
            <a:ext cx="10178367" cy="140487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ORDER BY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, salary DESC;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49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6" y="827316"/>
            <a:ext cx="12001630" cy="5871029"/>
          </a:xfrm>
        </p:spPr>
        <p:txBody>
          <a:bodyPr>
            <a:noAutofit/>
          </a:bodyPr>
          <a:lstStyle/>
          <a:p>
            <a:pPr lvl="1"/>
            <a:r>
              <a:rPr lang="en-GB" sz="2400" dirty="0"/>
              <a:t>Module Reading List: </a:t>
            </a:r>
            <a:r>
              <a:rPr lang="en-GB" sz="2400" dirty="0">
                <a:hlinkClick r:id="rId2"/>
              </a:rPr>
              <a:t>https://rl.talis.com/3/westminster/lists/2CAA7D6B-DCAD-AB71-C97B-7FEFCB499C28.html</a:t>
            </a:r>
            <a:r>
              <a:rPr lang="en-GB" sz="2200" dirty="0"/>
              <a:t>   </a:t>
            </a:r>
          </a:p>
          <a:p>
            <a:pPr lvl="1"/>
            <a:r>
              <a:rPr lang="en-GB" sz="2200" dirty="0"/>
              <a:t>Connolly, T.  &amp; </a:t>
            </a:r>
            <a:r>
              <a:rPr lang="en-GB" sz="2200" dirty="0" err="1"/>
              <a:t>Begg</a:t>
            </a:r>
            <a:r>
              <a:rPr lang="en-GB" sz="2200" dirty="0"/>
              <a:t>, C. E. (2015). Database systems: a practical approach to design, implementation and management. 6th Edition (Global Edition). Pearson Education.</a:t>
            </a:r>
          </a:p>
          <a:p>
            <a:pPr lvl="1"/>
            <a:r>
              <a:rPr lang="en-GB" sz="2200" dirty="0"/>
              <a:t>DB-Engines (2022). DB-Engines. Available from </a:t>
            </a:r>
            <a:r>
              <a:rPr lang="en-GB" sz="2200" dirty="0">
                <a:hlinkClick r:id="rId3"/>
              </a:rPr>
              <a:t>https://db-engines.com/</a:t>
            </a:r>
            <a:r>
              <a:rPr lang="en-GB" sz="2200" dirty="0"/>
              <a:t>. [Accessed 15 September 2022].</a:t>
            </a:r>
          </a:p>
          <a:p>
            <a:pPr lvl="1"/>
            <a:r>
              <a:rPr lang="en-GB" sz="2200" dirty="0" err="1"/>
              <a:t>Elmasri</a:t>
            </a:r>
            <a:r>
              <a:rPr lang="en-GB" sz="2200" dirty="0"/>
              <a:t>, R. &amp; </a:t>
            </a:r>
            <a:r>
              <a:rPr lang="en-GB" sz="2200" dirty="0" err="1"/>
              <a:t>Navathe</a:t>
            </a:r>
            <a:r>
              <a:rPr lang="en-GB" sz="2200" dirty="0"/>
              <a:t>, S. (2017). Fundamentals of Database Systems. 7th Edition (Global Edition). Pearson Education.</a:t>
            </a:r>
          </a:p>
          <a:p>
            <a:pPr lvl="1"/>
            <a:r>
              <a:rPr lang="en-GB" sz="2200" dirty="0"/>
              <a:t>MySQL(2022). MySQL Enterprise Edition. </a:t>
            </a:r>
            <a:r>
              <a:rPr lang="en-GB" sz="2200" dirty="0">
                <a:hlinkClick r:id="rId4"/>
              </a:rPr>
              <a:t>https://www.mysql.com/products/enterprise/</a:t>
            </a:r>
            <a:r>
              <a:rPr lang="en-GB" sz="2200" dirty="0"/>
              <a:t>. [Accessed 15 September 2022].</a:t>
            </a:r>
          </a:p>
          <a:p>
            <a:pPr lvl="1"/>
            <a:r>
              <a:rPr lang="en-GB" sz="2200" dirty="0">
                <a:solidFill>
                  <a:prstClr val="black"/>
                </a:solidFill>
              </a:rPr>
              <a:t>MySQL Developer Zone (2022a). </a:t>
            </a:r>
            <a:r>
              <a:rPr lang="en-GB" sz="2200" dirty="0"/>
              <a:t>Overview of MySQL Storage Engine Architecture</a:t>
            </a:r>
            <a:r>
              <a:rPr lang="en-GB" sz="2200" dirty="0">
                <a:solidFill>
                  <a:prstClr val="black"/>
                </a:solidFill>
              </a:rPr>
              <a:t>. </a:t>
            </a:r>
            <a:r>
              <a:rPr lang="en-GB" sz="2200" dirty="0">
                <a:solidFill>
                  <a:prstClr val="black"/>
                </a:solidFill>
                <a:hlinkClick r:id="rId5"/>
              </a:rPr>
              <a:t>https://dev.mysql.com/doc/refman/8.0/en/pluggable-storage-overview.html</a:t>
            </a:r>
            <a:r>
              <a:rPr lang="en-GB" sz="2200" dirty="0">
                <a:solidFill>
                  <a:prstClr val="black"/>
                </a:solidFill>
              </a:rPr>
              <a:t>. [</a:t>
            </a:r>
            <a:r>
              <a:rPr lang="en-GB" sz="2200" dirty="0"/>
              <a:t>Accessed 15 September 2022</a:t>
            </a:r>
            <a:r>
              <a:rPr lang="en-GB" sz="2200" dirty="0">
                <a:solidFill>
                  <a:prstClr val="black"/>
                </a:solidFill>
              </a:rPr>
              <a:t>].</a:t>
            </a:r>
          </a:p>
          <a:p>
            <a:pPr lvl="1"/>
            <a:r>
              <a:rPr lang="en-GB" sz="2200" dirty="0">
                <a:solidFill>
                  <a:prstClr val="black"/>
                </a:solidFill>
              </a:rPr>
              <a:t>MySQL Developer Zone (2022b). </a:t>
            </a:r>
            <a:r>
              <a:rPr lang="en-GB" sz="2200" dirty="0"/>
              <a:t>MySQL Standards Compliance</a:t>
            </a:r>
            <a:r>
              <a:rPr lang="en-GB" sz="2200" dirty="0">
                <a:solidFill>
                  <a:prstClr val="black"/>
                </a:solidFill>
              </a:rPr>
              <a:t>. </a:t>
            </a:r>
            <a:r>
              <a:rPr lang="en-GB" sz="2200" dirty="0">
                <a:solidFill>
                  <a:prstClr val="black"/>
                </a:solidFill>
                <a:hlinkClick r:id="rId6"/>
              </a:rPr>
              <a:t>https://dev.mysql.com/doc/refman/8.0/en/compatibility.html</a:t>
            </a:r>
            <a:r>
              <a:rPr lang="en-GB" sz="2200" dirty="0">
                <a:solidFill>
                  <a:prstClr val="black"/>
                </a:solidFill>
              </a:rPr>
              <a:t>. [</a:t>
            </a:r>
            <a:r>
              <a:rPr lang="en-GB" sz="2200" dirty="0"/>
              <a:t>Accessed 15 Sept 2022</a:t>
            </a:r>
            <a:r>
              <a:rPr lang="en-GB" sz="2200" dirty="0">
                <a:solidFill>
                  <a:prstClr val="black"/>
                </a:solidFill>
              </a:rPr>
              <a:t>].</a:t>
            </a:r>
          </a:p>
          <a:p>
            <a:pPr lvl="1"/>
            <a:r>
              <a:rPr lang="en-GB" sz="2200" dirty="0">
                <a:solidFill>
                  <a:prstClr val="black"/>
                </a:solidFill>
              </a:rPr>
              <a:t>MySQL Developer Zone (2022c). MySQL Data Types. </a:t>
            </a:r>
            <a:r>
              <a:rPr lang="en-GB" sz="2200" dirty="0">
                <a:solidFill>
                  <a:prstClr val="black"/>
                </a:solidFill>
                <a:hlinkClick r:id="rId7"/>
              </a:rPr>
              <a:t>https://dev.mysql.com/doc/refman/8.0/en/data-types.html</a:t>
            </a:r>
            <a:r>
              <a:rPr lang="en-GB" sz="2200" dirty="0">
                <a:solidFill>
                  <a:prstClr val="black"/>
                </a:solidFill>
              </a:rPr>
              <a:t> [</a:t>
            </a:r>
            <a:r>
              <a:rPr lang="en-GB" sz="2200" dirty="0"/>
              <a:t>Accessed 15 Sept 2022</a:t>
            </a:r>
            <a:r>
              <a:rPr lang="en-GB" sz="2200" dirty="0">
                <a:solidFill>
                  <a:prstClr val="black"/>
                </a:solidFill>
              </a:rPr>
              <a:t>].</a:t>
            </a: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D48665-44CD-4061-82F2-912A6459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1834813" cy="800100"/>
          </a:xfrm>
        </p:spPr>
        <p:txBody>
          <a:bodyPr>
            <a:normAutofit/>
          </a:bodyPr>
          <a:lstStyle/>
          <a:p>
            <a:r>
              <a:rPr lang="en-GB" dirty="0"/>
              <a:t>Database System</a:t>
            </a:r>
          </a:p>
        </p:txBody>
      </p:sp>
      <p:grpSp>
        <p:nvGrpSpPr>
          <p:cNvPr id="18" name="Group 17" descr="This is a diagram representing a database system with users, database applications, a DBMS and a database. ">
            <a:extLst>
              <a:ext uri="{FF2B5EF4-FFF2-40B4-BE49-F238E27FC236}">
                <a16:creationId xmlns:a16="http://schemas.microsoft.com/office/drawing/2014/main" id="{CF2CA98B-76B8-4679-9169-A318CC94A915}"/>
              </a:ext>
            </a:extLst>
          </p:cNvPr>
          <p:cNvGrpSpPr/>
          <p:nvPr/>
        </p:nvGrpSpPr>
        <p:grpSpPr>
          <a:xfrm>
            <a:off x="395537" y="908720"/>
            <a:ext cx="11730203" cy="5760639"/>
            <a:chOff x="395537" y="908720"/>
            <a:chExt cx="11730203" cy="5760639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A5CE7256-0297-415C-8D74-D4647AF6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7" y="908720"/>
              <a:ext cx="8404308" cy="576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1B1C51D3-F495-4772-AE58-A6D59A870C54}"/>
                </a:ext>
              </a:extLst>
            </p:cNvPr>
            <p:cNvSpPr/>
            <p:nvPr/>
          </p:nvSpPr>
          <p:spPr>
            <a:xfrm>
              <a:off x="8799845" y="3957850"/>
              <a:ext cx="383912" cy="2429301"/>
            </a:xfrm>
            <a:prstGeom prst="rightBracket">
              <a:avLst/>
            </a:prstGeom>
            <a:ln w="508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67008CE9-3A85-41F9-B7CE-0087C97E76A9}"/>
                </a:ext>
              </a:extLst>
            </p:cNvPr>
            <p:cNvSpPr/>
            <p:nvPr/>
          </p:nvSpPr>
          <p:spPr>
            <a:xfrm>
              <a:off x="8799845" y="2835969"/>
              <a:ext cx="383912" cy="953070"/>
            </a:xfrm>
            <a:prstGeom prst="rightBracket">
              <a:avLst/>
            </a:prstGeom>
            <a:ln w="50800">
              <a:solidFill>
                <a:srgbClr val="1967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FBB06-FC0A-42F5-AE11-C30648C11616}"/>
                </a:ext>
              </a:extLst>
            </p:cNvPr>
            <p:cNvSpPr txBox="1"/>
            <p:nvPr/>
          </p:nvSpPr>
          <p:spPr>
            <a:xfrm>
              <a:off x="9382539" y="4572000"/>
              <a:ext cx="25801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56B2"/>
                  </a:solidFill>
                </a:rPr>
                <a:t>5COSC020W</a:t>
              </a:r>
            </a:p>
            <a:p>
              <a:r>
                <a:rPr lang="en-GB" sz="2400" b="1" dirty="0">
                  <a:solidFill>
                    <a:srgbClr val="0056B2"/>
                  </a:solidFill>
                </a:rPr>
                <a:t>DATABASE </a:t>
              </a:r>
            </a:p>
            <a:p>
              <a:r>
                <a:rPr lang="en-GB" sz="2400" b="1" dirty="0">
                  <a:solidFill>
                    <a:srgbClr val="0056B2"/>
                  </a:solidFill>
                </a:rPr>
                <a:t>SYSTEMS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AE953-B7AA-4BD2-8964-467B3F9D80D2}"/>
                </a:ext>
              </a:extLst>
            </p:cNvPr>
            <p:cNvSpPr txBox="1"/>
            <p:nvPr/>
          </p:nvSpPr>
          <p:spPr>
            <a:xfrm>
              <a:off x="9382539" y="2712339"/>
              <a:ext cx="2743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196719"/>
                  </a:solidFill>
                </a:rPr>
                <a:t>5COSC024W</a:t>
              </a:r>
            </a:p>
            <a:p>
              <a:r>
                <a:rPr lang="en-GB" sz="2400" dirty="0">
                  <a:solidFill>
                    <a:srgbClr val="196719"/>
                  </a:solidFill>
                </a:rPr>
                <a:t>Server-side</a:t>
              </a:r>
            </a:p>
            <a:p>
              <a:r>
                <a:rPr lang="en-GB" sz="2400" dirty="0">
                  <a:solidFill>
                    <a:srgbClr val="196719"/>
                  </a:solidFill>
                </a:rPr>
                <a:t>Web Development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0726-96AC-46C6-B588-6607E85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F7-01CC-41AD-9D4C-D40CA18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00D7-3C81-4EC9-84D6-53810BF5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57943"/>
            <a:ext cx="11835089" cy="590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Software that allows users to:</a:t>
            </a:r>
          </a:p>
          <a:p>
            <a:pPr lvl="3"/>
            <a:endParaRPr lang="en-GB" dirty="0"/>
          </a:p>
          <a:p>
            <a:r>
              <a:rPr lang="en-GB" b="1" dirty="0"/>
              <a:t>Define a database			</a:t>
            </a:r>
            <a:r>
              <a:rPr lang="en-GB" i="1" dirty="0"/>
              <a:t>Data Definition Language (DDL)</a:t>
            </a:r>
          </a:p>
          <a:p>
            <a:pPr lvl="1"/>
            <a:r>
              <a:rPr lang="en-GB" dirty="0"/>
              <a:t>Specify data types, structures &amp; constraints of the data</a:t>
            </a:r>
          </a:p>
          <a:p>
            <a:pPr lvl="1"/>
            <a:r>
              <a:rPr lang="en-GB" dirty="0"/>
              <a:t>Specify the meta-data: description of the data </a:t>
            </a:r>
          </a:p>
          <a:p>
            <a:pPr lvl="3"/>
            <a:endParaRPr lang="en-GB" dirty="0"/>
          </a:p>
          <a:p>
            <a:r>
              <a:rPr lang="en-GB" b="1" dirty="0"/>
              <a:t>Construct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Store data in storage medium controlled by DBMS</a:t>
            </a:r>
          </a:p>
          <a:p>
            <a:pPr lvl="3"/>
            <a:endParaRPr lang="en-GB" dirty="0"/>
          </a:p>
          <a:p>
            <a:r>
              <a:rPr lang="en-GB" b="1" dirty="0"/>
              <a:t>Manipulate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Querying, updating and reporting on the data</a:t>
            </a:r>
          </a:p>
          <a:p>
            <a:pPr lvl="3"/>
            <a:endParaRPr lang="en-GB" dirty="0"/>
          </a:p>
          <a:p>
            <a:r>
              <a:rPr lang="en-GB" b="1" dirty="0"/>
              <a:t>Control access to a database	</a:t>
            </a:r>
            <a:r>
              <a:rPr lang="en-GB" i="1" dirty="0"/>
              <a:t> Data Control Language (DCL)</a:t>
            </a:r>
            <a:endParaRPr lang="en-GB" b="1" dirty="0"/>
          </a:p>
          <a:p>
            <a:pPr lvl="1"/>
            <a:r>
              <a:rPr lang="en-GB" dirty="0"/>
              <a:t>Ensuring security, integrity, concurrency &amp;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8238-DCBE-440E-951C-61AA9F83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697A-9B7D-43CD-A24D-BDC1D7B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–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6D2-1720-41A4-B5AD-FD9C27E3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355834"/>
            <a:ext cx="11835089" cy="5419915"/>
          </a:xfrm>
        </p:spPr>
        <p:txBody>
          <a:bodyPr/>
          <a:lstStyle/>
          <a:p>
            <a:r>
              <a:rPr lang="en-GB" dirty="0"/>
              <a:t>Pronounced </a:t>
            </a:r>
            <a:r>
              <a:rPr lang="en-GB" b="1" dirty="0"/>
              <a:t>“S.Q.L” or “Sequel”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b="1" dirty="0"/>
              <a:t>Comprehensive database language</a:t>
            </a:r>
            <a:r>
              <a:rPr lang="en-GB" dirty="0"/>
              <a:t>, allows users to:</a:t>
            </a:r>
          </a:p>
          <a:p>
            <a:pPr lvl="1"/>
            <a:r>
              <a:rPr lang="en-GB" dirty="0"/>
              <a:t>create the database and relation structures; </a:t>
            </a:r>
          </a:p>
          <a:p>
            <a:pPr lvl="1"/>
            <a:r>
              <a:rPr lang="en-GB" dirty="0"/>
              <a:t>perform insertion, modification, deletion of data from relations; </a:t>
            </a:r>
          </a:p>
          <a:p>
            <a:pPr lvl="1"/>
            <a:r>
              <a:rPr lang="en-GB" dirty="0"/>
              <a:t>perform simple and complex queries.</a:t>
            </a:r>
          </a:p>
          <a:p>
            <a:pPr lvl="1"/>
            <a:endParaRPr lang="en-GB" dirty="0"/>
          </a:p>
          <a:p>
            <a:r>
              <a:rPr lang="en-GB" dirty="0"/>
              <a:t>SQL enables the </a:t>
            </a:r>
            <a:r>
              <a:rPr lang="en-GB" b="1" dirty="0"/>
              <a:t>CRUD</a:t>
            </a:r>
            <a:r>
              <a:rPr lang="en-GB" dirty="0"/>
              <a:t> operations</a:t>
            </a:r>
          </a:p>
          <a:p>
            <a:pPr lvl="1"/>
            <a:r>
              <a:rPr lang="en-GB" b="1" dirty="0"/>
              <a:t>Create </a:t>
            </a:r>
            <a:r>
              <a:rPr lang="en-GB" dirty="0"/>
              <a:t>new records in the database tables.</a:t>
            </a:r>
          </a:p>
          <a:p>
            <a:pPr lvl="1"/>
            <a:r>
              <a:rPr lang="en-GB" b="1" dirty="0"/>
              <a:t>Read </a:t>
            </a:r>
            <a:r>
              <a:rPr lang="en-GB" dirty="0"/>
              <a:t>or </a:t>
            </a:r>
            <a:r>
              <a:rPr lang="en-GB" b="1" dirty="0"/>
              <a:t>Retrieve </a:t>
            </a:r>
            <a:r>
              <a:rPr lang="en-GB" dirty="0"/>
              <a:t>records from the database tables.</a:t>
            </a:r>
          </a:p>
          <a:p>
            <a:pPr lvl="1"/>
            <a:r>
              <a:rPr lang="en-GB" b="1" dirty="0"/>
              <a:t>Update </a:t>
            </a:r>
            <a:r>
              <a:rPr lang="en-GB" dirty="0"/>
              <a:t>existing records in database tables.</a:t>
            </a:r>
          </a:p>
          <a:p>
            <a:pPr lvl="1"/>
            <a:r>
              <a:rPr lang="en-GB" b="1" dirty="0"/>
              <a:t>Delete </a:t>
            </a:r>
            <a:r>
              <a:rPr lang="en-GB" dirty="0"/>
              <a:t>records from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A866-B5A5-4E40-8F39-2CB5B30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4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95B5-BCB0-4D36-81BD-E6B8B12B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DC85-A19D-4CFE-B170-BA178D0A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956442"/>
            <a:ext cx="12044855" cy="5775434"/>
          </a:xfrm>
        </p:spPr>
        <p:txBody>
          <a:bodyPr/>
          <a:lstStyle/>
          <a:p>
            <a:r>
              <a:rPr lang="en-GB" dirty="0"/>
              <a:t>Supporting data definition, queries and updates.</a:t>
            </a:r>
          </a:p>
          <a:p>
            <a:pPr lvl="1"/>
            <a:r>
              <a:rPr lang="en-GB" dirty="0"/>
              <a:t>CRUD operations</a:t>
            </a:r>
          </a:p>
          <a:p>
            <a:pPr lvl="3"/>
            <a:endParaRPr lang="en-GB" dirty="0"/>
          </a:p>
          <a:p>
            <a:r>
              <a:rPr lang="en-GB" dirty="0"/>
              <a:t>Defining views on the database.</a:t>
            </a:r>
          </a:p>
          <a:p>
            <a:pPr lvl="1"/>
            <a:r>
              <a:rPr lang="en-GB" dirty="0"/>
              <a:t>Customised access to a subset of the database.</a:t>
            </a:r>
          </a:p>
          <a:p>
            <a:pPr lvl="3"/>
            <a:endParaRPr lang="en-GB" dirty="0"/>
          </a:p>
          <a:p>
            <a:r>
              <a:rPr lang="en-GB" dirty="0"/>
              <a:t>Specifying security and authorisation.</a:t>
            </a:r>
          </a:p>
          <a:p>
            <a:pPr lvl="1"/>
            <a:r>
              <a:rPr lang="en-GB" dirty="0"/>
              <a:t>Ensure only authorised users can access DB: which DB objects &amp; which operation.</a:t>
            </a:r>
          </a:p>
          <a:p>
            <a:pPr lvl="3"/>
            <a:endParaRPr lang="en-GB" dirty="0"/>
          </a:p>
          <a:p>
            <a:r>
              <a:rPr lang="en-GB" dirty="0"/>
              <a:t>Defining integrity constraints</a:t>
            </a:r>
          </a:p>
          <a:p>
            <a:pPr lvl="1"/>
            <a:r>
              <a:rPr lang="en-GB" dirty="0"/>
              <a:t>Entity integrity (rule on PK) and referential integrity (rule on FK).</a:t>
            </a:r>
          </a:p>
          <a:p>
            <a:pPr lvl="3"/>
            <a:endParaRPr lang="en-GB" dirty="0"/>
          </a:p>
          <a:p>
            <a:r>
              <a:rPr lang="en-GB" dirty="0"/>
              <a:t>Embedding SQL statements into other programming language</a:t>
            </a:r>
          </a:p>
          <a:p>
            <a:pPr lvl="1"/>
            <a:r>
              <a:rPr lang="en-GB" dirty="0"/>
              <a:t>C/C++, Java, Python, PHP,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E07EE-70D8-4E85-A3D6-4C62C69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0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F5A-6CE2-48BB-8FFE-CABE1F77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8F42-29A6-4E75-9817-A7BC62BF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0"/>
            <a:ext cx="11835089" cy="6057900"/>
          </a:xfrm>
        </p:spPr>
        <p:txBody>
          <a:bodyPr>
            <a:normAutofit/>
          </a:bodyPr>
          <a:lstStyle/>
          <a:p>
            <a:r>
              <a:rPr lang="en-GB" dirty="0"/>
              <a:t>Portable and standardised</a:t>
            </a:r>
          </a:p>
          <a:p>
            <a:pPr lvl="1"/>
            <a:r>
              <a:rPr lang="en-GB" dirty="0"/>
              <a:t>ANSI/ISO make it the formal and standard language for relational </a:t>
            </a:r>
            <a:r>
              <a:rPr lang="en-GB" dirty="0" err="1"/>
              <a:t>DBs.</a:t>
            </a:r>
            <a:endParaRPr lang="en-GB" dirty="0"/>
          </a:p>
          <a:p>
            <a:pPr lvl="1"/>
            <a:r>
              <a:rPr lang="en-GB" dirty="0"/>
              <a:t>Core: implemented by all RDBMs vendors.</a:t>
            </a:r>
          </a:p>
          <a:p>
            <a:pPr lvl="1"/>
            <a:r>
              <a:rPr lang="en-GB" dirty="0"/>
              <a:t>Specialised extensions: spatial data, temporal data, data mining, data warehousing, OLAP.</a:t>
            </a:r>
          </a:p>
          <a:p>
            <a:pPr lvl="3"/>
            <a:endParaRPr lang="en-GB" dirty="0"/>
          </a:p>
          <a:p>
            <a:r>
              <a:rPr lang="en-GB" dirty="0"/>
              <a:t>Multi-user</a:t>
            </a:r>
          </a:p>
          <a:p>
            <a:pPr lvl="1"/>
            <a:r>
              <a:rPr lang="en-GB" dirty="0"/>
              <a:t>DBA, Database Designer, Application Developer.</a:t>
            </a:r>
          </a:p>
          <a:p>
            <a:pPr lvl="3"/>
            <a:endParaRPr lang="en-GB" dirty="0"/>
          </a:p>
          <a:p>
            <a:r>
              <a:rPr lang="en-GB" dirty="0"/>
              <a:t>Non procedural</a:t>
            </a:r>
          </a:p>
          <a:p>
            <a:pPr lvl="1"/>
            <a:r>
              <a:rPr lang="en-GB" dirty="0"/>
              <a:t>Specify </a:t>
            </a:r>
            <a:r>
              <a:rPr lang="en-GB" i="1" dirty="0"/>
              <a:t>what </a:t>
            </a:r>
            <a:r>
              <a:rPr lang="en-GB" dirty="0"/>
              <a:t>data is required, not </a:t>
            </a:r>
            <a:r>
              <a:rPr lang="en-GB" i="1" dirty="0"/>
              <a:t>how </a:t>
            </a:r>
            <a:r>
              <a:rPr lang="en-GB" dirty="0"/>
              <a:t>to get it</a:t>
            </a:r>
          </a:p>
          <a:p>
            <a:pPr lvl="3"/>
            <a:endParaRPr lang="en-GB" dirty="0"/>
          </a:p>
          <a:p>
            <a:r>
              <a:rPr lang="en-GB" dirty="0"/>
              <a:t>Close to natural language and easy to learn: simple English keywords</a:t>
            </a:r>
          </a:p>
          <a:p>
            <a:pPr lvl="1"/>
            <a:r>
              <a:rPr lang="en-GB" dirty="0"/>
              <a:t>CREATE; INSERT INTO; ALTER; DELETE</a:t>
            </a:r>
          </a:p>
          <a:p>
            <a:pPr lvl="1"/>
            <a:r>
              <a:rPr lang="en-GB" dirty="0"/>
              <a:t>SELECT FROM WHERE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807B-5EFE-44CF-B8DC-2653423F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F968-12CE-4A26-858C-026D7F1B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Statements and subsets of SQL</a:t>
            </a:r>
          </a:p>
        </p:txBody>
      </p:sp>
      <p:graphicFrame>
        <p:nvGraphicFramePr>
          <p:cNvPr id="6" name="Content Placeholder 5" descr="This table shows the main SQL statements and the main subsets of SQL">
            <a:extLst>
              <a:ext uri="{FF2B5EF4-FFF2-40B4-BE49-F238E27FC236}">
                <a16:creationId xmlns:a16="http://schemas.microsoft.com/office/drawing/2014/main" id="{1CF5ABF3-6A09-4593-8B13-0A7F281CE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31838"/>
              </p:ext>
            </p:extLst>
          </p:nvPr>
        </p:nvGraphicFramePr>
        <p:xfrm>
          <a:off x="1442362" y="800100"/>
          <a:ext cx="9307275" cy="59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30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6212045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</a:tblGrid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SELECT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INSERT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UPDATE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DELETE 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MERGE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Manipulation Language (DML)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CREATE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ALTER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DROP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RENAME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TRUNCATE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COMMENT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Definition Language (DDL)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GRANT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REVOKE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Control Language (DCL)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COMMIT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ROLLBACK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SAVEPOINT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Transaction Control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8C7A-F71E-4F72-A5B4-96A3868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5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3373</TotalTime>
  <Words>3461</Words>
  <Application>Microsoft Office PowerPoint</Application>
  <PresentationFormat>Widescreen</PresentationFormat>
  <Paragraphs>579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Constantia</vt:lpstr>
      <vt:lpstr>Courier New</vt:lpstr>
      <vt:lpstr>Wingdings</vt:lpstr>
      <vt:lpstr>Office Theme</vt:lpstr>
      <vt:lpstr>5COSC020W DATABASE SYSTEMS – LECTURE 05</vt:lpstr>
      <vt:lpstr>Lecture 05 – Outline </vt:lpstr>
      <vt:lpstr>Phases and outputs of Database Design (recap)</vt:lpstr>
      <vt:lpstr>Database System</vt:lpstr>
      <vt:lpstr>Database Management System (DBMS)</vt:lpstr>
      <vt:lpstr>SQL – Structured Query Language</vt:lpstr>
      <vt:lpstr>SQL Capabilities</vt:lpstr>
      <vt:lpstr>SQL Properties</vt:lpstr>
      <vt:lpstr>SQL Statements and subsets of SQL</vt:lpstr>
      <vt:lpstr>2 essential DBMSs: Oracle and MySQL</vt:lpstr>
      <vt:lpstr>Classifying DBMSs based on Data Models</vt:lpstr>
      <vt:lpstr>Most popular Database Management Systems (August 2021)</vt:lpstr>
      <vt:lpstr>MySQL Storage engine architecture</vt:lpstr>
      <vt:lpstr>MySQL compliance with Standard SQL</vt:lpstr>
      <vt:lpstr>Database Objects</vt:lpstr>
      <vt:lpstr>Simple Logical ERD</vt:lpstr>
      <vt:lpstr>Creating Dept table</vt:lpstr>
      <vt:lpstr>Creating Emp table</vt:lpstr>
      <vt:lpstr>Populating Dept tables</vt:lpstr>
      <vt:lpstr>Populating Emp tables</vt:lpstr>
      <vt:lpstr>Retrieving columns with SELECT…FROM clauses</vt:lpstr>
      <vt:lpstr>Arithmetic Expressions</vt:lpstr>
      <vt:lpstr>Operator Precedence</vt:lpstr>
      <vt:lpstr>Null Values</vt:lpstr>
      <vt:lpstr>Column Aliases</vt:lpstr>
      <vt:lpstr>Concatenation</vt:lpstr>
      <vt:lpstr>Duplicate Rows</vt:lpstr>
      <vt:lpstr>Restricting rows with the WHERE clause</vt:lpstr>
      <vt:lpstr>Comparison Operators</vt:lpstr>
      <vt:lpstr>Logical Operators</vt:lpstr>
      <vt:lpstr>Comparing with one or two values with BETWEEN…AND</vt:lpstr>
      <vt:lpstr>Comparing with a list of values with IN </vt:lpstr>
      <vt:lpstr>Matching Character Patterns with LIKE</vt:lpstr>
      <vt:lpstr>Finding null values with IS NULL</vt:lpstr>
      <vt:lpstr>Using logical operators</vt:lpstr>
      <vt:lpstr>Rules of Precedence</vt:lpstr>
      <vt:lpstr>Precedence</vt:lpstr>
      <vt:lpstr>Sort DATA with ORDER BY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Francois Roubert</cp:lastModifiedBy>
  <cp:revision>250</cp:revision>
  <dcterms:created xsi:type="dcterms:W3CDTF">2021-08-01T10:59:58Z</dcterms:created>
  <dcterms:modified xsi:type="dcterms:W3CDTF">2022-09-17T15:43:20Z</dcterms:modified>
</cp:coreProperties>
</file>