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59" r:id="rId9"/>
    <p:sldId id="260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2" r:id="rId24"/>
    <p:sldId id="307" r:id="rId25"/>
    <p:sldId id="303" r:id="rId26"/>
    <p:sldId id="304" r:id="rId27"/>
    <p:sldId id="305" r:id="rId28"/>
    <p:sldId id="308" r:id="rId29"/>
    <p:sldId id="315" r:id="rId30"/>
    <p:sldId id="310" r:id="rId31"/>
    <p:sldId id="311" r:id="rId32"/>
    <p:sldId id="312" r:id="rId33"/>
    <p:sldId id="313" r:id="rId34"/>
    <p:sldId id="316" r:id="rId35"/>
    <p:sldId id="317" r:id="rId36"/>
    <p:sldId id="318" r:id="rId37"/>
    <p:sldId id="319" r:id="rId38"/>
    <p:sldId id="28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ois Roubert" initials="FR" lastIdx="1" clrIdx="0">
    <p:extLst>
      <p:ext uri="{19B8F6BF-5375-455C-9EA6-DF929625EA0E}">
        <p15:presenceInfo xmlns:p15="http://schemas.microsoft.com/office/powerpoint/2012/main" userId="57e31b90abc97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6681" autoAdjust="0"/>
  </p:normalViewPr>
  <p:slideViewPr>
    <p:cSldViewPr snapToGrid="0">
      <p:cViewPr>
        <p:scale>
          <a:sx n="130" d="100"/>
          <a:sy n="130" d="100"/>
        </p:scale>
        <p:origin x="-28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0FC3FE-3493-4424-80A5-1CFDBEBDE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2505B-B89A-45A6-851E-D753D1387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2B93-D436-4096-A386-17A6D3979316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33C1A-F6AE-4B95-A532-F6C531288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CC68C-BAD5-40EB-8E63-161E1BE67E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02D13-A3EA-4C21-8005-5BD1A0B7D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9A63-083A-44CA-A7B0-A545C791EEAF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0B72-BDAE-41F9-AC72-8B729129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ADFC-CAA6-4B10-8DDE-5B87CFD2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74"/>
            <a:ext cx="10118622" cy="626562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DC0E1-91B2-4E04-837F-041C879CD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1236"/>
            <a:ext cx="10118622" cy="6265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9F89-A36A-4F93-960E-BC168D1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6B2"/>
                </a:solidFill>
              </a:defRPr>
            </a:lvl1pPr>
          </a:lstStyle>
          <a:p>
            <a:fld id="{01520930-3376-4FD5-AED9-388AC055BD8F}" type="datetime1">
              <a:rPr lang="en-GB" smtClean="0"/>
              <a:t>24/11/2021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0ACC-90F3-4C1B-9E71-B7E4B89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009ED-0901-4311-A41D-F175772E7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04" b="18021"/>
          <a:stretch/>
        </p:blipFill>
        <p:spPr>
          <a:xfrm>
            <a:off x="4652209" y="1794465"/>
            <a:ext cx="7539791" cy="506353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FD507-0FAF-4A75-B0D6-85103ACA9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362581"/>
            <a:ext cx="2195513" cy="52168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423CD2-452A-4571-BD77-1050BDB68A0C}"/>
              </a:ext>
            </a:extLst>
          </p:cNvPr>
          <p:cNvSpPr txBox="1">
            <a:spLocks/>
          </p:cNvSpPr>
          <p:nvPr userDrawn="1"/>
        </p:nvSpPr>
        <p:spPr>
          <a:xfrm>
            <a:off x="564399" y="4234578"/>
            <a:ext cx="3778459" cy="75042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solidFill>
                  <a:srgbClr val="0056B2"/>
                </a:solidFill>
              </a:rPr>
              <a:t>Dr Francois ROUBERT</a:t>
            </a:r>
          </a:p>
          <a:p>
            <a:r>
              <a:rPr lang="en-GB" sz="2000" b="0" dirty="0">
                <a:solidFill>
                  <a:srgbClr val="0056B2"/>
                </a:solidFill>
              </a:rPr>
              <a:t>F.Roubert@westminster.ac.uk</a:t>
            </a:r>
          </a:p>
        </p:txBody>
      </p:sp>
    </p:spTree>
    <p:extLst>
      <p:ext uri="{BB962C8B-B14F-4D97-AF65-F5344CB8AC3E}">
        <p14:creationId xmlns:p14="http://schemas.microsoft.com/office/powerpoint/2010/main" val="7006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D358-2735-45BA-9163-0325DEA5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EC9EB-C1F5-480D-89CE-1107B1DFB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95BB-CC47-4CDD-A8F6-B03DAFEB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6F584-CF8F-4E86-865D-C2B14CDCE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68BA6-B2A6-4E5F-A278-54896D197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DA01-7CBF-4894-B8BB-C2D81BC2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7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B2FB-E799-4608-B1BE-28616BE0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8324-759F-443A-A716-38ACCF05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03DC-DAAA-40DB-969E-0E33BE13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C1F2-2FA1-4842-9ED8-731CBEEE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5A7E-2B95-4E03-9EF5-4233CEB7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6550-812E-47E5-9FFD-8C1C62C8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72D9B5-1E73-4956-A70A-B582A60541BF}" type="datetime1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9FD3-DC16-440A-A734-95B5F3BE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33EE-4797-4E57-9D85-3B2B3F3C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4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A0F7-070A-4CED-883C-12C37958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9948-1CFB-4DD2-82BE-704ACC0A4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845" y="1100138"/>
            <a:ext cx="5781955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BFD2-B237-479C-8B13-BA14CF6A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0138"/>
            <a:ext cx="5638800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61A7-DB0F-45A4-A3F4-BEE2E8E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4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CD68-969F-474F-8D79-63D22209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0"/>
            <a:ext cx="11787186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FA19-C5F9-4B27-9F8A-51FA8F78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64" y="1095375"/>
            <a:ext cx="57261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286E3-9CC8-4831-B5DB-81568A576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464" y="1919287"/>
            <a:ext cx="5726112" cy="4752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EB564-D016-40C4-8422-F7563FD0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5375"/>
            <a:ext cx="58864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C31D3-2759-4FA9-9954-FEF293DA2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9286"/>
            <a:ext cx="58864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3271A-BECB-4053-A564-F967E9AA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B0E0-4182-47BA-BD4C-F40D8046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D35DC-2120-43AB-A93E-7A76E041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FD779-4917-4CB6-857F-4485372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2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2360-DCB4-4735-99B5-CF5316F8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3372-EC3F-4436-B727-F562B9B8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6A98-9FF3-4DB0-AD8D-F2094962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25DD1-1CAB-43DA-815D-D2A4EF9D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AD0C-EB5F-45B4-80B5-E27597C9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A5DCA-AE03-43B8-90CF-4C86169E1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4EA53-171F-4245-9860-867B97CE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3A2B-920C-426E-93E9-EF46E7EF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A3D42-D5D6-4357-89D2-5D0FC9F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E5425-5B02-40EB-9BE9-EF337C38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845" y="1128712"/>
            <a:ext cx="11835089" cy="564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190D-DA8E-43E3-9EC4-0F9E8A350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9696" y="644902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10817-0498-4609-970D-18A5018029B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0056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624C3-16A9-40E7-A7A7-FB0E502F60D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9663" y="6505392"/>
            <a:ext cx="1063503" cy="2523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8B3C71-91AF-46F4-B260-5A96864EA73F}"/>
              </a:ext>
            </a:extLst>
          </p:cNvPr>
          <p:cNvCxnSpPr>
            <a:cxnSpLocks/>
          </p:cNvCxnSpPr>
          <p:nvPr userDrawn="1"/>
        </p:nvCxnSpPr>
        <p:spPr>
          <a:xfrm>
            <a:off x="11792232" y="6496038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BFBAE1-6AEE-4BC0-873F-CE64935DB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237845" y="804086"/>
            <a:ext cx="441646" cy="0"/>
          </a:xfrm>
          <a:prstGeom prst="line">
            <a:avLst/>
          </a:prstGeom>
          <a:ln w="50800">
            <a:solidFill>
              <a:srgbClr val="0056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56B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default.asp" TargetMode="External"/><Relationship Id="rId2" Type="http://schemas.openxmlformats.org/officeDocument/2006/relationships/hyperlink" Target="https://www.liquid-technologies.com/online-xml-to-xsd-conver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17A4-B16B-4AB7-9A5C-5878CD3D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5COSC020W DATABASE SYSTEMS – LECTURE 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7EC62-BABB-4E2C-9AA8-C6540CA55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XML and XML Schema – Extensible Markup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7A01-8E5A-4ACF-8D15-8DAFAA1F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7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4A85-1D41-4219-AE46-E3A2FF1A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2: XML Document – books.xml</a:t>
            </a:r>
          </a:p>
        </p:txBody>
      </p:sp>
      <p:pic>
        <p:nvPicPr>
          <p:cNvPr id="5" name="Picture 4" descr="This is a XML document called books.xml It shows a semi-structured list of books with elements and attributes.">
            <a:extLst>
              <a:ext uri="{FF2B5EF4-FFF2-40B4-BE49-F238E27FC236}">
                <a16:creationId xmlns:a16="http://schemas.microsoft.com/office/drawing/2014/main" id="{645970FA-509E-4DEE-A9F6-543B78942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10" y="870751"/>
            <a:ext cx="11156169" cy="58392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62A80-C882-4B7B-BE7A-A0F91FD7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2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88C9-BD46-4A59-B997-47CAD085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2: Tree Structure – books.xml</a:t>
            </a:r>
          </a:p>
        </p:txBody>
      </p:sp>
      <p:pic>
        <p:nvPicPr>
          <p:cNvPr id="5" name="Picture 2" descr="DOM node tree">
            <a:extLst>
              <a:ext uri="{FF2B5EF4-FFF2-40B4-BE49-F238E27FC236}">
                <a16:creationId xmlns:a16="http://schemas.microsoft.com/office/drawing/2014/main" id="{84F2BE2A-F9F4-422D-948D-93EC47891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880" y="1242141"/>
            <a:ext cx="8784074" cy="49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F38FA-3420-4C3D-BA23-0C46F836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61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E39C-F973-439D-87E1-D4FAF192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XML Elements vs. Attributes?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AC6B-9FB0-49EA-9D6B-9B8B0A30D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20924"/>
            <a:ext cx="11835089" cy="1017079"/>
          </a:xfrm>
        </p:spPr>
        <p:txBody>
          <a:bodyPr/>
          <a:lstStyle/>
          <a:p>
            <a:r>
              <a:rPr lang="en-GB" b="1" dirty="0"/>
              <a:t>In Theory:</a:t>
            </a:r>
          </a:p>
          <a:p>
            <a:pPr lvl="1"/>
            <a:r>
              <a:rPr lang="en-GB" dirty="0"/>
              <a:t>No rules when to use attributes or when to use elements in XML.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206D0-6E4B-40BE-B86B-84AFF1470A99}"/>
              </a:ext>
            </a:extLst>
          </p:cNvPr>
          <p:cNvSpPr txBox="1"/>
          <p:nvPr/>
        </p:nvSpPr>
        <p:spPr>
          <a:xfrm>
            <a:off x="849634" y="1832520"/>
            <a:ext cx="4782392" cy="1596480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&lt;STAFF&gt;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&lt;STAFFNO&gt;SL21&lt;/STAFFNO&gt;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&lt;NAME&gt; John  White &lt;/NAME&gt;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&lt;POSITION&gt;Manager&lt;/POSITION&gt;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&lt;/STAFF&gt;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DC4FD-9182-4B97-82FF-375A096F8A84}"/>
              </a:ext>
            </a:extLst>
          </p:cNvPr>
          <p:cNvSpPr txBox="1"/>
          <p:nvPr/>
        </p:nvSpPr>
        <p:spPr>
          <a:xfrm>
            <a:off x="5787189" y="2175566"/>
            <a:ext cx="534239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4000" dirty="0"/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0ABB2-C59B-4E44-B2EF-EA8CBCA156D4}"/>
              </a:ext>
            </a:extLst>
          </p:cNvPr>
          <p:cNvSpPr txBox="1"/>
          <p:nvPr/>
        </p:nvSpPr>
        <p:spPr>
          <a:xfrm>
            <a:off x="6468381" y="1832518"/>
            <a:ext cx="4741222" cy="1596481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&lt;STAFF 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position = "Manager"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&lt;STAFFNO&gt;SL21&lt;/STAFFNO&gt;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&lt;NAME&gt; John  White &lt;/NAME&gt;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&lt;/STAFF&gt;</a:t>
            </a:r>
            <a:r>
              <a:rPr lang="en-GB" sz="175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9AC442-D6A3-4B1A-B005-6A48032E7BAE}"/>
              </a:ext>
            </a:extLst>
          </p:cNvPr>
          <p:cNvSpPr txBox="1">
            <a:spLocks/>
          </p:cNvSpPr>
          <p:nvPr/>
        </p:nvSpPr>
        <p:spPr>
          <a:xfrm>
            <a:off x="237844" y="3596578"/>
            <a:ext cx="11835089" cy="1596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In Practice:</a:t>
            </a:r>
          </a:p>
          <a:p>
            <a:pPr lvl="1"/>
            <a:r>
              <a:rPr lang="en-GB" dirty="0"/>
              <a:t>Use elements as they can contain multiple values and can be nested.</a:t>
            </a:r>
          </a:p>
          <a:p>
            <a:pPr lvl="1"/>
            <a:r>
              <a:rPr lang="en-GB" dirty="0"/>
              <a:t>Use attributes for ID references to identify XML elements (like a PK) or to reference another element in another part of the XML document (like a FK).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8CE97-41EE-4490-8AF5-6F7B3D9FCDB0}"/>
              </a:ext>
            </a:extLst>
          </p:cNvPr>
          <p:cNvSpPr txBox="1"/>
          <p:nvPr/>
        </p:nvSpPr>
        <p:spPr>
          <a:xfrm>
            <a:off x="849634" y="5270407"/>
            <a:ext cx="4782391" cy="1478418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&lt;STAFF </a:t>
            </a:r>
            <a:r>
              <a:rPr lang="en-GB" dirty="0" err="1">
                <a:solidFill>
                  <a:srgbClr val="FFC000"/>
                </a:solidFill>
                <a:latin typeface="Consolas" panose="020B0609020204030204" pitchFamily="49" charset="0"/>
              </a:rPr>
              <a:t>staffNo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="SL21"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&lt;NAME&gt; John  White &lt;/NAME&gt;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&lt;POSITION&gt;Manager&lt;/POSITION&gt;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&lt;/STAFF&gt;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A5F99-CE7C-4D59-B531-8900D799E042}"/>
              </a:ext>
            </a:extLst>
          </p:cNvPr>
          <p:cNvSpPr txBox="1"/>
          <p:nvPr/>
        </p:nvSpPr>
        <p:spPr>
          <a:xfrm>
            <a:off x="6559977" y="5270407"/>
            <a:ext cx="4782391" cy="1478418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&lt;STAFF </a:t>
            </a:r>
            <a:r>
              <a:rPr lang="en-GB" dirty="0" err="1">
                <a:solidFill>
                  <a:srgbClr val="FFC000"/>
                </a:solidFill>
                <a:latin typeface="Consolas" panose="020B0609020204030204" pitchFamily="49" charset="0"/>
              </a:rPr>
              <a:t>branchNo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="B005"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FFC000"/>
                </a:solidFill>
                <a:latin typeface="Consolas" panose="020B0609020204030204" pitchFamily="49" charset="0"/>
              </a:rPr>
              <a:t>&lt;STAFFNO&gt;SL21&lt;/STAFFNO&gt;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&lt;NAME&gt; John  White &lt;/NAME&gt;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	&lt;POSITION&gt;Manager&lt;/POSITION&gt;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&lt;/STAFF&gt;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4EFF0-13E8-4789-87FF-FF583A9E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06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60BD-8288-40D4-A494-D65766CE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Well-formed XML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DCCF-3AD6-4971-85CE-C5DF1770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4" y="902297"/>
            <a:ext cx="11835089" cy="5955703"/>
          </a:xfrm>
        </p:spPr>
        <p:txBody>
          <a:bodyPr>
            <a:normAutofit/>
          </a:bodyPr>
          <a:lstStyle/>
          <a:p>
            <a:r>
              <a:rPr lang="en-GB" dirty="0"/>
              <a:t>Well-formed XML document:</a:t>
            </a:r>
          </a:p>
          <a:p>
            <a:pPr lvl="1"/>
            <a:r>
              <a:rPr lang="en-GB" dirty="0"/>
              <a:t>Syntactically correct document.</a:t>
            </a:r>
          </a:p>
          <a:p>
            <a:pPr lvl="1"/>
            <a:r>
              <a:rPr lang="en-GB" dirty="0"/>
              <a:t>Can be processed automatically. </a:t>
            </a:r>
          </a:p>
          <a:p>
            <a:pPr lvl="1"/>
            <a:r>
              <a:rPr lang="en-GB" dirty="0"/>
              <a:t>Can be represented by a tree structure.</a:t>
            </a:r>
          </a:p>
          <a:p>
            <a:pPr lvl="2"/>
            <a:endParaRPr lang="en-GB" dirty="0"/>
          </a:p>
          <a:p>
            <a:r>
              <a:rPr lang="en-GB" dirty="0"/>
              <a:t>It starts with a declaration that specifies version, encoding &amp; standalone.</a:t>
            </a:r>
          </a:p>
          <a:p>
            <a:pPr lvl="2"/>
            <a:endParaRPr lang="en-GB" dirty="0"/>
          </a:p>
          <a:p>
            <a:r>
              <a:rPr lang="en-GB" dirty="0"/>
              <a:t>It has a single root element and proper nesting.</a:t>
            </a:r>
          </a:p>
          <a:p>
            <a:pPr lvl="2"/>
            <a:endParaRPr lang="en-GB" dirty="0"/>
          </a:p>
          <a:p>
            <a:r>
              <a:rPr lang="en-GB" dirty="0"/>
              <a:t>Every element has matching pair of start and end tag within parent element.</a:t>
            </a:r>
          </a:p>
          <a:p>
            <a:pPr lvl="2"/>
            <a:endParaRPr lang="en-GB" dirty="0"/>
          </a:p>
          <a:p>
            <a:r>
              <a:rPr lang="en-GB" dirty="0"/>
              <a:t>No-predefined set of elements limits automatic interpretation of meaning.</a:t>
            </a:r>
          </a:p>
        </p:txBody>
      </p:sp>
      <p:pic>
        <p:nvPicPr>
          <p:cNvPr id="5" name="Picture 4" descr="This shows the typical structure of an XML Document formed as an elements tree with a root, a child and a subchild element.">
            <a:extLst>
              <a:ext uri="{FF2B5EF4-FFF2-40B4-BE49-F238E27FC236}">
                <a16:creationId xmlns:a16="http://schemas.microsoft.com/office/drawing/2014/main" id="{D27B5E33-A594-49B9-BC71-FD75FC03D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167" y="478722"/>
            <a:ext cx="4893529" cy="20972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1A01-B444-4113-B06D-BB04B00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63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BCFA-0299-49FF-90DD-BC39A8AF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Valid XML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C913-629C-4A1B-867D-31B5B242F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62" y="1063164"/>
            <a:ext cx="11666534" cy="538586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Valid XML document: document that follows a structure defined externally i.e. in a separate file.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3200" b="1" dirty="0"/>
              <a:t>Document Type Definition (DTD)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sz="3200" b="1" dirty="0"/>
              <a:t>XML Schema Definition (XSD)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AE61-6D30-4172-A6EC-27357484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31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C088-A9DB-44AA-A834-CEF67FF8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Document Type Definition (DTD)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F1C5-859C-49FF-9F0F-CEAA3C19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b="1" dirty="0"/>
              <a:t>Document Type Definition (DTD)</a:t>
            </a:r>
          </a:p>
          <a:p>
            <a:pPr lvl="1"/>
            <a:r>
              <a:rPr lang="en-GB" dirty="0"/>
              <a:t>Defines the structure and the legal elements and attributes of XML document in separate DTD file.</a:t>
            </a:r>
          </a:p>
          <a:p>
            <a:pPr lvl="1"/>
            <a:r>
              <a:rPr lang="en-GB" dirty="0"/>
              <a:t>Declares elements with “parsed character data”  &amp; attributes with “character data”.</a:t>
            </a:r>
          </a:p>
          <a:p>
            <a:endParaRPr lang="en-GB" dirty="0"/>
          </a:p>
          <a:p>
            <a:r>
              <a:rPr lang="en-GB" dirty="0"/>
              <a:t>Limitations</a:t>
            </a:r>
          </a:p>
          <a:p>
            <a:pPr lvl="1"/>
            <a:r>
              <a:rPr lang="en-GB" dirty="0"/>
              <a:t>Data types not very general.</a:t>
            </a:r>
          </a:p>
          <a:p>
            <a:pPr lvl="1"/>
            <a:r>
              <a:rPr lang="en-GB" dirty="0"/>
              <a:t>Has its own syntax, does not follow the syntax rules of XML.</a:t>
            </a:r>
          </a:p>
          <a:p>
            <a:pPr lvl="1"/>
            <a:r>
              <a:rPr lang="en-GB" dirty="0"/>
              <a:t>Requires separate processor in addition to XML processor.</a:t>
            </a:r>
          </a:p>
          <a:p>
            <a:pPr lvl="1"/>
            <a:r>
              <a:rPr lang="en-GB" dirty="0"/>
              <a:t>Has to follow ordering of the XML document, unordered elements not permitted.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F82DC-4D7B-4B0E-A963-3CBA699C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8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2CEC-42CA-4533-A8F3-0078CB82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XML Schema Definition (XSD)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8ADF-64D6-44D4-90F4-8511B19CF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XML Schema Definition</a:t>
            </a:r>
          </a:p>
          <a:p>
            <a:pPr lvl="1"/>
            <a:r>
              <a:rPr lang="en-GB" dirty="0"/>
              <a:t>Standard for specifying structure of XML document in separate XSD file.</a:t>
            </a:r>
          </a:p>
          <a:p>
            <a:pPr lvl="1"/>
            <a:r>
              <a:rPr lang="en-GB" dirty="0"/>
              <a:t>Formalisation of constraints expressed as rules or a model of structure.</a:t>
            </a:r>
          </a:p>
          <a:p>
            <a:pPr lvl="1"/>
            <a:r>
              <a:rPr lang="en-GB" dirty="0"/>
              <a:t>Design  tool i.e. framework on which implementation can be built.</a:t>
            </a:r>
          </a:p>
          <a:p>
            <a:pPr lvl="1"/>
            <a:r>
              <a:rPr lang="en-GB" dirty="0"/>
              <a:t>Standardised by World Wide Web Consortium (W3C) to consistently define the structure, content and semantics of XML documents.</a:t>
            </a:r>
          </a:p>
          <a:p>
            <a:endParaRPr lang="en-GB" dirty="0"/>
          </a:p>
          <a:p>
            <a:r>
              <a:rPr lang="en-GB" dirty="0"/>
              <a:t>Characteristics</a:t>
            </a:r>
          </a:p>
          <a:p>
            <a:pPr lvl="1"/>
            <a:r>
              <a:rPr lang="en-GB" dirty="0"/>
              <a:t>Same syntax rules as XML, same processor can be used for both.</a:t>
            </a:r>
          </a:p>
          <a:p>
            <a:pPr lvl="1"/>
            <a:r>
              <a:rPr lang="en-GB" dirty="0"/>
              <a:t>Based on tree structure with elements and attributes as main concepts.</a:t>
            </a:r>
          </a:p>
          <a:p>
            <a:pPr lvl="1"/>
            <a:r>
              <a:rPr lang="en-GB" dirty="0"/>
              <a:t>Borrows concepts from relational and object models e.g. keys, references, identifiers.</a:t>
            </a:r>
          </a:p>
          <a:p>
            <a:pPr lvl="1"/>
            <a:r>
              <a:rPr lang="en-GB" dirty="0"/>
              <a:t>Supports data types to describe and define restrictions on data.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8CE62-1E1A-4D9F-A4E2-B1B9557C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96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7F42-6733-4669-9C27-FCDFEEC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Definition – Purpose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41BE-9ECE-4B69-B2EA-1B7F273B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72457"/>
            <a:ext cx="11835089" cy="5841693"/>
          </a:xfrm>
        </p:spPr>
        <p:txBody>
          <a:bodyPr>
            <a:normAutofit/>
          </a:bodyPr>
          <a:lstStyle/>
          <a:p>
            <a:r>
              <a:rPr lang="en-GB" b="1" dirty="0"/>
              <a:t>Validation</a:t>
            </a:r>
          </a:p>
          <a:p>
            <a:pPr lvl="1"/>
            <a:r>
              <a:rPr lang="en-GB" dirty="0"/>
              <a:t>After being written, before being sent, when received, before being imported, etc.</a:t>
            </a:r>
          </a:p>
          <a:p>
            <a:pPr lvl="1"/>
            <a:r>
              <a:rPr lang="en-GB" dirty="0"/>
              <a:t>Ensures that XML document conforms to expected set of rules.</a:t>
            </a:r>
          </a:p>
          <a:p>
            <a:pPr lvl="1"/>
            <a:endParaRPr lang="en-GB" dirty="0"/>
          </a:p>
          <a:p>
            <a:pPr lvl="2"/>
            <a:r>
              <a:rPr lang="en-GB" sz="2600" b="1" i="1" dirty="0"/>
              <a:t>Structural  validation:</a:t>
            </a:r>
            <a:r>
              <a:rPr lang="en-GB" sz="2600" dirty="0"/>
              <a:t> ensures that element and attribute structures meet requirements.</a:t>
            </a:r>
          </a:p>
          <a:p>
            <a:pPr lvl="2"/>
            <a:r>
              <a:rPr lang="en-GB" sz="2600" b="1" i="1" dirty="0"/>
              <a:t>Data validation:</a:t>
            </a:r>
            <a:r>
              <a:rPr lang="en-GB" sz="2600" dirty="0"/>
              <a:t> ensures that element and attributes conform to rules about expected info.</a:t>
            </a:r>
          </a:p>
          <a:p>
            <a:pPr lvl="2"/>
            <a:r>
              <a:rPr lang="en-GB" sz="2600" b="1" i="1" dirty="0"/>
              <a:t>Business rules:</a:t>
            </a:r>
            <a:r>
              <a:rPr lang="en-GB" sz="2600" dirty="0"/>
              <a:t> checks relationships between info and higher level.</a:t>
            </a:r>
          </a:p>
          <a:p>
            <a:endParaRPr lang="en-GB" dirty="0"/>
          </a:p>
          <a:p>
            <a:r>
              <a:rPr lang="en-GB" b="1" dirty="0"/>
              <a:t>Documentation</a:t>
            </a:r>
          </a:p>
          <a:p>
            <a:pPr lvl="1"/>
            <a:r>
              <a:rPr lang="en-GB" dirty="0"/>
              <a:t>Formal description of vocabulary of XML document in a concise manner.</a:t>
            </a:r>
          </a:p>
          <a:p>
            <a:pPr lvl="1"/>
            <a:r>
              <a:rPr lang="en-GB" dirty="0"/>
              <a:t>Machine readable documentation.</a:t>
            </a:r>
          </a:p>
          <a:p>
            <a:pPr lvl="3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7E5BA-073A-4127-BA91-2B4B3946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6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7F42-6733-4669-9C27-FCDFEEC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Definition – Purpose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41BE-9ECE-4B69-B2EA-1B7F273B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2" y="800099"/>
            <a:ext cx="11954155" cy="5861957"/>
          </a:xfrm>
        </p:spPr>
        <p:txBody>
          <a:bodyPr>
            <a:normAutofit/>
          </a:bodyPr>
          <a:lstStyle/>
          <a:p>
            <a:endParaRPr lang="en-GB" b="1" dirty="0"/>
          </a:p>
          <a:p>
            <a:r>
              <a:rPr lang="en-GB" b="1" dirty="0"/>
              <a:t>Transformation and querying support: </a:t>
            </a:r>
            <a:r>
              <a:rPr lang="en-GB" dirty="0"/>
              <a:t>languages rely on XSD</a:t>
            </a:r>
          </a:p>
          <a:p>
            <a:endParaRPr lang="en-GB" b="1" dirty="0"/>
          </a:p>
          <a:p>
            <a:pPr lvl="1"/>
            <a:r>
              <a:rPr lang="en-GB" b="1" dirty="0"/>
              <a:t>XPath</a:t>
            </a:r>
            <a:r>
              <a:rPr lang="en-GB" dirty="0"/>
              <a:t>: </a:t>
            </a:r>
            <a:r>
              <a:rPr lang="en-GB" sz="2400" dirty="0"/>
              <a:t>Language to address and navigate through an XML document by following the tree structure.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XSLT</a:t>
            </a:r>
            <a:r>
              <a:rPr lang="en-GB" dirty="0"/>
              <a:t>:</a:t>
            </a:r>
            <a:r>
              <a:rPr lang="en-GB" b="1" dirty="0"/>
              <a:t> </a:t>
            </a:r>
            <a:r>
              <a:rPr lang="en-GB" dirty="0">
                <a:solidFill>
                  <a:srgbClr val="000000"/>
                </a:solidFill>
              </a:rPr>
              <a:t>Language to render and transform an XML document into a viewable output file.</a:t>
            </a:r>
          </a:p>
          <a:p>
            <a:pPr lvl="1"/>
            <a:endParaRPr lang="en-GB" dirty="0">
              <a:solidFill>
                <a:srgbClr val="000000"/>
              </a:solidFill>
            </a:endParaRPr>
          </a:p>
          <a:p>
            <a:pPr lvl="1"/>
            <a:r>
              <a:rPr lang="en-GB" b="1" dirty="0">
                <a:cs typeface="Times New Roman" pitchFamily="18" charset="0"/>
              </a:rPr>
              <a:t>XQuery</a:t>
            </a:r>
            <a:r>
              <a:rPr lang="en-GB" dirty="0">
                <a:cs typeface="Times New Roman" pitchFamily="18" charset="0"/>
              </a:rPr>
              <a:t>: Query-based language to extract and retrieve data stored in XML format.</a:t>
            </a:r>
          </a:p>
          <a:p>
            <a:endParaRPr lang="en-GB" dirty="0"/>
          </a:p>
          <a:p>
            <a:r>
              <a:rPr lang="en-GB" b="1" dirty="0"/>
              <a:t>Data binding</a:t>
            </a:r>
          </a:p>
          <a:p>
            <a:pPr lvl="1"/>
            <a:r>
              <a:rPr lang="en-GB" dirty="0"/>
              <a:t>Binds data values with structure of the data.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7E5BA-073A-4127-BA91-2B4B3946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377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3A2D-75A0-42CD-9762-4EF34106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XML Schema – Initial Declaration, Namespace and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67C5-665E-4C7F-AD9F-ABCC28C01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4" y="800100"/>
            <a:ext cx="11835089" cy="2064431"/>
          </a:xfrm>
        </p:spPr>
        <p:txBody>
          <a:bodyPr/>
          <a:lstStyle/>
          <a:p>
            <a:r>
              <a:rPr lang="en-GB" dirty="0"/>
              <a:t>XSD file</a:t>
            </a:r>
          </a:p>
          <a:p>
            <a:pPr lvl="1"/>
            <a:r>
              <a:rPr lang="en-GB" dirty="0"/>
              <a:t>&lt;?xml version="1.0" encoding="UTF-8"?&gt; to indicate that XSD uses XML syntax. </a:t>
            </a:r>
          </a:p>
          <a:p>
            <a:pPr lvl="1"/>
            <a:r>
              <a:rPr lang="en-GB" dirty="0"/>
              <a:t>&lt;</a:t>
            </a:r>
            <a:r>
              <a:rPr lang="en-GB" dirty="0" err="1"/>
              <a:t>xs</a:t>
            </a:r>
            <a:r>
              <a:rPr lang="en-GB" dirty="0"/>
              <a:t>: schema&gt; to indicate that all elements, attributes and data types in schema prefixed with conventional prefix </a:t>
            </a:r>
            <a:r>
              <a:rPr lang="en-GB" dirty="0" err="1"/>
              <a:t>xs</a:t>
            </a:r>
            <a:r>
              <a:rPr lang="en-GB" dirty="0"/>
              <a:t> associated to namespace as defined in URL. </a:t>
            </a:r>
          </a:p>
          <a:p>
            <a:pPr lvl="1"/>
            <a:r>
              <a:rPr lang="en-GB" dirty="0"/>
              <a:t>Start with the root declaration.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8D381B-4389-4DFC-ABA9-D3D5CA06D83B}"/>
              </a:ext>
            </a:extLst>
          </p:cNvPr>
          <p:cNvSpPr txBox="1">
            <a:spLocks/>
          </p:cNvSpPr>
          <p:nvPr/>
        </p:nvSpPr>
        <p:spPr>
          <a:xfrm>
            <a:off x="237845" y="3001121"/>
            <a:ext cx="1252907" cy="3131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XML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XSD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736ED-DD08-4348-AE57-17281883270E}"/>
              </a:ext>
            </a:extLst>
          </p:cNvPr>
          <p:cNvSpPr txBox="1"/>
          <p:nvPr/>
        </p:nvSpPr>
        <p:spPr>
          <a:xfrm>
            <a:off x="1576136" y="2834868"/>
            <a:ext cx="8698833" cy="1564107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&lt;?xml version="1.0" encoding="UTF-8" </a:t>
            </a:r>
            <a:r>
              <a:rPr lang="en-GB" sz="2200" dirty="0">
                <a:solidFill>
                  <a:srgbClr val="FFC000"/>
                </a:solidFill>
                <a:latin typeface="Consolas" panose="020B0609020204030204" pitchFamily="49" charset="0"/>
              </a:rPr>
              <a:t>standalone="No"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&lt;STAFFLIST&gt;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&lt;/STAFFLIST&gt;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2CEA0-505A-4404-B7FB-A8C717D8D5E2}"/>
              </a:ext>
            </a:extLst>
          </p:cNvPr>
          <p:cNvSpPr txBox="1"/>
          <p:nvPr/>
        </p:nvSpPr>
        <p:spPr>
          <a:xfrm>
            <a:off x="1564104" y="4566849"/>
            <a:ext cx="8698833" cy="2202346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xs:schema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xmlns:xs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="http://www.w3.org/2001/XMLSchema"&gt; 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2200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sz="2200" dirty="0" err="1">
                <a:solidFill>
                  <a:srgbClr val="FFC000"/>
                </a:solidFill>
                <a:latin typeface="Consolas" panose="020B0609020204030204" pitchFamily="49" charset="0"/>
              </a:rPr>
              <a:t>xs:element</a:t>
            </a:r>
            <a:r>
              <a:rPr lang="en-GB" sz="2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name="STAFFLIST"&gt;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2200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GB" sz="2200" dirty="0" err="1">
                <a:solidFill>
                  <a:srgbClr val="FFC000"/>
                </a:solidFill>
                <a:latin typeface="Consolas" panose="020B0609020204030204" pitchFamily="49" charset="0"/>
              </a:rPr>
              <a:t>xs:element</a:t>
            </a:r>
            <a:r>
              <a:rPr lang="en-GB" sz="2200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xs:schema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E8CF3F-4069-4A71-8EBF-A760DED19AF0}"/>
              </a:ext>
            </a:extLst>
          </p:cNvPr>
          <p:cNvSpPr txBox="1">
            <a:spLocks/>
          </p:cNvSpPr>
          <p:nvPr/>
        </p:nvSpPr>
        <p:spPr>
          <a:xfrm>
            <a:off x="10336289" y="5004736"/>
            <a:ext cx="1736645" cy="1239487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>
                <a:latin typeface="Consolas" panose="020B0609020204030204" pitchFamily="49" charset="0"/>
              </a:rPr>
              <a:t>&lt;STAFFLIST&gt; </a:t>
            </a:r>
            <a:r>
              <a:rPr lang="en-GB" sz="2000" dirty="0"/>
              <a:t>is the root element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809E5-3BB9-428E-9541-CDA6105C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2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41F2-781D-443F-902C-E3ED7645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08 –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9182-7203-4267-9E39-426F9755C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6" y="1000125"/>
            <a:ext cx="11716310" cy="5686425"/>
          </a:xfrm>
        </p:spPr>
        <p:txBody>
          <a:bodyPr>
            <a:normAutofit/>
          </a:bodyPr>
          <a:lstStyle/>
          <a:p>
            <a:r>
              <a:rPr lang="en-GB" dirty="0"/>
              <a:t>Semi-structured data</a:t>
            </a:r>
          </a:p>
          <a:p>
            <a:pPr lvl="3"/>
            <a:endParaRPr lang="en-GB" sz="800" dirty="0"/>
          </a:p>
          <a:p>
            <a:r>
              <a:rPr lang="en-GB" dirty="0"/>
              <a:t>XML </a:t>
            </a:r>
            <a:r>
              <a:rPr lang="en-GB" dirty="0" err="1"/>
              <a:t>eXtensible</a:t>
            </a:r>
            <a:r>
              <a:rPr lang="en-GB" dirty="0"/>
              <a:t> Markup Language</a:t>
            </a:r>
          </a:p>
          <a:p>
            <a:pPr lvl="1"/>
            <a:r>
              <a:rPr lang="en-GB" dirty="0"/>
              <a:t>XML tree structure.</a:t>
            </a:r>
          </a:p>
          <a:p>
            <a:pPr lvl="1"/>
            <a:r>
              <a:rPr lang="en-GB" dirty="0"/>
              <a:t>XML elements and attributes.</a:t>
            </a:r>
          </a:p>
          <a:p>
            <a:pPr lvl="3"/>
            <a:endParaRPr lang="en-GB" sz="800" dirty="0"/>
          </a:p>
          <a:p>
            <a:r>
              <a:rPr lang="en-GB" dirty="0"/>
              <a:t>Well-formed and valid XML documents</a:t>
            </a:r>
          </a:p>
          <a:p>
            <a:pPr lvl="3"/>
            <a:endParaRPr lang="en-GB" sz="800" dirty="0"/>
          </a:p>
          <a:p>
            <a:r>
              <a:rPr lang="en-GB" dirty="0"/>
              <a:t>XML Document Type Definition (DTD)</a:t>
            </a:r>
          </a:p>
          <a:p>
            <a:pPr lvl="3"/>
            <a:endParaRPr lang="en-GB" sz="800" dirty="0"/>
          </a:p>
          <a:p>
            <a:r>
              <a:rPr lang="en-GB" dirty="0"/>
              <a:t>XML Schema Definition (XSD)</a:t>
            </a:r>
          </a:p>
          <a:p>
            <a:pPr lvl="1"/>
            <a:r>
              <a:rPr lang="en-GB" dirty="0"/>
              <a:t>Declaring attributes.</a:t>
            </a:r>
          </a:p>
          <a:p>
            <a:pPr lvl="1"/>
            <a:r>
              <a:rPr lang="en-GB" dirty="0"/>
              <a:t>Declaring simple and complex elements.</a:t>
            </a:r>
          </a:p>
          <a:p>
            <a:pPr lvl="1"/>
            <a:r>
              <a:rPr lang="en-GB" dirty="0"/>
              <a:t>Declaring order and occurrence indicators.</a:t>
            </a:r>
          </a:p>
          <a:p>
            <a:pPr lvl="1"/>
            <a:r>
              <a:rPr lang="en-GB" dirty="0"/>
              <a:t>Declaring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5CBFD-1E03-4D32-BE16-788E4041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80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A1DA-9501-4B12-8903-CBFB1FAA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– Declaring Simple Elements in XSD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15B9-3824-4C52-99EE-D31B17FED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40471"/>
            <a:ext cx="11835089" cy="2526632"/>
          </a:xfrm>
        </p:spPr>
        <p:txBody>
          <a:bodyPr>
            <a:normAutofit/>
          </a:bodyPr>
          <a:lstStyle/>
          <a:p>
            <a:r>
              <a:rPr lang="en-GB" b="1" dirty="0"/>
              <a:t>Simple element</a:t>
            </a:r>
          </a:p>
          <a:p>
            <a:pPr lvl="1"/>
            <a:r>
              <a:rPr lang="en-GB" dirty="0"/>
              <a:t>Does not contain child elements or attributes.</a:t>
            </a:r>
          </a:p>
          <a:p>
            <a:pPr lvl="1"/>
            <a:r>
              <a:rPr lang="en-GB" dirty="0"/>
              <a:t>Declared and opened and closed within one tag. </a:t>
            </a:r>
          </a:p>
          <a:p>
            <a:pPr lvl="1"/>
            <a:r>
              <a:rPr lang="en-GB" dirty="0"/>
              <a:t>Only contains data value of a certain data type.</a:t>
            </a:r>
          </a:p>
          <a:p>
            <a:pPr lvl="2"/>
            <a:r>
              <a:rPr lang="en-GB" sz="2400" dirty="0"/>
              <a:t>Built-in data types: e.g. string, integer, decimal, float, </a:t>
            </a:r>
            <a:r>
              <a:rPr lang="en-GB" sz="2400" dirty="0" err="1"/>
              <a:t>boolean</a:t>
            </a:r>
            <a:r>
              <a:rPr lang="en-GB" sz="2400" dirty="0"/>
              <a:t>, date, time.</a:t>
            </a:r>
          </a:p>
          <a:p>
            <a:pPr lvl="2"/>
            <a:r>
              <a:rPr lang="en-GB" sz="2400" dirty="0"/>
              <a:t>Custom data type: defined by the developer.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B3CEB7-6469-4BAD-ABF6-D34C378793EF}"/>
              </a:ext>
            </a:extLst>
          </p:cNvPr>
          <p:cNvSpPr txBox="1">
            <a:spLocks/>
          </p:cNvSpPr>
          <p:nvPr/>
        </p:nvSpPr>
        <p:spPr>
          <a:xfrm>
            <a:off x="237845" y="3317568"/>
            <a:ext cx="1252907" cy="3131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XML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XSD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A7BCA-D19A-4E67-B6F8-86D1B7A7BA3E}"/>
              </a:ext>
            </a:extLst>
          </p:cNvPr>
          <p:cNvSpPr txBox="1"/>
          <p:nvPr/>
        </p:nvSpPr>
        <p:spPr>
          <a:xfrm>
            <a:off x="1490751" y="3293504"/>
            <a:ext cx="8074353" cy="1628342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staffNo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&gt;21&lt;/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StaffNo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 John White 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&lt;salary&gt;85000.00&lt;/salary&gt;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&lt;DOB&gt;1-OCT-63&lt;/DOB&gt;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4687A-24DE-459A-A5F9-E819FBA87054}"/>
              </a:ext>
            </a:extLst>
          </p:cNvPr>
          <p:cNvSpPr txBox="1"/>
          <p:nvPr/>
        </p:nvSpPr>
        <p:spPr>
          <a:xfrm>
            <a:off x="1490752" y="5027306"/>
            <a:ext cx="8074353" cy="1774812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staffNo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name="salary" type="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xs:decimal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name="DOB" type="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xs:date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04686-8545-469F-9E78-10FDCBB1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93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E1A-6AAD-4907-AFA4-344835AC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– Declaring Attributes in XSD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0D13-E546-4448-8E19-9EA10381F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4" y="800100"/>
            <a:ext cx="11954156" cy="2155909"/>
          </a:xfrm>
        </p:spPr>
        <p:txBody>
          <a:bodyPr>
            <a:normAutofit/>
          </a:bodyPr>
          <a:lstStyle/>
          <a:p>
            <a:r>
              <a:rPr lang="en-GB" b="1" dirty="0"/>
              <a:t>Attribute</a:t>
            </a:r>
          </a:p>
          <a:p>
            <a:pPr lvl="1"/>
            <a:r>
              <a:rPr lang="en-GB" dirty="0"/>
              <a:t>Declared as a simple type.</a:t>
            </a:r>
          </a:p>
          <a:p>
            <a:pPr lvl="1"/>
            <a:r>
              <a:rPr lang="en-GB" dirty="0"/>
              <a:t>Declared and opened and closed within one tag.</a:t>
            </a:r>
          </a:p>
          <a:p>
            <a:pPr lvl="1"/>
            <a:r>
              <a:rPr lang="en-GB" dirty="0"/>
              <a:t>Uses built-in data types e.g. string, integer, decimal, float, </a:t>
            </a:r>
            <a:r>
              <a:rPr lang="en-GB" dirty="0" err="1"/>
              <a:t>boolean</a:t>
            </a:r>
            <a:r>
              <a:rPr lang="en-GB" dirty="0"/>
              <a:t>, date, time.</a:t>
            </a:r>
          </a:p>
          <a:p>
            <a:pPr lvl="1"/>
            <a:r>
              <a:rPr lang="en-GB" dirty="0"/>
              <a:t>⚠️ If an element has attributes, element has to be declared as complex element.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CD542E-8299-45F2-A40A-1855BF427062}"/>
              </a:ext>
            </a:extLst>
          </p:cNvPr>
          <p:cNvSpPr txBox="1">
            <a:spLocks/>
          </p:cNvSpPr>
          <p:nvPr/>
        </p:nvSpPr>
        <p:spPr>
          <a:xfrm>
            <a:off x="237845" y="3317568"/>
            <a:ext cx="1252907" cy="3131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XML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XSD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E5C7D-BE87-4751-B93E-57C7BC0E55E4}"/>
              </a:ext>
            </a:extLst>
          </p:cNvPr>
          <p:cNvSpPr txBox="1"/>
          <p:nvPr/>
        </p:nvSpPr>
        <p:spPr>
          <a:xfrm>
            <a:off x="2062316" y="3215489"/>
            <a:ext cx="4458800" cy="818147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&lt;Staff 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staffId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= "1234"/&gt;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791589-321C-432D-9425-5BC8DB63E789}"/>
              </a:ext>
            </a:extLst>
          </p:cNvPr>
          <p:cNvSpPr txBox="1">
            <a:spLocks/>
          </p:cNvSpPr>
          <p:nvPr/>
        </p:nvSpPr>
        <p:spPr>
          <a:xfrm>
            <a:off x="6830379" y="3388065"/>
            <a:ext cx="3759805" cy="472993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/>
              <a:t>This is an empty element!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99880-C0B9-43EE-A567-FEBF480E826A}"/>
              </a:ext>
            </a:extLst>
          </p:cNvPr>
          <p:cNvSpPr txBox="1"/>
          <p:nvPr/>
        </p:nvSpPr>
        <p:spPr>
          <a:xfrm>
            <a:off x="2062316" y="4269053"/>
            <a:ext cx="9536126" cy="2179972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name="Staff"&gt;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xs:attribute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name="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staffId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xs:integer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GB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17083-7B89-4F77-8F26-403E277C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867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74B-41F6-4EC4-89AF-5B8223FE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– Declaring Complex Elements in XSD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B2AD-AB07-48EB-B744-7675144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55" y="801989"/>
            <a:ext cx="12013545" cy="1355996"/>
          </a:xfrm>
        </p:spPr>
        <p:txBody>
          <a:bodyPr/>
          <a:lstStyle/>
          <a:p>
            <a:r>
              <a:rPr lang="en-GB" dirty="0"/>
              <a:t>Complex element</a:t>
            </a:r>
          </a:p>
          <a:p>
            <a:pPr lvl="1"/>
            <a:r>
              <a:rPr lang="en-GB" dirty="0"/>
              <a:t>Contains child elements and/or attributes, including empty elements </a:t>
            </a:r>
            <a:r>
              <a:rPr lang="en-GB" sz="2000" dirty="0"/>
              <a:t>(only attributes).</a:t>
            </a:r>
          </a:p>
          <a:p>
            <a:pPr lvl="1"/>
            <a:r>
              <a:rPr lang="en-GB" dirty="0"/>
              <a:t>Uses </a:t>
            </a:r>
            <a:r>
              <a:rPr lang="en-GB" b="1" dirty="0"/>
              <a:t>&lt;</a:t>
            </a:r>
            <a:r>
              <a:rPr lang="en-GB" b="1" dirty="0" err="1"/>
              <a:t>xs:complexType</a:t>
            </a:r>
            <a:r>
              <a:rPr lang="en-GB" b="1" dirty="0"/>
              <a:t>&gt; </a:t>
            </a:r>
            <a:r>
              <a:rPr lang="en-GB" dirty="0"/>
              <a:t>and </a:t>
            </a:r>
            <a:r>
              <a:rPr lang="en-GB" b="1" dirty="0"/>
              <a:t>Order Indicators </a:t>
            </a:r>
            <a:r>
              <a:rPr lang="en-GB" dirty="0"/>
              <a:t>and/or </a:t>
            </a:r>
            <a:r>
              <a:rPr lang="en-GB" b="1" dirty="0"/>
              <a:t>Occurrence Indicators.</a:t>
            </a:r>
          </a:p>
          <a:p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CBBF6D-6DFE-483B-9AB4-5A024006E9A9}"/>
              </a:ext>
            </a:extLst>
          </p:cNvPr>
          <p:cNvSpPr txBox="1">
            <a:spLocks/>
          </p:cNvSpPr>
          <p:nvPr/>
        </p:nvSpPr>
        <p:spPr>
          <a:xfrm>
            <a:off x="178454" y="2267720"/>
            <a:ext cx="1252907" cy="232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XML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XSD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5BC6-FF05-455E-B24F-9055D537CB38}"/>
              </a:ext>
            </a:extLst>
          </p:cNvPr>
          <p:cNvSpPr txBox="1"/>
          <p:nvPr/>
        </p:nvSpPr>
        <p:spPr>
          <a:xfrm>
            <a:off x="1551643" y="2059468"/>
            <a:ext cx="5198883" cy="1805429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&lt;Branch&gt;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bNo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&gt;3412&lt;/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bNo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bName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&gt;Kilburn Branch&lt;/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bName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bOpDate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&gt;2 May 2020&lt;/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bOpDate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&lt;/Branch&gt;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06877-5AF0-4646-B8E0-33462D5C25E6}"/>
              </a:ext>
            </a:extLst>
          </p:cNvPr>
          <p:cNvSpPr txBox="1"/>
          <p:nvPr/>
        </p:nvSpPr>
        <p:spPr>
          <a:xfrm>
            <a:off x="1551644" y="3976915"/>
            <a:ext cx="7156928" cy="2793693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name="Branch"&gt;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xs:sequence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bNo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xs:integer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bName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bOpDate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xs:date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xs:sequence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332BDAA-4A1B-441A-9E43-FFA8B56E0E26}"/>
              </a:ext>
            </a:extLst>
          </p:cNvPr>
          <p:cNvSpPr txBox="1">
            <a:spLocks/>
          </p:cNvSpPr>
          <p:nvPr/>
        </p:nvSpPr>
        <p:spPr>
          <a:xfrm>
            <a:off x="8969840" y="4438154"/>
            <a:ext cx="2769856" cy="1871214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&lt;</a:t>
            </a:r>
            <a:r>
              <a:rPr lang="en-GB" sz="2400" dirty="0" err="1"/>
              <a:t>xs:sequence</a:t>
            </a:r>
            <a:r>
              <a:rPr lang="en-GB" sz="2400" dirty="0"/>
              <a:t>&gt; order indicator: specifies that child elements appear in ordered list!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286F-E665-4A0B-B685-9E1044B6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443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74B-41F6-4EC4-89AF-5B8223FE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– Declaring Complex Elements in XSD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B2AD-AB07-48EB-B744-7675144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55" y="801989"/>
            <a:ext cx="12013545" cy="1355996"/>
          </a:xfrm>
        </p:spPr>
        <p:txBody>
          <a:bodyPr/>
          <a:lstStyle/>
          <a:p>
            <a:r>
              <a:rPr lang="en-GB" dirty="0"/>
              <a:t>Complex element</a:t>
            </a:r>
          </a:p>
          <a:p>
            <a:pPr lvl="1"/>
            <a:r>
              <a:rPr lang="en-GB" dirty="0"/>
              <a:t>Contains child elements and/or attributes, including empty elements </a:t>
            </a:r>
            <a:r>
              <a:rPr lang="en-GB" sz="2000" dirty="0"/>
              <a:t>(only attributes).</a:t>
            </a:r>
          </a:p>
          <a:p>
            <a:pPr lvl="1"/>
            <a:r>
              <a:rPr lang="en-GB" dirty="0"/>
              <a:t>Uses </a:t>
            </a:r>
            <a:r>
              <a:rPr lang="en-GB" b="1" dirty="0"/>
              <a:t>&lt;</a:t>
            </a:r>
            <a:r>
              <a:rPr lang="en-GB" b="1" dirty="0" err="1"/>
              <a:t>xs:complexType</a:t>
            </a:r>
            <a:r>
              <a:rPr lang="en-GB" b="1" dirty="0"/>
              <a:t>&gt; </a:t>
            </a:r>
            <a:r>
              <a:rPr lang="en-GB" dirty="0"/>
              <a:t>and </a:t>
            </a:r>
            <a:r>
              <a:rPr lang="en-GB" b="1" dirty="0"/>
              <a:t>Order Indicators </a:t>
            </a:r>
            <a:r>
              <a:rPr lang="en-GB" dirty="0"/>
              <a:t>and/or </a:t>
            </a:r>
            <a:r>
              <a:rPr lang="en-GB" b="1" dirty="0"/>
              <a:t>Occurrence Indicators.</a:t>
            </a:r>
            <a:endParaRPr lang="en-GB" dirty="0"/>
          </a:p>
          <a:p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CBBF6D-6DFE-483B-9AB4-5A024006E9A9}"/>
              </a:ext>
            </a:extLst>
          </p:cNvPr>
          <p:cNvSpPr txBox="1">
            <a:spLocks/>
          </p:cNvSpPr>
          <p:nvPr/>
        </p:nvSpPr>
        <p:spPr>
          <a:xfrm>
            <a:off x="178454" y="2267720"/>
            <a:ext cx="1252907" cy="232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XML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XSD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2AB23-9336-4D69-B1BF-AA149BEB3595}"/>
              </a:ext>
            </a:extLst>
          </p:cNvPr>
          <p:cNvSpPr txBox="1"/>
          <p:nvPr/>
        </p:nvSpPr>
        <p:spPr>
          <a:xfrm>
            <a:off x="1584664" y="2189995"/>
            <a:ext cx="5031243" cy="1524102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&lt;Branch 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bNo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= "3412"&gt;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bName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&gt;Kilburn Branch&lt;/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bName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bOpDate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&gt;2 May 2020&lt;/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bOpDate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&lt;/Branch&gt;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51596-E6B8-4AD5-9B65-082A12A89826}"/>
              </a:ext>
            </a:extLst>
          </p:cNvPr>
          <p:cNvSpPr txBox="1"/>
          <p:nvPr/>
        </p:nvSpPr>
        <p:spPr>
          <a:xfrm>
            <a:off x="1584664" y="3889829"/>
            <a:ext cx="7196479" cy="2924321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name="Branch"&gt;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xs:attribute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name="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bNo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xs:integer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xs:sequence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bName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bOpDate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xs:date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xs:sequence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6EE8C7-21AF-4674-99CA-4BF1F7A67B5B}"/>
              </a:ext>
            </a:extLst>
          </p:cNvPr>
          <p:cNvSpPr txBox="1">
            <a:spLocks/>
          </p:cNvSpPr>
          <p:nvPr/>
        </p:nvSpPr>
        <p:spPr>
          <a:xfrm>
            <a:off x="9160340" y="4416382"/>
            <a:ext cx="2769856" cy="1871214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&lt;</a:t>
            </a:r>
            <a:r>
              <a:rPr lang="en-GB" sz="2400" dirty="0" err="1"/>
              <a:t>xs:sequence</a:t>
            </a:r>
            <a:r>
              <a:rPr lang="en-GB" sz="2400" dirty="0"/>
              <a:t>&gt; order indicator: specifies that child elements appear in ordered list!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286F-E665-4A0B-B685-9E1044B6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597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C4A0-D7DD-4B2A-BCB6-D4A58582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– Order Indicators in XSD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0F83-82A9-437A-B68A-F39140C3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112756"/>
            <a:ext cx="11634841" cy="5518831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Order Indicators: </a:t>
            </a:r>
            <a:r>
              <a:rPr lang="en-GB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3 types</a:t>
            </a:r>
          </a:p>
          <a:p>
            <a:endParaRPr lang="en-GB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&lt;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xs:sequence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&gt;</a:t>
            </a:r>
          </a:p>
          <a:p>
            <a:pPr lvl="1"/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Specifies</a:t>
            </a:r>
            <a:r>
              <a:rPr lang="en-GB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that child elements appear in 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ordered list</a:t>
            </a:r>
            <a:r>
              <a:rPr lang="en-GB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514350" indent="-514350">
              <a:buFont typeface="+mj-lt"/>
              <a:buAutoNum type="arabicParenR" startAt="2"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&lt;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xs:all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&gt;</a:t>
            </a:r>
          </a:p>
          <a:p>
            <a:pPr lvl="1"/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Specifies</a:t>
            </a:r>
            <a:r>
              <a:rPr lang="en-GB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that child elements appear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charset="0"/>
              </a:rPr>
              <a:t>in any order, each child element occurs once.</a:t>
            </a:r>
            <a:endParaRPr lang="en-GB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GB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514350" indent="-514350">
              <a:buFont typeface="+mj-lt"/>
              <a:buAutoNum type="arabicParenR" startAt="3"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&lt;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xs:choice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&gt;</a:t>
            </a:r>
            <a:endParaRPr lang="en-GB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/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Specifies</a:t>
            </a:r>
            <a:r>
              <a:rPr lang="en-GB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that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charset="0"/>
              </a:rPr>
              <a:t>either one child </a:t>
            </a:r>
            <a:r>
              <a:rPr lang="en-GB" dirty="0">
                <a:solidFill>
                  <a:srgbClr val="000000"/>
                </a:solidFill>
                <a:ea typeface="Arial" charset="0"/>
                <a:cs typeface="Arial" charset="0"/>
              </a:rPr>
              <a:t>element or the other should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charset="0"/>
              </a:rPr>
              <a:t>appear, but not both</a:t>
            </a:r>
            <a:r>
              <a:rPr lang="en-GB" sz="2000" dirty="0"/>
              <a:t>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CA648-70B5-4EE1-88CB-FF8A6311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2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74B-41F6-4EC4-89AF-5B8223FE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– &lt;</a:t>
            </a:r>
            <a:r>
              <a:rPr lang="en-GB" dirty="0" err="1"/>
              <a:t>xs:sequence</a:t>
            </a:r>
            <a:r>
              <a:rPr lang="en-GB" dirty="0"/>
              <a:t>&gt; Order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B2AD-AB07-48EB-B744-7675144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55" y="801989"/>
            <a:ext cx="12013545" cy="1012297"/>
          </a:xfrm>
        </p:spPr>
        <p:txBody>
          <a:bodyPr/>
          <a:lstStyle/>
          <a:p>
            <a:pPr marL="458100" indent="-457200"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sz="28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Order Indicator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&lt;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xs:sequence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&gt; </a:t>
            </a:r>
            <a:endParaRPr lang="en-GB" sz="2800" b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Specifies</a:t>
            </a:r>
            <a:r>
              <a:rPr lang="en-GB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that child elements appear in 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ordered list</a:t>
            </a:r>
            <a:r>
              <a:rPr lang="en-GB" sz="2000" dirty="0"/>
              <a:t>.</a:t>
            </a:r>
          </a:p>
          <a:p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CBBF6D-6DFE-483B-9AB4-5A024006E9A9}"/>
              </a:ext>
            </a:extLst>
          </p:cNvPr>
          <p:cNvSpPr txBox="1">
            <a:spLocks/>
          </p:cNvSpPr>
          <p:nvPr/>
        </p:nvSpPr>
        <p:spPr>
          <a:xfrm>
            <a:off x="298736" y="2267720"/>
            <a:ext cx="1252907" cy="232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XML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XSD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5BC6-FF05-455E-B24F-9055D537CB38}"/>
              </a:ext>
            </a:extLst>
          </p:cNvPr>
          <p:cNvSpPr txBox="1"/>
          <p:nvPr/>
        </p:nvSpPr>
        <p:spPr>
          <a:xfrm>
            <a:off x="1551643" y="1814286"/>
            <a:ext cx="8666413" cy="1805429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&lt;House&gt;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houseNo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&gt;221B&lt;/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houseNo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streetAddress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&gt;Baker Street, London&lt;/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streetAddress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postCode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&gt;NW1 6XE&lt;/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postCode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&lt;/House&gt;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06877-5AF0-4646-B8E0-33462D5C25E6}"/>
              </a:ext>
            </a:extLst>
          </p:cNvPr>
          <p:cNvSpPr txBox="1"/>
          <p:nvPr/>
        </p:nvSpPr>
        <p:spPr>
          <a:xfrm>
            <a:off x="1551643" y="3831771"/>
            <a:ext cx="8666413" cy="2938837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name="House"&gt;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xs:sequence</a:t>
            </a:r>
            <a:r>
              <a:rPr lang="en-GB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houseNo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streetAddress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postCode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xs:sequence</a:t>
            </a:r>
            <a:r>
              <a:rPr lang="en-GB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&lt;/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286F-E665-4A0B-B685-9E1044B6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461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74B-41F6-4EC4-89AF-5B8223FE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– &lt;</a:t>
            </a:r>
            <a:r>
              <a:rPr lang="en-GB" dirty="0" err="1"/>
              <a:t>xs:all</a:t>
            </a:r>
            <a:r>
              <a:rPr lang="en-GB" dirty="0"/>
              <a:t>&gt; Order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B2AD-AB07-48EB-B744-7675144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55" y="801989"/>
            <a:ext cx="12013545" cy="925211"/>
          </a:xfrm>
        </p:spPr>
        <p:txBody>
          <a:bodyPr>
            <a:normAutofit/>
          </a:bodyPr>
          <a:lstStyle/>
          <a:p>
            <a:pPr marL="458100" indent="-457200"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sz="28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Order Indicator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&lt;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xs:all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&gt; </a:t>
            </a:r>
            <a:endParaRPr lang="en-GB" sz="2800" b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Specifies</a:t>
            </a:r>
            <a:r>
              <a:rPr lang="en-GB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that child elements appear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charset="0"/>
              </a:rPr>
              <a:t>in any order, each child element occurs once.</a:t>
            </a:r>
            <a:endParaRPr lang="en-GB" sz="2000" dirty="0"/>
          </a:p>
          <a:p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CBBF6D-6DFE-483B-9AB4-5A024006E9A9}"/>
              </a:ext>
            </a:extLst>
          </p:cNvPr>
          <p:cNvSpPr txBox="1">
            <a:spLocks/>
          </p:cNvSpPr>
          <p:nvPr/>
        </p:nvSpPr>
        <p:spPr>
          <a:xfrm>
            <a:off x="237845" y="1852639"/>
            <a:ext cx="1252907" cy="232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XML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XSD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5BC6-FF05-455E-B24F-9055D537CB38}"/>
              </a:ext>
            </a:extLst>
          </p:cNvPr>
          <p:cNvSpPr txBox="1"/>
          <p:nvPr/>
        </p:nvSpPr>
        <p:spPr>
          <a:xfrm>
            <a:off x="1490752" y="1842885"/>
            <a:ext cx="4442757" cy="1673201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nl-NL" sz="2200" dirty="0">
                <a:solidFill>
                  <a:schemeClr val="bg1"/>
                </a:solidFill>
                <a:latin typeface="Consolas" panose="020B0609020204030204" pitchFamily="49" charset="0"/>
              </a:rPr>
              <a:t>&lt;Student&gt;</a:t>
            </a:r>
          </a:p>
          <a:p>
            <a:r>
              <a:rPr lang="nl-NL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&lt;fName&gt;Jim&lt;/fName&gt;</a:t>
            </a:r>
          </a:p>
          <a:p>
            <a:r>
              <a:rPr lang="nl-NL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&lt;lName&gt;O’Rourke&lt;/lName&gt;</a:t>
            </a:r>
          </a:p>
          <a:p>
            <a:r>
              <a:rPr lang="nl-NL" sz="2200" dirty="0">
                <a:solidFill>
                  <a:schemeClr val="bg1"/>
                </a:solidFill>
                <a:latin typeface="Consolas" panose="020B0609020204030204" pitchFamily="49" charset="0"/>
              </a:rPr>
              <a:t>&lt;/Student&gt;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06877-5AF0-4646-B8E0-33462D5C25E6}"/>
              </a:ext>
            </a:extLst>
          </p:cNvPr>
          <p:cNvSpPr txBox="1"/>
          <p:nvPr/>
        </p:nvSpPr>
        <p:spPr>
          <a:xfrm>
            <a:off x="1490752" y="3807426"/>
            <a:ext cx="7824585" cy="2898174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name="Student"&gt;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sz="22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xs:all</a:t>
            </a:r>
            <a:r>
              <a:rPr lang="en-GB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fName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lName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GB" sz="22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xs:all</a:t>
            </a:r>
            <a:r>
              <a:rPr lang="en-GB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286F-E665-4A0B-B685-9E1044B6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775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74B-41F6-4EC4-89AF-5B8223FE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– &lt;</a:t>
            </a:r>
            <a:r>
              <a:rPr lang="en-GB" dirty="0" err="1"/>
              <a:t>xs:choice</a:t>
            </a:r>
            <a:r>
              <a:rPr lang="en-GB" dirty="0"/>
              <a:t>&gt; Order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B2AD-AB07-48EB-B744-7675144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55" y="801989"/>
            <a:ext cx="12013545" cy="1012297"/>
          </a:xfrm>
        </p:spPr>
        <p:txBody>
          <a:bodyPr/>
          <a:lstStyle/>
          <a:p>
            <a:pPr marL="458100" indent="-457200"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sz="28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Order Indicator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&lt;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xs:choice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&gt;  </a:t>
            </a:r>
            <a:endParaRPr lang="en-GB" sz="2800" b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Specifies</a:t>
            </a:r>
            <a:r>
              <a:rPr lang="en-GB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that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charset="0"/>
              </a:rPr>
              <a:t>either one child </a:t>
            </a:r>
            <a:r>
              <a:rPr lang="en-GB" dirty="0">
                <a:solidFill>
                  <a:srgbClr val="000000"/>
                </a:solidFill>
                <a:ea typeface="Arial" charset="0"/>
                <a:cs typeface="Arial" charset="0"/>
              </a:rPr>
              <a:t>element or the other should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charset="0"/>
              </a:rPr>
              <a:t>appear, but not both</a:t>
            </a:r>
            <a:r>
              <a:rPr lang="en-GB" sz="2000" dirty="0"/>
              <a:t>.</a:t>
            </a:r>
          </a:p>
          <a:p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CBBF6D-6DFE-483B-9AB4-5A024006E9A9}"/>
              </a:ext>
            </a:extLst>
          </p:cNvPr>
          <p:cNvSpPr txBox="1">
            <a:spLocks/>
          </p:cNvSpPr>
          <p:nvPr/>
        </p:nvSpPr>
        <p:spPr>
          <a:xfrm>
            <a:off x="298737" y="2079036"/>
            <a:ext cx="1252907" cy="258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XML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XSD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5BC6-FF05-455E-B24F-9055D537CB38}"/>
              </a:ext>
            </a:extLst>
          </p:cNvPr>
          <p:cNvSpPr txBox="1"/>
          <p:nvPr/>
        </p:nvSpPr>
        <p:spPr>
          <a:xfrm>
            <a:off x="1551644" y="1814286"/>
            <a:ext cx="5444243" cy="2152211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appUser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&lt;username&gt;Bob78&lt;/username&gt;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appUser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appUser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&lt;email&gt;kim43@email.com&lt;/email&gt;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appUser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06877-5AF0-4646-B8E0-33462D5C25E6}"/>
              </a:ext>
            </a:extLst>
          </p:cNvPr>
          <p:cNvSpPr txBox="1"/>
          <p:nvPr/>
        </p:nvSpPr>
        <p:spPr>
          <a:xfrm>
            <a:off x="1551644" y="4078514"/>
            <a:ext cx="7911670" cy="2692094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appUser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"&gt;    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xs:choice</a:t>
            </a:r>
            <a:r>
              <a:rPr lang="en-GB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name="username" type="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name="email" type="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xs:choice</a:t>
            </a:r>
            <a:r>
              <a:rPr lang="en-GB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&lt;/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286F-E665-4A0B-B685-9E1044B6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40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FCCF-FE61-4531-B979-707B653F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6" y="-1"/>
            <a:ext cx="6337125" cy="1146629"/>
          </a:xfrm>
        </p:spPr>
        <p:txBody>
          <a:bodyPr>
            <a:normAutofit/>
          </a:bodyPr>
          <a:lstStyle/>
          <a:p>
            <a:r>
              <a:rPr lang="en-GB" dirty="0"/>
              <a:t>XML Schema </a:t>
            </a:r>
            <a:br>
              <a:rPr lang="en-GB" dirty="0"/>
            </a:br>
            <a:r>
              <a:rPr lang="en-GB" dirty="0"/>
              <a:t>     Combining Order Indicators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CE4AB6-879B-415E-9E84-0249C0712708}"/>
              </a:ext>
            </a:extLst>
          </p:cNvPr>
          <p:cNvSpPr txBox="1">
            <a:spLocks/>
          </p:cNvSpPr>
          <p:nvPr/>
        </p:nvSpPr>
        <p:spPr>
          <a:xfrm>
            <a:off x="5322064" y="1219710"/>
            <a:ext cx="1252907" cy="1458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XML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XSD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81612-31AE-487D-8B9A-359F1F0AF0B8}"/>
              </a:ext>
            </a:extLst>
          </p:cNvPr>
          <p:cNvSpPr txBox="1"/>
          <p:nvPr/>
        </p:nvSpPr>
        <p:spPr>
          <a:xfrm>
            <a:off x="237846" y="2688766"/>
            <a:ext cx="7519667" cy="4078513"/>
          </a:xfrm>
          <a:prstGeom prst="rect">
            <a:avLst/>
          </a:prstGeom>
          <a:solidFill>
            <a:schemeClr val="tx1"/>
          </a:solidFill>
          <a:ln w="50800">
            <a:solidFill>
              <a:srgbClr val="0056B2"/>
            </a:solidFill>
          </a:ln>
        </p:spPr>
        <p:txBody>
          <a:bodyPr wrap="square" bIns="46800" rtlCol="0" anchor="ctr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name="landmark"&gt;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xs:sequence</a:t>
            </a:r>
            <a:r>
              <a:rPr lang="en-GB" sz="1800" b="1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ldmrkname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: string"&gt;</a:t>
            </a:r>
          </a:p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GB" sz="1800" b="1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xs:choice</a:t>
            </a:r>
            <a:r>
              <a:rPr lang="en-GB" sz="1800" b="1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name="location" type="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: string"&gt;</a:t>
            </a:r>
          </a:p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xs:sequence</a:t>
            </a:r>
            <a:r>
              <a:rPr lang="en-GB" sz="1800" b="1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name="city" type="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: string"&gt;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name="country" type="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: string"&gt;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xs:sequence</a:t>
            </a:r>
            <a:r>
              <a:rPr lang="en-GB" sz="1800" b="1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GB" sz="1800" b="1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xs:choice</a:t>
            </a:r>
            <a:r>
              <a:rPr lang="en-GB" sz="1800" b="1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endParaRPr lang="en-GB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xs:sequence</a:t>
            </a:r>
            <a:r>
              <a:rPr lang="en-GB" sz="1800" b="1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endParaRPr lang="en-GB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&lt;/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4E416-5428-4338-8750-7877F0A8B03C}"/>
              </a:ext>
            </a:extLst>
          </p:cNvPr>
          <p:cNvSpPr txBox="1"/>
          <p:nvPr/>
        </p:nvSpPr>
        <p:spPr>
          <a:xfrm>
            <a:off x="6574971" y="83158"/>
            <a:ext cx="5545726" cy="3133271"/>
          </a:xfrm>
          <a:prstGeom prst="rect">
            <a:avLst/>
          </a:prstGeom>
          <a:solidFill>
            <a:schemeClr val="tx1"/>
          </a:solidFill>
          <a:ln w="50800">
            <a:solidFill>
              <a:srgbClr val="0056B2">
                <a:alpha val="97000"/>
              </a:srgbClr>
            </a:solidFill>
          </a:ln>
        </p:spPr>
        <p:txBody>
          <a:bodyPr wrap="square" bIns="46800" rtlCol="0" anchor="ctr" anchorCtr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&lt;landmark&gt; 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ldmrkname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&gt;Colosseum&lt;/ 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ldmrkname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&gt; 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&lt;location&gt;Rome, Italy&lt;/location&gt;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&lt;/landmark&gt;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&lt;landmark&gt; 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ldmrkname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&gt;Tour Eiffel&lt;/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ldmrkname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&lt;city&gt;Paris&lt;/city&gt; 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&lt;country&gt;France&lt;/country&gt;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&lt;/landmark&gt;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85B92-A0C0-48EF-8234-32365BC7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64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C4A0-D7DD-4B2A-BCB6-D4A58582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– Occurrence Indicators in XSD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0F83-82A9-437A-B68A-F39140C3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43111"/>
            <a:ext cx="11954155" cy="6014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Occurrence Indicators: </a:t>
            </a: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participation and cardinality</a:t>
            </a:r>
            <a:endParaRPr lang="en-GB" sz="2800" b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3"/>
            <a:endParaRPr lang="en-GB" sz="1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minOccurs = "0"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charset="0"/>
              </a:rPr>
              <a:t>Indicates 0 occurrences of an element i.e. optional element</a:t>
            </a: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minOccurs = "2"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charset="0"/>
              </a:rPr>
              <a:t>Indicates a minimum of 2 occurrences of an element i.e. the element</a:t>
            </a: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has at 	least 2 occurrences.</a:t>
            </a:r>
          </a:p>
          <a:p>
            <a:r>
              <a:rPr kumimoji="0" lang="en-GB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maxOccurs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= "3"</a:t>
            </a:r>
          </a:p>
          <a:p>
            <a:pPr lvl="1"/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charset="0"/>
              </a:rPr>
              <a:t>Indicates a maximum of 3 occurrences of an element i.e. the element</a:t>
            </a: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has at 	most 3 occurrences.</a:t>
            </a:r>
            <a:endParaRPr lang="en-GB" sz="2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0" lang="en-GB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maxOccurs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= "unbounded"</a:t>
            </a:r>
          </a:p>
          <a:p>
            <a:pPr lvl="1"/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charset="0"/>
              </a:rPr>
              <a:t>Indicates that there is no defined maximum number of occurrences.</a:t>
            </a:r>
            <a:endParaRPr lang="en-GB" sz="2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Arial" charset="0"/>
                <a:cs typeface="Arial" charset="0"/>
              </a:rPr>
              <a:t>minOccurs or </a:t>
            </a:r>
            <a:r>
              <a:rPr lang="en-GB" b="1" dirty="0" err="1">
                <a:solidFill>
                  <a:srgbClr val="000000"/>
                </a:solidFill>
                <a:latin typeface="Arial" charset="0"/>
                <a:cs typeface="Arial" charset="0"/>
              </a:rPr>
              <a:t>maxOccurs</a:t>
            </a:r>
            <a:r>
              <a:rPr lang="en-GB" b="1" dirty="0">
                <a:solidFill>
                  <a:srgbClr val="000000"/>
                </a:solidFill>
                <a:latin typeface="Arial" charset="0"/>
                <a:cs typeface="Arial" charset="0"/>
              </a:rPr>
              <a:t> not specified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Default value is 1.</a:t>
            </a:r>
          </a:p>
          <a:p>
            <a:endParaRPr lang="en-GB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CA648-70B5-4EE1-88CB-FF8A6311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43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892-152D-4843-B388-4887E8A1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Classifying DBMSs based on Data Models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D981-33AE-47E2-BF47-A61A86CD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86971"/>
            <a:ext cx="11954155" cy="587102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b="1" dirty="0"/>
              <a:t>Relational Model or SQL Model</a:t>
            </a:r>
            <a:r>
              <a:rPr lang="en-GB" b="1" dirty="0">
                <a:solidFill>
                  <a:srgbClr val="00B050"/>
                </a:solidFill>
              </a:rPr>
              <a:t> 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01-07)</a:t>
            </a:r>
            <a:endParaRPr lang="en-GB" b="1" dirty="0">
              <a:solidFill>
                <a:srgbClr val="00B050"/>
              </a:solidFill>
            </a:endParaRPr>
          </a:p>
          <a:p>
            <a:pPr lvl="1"/>
            <a:r>
              <a:rPr lang="en-GB" dirty="0"/>
              <a:t>Structured Data as collection of tables with fields, records, PKs and FKs. </a:t>
            </a:r>
          </a:p>
          <a:p>
            <a:pPr lvl="1"/>
            <a:r>
              <a:rPr lang="en-GB" dirty="0"/>
              <a:t>Uses high level Structured Query Language (SQL) for CRUD operations.</a:t>
            </a:r>
          </a:p>
          <a:p>
            <a:pPr lvl="3"/>
            <a:endParaRPr lang="en-GB" sz="1200" dirty="0"/>
          </a:p>
          <a:p>
            <a:r>
              <a:rPr lang="en-GB" b="1" dirty="0"/>
              <a:t>XML Model 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08-10)</a:t>
            </a:r>
            <a:endParaRPr lang="en-GB" b="1" dirty="0"/>
          </a:p>
          <a:p>
            <a:pPr lvl="1"/>
            <a:r>
              <a:rPr lang="en-GB" dirty="0" err="1"/>
              <a:t>Semistructured</a:t>
            </a:r>
            <a:r>
              <a:rPr lang="en-GB" dirty="0"/>
              <a:t> data as elements that can be nested to create tree structures.</a:t>
            </a:r>
          </a:p>
          <a:p>
            <a:pPr lvl="1"/>
            <a:r>
              <a:rPr lang="en-GB" dirty="0"/>
              <a:t>Standard for structuring and exchanging data over the Web.</a:t>
            </a:r>
          </a:p>
          <a:p>
            <a:pPr lvl="3"/>
            <a:endParaRPr lang="en-GB" sz="12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b="1" dirty="0"/>
              <a:t>NoSQL Model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11)</a:t>
            </a:r>
            <a:endParaRPr lang="en-GB" b="1" dirty="0"/>
          </a:p>
          <a:p>
            <a:pPr lvl="1"/>
            <a:r>
              <a:rPr lang="en-GB" dirty="0"/>
              <a:t>Key-value data model: each data value associated to unique key for fast retrieval.</a:t>
            </a:r>
          </a:p>
          <a:p>
            <a:pPr lvl="1"/>
            <a:r>
              <a:rPr lang="en-GB" dirty="0"/>
              <a:t>Graph data model: data represented as graphs i.e. labelled nodes and edges.</a:t>
            </a:r>
          </a:p>
          <a:p>
            <a:pPr lvl="1"/>
            <a:r>
              <a:rPr lang="en-GB" dirty="0"/>
              <a:t>Document data model: data as collection of documents in JSON or XML.</a:t>
            </a:r>
          </a:p>
          <a:p>
            <a:pPr lvl="3"/>
            <a:endParaRPr lang="en-GB" sz="1200" dirty="0"/>
          </a:p>
          <a:p>
            <a:r>
              <a:rPr lang="en-GB" b="1" dirty="0"/>
              <a:t>Object Model 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(not covered in this module)</a:t>
            </a:r>
            <a:endParaRPr lang="en-GB" dirty="0"/>
          </a:p>
          <a:p>
            <a:pPr lvl="1"/>
            <a:r>
              <a:rPr lang="en-GB" dirty="0"/>
              <a:t>Data as collection of objects (in classes) with properties &amp; operations.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2754B-D129-44EE-A04F-981E785C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27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74B-41F6-4EC4-89AF-5B8223FE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– Occurrence Indicators (1)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CBBF6D-6DFE-483B-9AB4-5A024006E9A9}"/>
              </a:ext>
            </a:extLst>
          </p:cNvPr>
          <p:cNvSpPr txBox="1">
            <a:spLocks/>
          </p:cNvSpPr>
          <p:nvPr/>
        </p:nvSpPr>
        <p:spPr>
          <a:xfrm>
            <a:off x="522515" y="1253534"/>
            <a:ext cx="895666" cy="2511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XML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XSD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5BC6-FF05-455E-B24F-9055D537CB38}"/>
              </a:ext>
            </a:extLst>
          </p:cNvPr>
          <p:cNvSpPr txBox="1"/>
          <p:nvPr/>
        </p:nvSpPr>
        <p:spPr>
          <a:xfrm>
            <a:off x="1885473" y="810334"/>
            <a:ext cx="8819184" cy="2618666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&lt;Product&gt;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&gt;Screen Box 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descrip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&gt;Damaged&lt;/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descrip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&lt;/Product&gt;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&lt;Product&gt;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&gt;Computer Box&lt;/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&lt;/Product&gt;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06877-5AF0-4646-B8E0-33462D5C25E6}"/>
              </a:ext>
            </a:extLst>
          </p:cNvPr>
          <p:cNvSpPr txBox="1"/>
          <p:nvPr/>
        </p:nvSpPr>
        <p:spPr>
          <a:xfrm>
            <a:off x="158388" y="3764781"/>
            <a:ext cx="10546269" cy="3034855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name="Product" </a:t>
            </a:r>
            <a:r>
              <a:rPr lang="en-GB" sz="22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maxOccurs</a:t>
            </a:r>
            <a:r>
              <a:rPr lang="en-GB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= "unbounded"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xs:sequence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name= "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pName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name= "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descrip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GB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minOccurs= "0"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xs:sequence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286F-E665-4A0B-B685-9E1044B6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89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74B-41F6-4EC4-89AF-5B8223FE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– Occurrence Indicators (2)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CBBF6D-6DFE-483B-9AB4-5A024006E9A9}"/>
              </a:ext>
            </a:extLst>
          </p:cNvPr>
          <p:cNvSpPr txBox="1">
            <a:spLocks/>
          </p:cNvSpPr>
          <p:nvPr/>
        </p:nvSpPr>
        <p:spPr>
          <a:xfrm>
            <a:off x="522515" y="1253534"/>
            <a:ext cx="895666" cy="2511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XML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XSD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5BC6-FF05-455E-B24F-9055D537CB38}"/>
              </a:ext>
            </a:extLst>
          </p:cNvPr>
          <p:cNvSpPr txBox="1"/>
          <p:nvPr/>
        </p:nvSpPr>
        <p:spPr>
          <a:xfrm>
            <a:off x="1885473" y="810334"/>
            <a:ext cx="8819184" cy="2618666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Icecream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&lt;flavour&gt;Vanilla&lt;/flavour&gt;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Icecream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Icecream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&lt;flavour&gt;Lemon&lt;/flavour&gt;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&lt;flavour&gt;Mango&lt;/flavour&gt;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Icecream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06877-5AF0-4646-B8E0-33462D5C25E6}"/>
              </a:ext>
            </a:extLst>
          </p:cNvPr>
          <p:cNvSpPr txBox="1"/>
          <p:nvPr/>
        </p:nvSpPr>
        <p:spPr>
          <a:xfrm>
            <a:off x="242065" y="3719797"/>
            <a:ext cx="11835089" cy="2729228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name= "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Icecream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GB" sz="22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maxOccurs</a:t>
            </a:r>
            <a:r>
              <a:rPr lang="en-GB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= "unbounded"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    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xs:sequence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GB" sz="21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1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100" dirty="0">
                <a:solidFill>
                  <a:schemeClr val="bg1"/>
                </a:solidFill>
                <a:latin typeface="Consolas" panose="020B0609020204030204" pitchFamily="49" charset="0"/>
              </a:rPr>
              <a:t> name="flavour" type="</a:t>
            </a:r>
            <a:r>
              <a:rPr lang="en-GB" sz="21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1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GB" sz="2100" b="1" dirty="0">
                <a:solidFill>
                  <a:srgbClr val="FFC000"/>
                </a:solidFill>
                <a:latin typeface="Consolas" panose="020B0609020204030204" pitchFamily="49" charset="0"/>
              </a:rPr>
              <a:t>minOccurs="1" </a:t>
            </a:r>
            <a:r>
              <a:rPr lang="en-GB" sz="21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maxOccurs</a:t>
            </a:r>
            <a:r>
              <a:rPr lang="en-GB" sz="2100" b="1" dirty="0">
                <a:solidFill>
                  <a:srgbClr val="FFC000"/>
                </a:solidFill>
                <a:latin typeface="Consolas" panose="020B0609020204030204" pitchFamily="49" charset="0"/>
              </a:rPr>
              <a:t>="3"</a:t>
            </a:r>
            <a:r>
              <a:rPr lang="en-GB" sz="2100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   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xs:sequence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286F-E665-4A0B-B685-9E1044B6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48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74B-41F6-4EC4-89AF-5B8223FE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– Occurrence Indicators (3a)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CBBF6D-6DFE-483B-9AB4-5A024006E9A9}"/>
              </a:ext>
            </a:extLst>
          </p:cNvPr>
          <p:cNvSpPr txBox="1">
            <a:spLocks/>
          </p:cNvSpPr>
          <p:nvPr/>
        </p:nvSpPr>
        <p:spPr>
          <a:xfrm>
            <a:off x="522515" y="1035821"/>
            <a:ext cx="964828" cy="58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XML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5BC6-FF05-455E-B24F-9055D537CB38}"/>
              </a:ext>
            </a:extLst>
          </p:cNvPr>
          <p:cNvSpPr txBox="1"/>
          <p:nvPr/>
        </p:nvSpPr>
        <p:spPr>
          <a:xfrm>
            <a:off x="1686408" y="810334"/>
            <a:ext cx="8819184" cy="6003816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paternal_family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&lt;person&gt;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full_name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&gt;Nick Morgan&lt;/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full_name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child_name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&gt;Mike&lt;/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child_name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child_name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&gt;Alex&lt;/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child_name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child_name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&gt;Masha&lt;/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child_name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child_name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&gt;Dan&lt;/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child_name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&lt;/person&gt;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&lt;person&gt;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full_name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&gt;Mike Morgan&lt;/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full_name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child_name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&gt;Jennifer&lt;/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child_name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&lt;/person&gt;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&lt;person&gt;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full_name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&gt;Alex Morgan&lt;/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full_name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&lt;/person&gt;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paternal_family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286F-E665-4A0B-B685-9E1044B6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06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74B-41F6-4EC4-89AF-5B8223FE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– Occurrence Indicators (3b)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286F-E665-4A0B-B685-9E1044B6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33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5BC6-FF05-455E-B24F-9055D537CB38}"/>
              </a:ext>
            </a:extLst>
          </p:cNvPr>
          <p:cNvSpPr txBox="1"/>
          <p:nvPr/>
        </p:nvSpPr>
        <p:spPr>
          <a:xfrm>
            <a:off x="237845" y="766792"/>
            <a:ext cx="11835089" cy="5638691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paternal_family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xs:sequence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name="person" </a:t>
            </a:r>
            <a:r>
              <a:rPr lang="en-GB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maxOccurs</a:t>
            </a:r>
            <a:r>
              <a:rPr lang="en-GB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="unbounded"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xs:sequence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full_name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child_name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" 				  </a:t>
            </a:r>
            <a:r>
              <a:rPr lang="en-GB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minOccurs="0" </a:t>
            </a:r>
            <a:r>
              <a:rPr lang="en-GB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maxOccurs</a:t>
            </a:r>
            <a:r>
              <a:rPr lang="en-GB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="5"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xs:sequence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xs:sequence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  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CBBF6D-6DFE-483B-9AB4-5A024006E9A9}"/>
              </a:ext>
            </a:extLst>
          </p:cNvPr>
          <p:cNvSpPr txBox="1">
            <a:spLocks/>
          </p:cNvSpPr>
          <p:nvPr/>
        </p:nvSpPr>
        <p:spPr>
          <a:xfrm>
            <a:off x="11155868" y="253862"/>
            <a:ext cx="964828" cy="58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XSD</a:t>
            </a:r>
          </a:p>
        </p:txBody>
      </p:sp>
    </p:spTree>
    <p:extLst>
      <p:ext uri="{BB962C8B-B14F-4D97-AF65-F5344CB8AC3E}">
        <p14:creationId xmlns:p14="http://schemas.microsoft.com/office/powerpoint/2010/main" val="3445652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C4A0-D7DD-4B2A-BCB6-D4A58582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– Constraints in XSD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0F83-82A9-437A-B68A-F39140C3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43111"/>
            <a:ext cx="11954155" cy="6849460"/>
          </a:xfrm>
        </p:spPr>
        <p:txBody>
          <a:bodyPr>
            <a:normAutofit/>
          </a:bodyPr>
          <a:lstStyle/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&lt;</a:t>
            </a:r>
            <a:r>
              <a:rPr kumimoji="0" lang="en-GB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xs:unique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&gt; constraint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specifies that elements or attributes are to be unique.</a:t>
            </a:r>
          </a:p>
          <a:p>
            <a:pPr lvl="3"/>
            <a:endParaRPr lang="en-GB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&lt;</a:t>
            </a:r>
            <a:r>
              <a:rPr kumimoji="0" lang="en-GB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xs:key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&gt; constraint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like unique but value has to be non null (similar to a Primary Key).</a:t>
            </a:r>
          </a:p>
          <a:p>
            <a:pPr lvl="3"/>
            <a:endParaRPr lang="en-GB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&lt;</a:t>
            </a:r>
            <a:r>
              <a:rPr kumimoji="0" lang="en-GB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xs:keyref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&gt; constraint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value of attribute or element references a key (similar to a Foreign Key).</a:t>
            </a:r>
          </a:p>
          <a:p>
            <a:pPr lvl="1"/>
            <a:endParaRPr lang="en-GB" sz="2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&lt;</a:t>
            </a:r>
            <a:r>
              <a:rPr kumimoji="0" lang="en-GB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xs:selector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&gt;</a:t>
            </a:r>
          </a:p>
          <a:p>
            <a:pPr lvl="1"/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charset="0"/>
              </a:rPr>
              <a:t>indicates the context/scope in XPath within which constraint is valid.</a:t>
            </a:r>
          </a:p>
          <a:p>
            <a:pPr lvl="1"/>
            <a:endParaRPr lang="en-GB" sz="2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Arial" charset="0"/>
                <a:cs typeface="Arial" charset="0"/>
              </a:rPr>
              <a:t>xs:field</a:t>
            </a:r>
            <a:r>
              <a:rPr lang="en-GB" b="1" dirty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</a:p>
          <a:p>
            <a:pPr lvl="1"/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Arial" charset="0"/>
                <a:cs typeface="Arial" charset="0"/>
              </a:rPr>
              <a:t>indicates the element in XPath within which unique constraint applies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CA648-70B5-4EE1-88CB-FF8A6311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617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74B-41F6-4EC4-89AF-5B8223FE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Schema – Unique Constraint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CBBF6D-6DFE-483B-9AB4-5A024006E9A9}"/>
              </a:ext>
            </a:extLst>
          </p:cNvPr>
          <p:cNvSpPr txBox="1">
            <a:spLocks/>
          </p:cNvSpPr>
          <p:nvPr/>
        </p:nvSpPr>
        <p:spPr>
          <a:xfrm>
            <a:off x="125899" y="1269556"/>
            <a:ext cx="1078735" cy="232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XML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XSD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5BC6-FF05-455E-B24F-9055D537CB38}"/>
              </a:ext>
            </a:extLst>
          </p:cNvPr>
          <p:cNvSpPr txBox="1"/>
          <p:nvPr/>
        </p:nvSpPr>
        <p:spPr>
          <a:xfrm>
            <a:off x="1232859" y="857850"/>
            <a:ext cx="7779709" cy="1515236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appUser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&gt;Kim Gordon 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  &lt;email&gt;kim43@email.com&lt;/email&gt;</a:t>
            </a:r>
          </a:p>
          <a:p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appUser</a:t>
            </a:r>
            <a:r>
              <a:rPr lang="en-GB" sz="2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06877-5AF0-4646-B8E0-33462D5C25E6}"/>
              </a:ext>
            </a:extLst>
          </p:cNvPr>
          <p:cNvSpPr txBox="1"/>
          <p:nvPr/>
        </p:nvSpPr>
        <p:spPr>
          <a:xfrm>
            <a:off x="1232858" y="2445352"/>
            <a:ext cx="7779709" cy="4368798"/>
          </a:xfrm>
          <a:prstGeom prst="rect">
            <a:avLst/>
          </a:prstGeom>
          <a:solidFill>
            <a:schemeClr val="tx1"/>
          </a:solidFill>
        </p:spPr>
        <p:txBody>
          <a:bodyPr wrap="square" bIns="46800" rtlCol="0" anchor="ctr" anchorCtr="0"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xs:unique</a:t>
            </a:r>
            <a:r>
              <a:rPr lang="en-GB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name="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emailunique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GB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xs:selector</a:t>
            </a:r>
            <a:r>
              <a:rPr lang="en-GB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xpath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appUser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GB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xs:field</a:t>
            </a:r>
            <a:r>
              <a:rPr lang="en-GB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xpath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="email"/&gt;</a:t>
            </a:r>
          </a:p>
          <a:p>
            <a:r>
              <a:rPr lang="en-GB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xs:unique</a:t>
            </a:r>
            <a:r>
              <a:rPr lang="en-GB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appUser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"&gt;    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xs:sequence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 type="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name="email" type="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xs:string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&lt;/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xs:sequence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  &lt;/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xs:complexType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xs:element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EAAFCD-B5AA-4ABB-8C0A-5BCF8273FA6D}"/>
              </a:ext>
            </a:extLst>
          </p:cNvPr>
          <p:cNvSpPr txBox="1">
            <a:spLocks/>
          </p:cNvSpPr>
          <p:nvPr/>
        </p:nvSpPr>
        <p:spPr>
          <a:xfrm>
            <a:off x="9161976" y="2445352"/>
            <a:ext cx="2904125" cy="3157163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The unique constraint applies </a:t>
            </a:r>
            <a:r>
              <a:rPr lang="en-GB" sz="2400" b="1" dirty="0"/>
              <a:t>within</a:t>
            </a:r>
            <a:r>
              <a:rPr lang="en-GB" sz="2400" dirty="0"/>
              <a:t> the </a:t>
            </a:r>
            <a:r>
              <a:rPr lang="en-GB" sz="2400" dirty="0" err="1"/>
              <a:t>appUser</a:t>
            </a:r>
            <a:r>
              <a:rPr lang="en-GB" sz="2400" dirty="0"/>
              <a:t> element and </a:t>
            </a:r>
            <a:r>
              <a:rPr lang="en-GB" sz="2400" b="1" dirty="0"/>
              <a:t>on</a:t>
            </a:r>
            <a:r>
              <a:rPr lang="en-GB" sz="2400" dirty="0"/>
              <a:t> the email element.</a:t>
            </a:r>
          </a:p>
          <a:p>
            <a:pPr marL="0" indent="0">
              <a:buNone/>
            </a:pPr>
            <a:r>
              <a:rPr lang="en-GB" sz="2400" dirty="0"/>
              <a:t>Each app user is unique as identified by their email.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286F-E665-4A0B-B685-9E1044B6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142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4A85-1D41-4219-AE46-E3A2FF1A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12046857" cy="800100"/>
          </a:xfrm>
        </p:spPr>
        <p:txBody>
          <a:bodyPr>
            <a:normAutofit/>
          </a:bodyPr>
          <a:lstStyle/>
          <a:p>
            <a:r>
              <a:rPr lang="en-GB" dirty="0"/>
              <a:t>EXAMPLE 1 (expanded) – dreamhome_stafflist_extended.xml</a:t>
            </a:r>
          </a:p>
        </p:txBody>
      </p:sp>
      <p:pic>
        <p:nvPicPr>
          <p:cNvPr id="5" name="Picture 4" descr="This is a XML document called dreamhome_stafflist_extended.xml It shows a semi-structured list of staff members with elements and attributes. It is expanded from example 1.">
            <a:extLst>
              <a:ext uri="{FF2B5EF4-FFF2-40B4-BE49-F238E27FC236}">
                <a16:creationId xmlns:a16="http://schemas.microsoft.com/office/drawing/2014/main" id="{FC4E3F49-49C0-48B0-AC0F-4750BF05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09" y="630048"/>
            <a:ext cx="7011534" cy="62279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62A80-C882-4B7B-BE7A-A0F91FD7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451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4A85-1D41-4219-AE46-E3A2FF1A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6" y="0"/>
            <a:ext cx="12177484" cy="800100"/>
          </a:xfrm>
        </p:spPr>
        <p:txBody>
          <a:bodyPr>
            <a:normAutofit/>
          </a:bodyPr>
          <a:lstStyle/>
          <a:p>
            <a:r>
              <a:rPr lang="en-GB" dirty="0"/>
              <a:t>EXAMPLE 1 (expanded) – XSD for key &amp; reference constraints</a:t>
            </a:r>
          </a:p>
        </p:txBody>
      </p:sp>
      <p:pic>
        <p:nvPicPr>
          <p:cNvPr id="6" name="Picture 5" descr="This is the XSD file that contains the XML Schema for the XML document used as example 1 (expanded) dreamhome_stafflist_extended.xml&#10;">
            <a:extLst>
              <a:ext uri="{FF2B5EF4-FFF2-40B4-BE49-F238E27FC236}">
                <a16:creationId xmlns:a16="http://schemas.microsoft.com/office/drawing/2014/main" id="{10388D20-29F0-4989-AB38-D92893F45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6" y="980810"/>
            <a:ext cx="11319847" cy="517517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2E9843-759D-4BB8-A047-5A9CFF7A8790}"/>
              </a:ext>
            </a:extLst>
          </p:cNvPr>
          <p:cNvSpPr txBox="1">
            <a:spLocks/>
          </p:cNvSpPr>
          <p:nvPr/>
        </p:nvSpPr>
        <p:spPr>
          <a:xfrm>
            <a:off x="407986" y="6336697"/>
            <a:ext cx="1008584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XSD file that contains the XML Schema for dreamhome_stafflist_extended.xml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62A80-C882-4B7B-BE7A-A0F91FD7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379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B45D-3FA3-4C22-A45E-CB38357B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3661-71AA-4812-9048-ABE26609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6" y="740230"/>
            <a:ext cx="12072934" cy="6074230"/>
          </a:xfrm>
        </p:spPr>
        <p:txBody>
          <a:bodyPr>
            <a:noAutofit/>
          </a:bodyPr>
          <a:lstStyle/>
          <a:p>
            <a:pPr lvl="1"/>
            <a:r>
              <a:rPr lang="en-GB" dirty="0">
                <a:solidFill>
                  <a:srgbClr val="000000"/>
                </a:solidFill>
                <a:ea typeface="Arial" charset="0"/>
              </a:rPr>
              <a:t>Connolly, T.  &amp; </a:t>
            </a:r>
            <a:r>
              <a:rPr lang="en-GB" dirty="0" err="1">
                <a:solidFill>
                  <a:srgbClr val="000000"/>
                </a:solidFill>
                <a:ea typeface="Arial" charset="0"/>
              </a:rPr>
              <a:t>Begg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, C. E. (2015). Database systems: a practical approach to design, implementation and management. 6th Edition (Global Edition). Pearson Education.</a:t>
            </a:r>
          </a:p>
          <a:p>
            <a:pPr lvl="2"/>
            <a:endParaRPr lang="en-GB" dirty="0">
              <a:solidFill>
                <a:srgbClr val="000000"/>
              </a:solidFill>
              <a:ea typeface="Arial" charset="0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ea typeface="Arial" charset="0"/>
              </a:rPr>
              <a:t>Elmasri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, R. &amp; </a:t>
            </a:r>
            <a:r>
              <a:rPr lang="en-GB" dirty="0" err="1">
                <a:solidFill>
                  <a:srgbClr val="000000"/>
                </a:solidFill>
                <a:ea typeface="Arial" charset="0"/>
              </a:rPr>
              <a:t>Navathe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, S. (2017). Fundamentals of Database Systems. 7th Edition (Global Edition). Pearson Education.</a:t>
            </a:r>
          </a:p>
          <a:p>
            <a:pPr lvl="2"/>
            <a:endParaRPr lang="en-GB" dirty="0">
              <a:solidFill>
                <a:srgbClr val="000000"/>
              </a:solidFill>
              <a:ea typeface="Arial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ea typeface="Arial" charset="0"/>
              </a:rPr>
              <a:t>Goldberg, K. (2008). XML: Visual QuickStart Guide. 2nd Edition. </a:t>
            </a:r>
            <a:r>
              <a:rPr lang="en-GB" dirty="0" err="1">
                <a:solidFill>
                  <a:srgbClr val="000000"/>
                </a:solidFill>
                <a:ea typeface="Arial" charset="0"/>
              </a:rPr>
              <a:t>Peachpit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 Press. </a:t>
            </a:r>
          </a:p>
          <a:p>
            <a:pPr lvl="2"/>
            <a:endParaRPr lang="en-GB" dirty="0">
              <a:solidFill>
                <a:srgbClr val="000000"/>
              </a:solidFill>
              <a:ea typeface="Arial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ea typeface="Arial" charset="0"/>
              </a:rPr>
              <a:t>Liquid Technologies (2021). Free Online XML to XSD Converter. Available from </a:t>
            </a:r>
            <a:r>
              <a:rPr lang="en-GB" dirty="0">
                <a:solidFill>
                  <a:srgbClr val="000000"/>
                </a:solidFill>
                <a:ea typeface="Arial" charset="0"/>
                <a:hlinkClick r:id="rId2"/>
              </a:rPr>
              <a:t>https://www.liquid-technologies.com/online-xml-to-xsd-converter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a typeface="Arial" charset="0"/>
              </a:rPr>
              <a:t>[Accessed 10 May 2021]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 </a:t>
            </a:r>
          </a:p>
          <a:p>
            <a:pPr lvl="2"/>
            <a:endParaRPr lang="en-GB" dirty="0">
              <a:solidFill>
                <a:srgbClr val="000000"/>
              </a:solidFill>
              <a:ea typeface="Arial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ea typeface="Arial" charset="0"/>
              </a:rPr>
              <a:t> van der </a:t>
            </a:r>
            <a:r>
              <a:rPr lang="en-GB" dirty="0" err="1">
                <a:solidFill>
                  <a:srgbClr val="000000"/>
                </a:solidFill>
                <a:ea typeface="Arial" charset="0"/>
              </a:rPr>
              <a:t>Vlist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, E. (2002). XML Schema. O’Reilly.</a:t>
            </a:r>
          </a:p>
          <a:p>
            <a:pPr lvl="2"/>
            <a:endParaRPr lang="en-GB" dirty="0">
              <a:solidFill>
                <a:srgbClr val="000000"/>
              </a:solidFill>
              <a:ea typeface="Arial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ea typeface="Arial" charset="0"/>
              </a:rPr>
              <a:t>W3Schools (2021). XML Tutorial. Available from </a:t>
            </a:r>
            <a:r>
              <a:rPr lang="en-GB" dirty="0">
                <a:solidFill>
                  <a:srgbClr val="000000"/>
                </a:solidFill>
                <a:ea typeface="Arial" charset="0"/>
                <a:hlinkClick r:id="rId3"/>
              </a:rPr>
              <a:t>https://www.w3schools.com/xml/default.asp</a:t>
            </a:r>
            <a:r>
              <a:rPr lang="en-GB" dirty="0">
                <a:solidFill>
                  <a:srgbClr val="000000"/>
                </a:solidFill>
                <a:ea typeface="Arial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a typeface="Arial" charset="0"/>
              </a:rPr>
              <a:t>[Accessed 10 May 2021]</a:t>
            </a:r>
            <a:endParaRPr lang="en-GB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EDC81-F805-464C-88BC-5B515539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5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5061-2562-4EA2-916A-407EA37A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Structured, semi-structured &amp; 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CE25-57D0-4A03-893F-FE72CF37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00101"/>
            <a:ext cx="11835089" cy="6057900"/>
          </a:xfrm>
        </p:spPr>
        <p:txBody>
          <a:bodyPr>
            <a:normAutofit/>
          </a:bodyPr>
          <a:lstStyle/>
          <a:p>
            <a:r>
              <a:rPr lang="en-GB" b="1" dirty="0"/>
              <a:t>Structured Data</a:t>
            </a:r>
          </a:p>
          <a:p>
            <a:pPr lvl="1"/>
            <a:r>
              <a:rPr lang="en-GB" dirty="0"/>
              <a:t>Data stored in very organised manner, represented according to strict schema.</a:t>
            </a:r>
          </a:p>
          <a:p>
            <a:pPr lvl="1"/>
            <a:r>
              <a:rPr lang="en-GB" dirty="0"/>
              <a:t>Example – data stored in a relational DB based on the relational model: interrelated tables with attributes in a domain and tuples of single record.</a:t>
            </a:r>
          </a:p>
          <a:p>
            <a:pPr lvl="3"/>
            <a:endParaRPr lang="en-GB" dirty="0"/>
          </a:p>
          <a:p>
            <a:r>
              <a:rPr lang="en-GB" b="1" dirty="0"/>
              <a:t>Semi-structured Data</a:t>
            </a:r>
          </a:p>
          <a:p>
            <a:pPr lvl="1"/>
            <a:r>
              <a:rPr lang="en-GB" dirty="0"/>
              <a:t>Data irregular or incomplete, may change rapidly or unpredictably.</a:t>
            </a:r>
          </a:p>
          <a:p>
            <a:pPr lvl="1"/>
            <a:r>
              <a:rPr lang="en-GB" dirty="0"/>
              <a:t>Data does not conform to fixed schema: not all data have same structure, attributes may exist only in a few data objects but not in all.</a:t>
            </a:r>
          </a:p>
          <a:p>
            <a:pPr lvl="1"/>
            <a:r>
              <a:rPr lang="en-GB" dirty="0"/>
              <a:t>No separation of data and schema: schema constructs mixed with data values.</a:t>
            </a:r>
          </a:p>
          <a:p>
            <a:pPr lvl="1"/>
            <a:r>
              <a:rPr lang="en-GB" dirty="0"/>
              <a:t>Example – bibliography: books, tech reports, journal articles, conf proceedings.</a:t>
            </a:r>
          </a:p>
          <a:p>
            <a:pPr lvl="3"/>
            <a:endParaRPr lang="en-GB" dirty="0"/>
          </a:p>
          <a:p>
            <a:r>
              <a:rPr lang="en-GB" b="1" dirty="0"/>
              <a:t>Unstructured Data</a:t>
            </a:r>
          </a:p>
          <a:p>
            <a:pPr lvl="1"/>
            <a:r>
              <a:rPr lang="en-GB" dirty="0"/>
              <a:t>No indication of any type of data organisation or schema.</a:t>
            </a:r>
          </a:p>
          <a:p>
            <a:pPr lvl="1"/>
            <a:r>
              <a:rPr lang="en-GB" dirty="0"/>
              <a:t>Example – text stored online in HTML with formatting tags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44874-2A68-42DF-A845-94F8A8B0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71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D8F1-8488-4822-B1B7-F7882556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Semi-structured Data – a 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2E84-4BD5-46DC-92E3-743B9218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19" y="778329"/>
            <a:ext cx="11091377" cy="60579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Book</a:t>
            </a:r>
          </a:p>
          <a:p>
            <a:pPr lvl="2"/>
            <a:r>
              <a:rPr lang="en-GB" dirty="0"/>
              <a:t>Title: Database Systems – Practical Approach to Design, Implementation &amp; </a:t>
            </a:r>
            <a:r>
              <a:rPr lang="en-GB" dirty="0" err="1"/>
              <a:t>Mgmt</a:t>
            </a:r>
            <a:endParaRPr lang="en-GB" dirty="0"/>
          </a:p>
          <a:p>
            <a:pPr lvl="2"/>
            <a:r>
              <a:rPr lang="en-GB" dirty="0"/>
              <a:t>Authors: Thomas M. Connolly and Carolyn E. </a:t>
            </a:r>
            <a:r>
              <a:rPr lang="en-GB" dirty="0" err="1"/>
              <a:t>Begg</a:t>
            </a:r>
            <a:endParaRPr lang="en-GB" dirty="0"/>
          </a:p>
          <a:p>
            <a:pPr lvl="2"/>
            <a:r>
              <a:rPr lang="en-GB" dirty="0"/>
              <a:t>Edition: 6th</a:t>
            </a:r>
          </a:p>
          <a:p>
            <a:pPr lvl="2"/>
            <a:r>
              <a:rPr lang="en-GB" dirty="0"/>
              <a:t>Publisher: Pearson</a:t>
            </a:r>
          </a:p>
          <a:p>
            <a:pPr lvl="2"/>
            <a:r>
              <a:rPr lang="en-GB" dirty="0"/>
              <a:t>Year: 2015</a:t>
            </a:r>
          </a:p>
          <a:p>
            <a:r>
              <a:rPr lang="en-GB" dirty="0"/>
              <a:t>Articles</a:t>
            </a:r>
          </a:p>
          <a:p>
            <a:pPr lvl="1"/>
            <a:r>
              <a:rPr lang="en-GB" dirty="0"/>
              <a:t>Journal Article</a:t>
            </a:r>
          </a:p>
          <a:p>
            <a:pPr lvl="2"/>
            <a:r>
              <a:rPr lang="en-GB" dirty="0"/>
              <a:t>Title: ‘</a:t>
            </a:r>
            <a:r>
              <a:rPr lang="en-GB" dirty="0" err="1"/>
              <a:t>Nanostandardization</a:t>
            </a:r>
            <a:r>
              <a:rPr lang="en-GB" dirty="0"/>
              <a:t>’ in Action</a:t>
            </a:r>
          </a:p>
          <a:p>
            <a:pPr lvl="2"/>
            <a:r>
              <a:rPr lang="en-GB" dirty="0"/>
              <a:t>Authors: F. Roubert and </a:t>
            </a:r>
            <a:r>
              <a:rPr lang="en-GB" dirty="0" err="1"/>
              <a:t>A.Hool</a:t>
            </a:r>
            <a:endParaRPr lang="en-GB" dirty="0"/>
          </a:p>
          <a:p>
            <a:pPr lvl="2"/>
            <a:r>
              <a:rPr lang="en-GB" dirty="0"/>
              <a:t>Journal name: </a:t>
            </a:r>
            <a:r>
              <a:rPr lang="en-GB" dirty="0" err="1"/>
              <a:t>NanoEthics</a:t>
            </a:r>
            <a:r>
              <a:rPr lang="en-GB" dirty="0"/>
              <a:t> – Studies of New and Emerging Technologies</a:t>
            </a:r>
          </a:p>
          <a:p>
            <a:pPr lvl="2"/>
            <a:r>
              <a:rPr lang="en-GB" dirty="0"/>
              <a:t>Publisher: Springer</a:t>
            </a:r>
          </a:p>
          <a:p>
            <a:pPr lvl="2"/>
            <a:r>
              <a:rPr lang="en-GB" dirty="0"/>
              <a:t>Year: 2016</a:t>
            </a:r>
          </a:p>
          <a:p>
            <a:pPr lvl="1"/>
            <a:r>
              <a:rPr lang="en-GB" dirty="0"/>
              <a:t>Conference paper</a:t>
            </a:r>
          </a:p>
          <a:p>
            <a:pPr lvl="2"/>
            <a:r>
              <a:rPr lang="en-GB" dirty="0"/>
              <a:t>Title: Supporting Coordination in Large, Multi-site Research</a:t>
            </a:r>
          </a:p>
          <a:p>
            <a:pPr lvl="2"/>
            <a:r>
              <a:rPr lang="en-GB" dirty="0"/>
              <a:t>Authors: F. Roubert and M. Perry</a:t>
            </a:r>
          </a:p>
          <a:p>
            <a:pPr lvl="2"/>
            <a:r>
              <a:rPr lang="en-GB" dirty="0"/>
              <a:t>Conference name: 27th International BCS Human Computer Interaction Conference </a:t>
            </a:r>
          </a:p>
          <a:p>
            <a:pPr lvl="2"/>
            <a:r>
              <a:rPr lang="en-GB" dirty="0"/>
              <a:t>Organiser: British Computer Society</a:t>
            </a:r>
          </a:p>
          <a:p>
            <a:pPr lvl="2"/>
            <a:r>
              <a:rPr lang="en-GB" dirty="0"/>
              <a:t>Year: 2013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FF239-4A94-4DCF-A08D-E1CAA1A5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8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0C5C-2FBD-4BBE-8A8D-B6AE8024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– </a:t>
            </a:r>
            <a:r>
              <a:rPr lang="en-GB" dirty="0" err="1"/>
              <a:t>eXtensible</a:t>
            </a:r>
            <a:r>
              <a:rPr lang="en-GB" dirty="0"/>
              <a:t>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D227-FBD6-459A-B242-4A03DA6E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57" y="963168"/>
            <a:ext cx="12001630" cy="5765638"/>
          </a:xfrm>
        </p:spPr>
        <p:txBody>
          <a:bodyPr>
            <a:normAutofit/>
          </a:bodyPr>
          <a:lstStyle/>
          <a:p>
            <a:r>
              <a:rPr lang="en-GB" b="1" dirty="0"/>
              <a:t>XML</a:t>
            </a:r>
          </a:p>
          <a:p>
            <a:pPr lvl="1"/>
            <a:r>
              <a:rPr lang="en-GB" dirty="0"/>
              <a:t>Standard for storing, structuring and distributing data over the Web.</a:t>
            </a:r>
          </a:p>
          <a:p>
            <a:pPr lvl="1"/>
            <a:r>
              <a:rPr lang="en-GB" dirty="0"/>
              <a:t>Markup language designed to carry data (unlike HTML, designed to display data).</a:t>
            </a:r>
          </a:p>
          <a:p>
            <a:pPr lvl="1"/>
            <a:r>
              <a:rPr lang="en-GB" dirty="0"/>
              <a:t>Self-descriptive tech that provides info on both structure and value of data.</a:t>
            </a:r>
          </a:p>
          <a:p>
            <a:endParaRPr lang="en-GB" dirty="0"/>
          </a:p>
          <a:p>
            <a:r>
              <a:rPr lang="en-GB" dirty="0"/>
              <a:t>Key Characteristics</a:t>
            </a:r>
          </a:p>
          <a:p>
            <a:pPr lvl="1"/>
            <a:r>
              <a:rPr lang="en-GB" dirty="0"/>
              <a:t>Standard for Web exchanges: allows for automatic interpretation of content. </a:t>
            </a:r>
          </a:p>
          <a:p>
            <a:pPr lvl="1"/>
            <a:r>
              <a:rPr lang="en-GB" dirty="0"/>
              <a:t>Simple: text-based, easy to read, can handles upgrades (OSs, software, browser, etc).</a:t>
            </a:r>
          </a:p>
          <a:p>
            <a:pPr lvl="1"/>
            <a:r>
              <a:rPr lang="en-GB" dirty="0"/>
              <a:t>Open standard: software- and hardware- independent.</a:t>
            </a:r>
          </a:p>
          <a:p>
            <a:pPr lvl="1"/>
            <a:r>
              <a:rPr lang="en-GB" dirty="0"/>
              <a:t>Extensible: elements and attributes defined by users for own needs.</a:t>
            </a:r>
          </a:p>
          <a:p>
            <a:pPr lvl="1"/>
            <a:r>
              <a:rPr lang="en-GB" dirty="0"/>
              <a:t>Separation of content and presentation: “write once, publish anywhere”.</a:t>
            </a:r>
          </a:p>
          <a:p>
            <a:pPr lvl="1"/>
            <a:r>
              <a:rPr lang="en-GB" dirty="0"/>
              <a:t>Integration of data from multiple sources e.g. DBs and various applications.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DEC85-9577-4E16-B1C7-725E0089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10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0C5C-2FBD-4BBE-8A8D-B6AE8024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Data Model – The Tree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D227-FBD6-459A-B242-4A03DA6E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57" y="963168"/>
            <a:ext cx="12001630" cy="1402080"/>
          </a:xfrm>
        </p:spPr>
        <p:txBody>
          <a:bodyPr>
            <a:normAutofit/>
          </a:bodyPr>
          <a:lstStyle/>
          <a:p>
            <a:r>
              <a:rPr lang="en-GB" dirty="0"/>
              <a:t>XML Document formed as </a:t>
            </a:r>
            <a:r>
              <a:rPr lang="en-GB" b="1" dirty="0"/>
              <a:t>elements trees</a:t>
            </a:r>
          </a:p>
          <a:p>
            <a:pPr lvl="1"/>
            <a:r>
              <a:rPr lang="en-GB" dirty="0"/>
              <a:t>XML tree starts at a root element and branches from the root to </a:t>
            </a:r>
            <a:r>
              <a:rPr lang="en-GB" dirty="0" err="1"/>
              <a:t>subelements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‘parent’, ‘child’ and ‘sibling’ used to describe relationships between elements.</a:t>
            </a:r>
          </a:p>
        </p:txBody>
      </p:sp>
      <p:pic>
        <p:nvPicPr>
          <p:cNvPr id="5" name="Picture 4" descr="This shows the typical structure of an XML Document formed as an elements tree with a root, a child and a subchild element.&#10;">
            <a:extLst>
              <a:ext uri="{FF2B5EF4-FFF2-40B4-BE49-F238E27FC236}">
                <a16:creationId xmlns:a16="http://schemas.microsoft.com/office/drawing/2014/main" id="{2D531516-EA1D-4C70-A860-AAB3BA713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04" y="2326481"/>
            <a:ext cx="5145088" cy="22050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4FB3ED-81E3-4387-A7E5-46C9116A5CCC}"/>
              </a:ext>
            </a:extLst>
          </p:cNvPr>
          <p:cNvSpPr txBox="1">
            <a:spLocks/>
          </p:cNvSpPr>
          <p:nvPr/>
        </p:nvSpPr>
        <p:spPr>
          <a:xfrm>
            <a:off x="154574" y="4628668"/>
            <a:ext cx="12001630" cy="222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Elements, tags and attributes</a:t>
            </a:r>
          </a:p>
          <a:p>
            <a:pPr lvl="1"/>
            <a:r>
              <a:rPr lang="en-GB" b="1" dirty="0"/>
              <a:t>Element</a:t>
            </a:r>
            <a:r>
              <a:rPr lang="en-GB" dirty="0"/>
              <a:t>: data value with start tag and end tags and sometimes attributes. </a:t>
            </a:r>
          </a:p>
          <a:p>
            <a:pPr lvl="1"/>
            <a:r>
              <a:rPr lang="en-GB" b="1" dirty="0"/>
              <a:t>Tags</a:t>
            </a:r>
            <a:r>
              <a:rPr lang="en-GB" dirty="0"/>
              <a:t>: describe the meaning of the data element e.g. &lt;NAME&gt; or &lt;SALARY&gt;.</a:t>
            </a:r>
          </a:p>
          <a:p>
            <a:pPr lvl="1"/>
            <a:r>
              <a:rPr lang="en-GB" b="1" dirty="0"/>
              <a:t>Attributes</a:t>
            </a:r>
            <a:r>
              <a:rPr lang="en-GB" dirty="0"/>
              <a:t>: additional info to describe elements e.g. &lt;STAFF </a:t>
            </a:r>
            <a:r>
              <a:rPr lang="en-GB" dirty="0" err="1"/>
              <a:t>branchNo</a:t>
            </a:r>
            <a:r>
              <a:rPr lang="en-GB" dirty="0"/>
              <a:t>="B005"&gt;.</a:t>
            </a:r>
          </a:p>
          <a:p>
            <a:pPr marL="457200" lvl="1" indent="0">
              <a:buNone/>
            </a:pPr>
            <a:r>
              <a:rPr lang="en-GB" sz="2400" b="1" dirty="0">
                <a:solidFill>
                  <a:srgbClr val="FF0000"/>
                </a:solidFill>
              </a:rPr>
              <a:t>⚠️</a:t>
            </a:r>
            <a:r>
              <a:rPr lang="en-GB" sz="2400" dirty="0">
                <a:solidFill>
                  <a:srgbClr val="C00000"/>
                </a:solidFill>
              </a:rPr>
              <a:t> Attribute does not have the same meaning as in relational databases.</a:t>
            </a:r>
            <a:endParaRPr lang="en-GB" b="1" dirty="0">
              <a:solidFill>
                <a:srgbClr val="C00000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DEC85-9577-4E16-B1C7-725E0089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0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4A85-1D41-4219-AE46-E3A2FF1A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1: XML Document – dreamhome_stafflist.xml</a:t>
            </a:r>
          </a:p>
        </p:txBody>
      </p:sp>
      <p:pic>
        <p:nvPicPr>
          <p:cNvPr id="9" name="Picture 8" descr="This is a XML document called dreamhome_stafflist.xml It shows a semi-structured list of staff members with elements and attributes.">
            <a:extLst>
              <a:ext uri="{FF2B5EF4-FFF2-40B4-BE49-F238E27FC236}">
                <a16:creationId xmlns:a16="http://schemas.microsoft.com/office/drawing/2014/main" id="{8978DE61-C851-46EE-A267-1180A7F7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82" y="800100"/>
            <a:ext cx="10736914" cy="59048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62A80-C882-4B7B-BE7A-A0F91FD7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12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2C1F-5A49-48A6-BA0B-5C6EA2C5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1: Tree Structure – dreamhome_stafflist.xml</a:t>
            </a:r>
          </a:p>
        </p:txBody>
      </p:sp>
      <p:pic>
        <p:nvPicPr>
          <p:cNvPr id="5" name="Picture 4" descr="This is a representation of the tree structure of the XML document called dreamhome_stafflist.xml It shows the nodes (i.e. elements) that makes the structure of the XML document and the data values associated to these elements.">
            <a:extLst>
              <a:ext uri="{FF2B5EF4-FFF2-40B4-BE49-F238E27FC236}">
                <a16:creationId xmlns:a16="http://schemas.microsoft.com/office/drawing/2014/main" id="{186EBFFD-79CE-4CC3-8398-81237BDBB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05" y="1081557"/>
            <a:ext cx="8712968" cy="536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9EC13-7919-4FDF-B849-7A2EA3E4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6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_5COSC020W_LECT_TEMPLATE" id="{F71C250F-6254-464A-833A-F0B5257B4D92}" vid="{9ECB937A-785A-4ED3-8EA4-7C71BFBAC9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21_5COSC020W_LECT_TEMPLATE</Template>
  <TotalTime>5500</TotalTime>
  <Words>4007</Words>
  <Application>Microsoft Office PowerPoint</Application>
  <PresentationFormat>Widescreen</PresentationFormat>
  <Paragraphs>578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Wingdings</vt:lpstr>
      <vt:lpstr>Office Theme</vt:lpstr>
      <vt:lpstr>5COSC020W DATABASE SYSTEMS – LECTURE 08</vt:lpstr>
      <vt:lpstr>LECTURE 08 – OUTLINE </vt:lpstr>
      <vt:lpstr>Classifying DBMSs based on Data Models (recap)</vt:lpstr>
      <vt:lpstr>Structured, semi-structured &amp; structured data</vt:lpstr>
      <vt:lpstr>Example of Semi-structured Data – a bibliography</vt:lpstr>
      <vt:lpstr>XML – eXtensible Markup Language</vt:lpstr>
      <vt:lpstr>XML Data Model – The Tree Structure</vt:lpstr>
      <vt:lpstr>EXAMPLE 1: XML Document – dreamhome_stafflist.xml</vt:lpstr>
      <vt:lpstr>Example 1: Tree Structure – dreamhome_stafflist.xml</vt:lpstr>
      <vt:lpstr>EXAMPLE 2: XML Document – books.xml</vt:lpstr>
      <vt:lpstr>Example 2: Tree Structure – books.xml</vt:lpstr>
      <vt:lpstr>XML Elements vs. Attributes?</vt:lpstr>
      <vt:lpstr>Well-formed XML Documents</vt:lpstr>
      <vt:lpstr>Valid XML Documents</vt:lpstr>
      <vt:lpstr>XML Document Type Definition (DTD)</vt:lpstr>
      <vt:lpstr>XML Schema Definition (XSD)</vt:lpstr>
      <vt:lpstr>XML Schema Definition – Purpose (1)</vt:lpstr>
      <vt:lpstr>XML Schema Definition – Purpose (2)</vt:lpstr>
      <vt:lpstr>XML Schema – Initial Declaration, Namespace and Root</vt:lpstr>
      <vt:lpstr>XML Schema – Declaring Simple Elements in XSD</vt:lpstr>
      <vt:lpstr>XML Schema – Declaring Attributes in XSD</vt:lpstr>
      <vt:lpstr>XML Schema – Declaring Complex Elements in XSD (1)</vt:lpstr>
      <vt:lpstr>XML Schema – Declaring Complex Elements in XSD (2)</vt:lpstr>
      <vt:lpstr>XML Schema – Order Indicators in XSD</vt:lpstr>
      <vt:lpstr>XML Schema – &lt;xs:sequence&gt; Order Indicator</vt:lpstr>
      <vt:lpstr>XML Schema – &lt;xs:all&gt; Order Indicator</vt:lpstr>
      <vt:lpstr>XML Schema – &lt;xs:choice&gt; Order Indicator</vt:lpstr>
      <vt:lpstr>XML Schema       Combining Order Indicators</vt:lpstr>
      <vt:lpstr>XML Schema – Occurrence Indicators in XSD</vt:lpstr>
      <vt:lpstr>XML Schema – Occurrence Indicators (1)</vt:lpstr>
      <vt:lpstr>XML Schema – Occurrence Indicators (2)</vt:lpstr>
      <vt:lpstr>XML Schema – Occurrence Indicators (3a)</vt:lpstr>
      <vt:lpstr>XML Schema – Occurrence Indicators (3b)</vt:lpstr>
      <vt:lpstr>XML Schema – Constraints in XSD</vt:lpstr>
      <vt:lpstr>XML Schema – Unique Constraint</vt:lpstr>
      <vt:lpstr>EXAMPLE 1 (expanded) – dreamhome_stafflist_extended.xml</vt:lpstr>
      <vt:lpstr>EXAMPLE 1 (expanded) – XSD for key &amp; reference constraints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5COSC020W DATABASE SYSTEMS – LECTURE 10</dc:title>
  <dc:creator>Francois Roubert</dc:creator>
  <cp:lastModifiedBy>Francois Roubert</cp:lastModifiedBy>
  <cp:revision>233</cp:revision>
  <dcterms:created xsi:type="dcterms:W3CDTF">2021-06-21T16:16:05Z</dcterms:created>
  <dcterms:modified xsi:type="dcterms:W3CDTF">2021-11-24T14:34:03Z</dcterms:modified>
</cp:coreProperties>
</file>