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53681-84FE-4581-A077-5ED321BE355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8CB203-143C-4A94-A42D-EC2119BD8A84}">
      <dgm:prSet/>
      <dgm:spPr/>
      <dgm:t>
        <a:bodyPr/>
        <a:lstStyle/>
        <a:p>
          <a:pPr>
            <a:defRPr cap="all"/>
          </a:pPr>
          <a:r>
            <a:rPr lang="en-GB"/>
            <a:t>Factors of Post-Exploitation</a:t>
          </a:r>
          <a:endParaRPr lang="en-US"/>
        </a:p>
      </dgm:t>
    </dgm:pt>
    <dgm:pt modelId="{4C606DC9-BDF9-4556-A8DE-82C6579A1FD2}" type="parTrans" cxnId="{7ED17540-0880-4A18-8E35-4CF8199D7812}">
      <dgm:prSet/>
      <dgm:spPr/>
      <dgm:t>
        <a:bodyPr/>
        <a:lstStyle/>
        <a:p>
          <a:endParaRPr lang="en-US"/>
        </a:p>
      </dgm:t>
    </dgm:pt>
    <dgm:pt modelId="{AEFA5C4A-1A9D-4CCF-BF5D-B31EF9A09D89}" type="sibTrans" cxnId="{7ED17540-0880-4A18-8E35-4CF8199D7812}">
      <dgm:prSet/>
      <dgm:spPr/>
      <dgm:t>
        <a:bodyPr/>
        <a:lstStyle/>
        <a:p>
          <a:endParaRPr lang="en-US"/>
        </a:p>
      </dgm:t>
    </dgm:pt>
    <dgm:pt modelId="{2E33D4A2-80A4-4DD7-8E30-257FA971CDCB}">
      <dgm:prSet/>
      <dgm:spPr/>
      <dgm:t>
        <a:bodyPr/>
        <a:lstStyle/>
        <a:p>
          <a:pPr>
            <a:defRPr cap="all"/>
          </a:pPr>
          <a:r>
            <a:rPr lang="en-GB"/>
            <a:t>Tools of Post-Exploitation</a:t>
          </a:r>
          <a:endParaRPr lang="en-US"/>
        </a:p>
      </dgm:t>
    </dgm:pt>
    <dgm:pt modelId="{1696E47A-049B-42EE-B5F8-3259D6FF8162}" type="parTrans" cxnId="{9173A996-644C-4687-ABB3-65234CFD52E9}">
      <dgm:prSet/>
      <dgm:spPr/>
      <dgm:t>
        <a:bodyPr/>
        <a:lstStyle/>
        <a:p>
          <a:endParaRPr lang="en-US"/>
        </a:p>
      </dgm:t>
    </dgm:pt>
    <dgm:pt modelId="{ECD00F82-6DA6-401F-9A7A-BFE5D722C12D}" type="sibTrans" cxnId="{9173A996-644C-4687-ABB3-65234CFD52E9}">
      <dgm:prSet/>
      <dgm:spPr/>
      <dgm:t>
        <a:bodyPr/>
        <a:lstStyle/>
        <a:p>
          <a:endParaRPr lang="en-US"/>
        </a:p>
      </dgm:t>
    </dgm:pt>
    <dgm:pt modelId="{6517D2E7-73AF-4817-BB46-B21B57BED1A4}">
      <dgm:prSet/>
      <dgm:spPr/>
      <dgm:t>
        <a:bodyPr/>
        <a:lstStyle/>
        <a:p>
          <a:pPr>
            <a:defRPr cap="all"/>
          </a:pPr>
          <a:r>
            <a:rPr lang="en-GB"/>
            <a:t>Data Exfiltration Methods</a:t>
          </a:r>
          <a:endParaRPr lang="en-US"/>
        </a:p>
      </dgm:t>
    </dgm:pt>
    <dgm:pt modelId="{CCBFB118-B427-4E23-BAC6-6D134E47FDFB}" type="parTrans" cxnId="{AD561997-5755-49D2-BFBA-DD9926A063AA}">
      <dgm:prSet/>
      <dgm:spPr/>
      <dgm:t>
        <a:bodyPr/>
        <a:lstStyle/>
        <a:p>
          <a:endParaRPr lang="en-US"/>
        </a:p>
      </dgm:t>
    </dgm:pt>
    <dgm:pt modelId="{018F38F4-7B4E-4BA2-B9DA-D97D7C763610}" type="sibTrans" cxnId="{AD561997-5755-49D2-BFBA-DD9926A063AA}">
      <dgm:prSet/>
      <dgm:spPr/>
      <dgm:t>
        <a:bodyPr/>
        <a:lstStyle/>
        <a:p>
          <a:endParaRPr lang="en-US"/>
        </a:p>
      </dgm:t>
    </dgm:pt>
    <dgm:pt modelId="{AE102642-3ED5-4197-A3A5-1CB48765BB91}">
      <dgm:prSet/>
      <dgm:spPr/>
      <dgm:t>
        <a:bodyPr/>
        <a:lstStyle/>
        <a:p>
          <a:pPr>
            <a:defRPr cap="all"/>
          </a:pPr>
          <a:r>
            <a:rPr lang="en-GB"/>
            <a:t>Erasing/Hiding Traces</a:t>
          </a:r>
          <a:endParaRPr lang="en-US"/>
        </a:p>
      </dgm:t>
    </dgm:pt>
    <dgm:pt modelId="{3F3AA6B3-B955-4484-BDF7-AEDF0FA811B0}" type="parTrans" cxnId="{FA5DC2D2-5993-45BE-AC93-6B1F51D7FE15}">
      <dgm:prSet/>
      <dgm:spPr/>
      <dgm:t>
        <a:bodyPr/>
        <a:lstStyle/>
        <a:p>
          <a:endParaRPr lang="en-US"/>
        </a:p>
      </dgm:t>
    </dgm:pt>
    <dgm:pt modelId="{51F1D895-34D0-422B-9DA3-8F8855B768D5}" type="sibTrans" cxnId="{FA5DC2D2-5993-45BE-AC93-6B1F51D7FE15}">
      <dgm:prSet/>
      <dgm:spPr/>
      <dgm:t>
        <a:bodyPr/>
        <a:lstStyle/>
        <a:p>
          <a:endParaRPr lang="en-US"/>
        </a:p>
      </dgm:t>
    </dgm:pt>
    <dgm:pt modelId="{AE1FFA7E-6614-4013-A670-076EF77924C5}" type="pres">
      <dgm:prSet presAssocID="{61B53681-84FE-4581-A077-5ED321BE355E}" presName="root" presStyleCnt="0">
        <dgm:presLayoutVars>
          <dgm:dir/>
          <dgm:resizeHandles val="exact"/>
        </dgm:presLayoutVars>
      </dgm:prSet>
      <dgm:spPr/>
    </dgm:pt>
    <dgm:pt modelId="{F632838E-CA3E-42AB-AB86-EE589E511D6E}" type="pres">
      <dgm:prSet presAssocID="{2B8CB203-143C-4A94-A42D-EC2119BD8A84}" presName="compNode" presStyleCnt="0"/>
      <dgm:spPr/>
    </dgm:pt>
    <dgm:pt modelId="{86940C46-6317-430D-A59D-933FDB005908}" type="pres">
      <dgm:prSet presAssocID="{2B8CB203-143C-4A94-A42D-EC2119BD8A84}" presName="iconBgRect" presStyleLbl="bgShp" presStyleIdx="0" presStyleCnt="4"/>
      <dgm:spPr/>
    </dgm:pt>
    <dgm:pt modelId="{924788FC-8030-434B-8815-8F3115911708}" type="pres">
      <dgm:prSet presAssocID="{2B8CB203-143C-4A94-A42D-EC2119BD8A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F0DD067-644D-477D-8B68-AB94A052BDBF}" type="pres">
      <dgm:prSet presAssocID="{2B8CB203-143C-4A94-A42D-EC2119BD8A84}" presName="spaceRect" presStyleCnt="0"/>
      <dgm:spPr/>
    </dgm:pt>
    <dgm:pt modelId="{0C61A53F-CE66-41C3-B1F6-B17268C893BE}" type="pres">
      <dgm:prSet presAssocID="{2B8CB203-143C-4A94-A42D-EC2119BD8A84}" presName="textRect" presStyleLbl="revTx" presStyleIdx="0" presStyleCnt="4">
        <dgm:presLayoutVars>
          <dgm:chMax val="1"/>
          <dgm:chPref val="1"/>
        </dgm:presLayoutVars>
      </dgm:prSet>
      <dgm:spPr/>
    </dgm:pt>
    <dgm:pt modelId="{65B148A6-26EC-47D3-8810-E66D96A71232}" type="pres">
      <dgm:prSet presAssocID="{AEFA5C4A-1A9D-4CCF-BF5D-B31EF9A09D89}" presName="sibTrans" presStyleCnt="0"/>
      <dgm:spPr/>
    </dgm:pt>
    <dgm:pt modelId="{978B5553-9C8E-41FD-AC29-374CA6609A93}" type="pres">
      <dgm:prSet presAssocID="{2E33D4A2-80A4-4DD7-8E30-257FA971CDCB}" presName="compNode" presStyleCnt="0"/>
      <dgm:spPr/>
    </dgm:pt>
    <dgm:pt modelId="{DB53C139-6350-4CC9-BDF5-872D8D16EB77}" type="pres">
      <dgm:prSet presAssocID="{2E33D4A2-80A4-4DD7-8E30-257FA971CDCB}" presName="iconBgRect" presStyleLbl="bgShp" presStyleIdx="1" presStyleCnt="4"/>
      <dgm:spPr/>
    </dgm:pt>
    <dgm:pt modelId="{D87BA09F-7B7B-4475-B228-EB66E785F14F}" type="pres">
      <dgm:prSet presAssocID="{2E33D4A2-80A4-4DD7-8E30-257FA971CD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4D2D389-8770-4EEB-A1E1-E65CF830CC2C}" type="pres">
      <dgm:prSet presAssocID="{2E33D4A2-80A4-4DD7-8E30-257FA971CDCB}" presName="spaceRect" presStyleCnt="0"/>
      <dgm:spPr/>
    </dgm:pt>
    <dgm:pt modelId="{E046AE78-E901-4C97-BECA-C3C76A710246}" type="pres">
      <dgm:prSet presAssocID="{2E33D4A2-80A4-4DD7-8E30-257FA971CDCB}" presName="textRect" presStyleLbl="revTx" presStyleIdx="1" presStyleCnt="4">
        <dgm:presLayoutVars>
          <dgm:chMax val="1"/>
          <dgm:chPref val="1"/>
        </dgm:presLayoutVars>
      </dgm:prSet>
      <dgm:spPr/>
    </dgm:pt>
    <dgm:pt modelId="{804E2A00-1F17-4B18-85EE-A97E7A52AF40}" type="pres">
      <dgm:prSet presAssocID="{ECD00F82-6DA6-401F-9A7A-BFE5D722C12D}" presName="sibTrans" presStyleCnt="0"/>
      <dgm:spPr/>
    </dgm:pt>
    <dgm:pt modelId="{3E99BA2F-833D-4C1C-AA14-B87B73CCF21E}" type="pres">
      <dgm:prSet presAssocID="{6517D2E7-73AF-4817-BB46-B21B57BED1A4}" presName="compNode" presStyleCnt="0"/>
      <dgm:spPr/>
    </dgm:pt>
    <dgm:pt modelId="{B629F350-6299-49AC-82A1-35F579D5D7B8}" type="pres">
      <dgm:prSet presAssocID="{6517D2E7-73AF-4817-BB46-B21B57BED1A4}" presName="iconBgRect" presStyleLbl="bgShp" presStyleIdx="2" presStyleCnt="4"/>
      <dgm:spPr/>
    </dgm:pt>
    <dgm:pt modelId="{A715C491-4F3C-4BAC-B0AB-892DDFDDCCCF}" type="pres">
      <dgm:prSet presAssocID="{6517D2E7-73AF-4817-BB46-B21B57BED1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BEAB436-605C-4928-B6CD-A73C6A41D619}" type="pres">
      <dgm:prSet presAssocID="{6517D2E7-73AF-4817-BB46-B21B57BED1A4}" presName="spaceRect" presStyleCnt="0"/>
      <dgm:spPr/>
    </dgm:pt>
    <dgm:pt modelId="{5D630C67-477A-4DBC-BB05-898EE5EE523A}" type="pres">
      <dgm:prSet presAssocID="{6517D2E7-73AF-4817-BB46-B21B57BED1A4}" presName="textRect" presStyleLbl="revTx" presStyleIdx="2" presStyleCnt="4">
        <dgm:presLayoutVars>
          <dgm:chMax val="1"/>
          <dgm:chPref val="1"/>
        </dgm:presLayoutVars>
      </dgm:prSet>
      <dgm:spPr/>
    </dgm:pt>
    <dgm:pt modelId="{8000878E-09E4-42D2-B1BC-FD627DB066D0}" type="pres">
      <dgm:prSet presAssocID="{018F38F4-7B4E-4BA2-B9DA-D97D7C763610}" presName="sibTrans" presStyleCnt="0"/>
      <dgm:spPr/>
    </dgm:pt>
    <dgm:pt modelId="{D8FB2C24-C9EE-43F6-B9A4-FAC107715680}" type="pres">
      <dgm:prSet presAssocID="{AE102642-3ED5-4197-A3A5-1CB48765BB91}" presName="compNode" presStyleCnt="0"/>
      <dgm:spPr/>
    </dgm:pt>
    <dgm:pt modelId="{F482842A-A6D9-472B-8B33-A16A25E2FCEE}" type="pres">
      <dgm:prSet presAssocID="{AE102642-3ED5-4197-A3A5-1CB48765BB91}" presName="iconBgRect" presStyleLbl="bgShp" presStyleIdx="3" presStyleCnt="4"/>
      <dgm:spPr/>
    </dgm:pt>
    <dgm:pt modelId="{F707C604-9E9F-4F18-8EB7-EE9D0D8E84FA}" type="pres">
      <dgm:prSet presAssocID="{AE102642-3ED5-4197-A3A5-1CB48765BB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DB98C18E-2863-4312-A730-CB4C110967B1}" type="pres">
      <dgm:prSet presAssocID="{AE102642-3ED5-4197-A3A5-1CB48765BB91}" presName="spaceRect" presStyleCnt="0"/>
      <dgm:spPr/>
    </dgm:pt>
    <dgm:pt modelId="{D10F9B63-0910-4E00-A8F2-54072EC4E76B}" type="pres">
      <dgm:prSet presAssocID="{AE102642-3ED5-4197-A3A5-1CB48765BB9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D3D4F01-F78D-4386-B45C-C382D32637B1}" type="presOf" srcId="{61B53681-84FE-4581-A077-5ED321BE355E}" destId="{AE1FFA7E-6614-4013-A670-076EF77924C5}" srcOrd="0" destOrd="0" presId="urn:microsoft.com/office/officeart/2018/5/layout/IconCircleLabelList"/>
    <dgm:cxn modelId="{5736C13F-37C8-4366-A251-A414E3C27BD9}" type="presOf" srcId="{2B8CB203-143C-4A94-A42D-EC2119BD8A84}" destId="{0C61A53F-CE66-41C3-B1F6-B17268C893BE}" srcOrd="0" destOrd="0" presId="urn:microsoft.com/office/officeart/2018/5/layout/IconCircleLabelList"/>
    <dgm:cxn modelId="{B4E02D40-C5A9-4C80-B332-143DD899C0AC}" type="presOf" srcId="{AE102642-3ED5-4197-A3A5-1CB48765BB91}" destId="{D10F9B63-0910-4E00-A8F2-54072EC4E76B}" srcOrd="0" destOrd="0" presId="urn:microsoft.com/office/officeart/2018/5/layout/IconCircleLabelList"/>
    <dgm:cxn modelId="{7ED17540-0880-4A18-8E35-4CF8199D7812}" srcId="{61B53681-84FE-4581-A077-5ED321BE355E}" destId="{2B8CB203-143C-4A94-A42D-EC2119BD8A84}" srcOrd="0" destOrd="0" parTransId="{4C606DC9-BDF9-4556-A8DE-82C6579A1FD2}" sibTransId="{AEFA5C4A-1A9D-4CCF-BF5D-B31EF9A09D89}"/>
    <dgm:cxn modelId="{309E0371-F9C5-49B4-9002-3A2C1627029C}" type="presOf" srcId="{6517D2E7-73AF-4817-BB46-B21B57BED1A4}" destId="{5D630C67-477A-4DBC-BB05-898EE5EE523A}" srcOrd="0" destOrd="0" presId="urn:microsoft.com/office/officeart/2018/5/layout/IconCircleLabelList"/>
    <dgm:cxn modelId="{9173A996-644C-4687-ABB3-65234CFD52E9}" srcId="{61B53681-84FE-4581-A077-5ED321BE355E}" destId="{2E33D4A2-80A4-4DD7-8E30-257FA971CDCB}" srcOrd="1" destOrd="0" parTransId="{1696E47A-049B-42EE-B5F8-3259D6FF8162}" sibTransId="{ECD00F82-6DA6-401F-9A7A-BFE5D722C12D}"/>
    <dgm:cxn modelId="{AD561997-5755-49D2-BFBA-DD9926A063AA}" srcId="{61B53681-84FE-4581-A077-5ED321BE355E}" destId="{6517D2E7-73AF-4817-BB46-B21B57BED1A4}" srcOrd="2" destOrd="0" parTransId="{CCBFB118-B427-4E23-BAC6-6D134E47FDFB}" sibTransId="{018F38F4-7B4E-4BA2-B9DA-D97D7C763610}"/>
    <dgm:cxn modelId="{FA5DC2D2-5993-45BE-AC93-6B1F51D7FE15}" srcId="{61B53681-84FE-4581-A077-5ED321BE355E}" destId="{AE102642-3ED5-4197-A3A5-1CB48765BB91}" srcOrd="3" destOrd="0" parTransId="{3F3AA6B3-B955-4484-BDF7-AEDF0FA811B0}" sibTransId="{51F1D895-34D0-422B-9DA3-8F8855B768D5}"/>
    <dgm:cxn modelId="{575855F7-847E-4E6B-9418-7636F81D984B}" type="presOf" srcId="{2E33D4A2-80A4-4DD7-8E30-257FA971CDCB}" destId="{E046AE78-E901-4C97-BECA-C3C76A710246}" srcOrd="0" destOrd="0" presId="urn:microsoft.com/office/officeart/2018/5/layout/IconCircleLabelList"/>
    <dgm:cxn modelId="{CD14AA5D-5068-4456-AE31-E68781E5C352}" type="presParOf" srcId="{AE1FFA7E-6614-4013-A670-076EF77924C5}" destId="{F632838E-CA3E-42AB-AB86-EE589E511D6E}" srcOrd="0" destOrd="0" presId="urn:microsoft.com/office/officeart/2018/5/layout/IconCircleLabelList"/>
    <dgm:cxn modelId="{5F6BBB7C-A467-4F6B-A544-3C08896E3678}" type="presParOf" srcId="{F632838E-CA3E-42AB-AB86-EE589E511D6E}" destId="{86940C46-6317-430D-A59D-933FDB005908}" srcOrd="0" destOrd="0" presId="urn:microsoft.com/office/officeart/2018/5/layout/IconCircleLabelList"/>
    <dgm:cxn modelId="{2B7C1B05-58A4-4E8A-BAF7-DF671EF264AC}" type="presParOf" srcId="{F632838E-CA3E-42AB-AB86-EE589E511D6E}" destId="{924788FC-8030-434B-8815-8F3115911708}" srcOrd="1" destOrd="0" presId="urn:microsoft.com/office/officeart/2018/5/layout/IconCircleLabelList"/>
    <dgm:cxn modelId="{7D4B0C37-299D-42C2-A20F-61628B58088C}" type="presParOf" srcId="{F632838E-CA3E-42AB-AB86-EE589E511D6E}" destId="{2F0DD067-644D-477D-8B68-AB94A052BDBF}" srcOrd="2" destOrd="0" presId="urn:microsoft.com/office/officeart/2018/5/layout/IconCircleLabelList"/>
    <dgm:cxn modelId="{715E916A-BC1A-4C6A-BD87-923E9C5313A2}" type="presParOf" srcId="{F632838E-CA3E-42AB-AB86-EE589E511D6E}" destId="{0C61A53F-CE66-41C3-B1F6-B17268C893BE}" srcOrd="3" destOrd="0" presId="urn:microsoft.com/office/officeart/2018/5/layout/IconCircleLabelList"/>
    <dgm:cxn modelId="{E33A3C24-41D6-4910-8729-8784FC4F5889}" type="presParOf" srcId="{AE1FFA7E-6614-4013-A670-076EF77924C5}" destId="{65B148A6-26EC-47D3-8810-E66D96A71232}" srcOrd="1" destOrd="0" presId="urn:microsoft.com/office/officeart/2018/5/layout/IconCircleLabelList"/>
    <dgm:cxn modelId="{2B5FF990-A53E-4CB2-A1EB-F3BA2F846101}" type="presParOf" srcId="{AE1FFA7E-6614-4013-A670-076EF77924C5}" destId="{978B5553-9C8E-41FD-AC29-374CA6609A93}" srcOrd="2" destOrd="0" presId="urn:microsoft.com/office/officeart/2018/5/layout/IconCircleLabelList"/>
    <dgm:cxn modelId="{A60EE505-4759-462D-A49D-7D0E1568F1EB}" type="presParOf" srcId="{978B5553-9C8E-41FD-AC29-374CA6609A93}" destId="{DB53C139-6350-4CC9-BDF5-872D8D16EB77}" srcOrd="0" destOrd="0" presId="urn:microsoft.com/office/officeart/2018/5/layout/IconCircleLabelList"/>
    <dgm:cxn modelId="{E1689F04-76F9-4233-BDAC-E1894A791978}" type="presParOf" srcId="{978B5553-9C8E-41FD-AC29-374CA6609A93}" destId="{D87BA09F-7B7B-4475-B228-EB66E785F14F}" srcOrd="1" destOrd="0" presId="urn:microsoft.com/office/officeart/2018/5/layout/IconCircleLabelList"/>
    <dgm:cxn modelId="{085C69D3-2D38-4B92-8BA3-30FD021EC356}" type="presParOf" srcId="{978B5553-9C8E-41FD-AC29-374CA6609A93}" destId="{04D2D389-8770-4EEB-A1E1-E65CF830CC2C}" srcOrd="2" destOrd="0" presId="urn:microsoft.com/office/officeart/2018/5/layout/IconCircleLabelList"/>
    <dgm:cxn modelId="{682D7C40-C957-414A-AD1F-7DB3F591AE97}" type="presParOf" srcId="{978B5553-9C8E-41FD-AC29-374CA6609A93}" destId="{E046AE78-E901-4C97-BECA-C3C76A710246}" srcOrd="3" destOrd="0" presId="urn:microsoft.com/office/officeart/2018/5/layout/IconCircleLabelList"/>
    <dgm:cxn modelId="{5BDEF03C-3729-4146-9F28-1F8E7F8F69C7}" type="presParOf" srcId="{AE1FFA7E-6614-4013-A670-076EF77924C5}" destId="{804E2A00-1F17-4B18-85EE-A97E7A52AF40}" srcOrd="3" destOrd="0" presId="urn:microsoft.com/office/officeart/2018/5/layout/IconCircleLabelList"/>
    <dgm:cxn modelId="{068ACCCB-1CCF-4076-9E14-E400332B38E6}" type="presParOf" srcId="{AE1FFA7E-6614-4013-A670-076EF77924C5}" destId="{3E99BA2F-833D-4C1C-AA14-B87B73CCF21E}" srcOrd="4" destOrd="0" presId="urn:microsoft.com/office/officeart/2018/5/layout/IconCircleLabelList"/>
    <dgm:cxn modelId="{C7B98026-E014-448F-ABA4-0A1AC1DEDF9A}" type="presParOf" srcId="{3E99BA2F-833D-4C1C-AA14-B87B73CCF21E}" destId="{B629F350-6299-49AC-82A1-35F579D5D7B8}" srcOrd="0" destOrd="0" presId="urn:microsoft.com/office/officeart/2018/5/layout/IconCircleLabelList"/>
    <dgm:cxn modelId="{8B4135E1-E126-4584-9C7B-F324B91A5F85}" type="presParOf" srcId="{3E99BA2F-833D-4C1C-AA14-B87B73CCF21E}" destId="{A715C491-4F3C-4BAC-B0AB-892DDFDDCCCF}" srcOrd="1" destOrd="0" presId="urn:microsoft.com/office/officeart/2018/5/layout/IconCircleLabelList"/>
    <dgm:cxn modelId="{70341E17-8259-40EB-957D-9080EB43B7DF}" type="presParOf" srcId="{3E99BA2F-833D-4C1C-AA14-B87B73CCF21E}" destId="{6BEAB436-605C-4928-B6CD-A73C6A41D619}" srcOrd="2" destOrd="0" presId="urn:microsoft.com/office/officeart/2018/5/layout/IconCircleLabelList"/>
    <dgm:cxn modelId="{D6F6F5D5-A32D-478E-AEA8-153073397AF4}" type="presParOf" srcId="{3E99BA2F-833D-4C1C-AA14-B87B73CCF21E}" destId="{5D630C67-477A-4DBC-BB05-898EE5EE523A}" srcOrd="3" destOrd="0" presId="urn:microsoft.com/office/officeart/2018/5/layout/IconCircleLabelList"/>
    <dgm:cxn modelId="{FD194329-CCE3-470D-8AA6-422585F56608}" type="presParOf" srcId="{AE1FFA7E-6614-4013-A670-076EF77924C5}" destId="{8000878E-09E4-42D2-B1BC-FD627DB066D0}" srcOrd="5" destOrd="0" presId="urn:microsoft.com/office/officeart/2018/5/layout/IconCircleLabelList"/>
    <dgm:cxn modelId="{ACBDEE20-2310-4B05-A365-40DAEC6A1D02}" type="presParOf" srcId="{AE1FFA7E-6614-4013-A670-076EF77924C5}" destId="{D8FB2C24-C9EE-43F6-B9A4-FAC107715680}" srcOrd="6" destOrd="0" presId="urn:microsoft.com/office/officeart/2018/5/layout/IconCircleLabelList"/>
    <dgm:cxn modelId="{20F06FF6-387E-4761-9610-E91D0FEA0B64}" type="presParOf" srcId="{D8FB2C24-C9EE-43F6-B9A4-FAC107715680}" destId="{F482842A-A6D9-472B-8B33-A16A25E2FCEE}" srcOrd="0" destOrd="0" presId="urn:microsoft.com/office/officeart/2018/5/layout/IconCircleLabelList"/>
    <dgm:cxn modelId="{902D42BD-E7D2-418A-AB45-34228B9175F9}" type="presParOf" srcId="{D8FB2C24-C9EE-43F6-B9A4-FAC107715680}" destId="{F707C604-9E9F-4F18-8EB7-EE9D0D8E84FA}" srcOrd="1" destOrd="0" presId="urn:microsoft.com/office/officeart/2018/5/layout/IconCircleLabelList"/>
    <dgm:cxn modelId="{D7A34FDD-F40B-44CE-BBBF-6218F09B1FA1}" type="presParOf" srcId="{D8FB2C24-C9EE-43F6-B9A4-FAC107715680}" destId="{DB98C18E-2863-4312-A730-CB4C110967B1}" srcOrd="2" destOrd="0" presId="urn:microsoft.com/office/officeart/2018/5/layout/IconCircleLabelList"/>
    <dgm:cxn modelId="{8309C099-9C20-4A27-9E46-9BD698FD57FC}" type="presParOf" srcId="{D8FB2C24-C9EE-43F6-B9A4-FAC107715680}" destId="{D10F9B63-0910-4E00-A8F2-54072EC4E7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0C46-6317-430D-A59D-933FDB005908}">
      <dsp:nvSpPr>
        <dsp:cNvPr id="0" name=""/>
        <dsp:cNvSpPr/>
      </dsp:nvSpPr>
      <dsp:spPr>
        <a:xfrm>
          <a:off x="1025720" y="526428"/>
          <a:ext cx="1266441" cy="12664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788FC-8030-434B-8815-8F3115911708}">
      <dsp:nvSpPr>
        <dsp:cNvPr id="0" name=""/>
        <dsp:cNvSpPr/>
      </dsp:nvSpPr>
      <dsp:spPr>
        <a:xfrm>
          <a:off x="1295617" y="796325"/>
          <a:ext cx="726646" cy="726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1A53F-CE66-41C3-B1F6-B17268C893BE}">
      <dsp:nvSpPr>
        <dsp:cNvPr id="0" name=""/>
        <dsp:cNvSpPr/>
      </dsp:nvSpPr>
      <dsp:spPr>
        <a:xfrm>
          <a:off x="620874" y="2187334"/>
          <a:ext cx="2076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Factors of Post-Exploitation</a:t>
          </a:r>
          <a:endParaRPr lang="en-US" sz="2000" kern="1200"/>
        </a:p>
      </dsp:txBody>
      <dsp:txXfrm>
        <a:off x="620874" y="2187334"/>
        <a:ext cx="2076132" cy="720000"/>
      </dsp:txXfrm>
    </dsp:sp>
    <dsp:sp modelId="{DB53C139-6350-4CC9-BDF5-872D8D16EB77}">
      <dsp:nvSpPr>
        <dsp:cNvPr id="0" name=""/>
        <dsp:cNvSpPr/>
      </dsp:nvSpPr>
      <dsp:spPr>
        <a:xfrm>
          <a:off x="3465176" y="526428"/>
          <a:ext cx="1266441" cy="12664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BA09F-7B7B-4475-B228-EB66E785F14F}">
      <dsp:nvSpPr>
        <dsp:cNvPr id="0" name=""/>
        <dsp:cNvSpPr/>
      </dsp:nvSpPr>
      <dsp:spPr>
        <a:xfrm>
          <a:off x="3735073" y="796325"/>
          <a:ext cx="726646" cy="726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6AE78-E901-4C97-BECA-C3C76A710246}">
      <dsp:nvSpPr>
        <dsp:cNvPr id="0" name=""/>
        <dsp:cNvSpPr/>
      </dsp:nvSpPr>
      <dsp:spPr>
        <a:xfrm>
          <a:off x="3060330" y="2187334"/>
          <a:ext cx="2076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Tools of Post-Exploitation</a:t>
          </a:r>
          <a:endParaRPr lang="en-US" sz="2000" kern="1200"/>
        </a:p>
      </dsp:txBody>
      <dsp:txXfrm>
        <a:off x="3060330" y="2187334"/>
        <a:ext cx="2076132" cy="720000"/>
      </dsp:txXfrm>
    </dsp:sp>
    <dsp:sp modelId="{B629F350-6299-49AC-82A1-35F579D5D7B8}">
      <dsp:nvSpPr>
        <dsp:cNvPr id="0" name=""/>
        <dsp:cNvSpPr/>
      </dsp:nvSpPr>
      <dsp:spPr>
        <a:xfrm>
          <a:off x="5904632" y="526428"/>
          <a:ext cx="1266441" cy="12664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5C491-4F3C-4BAC-B0AB-892DDFDDCCCF}">
      <dsp:nvSpPr>
        <dsp:cNvPr id="0" name=""/>
        <dsp:cNvSpPr/>
      </dsp:nvSpPr>
      <dsp:spPr>
        <a:xfrm>
          <a:off x="6174529" y="796325"/>
          <a:ext cx="726646" cy="726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30C67-477A-4DBC-BB05-898EE5EE523A}">
      <dsp:nvSpPr>
        <dsp:cNvPr id="0" name=""/>
        <dsp:cNvSpPr/>
      </dsp:nvSpPr>
      <dsp:spPr>
        <a:xfrm>
          <a:off x="5499786" y="2187334"/>
          <a:ext cx="2076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Data Exfiltration Methods</a:t>
          </a:r>
          <a:endParaRPr lang="en-US" sz="2000" kern="1200"/>
        </a:p>
      </dsp:txBody>
      <dsp:txXfrm>
        <a:off x="5499786" y="2187334"/>
        <a:ext cx="2076132" cy="720000"/>
      </dsp:txXfrm>
    </dsp:sp>
    <dsp:sp modelId="{F482842A-A6D9-472B-8B33-A16A25E2FCEE}">
      <dsp:nvSpPr>
        <dsp:cNvPr id="0" name=""/>
        <dsp:cNvSpPr/>
      </dsp:nvSpPr>
      <dsp:spPr>
        <a:xfrm>
          <a:off x="8344088" y="526428"/>
          <a:ext cx="1266441" cy="12664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7C604-9E9F-4F18-8EB7-EE9D0D8E84FA}">
      <dsp:nvSpPr>
        <dsp:cNvPr id="0" name=""/>
        <dsp:cNvSpPr/>
      </dsp:nvSpPr>
      <dsp:spPr>
        <a:xfrm>
          <a:off x="8613985" y="796325"/>
          <a:ext cx="726646" cy="7266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F9B63-0910-4E00-A8F2-54072EC4E76B}">
      <dsp:nvSpPr>
        <dsp:cNvPr id="0" name=""/>
        <dsp:cNvSpPr/>
      </dsp:nvSpPr>
      <dsp:spPr>
        <a:xfrm>
          <a:off x="7939242" y="2187334"/>
          <a:ext cx="2076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Erasing/Hiding Traces</a:t>
          </a:r>
          <a:endParaRPr lang="en-US" sz="2000" kern="1200"/>
        </a:p>
      </dsp:txBody>
      <dsp:txXfrm>
        <a:off x="7939242" y="2187334"/>
        <a:ext cx="20761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5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9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0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2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5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9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3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3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eebhussain122/portninja/blob/master/code/exfiltration/cookie-exfil.py" TargetMode="External"/><Relationship Id="rId2" Type="http://schemas.openxmlformats.org/officeDocument/2006/relationships/hyperlink" Target="https://www.youtube.com/watch?v=WsldoLoBaP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qeebhussain122/portninja/blob/master/code/exfiltration/ip-spoof-exfil.p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g4qrwQRJ7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030A8-C005-4CFD-BDC0-F13EA8C50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327" b="272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C88C7-5D69-46C6-834F-9DCA803C9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3688205"/>
            <a:ext cx="8731683" cy="1236943"/>
          </a:xfrm>
        </p:spPr>
        <p:txBody>
          <a:bodyPr anchor="b">
            <a:normAutofit/>
          </a:bodyPr>
          <a:lstStyle/>
          <a:p>
            <a:r>
              <a:rPr lang="en-GB" sz="3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Offensive Security Tactics for Linux Professionals – Post-Exploitation</a:t>
            </a:r>
          </a:p>
        </p:txBody>
      </p:sp>
    </p:spTree>
    <p:extLst>
      <p:ext uri="{BB962C8B-B14F-4D97-AF65-F5344CB8AC3E}">
        <p14:creationId xmlns:p14="http://schemas.microsoft.com/office/powerpoint/2010/main" val="376896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B84597-3185-4C7A-A2CB-6413E167E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Yellow and blue symbols">
            <a:extLst>
              <a:ext uri="{FF2B5EF4-FFF2-40B4-BE49-F238E27FC236}">
                <a16:creationId xmlns:a16="http://schemas.microsoft.com/office/drawing/2014/main" id="{2ED1011F-7AE2-4166-A80F-1D9B96FDE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909" b="135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B98D2-E605-4E91-BF54-6E56C6F7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88205"/>
            <a:ext cx="10605135" cy="12369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dirty="0">
                <a:solidFill>
                  <a:srgbClr val="FFFFFF"/>
                </a:solidFill>
              </a:rPr>
              <a:t>Next Session: Maintaining Access</a:t>
            </a:r>
          </a:p>
        </p:txBody>
      </p:sp>
    </p:spTree>
    <p:extLst>
      <p:ext uri="{BB962C8B-B14F-4D97-AF65-F5344CB8AC3E}">
        <p14:creationId xmlns:p14="http://schemas.microsoft.com/office/powerpoint/2010/main" val="162508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B84597-3185-4C7A-A2CB-6413E167E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CF71E850-C084-41CE-8E6A-A9BDE383A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46" r="-1" b="13663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8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9510E-78EC-455F-9712-869EF4D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65846"/>
            <a:ext cx="10614660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5393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35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62" name="Rectangle 39">
            <a:extLst>
              <a:ext uri="{FF2B5EF4-FFF2-40B4-BE49-F238E27FC236}">
                <a16:creationId xmlns:a16="http://schemas.microsoft.com/office/drawing/2014/main" id="{3CE74505-85B7-4C6D-8066-30E306CB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63" name="Rectangle 41">
            <a:extLst>
              <a:ext uri="{FF2B5EF4-FFF2-40B4-BE49-F238E27FC236}">
                <a16:creationId xmlns:a16="http://schemas.microsoft.com/office/drawing/2014/main" id="{D04CF648-5CB3-49E4-BE34-8A059890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Rectangle 43">
            <a:extLst>
              <a:ext uri="{FF2B5EF4-FFF2-40B4-BE49-F238E27FC236}">
                <a16:creationId xmlns:a16="http://schemas.microsoft.com/office/drawing/2014/main" id="{669E559C-09DA-4586-86C9-F3C05D9A0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36C47-0397-4CC4-834F-7A03F83A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681" y="1122363"/>
            <a:ext cx="489361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Thank You!</a:t>
            </a:r>
          </a:p>
        </p:txBody>
      </p:sp>
      <p:sp>
        <p:nvSpPr>
          <p:cNvPr id="65" name="Rectangle 45">
            <a:extLst>
              <a:ext uri="{FF2B5EF4-FFF2-40B4-BE49-F238E27FC236}">
                <a16:creationId xmlns:a16="http://schemas.microsoft.com/office/drawing/2014/main" id="{8ED0EEA0-F821-4F0C-B78E-25855FBB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32050" cy="3429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raphic 47">
            <a:extLst>
              <a:ext uri="{FF2B5EF4-FFF2-40B4-BE49-F238E27FC236}">
                <a16:creationId xmlns:a16="http://schemas.microsoft.com/office/drawing/2014/main" id="{14548BC0-162E-4107-81DF-7389BF82F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429000" cy="3429000"/>
          </a:xfrm>
          <a:prstGeom prst="rect">
            <a:avLst/>
          </a:prstGeom>
        </p:spPr>
      </p:pic>
      <p:sp>
        <p:nvSpPr>
          <p:cNvPr id="67" name="Rectangle 49">
            <a:extLst>
              <a:ext uri="{FF2B5EF4-FFF2-40B4-BE49-F238E27FC236}">
                <a16:creationId xmlns:a16="http://schemas.microsoft.com/office/drawing/2014/main" id="{432C5BC4-015B-41F9-B453-DBEC7124E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phic 32" descr="Handshake">
            <a:extLst>
              <a:ext uri="{FF2B5EF4-FFF2-40B4-BE49-F238E27FC236}">
                <a16:creationId xmlns:a16="http://schemas.microsoft.com/office/drawing/2014/main" id="{E6C17939-1346-4746-8E15-9D08502F6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9320" y="247221"/>
            <a:ext cx="2934559" cy="2934559"/>
          </a:xfrm>
          <a:prstGeom prst="rect">
            <a:avLst/>
          </a:prstGeom>
        </p:spPr>
      </p:pic>
      <p:sp>
        <p:nvSpPr>
          <p:cNvPr id="69" name="Rectangle 51">
            <a:extLst>
              <a:ext uri="{FF2B5EF4-FFF2-40B4-BE49-F238E27FC236}">
                <a16:creationId xmlns:a16="http://schemas.microsoft.com/office/drawing/2014/main" id="{9D6650AA-9995-401C-A354-276AB7A38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6" y="3427200"/>
            <a:ext cx="3435556" cy="343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Graphic 53">
            <a:extLst>
              <a:ext uri="{FF2B5EF4-FFF2-40B4-BE49-F238E27FC236}">
                <a16:creationId xmlns:a16="http://schemas.microsoft.com/office/drawing/2014/main" id="{426F328A-7115-49F4-83C9-F86F47F84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431700"/>
            <a:ext cx="3429000" cy="3429000"/>
          </a:xfrm>
          <a:prstGeom prst="rect">
            <a:avLst/>
          </a:prstGeom>
        </p:spPr>
      </p:pic>
      <p:sp>
        <p:nvSpPr>
          <p:cNvPr id="71" name="Rectangle 55">
            <a:extLst>
              <a:ext uri="{FF2B5EF4-FFF2-40B4-BE49-F238E27FC236}">
                <a16:creationId xmlns:a16="http://schemas.microsoft.com/office/drawing/2014/main" id="{0D0A4853-EC6F-4CC5-A9EC-F91612C63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57">
            <a:extLst>
              <a:ext uri="{FF2B5EF4-FFF2-40B4-BE49-F238E27FC236}">
                <a16:creationId xmlns:a16="http://schemas.microsoft.com/office/drawing/2014/main" id="{DF2AA3CE-B974-48CA-96E0-5573A78E3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7754" y="342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1254-FC81-47F0-AD0F-F8515F87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93988"/>
            <a:ext cx="10935886" cy="1921666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C7401C-C5A3-4CA3-9C88-70DADD346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583367"/>
              </p:ext>
            </p:extLst>
          </p:nvPr>
        </p:nvGraphicFramePr>
        <p:xfrm>
          <a:off x="777875" y="2743200"/>
          <a:ext cx="10636250" cy="343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50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C8BA-406D-4869-B11A-40697800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Factors of Post-Exploitation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57BA-5D05-4BED-88F4-4899434D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Post-Exploitation is the stage in which valuable information is searched on the target such as plain-text/hashed credentials which could be re-used and cracked.</a:t>
            </a:r>
          </a:p>
          <a:p>
            <a:endParaRPr lang="en-GB" dirty="0"/>
          </a:p>
          <a:p>
            <a:r>
              <a:rPr lang="en-GB" dirty="0"/>
              <a:t>In some cases you may need to exfiltrate such information for offline cracking.</a:t>
            </a:r>
          </a:p>
          <a:p>
            <a:endParaRPr lang="en-GB" dirty="0"/>
          </a:p>
          <a:p>
            <a:r>
              <a:rPr lang="en-GB" dirty="0"/>
              <a:t>When faced with a whole network and post-exploitation has been reached on a host, you should attempt to broaden your search of information involving SSH keys, firewall rules, configuration files or sysadmin notes detailing any information to allow deeper lateral movement.</a:t>
            </a:r>
          </a:p>
          <a:p>
            <a:endParaRPr lang="en-GB" dirty="0"/>
          </a:p>
          <a:p>
            <a:r>
              <a:rPr lang="en-GB" dirty="0"/>
              <a:t>In addition to searching for credentials, you should attempt to erase your traces in an anti-forensics manner to prevent discovery of attack.</a:t>
            </a:r>
          </a:p>
        </p:txBody>
      </p:sp>
    </p:spTree>
    <p:extLst>
      <p:ext uri="{BB962C8B-B14F-4D97-AF65-F5344CB8AC3E}">
        <p14:creationId xmlns:p14="http://schemas.microsoft.com/office/powerpoint/2010/main" val="356727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2442-BBD8-416E-BD76-12BB5544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Tools of Post-Exploitation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C711-C156-4403-848D-C201EC60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dd/shred – Obfuscating log files with several zeroes to make them unrecoverable in addition to deleting the file using shred, this is more secure than using rm which has chance of recovery.</a:t>
            </a:r>
          </a:p>
          <a:p>
            <a:endParaRPr lang="en-GB" dirty="0"/>
          </a:p>
          <a:p>
            <a:r>
              <a:rPr lang="en-GB" dirty="0"/>
              <a:t>Python – Building custom solutions to exfiltrate traffic from the target environment, Python is a weapon.</a:t>
            </a:r>
          </a:p>
          <a:p>
            <a:endParaRPr lang="en-GB" dirty="0"/>
          </a:p>
          <a:p>
            <a:r>
              <a:rPr lang="en-GB" dirty="0" err="1"/>
              <a:t>IPTables</a:t>
            </a:r>
            <a:r>
              <a:rPr lang="en-GB" dirty="0"/>
              <a:t> – Useful for the event of packet spoofing via SNAT in order to exfiltrate traffic.</a:t>
            </a:r>
          </a:p>
          <a:p>
            <a:endParaRPr lang="en-GB" dirty="0"/>
          </a:p>
          <a:p>
            <a:r>
              <a:rPr lang="en-GB" dirty="0" err="1"/>
              <a:t>Hashcat</a:t>
            </a:r>
            <a:r>
              <a:rPr lang="en-GB" dirty="0"/>
              <a:t>/John The Ripper – Cracking any hashed passwords offline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97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FC95-4E3F-43C8-BA3D-D85DE83C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 Exfiltration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9EC2-98A4-4379-9183-53ACD130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Exfiltration of data should be handled securely during an engagement to prevent being detected during the process or even a third party intercepting the data.</a:t>
            </a:r>
          </a:p>
          <a:p>
            <a:endParaRPr lang="en-GB" dirty="0"/>
          </a:p>
          <a:p>
            <a:r>
              <a:rPr lang="en-GB" dirty="0"/>
              <a:t>Cookie Based Data Exfiltration </a:t>
            </a:r>
          </a:p>
          <a:p>
            <a:endParaRPr lang="en-GB" dirty="0"/>
          </a:p>
          <a:p>
            <a:r>
              <a:rPr lang="en-GB" dirty="0"/>
              <a:t>IP Spoofing via SNAT</a:t>
            </a:r>
          </a:p>
          <a:p>
            <a:endParaRPr lang="en-GB" dirty="0"/>
          </a:p>
          <a:p>
            <a:r>
              <a:rPr lang="en-GB" dirty="0"/>
              <a:t>ICMP Tunnelling with use of SSH to read files</a:t>
            </a:r>
          </a:p>
        </p:txBody>
      </p:sp>
    </p:spTree>
    <p:extLst>
      <p:ext uri="{BB962C8B-B14F-4D97-AF65-F5344CB8AC3E}">
        <p14:creationId xmlns:p14="http://schemas.microsoft.com/office/powerpoint/2010/main" val="253496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AF32-F957-4139-8A5E-08A9817C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Cookie based exfiltration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364D-4282-4B00-92F4-0B71F963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 available at: </a:t>
            </a:r>
            <a:r>
              <a:rPr lang="en-GB" dirty="0">
                <a:hlinkClick r:id="rId2"/>
              </a:rPr>
              <a:t>https://www.youtube.com/watch?v=WsldoLoBaPo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Making use of a HTTP web cookie to be able to store information and deliver this to an attacker owned HTTP C&amp;C server.</a:t>
            </a:r>
          </a:p>
          <a:p>
            <a:endParaRPr lang="en-GB" dirty="0"/>
          </a:p>
          <a:p>
            <a:r>
              <a:rPr lang="en-GB" dirty="0"/>
              <a:t>The method of exfiltration using cookies involves base64 encoding to add a layer of obfuscation to the data and reading each line of a target file per request.</a:t>
            </a:r>
          </a:p>
          <a:p>
            <a:endParaRPr lang="en-GB" dirty="0"/>
          </a:p>
          <a:p>
            <a:r>
              <a:rPr lang="en-GB" dirty="0"/>
              <a:t>Cookie based exfiltration code available at: </a:t>
            </a:r>
            <a:r>
              <a:rPr lang="en-GB" dirty="0">
                <a:hlinkClick r:id="rId3"/>
              </a:rPr>
              <a:t>https://github.com/aqeebhussain122/portninja/blob/master/code/exfiltration/cookie-exfil.py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49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BADB-8C7D-4652-9F70-13ABE9AB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IP Spoofing via SNAT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D534-C4C9-41C3-86BB-18712FCD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Within a Linux system the use of </a:t>
            </a:r>
            <a:r>
              <a:rPr lang="en-GB" dirty="0" err="1"/>
              <a:t>IPTables</a:t>
            </a:r>
            <a:r>
              <a:rPr lang="en-GB" dirty="0"/>
              <a:t> is always known to be defensive due to its firewall capabilities to block uninvited hosts to connect to specific hosts</a:t>
            </a:r>
          </a:p>
          <a:p>
            <a:endParaRPr lang="en-GB" dirty="0"/>
          </a:p>
          <a:p>
            <a:r>
              <a:rPr lang="en-GB" dirty="0" err="1"/>
              <a:t>IPTables</a:t>
            </a:r>
            <a:r>
              <a:rPr lang="en-GB" dirty="0"/>
              <a:t> also has the ability to manipulate packet routing such as the use of manipulating post-routing behaviour of a network packet by configuring another IP address for SNAT.</a:t>
            </a:r>
          </a:p>
          <a:p>
            <a:endParaRPr lang="en-GB" dirty="0"/>
          </a:p>
          <a:p>
            <a:r>
              <a:rPr lang="en-GB" dirty="0"/>
              <a:t>A result of this is a spoofed IP address on a network capture since any exfiltrated data is passed through a spoofed IP address.</a:t>
            </a:r>
          </a:p>
          <a:p>
            <a:endParaRPr lang="en-GB" dirty="0"/>
          </a:p>
          <a:p>
            <a:r>
              <a:rPr lang="en-GB" dirty="0"/>
              <a:t>IP spoofing code available at: </a:t>
            </a:r>
            <a:r>
              <a:rPr lang="en-GB" dirty="0">
                <a:hlinkClick r:id="rId2"/>
              </a:rPr>
              <a:t>https://github.com/aqeebhussain122/portninja/blob/master/code/exfiltration/ip-spoof-exfil.py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727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264F-DCA8-4CBA-A5DF-F9D8AB75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ICMP Tunnelling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D246-F783-4961-8D60-D799D8CEE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ICMP protocol has a payload field which allows you to add your own data. This field can be used to add your own data. </a:t>
            </a:r>
          </a:p>
          <a:p>
            <a:endParaRPr lang="en-GB" dirty="0"/>
          </a:p>
          <a:p>
            <a:r>
              <a:rPr lang="en-GB" dirty="0"/>
              <a:t>ICMP uses a unique communications channel involving echo request/reply packets which does not involve ports.</a:t>
            </a:r>
          </a:p>
          <a:p>
            <a:endParaRPr lang="en-GB" dirty="0"/>
          </a:p>
          <a:p>
            <a:r>
              <a:rPr lang="en-GB" dirty="0"/>
              <a:t>ICMP can therefore be used to add arbitrary data which can be used to exfiltrate data to a C&amp;C in addition to using protocols such as SSH to establish bidirectional communication channels using tunnelled interfaces.</a:t>
            </a:r>
          </a:p>
          <a:p>
            <a:endParaRPr lang="en-GB" dirty="0"/>
          </a:p>
          <a:p>
            <a:r>
              <a:rPr lang="en-GB" dirty="0"/>
              <a:t>Demo available at: </a:t>
            </a:r>
            <a:r>
              <a:rPr lang="en-GB" dirty="0">
                <a:hlinkClick r:id="rId2"/>
              </a:rPr>
              <a:t>https://www.youtube.com/watch?v=7g4qrwQRJ70</a:t>
            </a: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1470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57DE-755F-4F22-82CA-87EB699E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Erasing/Hiding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7D57-C04A-4663-8B52-307B6417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Once an attack is complete it is important to hide all of your traces to continue remaining undetected during an attack and preventing forensics being conducted post-mortem.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you intend to maintain access after post-exploitation, then you must hide your traces to prevent being detected and removed.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Erasing traces can involve complete deletion/destruction of logs relating to SSH, system logs in addition to command history which may have been logged during attack.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49723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Custom 25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1274F"/>
      </a:accent1>
      <a:accent2>
        <a:srgbClr val="97446E"/>
      </a:accent2>
      <a:accent3>
        <a:srgbClr val="24BEEE"/>
      </a:accent3>
      <a:accent4>
        <a:srgbClr val="A52B3A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676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AvenirNext LT Pro Medium</vt:lpstr>
      <vt:lpstr>Calibri</vt:lpstr>
      <vt:lpstr>Gill Sans Nova</vt:lpstr>
      <vt:lpstr>CelebrationVTI</vt:lpstr>
      <vt:lpstr>Offensive Security Tactics for Linux Professionals – Post-Exploitation</vt:lpstr>
      <vt:lpstr>Agenda</vt:lpstr>
      <vt:lpstr>Factors of Post-Exploitation</vt:lpstr>
      <vt:lpstr>Tools of Post-Exploitation</vt:lpstr>
      <vt:lpstr>Data Exfiltration Methods</vt:lpstr>
      <vt:lpstr>Cookie based exfiltration</vt:lpstr>
      <vt:lpstr>IP Spoofing via SNAT</vt:lpstr>
      <vt:lpstr>ICMP Tunnelling</vt:lpstr>
      <vt:lpstr>Erasing/Hiding Traces</vt:lpstr>
      <vt:lpstr>Next Session: Maintaining Access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Offensive Security Tactics for Linux Professionals – Post-Exploitation</dc:title>
  <dc:creator>HUSSAIN, AQEEB R.</dc:creator>
  <cp:lastModifiedBy>HUSSAIN, AQEEB R.</cp:lastModifiedBy>
  <cp:revision>382</cp:revision>
  <dcterms:created xsi:type="dcterms:W3CDTF">2022-02-24T15:03:50Z</dcterms:created>
  <dcterms:modified xsi:type="dcterms:W3CDTF">2022-02-27T00:02:54Z</dcterms:modified>
</cp:coreProperties>
</file>