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69" r:id="rId4"/>
    <p:sldId id="270" r:id="rId5"/>
    <p:sldId id="263" r:id="rId6"/>
    <p:sldId id="272" r:id="rId7"/>
    <p:sldId id="261" r:id="rId8"/>
    <p:sldId id="274" r:id="rId9"/>
    <p:sldId id="275" r:id="rId10"/>
    <p:sldId id="264" r:id="rId11"/>
    <p:sldId id="267" r:id="rId12"/>
    <p:sldId id="271" r:id="rId13"/>
    <p:sldId id="266" r:id="rId14"/>
    <p:sldId id="276" r:id="rId15"/>
    <p:sldId id="277" r:id="rId16"/>
    <p:sldId id="265" r:id="rId17"/>
    <p:sldId id="26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1/7/2022</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520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1/7/2022</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129641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1/7/2022</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380798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1/7/2022</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36827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1/7/2022</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937770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1/7/2022</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614998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1/7/2022</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744894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1/7/2022</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116790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1/7/2022</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94146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1/7/2022</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816664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1/7/2022</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3971357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1/7/2022</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660852147"/>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linux.die.net/man/1/shred"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qeebhussain122/portninja" TargetMode="External"/><Relationship Id="rId2" Type="http://schemas.openxmlformats.org/officeDocument/2006/relationships/hyperlink" Target="mailto:aqeeb.r.hussain@durham.ac.u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0105F5E-5B61-4F51-927C-5B28DB7DD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882C1C4-D961-459C-91C5-334ABD6E6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16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A7B8B125-A98E-403C-9A7F-494FF789C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0" y="0"/>
            <a:ext cx="11322200" cy="6858000"/>
          </a:xfrm>
          <a:custGeom>
            <a:avLst/>
            <a:gdLst>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9092864 w 11593823"/>
              <a:gd name="connsiteY5" fmla="*/ 2 h 6858000"/>
              <a:gd name="connsiteX6" fmla="*/ 9092866 w 11593823"/>
              <a:gd name="connsiteY6" fmla="*/ 0 h 6858000"/>
              <a:gd name="connsiteX7" fmla="*/ 11322200 w 11593823"/>
              <a:gd name="connsiteY7" fmla="*/ 0 h 6858000"/>
              <a:gd name="connsiteX8" fmla="*/ 11322198 w 11593823"/>
              <a:gd name="connsiteY8" fmla="*/ 2 h 6858000"/>
              <a:gd name="connsiteX9" fmla="*/ 11593823 w 11593823"/>
              <a:gd name="connsiteY9" fmla="*/ 2 h 6858000"/>
              <a:gd name="connsiteX10" fmla="*/ 11322197 w 11593823"/>
              <a:gd name="connsiteY10" fmla="*/ 4 h 6858000"/>
              <a:gd name="connsiteX11" fmla="*/ 5311608 w 11593823"/>
              <a:gd name="connsiteY11" fmla="*/ 6858000 h 6858000"/>
              <a:gd name="connsiteX12" fmla="*/ 5288856 w 11593823"/>
              <a:gd name="connsiteY12" fmla="*/ 6858000 h 6858000"/>
              <a:gd name="connsiteX13" fmla="*/ 4806770 w 11593823"/>
              <a:gd name="connsiteY13" fmla="*/ 6858000 h 6858000"/>
              <a:gd name="connsiteX14" fmla="*/ 4676142 w 11593823"/>
              <a:gd name="connsiteY14" fmla="*/ 6858000 h 6858000"/>
              <a:gd name="connsiteX15" fmla="*/ 3082273 w 11593823"/>
              <a:gd name="connsiteY15" fmla="*/ 6858000 h 6858000"/>
              <a:gd name="connsiteX16" fmla="*/ 2625273 w 11593823"/>
              <a:gd name="connsiteY16" fmla="*/ 6858000 h 6858000"/>
              <a:gd name="connsiteX17" fmla="*/ 2155010 w 11593823"/>
              <a:gd name="connsiteY17" fmla="*/ 6858000 h 6858000"/>
              <a:gd name="connsiteX18" fmla="*/ 0 w 11593823"/>
              <a:gd name="connsiteY18" fmla="*/ 6858000 h 6858000"/>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9092864 w 11593823"/>
              <a:gd name="connsiteY5" fmla="*/ 2 h 6858000"/>
              <a:gd name="connsiteX6" fmla="*/ 11322200 w 11593823"/>
              <a:gd name="connsiteY6" fmla="*/ 0 h 6858000"/>
              <a:gd name="connsiteX7" fmla="*/ 11322198 w 11593823"/>
              <a:gd name="connsiteY7" fmla="*/ 2 h 6858000"/>
              <a:gd name="connsiteX8" fmla="*/ 11593823 w 11593823"/>
              <a:gd name="connsiteY8" fmla="*/ 2 h 6858000"/>
              <a:gd name="connsiteX9" fmla="*/ 11322197 w 11593823"/>
              <a:gd name="connsiteY9" fmla="*/ 4 h 6858000"/>
              <a:gd name="connsiteX10" fmla="*/ 5311608 w 11593823"/>
              <a:gd name="connsiteY10" fmla="*/ 6858000 h 6858000"/>
              <a:gd name="connsiteX11" fmla="*/ 5288856 w 11593823"/>
              <a:gd name="connsiteY11" fmla="*/ 6858000 h 6858000"/>
              <a:gd name="connsiteX12" fmla="*/ 4806770 w 11593823"/>
              <a:gd name="connsiteY12" fmla="*/ 6858000 h 6858000"/>
              <a:gd name="connsiteX13" fmla="*/ 4676142 w 11593823"/>
              <a:gd name="connsiteY13" fmla="*/ 6858000 h 6858000"/>
              <a:gd name="connsiteX14" fmla="*/ 3082273 w 11593823"/>
              <a:gd name="connsiteY14" fmla="*/ 6858000 h 6858000"/>
              <a:gd name="connsiteX15" fmla="*/ 2625273 w 11593823"/>
              <a:gd name="connsiteY15" fmla="*/ 6858000 h 6858000"/>
              <a:gd name="connsiteX16" fmla="*/ 2155010 w 11593823"/>
              <a:gd name="connsiteY16" fmla="*/ 6858000 h 6858000"/>
              <a:gd name="connsiteX17" fmla="*/ 0 w 11593823"/>
              <a:gd name="connsiteY17" fmla="*/ 6858000 h 6858000"/>
              <a:gd name="connsiteX18" fmla="*/ 0 w 11593823"/>
              <a:gd name="connsiteY18" fmla="*/ 0 h 6858000"/>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11322200 w 11593823"/>
              <a:gd name="connsiteY5" fmla="*/ 0 h 6858000"/>
              <a:gd name="connsiteX6" fmla="*/ 11322198 w 11593823"/>
              <a:gd name="connsiteY6" fmla="*/ 2 h 6858000"/>
              <a:gd name="connsiteX7" fmla="*/ 11593823 w 11593823"/>
              <a:gd name="connsiteY7" fmla="*/ 2 h 6858000"/>
              <a:gd name="connsiteX8" fmla="*/ 11322197 w 11593823"/>
              <a:gd name="connsiteY8" fmla="*/ 4 h 6858000"/>
              <a:gd name="connsiteX9" fmla="*/ 5311608 w 11593823"/>
              <a:gd name="connsiteY9" fmla="*/ 6858000 h 6858000"/>
              <a:gd name="connsiteX10" fmla="*/ 5288856 w 11593823"/>
              <a:gd name="connsiteY10" fmla="*/ 6858000 h 6858000"/>
              <a:gd name="connsiteX11" fmla="*/ 4806770 w 11593823"/>
              <a:gd name="connsiteY11" fmla="*/ 6858000 h 6858000"/>
              <a:gd name="connsiteX12" fmla="*/ 4676142 w 11593823"/>
              <a:gd name="connsiteY12" fmla="*/ 6858000 h 6858000"/>
              <a:gd name="connsiteX13" fmla="*/ 3082273 w 11593823"/>
              <a:gd name="connsiteY13" fmla="*/ 6858000 h 6858000"/>
              <a:gd name="connsiteX14" fmla="*/ 2625273 w 11593823"/>
              <a:gd name="connsiteY14" fmla="*/ 6858000 h 6858000"/>
              <a:gd name="connsiteX15" fmla="*/ 2155010 w 11593823"/>
              <a:gd name="connsiteY15" fmla="*/ 6858000 h 6858000"/>
              <a:gd name="connsiteX16" fmla="*/ 0 w 11593823"/>
              <a:gd name="connsiteY16" fmla="*/ 6858000 h 6858000"/>
              <a:gd name="connsiteX17" fmla="*/ 0 w 11593823"/>
              <a:gd name="connsiteY17" fmla="*/ 0 h 6858000"/>
              <a:gd name="connsiteX0" fmla="*/ 0 w 11593823"/>
              <a:gd name="connsiteY0" fmla="*/ 0 h 6858000"/>
              <a:gd name="connsiteX1" fmla="*/ 2155010 w 11593823"/>
              <a:gd name="connsiteY1" fmla="*/ 0 h 6858000"/>
              <a:gd name="connsiteX2" fmla="*/ 4806770 w 11593823"/>
              <a:gd name="connsiteY2" fmla="*/ 0 h 6858000"/>
              <a:gd name="connsiteX3" fmla="*/ 4806770 w 11593823"/>
              <a:gd name="connsiteY3" fmla="*/ 2 h 6858000"/>
              <a:gd name="connsiteX4" fmla="*/ 11322200 w 11593823"/>
              <a:gd name="connsiteY4" fmla="*/ 0 h 6858000"/>
              <a:gd name="connsiteX5" fmla="*/ 11322198 w 11593823"/>
              <a:gd name="connsiteY5" fmla="*/ 2 h 6858000"/>
              <a:gd name="connsiteX6" fmla="*/ 11593823 w 11593823"/>
              <a:gd name="connsiteY6" fmla="*/ 2 h 6858000"/>
              <a:gd name="connsiteX7" fmla="*/ 11322197 w 11593823"/>
              <a:gd name="connsiteY7" fmla="*/ 4 h 6858000"/>
              <a:gd name="connsiteX8" fmla="*/ 5311608 w 11593823"/>
              <a:gd name="connsiteY8" fmla="*/ 6858000 h 6858000"/>
              <a:gd name="connsiteX9" fmla="*/ 5288856 w 11593823"/>
              <a:gd name="connsiteY9" fmla="*/ 6858000 h 6858000"/>
              <a:gd name="connsiteX10" fmla="*/ 4806770 w 11593823"/>
              <a:gd name="connsiteY10" fmla="*/ 6858000 h 6858000"/>
              <a:gd name="connsiteX11" fmla="*/ 4676142 w 11593823"/>
              <a:gd name="connsiteY11" fmla="*/ 6858000 h 6858000"/>
              <a:gd name="connsiteX12" fmla="*/ 3082273 w 11593823"/>
              <a:gd name="connsiteY12" fmla="*/ 6858000 h 6858000"/>
              <a:gd name="connsiteX13" fmla="*/ 2625273 w 11593823"/>
              <a:gd name="connsiteY13" fmla="*/ 6858000 h 6858000"/>
              <a:gd name="connsiteX14" fmla="*/ 2155010 w 11593823"/>
              <a:gd name="connsiteY14" fmla="*/ 6858000 h 6858000"/>
              <a:gd name="connsiteX15" fmla="*/ 0 w 11593823"/>
              <a:gd name="connsiteY15" fmla="*/ 6858000 h 6858000"/>
              <a:gd name="connsiteX16" fmla="*/ 0 w 11593823"/>
              <a:gd name="connsiteY16" fmla="*/ 0 h 6858000"/>
              <a:gd name="connsiteX0" fmla="*/ 0 w 11593823"/>
              <a:gd name="connsiteY0" fmla="*/ 0 h 6858000"/>
              <a:gd name="connsiteX1" fmla="*/ 2155010 w 11593823"/>
              <a:gd name="connsiteY1" fmla="*/ 0 h 6858000"/>
              <a:gd name="connsiteX2" fmla="*/ 4806770 w 11593823"/>
              <a:gd name="connsiteY2" fmla="*/ 0 h 6858000"/>
              <a:gd name="connsiteX3" fmla="*/ 11322200 w 11593823"/>
              <a:gd name="connsiteY3" fmla="*/ 0 h 6858000"/>
              <a:gd name="connsiteX4" fmla="*/ 11322198 w 11593823"/>
              <a:gd name="connsiteY4" fmla="*/ 2 h 6858000"/>
              <a:gd name="connsiteX5" fmla="*/ 11593823 w 11593823"/>
              <a:gd name="connsiteY5" fmla="*/ 2 h 6858000"/>
              <a:gd name="connsiteX6" fmla="*/ 11322197 w 11593823"/>
              <a:gd name="connsiteY6" fmla="*/ 4 h 6858000"/>
              <a:gd name="connsiteX7" fmla="*/ 5311608 w 11593823"/>
              <a:gd name="connsiteY7" fmla="*/ 6858000 h 6858000"/>
              <a:gd name="connsiteX8" fmla="*/ 5288856 w 11593823"/>
              <a:gd name="connsiteY8" fmla="*/ 6858000 h 6858000"/>
              <a:gd name="connsiteX9" fmla="*/ 4806770 w 11593823"/>
              <a:gd name="connsiteY9" fmla="*/ 6858000 h 6858000"/>
              <a:gd name="connsiteX10" fmla="*/ 4676142 w 11593823"/>
              <a:gd name="connsiteY10" fmla="*/ 6858000 h 6858000"/>
              <a:gd name="connsiteX11" fmla="*/ 3082273 w 11593823"/>
              <a:gd name="connsiteY11" fmla="*/ 6858000 h 6858000"/>
              <a:gd name="connsiteX12" fmla="*/ 2625273 w 11593823"/>
              <a:gd name="connsiteY12" fmla="*/ 6858000 h 6858000"/>
              <a:gd name="connsiteX13" fmla="*/ 2155010 w 11593823"/>
              <a:gd name="connsiteY13" fmla="*/ 6858000 h 6858000"/>
              <a:gd name="connsiteX14" fmla="*/ 0 w 11593823"/>
              <a:gd name="connsiteY14" fmla="*/ 6858000 h 6858000"/>
              <a:gd name="connsiteX15" fmla="*/ 0 w 11593823"/>
              <a:gd name="connsiteY15" fmla="*/ 0 h 6858000"/>
              <a:gd name="connsiteX0" fmla="*/ 0 w 11593823"/>
              <a:gd name="connsiteY0" fmla="*/ 0 h 6858000"/>
              <a:gd name="connsiteX1" fmla="*/ 2155010 w 11593823"/>
              <a:gd name="connsiteY1" fmla="*/ 0 h 6858000"/>
              <a:gd name="connsiteX2" fmla="*/ 11322200 w 11593823"/>
              <a:gd name="connsiteY2" fmla="*/ 0 h 6858000"/>
              <a:gd name="connsiteX3" fmla="*/ 11322198 w 11593823"/>
              <a:gd name="connsiteY3" fmla="*/ 2 h 6858000"/>
              <a:gd name="connsiteX4" fmla="*/ 11593823 w 11593823"/>
              <a:gd name="connsiteY4" fmla="*/ 2 h 6858000"/>
              <a:gd name="connsiteX5" fmla="*/ 11322197 w 11593823"/>
              <a:gd name="connsiteY5" fmla="*/ 4 h 6858000"/>
              <a:gd name="connsiteX6" fmla="*/ 5311608 w 11593823"/>
              <a:gd name="connsiteY6" fmla="*/ 6858000 h 6858000"/>
              <a:gd name="connsiteX7" fmla="*/ 5288856 w 11593823"/>
              <a:gd name="connsiteY7" fmla="*/ 6858000 h 6858000"/>
              <a:gd name="connsiteX8" fmla="*/ 4806770 w 11593823"/>
              <a:gd name="connsiteY8" fmla="*/ 6858000 h 6858000"/>
              <a:gd name="connsiteX9" fmla="*/ 4676142 w 11593823"/>
              <a:gd name="connsiteY9" fmla="*/ 6858000 h 6858000"/>
              <a:gd name="connsiteX10" fmla="*/ 3082273 w 11593823"/>
              <a:gd name="connsiteY10" fmla="*/ 6858000 h 6858000"/>
              <a:gd name="connsiteX11" fmla="*/ 2625273 w 11593823"/>
              <a:gd name="connsiteY11" fmla="*/ 6858000 h 6858000"/>
              <a:gd name="connsiteX12" fmla="*/ 2155010 w 11593823"/>
              <a:gd name="connsiteY12" fmla="*/ 6858000 h 6858000"/>
              <a:gd name="connsiteX13" fmla="*/ 0 w 11593823"/>
              <a:gd name="connsiteY13" fmla="*/ 6858000 h 6858000"/>
              <a:gd name="connsiteX14" fmla="*/ 0 w 11593823"/>
              <a:gd name="connsiteY14"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3082273 w 11593823"/>
              <a:gd name="connsiteY9" fmla="*/ 6858000 h 6858000"/>
              <a:gd name="connsiteX10" fmla="*/ 2625273 w 11593823"/>
              <a:gd name="connsiteY10" fmla="*/ 6858000 h 6858000"/>
              <a:gd name="connsiteX11" fmla="*/ 2155010 w 11593823"/>
              <a:gd name="connsiteY11" fmla="*/ 6858000 h 6858000"/>
              <a:gd name="connsiteX12" fmla="*/ 0 w 11593823"/>
              <a:gd name="connsiteY12" fmla="*/ 6858000 h 6858000"/>
              <a:gd name="connsiteX13" fmla="*/ 0 w 11593823"/>
              <a:gd name="connsiteY13"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625273 w 11593823"/>
              <a:gd name="connsiteY9" fmla="*/ 6858000 h 6858000"/>
              <a:gd name="connsiteX10" fmla="*/ 2155010 w 11593823"/>
              <a:gd name="connsiteY10" fmla="*/ 6858000 h 6858000"/>
              <a:gd name="connsiteX11" fmla="*/ 0 w 11593823"/>
              <a:gd name="connsiteY11" fmla="*/ 6858000 h 6858000"/>
              <a:gd name="connsiteX12" fmla="*/ 0 w 11593823"/>
              <a:gd name="connsiteY12"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155010 w 11593823"/>
              <a:gd name="connsiteY9" fmla="*/ 6858000 h 6858000"/>
              <a:gd name="connsiteX10" fmla="*/ 0 w 11593823"/>
              <a:gd name="connsiteY10" fmla="*/ 6858000 h 6858000"/>
              <a:gd name="connsiteX11" fmla="*/ 0 w 11593823"/>
              <a:gd name="connsiteY11"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155010 w 11593823"/>
              <a:gd name="connsiteY9" fmla="*/ 6858000 h 6858000"/>
              <a:gd name="connsiteX10" fmla="*/ 0 w 11593823"/>
              <a:gd name="connsiteY10" fmla="*/ 6858000 h 6858000"/>
              <a:gd name="connsiteX11" fmla="*/ 0 w 11593823"/>
              <a:gd name="connsiteY11"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0 w 11593823"/>
              <a:gd name="connsiteY9" fmla="*/ 6858000 h 6858000"/>
              <a:gd name="connsiteX10" fmla="*/ 0 w 11593823"/>
              <a:gd name="connsiteY10"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676142 w 11593823"/>
              <a:gd name="connsiteY7" fmla="*/ 6858000 h 6858000"/>
              <a:gd name="connsiteX8" fmla="*/ 0 w 11593823"/>
              <a:gd name="connsiteY8" fmla="*/ 6858000 h 6858000"/>
              <a:gd name="connsiteX9" fmla="*/ 0 w 11593823"/>
              <a:gd name="connsiteY9"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0 w 11593823"/>
              <a:gd name="connsiteY7" fmla="*/ 6858000 h 6858000"/>
              <a:gd name="connsiteX8" fmla="*/ 0 w 11593823"/>
              <a:gd name="connsiteY8"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0 w 11593823"/>
              <a:gd name="connsiteY6" fmla="*/ 6858000 h 6858000"/>
              <a:gd name="connsiteX7" fmla="*/ 0 w 11593823"/>
              <a:gd name="connsiteY7" fmla="*/ 0 h 6858000"/>
              <a:gd name="connsiteX0" fmla="*/ 0 w 11322200"/>
              <a:gd name="connsiteY0" fmla="*/ 0 h 6858000"/>
              <a:gd name="connsiteX1" fmla="*/ 11322200 w 11322200"/>
              <a:gd name="connsiteY1" fmla="*/ 0 h 6858000"/>
              <a:gd name="connsiteX2" fmla="*/ 11322198 w 11322200"/>
              <a:gd name="connsiteY2" fmla="*/ 2 h 6858000"/>
              <a:gd name="connsiteX3" fmla="*/ 11322197 w 11322200"/>
              <a:gd name="connsiteY3" fmla="*/ 4 h 6858000"/>
              <a:gd name="connsiteX4" fmla="*/ 5311608 w 11322200"/>
              <a:gd name="connsiteY4" fmla="*/ 6858000 h 6858000"/>
              <a:gd name="connsiteX5" fmla="*/ 0 w 11322200"/>
              <a:gd name="connsiteY5" fmla="*/ 6858000 h 6858000"/>
              <a:gd name="connsiteX6" fmla="*/ 0 w 1132220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22200" h="6858000">
                <a:moveTo>
                  <a:pt x="0" y="0"/>
                </a:moveTo>
                <a:lnTo>
                  <a:pt x="11322200" y="0"/>
                </a:lnTo>
                <a:lnTo>
                  <a:pt x="11322198" y="2"/>
                </a:lnTo>
                <a:cubicBezTo>
                  <a:pt x="11322198" y="3"/>
                  <a:pt x="11322197" y="3"/>
                  <a:pt x="11322197" y="4"/>
                </a:cubicBezTo>
                <a:lnTo>
                  <a:pt x="5311608" y="6858000"/>
                </a:lnTo>
                <a:lnTo>
                  <a:pt x="0" y="6858000"/>
                </a:lnTo>
                <a:lnTo>
                  <a:pt x="0"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Background pattern&#10;&#10;Description automatically generated">
            <a:extLst>
              <a:ext uri="{FF2B5EF4-FFF2-40B4-BE49-F238E27FC236}">
                <a16:creationId xmlns:a16="http://schemas.microsoft.com/office/drawing/2014/main" id="{7C79C7A6-E3EC-41C2-AADD-CCAF3A4E2785}"/>
              </a:ext>
            </a:extLst>
          </p:cNvPr>
          <p:cNvPicPr>
            <a:picLocks noChangeAspect="1"/>
          </p:cNvPicPr>
          <p:nvPr/>
        </p:nvPicPr>
        <p:blipFill rotWithShape="1">
          <a:blip r:embed="rId2">
            <a:alphaModFix amt="60000"/>
          </a:blip>
          <a:srcRect t="228" r="-1" b="-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2" name="Title 1">
            <a:extLst>
              <a:ext uri="{FF2B5EF4-FFF2-40B4-BE49-F238E27FC236}">
                <a16:creationId xmlns:a16="http://schemas.microsoft.com/office/drawing/2014/main" id="{1FB79987-AB33-449E-A5D2-901D5746E2D7}"/>
              </a:ext>
            </a:extLst>
          </p:cNvPr>
          <p:cNvSpPr>
            <a:spLocks noGrp="1"/>
          </p:cNvSpPr>
          <p:nvPr>
            <p:ph type="ctrTitle"/>
          </p:nvPr>
        </p:nvSpPr>
        <p:spPr>
          <a:xfrm>
            <a:off x="1160891" y="1061686"/>
            <a:ext cx="7323046" cy="3238465"/>
          </a:xfrm>
        </p:spPr>
        <p:txBody>
          <a:bodyPr anchor="t">
            <a:normAutofit/>
          </a:bodyPr>
          <a:lstStyle/>
          <a:p>
            <a:pPr algn="ctr">
              <a:lnSpc>
                <a:spcPct val="90000"/>
              </a:lnSpc>
            </a:pPr>
            <a:r>
              <a:rPr lang="en-GB" sz="5100" dirty="0"/>
              <a:t>Post exploitation  and data exfiltration in Linux</a:t>
            </a:r>
          </a:p>
        </p:txBody>
      </p:sp>
      <p:sp>
        <p:nvSpPr>
          <p:cNvPr id="3" name="Subtitle 2">
            <a:extLst>
              <a:ext uri="{FF2B5EF4-FFF2-40B4-BE49-F238E27FC236}">
                <a16:creationId xmlns:a16="http://schemas.microsoft.com/office/drawing/2014/main" id="{50A0E4EB-E9C6-43FE-A3A2-8BAE0F0B190C}"/>
              </a:ext>
            </a:extLst>
          </p:cNvPr>
          <p:cNvSpPr>
            <a:spLocks noGrp="1"/>
          </p:cNvSpPr>
          <p:nvPr>
            <p:ph type="subTitle" idx="1"/>
          </p:nvPr>
        </p:nvSpPr>
        <p:spPr>
          <a:xfrm>
            <a:off x="1143000" y="5453796"/>
            <a:ext cx="4496783" cy="732996"/>
          </a:xfrm>
        </p:spPr>
        <p:txBody>
          <a:bodyPr anchor="t">
            <a:normAutofit/>
          </a:bodyPr>
          <a:lstStyle/>
          <a:p>
            <a:r>
              <a:rPr lang="en-GB" dirty="0"/>
              <a:t>Offensive Security Tactics for Linux Professionals</a:t>
            </a:r>
            <a:endParaRPr lang="en-GB"/>
          </a:p>
        </p:txBody>
      </p:sp>
      <p:cxnSp>
        <p:nvCxnSpPr>
          <p:cNvPr id="22" name="Straight Connector 21">
            <a:extLst>
              <a:ext uri="{FF2B5EF4-FFF2-40B4-BE49-F238E27FC236}">
                <a16:creationId xmlns:a16="http://schemas.microsoft.com/office/drawing/2014/main" id="{20B1C5DD-CB08-4407-9D12-CC2C42B047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606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5555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BEA1A24-9CA1-4513-A409-3AD90DB09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D618B-507A-48E0-8F26-197D33A42A29}"/>
              </a:ext>
            </a:extLst>
          </p:cNvPr>
          <p:cNvSpPr>
            <a:spLocks noGrp="1"/>
          </p:cNvSpPr>
          <p:nvPr>
            <p:ph type="title"/>
          </p:nvPr>
        </p:nvSpPr>
        <p:spPr>
          <a:xfrm>
            <a:off x="1756756" y="906189"/>
            <a:ext cx="8689571" cy="1001886"/>
          </a:xfrm>
        </p:spPr>
        <p:txBody>
          <a:bodyPr anchor="b">
            <a:normAutofit/>
          </a:bodyPr>
          <a:lstStyle/>
          <a:p>
            <a:pPr algn="ctr"/>
            <a:r>
              <a:rPr lang="en-GB" dirty="0"/>
              <a:t>ICMP Tunnelling</a:t>
            </a:r>
          </a:p>
        </p:txBody>
      </p:sp>
      <p:cxnSp>
        <p:nvCxnSpPr>
          <p:cNvPr id="12" name="Straight Connector 11">
            <a:extLst>
              <a:ext uri="{FF2B5EF4-FFF2-40B4-BE49-F238E27FC236}">
                <a16:creationId xmlns:a16="http://schemas.microsoft.com/office/drawing/2014/main" id="{3C0930BD-361E-4C4D-8B08-ED210DFA2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55CAF06-869C-4E60-888F-7E4682547921}"/>
              </a:ext>
            </a:extLst>
          </p:cNvPr>
          <p:cNvSpPr>
            <a:spLocks noGrp="1"/>
          </p:cNvSpPr>
          <p:nvPr>
            <p:ph idx="1"/>
          </p:nvPr>
        </p:nvSpPr>
        <p:spPr>
          <a:xfrm>
            <a:off x="1143000" y="2332025"/>
            <a:ext cx="9905999" cy="3763973"/>
          </a:xfrm>
        </p:spPr>
        <p:txBody>
          <a:bodyPr>
            <a:normAutofit fontScale="85000" lnSpcReduction="20000"/>
          </a:bodyPr>
          <a:lstStyle/>
          <a:p>
            <a:r>
              <a:rPr lang="en-GB" dirty="0"/>
              <a:t>ICMP is a protocol which is used for network control management and ensuring remote hosts are alive to communicate.</a:t>
            </a:r>
          </a:p>
          <a:p>
            <a:endParaRPr lang="en-US" dirty="0"/>
          </a:p>
          <a:p>
            <a:r>
              <a:rPr lang="en-GB" dirty="0"/>
              <a:t>ICMP is an encapsulated section of an Internet Protocol packet and has internal fields such as a “payload” section which attackers can use to exfiltrate data or even establish server/client connections.</a:t>
            </a:r>
          </a:p>
          <a:p>
            <a:endParaRPr lang="en-GB" dirty="0"/>
          </a:p>
          <a:p>
            <a:r>
              <a:rPr lang="en-GB" dirty="0"/>
              <a:t>ICMP tunnels in combination with protocols such as SSH using a tool named “</a:t>
            </a:r>
            <a:r>
              <a:rPr lang="en-GB" dirty="0" err="1"/>
              <a:t>icmptunnel</a:t>
            </a:r>
            <a:r>
              <a:rPr lang="en-GB" dirty="0"/>
              <a:t>”</a:t>
            </a:r>
          </a:p>
          <a:p>
            <a:endParaRPr lang="en-US" dirty="0"/>
          </a:p>
          <a:p>
            <a:r>
              <a:rPr lang="en-US" dirty="0"/>
              <a:t>A use case of an ICMP tunnel can also involve evading egress firewall filtering. Demo available at: https://www.youtube.com/watch?v=7g4qrwQRJ70 </a:t>
            </a:r>
          </a:p>
          <a:p>
            <a:endParaRPr lang="en-GB" dirty="0"/>
          </a:p>
        </p:txBody>
      </p:sp>
    </p:spTree>
    <p:extLst>
      <p:ext uri="{BB962C8B-B14F-4D97-AF65-F5344CB8AC3E}">
        <p14:creationId xmlns:p14="http://schemas.microsoft.com/office/powerpoint/2010/main" val="785408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C6FE47-4E8B-4D10-A714-EBE82E0C156C}"/>
              </a:ext>
            </a:extLst>
          </p:cNvPr>
          <p:cNvSpPr>
            <a:spLocks noGrp="1"/>
          </p:cNvSpPr>
          <p:nvPr>
            <p:ph type="title"/>
          </p:nvPr>
        </p:nvSpPr>
        <p:spPr>
          <a:xfrm>
            <a:off x="1143000" y="872937"/>
            <a:ext cx="7810169" cy="1360898"/>
          </a:xfrm>
        </p:spPr>
        <p:txBody>
          <a:bodyPr>
            <a:normAutofit/>
          </a:bodyPr>
          <a:lstStyle/>
          <a:p>
            <a:pPr algn="ctr"/>
            <a:r>
              <a:rPr lang="en-GB" dirty="0"/>
              <a:t>How does ICMP tunnelling work?</a:t>
            </a:r>
          </a:p>
        </p:txBody>
      </p:sp>
      <p:sp>
        <p:nvSpPr>
          <p:cNvPr id="3" name="Content Placeholder 2">
            <a:extLst>
              <a:ext uri="{FF2B5EF4-FFF2-40B4-BE49-F238E27FC236}">
                <a16:creationId xmlns:a16="http://schemas.microsoft.com/office/drawing/2014/main" id="{0C88CCC7-FE54-447A-AD40-972F190E18BB}"/>
              </a:ext>
            </a:extLst>
          </p:cNvPr>
          <p:cNvSpPr>
            <a:spLocks noGrp="1"/>
          </p:cNvSpPr>
          <p:nvPr>
            <p:ph idx="1"/>
          </p:nvPr>
        </p:nvSpPr>
        <p:spPr>
          <a:xfrm>
            <a:off x="1142999" y="2332029"/>
            <a:ext cx="5435302" cy="3382972"/>
          </a:xfrm>
        </p:spPr>
        <p:txBody>
          <a:bodyPr>
            <a:normAutofit/>
          </a:bodyPr>
          <a:lstStyle/>
          <a:p>
            <a:pPr>
              <a:lnSpc>
                <a:spcPct val="110000"/>
              </a:lnSpc>
            </a:pPr>
            <a:r>
              <a:rPr lang="en-GB" sz="1400" dirty="0"/>
              <a:t>ICMP uses echo request/reply packets when sending messages. Within this packet, a payload field is contained which is originally filled with padding.</a:t>
            </a:r>
          </a:p>
          <a:p>
            <a:pPr>
              <a:lnSpc>
                <a:spcPct val="110000"/>
              </a:lnSpc>
            </a:pPr>
            <a:endParaRPr lang="en-GB" sz="1400" dirty="0"/>
          </a:p>
          <a:p>
            <a:pPr>
              <a:lnSpc>
                <a:spcPct val="110000"/>
              </a:lnSpc>
            </a:pPr>
            <a:r>
              <a:rPr lang="en-GB" sz="1400" dirty="0"/>
              <a:t>We can fill this payload field with data of our own choice, allowing the creation of an ICMP tunnel between two devices.</a:t>
            </a:r>
          </a:p>
          <a:p>
            <a:pPr>
              <a:lnSpc>
                <a:spcPct val="110000"/>
              </a:lnSpc>
            </a:pPr>
            <a:endParaRPr lang="en-GB" sz="1400" dirty="0"/>
          </a:p>
          <a:p>
            <a:pPr>
              <a:lnSpc>
                <a:spcPct val="110000"/>
              </a:lnSpc>
            </a:pPr>
            <a:r>
              <a:rPr lang="en-GB" sz="1400" dirty="0"/>
              <a:t>This tunnel created on an exclusive network interface/subnet can be connected to via SSH, however tunnelled packets carry a TUNL label opening an opportunity of detection for monitoring solutions. </a:t>
            </a:r>
          </a:p>
        </p:txBody>
      </p:sp>
      <p:pic>
        <p:nvPicPr>
          <p:cNvPr id="5" name="Picture 4" descr="A close up of a keyboard&#10;&#10;Description automatically generated with medium confidence">
            <a:extLst>
              <a:ext uri="{FF2B5EF4-FFF2-40B4-BE49-F238E27FC236}">
                <a16:creationId xmlns:a16="http://schemas.microsoft.com/office/drawing/2014/main" id="{C21DFA1F-F556-46E8-AAC2-FAD0DEEEC67B}"/>
              </a:ext>
            </a:extLst>
          </p:cNvPr>
          <p:cNvPicPr>
            <a:picLocks noChangeAspect="1"/>
          </p:cNvPicPr>
          <p:nvPr/>
        </p:nvPicPr>
        <p:blipFill rotWithShape="1">
          <a:blip r:embed="rId2">
            <a:alphaModFix/>
          </a:blip>
          <a:srcRect l="4997" r="33016"/>
          <a:stretch/>
        </p:blipFill>
        <p:spPr>
          <a:xfrm>
            <a:off x="4634621" y="10"/>
            <a:ext cx="7557379" cy="6857990"/>
          </a:xfrm>
          <a:custGeom>
            <a:avLst/>
            <a:gdLst/>
            <a:ahLst/>
            <a:cxnLst/>
            <a:rect l="l" t="t" r="r" b="b"/>
            <a:pathLst>
              <a:path w="7557379" h="6858000">
                <a:moveTo>
                  <a:pt x="62130" y="0"/>
                </a:moveTo>
                <a:lnTo>
                  <a:pt x="7557379" y="0"/>
                </a:lnTo>
                <a:lnTo>
                  <a:pt x="7557379" y="6858000"/>
                </a:lnTo>
                <a:lnTo>
                  <a:pt x="0" y="6858000"/>
                </a:lnTo>
                <a:lnTo>
                  <a:pt x="0" y="6857999"/>
                </a:lnTo>
                <a:lnTo>
                  <a:pt x="736812" y="6857999"/>
                </a:lnTo>
                <a:lnTo>
                  <a:pt x="6722464" y="3"/>
                </a:lnTo>
                <a:lnTo>
                  <a:pt x="7041779" y="1"/>
                </a:lnTo>
                <a:lnTo>
                  <a:pt x="62130" y="1"/>
                </a:lnTo>
                <a:close/>
              </a:path>
            </a:pathLst>
          </a:custGeom>
        </p:spPr>
      </p:pic>
      <p:sp>
        <p:nvSpPr>
          <p:cNvPr id="11" name="Freeform: Shape 10">
            <a:extLst>
              <a:ext uri="{FF2B5EF4-FFF2-40B4-BE49-F238E27FC236}">
                <a16:creationId xmlns:a16="http://schemas.microsoft.com/office/drawing/2014/main" id="{6D6B3702-19B7-471C-974D-4A163151E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76547" y="0"/>
            <a:ext cx="6812757" cy="6858000"/>
          </a:xfrm>
          <a:custGeom>
            <a:avLst/>
            <a:gdLst>
              <a:gd name="connsiteX0" fmla="*/ 6010592 w 6899617"/>
              <a:gd name="connsiteY0" fmla="*/ 0 h 6858000"/>
              <a:gd name="connsiteX1" fmla="*/ 6899617 w 6899617"/>
              <a:gd name="connsiteY1" fmla="*/ 0 h 6858000"/>
              <a:gd name="connsiteX2" fmla="*/ 6899617 w 6899617"/>
              <a:gd name="connsiteY2" fmla="*/ 1529274 h 6858000"/>
              <a:gd name="connsiteX3" fmla="*/ 2229334 w 6899617"/>
              <a:gd name="connsiteY3" fmla="*/ 6858000 h 6858000"/>
              <a:gd name="connsiteX4" fmla="*/ 0 w 6899617"/>
              <a:gd name="connsiteY4" fmla="*/ 6858000 h 6858000"/>
              <a:gd name="connsiteX0" fmla="*/ 5966258 w 6855283"/>
              <a:gd name="connsiteY0" fmla="*/ 0 h 6858000"/>
              <a:gd name="connsiteX1" fmla="*/ 6855283 w 6855283"/>
              <a:gd name="connsiteY1" fmla="*/ 0 h 6858000"/>
              <a:gd name="connsiteX2" fmla="*/ 6855283 w 6855283"/>
              <a:gd name="connsiteY2" fmla="*/ 1529274 h 6858000"/>
              <a:gd name="connsiteX3" fmla="*/ 2185000 w 6855283"/>
              <a:gd name="connsiteY3" fmla="*/ 6858000 h 6858000"/>
              <a:gd name="connsiteX4" fmla="*/ 0 w 6855283"/>
              <a:gd name="connsiteY4" fmla="*/ 6858000 h 6858000"/>
              <a:gd name="connsiteX5" fmla="*/ 5966258 w 6855283"/>
              <a:gd name="connsiteY5" fmla="*/ 0 h 6858000"/>
              <a:gd name="connsiteX0" fmla="*/ 5966258 w 6855283"/>
              <a:gd name="connsiteY0" fmla="*/ 0 h 6858000"/>
              <a:gd name="connsiteX1" fmla="*/ 6810948 w 6855283"/>
              <a:gd name="connsiteY1" fmla="*/ 0 h 6858000"/>
              <a:gd name="connsiteX2" fmla="*/ 6855283 w 6855283"/>
              <a:gd name="connsiteY2" fmla="*/ 1529274 h 6858000"/>
              <a:gd name="connsiteX3" fmla="*/ 2185000 w 6855283"/>
              <a:gd name="connsiteY3" fmla="*/ 6858000 h 6858000"/>
              <a:gd name="connsiteX4" fmla="*/ 0 w 6855283"/>
              <a:gd name="connsiteY4" fmla="*/ 6858000 h 6858000"/>
              <a:gd name="connsiteX5" fmla="*/ 5966258 w 6855283"/>
              <a:gd name="connsiteY5" fmla="*/ 0 h 6858000"/>
              <a:gd name="connsiteX0" fmla="*/ 5966258 w 6810948"/>
              <a:gd name="connsiteY0" fmla="*/ 0 h 6858000"/>
              <a:gd name="connsiteX1" fmla="*/ 6810948 w 6810948"/>
              <a:gd name="connsiteY1" fmla="*/ 0 h 6858000"/>
              <a:gd name="connsiteX2" fmla="*/ 6799865 w 6810948"/>
              <a:gd name="connsiteY2" fmla="*/ 1562525 h 6858000"/>
              <a:gd name="connsiteX3" fmla="*/ 2185000 w 6810948"/>
              <a:gd name="connsiteY3" fmla="*/ 6858000 h 6858000"/>
              <a:gd name="connsiteX4" fmla="*/ 0 w 6810948"/>
              <a:gd name="connsiteY4" fmla="*/ 6858000 h 6858000"/>
              <a:gd name="connsiteX5" fmla="*/ 5966258 w 6810948"/>
              <a:gd name="connsiteY5" fmla="*/ 0 h 6858000"/>
              <a:gd name="connsiteX0" fmla="*/ 5966258 w 6810948"/>
              <a:gd name="connsiteY0" fmla="*/ 0 h 6858000"/>
              <a:gd name="connsiteX1" fmla="*/ 6810948 w 6810948"/>
              <a:gd name="connsiteY1" fmla="*/ 0 h 6858000"/>
              <a:gd name="connsiteX2" fmla="*/ 6799865 w 6810948"/>
              <a:gd name="connsiteY2" fmla="*/ 1551442 h 6858000"/>
              <a:gd name="connsiteX3" fmla="*/ 2185000 w 6810948"/>
              <a:gd name="connsiteY3" fmla="*/ 6858000 h 6858000"/>
              <a:gd name="connsiteX4" fmla="*/ 0 w 6810948"/>
              <a:gd name="connsiteY4" fmla="*/ 6858000 h 6858000"/>
              <a:gd name="connsiteX5" fmla="*/ 5966258 w 6810948"/>
              <a:gd name="connsiteY5" fmla="*/ 0 h 6858000"/>
              <a:gd name="connsiteX0" fmla="*/ 5966258 w 6812757"/>
              <a:gd name="connsiteY0" fmla="*/ 0 h 6858000"/>
              <a:gd name="connsiteX1" fmla="*/ 6810948 w 6812757"/>
              <a:gd name="connsiteY1" fmla="*/ 0 h 6858000"/>
              <a:gd name="connsiteX2" fmla="*/ 6811779 w 6812757"/>
              <a:gd name="connsiteY2" fmla="*/ 1527614 h 6858000"/>
              <a:gd name="connsiteX3" fmla="*/ 2185000 w 6812757"/>
              <a:gd name="connsiteY3" fmla="*/ 6858000 h 6858000"/>
              <a:gd name="connsiteX4" fmla="*/ 0 w 6812757"/>
              <a:gd name="connsiteY4" fmla="*/ 6858000 h 6858000"/>
              <a:gd name="connsiteX5" fmla="*/ 5966258 w 6812757"/>
              <a:gd name="connsiteY5" fmla="*/ 0 h 6858000"/>
              <a:gd name="connsiteX0" fmla="*/ 5966258 w 6812757"/>
              <a:gd name="connsiteY0" fmla="*/ 0 h 6858000"/>
              <a:gd name="connsiteX1" fmla="*/ 6810948 w 6812757"/>
              <a:gd name="connsiteY1" fmla="*/ 0 h 6858000"/>
              <a:gd name="connsiteX2" fmla="*/ 6811779 w 6812757"/>
              <a:gd name="connsiteY2" fmla="*/ 1527614 h 6858000"/>
              <a:gd name="connsiteX3" fmla="*/ 2185000 w 6812757"/>
              <a:gd name="connsiteY3" fmla="*/ 6858000 h 6858000"/>
              <a:gd name="connsiteX4" fmla="*/ 0 w 6812757"/>
              <a:gd name="connsiteY4" fmla="*/ 6858000 h 6858000"/>
              <a:gd name="connsiteX5" fmla="*/ 5966258 w 6812757"/>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12757" h="6858000">
                <a:moveTo>
                  <a:pt x="5966258" y="0"/>
                </a:moveTo>
                <a:lnTo>
                  <a:pt x="6810948" y="0"/>
                </a:lnTo>
                <a:cubicBezTo>
                  <a:pt x="6807254" y="520842"/>
                  <a:pt x="6815473" y="1006772"/>
                  <a:pt x="6811779" y="1527614"/>
                </a:cubicBezTo>
                <a:lnTo>
                  <a:pt x="2185000" y="6858000"/>
                </a:lnTo>
                <a:lnTo>
                  <a:pt x="0" y="6858000"/>
                </a:lnTo>
                <a:lnTo>
                  <a:pt x="5966258" y="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3" name="Straight Connector 12">
            <a:extLst>
              <a:ext uri="{FF2B5EF4-FFF2-40B4-BE49-F238E27FC236}">
                <a16:creationId xmlns:a16="http://schemas.microsoft.com/office/drawing/2014/main" id="{50D86B0D-0E25-49AC-8123-2522E0A769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2646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E7BB7A-496D-491F-84F8-6E5C63719E05}"/>
              </a:ext>
            </a:extLst>
          </p:cNvPr>
          <p:cNvSpPr>
            <a:spLocks noGrp="1"/>
          </p:cNvSpPr>
          <p:nvPr>
            <p:ph type="title"/>
          </p:nvPr>
        </p:nvSpPr>
        <p:spPr>
          <a:xfrm>
            <a:off x="2477929" y="1181101"/>
            <a:ext cx="7236143" cy="2610914"/>
          </a:xfrm>
        </p:spPr>
        <p:txBody>
          <a:bodyPr vert="horz" lIns="91440" tIns="45720" rIns="91440" bIns="45720" rtlCol="0" anchor="b">
            <a:normAutofit/>
          </a:bodyPr>
          <a:lstStyle/>
          <a:p>
            <a:pPr algn="ctr"/>
            <a:r>
              <a:rPr lang="en-US" sz="4800" cap="all" spc="300" dirty="0"/>
              <a:t>Data Exfiltration</a:t>
            </a:r>
          </a:p>
        </p:txBody>
      </p:sp>
      <p:sp>
        <p:nvSpPr>
          <p:cNvPr id="14" name="Freeform: Shape 13">
            <a:extLst>
              <a:ext uri="{FF2B5EF4-FFF2-40B4-BE49-F238E27FC236}">
                <a16:creationId xmlns:a16="http://schemas.microsoft.com/office/drawing/2014/main" id="{74270B3E-3C96-4381-9F21-EC83F1E1A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6" name="Straight Connector 15">
            <a:extLst>
              <a:ext uri="{FF2B5EF4-FFF2-40B4-BE49-F238E27FC236}">
                <a16:creationId xmlns:a16="http://schemas.microsoft.com/office/drawing/2014/main" id="{071DF4C0-7A22-4E59-9E9C-BD2E245364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6708" y="4316888"/>
            <a:ext cx="195858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C2F33EB-E7CB-4EE9-BBBF-D632F5C0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72156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AC1D8-709B-4399-AC78-00BB2C3918A3}"/>
              </a:ext>
            </a:extLst>
          </p:cNvPr>
          <p:cNvSpPr>
            <a:spLocks noGrp="1"/>
          </p:cNvSpPr>
          <p:nvPr>
            <p:ph type="title"/>
          </p:nvPr>
        </p:nvSpPr>
        <p:spPr/>
        <p:txBody>
          <a:bodyPr/>
          <a:lstStyle/>
          <a:p>
            <a:pPr algn="ctr"/>
            <a:r>
              <a:rPr lang="en-GB" dirty="0"/>
              <a:t>Data Exfiltration</a:t>
            </a:r>
          </a:p>
        </p:txBody>
      </p:sp>
      <p:sp>
        <p:nvSpPr>
          <p:cNvPr id="3" name="Content Placeholder 2">
            <a:extLst>
              <a:ext uri="{FF2B5EF4-FFF2-40B4-BE49-F238E27FC236}">
                <a16:creationId xmlns:a16="http://schemas.microsoft.com/office/drawing/2014/main" id="{4E0552C7-4CE6-452C-801B-23BF5BAAD1CC}"/>
              </a:ext>
            </a:extLst>
          </p:cNvPr>
          <p:cNvSpPr>
            <a:spLocks noGrp="1"/>
          </p:cNvSpPr>
          <p:nvPr>
            <p:ph idx="1"/>
          </p:nvPr>
        </p:nvSpPr>
        <p:spPr/>
        <p:txBody>
          <a:bodyPr/>
          <a:lstStyle/>
          <a:p>
            <a:r>
              <a:rPr lang="en-GB" dirty="0"/>
              <a:t>Cookie based exfiltration: - Diagram and perhaps animation of the /etc/shadow being exfiltrated line by line.</a:t>
            </a:r>
          </a:p>
          <a:p>
            <a:endParaRPr lang="en-GB" dirty="0"/>
          </a:p>
          <a:p>
            <a:r>
              <a:rPr lang="en-GB" dirty="0"/>
              <a:t>UDP Based exfiltration using Spoofed IP address with SNAT via </a:t>
            </a:r>
            <a:r>
              <a:rPr lang="en-GB" dirty="0" err="1"/>
              <a:t>IPTables</a:t>
            </a:r>
            <a:endParaRPr lang="en-GB" dirty="0"/>
          </a:p>
          <a:p>
            <a:endParaRPr lang="en-GB" dirty="0"/>
          </a:p>
          <a:p>
            <a:r>
              <a:rPr lang="en-GB" dirty="0"/>
              <a:t>ICMP Based exfiltration: Using the payload field, we fill it with bits of our target file and send it out using ICMP tunnel or something other way. </a:t>
            </a:r>
          </a:p>
        </p:txBody>
      </p:sp>
    </p:spTree>
    <p:extLst>
      <p:ext uri="{BB962C8B-B14F-4D97-AF65-F5344CB8AC3E}">
        <p14:creationId xmlns:p14="http://schemas.microsoft.com/office/powerpoint/2010/main" val="1051126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B3FCC-707A-48CF-86E5-D1E6B92D8C23}"/>
              </a:ext>
            </a:extLst>
          </p:cNvPr>
          <p:cNvSpPr>
            <a:spLocks noGrp="1"/>
          </p:cNvSpPr>
          <p:nvPr>
            <p:ph type="title"/>
          </p:nvPr>
        </p:nvSpPr>
        <p:spPr/>
        <p:txBody>
          <a:bodyPr/>
          <a:lstStyle/>
          <a:p>
            <a:r>
              <a:rPr lang="en-GB" dirty="0"/>
              <a:t>Cookie based exfiltration</a:t>
            </a:r>
          </a:p>
        </p:txBody>
      </p:sp>
      <p:sp>
        <p:nvSpPr>
          <p:cNvPr id="3" name="Content Placeholder 2">
            <a:extLst>
              <a:ext uri="{FF2B5EF4-FFF2-40B4-BE49-F238E27FC236}">
                <a16:creationId xmlns:a16="http://schemas.microsoft.com/office/drawing/2014/main" id="{AC74A81F-8775-4288-9D68-D6F10C2FD03C}"/>
              </a:ext>
            </a:extLst>
          </p:cNvPr>
          <p:cNvSpPr>
            <a:spLocks noGrp="1"/>
          </p:cNvSpPr>
          <p:nvPr>
            <p:ph idx="1"/>
          </p:nvPr>
        </p:nvSpPr>
        <p:spPr/>
        <p:txBody>
          <a:bodyPr/>
          <a:lstStyle/>
          <a:p>
            <a:r>
              <a:rPr lang="en-GB" dirty="0"/>
              <a:t>Demo: </a:t>
            </a:r>
          </a:p>
        </p:txBody>
      </p:sp>
    </p:spTree>
    <p:extLst>
      <p:ext uri="{BB962C8B-B14F-4D97-AF65-F5344CB8AC3E}">
        <p14:creationId xmlns:p14="http://schemas.microsoft.com/office/powerpoint/2010/main" val="2690860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537BB-2B5C-4B8F-AA01-A4CABC1906D7}"/>
              </a:ext>
            </a:extLst>
          </p:cNvPr>
          <p:cNvSpPr>
            <a:spLocks noGrp="1"/>
          </p:cNvSpPr>
          <p:nvPr>
            <p:ph type="title"/>
          </p:nvPr>
        </p:nvSpPr>
        <p:spPr/>
        <p:txBody>
          <a:bodyPr/>
          <a:lstStyle/>
          <a:p>
            <a:r>
              <a:rPr lang="en-GB" dirty="0"/>
              <a:t>Spoofed IP Exfiltration</a:t>
            </a:r>
          </a:p>
        </p:txBody>
      </p:sp>
      <p:sp>
        <p:nvSpPr>
          <p:cNvPr id="3" name="Content Placeholder 2">
            <a:extLst>
              <a:ext uri="{FF2B5EF4-FFF2-40B4-BE49-F238E27FC236}">
                <a16:creationId xmlns:a16="http://schemas.microsoft.com/office/drawing/2014/main" id="{3443B493-C792-4207-810B-D1564C7C6DF7}"/>
              </a:ext>
            </a:extLst>
          </p:cNvPr>
          <p:cNvSpPr>
            <a:spLocks noGrp="1"/>
          </p:cNvSpPr>
          <p:nvPr>
            <p:ph idx="1"/>
          </p:nvPr>
        </p:nvSpPr>
        <p:spPr/>
        <p:txBody>
          <a:bodyPr/>
          <a:lstStyle/>
          <a:p>
            <a:r>
              <a:rPr lang="en-GB" dirty="0"/>
              <a:t>Manipulating the </a:t>
            </a:r>
            <a:r>
              <a:rPr lang="en-GB" dirty="0" err="1"/>
              <a:t>postrouting</a:t>
            </a:r>
            <a:r>
              <a:rPr lang="en-GB" dirty="0"/>
              <a:t> flow of our compromised machine, we can change the source IP to exfiltrate packets to our C&amp;C whilst obfuscating the location of exfiltration.</a:t>
            </a:r>
          </a:p>
          <a:p>
            <a:r>
              <a:rPr lang="en-GB" dirty="0"/>
              <a:t>Payload: iptables –A POSTROUTING –t </a:t>
            </a:r>
            <a:r>
              <a:rPr lang="en-GB" dirty="0" err="1"/>
              <a:t>nat</a:t>
            </a:r>
            <a:r>
              <a:rPr lang="en-GB" dirty="0"/>
              <a:t> –j SNAT –to 192.168.0.5 –o eth0</a:t>
            </a:r>
          </a:p>
        </p:txBody>
      </p:sp>
    </p:spTree>
    <p:extLst>
      <p:ext uri="{BB962C8B-B14F-4D97-AF65-F5344CB8AC3E}">
        <p14:creationId xmlns:p14="http://schemas.microsoft.com/office/powerpoint/2010/main" val="1151072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E87A3-0802-48A9-8CCF-7F93C425B40E}"/>
              </a:ext>
            </a:extLst>
          </p:cNvPr>
          <p:cNvSpPr>
            <a:spLocks noGrp="1"/>
          </p:cNvSpPr>
          <p:nvPr>
            <p:ph type="title"/>
          </p:nvPr>
        </p:nvSpPr>
        <p:spPr/>
        <p:txBody>
          <a:bodyPr/>
          <a:lstStyle/>
          <a:p>
            <a:pPr algn="ctr"/>
            <a:r>
              <a:rPr lang="en-GB" dirty="0"/>
              <a:t>Erasing Traces</a:t>
            </a:r>
          </a:p>
        </p:txBody>
      </p:sp>
      <p:sp>
        <p:nvSpPr>
          <p:cNvPr id="3" name="Content Placeholder 2">
            <a:extLst>
              <a:ext uri="{FF2B5EF4-FFF2-40B4-BE49-F238E27FC236}">
                <a16:creationId xmlns:a16="http://schemas.microsoft.com/office/drawing/2014/main" id="{206A7D16-6DDD-4C7A-9E3C-BE86D3F21423}"/>
              </a:ext>
            </a:extLst>
          </p:cNvPr>
          <p:cNvSpPr>
            <a:spLocks noGrp="1"/>
          </p:cNvSpPr>
          <p:nvPr>
            <p:ph idx="1"/>
          </p:nvPr>
        </p:nvSpPr>
        <p:spPr/>
        <p:txBody>
          <a:bodyPr/>
          <a:lstStyle/>
          <a:p>
            <a:r>
              <a:rPr lang="en-GB" dirty="0"/>
              <a:t>Erasing your traces is vital to ensure any active signs of the attack are not found.</a:t>
            </a:r>
          </a:p>
          <a:p>
            <a:endParaRPr lang="en-GB" dirty="0"/>
          </a:p>
          <a:p>
            <a:r>
              <a:rPr lang="en-GB" dirty="0"/>
              <a:t>Using “</a:t>
            </a:r>
            <a:r>
              <a:rPr lang="en-GB" dirty="0">
                <a:hlinkClick r:id="rId2"/>
              </a:rPr>
              <a:t>shred</a:t>
            </a:r>
            <a:r>
              <a:rPr lang="en-GB" dirty="0"/>
              <a:t>” can place several zeros into a file to overwrite its contents in addition to removing this from the filesystem.</a:t>
            </a:r>
          </a:p>
          <a:p>
            <a:endParaRPr lang="en-GB" dirty="0"/>
          </a:p>
          <a:p>
            <a:r>
              <a:rPr lang="en-GB" dirty="0"/>
              <a:t>If the device is forensically imaged and analysed with tools such as EnCase it is possible to recover deleted files. Using “shred” can further obfuscate a deleted file. </a:t>
            </a:r>
          </a:p>
        </p:txBody>
      </p:sp>
    </p:spTree>
    <p:extLst>
      <p:ext uri="{BB962C8B-B14F-4D97-AF65-F5344CB8AC3E}">
        <p14:creationId xmlns:p14="http://schemas.microsoft.com/office/powerpoint/2010/main" val="3150449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20867-41B0-484D-9DA7-0FC742D31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37FD100-AD6C-4FB9-B662-CC1C2F000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6497" y="1526602"/>
            <a:ext cx="4667254" cy="5330310"/>
          </a:xfrm>
          <a:custGeom>
            <a:avLst/>
            <a:gdLst>
              <a:gd name="connsiteX0" fmla="*/ 4667254 w 4667254"/>
              <a:gd name="connsiteY0" fmla="*/ 0 h 5325271"/>
              <a:gd name="connsiteX1" fmla="*/ 4667254 w 4667254"/>
              <a:gd name="connsiteY1" fmla="*/ 2543639 h 5325271"/>
              <a:gd name="connsiteX2" fmla="*/ 2229334 w 4667254"/>
              <a:gd name="connsiteY2" fmla="*/ 5325271 h 5325271"/>
              <a:gd name="connsiteX3" fmla="*/ 0 w 4667254"/>
              <a:gd name="connsiteY3" fmla="*/ 5325271 h 5325271"/>
            </a:gdLst>
            <a:ahLst/>
            <a:cxnLst>
              <a:cxn ang="0">
                <a:pos x="connsiteX0" y="connsiteY0"/>
              </a:cxn>
              <a:cxn ang="0">
                <a:pos x="connsiteX1" y="connsiteY1"/>
              </a:cxn>
              <a:cxn ang="0">
                <a:pos x="connsiteX2" y="connsiteY2"/>
              </a:cxn>
              <a:cxn ang="0">
                <a:pos x="connsiteX3" y="connsiteY3"/>
              </a:cxn>
            </a:cxnLst>
            <a:rect l="l" t="t" r="r" b="b"/>
            <a:pathLst>
              <a:path w="4667254" h="5325271">
                <a:moveTo>
                  <a:pt x="4667254" y="0"/>
                </a:moveTo>
                <a:lnTo>
                  <a:pt x="4667254" y="2543639"/>
                </a:lnTo>
                <a:lnTo>
                  <a:pt x="2229334" y="5325271"/>
                </a:lnTo>
                <a:lnTo>
                  <a:pt x="0" y="532527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2B3FAA-0244-477E-9AF2-DA1D10DE5A7B}"/>
              </a:ext>
            </a:extLst>
          </p:cNvPr>
          <p:cNvSpPr>
            <a:spLocks noGrp="1"/>
          </p:cNvSpPr>
          <p:nvPr>
            <p:ph type="title"/>
          </p:nvPr>
        </p:nvSpPr>
        <p:spPr>
          <a:xfrm>
            <a:off x="1142999" y="872937"/>
            <a:ext cx="9851475" cy="1360898"/>
          </a:xfrm>
        </p:spPr>
        <p:txBody>
          <a:bodyPr>
            <a:normAutofit/>
          </a:bodyPr>
          <a:lstStyle/>
          <a:p>
            <a:pPr algn="ctr"/>
            <a:r>
              <a:rPr lang="en-GB" dirty="0"/>
              <a:t>Thank You</a:t>
            </a:r>
          </a:p>
        </p:txBody>
      </p:sp>
      <p:sp>
        <p:nvSpPr>
          <p:cNvPr id="3" name="Content Placeholder 2">
            <a:extLst>
              <a:ext uri="{FF2B5EF4-FFF2-40B4-BE49-F238E27FC236}">
                <a16:creationId xmlns:a16="http://schemas.microsoft.com/office/drawing/2014/main" id="{FEEF5F80-8A91-40B0-A2BD-33AA0182830C}"/>
              </a:ext>
            </a:extLst>
          </p:cNvPr>
          <p:cNvSpPr>
            <a:spLocks noGrp="1"/>
          </p:cNvSpPr>
          <p:nvPr>
            <p:ph idx="1"/>
          </p:nvPr>
        </p:nvSpPr>
        <p:spPr>
          <a:xfrm>
            <a:off x="1142999" y="2332029"/>
            <a:ext cx="9760638" cy="3524486"/>
          </a:xfrm>
        </p:spPr>
        <p:txBody>
          <a:bodyPr>
            <a:normAutofit/>
          </a:bodyPr>
          <a:lstStyle/>
          <a:p>
            <a:pPr algn="ctr"/>
            <a:r>
              <a:rPr lang="en-GB" dirty="0"/>
              <a:t>Instructor: Aqeeb Hussain</a:t>
            </a:r>
          </a:p>
          <a:p>
            <a:pPr algn="ctr"/>
            <a:r>
              <a:rPr lang="en-GB" dirty="0"/>
              <a:t>Email: </a:t>
            </a:r>
            <a:r>
              <a:rPr lang="en-GB" dirty="0">
                <a:hlinkClick r:id="rId2"/>
              </a:rPr>
              <a:t>aqeeb.r.hussain@durham.ac.uk</a:t>
            </a:r>
            <a:endParaRPr lang="en-GB" dirty="0"/>
          </a:p>
          <a:p>
            <a:pPr algn="ctr"/>
            <a:r>
              <a:rPr lang="en-GB" dirty="0"/>
              <a:t>GitHub: </a:t>
            </a:r>
            <a:r>
              <a:rPr lang="en-GB" dirty="0">
                <a:hlinkClick r:id="rId3"/>
              </a:rPr>
              <a:t>https://github.com/aqeebhussain122/portninja</a:t>
            </a:r>
            <a:r>
              <a:rPr lang="en-GB" dirty="0"/>
              <a:t> </a:t>
            </a:r>
          </a:p>
        </p:txBody>
      </p:sp>
      <p:cxnSp>
        <p:nvCxnSpPr>
          <p:cNvPr id="12" name="Straight Connector 11">
            <a:extLst>
              <a:ext uri="{FF2B5EF4-FFF2-40B4-BE49-F238E27FC236}">
                <a16:creationId xmlns:a16="http://schemas.microsoft.com/office/drawing/2014/main" id="{D0249902-6C42-4139-A46F-ADF022B8C1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7718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4F20867-41B0-484D-9DA7-0FC742D31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E37FD100-AD6C-4FB9-B662-CC1C2F000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6497" y="1526602"/>
            <a:ext cx="4667254" cy="5330310"/>
          </a:xfrm>
          <a:custGeom>
            <a:avLst/>
            <a:gdLst>
              <a:gd name="connsiteX0" fmla="*/ 4667254 w 4667254"/>
              <a:gd name="connsiteY0" fmla="*/ 0 h 5325271"/>
              <a:gd name="connsiteX1" fmla="*/ 4667254 w 4667254"/>
              <a:gd name="connsiteY1" fmla="*/ 2543639 h 5325271"/>
              <a:gd name="connsiteX2" fmla="*/ 2229334 w 4667254"/>
              <a:gd name="connsiteY2" fmla="*/ 5325271 h 5325271"/>
              <a:gd name="connsiteX3" fmla="*/ 0 w 4667254"/>
              <a:gd name="connsiteY3" fmla="*/ 5325271 h 5325271"/>
            </a:gdLst>
            <a:ahLst/>
            <a:cxnLst>
              <a:cxn ang="0">
                <a:pos x="connsiteX0" y="connsiteY0"/>
              </a:cxn>
              <a:cxn ang="0">
                <a:pos x="connsiteX1" y="connsiteY1"/>
              </a:cxn>
              <a:cxn ang="0">
                <a:pos x="connsiteX2" y="connsiteY2"/>
              </a:cxn>
              <a:cxn ang="0">
                <a:pos x="connsiteX3" y="connsiteY3"/>
              </a:cxn>
            </a:cxnLst>
            <a:rect l="l" t="t" r="r" b="b"/>
            <a:pathLst>
              <a:path w="4667254" h="5325271">
                <a:moveTo>
                  <a:pt x="4667254" y="0"/>
                </a:moveTo>
                <a:lnTo>
                  <a:pt x="4667254" y="2543639"/>
                </a:lnTo>
                <a:lnTo>
                  <a:pt x="2229334" y="5325271"/>
                </a:lnTo>
                <a:lnTo>
                  <a:pt x="0" y="532527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6CB197-4F03-4250-A3C1-AA5C34EB3AA2}"/>
              </a:ext>
            </a:extLst>
          </p:cNvPr>
          <p:cNvSpPr>
            <a:spLocks noGrp="1"/>
          </p:cNvSpPr>
          <p:nvPr>
            <p:ph type="title"/>
          </p:nvPr>
        </p:nvSpPr>
        <p:spPr>
          <a:xfrm>
            <a:off x="1143000" y="872937"/>
            <a:ext cx="8862060" cy="1360898"/>
          </a:xfrm>
        </p:spPr>
        <p:txBody>
          <a:bodyPr>
            <a:normAutofit/>
          </a:bodyPr>
          <a:lstStyle/>
          <a:p>
            <a:pPr algn="ctr"/>
            <a:r>
              <a:rPr lang="en-GB"/>
              <a:t>Agenda</a:t>
            </a:r>
            <a:endParaRPr lang="en-GB" dirty="0"/>
          </a:p>
        </p:txBody>
      </p:sp>
      <p:sp>
        <p:nvSpPr>
          <p:cNvPr id="4" name="Content Placeholder 3">
            <a:extLst>
              <a:ext uri="{FF2B5EF4-FFF2-40B4-BE49-F238E27FC236}">
                <a16:creationId xmlns:a16="http://schemas.microsoft.com/office/drawing/2014/main" id="{0E0DB267-00B1-4BF6-9124-BBC3402324BB}"/>
              </a:ext>
            </a:extLst>
          </p:cNvPr>
          <p:cNvSpPr>
            <a:spLocks noGrp="1"/>
          </p:cNvSpPr>
          <p:nvPr>
            <p:ph idx="1"/>
          </p:nvPr>
        </p:nvSpPr>
        <p:spPr>
          <a:xfrm>
            <a:off x="1142999" y="2332029"/>
            <a:ext cx="6972301" cy="3524486"/>
          </a:xfrm>
        </p:spPr>
        <p:txBody>
          <a:bodyPr>
            <a:normAutofit fontScale="77500" lnSpcReduction="20000"/>
          </a:bodyPr>
          <a:lstStyle/>
          <a:p>
            <a:r>
              <a:rPr lang="en-GB" dirty="0"/>
              <a:t>What is post-exploitation?</a:t>
            </a:r>
          </a:p>
          <a:p>
            <a:r>
              <a:rPr lang="en-GB" dirty="0"/>
              <a:t>Post-Exploitation Factors</a:t>
            </a:r>
          </a:p>
          <a:p>
            <a:pPr lvl="1"/>
            <a:r>
              <a:rPr lang="en-GB" dirty="0"/>
              <a:t>Finding/Cracking Encrypted Passwords</a:t>
            </a:r>
          </a:p>
          <a:p>
            <a:pPr lvl="1"/>
            <a:r>
              <a:rPr lang="en-GB" dirty="0"/>
              <a:t>Plain-text credentials</a:t>
            </a:r>
          </a:p>
          <a:p>
            <a:pPr lvl="1"/>
            <a:r>
              <a:rPr lang="en-GB" dirty="0"/>
              <a:t>Impact of credential re-use in post-exploitation</a:t>
            </a:r>
          </a:p>
          <a:p>
            <a:r>
              <a:rPr lang="en-GB" dirty="0"/>
              <a:t>Covert Channels</a:t>
            </a:r>
          </a:p>
          <a:p>
            <a:pPr lvl="1"/>
            <a:r>
              <a:rPr lang="en-GB" dirty="0"/>
              <a:t>Creating ICMP Covert Channels</a:t>
            </a:r>
          </a:p>
          <a:p>
            <a:pPr lvl="1"/>
            <a:r>
              <a:rPr lang="en-GB" dirty="0"/>
              <a:t>Accessing ICMP Covert Channels with SSH</a:t>
            </a:r>
          </a:p>
          <a:p>
            <a:r>
              <a:rPr lang="en-GB" dirty="0"/>
              <a:t>Data Exfiltration</a:t>
            </a:r>
          </a:p>
          <a:p>
            <a:pPr lvl="1"/>
            <a:r>
              <a:rPr lang="en-GB" dirty="0"/>
              <a:t>HTTP Cookie Data Exfiltration</a:t>
            </a:r>
          </a:p>
          <a:p>
            <a:pPr lvl="1"/>
            <a:r>
              <a:rPr lang="en-GB" dirty="0"/>
              <a:t>ICMP Data Exfiltration</a:t>
            </a:r>
          </a:p>
        </p:txBody>
      </p:sp>
      <p:cxnSp>
        <p:nvCxnSpPr>
          <p:cNvPr id="29" name="Straight Connector 28">
            <a:extLst>
              <a:ext uri="{FF2B5EF4-FFF2-40B4-BE49-F238E27FC236}">
                <a16:creationId xmlns:a16="http://schemas.microsoft.com/office/drawing/2014/main" id="{D0249902-6C42-4139-A46F-ADF022B8C1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4135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DE6C5-5B98-4AEA-A0E5-0C5E79F65F30}"/>
              </a:ext>
            </a:extLst>
          </p:cNvPr>
          <p:cNvSpPr>
            <a:spLocks noGrp="1"/>
          </p:cNvSpPr>
          <p:nvPr>
            <p:ph type="title"/>
          </p:nvPr>
        </p:nvSpPr>
        <p:spPr/>
        <p:txBody>
          <a:bodyPr/>
          <a:lstStyle/>
          <a:p>
            <a:pPr algn="ctr"/>
            <a:r>
              <a:rPr lang="en-GB" dirty="0"/>
              <a:t>What is Post-Exploitation?</a:t>
            </a:r>
          </a:p>
        </p:txBody>
      </p:sp>
      <p:sp>
        <p:nvSpPr>
          <p:cNvPr id="3" name="Content Placeholder 2">
            <a:extLst>
              <a:ext uri="{FF2B5EF4-FFF2-40B4-BE49-F238E27FC236}">
                <a16:creationId xmlns:a16="http://schemas.microsoft.com/office/drawing/2014/main" id="{7CF8215B-1C56-45ED-8CF8-8978C2385E41}"/>
              </a:ext>
            </a:extLst>
          </p:cNvPr>
          <p:cNvSpPr>
            <a:spLocks noGrp="1"/>
          </p:cNvSpPr>
          <p:nvPr>
            <p:ph idx="1"/>
          </p:nvPr>
        </p:nvSpPr>
        <p:spPr/>
        <p:txBody>
          <a:bodyPr/>
          <a:lstStyle/>
          <a:p>
            <a:r>
              <a:rPr lang="en-GB" dirty="0"/>
              <a:t>Upon escalating privileges to root, post-exploitation is the final phase in which the attack is concluded by retrieving and exfiltrating valuable assets</a:t>
            </a:r>
          </a:p>
          <a:p>
            <a:endParaRPr lang="en-GB" dirty="0"/>
          </a:p>
          <a:p>
            <a:r>
              <a:rPr lang="en-GB" dirty="0"/>
              <a:t>Valuable assets can include objects such as plain-text/encrypted credentials, confidential data, password hashes and anything else which can support potentially deeper layers of pivoting or impact of gaining root access.</a:t>
            </a:r>
          </a:p>
        </p:txBody>
      </p:sp>
    </p:spTree>
    <p:extLst>
      <p:ext uri="{BB962C8B-B14F-4D97-AF65-F5344CB8AC3E}">
        <p14:creationId xmlns:p14="http://schemas.microsoft.com/office/powerpoint/2010/main" val="3874875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0" name="Straight Connector 9">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1" name="Rectangle 11">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840888-5996-4727-AB83-C7EC896286A3}"/>
              </a:ext>
            </a:extLst>
          </p:cNvPr>
          <p:cNvSpPr>
            <a:spLocks noGrp="1"/>
          </p:cNvSpPr>
          <p:nvPr>
            <p:ph type="title"/>
          </p:nvPr>
        </p:nvSpPr>
        <p:spPr>
          <a:xfrm>
            <a:off x="2477929" y="1181101"/>
            <a:ext cx="7236143" cy="2610914"/>
          </a:xfrm>
        </p:spPr>
        <p:txBody>
          <a:bodyPr vert="horz" lIns="91440" tIns="45720" rIns="91440" bIns="45720" rtlCol="0" anchor="b">
            <a:normAutofit/>
          </a:bodyPr>
          <a:lstStyle/>
          <a:p>
            <a:pPr algn="ctr"/>
            <a:r>
              <a:rPr lang="en-US" sz="4800" cap="all" spc="300" dirty="0"/>
              <a:t>Factors of post-exploitation</a:t>
            </a:r>
          </a:p>
        </p:txBody>
      </p:sp>
      <p:sp>
        <p:nvSpPr>
          <p:cNvPr id="22" name="Freeform: Shape 13">
            <a:extLst>
              <a:ext uri="{FF2B5EF4-FFF2-40B4-BE49-F238E27FC236}">
                <a16:creationId xmlns:a16="http://schemas.microsoft.com/office/drawing/2014/main" id="{74270B3E-3C96-4381-9F21-EC83F1E1A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3" name="Straight Connector 15">
            <a:extLst>
              <a:ext uri="{FF2B5EF4-FFF2-40B4-BE49-F238E27FC236}">
                <a16:creationId xmlns:a16="http://schemas.microsoft.com/office/drawing/2014/main" id="{071DF4C0-7A22-4E59-9E9C-BD2E245364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6708" y="4316888"/>
            <a:ext cx="195858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Freeform: Shape 17">
            <a:extLst>
              <a:ext uri="{FF2B5EF4-FFF2-40B4-BE49-F238E27FC236}">
                <a16:creationId xmlns:a16="http://schemas.microsoft.com/office/drawing/2014/main" id="{7C2F33EB-E7CB-4EE9-BBBF-D632F5C0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79022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6">
            <a:extLst>
              <a:ext uri="{FF2B5EF4-FFF2-40B4-BE49-F238E27FC236}">
                <a16:creationId xmlns:a16="http://schemas.microsoft.com/office/drawing/2014/main" id="{54F20867-41B0-484D-9DA7-0FC742D31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8">
            <a:extLst>
              <a:ext uri="{FF2B5EF4-FFF2-40B4-BE49-F238E27FC236}">
                <a16:creationId xmlns:a16="http://schemas.microsoft.com/office/drawing/2014/main" id="{E37FD100-AD6C-4FB9-B662-CC1C2F000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6497" y="1526602"/>
            <a:ext cx="4667254" cy="5330310"/>
          </a:xfrm>
          <a:custGeom>
            <a:avLst/>
            <a:gdLst>
              <a:gd name="connsiteX0" fmla="*/ 4667254 w 4667254"/>
              <a:gd name="connsiteY0" fmla="*/ 0 h 5325271"/>
              <a:gd name="connsiteX1" fmla="*/ 4667254 w 4667254"/>
              <a:gd name="connsiteY1" fmla="*/ 2543639 h 5325271"/>
              <a:gd name="connsiteX2" fmla="*/ 2229334 w 4667254"/>
              <a:gd name="connsiteY2" fmla="*/ 5325271 h 5325271"/>
              <a:gd name="connsiteX3" fmla="*/ 0 w 4667254"/>
              <a:gd name="connsiteY3" fmla="*/ 5325271 h 5325271"/>
            </a:gdLst>
            <a:ahLst/>
            <a:cxnLst>
              <a:cxn ang="0">
                <a:pos x="connsiteX0" y="connsiteY0"/>
              </a:cxn>
              <a:cxn ang="0">
                <a:pos x="connsiteX1" y="connsiteY1"/>
              </a:cxn>
              <a:cxn ang="0">
                <a:pos x="connsiteX2" y="connsiteY2"/>
              </a:cxn>
              <a:cxn ang="0">
                <a:pos x="connsiteX3" y="connsiteY3"/>
              </a:cxn>
            </a:cxnLst>
            <a:rect l="l" t="t" r="r" b="b"/>
            <a:pathLst>
              <a:path w="4667254" h="5325271">
                <a:moveTo>
                  <a:pt x="4667254" y="0"/>
                </a:moveTo>
                <a:lnTo>
                  <a:pt x="4667254" y="2543639"/>
                </a:lnTo>
                <a:lnTo>
                  <a:pt x="2229334" y="5325271"/>
                </a:lnTo>
                <a:lnTo>
                  <a:pt x="0" y="532527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69DD53-2D03-403B-91AE-D6B81631A602}"/>
              </a:ext>
            </a:extLst>
          </p:cNvPr>
          <p:cNvSpPr>
            <a:spLocks noGrp="1"/>
          </p:cNvSpPr>
          <p:nvPr>
            <p:ph type="title"/>
          </p:nvPr>
        </p:nvSpPr>
        <p:spPr>
          <a:xfrm>
            <a:off x="1143000" y="872937"/>
            <a:ext cx="8862060" cy="1360898"/>
          </a:xfrm>
        </p:spPr>
        <p:txBody>
          <a:bodyPr>
            <a:normAutofit/>
          </a:bodyPr>
          <a:lstStyle/>
          <a:p>
            <a:r>
              <a:rPr lang="en-GB"/>
              <a:t>Finding/Cracking Encrypted Passwords</a:t>
            </a:r>
          </a:p>
        </p:txBody>
      </p:sp>
      <p:sp>
        <p:nvSpPr>
          <p:cNvPr id="4" name="Content Placeholder 3">
            <a:extLst>
              <a:ext uri="{FF2B5EF4-FFF2-40B4-BE49-F238E27FC236}">
                <a16:creationId xmlns:a16="http://schemas.microsoft.com/office/drawing/2014/main" id="{01640971-131B-49D7-BF64-E2A9B8D52F06}"/>
              </a:ext>
            </a:extLst>
          </p:cNvPr>
          <p:cNvSpPr>
            <a:spLocks noGrp="1"/>
          </p:cNvSpPr>
          <p:nvPr>
            <p:ph idx="1"/>
          </p:nvPr>
        </p:nvSpPr>
        <p:spPr>
          <a:xfrm>
            <a:off x="1142999" y="2332029"/>
            <a:ext cx="6972301" cy="3524486"/>
          </a:xfrm>
        </p:spPr>
        <p:txBody>
          <a:bodyPr>
            <a:normAutofit/>
          </a:bodyPr>
          <a:lstStyle/>
          <a:p>
            <a:pPr>
              <a:lnSpc>
                <a:spcPct val="110000"/>
              </a:lnSpc>
            </a:pPr>
            <a:r>
              <a:rPr lang="en-GB" sz="1700"/>
              <a:t>The Linux file system stores encrypted forms of passwords in /etc/shadow, we can exfiltrate this from the target file system and attempt to crack this hash.</a:t>
            </a:r>
          </a:p>
          <a:p>
            <a:pPr>
              <a:lnSpc>
                <a:spcPct val="110000"/>
              </a:lnSpc>
            </a:pPr>
            <a:endParaRPr lang="en-GB" sz="1700"/>
          </a:p>
          <a:p>
            <a:pPr>
              <a:lnSpc>
                <a:spcPct val="110000"/>
              </a:lnSpc>
            </a:pPr>
            <a:r>
              <a:rPr lang="en-GB" sz="1700"/>
              <a:t>To crack a shadow hash, we need to prepare it with the correct formatting for cracking tool “John the Ripper” to crack the hash.</a:t>
            </a:r>
          </a:p>
          <a:p>
            <a:pPr>
              <a:lnSpc>
                <a:spcPct val="110000"/>
              </a:lnSpc>
            </a:pPr>
            <a:endParaRPr lang="en-GB" sz="1700"/>
          </a:p>
          <a:p>
            <a:pPr>
              <a:lnSpc>
                <a:spcPct val="110000"/>
              </a:lnSpc>
            </a:pPr>
            <a:r>
              <a:rPr lang="en-GB" sz="1700"/>
              <a:t>To crack the hash we require the /etc/passwd and /etc/shadow file in order to unshadow this file. Once this file is ready, John the Ripper can go ahead and crack it for us with a wordlist of our choice. </a:t>
            </a:r>
          </a:p>
          <a:p>
            <a:pPr>
              <a:lnSpc>
                <a:spcPct val="110000"/>
              </a:lnSpc>
            </a:pPr>
            <a:endParaRPr lang="en-GB" sz="1700"/>
          </a:p>
          <a:p>
            <a:pPr>
              <a:lnSpc>
                <a:spcPct val="110000"/>
              </a:lnSpc>
            </a:pPr>
            <a:endParaRPr lang="en-GB" sz="1700"/>
          </a:p>
        </p:txBody>
      </p:sp>
      <p:cxnSp>
        <p:nvCxnSpPr>
          <p:cNvPr id="27" name="Straight Connector 20">
            <a:extLst>
              <a:ext uri="{FF2B5EF4-FFF2-40B4-BE49-F238E27FC236}">
                <a16:creationId xmlns:a16="http://schemas.microsoft.com/office/drawing/2014/main" id="{D0249902-6C42-4139-A46F-ADF022B8C1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0636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20867-41B0-484D-9DA7-0FC742D31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37FD100-AD6C-4FB9-B662-CC1C2F000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6497" y="1526602"/>
            <a:ext cx="4667254" cy="5330310"/>
          </a:xfrm>
          <a:custGeom>
            <a:avLst/>
            <a:gdLst>
              <a:gd name="connsiteX0" fmla="*/ 4667254 w 4667254"/>
              <a:gd name="connsiteY0" fmla="*/ 0 h 5325271"/>
              <a:gd name="connsiteX1" fmla="*/ 4667254 w 4667254"/>
              <a:gd name="connsiteY1" fmla="*/ 2543639 h 5325271"/>
              <a:gd name="connsiteX2" fmla="*/ 2229334 w 4667254"/>
              <a:gd name="connsiteY2" fmla="*/ 5325271 h 5325271"/>
              <a:gd name="connsiteX3" fmla="*/ 0 w 4667254"/>
              <a:gd name="connsiteY3" fmla="*/ 5325271 h 5325271"/>
            </a:gdLst>
            <a:ahLst/>
            <a:cxnLst>
              <a:cxn ang="0">
                <a:pos x="connsiteX0" y="connsiteY0"/>
              </a:cxn>
              <a:cxn ang="0">
                <a:pos x="connsiteX1" y="connsiteY1"/>
              </a:cxn>
              <a:cxn ang="0">
                <a:pos x="connsiteX2" y="connsiteY2"/>
              </a:cxn>
              <a:cxn ang="0">
                <a:pos x="connsiteX3" y="connsiteY3"/>
              </a:cxn>
            </a:cxnLst>
            <a:rect l="l" t="t" r="r" b="b"/>
            <a:pathLst>
              <a:path w="4667254" h="5325271">
                <a:moveTo>
                  <a:pt x="4667254" y="0"/>
                </a:moveTo>
                <a:lnTo>
                  <a:pt x="4667254" y="2543639"/>
                </a:lnTo>
                <a:lnTo>
                  <a:pt x="2229334" y="5325271"/>
                </a:lnTo>
                <a:lnTo>
                  <a:pt x="0" y="532527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EA4560-C500-4ECE-971D-CC10AFA79363}"/>
              </a:ext>
            </a:extLst>
          </p:cNvPr>
          <p:cNvSpPr>
            <a:spLocks noGrp="1"/>
          </p:cNvSpPr>
          <p:nvPr>
            <p:ph type="title"/>
          </p:nvPr>
        </p:nvSpPr>
        <p:spPr>
          <a:xfrm>
            <a:off x="1143000" y="872937"/>
            <a:ext cx="8862060" cy="1360898"/>
          </a:xfrm>
        </p:spPr>
        <p:txBody>
          <a:bodyPr>
            <a:normAutofit/>
          </a:bodyPr>
          <a:lstStyle/>
          <a:p>
            <a:pPr algn="ctr"/>
            <a:r>
              <a:rPr lang="en-GB" dirty="0"/>
              <a:t>Plaintext Credentials</a:t>
            </a:r>
          </a:p>
        </p:txBody>
      </p:sp>
      <p:sp>
        <p:nvSpPr>
          <p:cNvPr id="3" name="Content Placeholder 2">
            <a:extLst>
              <a:ext uri="{FF2B5EF4-FFF2-40B4-BE49-F238E27FC236}">
                <a16:creationId xmlns:a16="http://schemas.microsoft.com/office/drawing/2014/main" id="{25DE9D3D-BCB0-4282-B972-C7D4BC173DBD}"/>
              </a:ext>
            </a:extLst>
          </p:cNvPr>
          <p:cNvSpPr>
            <a:spLocks noGrp="1"/>
          </p:cNvSpPr>
          <p:nvPr>
            <p:ph idx="1"/>
          </p:nvPr>
        </p:nvSpPr>
        <p:spPr>
          <a:xfrm>
            <a:off x="1142999" y="2332029"/>
            <a:ext cx="6972301" cy="3524486"/>
          </a:xfrm>
        </p:spPr>
        <p:txBody>
          <a:bodyPr>
            <a:normAutofit/>
          </a:bodyPr>
          <a:lstStyle/>
          <a:p>
            <a:pPr>
              <a:lnSpc>
                <a:spcPct val="110000"/>
              </a:lnSpc>
            </a:pPr>
            <a:r>
              <a:rPr lang="en-GB" sz="1700"/>
              <a:t>Within the target filesystem it is common to find passwords stored in plaintext within root owned files and directories.</a:t>
            </a:r>
          </a:p>
          <a:p>
            <a:pPr>
              <a:lnSpc>
                <a:spcPct val="110000"/>
              </a:lnSpc>
            </a:pPr>
            <a:endParaRPr lang="en-GB" sz="1700"/>
          </a:p>
          <a:p>
            <a:pPr>
              <a:lnSpc>
                <a:spcPct val="110000"/>
              </a:lnSpc>
            </a:pPr>
            <a:r>
              <a:rPr lang="en-GB" sz="1700"/>
              <a:t>These plaintext credentials can be used for anything ranging from the root password for the target server you have rooted in addition to passwords for other services such as HTTPS logins, APIs.</a:t>
            </a:r>
          </a:p>
          <a:p>
            <a:pPr>
              <a:lnSpc>
                <a:spcPct val="110000"/>
              </a:lnSpc>
            </a:pPr>
            <a:endParaRPr lang="en-GB" sz="1700"/>
          </a:p>
          <a:p>
            <a:pPr>
              <a:lnSpc>
                <a:spcPct val="110000"/>
              </a:lnSpc>
            </a:pPr>
            <a:r>
              <a:rPr lang="en-GB" sz="1700"/>
              <a:t>It’s also possible that plaintext credentials serve more than one purpose, try adding them to your wordlist when cracking the root password, you might score the password based on credential re-use.</a:t>
            </a:r>
          </a:p>
        </p:txBody>
      </p:sp>
      <p:cxnSp>
        <p:nvCxnSpPr>
          <p:cNvPr id="12" name="Straight Connector 11">
            <a:extLst>
              <a:ext uri="{FF2B5EF4-FFF2-40B4-BE49-F238E27FC236}">
                <a16:creationId xmlns:a16="http://schemas.microsoft.com/office/drawing/2014/main" id="{D0249902-6C42-4139-A46F-ADF022B8C1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337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20867-41B0-484D-9DA7-0FC742D31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37FD100-AD6C-4FB9-B662-CC1C2F000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6497" y="1526602"/>
            <a:ext cx="4667254" cy="5330310"/>
          </a:xfrm>
          <a:custGeom>
            <a:avLst/>
            <a:gdLst>
              <a:gd name="connsiteX0" fmla="*/ 4667254 w 4667254"/>
              <a:gd name="connsiteY0" fmla="*/ 0 h 5325271"/>
              <a:gd name="connsiteX1" fmla="*/ 4667254 w 4667254"/>
              <a:gd name="connsiteY1" fmla="*/ 2543639 h 5325271"/>
              <a:gd name="connsiteX2" fmla="*/ 2229334 w 4667254"/>
              <a:gd name="connsiteY2" fmla="*/ 5325271 h 5325271"/>
              <a:gd name="connsiteX3" fmla="*/ 0 w 4667254"/>
              <a:gd name="connsiteY3" fmla="*/ 5325271 h 5325271"/>
            </a:gdLst>
            <a:ahLst/>
            <a:cxnLst>
              <a:cxn ang="0">
                <a:pos x="connsiteX0" y="connsiteY0"/>
              </a:cxn>
              <a:cxn ang="0">
                <a:pos x="connsiteX1" y="connsiteY1"/>
              </a:cxn>
              <a:cxn ang="0">
                <a:pos x="connsiteX2" y="connsiteY2"/>
              </a:cxn>
              <a:cxn ang="0">
                <a:pos x="connsiteX3" y="connsiteY3"/>
              </a:cxn>
            </a:cxnLst>
            <a:rect l="l" t="t" r="r" b="b"/>
            <a:pathLst>
              <a:path w="4667254" h="5325271">
                <a:moveTo>
                  <a:pt x="4667254" y="0"/>
                </a:moveTo>
                <a:lnTo>
                  <a:pt x="4667254" y="2543639"/>
                </a:lnTo>
                <a:lnTo>
                  <a:pt x="2229334" y="5325271"/>
                </a:lnTo>
                <a:lnTo>
                  <a:pt x="0" y="532527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A88EB2-07C7-4378-A524-88476BE77408}"/>
              </a:ext>
            </a:extLst>
          </p:cNvPr>
          <p:cNvSpPr>
            <a:spLocks noGrp="1"/>
          </p:cNvSpPr>
          <p:nvPr>
            <p:ph type="title"/>
          </p:nvPr>
        </p:nvSpPr>
        <p:spPr>
          <a:xfrm>
            <a:off x="1143000" y="872937"/>
            <a:ext cx="8862060" cy="1360898"/>
          </a:xfrm>
        </p:spPr>
        <p:txBody>
          <a:bodyPr>
            <a:normAutofit/>
          </a:bodyPr>
          <a:lstStyle/>
          <a:p>
            <a:pPr algn="ctr"/>
            <a:r>
              <a:rPr lang="en-GB" dirty="0"/>
              <a:t>Credential Re-use – Cracked root password in a Penetration Test</a:t>
            </a:r>
          </a:p>
        </p:txBody>
      </p:sp>
      <p:sp>
        <p:nvSpPr>
          <p:cNvPr id="3" name="Content Placeholder 2">
            <a:extLst>
              <a:ext uri="{FF2B5EF4-FFF2-40B4-BE49-F238E27FC236}">
                <a16:creationId xmlns:a16="http://schemas.microsoft.com/office/drawing/2014/main" id="{CBA4805C-A10D-4C5B-A1B4-134551DD33D8}"/>
              </a:ext>
            </a:extLst>
          </p:cNvPr>
          <p:cNvSpPr>
            <a:spLocks noGrp="1"/>
          </p:cNvSpPr>
          <p:nvPr>
            <p:ph idx="1"/>
          </p:nvPr>
        </p:nvSpPr>
        <p:spPr>
          <a:xfrm>
            <a:off x="1142999" y="2332029"/>
            <a:ext cx="6972301" cy="3524486"/>
          </a:xfrm>
        </p:spPr>
        <p:txBody>
          <a:bodyPr>
            <a:normAutofit/>
          </a:bodyPr>
          <a:lstStyle/>
          <a:p>
            <a:pPr>
              <a:lnSpc>
                <a:spcPct val="110000"/>
              </a:lnSpc>
            </a:pPr>
            <a:r>
              <a:rPr lang="en-GB" sz="1700"/>
              <a:t>Upon achieving root on a target system via privilege escalation, post-exploitation was conducted to find further assets including crack the root password hash.</a:t>
            </a:r>
          </a:p>
          <a:p>
            <a:pPr>
              <a:lnSpc>
                <a:spcPct val="110000"/>
              </a:lnSpc>
            </a:pPr>
            <a:endParaRPr lang="en-GB" sz="1700"/>
          </a:p>
          <a:p>
            <a:pPr>
              <a:lnSpc>
                <a:spcPct val="110000"/>
              </a:lnSpc>
            </a:pPr>
            <a:r>
              <a:rPr lang="en-GB" sz="1700"/>
              <a:t>Post-exploitation led to proprietary kernel code, source code for a closed source product including plain-text passwords.</a:t>
            </a:r>
          </a:p>
          <a:p>
            <a:pPr>
              <a:lnSpc>
                <a:spcPct val="110000"/>
              </a:lnSpc>
            </a:pPr>
            <a:endParaRPr lang="en-GB" sz="1700"/>
          </a:p>
          <a:p>
            <a:pPr>
              <a:lnSpc>
                <a:spcPct val="110000"/>
              </a:lnSpc>
            </a:pPr>
            <a:r>
              <a:rPr lang="en-GB" sz="1700"/>
              <a:t>The found password in an API file was tested for credential re-use by trying to login to root leading to a cracked root password. </a:t>
            </a:r>
          </a:p>
        </p:txBody>
      </p:sp>
      <p:cxnSp>
        <p:nvCxnSpPr>
          <p:cNvPr id="12" name="Straight Connector 11">
            <a:extLst>
              <a:ext uri="{FF2B5EF4-FFF2-40B4-BE49-F238E27FC236}">
                <a16:creationId xmlns:a16="http://schemas.microsoft.com/office/drawing/2014/main" id="{D0249902-6C42-4139-A46F-ADF022B8C1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138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32" name="Straight Connector 31">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The top view of trees">
            <a:extLst>
              <a:ext uri="{FF2B5EF4-FFF2-40B4-BE49-F238E27FC236}">
                <a16:creationId xmlns:a16="http://schemas.microsoft.com/office/drawing/2014/main" id="{129B30F7-09E4-4251-BFE4-F638D19BA2AA}"/>
              </a:ext>
            </a:extLst>
          </p:cNvPr>
          <p:cNvPicPr>
            <a:picLocks noChangeAspect="1"/>
          </p:cNvPicPr>
          <p:nvPr/>
        </p:nvPicPr>
        <p:blipFill rotWithShape="1">
          <a:blip r:embed="rId2"/>
          <a:srcRect t="12048" b="3682"/>
          <a:stretch/>
        </p:blipFill>
        <p:spPr>
          <a:xfrm>
            <a:off x="20" y="10"/>
            <a:ext cx="12191979" cy="6857989"/>
          </a:xfrm>
          <a:prstGeom prst="rect">
            <a:avLst/>
          </a:prstGeom>
        </p:spPr>
      </p:pic>
      <p:sp>
        <p:nvSpPr>
          <p:cNvPr id="36" name="Freeform: Shape 35">
            <a:extLst>
              <a:ext uri="{FF2B5EF4-FFF2-40B4-BE49-F238E27FC236}">
                <a16:creationId xmlns:a16="http://schemas.microsoft.com/office/drawing/2014/main" id="{7C2F33EB-E7CB-4EE9-BBBF-D632F5C0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Rectangle 37">
            <a:extLst>
              <a:ext uri="{FF2B5EF4-FFF2-40B4-BE49-F238E27FC236}">
                <a16:creationId xmlns:a16="http://schemas.microsoft.com/office/drawing/2014/main" id="{D5D12016-6EE5-4F4A-BC99-A56493E60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87507"/>
            <a:ext cx="12191999" cy="5070562"/>
          </a:xfrm>
          <a:prstGeom prst="rect">
            <a:avLst/>
          </a:prstGeom>
          <a:gradFill flip="none" rotWithShape="1">
            <a:gsLst>
              <a:gs pos="50000">
                <a:srgbClr val="000000">
                  <a:alpha val="37000"/>
                </a:srgbClr>
              </a:gs>
              <a:gs pos="80000">
                <a:srgbClr val="000000">
                  <a:alpha val="22000"/>
                </a:srgbClr>
              </a:gs>
              <a:gs pos="0">
                <a:srgbClr val="000000">
                  <a:alpha val="0"/>
                </a:srgbClr>
              </a:gs>
              <a:gs pos="20000">
                <a:srgbClr val="000000">
                  <a:alpha val="15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840888-5996-4727-AB83-C7EC896286A3}"/>
              </a:ext>
            </a:extLst>
          </p:cNvPr>
          <p:cNvSpPr>
            <a:spLocks noGrp="1"/>
          </p:cNvSpPr>
          <p:nvPr>
            <p:ph type="title"/>
          </p:nvPr>
        </p:nvSpPr>
        <p:spPr>
          <a:xfrm>
            <a:off x="2477929" y="1181101"/>
            <a:ext cx="7236143" cy="2610914"/>
          </a:xfrm>
        </p:spPr>
        <p:txBody>
          <a:bodyPr vert="horz" lIns="91440" tIns="45720" rIns="91440" bIns="45720" rtlCol="0" anchor="b">
            <a:normAutofit/>
          </a:bodyPr>
          <a:lstStyle/>
          <a:p>
            <a:pPr algn="ctr"/>
            <a:r>
              <a:rPr lang="en-US" sz="4800" cap="all" spc="300" dirty="0">
                <a:solidFill>
                  <a:srgbClr val="FFFFFF"/>
                </a:solidFill>
              </a:rPr>
              <a:t>Covert Channels</a:t>
            </a:r>
          </a:p>
        </p:txBody>
      </p:sp>
      <p:sp>
        <p:nvSpPr>
          <p:cNvPr id="40" name="Freeform: Shape 39">
            <a:extLst>
              <a:ext uri="{FF2B5EF4-FFF2-40B4-BE49-F238E27FC236}">
                <a16:creationId xmlns:a16="http://schemas.microsoft.com/office/drawing/2014/main" id="{74270B3E-3C96-4381-9F21-EC83F1E1A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42" name="Straight Connector 41">
            <a:extLst>
              <a:ext uri="{FF2B5EF4-FFF2-40B4-BE49-F238E27FC236}">
                <a16:creationId xmlns:a16="http://schemas.microsoft.com/office/drawing/2014/main" id="{071DF4C0-7A22-4E59-9E9C-BD2E245364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6708" y="4316888"/>
            <a:ext cx="1958585"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9752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A5414-5565-466B-AB6B-FD6A343F51FC}"/>
              </a:ext>
            </a:extLst>
          </p:cNvPr>
          <p:cNvSpPr>
            <a:spLocks noGrp="1"/>
          </p:cNvSpPr>
          <p:nvPr>
            <p:ph type="title"/>
          </p:nvPr>
        </p:nvSpPr>
        <p:spPr/>
        <p:txBody>
          <a:bodyPr/>
          <a:lstStyle/>
          <a:p>
            <a:pPr algn="ctr"/>
            <a:r>
              <a:rPr lang="en-GB" dirty="0"/>
              <a:t>What are Covert Channels?</a:t>
            </a:r>
          </a:p>
        </p:txBody>
      </p:sp>
      <p:sp>
        <p:nvSpPr>
          <p:cNvPr id="3" name="Content Placeholder 2">
            <a:extLst>
              <a:ext uri="{FF2B5EF4-FFF2-40B4-BE49-F238E27FC236}">
                <a16:creationId xmlns:a16="http://schemas.microsoft.com/office/drawing/2014/main" id="{9824E219-663E-4F8A-91FB-C5AE07E54C24}"/>
              </a:ext>
            </a:extLst>
          </p:cNvPr>
          <p:cNvSpPr>
            <a:spLocks noGrp="1"/>
          </p:cNvSpPr>
          <p:nvPr>
            <p:ph idx="1"/>
          </p:nvPr>
        </p:nvSpPr>
        <p:spPr/>
        <p:txBody>
          <a:bodyPr/>
          <a:lstStyle/>
          <a:p>
            <a:r>
              <a:rPr lang="en-GB" dirty="0"/>
              <a:t>Unintended methods of data transmission from standard protocols used for computer networks (SSH, ICMP, DNS)</a:t>
            </a:r>
          </a:p>
          <a:p>
            <a:endParaRPr lang="en-GB" dirty="0"/>
          </a:p>
          <a:p>
            <a:r>
              <a:rPr lang="en-GB" dirty="0"/>
              <a:t>Can support attackers to establish initial access and remain hidden within high volumes of network traffic</a:t>
            </a:r>
          </a:p>
          <a:p>
            <a:endParaRPr lang="en-US" dirty="0"/>
          </a:p>
          <a:p>
            <a:r>
              <a:rPr lang="en-GB" dirty="0"/>
              <a:t>Data transmitted inside a covert channel can be protected with encryption algorithms such as RSA (SSH).</a:t>
            </a:r>
          </a:p>
        </p:txBody>
      </p:sp>
    </p:spTree>
    <p:extLst>
      <p:ext uri="{BB962C8B-B14F-4D97-AF65-F5344CB8AC3E}">
        <p14:creationId xmlns:p14="http://schemas.microsoft.com/office/powerpoint/2010/main" val="783023249"/>
      </p:ext>
    </p:extLst>
  </p:cSld>
  <p:clrMapOvr>
    <a:masterClrMapping/>
  </p:clrMapOvr>
</p:sld>
</file>

<file path=ppt/theme/theme1.xml><?xml version="1.0" encoding="utf-8"?>
<a:theme xmlns:a="http://schemas.openxmlformats.org/drawingml/2006/main" name="RegattaVTI">
  <a:themeElements>
    <a:clrScheme name="AnalogousFromDarkSeedLeftStep">
      <a:dk1>
        <a:srgbClr val="000000"/>
      </a:dk1>
      <a:lt1>
        <a:srgbClr val="FFFFFF"/>
      </a:lt1>
      <a:dk2>
        <a:srgbClr val="243C22"/>
      </a:dk2>
      <a:lt2>
        <a:srgbClr val="E8E3E2"/>
      </a:lt2>
      <a:accent1>
        <a:srgbClr val="4CAFC1"/>
      </a:accent1>
      <a:accent2>
        <a:srgbClr val="3BB192"/>
      </a:accent2>
      <a:accent3>
        <a:srgbClr val="47B56A"/>
      </a:accent3>
      <a:accent4>
        <a:srgbClr val="46B13B"/>
      </a:accent4>
      <a:accent5>
        <a:srgbClr val="7CB045"/>
      </a:accent5>
      <a:accent6>
        <a:srgbClr val="A0A737"/>
      </a:accent6>
      <a:hlink>
        <a:srgbClr val="529130"/>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705</TotalTime>
  <Words>882</Words>
  <Application>Microsoft Office PowerPoint</Application>
  <PresentationFormat>Widescreen</PresentationFormat>
  <Paragraphs>80</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Walbaum Display</vt:lpstr>
      <vt:lpstr>RegattaVTI</vt:lpstr>
      <vt:lpstr>Post exploitation  and data exfiltration in Linux</vt:lpstr>
      <vt:lpstr>Agenda</vt:lpstr>
      <vt:lpstr>What is Post-Exploitation?</vt:lpstr>
      <vt:lpstr>Factors of post-exploitation</vt:lpstr>
      <vt:lpstr>Finding/Cracking Encrypted Passwords</vt:lpstr>
      <vt:lpstr>Plaintext Credentials</vt:lpstr>
      <vt:lpstr>Credential Re-use – Cracked root password in a Penetration Test</vt:lpstr>
      <vt:lpstr>Covert Channels</vt:lpstr>
      <vt:lpstr>What are Covert Channels?</vt:lpstr>
      <vt:lpstr>ICMP Tunnelling</vt:lpstr>
      <vt:lpstr>How does ICMP tunnelling work?</vt:lpstr>
      <vt:lpstr>Data Exfiltration</vt:lpstr>
      <vt:lpstr>Data Exfiltration</vt:lpstr>
      <vt:lpstr>Cookie based exfiltration</vt:lpstr>
      <vt:lpstr>Spoofed IP Exfiltration</vt:lpstr>
      <vt:lpstr>Erasing Traces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post exploitation</dc:title>
  <dc:creator>Aqeeb Hussain</dc:creator>
  <cp:lastModifiedBy>Aqeeb Hussain</cp:lastModifiedBy>
  <cp:revision>579</cp:revision>
  <dcterms:created xsi:type="dcterms:W3CDTF">2022-01-06T13:46:14Z</dcterms:created>
  <dcterms:modified xsi:type="dcterms:W3CDTF">2022-01-07T15:45:00Z</dcterms:modified>
</cp:coreProperties>
</file>