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84" r:id="rId4"/>
    <p:sldId id="283" r:id="rId5"/>
    <p:sldId id="266" r:id="rId6"/>
    <p:sldId id="261" r:id="rId7"/>
    <p:sldId id="275" r:id="rId8"/>
    <p:sldId id="285" r:id="rId9"/>
    <p:sldId id="276" r:id="rId10"/>
    <p:sldId id="277" r:id="rId11"/>
    <p:sldId id="278" r:id="rId12"/>
    <p:sldId id="281" r:id="rId13"/>
    <p:sldId id="280" r:id="rId14"/>
    <p:sldId id="282" r:id="rId15"/>
    <p:sldId id="279" r:id="rId16"/>
    <p:sldId id="264"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387" autoAdjust="0"/>
  </p:normalViewPr>
  <p:slideViewPr>
    <p:cSldViewPr snapToGrid="0">
      <p:cViewPr varScale="1">
        <p:scale>
          <a:sx n="76" d="100"/>
          <a:sy n="76" d="100"/>
        </p:scale>
        <p:origin x="18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latin typeface="Arial" panose="020B0604020202020204" pitchFamily="34" charset="0"/>
              <a:cs typeface="Arial" panose="020B0604020202020204" pitchFamily="34" charset="0"/>
            </a:rPr>
            <a:t>OSINT (Open Source Intelligence) – Passive Reconnaissance</a:t>
          </a:r>
          <a:endParaRPr lang="en-US" b="0" dirty="0">
            <a:latin typeface="Arial" panose="020B0604020202020204" pitchFamily="34" charset="0"/>
            <a:cs typeface="Arial" panose="020B0604020202020204" pitchFamily="34" charset="0"/>
          </a:endParaRPr>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latin typeface="Arial" panose="020B0604020202020204" pitchFamily="34" charset="0"/>
              <a:cs typeface="Arial" panose="020B0604020202020204" pitchFamily="34" charset="0"/>
            </a:rPr>
            <a:t>Active Reconnaissance</a:t>
          </a:r>
          <a:endParaRPr lang="en-US" b="0" dirty="0">
            <a:latin typeface="Arial" panose="020B0604020202020204" pitchFamily="34" charset="0"/>
            <a:cs typeface="Arial" panose="020B0604020202020204" pitchFamily="34" charset="0"/>
          </a:endParaRPr>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latin typeface="Arial" panose="020B0604020202020204" pitchFamily="34" charset="0"/>
              <a:cs typeface="Arial" panose="020B0604020202020204" pitchFamily="34" charset="0"/>
            </a:rPr>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latin typeface="Arial" panose="020B0604020202020204" pitchFamily="34" charset="0"/>
              <a:cs typeface="Arial" panose="020B0604020202020204" pitchFamily="34" charset="0"/>
            </a:rPr>
            <a:t>Internal network testing</a:t>
          </a:r>
          <a:endParaRPr lang="en-US" b="0" dirty="0">
            <a:latin typeface="Arial" panose="020B0604020202020204" pitchFamily="34" charset="0"/>
            <a:cs typeface="Arial" panose="020B0604020202020204" pitchFamily="34" charset="0"/>
          </a:endParaRPr>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latin typeface="Arial" panose="020B0604020202020204" pitchFamily="34" charset="0"/>
              <a:cs typeface="Arial" panose="020B0604020202020204" pitchFamily="34" charset="0"/>
            </a:rPr>
            <a:t>Defence Evasion</a:t>
          </a:r>
          <a:endParaRPr lang="en-US" b="0" dirty="0">
            <a:latin typeface="Arial" panose="020B0604020202020204" pitchFamily="34" charset="0"/>
            <a:cs typeface="Arial" panose="020B0604020202020204" pitchFamily="34" charset="0"/>
          </a:endParaRPr>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latin typeface="Arial" panose="020B0604020202020204" pitchFamily="34" charset="0"/>
              <a:cs typeface="Arial" panose="020B0604020202020204" pitchFamily="34" charset="0"/>
            </a:rPr>
            <a:t>Persistence/Data Exfiltration</a:t>
          </a:r>
          <a:endParaRPr lang="en-US" b="0" dirty="0">
            <a:latin typeface="Arial" panose="020B0604020202020204" pitchFamily="34" charset="0"/>
            <a:cs typeface="Arial" panose="020B0604020202020204" pitchFamily="34" charset="0"/>
          </a:endParaRPr>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309C7-7ED9-4081-9C6E-2C5B115B74DC}"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8EC77776-082C-4519-9033-4C15EBA2E310}">
      <dgm:prSet/>
      <dgm:spPr/>
      <dgm:t>
        <a:bodyPr/>
        <a:lstStyle/>
        <a:p>
          <a:r>
            <a:rPr lang="en-US" dirty="0"/>
            <a:t>Evasion</a:t>
          </a:r>
        </a:p>
      </dgm:t>
    </dgm:pt>
    <dgm:pt modelId="{E572DB48-BE87-4CAE-B379-281C29A6E835}" type="parTrans" cxnId="{52856E5B-751E-4450-B76C-B802082A7634}">
      <dgm:prSet/>
      <dgm:spPr/>
      <dgm:t>
        <a:bodyPr/>
        <a:lstStyle/>
        <a:p>
          <a:endParaRPr lang="en-US"/>
        </a:p>
      </dgm:t>
    </dgm:pt>
    <dgm:pt modelId="{97490258-B747-498B-B837-E23AC627C140}" type="sibTrans" cxnId="{52856E5B-751E-4450-B76C-B802082A7634}">
      <dgm:prSet/>
      <dgm:spPr/>
      <dgm:t>
        <a:bodyPr/>
        <a:lstStyle/>
        <a:p>
          <a:endParaRPr lang="en-US"/>
        </a:p>
      </dgm:t>
    </dgm:pt>
    <dgm:pt modelId="{1CCEDC09-78C8-4721-B5DF-735A749447AC}">
      <dgm:prSet/>
      <dgm:spPr/>
      <dgm:t>
        <a:bodyPr/>
        <a:lstStyle/>
        <a:p>
          <a:r>
            <a:rPr lang="en-US"/>
            <a:t>Evading Firewalls</a:t>
          </a:r>
        </a:p>
      </dgm:t>
    </dgm:pt>
    <dgm:pt modelId="{767AF5E1-1E6E-48B8-B9DD-B34323C57E5F}" type="parTrans" cxnId="{A26D6C95-19E4-4A6A-8ADE-4AB6CA227AF0}">
      <dgm:prSet/>
      <dgm:spPr/>
      <dgm:t>
        <a:bodyPr/>
        <a:lstStyle/>
        <a:p>
          <a:endParaRPr lang="en-US"/>
        </a:p>
      </dgm:t>
    </dgm:pt>
    <dgm:pt modelId="{55E64E1D-BACF-41FD-AC2A-47AB98CBB2ED}" type="sibTrans" cxnId="{A26D6C95-19E4-4A6A-8ADE-4AB6CA227AF0}">
      <dgm:prSet/>
      <dgm:spPr/>
      <dgm:t>
        <a:bodyPr/>
        <a:lstStyle/>
        <a:p>
          <a:endParaRPr lang="en-US"/>
        </a:p>
      </dgm:t>
    </dgm:pt>
    <dgm:pt modelId="{71E9EBDA-884F-458F-BE41-88FAE36EE56B}">
      <dgm:prSet/>
      <dgm:spPr/>
      <dgm:t>
        <a:bodyPr/>
        <a:lstStyle/>
        <a:p>
          <a:r>
            <a:rPr lang="en-US" dirty="0"/>
            <a:t>Escape</a:t>
          </a:r>
        </a:p>
      </dgm:t>
    </dgm:pt>
    <dgm:pt modelId="{A08F590E-394D-4ED1-91F4-B659BF9C064E}" type="parTrans" cxnId="{CEEC3918-ED31-4556-8471-629051953D6E}">
      <dgm:prSet/>
      <dgm:spPr/>
      <dgm:t>
        <a:bodyPr/>
        <a:lstStyle/>
        <a:p>
          <a:endParaRPr lang="en-US"/>
        </a:p>
      </dgm:t>
    </dgm:pt>
    <dgm:pt modelId="{5BF49239-3975-4B6B-9A0E-8BEAA6EEE100}" type="sibTrans" cxnId="{CEEC3918-ED31-4556-8471-629051953D6E}">
      <dgm:prSet/>
      <dgm:spPr/>
      <dgm:t>
        <a:bodyPr/>
        <a:lstStyle/>
        <a:p>
          <a:endParaRPr lang="en-US"/>
        </a:p>
      </dgm:t>
    </dgm:pt>
    <dgm:pt modelId="{E1130F04-2051-4C56-99B6-06E47C9BE289}">
      <dgm:prSet/>
      <dgm:spPr/>
      <dgm:t>
        <a:bodyPr/>
        <a:lstStyle/>
        <a:p>
          <a:r>
            <a:rPr lang="en-US"/>
            <a:t>Escaping Restricted Shell Environments</a:t>
          </a:r>
        </a:p>
      </dgm:t>
    </dgm:pt>
    <dgm:pt modelId="{915BAF11-73FF-40C3-A8AC-7BA2941940D8}" type="parTrans" cxnId="{92ACE6E6-BC29-4C54-874E-5C4B012F4317}">
      <dgm:prSet/>
      <dgm:spPr/>
      <dgm:t>
        <a:bodyPr/>
        <a:lstStyle/>
        <a:p>
          <a:endParaRPr lang="en-US"/>
        </a:p>
      </dgm:t>
    </dgm:pt>
    <dgm:pt modelId="{CFA4D7E6-8622-466A-9C15-9CC4B0628728}" type="sibTrans" cxnId="{92ACE6E6-BC29-4C54-874E-5C4B012F4317}">
      <dgm:prSet/>
      <dgm:spPr/>
      <dgm:t>
        <a:bodyPr/>
        <a:lstStyle/>
        <a:p>
          <a:endParaRPr lang="en-US"/>
        </a:p>
      </dgm:t>
    </dgm:pt>
    <dgm:pt modelId="{AA0585EB-326F-46F6-A5DC-150E3F9C79AA}">
      <dgm:prSet/>
      <dgm:spPr/>
      <dgm:t>
        <a:bodyPr/>
        <a:lstStyle/>
        <a:p>
          <a:r>
            <a:rPr lang="en-US" dirty="0"/>
            <a:t>Stealth</a:t>
          </a:r>
        </a:p>
      </dgm:t>
    </dgm:pt>
    <dgm:pt modelId="{79AE2F0A-B64B-4D63-804C-21A3160C39E0}" type="parTrans" cxnId="{46DD3A96-AE64-4F92-8ED4-61CC72619326}">
      <dgm:prSet/>
      <dgm:spPr/>
      <dgm:t>
        <a:bodyPr/>
        <a:lstStyle/>
        <a:p>
          <a:endParaRPr lang="en-US"/>
        </a:p>
      </dgm:t>
    </dgm:pt>
    <dgm:pt modelId="{20516748-28D1-4ABF-BE77-FC2D30DA663E}" type="sibTrans" cxnId="{46DD3A96-AE64-4F92-8ED4-61CC72619326}">
      <dgm:prSet/>
      <dgm:spPr/>
      <dgm:t>
        <a:bodyPr/>
        <a:lstStyle/>
        <a:p>
          <a:endParaRPr lang="en-US"/>
        </a:p>
      </dgm:t>
    </dgm:pt>
    <dgm:pt modelId="{0E4D69C1-606E-45A1-8D9E-42454B40A04D}">
      <dgm:prSet/>
      <dgm:spPr/>
      <dgm:t>
        <a:bodyPr/>
        <a:lstStyle/>
        <a:p>
          <a:r>
            <a:rPr lang="en-US"/>
            <a:t>Evading HIDS based defences</a:t>
          </a:r>
        </a:p>
      </dgm:t>
    </dgm:pt>
    <dgm:pt modelId="{6A293A90-129A-40E3-AB87-AB8775B96D9D}" type="parTrans" cxnId="{E30CD1BC-FDF5-4170-9124-35DBE85CF2CF}">
      <dgm:prSet/>
      <dgm:spPr/>
      <dgm:t>
        <a:bodyPr/>
        <a:lstStyle/>
        <a:p>
          <a:endParaRPr lang="en-US"/>
        </a:p>
      </dgm:t>
    </dgm:pt>
    <dgm:pt modelId="{F8A4328A-9F86-43CF-84D1-50CD0F214794}" type="sibTrans" cxnId="{E30CD1BC-FDF5-4170-9124-35DBE85CF2CF}">
      <dgm:prSet/>
      <dgm:spPr/>
      <dgm:t>
        <a:bodyPr/>
        <a:lstStyle/>
        <a:p>
          <a:endParaRPr lang="en-US"/>
        </a:p>
      </dgm:t>
    </dgm:pt>
    <dgm:pt modelId="{E99C3826-8A69-41FA-905D-FC87EC9F78FA}" type="pres">
      <dgm:prSet presAssocID="{DBF309C7-7ED9-4081-9C6E-2C5B115B74DC}" presName="Name0" presStyleCnt="0">
        <dgm:presLayoutVars>
          <dgm:dir/>
          <dgm:animLvl val="lvl"/>
          <dgm:resizeHandles val="exact"/>
        </dgm:presLayoutVars>
      </dgm:prSet>
      <dgm:spPr/>
    </dgm:pt>
    <dgm:pt modelId="{88F418B6-990C-4690-9489-2B5312B04889}" type="pres">
      <dgm:prSet presAssocID="{8EC77776-082C-4519-9033-4C15EBA2E310}" presName="linNode" presStyleCnt="0"/>
      <dgm:spPr/>
    </dgm:pt>
    <dgm:pt modelId="{4DA07675-6B4C-444C-9D69-51325EC19759}" type="pres">
      <dgm:prSet presAssocID="{8EC77776-082C-4519-9033-4C15EBA2E310}" presName="parentText" presStyleLbl="alignNode1" presStyleIdx="0" presStyleCnt="3">
        <dgm:presLayoutVars>
          <dgm:chMax val="1"/>
          <dgm:bulletEnabled/>
        </dgm:presLayoutVars>
      </dgm:prSet>
      <dgm:spPr/>
    </dgm:pt>
    <dgm:pt modelId="{51AEB12A-A5CE-418A-B572-BC742DE12287}" type="pres">
      <dgm:prSet presAssocID="{8EC77776-082C-4519-9033-4C15EBA2E310}" presName="descendantText" presStyleLbl="alignAccFollowNode1" presStyleIdx="0" presStyleCnt="3">
        <dgm:presLayoutVars>
          <dgm:bulletEnabled/>
        </dgm:presLayoutVars>
      </dgm:prSet>
      <dgm:spPr/>
    </dgm:pt>
    <dgm:pt modelId="{1C7AC97D-5F71-4AFA-89F9-93D091A23164}" type="pres">
      <dgm:prSet presAssocID="{97490258-B747-498B-B837-E23AC627C140}" presName="sp" presStyleCnt="0"/>
      <dgm:spPr/>
    </dgm:pt>
    <dgm:pt modelId="{AE3F0109-24D6-4653-B714-44CA7B28472A}" type="pres">
      <dgm:prSet presAssocID="{71E9EBDA-884F-458F-BE41-88FAE36EE56B}" presName="linNode" presStyleCnt="0"/>
      <dgm:spPr/>
    </dgm:pt>
    <dgm:pt modelId="{FF49F860-7114-457C-8082-CCE48CD66754}" type="pres">
      <dgm:prSet presAssocID="{71E9EBDA-884F-458F-BE41-88FAE36EE56B}" presName="parentText" presStyleLbl="alignNode1" presStyleIdx="1" presStyleCnt="3">
        <dgm:presLayoutVars>
          <dgm:chMax val="1"/>
          <dgm:bulletEnabled/>
        </dgm:presLayoutVars>
      </dgm:prSet>
      <dgm:spPr/>
    </dgm:pt>
    <dgm:pt modelId="{9E9823AC-B646-4A7A-86E5-5C0EDD2D0637}" type="pres">
      <dgm:prSet presAssocID="{71E9EBDA-884F-458F-BE41-88FAE36EE56B}" presName="descendantText" presStyleLbl="alignAccFollowNode1" presStyleIdx="1" presStyleCnt="3">
        <dgm:presLayoutVars>
          <dgm:bulletEnabled/>
        </dgm:presLayoutVars>
      </dgm:prSet>
      <dgm:spPr/>
    </dgm:pt>
    <dgm:pt modelId="{3288C980-2014-47DF-8DA9-CF662592A133}" type="pres">
      <dgm:prSet presAssocID="{5BF49239-3975-4B6B-9A0E-8BEAA6EEE100}" presName="sp" presStyleCnt="0"/>
      <dgm:spPr/>
    </dgm:pt>
    <dgm:pt modelId="{DC4BE2B7-4787-4952-A7E2-8090AA98935B}" type="pres">
      <dgm:prSet presAssocID="{AA0585EB-326F-46F6-A5DC-150E3F9C79AA}" presName="linNode" presStyleCnt="0"/>
      <dgm:spPr/>
    </dgm:pt>
    <dgm:pt modelId="{36EACD53-2C6E-4A9A-9C0E-15A797E70D35}" type="pres">
      <dgm:prSet presAssocID="{AA0585EB-326F-46F6-A5DC-150E3F9C79AA}" presName="parentText" presStyleLbl="alignNode1" presStyleIdx="2" presStyleCnt="3">
        <dgm:presLayoutVars>
          <dgm:chMax val="1"/>
          <dgm:bulletEnabled/>
        </dgm:presLayoutVars>
      </dgm:prSet>
      <dgm:spPr/>
    </dgm:pt>
    <dgm:pt modelId="{F4A8BE78-EFD6-4036-9CDD-AF10ABB6FFBF}" type="pres">
      <dgm:prSet presAssocID="{AA0585EB-326F-46F6-A5DC-150E3F9C79AA}" presName="descendantText" presStyleLbl="alignAccFollowNode1" presStyleIdx="2" presStyleCnt="3">
        <dgm:presLayoutVars>
          <dgm:bulletEnabled/>
        </dgm:presLayoutVars>
      </dgm:prSet>
      <dgm:spPr/>
    </dgm:pt>
  </dgm:ptLst>
  <dgm:cxnLst>
    <dgm:cxn modelId="{467CD00D-21A1-4653-8551-5145FDE76C37}" type="presOf" srcId="{DBF309C7-7ED9-4081-9C6E-2C5B115B74DC}" destId="{E99C3826-8A69-41FA-905D-FC87EC9F78FA}" srcOrd="0" destOrd="0" presId="urn:microsoft.com/office/officeart/2016/7/layout/VerticalSolidActionList"/>
    <dgm:cxn modelId="{CEEC3918-ED31-4556-8471-629051953D6E}" srcId="{DBF309C7-7ED9-4081-9C6E-2C5B115B74DC}" destId="{71E9EBDA-884F-458F-BE41-88FAE36EE56B}" srcOrd="1" destOrd="0" parTransId="{A08F590E-394D-4ED1-91F4-B659BF9C064E}" sibTransId="{5BF49239-3975-4B6B-9A0E-8BEAA6EEE100}"/>
    <dgm:cxn modelId="{C6805225-E485-40FD-AB69-77F323418402}" type="presOf" srcId="{AA0585EB-326F-46F6-A5DC-150E3F9C79AA}" destId="{36EACD53-2C6E-4A9A-9C0E-15A797E70D35}" srcOrd="0" destOrd="0" presId="urn:microsoft.com/office/officeart/2016/7/layout/VerticalSolidActionList"/>
    <dgm:cxn modelId="{52856E5B-751E-4450-B76C-B802082A7634}" srcId="{DBF309C7-7ED9-4081-9C6E-2C5B115B74DC}" destId="{8EC77776-082C-4519-9033-4C15EBA2E310}" srcOrd="0" destOrd="0" parTransId="{E572DB48-BE87-4CAE-B379-281C29A6E835}" sibTransId="{97490258-B747-498B-B837-E23AC627C140}"/>
    <dgm:cxn modelId="{1E711166-E61E-474D-9A38-DC1B3B32EE05}" type="presOf" srcId="{1CCEDC09-78C8-4721-B5DF-735A749447AC}" destId="{51AEB12A-A5CE-418A-B572-BC742DE12287}" srcOrd="0" destOrd="0" presId="urn:microsoft.com/office/officeart/2016/7/layout/VerticalSolidActionList"/>
    <dgm:cxn modelId="{0F983668-D989-4E33-AF1B-B37E3AEA4382}" type="presOf" srcId="{0E4D69C1-606E-45A1-8D9E-42454B40A04D}" destId="{F4A8BE78-EFD6-4036-9CDD-AF10ABB6FFBF}" srcOrd="0" destOrd="0" presId="urn:microsoft.com/office/officeart/2016/7/layout/VerticalSolidActionList"/>
    <dgm:cxn modelId="{EFBED27B-57DE-4D07-ADA3-CC045DE12DAE}" type="presOf" srcId="{E1130F04-2051-4C56-99B6-06E47C9BE289}" destId="{9E9823AC-B646-4A7A-86E5-5C0EDD2D0637}" srcOrd="0" destOrd="0" presId="urn:microsoft.com/office/officeart/2016/7/layout/VerticalSolidActionList"/>
    <dgm:cxn modelId="{A26D6C95-19E4-4A6A-8ADE-4AB6CA227AF0}" srcId="{8EC77776-082C-4519-9033-4C15EBA2E310}" destId="{1CCEDC09-78C8-4721-B5DF-735A749447AC}" srcOrd="0" destOrd="0" parTransId="{767AF5E1-1E6E-48B8-B9DD-B34323C57E5F}" sibTransId="{55E64E1D-BACF-41FD-AC2A-47AB98CBB2ED}"/>
    <dgm:cxn modelId="{46DD3A96-AE64-4F92-8ED4-61CC72619326}" srcId="{DBF309C7-7ED9-4081-9C6E-2C5B115B74DC}" destId="{AA0585EB-326F-46F6-A5DC-150E3F9C79AA}" srcOrd="2" destOrd="0" parTransId="{79AE2F0A-B64B-4D63-804C-21A3160C39E0}" sibTransId="{20516748-28D1-4ABF-BE77-FC2D30DA663E}"/>
    <dgm:cxn modelId="{E30CD1BC-FDF5-4170-9124-35DBE85CF2CF}" srcId="{AA0585EB-326F-46F6-A5DC-150E3F9C79AA}" destId="{0E4D69C1-606E-45A1-8D9E-42454B40A04D}" srcOrd="0" destOrd="0" parTransId="{6A293A90-129A-40E3-AB87-AB8775B96D9D}" sibTransId="{F8A4328A-9F86-43CF-84D1-50CD0F214794}"/>
    <dgm:cxn modelId="{A78181BF-9164-4882-990B-AEF0B37C7B51}" type="presOf" srcId="{8EC77776-082C-4519-9033-4C15EBA2E310}" destId="{4DA07675-6B4C-444C-9D69-51325EC19759}" srcOrd="0" destOrd="0" presId="urn:microsoft.com/office/officeart/2016/7/layout/VerticalSolidActionList"/>
    <dgm:cxn modelId="{E9D3E1CC-FB9B-449E-AAFD-4EEBAC983E6C}" type="presOf" srcId="{71E9EBDA-884F-458F-BE41-88FAE36EE56B}" destId="{FF49F860-7114-457C-8082-CCE48CD66754}" srcOrd="0" destOrd="0" presId="urn:microsoft.com/office/officeart/2016/7/layout/VerticalSolidActionList"/>
    <dgm:cxn modelId="{92ACE6E6-BC29-4C54-874E-5C4B012F4317}" srcId="{71E9EBDA-884F-458F-BE41-88FAE36EE56B}" destId="{E1130F04-2051-4C56-99B6-06E47C9BE289}" srcOrd="0" destOrd="0" parTransId="{915BAF11-73FF-40C3-A8AC-7BA2941940D8}" sibTransId="{CFA4D7E6-8622-466A-9C15-9CC4B0628728}"/>
    <dgm:cxn modelId="{0CCDACFE-CABD-4125-9AF7-5CABEDAE998E}" type="presParOf" srcId="{E99C3826-8A69-41FA-905D-FC87EC9F78FA}" destId="{88F418B6-990C-4690-9489-2B5312B04889}" srcOrd="0" destOrd="0" presId="urn:microsoft.com/office/officeart/2016/7/layout/VerticalSolidActionList"/>
    <dgm:cxn modelId="{74418454-286A-4CEB-AC6A-980A03687F94}" type="presParOf" srcId="{88F418B6-990C-4690-9489-2B5312B04889}" destId="{4DA07675-6B4C-444C-9D69-51325EC19759}" srcOrd="0" destOrd="0" presId="urn:microsoft.com/office/officeart/2016/7/layout/VerticalSolidActionList"/>
    <dgm:cxn modelId="{AA98265E-3EA6-459A-8C37-9209FBC7A529}" type="presParOf" srcId="{88F418B6-990C-4690-9489-2B5312B04889}" destId="{51AEB12A-A5CE-418A-B572-BC742DE12287}" srcOrd="1" destOrd="0" presId="urn:microsoft.com/office/officeart/2016/7/layout/VerticalSolidActionList"/>
    <dgm:cxn modelId="{B718D392-4415-4A70-BCCA-BDEA0050D4CB}" type="presParOf" srcId="{E99C3826-8A69-41FA-905D-FC87EC9F78FA}" destId="{1C7AC97D-5F71-4AFA-89F9-93D091A23164}" srcOrd="1" destOrd="0" presId="urn:microsoft.com/office/officeart/2016/7/layout/VerticalSolidActionList"/>
    <dgm:cxn modelId="{BA307D46-DE2A-4643-B160-3C3FD9487E6E}" type="presParOf" srcId="{E99C3826-8A69-41FA-905D-FC87EC9F78FA}" destId="{AE3F0109-24D6-4653-B714-44CA7B28472A}" srcOrd="2" destOrd="0" presId="urn:microsoft.com/office/officeart/2016/7/layout/VerticalSolidActionList"/>
    <dgm:cxn modelId="{609314D3-083B-491B-B2E7-EB7A6C78E441}" type="presParOf" srcId="{AE3F0109-24D6-4653-B714-44CA7B28472A}" destId="{FF49F860-7114-457C-8082-CCE48CD66754}" srcOrd="0" destOrd="0" presId="urn:microsoft.com/office/officeart/2016/7/layout/VerticalSolidActionList"/>
    <dgm:cxn modelId="{7D9200B9-C885-4C19-9221-054BE84EE826}" type="presParOf" srcId="{AE3F0109-24D6-4653-B714-44CA7B28472A}" destId="{9E9823AC-B646-4A7A-86E5-5C0EDD2D0637}" srcOrd="1" destOrd="0" presId="urn:microsoft.com/office/officeart/2016/7/layout/VerticalSolidActionList"/>
    <dgm:cxn modelId="{5D25621E-7522-45FC-9240-3FC66294CABA}" type="presParOf" srcId="{E99C3826-8A69-41FA-905D-FC87EC9F78FA}" destId="{3288C980-2014-47DF-8DA9-CF662592A133}" srcOrd="3" destOrd="0" presId="urn:microsoft.com/office/officeart/2016/7/layout/VerticalSolidActionList"/>
    <dgm:cxn modelId="{9A0CCE0F-CD99-424E-86FD-3573D7A2C5DC}" type="presParOf" srcId="{E99C3826-8A69-41FA-905D-FC87EC9F78FA}" destId="{DC4BE2B7-4787-4952-A7E2-8090AA98935B}" srcOrd="4" destOrd="0" presId="urn:microsoft.com/office/officeart/2016/7/layout/VerticalSolidActionList"/>
    <dgm:cxn modelId="{43C2F63E-8D00-432A-A66D-8737961C5CE2}" type="presParOf" srcId="{DC4BE2B7-4787-4952-A7E2-8090AA98935B}" destId="{36EACD53-2C6E-4A9A-9C0E-15A797E70D35}" srcOrd="0" destOrd="0" presId="urn:microsoft.com/office/officeart/2016/7/layout/VerticalSolidActionList"/>
    <dgm:cxn modelId="{F2551C2B-53DF-46A5-A690-FC0BDFBD0D1C}" type="presParOf" srcId="{DC4BE2B7-4787-4952-A7E2-8090AA98935B}" destId="{F4A8BE78-EFD6-4036-9CDD-AF10ABB6FFB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Network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Offensive tactics for internal/external network penetration testing</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custLinFactNeighborX="-2030" custLinFactNeighborY="304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OSINT (Open Source Intelligence) – Passive Reconnaissance</a:t>
          </a:r>
          <a:endParaRPr lang="en-US" sz="3000" b="0" kern="1200" dirty="0">
            <a:latin typeface="Arial" panose="020B0604020202020204" pitchFamily="34" charset="0"/>
            <a:cs typeface="Arial" panose="020B0604020202020204" pitchFamily="34" charset="0"/>
          </a:endParaRPr>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Active Reconnaissance</a:t>
          </a:r>
          <a:endParaRPr lang="en-US" sz="3000" b="0" kern="1200" dirty="0">
            <a:latin typeface="Arial" panose="020B0604020202020204" pitchFamily="34" charset="0"/>
            <a:cs typeface="Arial" panose="020B0604020202020204" pitchFamily="34" charset="0"/>
          </a:endParaRPr>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US" sz="3000" b="0" kern="1200" dirty="0">
              <a:latin typeface="Arial" panose="020B0604020202020204" pitchFamily="34" charset="0"/>
              <a:cs typeface="Arial" panose="020B0604020202020204" pitchFamily="34" charset="0"/>
            </a:rPr>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Internal network testing</a:t>
          </a:r>
          <a:endParaRPr lang="en-US" sz="3000" b="0" kern="1200" dirty="0">
            <a:latin typeface="Arial" panose="020B0604020202020204" pitchFamily="34" charset="0"/>
            <a:cs typeface="Arial" panose="020B0604020202020204" pitchFamily="34" charset="0"/>
          </a:endParaRPr>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Defence Evasion</a:t>
          </a:r>
          <a:endParaRPr lang="en-US" sz="3000" b="0" kern="1200" dirty="0">
            <a:latin typeface="Arial" panose="020B0604020202020204" pitchFamily="34" charset="0"/>
            <a:cs typeface="Arial" panose="020B0604020202020204" pitchFamily="34" charset="0"/>
          </a:endParaRPr>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Persistence/Data Exfiltration</a:t>
          </a:r>
          <a:endParaRPr lang="en-US" sz="3000" b="0" kern="1200" dirty="0">
            <a:latin typeface="Arial" panose="020B0604020202020204" pitchFamily="34" charset="0"/>
            <a:cs typeface="Arial" panose="020B0604020202020204" pitchFamily="34" charset="0"/>
          </a:endParaRPr>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EB12A-A5CE-418A-B572-BC742DE12287}">
      <dsp:nvSpPr>
        <dsp:cNvPr id="0" name=""/>
        <dsp:cNvSpPr/>
      </dsp:nvSpPr>
      <dsp:spPr>
        <a:xfrm>
          <a:off x="2185565" y="1152"/>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Firewalls</a:t>
          </a:r>
        </a:p>
      </dsp:txBody>
      <dsp:txXfrm>
        <a:off x="2185565" y="1152"/>
        <a:ext cx="8742263" cy="1181762"/>
      </dsp:txXfrm>
    </dsp:sp>
    <dsp:sp modelId="{4DA07675-6B4C-444C-9D69-51325EC19759}">
      <dsp:nvSpPr>
        <dsp:cNvPr id="0" name=""/>
        <dsp:cNvSpPr/>
      </dsp:nvSpPr>
      <dsp:spPr>
        <a:xfrm>
          <a:off x="0" y="1152"/>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Evasion</a:t>
          </a:r>
        </a:p>
      </dsp:txBody>
      <dsp:txXfrm>
        <a:off x="0" y="1152"/>
        <a:ext cx="2185565" cy="1181762"/>
      </dsp:txXfrm>
    </dsp:sp>
    <dsp:sp modelId="{9E9823AC-B646-4A7A-86E5-5C0EDD2D0637}">
      <dsp:nvSpPr>
        <dsp:cNvPr id="0" name=""/>
        <dsp:cNvSpPr/>
      </dsp:nvSpPr>
      <dsp:spPr>
        <a:xfrm>
          <a:off x="2185565" y="1253821"/>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Escaping Restricted Shell Environments</a:t>
          </a:r>
        </a:p>
      </dsp:txBody>
      <dsp:txXfrm>
        <a:off x="2185565" y="1253821"/>
        <a:ext cx="8742263" cy="1181762"/>
      </dsp:txXfrm>
    </dsp:sp>
    <dsp:sp modelId="{FF49F860-7114-457C-8082-CCE48CD66754}">
      <dsp:nvSpPr>
        <dsp:cNvPr id="0" name=""/>
        <dsp:cNvSpPr/>
      </dsp:nvSpPr>
      <dsp:spPr>
        <a:xfrm>
          <a:off x="0" y="1253821"/>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Escape</a:t>
          </a:r>
        </a:p>
      </dsp:txBody>
      <dsp:txXfrm>
        <a:off x="0" y="1253821"/>
        <a:ext cx="2185565" cy="1181762"/>
      </dsp:txXfrm>
    </dsp:sp>
    <dsp:sp modelId="{F4A8BE78-EFD6-4036-9CDD-AF10ABB6FFBF}">
      <dsp:nvSpPr>
        <dsp:cNvPr id="0" name=""/>
        <dsp:cNvSpPr/>
      </dsp:nvSpPr>
      <dsp:spPr>
        <a:xfrm>
          <a:off x="2185565" y="2506489"/>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HIDS based defences</a:t>
          </a:r>
        </a:p>
      </dsp:txBody>
      <dsp:txXfrm>
        <a:off x="2185565" y="2506489"/>
        <a:ext cx="8742263" cy="1181762"/>
      </dsp:txXfrm>
    </dsp:sp>
    <dsp:sp modelId="{36EACD53-2C6E-4A9A-9C0E-15A797E70D35}">
      <dsp:nvSpPr>
        <dsp:cNvPr id="0" name=""/>
        <dsp:cNvSpPr/>
      </dsp:nvSpPr>
      <dsp:spPr>
        <a:xfrm>
          <a:off x="0" y="2506489"/>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Stealth</a:t>
          </a:r>
        </a:p>
      </dsp:txBody>
      <dsp:txXfrm>
        <a:off x="0" y="2506489"/>
        <a:ext cx="2185565" cy="1181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Network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Offensive tactics for internal/external network penetration testing</a:t>
          </a:r>
          <a:endParaRPr lang="en-US" sz="2600" kern="1200" dirty="0"/>
        </a:p>
      </dsp:txBody>
      <dsp:txXfrm>
        <a:off x="7229475" y="1653508"/>
        <a:ext cx="3286125" cy="2610802"/>
      </dsp:txXfrm>
    </dsp:sp>
    <dsp:sp modelId="{86F10809-17B6-46A8-AF37-1A3E3CD50516}">
      <dsp:nvSpPr>
        <dsp:cNvPr id="0" name=""/>
        <dsp:cNvSpPr/>
      </dsp:nvSpPr>
      <dsp:spPr>
        <a:xfrm>
          <a:off x="8193337" y="474896"/>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4509" y="666068"/>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this training course of Offensive Security tactics for Linux Professionals, my name’s Aqeeb Hussain and I will be your instructor for this course.</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you’ve gained all the information from the passive reconnaissance phase you then move on to the active phase in which you engage directly with your target such as scanning ports, detecting installed versions using various methods in addition to direct activity such as pinging targets and directory brute forcing of web servers which can sometimes result in more reliable information gathering. </a:t>
            </a:r>
          </a:p>
        </p:txBody>
      </p:sp>
      <p:sp>
        <p:nvSpPr>
          <p:cNvPr id="4" name="Slide Number Placeholder 3"/>
          <p:cNvSpPr>
            <a:spLocks noGrp="1"/>
          </p:cNvSpPr>
          <p:nvPr>
            <p:ph type="sldNum" sz="quarter" idx="5"/>
          </p:nvPr>
        </p:nvSpPr>
        <p:spPr/>
        <p:txBody>
          <a:bodyPr/>
          <a:lstStyle/>
          <a:p>
            <a:fld id="{F338B0AB-549E-4F24-AF95-BCB1475A5C9F}" type="slidenum">
              <a:rPr lang="en-GB" smtClean="0"/>
              <a:t>10</a:t>
            </a:fld>
            <a:endParaRPr lang="en-GB"/>
          </a:p>
        </p:txBody>
      </p:sp>
    </p:spTree>
    <p:extLst>
      <p:ext uri="{BB962C8B-B14F-4D97-AF65-F5344CB8AC3E}">
        <p14:creationId xmlns:p14="http://schemas.microsoft.com/office/powerpoint/2010/main" val="1945446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11</a:t>
            </a:fld>
            <a:endParaRPr lang="en-GB"/>
          </a:p>
        </p:txBody>
      </p:sp>
    </p:spTree>
    <p:extLst>
      <p:ext uri="{BB962C8B-B14F-4D97-AF65-F5344CB8AC3E}">
        <p14:creationId xmlns:p14="http://schemas.microsoft.com/office/powerpoint/2010/main" val="20125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13</a:t>
            </a:fld>
            <a:endParaRPr lang="en-GB"/>
          </a:p>
        </p:txBody>
      </p:sp>
    </p:spTree>
    <p:extLst>
      <p:ext uri="{BB962C8B-B14F-4D97-AF65-F5344CB8AC3E}">
        <p14:creationId xmlns:p14="http://schemas.microsoft.com/office/powerpoint/2010/main" val="36967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third party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14</a:t>
            </a:fld>
            <a:endParaRPr lang="en-GB"/>
          </a:p>
        </p:txBody>
      </p:sp>
    </p:spTree>
    <p:extLst>
      <p:ext uri="{BB962C8B-B14F-4D97-AF65-F5344CB8AC3E}">
        <p14:creationId xmlns:p14="http://schemas.microsoft.com/office/powerpoint/2010/main" val="167521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15</a:t>
            </a:fld>
            <a:endParaRPr lang="en-GB"/>
          </a:p>
        </p:txBody>
      </p:sp>
    </p:spTree>
    <p:extLst>
      <p:ext uri="{BB962C8B-B14F-4D97-AF65-F5344CB8AC3E}">
        <p14:creationId xmlns:p14="http://schemas.microsoft.com/office/powerpoint/2010/main" val="421848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16</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the end of the introduction, if you feel this training course is the right fit for you, I hope you enjoy this course and learn many new things!</a:t>
            </a:r>
          </a:p>
        </p:txBody>
      </p:sp>
      <p:sp>
        <p:nvSpPr>
          <p:cNvPr id="4" name="Slide Number Placeholder 3"/>
          <p:cNvSpPr>
            <a:spLocks noGrp="1"/>
          </p:cNvSpPr>
          <p:nvPr>
            <p:ph type="sldNum" sz="quarter" idx="5"/>
          </p:nvPr>
        </p:nvSpPr>
        <p:spPr/>
        <p:txBody>
          <a:bodyPr/>
          <a:lstStyle/>
          <a:p>
            <a:fld id="{F338B0AB-549E-4F24-AF95-BCB1475A5C9F}" type="slidenum">
              <a:rPr lang="en-GB" smtClean="0"/>
              <a:t>17</a:t>
            </a:fld>
            <a:endParaRPr lang="en-GB"/>
          </a:p>
        </p:txBody>
      </p:sp>
    </p:spTree>
    <p:extLst>
      <p:ext uri="{BB962C8B-B14F-4D97-AF65-F5344CB8AC3E}">
        <p14:creationId xmlns:p14="http://schemas.microsoft.com/office/powerpoint/2010/main" val="68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a </a:t>
            </a:r>
            <a:r>
              <a:rPr lang="en-GB" dirty="0" err="1"/>
              <a:t>whoami</a:t>
            </a:r>
            <a:r>
              <a:rPr lang="en-GB" dirty="0"/>
              <a:t>… I’d firstly like to introduce my credentials. I am a first class Masters of Computing graduate in the subject of Computer Networks &amp; Cyber Security where I learnt network infrastructure, Linux and gained the competency of programming.</a:t>
            </a:r>
          </a:p>
          <a:p>
            <a:endParaRPr lang="en-GB" dirty="0"/>
          </a:p>
          <a:p>
            <a:r>
              <a:rPr lang="en-GB" dirty="0"/>
              <a:t>I’ve also worked as a security consultant for the North East Business Resilience Centre based in the UK which gave me the opportunity to perform OSINT engagements, I am professionally certified to conduct internal network penetration tests as an OSCP and my current endeavours at the time of developing this material involve offensive security engagements at the University of Durham for a tier 1 national supercomputing facility named COSMA where I was also working as an Assistant Manager.</a:t>
            </a:r>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343903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386578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begin with some of the pre-requisites and why they exist?</a:t>
            </a:r>
          </a:p>
          <a:p>
            <a:endParaRPr lang="en-GB" dirty="0"/>
          </a:p>
          <a:p>
            <a:r>
              <a:rPr lang="en-GB" dirty="0"/>
              <a:t>For starters, you need to have a working understanding of the Linux operating system and be comfortable working with command line environments. The reason being that this course is not to introduce the Linux operating system rather this course will be diving deep into the security issues surrounding Linux systems and how to exploit them as an attacker, Therefore I think having an understanding of the terminal is essential.</a:t>
            </a:r>
          </a:p>
          <a:p>
            <a:endParaRPr lang="en-GB" dirty="0"/>
          </a:p>
          <a:p>
            <a:r>
              <a:rPr lang="en-GB" dirty="0"/>
              <a:t>You are also expected to understand network protocols such as SSH, DNS, ICMP and IPv4 in general to be able to understand the methods of exploitation being used in this course so you can add your own train of thought to the methods of exploitation.</a:t>
            </a:r>
          </a:p>
          <a:p>
            <a:endParaRPr lang="en-GB" dirty="0"/>
          </a:p>
          <a:p>
            <a:r>
              <a:rPr lang="en-GB" dirty="0"/>
              <a:t>And finally, an understanding of programming with a language of your choice is important. The reason for this is that during this course you will be introduced to scripts to automate some of the processes used, therefore being able to understand the code presented and making the necessary changes to suit your situation is important. During an offensive security engagement you will find some steps need to be automated to complete the engagement in a timely manner, which is why the competency of programming is important. </a:t>
            </a:r>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168919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key things to highlight is the target audiences for this course. As explained earlier, this course is not a beginner’s look into penetration testing rather it is a continuation from the basic vulnerabilities you may come across from various training platforms you may have used.</a:t>
            </a:r>
          </a:p>
          <a:p>
            <a:endParaRPr lang="en-GB" dirty="0"/>
          </a:p>
          <a:p>
            <a:r>
              <a:rPr lang="en-GB" dirty="0"/>
              <a:t>One of the main audiences of this course are system and network administrators who work primarily in Linux based environments. Linux itself is a niche market and it is required to secure and harden a Linux infrastructure in order to prevent any potential compromise from internal or external attackers. This course is to introduce trained administrators in Linux to offensive security tactics to gain an offensive security mindset to find vulnerabilities in their own networks following the motto of offense is the best defence.</a:t>
            </a:r>
          </a:p>
          <a:p>
            <a:endParaRPr lang="en-GB" dirty="0"/>
          </a:p>
          <a:p>
            <a:r>
              <a:rPr lang="en-GB" dirty="0"/>
              <a:t>This course also caters other audiences which have existing security knowledge such as penetration testers and cyber security analysts working in SOC roles for monitoring and defence to be able to gain offensive security skills to become further trained attackers or to learn offensive tactics to build defensive approaches and tools.</a:t>
            </a:r>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which can be found in various locations on the internet.</a:t>
            </a:r>
          </a:p>
          <a:p>
            <a:endParaRPr lang="en-GB" dirty="0"/>
          </a:p>
          <a:p>
            <a:r>
              <a:rPr lang="en-GB" dirty="0"/>
              <a:t>You’ll then be learning the next stage of reconnaissance known as active reconnaissance. This involves direct interaction with your target to be able to gain more information on them. Some examples of active reconnaissance could involve port scanning, directory </a:t>
            </a:r>
            <a:r>
              <a:rPr lang="en-GB" dirty="0" err="1"/>
              <a:t>bruteforcing</a:t>
            </a:r>
            <a:r>
              <a:rPr lang="en-GB" dirty="0"/>
              <a:t> in addition to making direct connections such as sending pings which you can then dissect for further information.</a:t>
            </a:r>
          </a:p>
          <a:p>
            <a:endParaRPr lang="en-GB" dirty="0"/>
          </a:p>
          <a:p>
            <a:r>
              <a:rPr lang="en-GB" dirty="0"/>
              <a:t>Upon gaining this information you will be learning ways of breaching the external perimeter</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 and be able to establish a kill chain process in which you can achieve exploitation with found vulnerabilities and bypass defences. </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off talking about some of the key topics which you will be learning in this course. </a:t>
            </a:r>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53229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263798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Beginning with OSINT also known as open source intelligence, this course introduces a short section to introduce different OSINT tools which can be used to gather information on a target in the situation of only having a domain name. This course contains a lecture discussing the different tools and their uses in addition to what you should be looking for in an OSINT investigation for an organisation.</a:t>
            </a:r>
          </a:p>
        </p:txBody>
      </p:sp>
      <p:sp>
        <p:nvSpPr>
          <p:cNvPr id="4" name="Slide Number Placeholder 3"/>
          <p:cNvSpPr>
            <a:spLocks noGrp="1"/>
          </p:cNvSpPr>
          <p:nvPr>
            <p:ph type="sldNum" sz="quarter" idx="5"/>
          </p:nvPr>
        </p:nvSpPr>
        <p:spPr/>
        <p:txBody>
          <a:bodyPr/>
          <a:lstStyle/>
          <a:p>
            <a:fld id="{F338B0AB-549E-4F24-AF95-BCB1475A5C9F}" type="slidenum">
              <a:rPr lang="en-GB" smtClean="0"/>
              <a:t>9</a:t>
            </a:fld>
            <a:endParaRPr lang="en-GB"/>
          </a:p>
        </p:txBody>
      </p:sp>
    </p:spTree>
    <p:extLst>
      <p:ext uri="{BB962C8B-B14F-4D97-AF65-F5344CB8AC3E}">
        <p14:creationId xmlns:p14="http://schemas.microsoft.com/office/powerpoint/2010/main" val="55209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11/04/2022</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11/04/2022</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C0CDA-8D0E-43D1-AF3E-0438605CB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Active reconnaissance</a:t>
            </a:r>
          </a:p>
        </p:txBody>
      </p:sp>
      <p:sp>
        <p:nvSpPr>
          <p:cNvPr id="3" name="Content Placeholder 2">
            <a:extLst>
              <a:ext uri="{FF2B5EF4-FFF2-40B4-BE49-F238E27FC236}">
                <a16:creationId xmlns:a16="http://schemas.microsoft.com/office/drawing/2014/main" id="{FABB42FA-3989-4A58-9CD3-90C3A82E9A4C}"/>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Port scanning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Version detection and service identification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Direct activities towards your target to gain information such as directory brute forcing</a:t>
            </a:r>
          </a:p>
        </p:txBody>
      </p:sp>
    </p:spTree>
    <p:extLst>
      <p:ext uri="{BB962C8B-B14F-4D97-AF65-F5344CB8AC3E}">
        <p14:creationId xmlns:p14="http://schemas.microsoft.com/office/powerpoint/2010/main" val="220922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F5ED9-31ED-4D50-97DA-6D775474B3FF}"/>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External Testing</a:t>
            </a:r>
          </a:p>
        </p:txBody>
      </p:sp>
      <p:sp>
        <p:nvSpPr>
          <p:cNvPr id="3" name="Content Placeholder 2">
            <a:extLst>
              <a:ext uri="{FF2B5EF4-FFF2-40B4-BE49-F238E27FC236}">
                <a16:creationId xmlns:a16="http://schemas.microsoft.com/office/drawing/2014/main" id="{4C269335-820C-4F1A-9A38-86ACA12F2E9D}"/>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Firewall Enumeration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Information disclosure vulnerabilities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Client side attack methods to breach hardened environments.</a:t>
            </a:r>
          </a:p>
        </p:txBody>
      </p:sp>
    </p:spTree>
    <p:extLst>
      <p:ext uri="{BB962C8B-B14F-4D97-AF65-F5344CB8AC3E}">
        <p14:creationId xmlns:p14="http://schemas.microsoft.com/office/powerpoint/2010/main" val="19316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64D42-3D8B-4D04-9FEC-9E1C37601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Internal Testing</a:t>
            </a:r>
          </a:p>
        </p:txBody>
      </p:sp>
      <p:sp>
        <p:nvSpPr>
          <p:cNvPr id="3" name="Content Placeholder 2">
            <a:extLst>
              <a:ext uri="{FF2B5EF4-FFF2-40B4-BE49-F238E27FC236}">
                <a16:creationId xmlns:a16="http://schemas.microsoft.com/office/drawing/2014/main" id="{F86F833A-7F4C-4B80-BB7E-F9FDD5DFB557}"/>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Internal reconnaissance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Privilege Escalation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Post-Exploitation</a:t>
            </a:r>
          </a:p>
        </p:txBody>
      </p:sp>
    </p:spTree>
    <p:extLst>
      <p:ext uri="{BB962C8B-B14F-4D97-AF65-F5344CB8AC3E}">
        <p14:creationId xmlns:p14="http://schemas.microsoft.com/office/powerpoint/2010/main" val="189501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6AC65-D3B5-4CCF-94E8-A8272B728FEC}"/>
              </a:ext>
            </a:extLst>
          </p:cNvPr>
          <p:cNvSpPr>
            <a:spLocks noGrp="1"/>
          </p:cNvSpPr>
          <p:nvPr>
            <p:ph type="title"/>
          </p:nvPr>
        </p:nvSpPr>
        <p:spPr>
          <a:xfrm>
            <a:off x="1383564" y="348865"/>
            <a:ext cx="9718111" cy="1576446"/>
          </a:xfrm>
        </p:spPr>
        <p:txBody>
          <a:bodyPr anchor="ctr">
            <a:normAutofit/>
          </a:bodyPr>
          <a:lstStyle/>
          <a:p>
            <a:pPr algn="ctr"/>
            <a:r>
              <a:rPr lang="en-GB" sz="4000">
                <a:solidFill>
                  <a:srgbClr val="FFFFFF"/>
                </a:solidFill>
              </a:rPr>
              <a:t>Defence Evasion</a:t>
            </a:r>
          </a:p>
        </p:txBody>
      </p:sp>
      <p:graphicFrame>
        <p:nvGraphicFramePr>
          <p:cNvPr id="5" name="Content Placeholder 2">
            <a:extLst>
              <a:ext uri="{FF2B5EF4-FFF2-40B4-BE49-F238E27FC236}">
                <a16:creationId xmlns:a16="http://schemas.microsoft.com/office/drawing/2014/main" id="{34F4075E-D698-442C-AB23-C4AFEDE440EE}"/>
              </a:ext>
            </a:extLst>
          </p:cNvPr>
          <p:cNvGraphicFramePr>
            <a:graphicFrameLocks noGrp="1"/>
          </p:cNvGraphicFramePr>
          <p:nvPr>
            <p:ph idx="1"/>
            <p:extLst>
              <p:ext uri="{D42A27DB-BD31-4B8C-83A1-F6EECF244321}">
                <p14:modId xmlns:p14="http://schemas.microsoft.com/office/powerpoint/2010/main" val="9200719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46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4EABE-4247-44A3-8350-8236785CD2E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Persistence/Data Exfiltration</a:t>
            </a:r>
          </a:p>
        </p:txBody>
      </p:sp>
      <p:sp>
        <p:nvSpPr>
          <p:cNvPr id="3" name="Content Placeholder 2">
            <a:extLst>
              <a:ext uri="{FF2B5EF4-FFF2-40B4-BE49-F238E27FC236}">
                <a16:creationId xmlns:a16="http://schemas.microsoft.com/office/drawing/2014/main" id="{95C9AC47-102D-4AD4-98FB-E7E51B4B5E26}"/>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IP spoofing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Persistent access using tunnels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Exfiltrating data with unique methods to avoid detection</a:t>
            </a:r>
          </a:p>
        </p:txBody>
      </p:sp>
    </p:spTree>
    <p:extLst>
      <p:ext uri="{BB962C8B-B14F-4D97-AF65-F5344CB8AC3E}">
        <p14:creationId xmlns:p14="http://schemas.microsoft.com/office/powerpoint/2010/main" val="19881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B56DCA-C0E2-471B-A2EE-46C6C0F15A66}"/>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AND MORE</a:t>
            </a:r>
          </a:p>
        </p:txBody>
      </p:sp>
    </p:spTree>
    <p:extLst>
      <p:ext uri="{BB962C8B-B14F-4D97-AF65-F5344CB8AC3E}">
        <p14:creationId xmlns:p14="http://schemas.microsoft.com/office/powerpoint/2010/main" val="21461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29014552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 and enjoy the course!</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B33CA-E989-4B1D-998E-C1CABB24031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t>
            </a:r>
            <a:r>
              <a:rPr lang="en-GB" sz="4000" dirty="0" err="1">
                <a:solidFill>
                  <a:srgbClr val="FFFFFF"/>
                </a:solidFill>
              </a:rPr>
              <a:t>whoami</a:t>
            </a:r>
            <a:endParaRPr lang="en-GB" sz="4000" dirty="0">
              <a:solidFill>
                <a:srgbClr val="FFFFFF"/>
              </a:solidFill>
            </a:endParaRPr>
          </a:p>
        </p:txBody>
      </p:sp>
      <p:sp>
        <p:nvSpPr>
          <p:cNvPr id="3" name="Content Placeholder 2">
            <a:extLst>
              <a:ext uri="{FF2B5EF4-FFF2-40B4-BE49-F238E27FC236}">
                <a16:creationId xmlns:a16="http://schemas.microsoft.com/office/drawing/2014/main" id="{D3E97A1F-839B-447E-8431-86032A81FB04}"/>
              </a:ext>
            </a:extLst>
          </p:cNvPr>
          <p:cNvSpPr>
            <a:spLocks noGrp="1"/>
          </p:cNvSpPr>
          <p:nvPr>
            <p:ph idx="1"/>
          </p:nvPr>
        </p:nvSpPr>
        <p:spPr>
          <a:xfrm>
            <a:off x="1371599" y="2318196"/>
            <a:ext cx="9724031" cy="4120703"/>
          </a:xfrm>
        </p:spPr>
        <p:txBody>
          <a:bodyPr anchor="ctr">
            <a:normAutofit lnSpcReduction="10000"/>
          </a:bodyPr>
          <a:lstStyle/>
          <a:p>
            <a:r>
              <a:rPr lang="en-GB" sz="2400" dirty="0">
                <a:latin typeface="Arial" panose="020B0604020202020204" pitchFamily="34" charset="0"/>
                <a:cs typeface="Arial" panose="020B0604020202020204" pitchFamily="34" charset="0"/>
              </a:rPr>
              <a:t>First Class Masters of Computing Graduate in Computer Networks &amp; Cyber Security (Linux, Network infrastructure, programming)</a:t>
            </a:r>
          </a:p>
          <a:p>
            <a:pPr marL="0" indent="0">
              <a:buNone/>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Previously a security consultant for NEBRC (OSINT)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OSCP (Offensive Security Certified Professional) Certified</a:t>
            </a:r>
          </a:p>
          <a:p>
            <a:endParaRPr lang="en-GB" sz="2400" dirty="0">
              <a:latin typeface="Arial" panose="020B0604020202020204" pitchFamily="34" charset="0"/>
              <a:cs typeface="Arial" panose="020B0604020202020204" pitchFamily="34" charset="0"/>
            </a:endParaRPr>
          </a:p>
          <a:p>
            <a:r>
              <a:rPr lang="en-GB" sz="2400">
                <a:latin typeface="Arial" panose="020B0604020202020204" pitchFamily="34" charset="0"/>
                <a:cs typeface="Arial" panose="020B0604020202020204" pitchFamily="34" charset="0"/>
              </a:rPr>
              <a:t>Current Assistant </a:t>
            </a:r>
            <a:r>
              <a:rPr lang="en-GB" sz="2400" dirty="0">
                <a:latin typeface="Arial" panose="020B0604020202020204" pitchFamily="34" charset="0"/>
                <a:cs typeface="Arial" panose="020B0604020202020204" pitchFamily="34" charset="0"/>
              </a:rPr>
              <a:t>Manager at Durham University with a specialist background in Offensive Security engaging in penetration testing for Linux systems</a:t>
            </a:r>
          </a:p>
        </p:txBody>
      </p:sp>
    </p:spTree>
    <p:extLst>
      <p:ext uri="{BB962C8B-B14F-4D97-AF65-F5344CB8AC3E}">
        <p14:creationId xmlns:p14="http://schemas.microsoft.com/office/powerpoint/2010/main" val="315675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A8C8C-42D0-48D4-9358-44CD80FE25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Disclaimer</a:t>
            </a:r>
          </a:p>
        </p:txBody>
      </p:sp>
      <p:sp>
        <p:nvSpPr>
          <p:cNvPr id="3" name="Content Placeholder 2">
            <a:extLst>
              <a:ext uri="{FF2B5EF4-FFF2-40B4-BE49-F238E27FC236}">
                <a16:creationId xmlns:a16="http://schemas.microsoft.com/office/drawing/2014/main" id="{752A167C-AD52-45C4-A1BF-695B05F54D8E}"/>
              </a:ext>
            </a:extLst>
          </p:cNvPr>
          <p:cNvSpPr>
            <a:spLocks noGrp="1"/>
          </p:cNvSpPr>
          <p:nvPr>
            <p:ph idx="1"/>
          </p:nvPr>
        </p:nvSpPr>
        <p:spPr>
          <a:xfrm>
            <a:off x="1457558" y="2014623"/>
            <a:ext cx="9724031" cy="4412803"/>
          </a:xfrm>
        </p:spPr>
        <p:txBody>
          <a:bodyPr anchor="ctr">
            <a:noAutofit/>
          </a:bodyPr>
          <a:lstStyle/>
          <a:p>
            <a:r>
              <a:rPr lang="en-GB" sz="2400" dirty="0">
                <a:latin typeface="Arial" panose="020B0604020202020204" pitchFamily="34" charset="0"/>
                <a:cs typeface="Arial" panose="020B0604020202020204" pitchFamily="34" charset="0"/>
              </a:rPr>
              <a:t>I take no responsibility for any misuse of the techniques taught in this course.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techniques taught in this training course are intended to be used with given permission to perform penetration tests on networks.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Any misuse of these techniques could result in legal action taken by third parties in addition to involvement of local law enforcement agencies.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materials of this course have been published with an MIT license, happy learning! </a:t>
            </a:r>
            <a:r>
              <a:rPr lang="en-GB" sz="2400" dirty="0">
                <a:latin typeface="Arial" panose="020B0604020202020204" pitchFamily="34" charset="0"/>
                <a:cs typeface="Arial" panose="020B0604020202020204" pitchFamily="34" charset="0"/>
                <a:sym typeface="Wingdings" panose="05000000000000000000" pitchFamily="2" charset="2"/>
              </a:rPr>
              <a:t></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843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EDD77-FE1C-466B-9743-D8F6537514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sp>
        <p:nvSpPr>
          <p:cNvPr id="3" name="Content Placeholder 2">
            <a:extLst>
              <a:ext uri="{FF2B5EF4-FFF2-40B4-BE49-F238E27FC236}">
                <a16:creationId xmlns:a16="http://schemas.microsoft.com/office/drawing/2014/main" id="{23B4DDA2-4252-4097-9E57-464E478C1DC2}"/>
              </a:ext>
            </a:extLst>
          </p:cNvPr>
          <p:cNvSpPr>
            <a:spLocks noGrp="1"/>
          </p:cNvSpPr>
          <p:nvPr>
            <p:ph idx="1"/>
          </p:nvPr>
        </p:nvSpPr>
        <p:spPr>
          <a:xfrm>
            <a:off x="1371599" y="2318196"/>
            <a:ext cx="9724031" cy="4245265"/>
          </a:xfrm>
        </p:spPr>
        <p:txBody>
          <a:bodyPr anchor="ctr">
            <a:normAutofit/>
          </a:bodyPr>
          <a:lstStyle/>
          <a:p>
            <a:r>
              <a:rPr lang="en-GB" sz="2400" dirty="0">
                <a:latin typeface="Arial" panose="020B0604020202020204" pitchFamily="34" charset="0"/>
                <a:cs typeface="Arial" panose="020B0604020202020204" pitchFamily="34" charset="0"/>
              </a:rPr>
              <a:t>Understanding of the Linux operating system, proficiency with Linux tools and command line environments.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Knowledge of network protocols (SSH, DNS, ICMP) and understanding of network security mechanisms (Firewall, IDS)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Proficiency in a programming language such as: Python, Bash, Perl, PHP</a:t>
            </a:r>
          </a:p>
        </p:txBody>
      </p:sp>
    </p:spTree>
    <p:extLst>
      <p:ext uri="{BB962C8B-B14F-4D97-AF65-F5344CB8AC3E}">
        <p14:creationId xmlns:p14="http://schemas.microsoft.com/office/powerpoint/2010/main" val="169722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Audiences</a:t>
            </a:r>
          </a:p>
        </p:txBody>
      </p:sp>
      <p:sp>
        <p:nvSpPr>
          <p:cNvPr id="4" name="Content Placeholder 3">
            <a:extLst>
              <a:ext uri="{FF2B5EF4-FFF2-40B4-BE49-F238E27FC236}">
                <a16:creationId xmlns:a16="http://schemas.microsoft.com/office/drawing/2014/main" id="{10687090-C000-4D90-AEA0-B675C7FAD652}"/>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System/network administrators or any other technical role involving Linux systems.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Penetration testers who would like to upskill their offensive tactics in Linux however may find a lack of training materials available online.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SOC analysts and blue team security operators who would like to understand offensive security tactics further to defend their organisations from advanced attacks against Linux based infrastructure.</a:t>
            </a:r>
          </a:p>
        </p:txBody>
      </p:sp>
    </p:spTree>
    <p:extLst>
      <p:ext uri="{BB962C8B-B14F-4D97-AF65-F5344CB8AC3E}">
        <p14:creationId xmlns:p14="http://schemas.microsoft.com/office/powerpoint/2010/main" val="18004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latin typeface="Arial" panose="020B0604020202020204" pitchFamily="34" charset="0"/>
                <a:cs typeface="Arial" panose="020B0604020202020204" pitchFamily="34" charset="0"/>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19632053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EE740-ECC1-4136-BF71-F4A97C444CB5}"/>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What you will be learning?</a:t>
            </a:r>
          </a:p>
        </p:txBody>
      </p:sp>
      <p:pic>
        <p:nvPicPr>
          <p:cNvPr id="7" name="Graphic 6" descr="Classroom">
            <a:extLst>
              <a:ext uri="{FF2B5EF4-FFF2-40B4-BE49-F238E27FC236}">
                <a16:creationId xmlns:a16="http://schemas.microsoft.com/office/drawing/2014/main" id="{A662B9B1-ED21-44E6-806C-173FD9A58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81936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D2B2-27BE-483E-BE55-399F578F83EC}"/>
              </a:ext>
            </a:extLst>
          </p:cNvPr>
          <p:cNvSpPr>
            <a:spLocks noGrp="1"/>
          </p:cNvSpPr>
          <p:nvPr>
            <p:ph type="title"/>
          </p:nvPr>
        </p:nvSpPr>
        <p:spPr/>
        <p:txBody>
          <a:bodyPr/>
          <a:lstStyle/>
          <a:p>
            <a:pPr algn="ctr"/>
            <a:r>
              <a:rPr lang="en-GB" dirty="0"/>
              <a:t>What you will be learning?</a:t>
            </a:r>
          </a:p>
        </p:txBody>
      </p:sp>
      <p:sp>
        <p:nvSpPr>
          <p:cNvPr id="3" name="Content Placeholder 2">
            <a:extLst>
              <a:ext uri="{FF2B5EF4-FFF2-40B4-BE49-F238E27FC236}">
                <a16:creationId xmlns:a16="http://schemas.microsoft.com/office/drawing/2014/main" id="{569BF10C-0B7D-4B20-8CB7-AB5DA4E1C3A5}"/>
              </a:ext>
            </a:extLst>
          </p:cNvPr>
          <p:cNvSpPr>
            <a:spLocks noGrp="1"/>
          </p:cNvSpPr>
          <p:nvPr>
            <p:ph idx="1"/>
          </p:nvPr>
        </p:nvSpPr>
        <p:spPr/>
        <p:txBody>
          <a:bodyPr/>
          <a:lstStyle/>
          <a:p>
            <a:r>
              <a:rPr lang="en-GB" dirty="0"/>
              <a:t>OSINT/Passive Reconnaissance – 5%</a:t>
            </a:r>
          </a:p>
          <a:p>
            <a:endParaRPr lang="en-GB" dirty="0"/>
          </a:p>
          <a:p>
            <a:r>
              <a:rPr lang="en-GB" dirty="0"/>
              <a:t>Active Reconnaissance – 10%</a:t>
            </a:r>
          </a:p>
          <a:p>
            <a:endParaRPr lang="en-GB" dirty="0"/>
          </a:p>
          <a:p>
            <a:r>
              <a:rPr lang="en-GB" dirty="0"/>
              <a:t>External Testing – 25%</a:t>
            </a:r>
          </a:p>
          <a:p>
            <a:endParaRPr lang="en-GB" dirty="0"/>
          </a:p>
          <a:p>
            <a:r>
              <a:rPr lang="en-GB" dirty="0"/>
              <a:t>Internal Testing – 60%</a:t>
            </a:r>
          </a:p>
        </p:txBody>
      </p:sp>
    </p:spTree>
    <p:extLst>
      <p:ext uri="{BB962C8B-B14F-4D97-AF65-F5344CB8AC3E}">
        <p14:creationId xmlns:p14="http://schemas.microsoft.com/office/powerpoint/2010/main" val="335510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61F6E-CEA3-47F7-B5AA-40C817E43C68}"/>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OSINT (Open Source Intelligence)</a:t>
            </a:r>
          </a:p>
        </p:txBody>
      </p:sp>
      <p:sp>
        <p:nvSpPr>
          <p:cNvPr id="3" name="Content Placeholder 2">
            <a:extLst>
              <a:ext uri="{FF2B5EF4-FFF2-40B4-BE49-F238E27FC236}">
                <a16:creationId xmlns:a16="http://schemas.microsoft.com/office/drawing/2014/main" id="{38823889-4FF5-43B7-8A24-6FE35703031B}"/>
              </a:ext>
            </a:extLst>
          </p:cNvPr>
          <p:cNvSpPr>
            <a:spLocks noGrp="1"/>
          </p:cNvSpPr>
          <p:nvPr>
            <p:ph idx="1"/>
          </p:nvPr>
        </p:nvSpPr>
        <p:spPr>
          <a:xfrm>
            <a:off x="1371599" y="2318196"/>
            <a:ext cx="9724031" cy="3930203"/>
          </a:xfrm>
        </p:spPr>
        <p:txBody>
          <a:bodyPr anchor="ctr">
            <a:normAutofit/>
          </a:bodyPr>
          <a:lstStyle/>
          <a:p>
            <a:r>
              <a:rPr lang="en-GB" sz="2400" dirty="0">
                <a:latin typeface="Arial" panose="020B0604020202020204" pitchFamily="34" charset="0"/>
                <a:cs typeface="Arial" panose="020B0604020202020204" pitchFamily="34" charset="0"/>
              </a:rPr>
              <a:t>Using social media and public records available on the internet to gather as much information as possible on your target organisation.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Being able to find password dumps, misconfigured web pages, versions of systems, breached credentials.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Understanding the participation of OSINT within offensive security engagements.</a:t>
            </a:r>
          </a:p>
          <a:p>
            <a:endParaRPr lang="en-GB" sz="2000" dirty="0"/>
          </a:p>
          <a:p>
            <a:endParaRPr lang="en-GB" sz="2000" dirty="0"/>
          </a:p>
        </p:txBody>
      </p:sp>
    </p:spTree>
    <p:extLst>
      <p:ext uri="{BB962C8B-B14F-4D97-AF65-F5344CB8AC3E}">
        <p14:creationId xmlns:p14="http://schemas.microsoft.com/office/powerpoint/2010/main" val="94684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1919</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Offensive Security Tactics for Linux Professionals</vt:lpstr>
      <vt:lpstr>$whoami</vt:lpstr>
      <vt:lpstr>Disclaimer</vt:lpstr>
      <vt:lpstr>Pre-requisites</vt:lpstr>
      <vt:lpstr>Target Audiences</vt:lpstr>
      <vt:lpstr>What you will learn?</vt:lpstr>
      <vt:lpstr>What you will be learning?</vt:lpstr>
      <vt:lpstr>What you will be learning?</vt:lpstr>
      <vt:lpstr>OSINT (Open Source Intelligence)</vt:lpstr>
      <vt:lpstr>Active reconnaissance</vt:lpstr>
      <vt:lpstr>External Testing</vt:lpstr>
      <vt:lpstr>Internal Testing</vt:lpstr>
      <vt:lpstr>Defence Evasion</vt:lpstr>
      <vt:lpstr>Persistence/Data Exfiltration</vt:lpstr>
      <vt:lpstr>AND MORE</vt:lpstr>
      <vt:lpstr>What this course is?</vt:lpstr>
      <vt:lpstr>Thank you and enjoy the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HUSSAIN, AQEEB R.</cp:lastModifiedBy>
  <cp:revision>1388</cp:revision>
  <dcterms:created xsi:type="dcterms:W3CDTF">2021-01-18T08:29:56Z</dcterms:created>
  <dcterms:modified xsi:type="dcterms:W3CDTF">2022-04-11T01:10:12Z</dcterms:modified>
</cp:coreProperties>
</file>