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5"/>
  </p:notesMasterIdLst>
  <p:sldIdLst>
    <p:sldId id="256" r:id="rId2"/>
    <p:sldId id="258" r:id="rId3"/>
    <p:sldId id="257" r:id="rId4"/>
    <p:sldId id="286" r:id="rId5"/>
    <p:sldId id="269" r:id="rId6"/>
    <p:sldId id="270" r:id="rId7"/>
    <p:sldId id="288" r:id="rId8"/>
    <p:sldId id="289" r:id="rId9"/>
    <p:sldId id="271" r:id="rId10"/>
    <p:sldId id="287" r:id="rId11"/>
    <p:sldId id="277" r:id="rId12"/>
    <p:sldId id="260" r:id="rId13"/>
    <p:sldId id="276" r:id="rId14"/>
    <p:sldId id="280" r:id="rId15"/>
    <p:sldId id="281" r:id="rId16"/>
    <p:sldId id="282" r:id="rId17"/>
    <p:sldId id="283" r:id="rId18"/>
    <p:sldId id="261" r:id="rId19"/>
    <p:sldId id="267" r:id="rId20"/>
    <p:sldId id="285" r:id="rId21"/>
    <p:sldId id="290" r:id="rId22"/>
    <p:sldId id="264" r:id="rId23"/>
    <p:sldId id="278" r:id="rId24"/>
    <p:sldId id="292" r:id="rId25"/>
    <p:sldId id="291" r:id="rId26"/>
    <p:sldId id="284" r:id="rId27"/>
    <p:sldId id="272" r:id="rId28"/>
    <p:sldId id="294" r:id="rId29"/>
    <p:sldId id="295" r:id="rId30"/>
    <p:sldId id="273" r:id="rId31"/>
    <p:sldId id="293" r:id="rId32"/>
    <p:sldId id="274" r:id="rId33"/>
    <p:sldId id="27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5452" autoAdjust="0"/>
  </p:normalViewPr>
  <p:slideViewPr>
    <p:cSldViewPr snapToGrid="0">
      <p:cViewPr varScale="1">
        <p:scale>
          <a:sx n="73" d="100"/>
          <a:sy n="73" d="100"/>
        </p:scale>
        <p:origin x="1974" y="6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968F33-DEFD-4829-8AAF-E4AE5998D39E}"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EE355B8F-05D6-4F47-9202-AFBDAF59704D}">
      <dgm:prSet/>
      <dgm:spPr/>
      <dgm:t>
        <a:bodyPr/>
        <a:lstStyle/>
        <a:p>
          <a:r>
            <a:rPr lang="en-GB" dirty="0"/>
            <a:t>1. What is IPTables, why do we use it and its role in network security?</a:t>
          </a:r>
          <a:endParaRPr lang="en-US" dirty="0"/>
        </a:p>
      </dgm:t>
    </dgm:pt>
    <dgm:pt modelId="{9CDE6434-CB96-4D89-9AB5-4FBB3ABAEB43}" type="parTrans" cxnId="{877C8D1D-2197-49D0-B279-90F9575AAF14}">
      <dgm:prSet/>
      <dgm:spPr/>
      <dgm:t>
        <a:bodyPr/>
        <a:lstStyle/>
        <a:p>
          <a:endParaRPr lang="en-US"/>
        </a:p>
      </dgm:t>
    </dgm:pt>
    <dgm:pt modelId="{E79030BE-8B0F-4C10-AB21-CB139C95F329}" type="sibTrans" cxnId="{877C8D1D-2197-49D0-B279-90F9575AAF14}">
      <dgm:prSet/>
      <dgm:spPr/>
      <dgm:t>
        <a:bodyPr/>
        <a:lstStyle/>
        <a:p>
          <a:endParaRPr lang="en-US"/>
        </a:p>
      </dgm:t>
    </dgm:pt>
    <dgm:pt modelId="{26B16591-9B15-4983-8C53-2DB1FC4C9A2C}">
      <dgm:prSet/>
      <dgm:spPr/>
      <dgm:t>
        <a:bodyPr/>
        <a:lstStyle/>
        <a:p>
          <a:r>
            <a:rPr lang="en-GB" dirty="0"/>
            <a:t>2. Best practices of IPTables configuration</a:t>
          </a:r>
          <a:endParaRPr lang="en-US" dirty="0"/>
        </a:p>
      </dgm:t>
    </dgm:pt>
    <dgm:pt modelId="{D9BB12B9-9C32-4A37-83A7-0AE2BFD2906E}" type="parTrans" cxnId="{1CDFEBE2-D607-4FAE-8C95-DFF94D717502}">
      <dgm:prSet/>
      <dgm:spPr/>
      <dgm:t>
        <a:bodyPr/>
        <a:lstStyle/>
        <a:p>
          <a:endParaRPr lang="en-US"/>
        </a:p>
      </dgm:t>
    </dgm:pt>
    <dgm:pt modelId="{57D13247-50D5-49CF-8275-B5D4A3456F51}" type="sibTrans" cxnId="{1CDFEBE2-D607-4FAE-8C95-DFF94D717502}">
      <dgm:prSet/>
      <dgm:spPr/>
      <dgm:t>
        <a:bodyPr/>
        <a:lstStyle/>
        <a:p>
          <a:endParaRPr lang="en-US"/>
        </a:p>
      </dgm:t>
    </dgm:pt>
    <dgm:pt modelId="{A97B792D-3352-4895-A53B-3123F27D667C}">
      <dgm:prSet/>
      <dgm:spPr/>
      <dgm:t>
        <a:bodyPr/>
        <a:lstStyle/>
        <a:p>
          <a:r>
            <a:rPr lang="en-GB" dirty="0"/>
            <a:t>3. Use case example of IPTables</a:t>
          </a:r>
          <a:endParaRPr lang="en-US" dirty="0"/>
        </a:p>
      </dgm:t>
    </dgm:pt>
    <dgm:pt modelId="{54E3444E-AE74-47C9-9011-E5AD5C55FC0A}" type="parTrans" cxnId="{FAC52082-EF4F-4259-B0D8-6FBAC2BE7655}">
      <dgm:prSet/>
      <dgm:spPr/>
      <dgm:t>
        <a:bodyPr/>
        <a:lstStyle/>
        <a:p>
          <a:endParaRPr lang="en-US"/>
        </a:p>
      </dgm:t>
    </dgm:pt>
    <dgm:pt modelId="{7149846D-4734-440D-9115-5360B4BB4826}" type="sibTrans" cxnId="{FAC52082-EF4F-4259-B0D8-6FBAC2BE7655}">
      <dgm:prSet/>
      <dgm:spPr/>
      <dgm:t>
        <a:bodyPr/>
        <a:lstStyle/>
        <a:p>
          <a:endParaRPr lang="en-US"/>
        </a:p>
      </dgm:t>
    </dgm:pt>
    <dgm:pt modelId="{3EDA1DDE-3311-48A2-B013-77F9C20D6726}">
      <dgm:prSet/>
      <dgm:spPr/>
      <dgm:t>
        <a:bodyPr/>
        <a:lstStyle/>
        <a:p>
          <a:r>
            <a:rPr lang="en-GB" dirty="0"/>
            <a:t>4. IPv6 host reconnaissance techniques</a:t>
          </a:r>
          <a:endParaRPr lang="en-US" dirty="0"/>
        </a:p>
      </dgm:t>
    </dgm:pt>
    <dgm:pt modelId="{A28FC424-C11F-4143-86CB-4CC0CB1DFF5E}" type="parTrans" cxnId="{BE34F7F9-414E-4352-A0D5-4A7DDDAC7B6A}">
      <dgm:prSet/>
      <dgm:spPr/>
      <dgm:t>
        <a:bodyPr/>
        <a:lstStyle/>
        <a:p>
          <a:endParaRPr lang="en-US"/>
        </a:p>
      </dgm:t>
    </dgm:pt>
    <dgm:pt modelId="{8A6A371F-B13B-4ECB-9E1F-812BFABD4BD6}" type="sibTrans" cxnId="{BE34F7F9-414E-4352-A0D5-4A7DDDAC7B6A}">
      <dgm:prSet/>
      <dgm:spPr/>
      <dgm:t>
        <a:bodyPr/>
        <a:lstStyle/>
        <a:p>
          <a:endParaRPr lang="en-US"/>
        </a:p>
      </dgm:t>
    </dgm:pt>
    <dgm:pt modelId="{6F133302-3B92-4574-AEC9-F28BB7FA0ADF}">
      <dgm:prSet/>
      <dgm:spPr/>
      <dgm:t>
        <a:bodyPr/>
        <a:lstStyle/>
        <a:p>
          <a:r>
            <a:rPr lang="en-GB" dirty="0"/>
            <a:t>5. IPTables bypassing and VLAN Hopping</a:t>
          </a:r>
          <a:endParaRPr lang="en-US" dirty="0"/>
        </a:p>
      </dgm:t>
    </dgm:pt>
    <dgm:pt modelId="{8A96E38D-B492-4095-97D1-E0B8F74AD45A}" type="parTrans" cxnId="{CE9D801C-8FFD-403B-ACC5-7454E77A943B}">
      <dgm:prSet/>
      <dgm:spPr/>
      <dgm:t>
        <a:bodyPr/>
        <a:lstStyle/>
        <a:p>
          <a:endParaRPr lang="en-US"/>
        </a:p>
      </dgm:t>
    </dgm:pt>
    <dgm:pt modelId="{97EE91EF-2580-44A5-B85D-8B98666ED5C9}" type="sibTrans" cxnId="{CE9D801C-8FFD-403B-ACC5-7454E77A943B}">
      <dgm:prSet/>
      <dgm:spPr/>
      <dgm:t>
        <a:bodyPr/>
        <a:lstStyle/>
        <a:p>
          <a:endParaRPr lang="en-US"/>
        </a:p>
      </dgm:t>
    </dgm:pt>
    <dgm:pt modelId="{14914DDB-3F6E-4463-B906-49AA886D09EF}">
      <dgm:prSet/>
      <dgm:spPr/>
      <dgm:t>
        <a:bodyPr/>
        <a:lstStyle/>
        <a:p>
          <a:r>
            <a:rPr lang="en-GB" dirty="0"/>
            <a:t>6. Recommended patches</a:t>
          </a:r>
          <a:endParaRPr lang="en-US" dirty="0"/>
        </a:p>
      </dgm:t>
    </dgm:pt>
    <dgm:pt modelId="{4B168898-19A6-485E-9483-A6D5AABC6B0C}" type="parTrans" cxnId="{D85D480A-63DD-4E7D-BC19-97D7804DF791}">
      <dgm:prSet/>
      <dgm:spPr/>
      <dgm:t>
        <a:bodyPr/>
        <a:lstStyle/>
        <a:p>
          <a:endParaRPr lang="en-US"/>
        </a:p>
      </dgm:t>
    </dgm:pt>
    <dgm:pt modelId="{6B50970B-DE9A-437F-9288-53DB0DD04D1A}" type="sibTrans" cxnId="{D85D480A-63DD-4E7D-BC19-97D7804DF791}">
      <dgm:prSet/>
      <dgm:spPr/>
      <dgm:t>
        <a:bodyPr/>
        <a:lstStyle/>
        <a:p>
          <a:endParaRPr lang="en-US"/>
        </a:p>
      </dgm:t>
    </dgm:pt>
    <dgm:pt modelId="{A352FD46-EC62-4183-83ED-AF43AD5B3C69}" type="pres">
      <dgm:prSet presAssocID="{BB968F33-DEFD-4829-8AAF-E4AE5998D39E}" presName="Name0" presStyleCnt="0">
        <dgm:presLayoutVars>
          <dgm:dir/>
          <dgm:resizeHandles val="exact"/>
        </dgm:presLayoutVars>
      </dgm:prSet>
      <dgm:spPr/>
    </dgm:pt>
    <dgm:pt modelId="{D593A5E4-FC64-499E-9270-8A87EA676FE1}" type="pres">
      <dgm:prSet presAssocID="{EE355B8F-05D6-4F47-9202-AFBDAF59704D}" presName="node" presStyleLbl="node1" presStyleIdx="0" presStyleCnt="6">
        <dgm:presLayoutVars>
          <dgm:bulletEnabled val="1"/>
        </dgm:presLayoutVars>
      </dgm:prSet>
      <dgm:spPr/>
    </dgm:pt>
    <dgm:pt modelId="{79CB2E3A-C50D-4381-98CD-47EAF7DF3B96}" type="pres">
      <dgm:prSet presAssocID="{E79030BE-8B0F-4C10-AB21-CB139C95F329}" presName="sibTrans" presStyleLbl="sibTrans1D1" presStyleIdx="0" presStyleCnt="5"/>
      <dgm:spPr/>
    </dgm:pt>
    <dgm:pt modelId="{ECD5DB47-74F6-4BDA-BCD9-26627882F467}" type="pres">
      <dgm:prSet presAssocID="{E79030BE-8B0F-4C10-AB21-CB139C95F329}" presName="connectorText" presStyleLbl="sibTrans1D1" presStyleIdx="0" presStyleCnt="5"/>
      <dgm:spPr/>
    </dgm:pt>
    <dgm:pt modelId="{998BE618-24C5-4A1D-B47C-D3A4483F2F55}" type="pres">
      <dgm:prSet presAssocID="{26B16591-9B15-4983-8C53-2DB1FC4C9A2C}" presName="node" presStyleLbl="node1" presStyleIdx="1" presStyleCnt="6">
        <dgm:presLayoutVars>
          <dgm:bulletEnabled val="1"/>
        </dgm:presLayoutVars>
      </dgm:prSet>
      <dgm:spPr/>
    </dgm:pt>
    <dgm:pt modelId="{B5D718FC-2390-4C2F-BA4D-ECFDFE188A7E}" type="pres">
      <dgm:prSet presAssocID="{57D13247-50D5-49CF-8275-B5D4A3456F51}" presName="sibTrans" presStyleLbl="sibTrans1D1" presStyleIdx="1" presStyleCnt="5"/>
      <dgm:spPr/>
    </dgm:pt>
    <dgm:pt modelId="{F67648A2-AF62-405D-9F8B-8C7D32AE69FD}" type="pres">
      <dgm:prSet presAssocID="{57D13247-50D5-49CF-8275-B5D4A3456F51}" presName="connectorText" presStyleLbl="sibTrans1D1" presStyleIdx="1" presStyleCnt="5"/>
      <dgm:spPr/>
    </dgm:pt>
    <dgm:pt modelId="{5C51D254-B1D1-4D93-B338-55380A5E7012}" type="pres">
      <dgm:prSet presAssocID="{A97B792D-3352-4895-A53B-3123F27D667C}" presName="node" presStyleLbl="node1" presStyleIdx="2" presStyleCnt="6">
        <dgm:presLayoutVars>
          <dgm:bulletEnabled val="1"/>
        </dgm:presLayoutVars>
      </dgm:prSet>
      <dgm:spPr/>
    </dgm:pt>
    <dgm:pt modelId="{ADC9AC5D-C37D-4EDE-88C7-B7BFB8DE8A8F}" type="pres">
      <dgm:prSet presAssocID="{7149846D-4734-440D-9115-5360B4BB4826}" presName="sibTrans" presStyleLbl="sibTrans1D1" presStyleIdx="2" presStyleCnt="5"/>
      <dgm:spPr/>
    </dgm:pt>
    <dgm:pt modelId="{7A2BBCA2-D16F-4237-811F-65F4DC548D33}" type="pres">
      <dgm:prSet presAssocID="{7149846D-4734-440D-9115-5360B4BB4826}" presName="connectorText" presStyleLbl="sibTrans1D1" presStyleIdx="2" presStyleCnt="5"/>
      <dgm:spPr/>
    </dgm:pt>
    <dgm:pt modelId="{0CF04296-C91D-4A8D-A6C5-A5AF59E76695}" type="pres">
      <dgm:prSet presAssocID="{3EDA1DDE-3311-48A2-B013-77F9C20D6726}" presName="node" presStyleLbl="node1" presStyleIdx="3" presStyleCnt="6">
        <dgm:presLayoutVars>
          <dgm:bulletEnabled val="1"/>
        </dgm:presLayoutVars>
      </dgm:prSet>
      <dgm:spPr/>
    </dgm:pt>
    <dgm:pt modelId="{EC2BCBED-EE29-479E-9E76-9AC2B80524B1}" type="pres">
      <dgm:prSet presAssocID="{8A6A371F-B13B-4ECB-9E1F-812BFABD4BD6}" presName="sibTrans" presStyleLbl="sibTrans1D1" presStyleIdx="3" presStyleCnt="5"/>
      <dgm:spPr/>
    </dgm:pt>
    <dgm:pt modelId="{0549F50F-9866-4424-BAB5-451FB1A175C5}" type="pres">
      <dgm:prSet presAssocID="{8A6A371F-B13B-4ECB-9E1F-812BFABD4BD6}" presName="connectorText" presStyleLbl="sibTrans1D1" presStyleIdx="3" presStyleCnt="5"/>
      <dgm:spPr/>
    </dgm:pt>
    <dgm:pt modelId="{1C840085-61C4-4CC2-828C-35F8E6CB1F9B}" type="pres">
      <dgm:prSet presAssocID="{6F133302-3B92-4574-AEC9-F28BB7FA0ADF}" presName="node" presStyleLbl="node1" presStyleIdx="4" presStyleCnt="6">
        <dgm:presLayoutVars>
          <dgm:bulletEnabled val="1"/>
        </dgm:presLayoutVars>
      </dgm:prSet>
      <dgm:spPr/>
    </dgm:pt>
    <dgm:pt modelId="{DD1098C6-9150-4208-B05B-6101A1E2698B}" type="pres">
      <dgm:prSet presAssocID="{97EE91EF-2580-44A5-B85D-8B98666ED5C9}" presName="sibTrans" presStyleLbl="sibTrans1D1" presStyleIdx="4" presStyleCnt="5"/>
      <dgm:spPr/>
    </dgm:pt>
    <dgm:pt modelId="{911FAAEC-D133-41BD-9E93-6BFFECE713F1}" type="pres">
      <dgm:prSet presAssocID="{97EE91EF-2580-44A5-B85D-8B98666ED5C9}" presName="connectorText" presStyleLbl="sibTrans1D1" presStyleIdx="4" presStyleCnt="5"/>
      <dgm:spPr/>
    </dgm:pt>
    <dgm:pt modelId="{84906F8E-5FAA-4F97-8874-D04FCFCEECCE}" type="pres">
      <dgm:prSet presAssocID="{14914DDB-3F6E-4463-B906-49AA886D09EF}" presName="node" presStyleLbl="node1" presStyleIdx="5" presStyleCnt="6">
        <dgm:presLayoutVars>
          <dgm:bulletEnabled val="1"/>
        </dgm:presLayoutVars>
      </dgm:prSet>
      <dgm:spPr/>
    </dgm:pt>
  </dgm:ptLst>
  <dgm:cxnLst>
    <dgm:cxn modelId="{D85D480A-63DD-4E7D-BC19-97D7804DF791}" srcId="{BB968F33-DEFD-4829-8AAF-E4AE5998D39E}" destId="{14914DDB-3F6E-4463-B906-49AA886D09EF}" srcOrd="5" destOrd="0" parTransId="{4B168898-19A6-485E-9483-A6D5AABC6B0C}" sibTransId="{6B50970B-DE9A-437F-9288-53DB0DD04D1A}"/>
    <dgm:cxn modelId="{6446B215-C980-479C-8338-87D0A4C9AD2E}" type="presOf" srcId="{26B16591-9B15-4983-8C53-2DB1FC4C9A2C}" destId="{998BE618-24C5-4A1D-B47C-D3A4483F2F55}" srcOrd="0" destOrd="0" presId="urn:microsoft.com/office/officeart/2016/7/layout/RepeatingBendingProcessNew"/>
    <dgm:cxn modelId="{36ADE418-6CFD-4135-8925-CA08AF53EB7D}" type="presOf" srcId="{EE355B8F-05D6-4F47-9202-AFBDAF59704D}" destId="{D593A5E4-FC64-499E-9270-8A87EA676FE1}" srcOrd="0" destOrd="0" presId="urn:microsoft.com/office/officeart/2016/7/layout/RepeatingBendingProcessNew"/>
    <dgm:cxn modelId="{2FADFE19-8FA0-4B37-BA76-37E257D678A2}" type="presOf" srcId="{97EE91EF-2580-44A5-B85D-8B98666ED5C9}" destId="{911FAAEC-D133-41BD-9E93-6BFFECE713F1}" srcOrd="1" destOrd="0" presId="urn:microsoft.com/office/officeart/2016/7/layout/RepeatingBendingProcessNew"/>
    <dgm:cxn modelId="{FF4BA11B-7D75-416C-8579-482A13AE816C}" type="presOf" srcId="{7149846D-4734-440D-9115-5360B4BB4826}" destId="{ADC9AC5D-C37D-4EDE-88C7-B7BFB8DE8A8F}" srcOrd="0" destOrd="0" presId="urn:microsoft.com/office/officeart/2016/7/layout/RepeatingBendingProcessNew"/>
    <dgm:cxn modelId="{CE9D801C-8FFD-403B-ACC5-7454E77A943B}" srcId="{BB968F33-DEFD-4829-8AAF-E4AE5998D39E}" destId="{6F133302-3B92-4574-AEC9-F28BB7FA0ADF}" srcOrd="4" destOrd="0" parTransId="{8A96E38D-B492-4095-97D1-E0B8F74AD45A}" sibTransId="{97EE91EF-2580-44A5-B85D-8B98666ED5C9}"/>
    <dgm:cxn modelId="{877C8D1D-2197-49D0-B279-90F9575AAF14}" srcId="{BB968F33-DEFD-4829-8AAF-E4AE5998D39E}" destId="{EE355B8F-05D6-4F47-9202-AFBDAF59704D}" srcOrd="0" destOrd="0" parTransId="{9CDE6434-CB96-4D89-9AB5-4FBB3ABAEB43}" sibTransId="{E79030BE-8B0F-4C10-AB21-CB139C95F329}"/>
    <dgm:cxn modelId="{1CF24C1E-DD7A-4459-9B4A-04FD731F3CE5}" type="presOf" srcId="{3EDA1DDE-3311-48A2-B013-77F9C20D6726}" destId="{0CF04296-C91D-4A8D-A6C5-A5AF59E76695}" srcOrd="0" destOrd="0" presId="urn:microsoft.com/office/officeart/2016/7/layout/RepeatingBendingProcessNew"/>
    <dgm:cxn modelId="{FEFCD428-8020-43EB-93AE-2910F20C987B}" type="presOf" srcId="{6F133302-3B92-4574-AEC9-F28BB7FA0ADF}" destId="{1C840085-61C4-4CC2-828C-35F8E6CB1F9B}" srcOrd="0" destOrd="0" presId="urn:microsoft.com/office/officeart/2016/7/layout/RepeatingBendingProcessNew"/>
    <dgm:cxn modelId="{4ECBF42C-10B4-4D86-A524-98E51A27FB7B}" type="presOf" srcId="{14914DDB-3F6E-4463-B906-49AA886D09EF}" destId="{84906F8E-5FAA-4F97-8874-D04FCFCEECCE}" srcOrd="0" destOrd="0" presId="urn:microsoft.com/office/officeart/2016/7/layout/RepeatingBendingProcessNew"/>
    <dgm:cxn modelId="{5A92A93B-2616-4769-B103-7D4F1E164AF0}" type="presOf" srcId="{57D13247-50D5-49CF-8275-B5D4A3456F51}" destId="{F67648A2-AF62-405D-9F8B-8C7D32AE69FD}" srcOrd="1" destOrd="0" presId="urn:microsoft.com/office/officeart/2016/7/layout/RepeatingBendingProcessNew"/>
    <dgm:cxn modelId="{57D6B745-CA09-4045-824A-9F69E7A68409}" type="presOf" srcId="{E79030BE-8B0F-4C10-AB21-CB139C95F329}" destId="{ECD5DB47-74F6-4BDA-BCD9-26627882F467}" srcOrd="1" destOrd="0" presId="urn:microsoft.com/office/officeart/2016/7/layout/RepeatingBendingProcessNew"/>
    <dgm:cxn modelId="{1927834C-425B-4277-903B-CCB98BD2D4AF}" type="presOf" srcId="{8A6A371F-B13B-4ECB-9E1F-812BFABD4BD6}" destId="{0549F50F-9866-4424-BAB5-451FB1A175C5}" srcOrd="1" destOrd="0" presId="urn:microsoft.com/office/officeart/2016/7/layout/RepeatingBendingProcessNew"/>
    <dgm:cxn modelId="{18F61754-63B0-48E9-9A2B-FD1F21CF724E}" type="presOf" srcId="{A97B792D-3352-4895-A53B-3123F27D667C}" destId="{5C51D254-B1D1-4D93-B338-55380A5E7012}" srcOrd="0" destOrd="0" presId="urn:microsoft.com/office/officeart/2016/7/layout/RepeatingBendingProcessNew"/>
    <dgm:cxn modelId="{3B3DEF77-52DC-4B3D-AACB-22804D4D3D1E}" type="presOf" srcId="{E79030BE-8B0F-4C10-AB21-CB139C95F329}" destId="{79CB2E3A-C50D-4381-98CD-47EAF7DF3B96}" srcOrd="0" destOrd="0" presId="urn:microsoft.com/office/officeart/2016/7/layout/RepeatingBendingProcessNew"/>
    <dgm:cxn modelId="{E317877B-8193-4876-8276-514A7964A8AE}" type="presOf" srcId="{8A6A371F-B13B-4ECB-9E1F-812BFABD4BD6}" destId="{EC2BCBED-EE29-479E-9E76-9AC2B80524B1}" srcOrd="0" destOrd="0" presId="urn:microsoft.com/office/officeart/2016/7/layout/RepeatingBendingProcessNew"/>
    <dgm:cxn modelId="{FAC52082-EF4F-4259-B0D8-6FBAC2BE7655}" srcId="{BB968F33-DEFD-4829-8AAF-E4AE5998D39E}" destId="{A97B792D-3352-4895-A53B-3123F27D667C}" srcOrd="2" destOrd="0" parTransId="{54E3444E-AE74-47C9-9011-E5AD5C55FC0A}" sibTransId="{7149846D-4734-440D-9115-5360B4BB4826}"/>
    <dgm:cxn modelId="{29975C84-4ABD-4812-89AD-9CDE2AD4BEAB}" type="presOf" srcId="{57D13247-50D5-49CF-8275-B5D4A3456F51}" destId="{B5D718FC-2390-4C2F-BA4D-ECFDFE188A7E}" srcOrd="0" destOrd="0" presId="urn:microsoft.com/office/officeart/2016/7/layout/RepeatingBendingProcessNew"/>
    <dgm:cxn modelId="{5324A6AE-D495-4FE2-AEB4-69CF105AED33}" type="presOf" srcId="{7149846D-4734-440D-9115-5360B4BB4826}" destId="{7A2BBCA2-D16F-4237-811F-65F4DC548D33}" srcOrd="1" destOrd="0" presId="urn:microsoft.com/office/officeart/2016/7/layout/RepeatingBendingProcessNew"/>
    <dgm:cxn modelId="{06A440C1-2A29-46A9-B79A-BF04F1BA9FB7}" type="presOf" srcId="{97EE91EF-2580-44A5-B85D-8B98666ED5C9}" destId="{DD1098C6-9150-4208-B05B-6101A1E2698B}" srcOrd="0" destOrd="0" presId="urn:microsoft.com/office/officeart/2016/7/layout/RepeatingBendingProcessNew"/>
    <dgm:cxn modelId="{D80473E2-FC6C-48DE-B8CE-D249DFBCA5B0}" type="presOf" srcId="{BB968F33-DEFD-4829-8AAF-E4AE5998D39E}" destId="{A352FD46-EC62-4183-83ED-AF43AD5B3C69}" srcOrd="0" destOrd="0" presId="urn:microsoft.com/office/officeart/2016/7/layout/RepeatingBendingProcessNew"/>
    <dgm:cxn modelId="{1CDFEBE2-D607-4FAE-8C95-DFF94D717502}" srcId="{BB968F33-DEFD-4829-8AAF-E4AE5998D39E}" destId="{26B16591-9B15-4983-8C53-2DB1FC4C9A2C}" srcOrd="1" destOrd="0" parTransId="{D9BB12B9-9C32-4A37-83A7-0AE2BFD2906E}" sibTransId="{57D13247-50D5-49CF-8275-B5D4A3456F51}"/>
    <dgm:cxn modelId="{BE34F7F9-414E-4352-A0D5-4A7DDDAC7B6A}" srcId="{BB968F33-DEFD-4829-8AAF-E4AE5998D39E}" destId="{3EDA1DDE-3311-48A2-B013-77F9C20D6726}" srcOrd="3" destOrd="0" parTransId="{A28FC424-C11F-4143-86CB-4CC0CB1DFF5E}" sibTransId="{8A6A371F-B13B-4ECB-9E1F-812BFABD4BD6}"/>
    <dgm:cxn modelId="{159A3197-D5B6-4277-BD9E-A580BD45164E}" type="presParOf" srcId="{A352FD46-EC62-4183-83ED-AF43AD5B3C69}" destId="{D593A5E4-FC64-499E-9270-8A87EA676FE1}" srcOrd="0" destOrd="0" presId="urn:microsoft.com/office/officeart/2016/7/layout/RepeatingBendingProcessNew"/>
    <dgm:cxn modelId="{40F42F93-A142-4D14-BFFE-2D936286C194}" type="presParOf" srcId="{A352FD46-EC62-4183-83ED-AF43AD5B3C69}" destId="{79CB2E3A-C50D-4381-98CD-47EAF7DF3B96}" srcOrd="1" destOrd="0" presId="urn:microsoft.com/office/officeart/2016/7/layout/RepeatingBendingProcessNew"/>
    <dgm:cxn modelId="{4C85B3FA-2F0D-4E4A-9085-A6D8D30038E6}" type="presParOf" srcId="{79CB2E3A-C50D-4381-98CD-47EAF7DF3B96}" destId="{ECD5DB47-74F6-4BDA-BCD9-26627882F467}" srcOrd="0" destOrd="0" presId="urn:microsoft.com/office/officeart/2016/7/layout/RepeatingBendingProcessNew"/>
    <dgm:cxn modelId="{31592335-3002-499B-B490-6E1396935C2C}" type="presParOf" srcId="{A352FD46-EC62-4183-83ED-AF43AD5B3C69}" destId="{998BE618-24C5-4A1D-B47C-D3A4483F2F55}" srcOrd="2" destOrd="0" presId="urn:microsoft.com/office/officeart/2016/7/layout/RepeatingBendingProcessNew"/>
    <dgm:cxn modelId="{94011081-7385-4493-8575-EF4F0B745BC2}" type="presParOf" srcId="{A352FD46-EC62-4183-83ED-AF43AD5B3C69}" destId="{B5D718FC-2390-4C2F-BA4D-ECFDFE188A7E}" srcOrd="3" destOrd="0" presId="urn:microsoft.com/office/officeart/2016/7/layout/RepeatingBendingProcessNew"/>
    <dgm:cxn modelId="{D479E254-0F6D-4634-9082-8E655096D841}" type="presParOf" srcId="{B5D718FC-2390-4C2F-BA4D-ECFDFE188A7E}" destId="{F67648A2-AF62-405D-9F8B-8C7D32AE69FD}" srcOrd="0" destOrd="0" presId="urn:microsoft.com/office/officeart/2016/7/layout/RepeatingBendingProcessNew"/>
    <dgm:cxn modelId="{D4BC0163-7D89-4E32-84DA-AF88396721C1}" type="presParOf" srcId="{A352FD46-EC62-4183-83ED-AF43AD5B3C69}" destId="{5C51D254-B1D1-4D93-B338-55380A5E7012}" srcOrd="4" destOrd="0" presId="urn:microsoft.com/office/officeart/2016/7/layout/RepeatingBendingProcessNew"/>
    <dgm:cxn modelId="{930D61CC-1C8D-4D99-8990-42C2121FC004}" type="presParOf" srcId="{A352FD46-EC62-4183-83ED-AF43AD5B3C69}" destId="{ADC9AC5D-C37D-4EDE-88C7-B7BFB8DE8A8F}" srcOrd="5" destOrd="0" presId="urn:microsoft.com/office/officeart/2016/7/layout/RepeatingBendingProcessNew"/>
    <dgm:cxn modelId="{1CEBA221-17FC-43E7-947D-92435C5DD187}" type="presParOf" srcId="{ADC9AC5D-C37D-4EDE-88C7-B7BFB8DE8A8F}" destId="{7A2BBCA2-D16F-4237-811F-65F4DC548D33}" srcOrd="0" destOrd="0" presId="urn:microsoft.com/office/officeart/2016/7/layout/RepeatingBendingProcessNew"/>
    <dgm:cxn modelId="{D1FDBE67-B497-4F0A-A2BE-EE3CE73D909E}" type="presParOf" srcId="{A352FD46-EC62-4183-83ED-AF43AD5B3C69}" destId="{0CF04296-C91D-4A8D-A6C5-A5AF59E76695}" srcOrd="6" destOrd="0" presId="urn:microsoft.com/office/officeart/2016/7/layout/RepeatingBendingProcessNew"/>
    <dgm:cxn modelId="{3557523A-D6A6-4B0A-9CD2-D7C417231D88}" type="presParOf" srcId="{A352FD46-EC62-4183-83ED-AF43AD5B3C69}" destId="{EC2BCBED-EE29-479E-9E76-9AC2B80524B1}" srcOrd="7" destOrd="0" presId="urn:microsoft.com/office/officeart/2016/7/layout/RepeatingBendingProcessNew"/>
    <dgm:cxn modelId="{0F0C8033-B95C-48C5-A88B-EE59CB54F6F2}" type="presParOf" srcId="{EC2BCBED-EE29-479E-9E76-9AC2B80524B1}" destId="{0549F50F-9866-4424-BAB5-451FB1A175C5}" srcOrd="0" destOrd="0" presId="urn:microsoft.com/office/officeart/2016/7/layout/RepeatingBendingProcessNew"/>
    <dgm:cxn modelId="{79B21E31-3CED-4019-A97B-077521C761E6}" type="presParOf" srcId="{A352FD46-EC62-4183-83ED-AF43AD5B3C69}" destId="{1C840085-61C4-4CC2-828C-35F8E6CB1F9B}" srcOrd="8" destOrd="0" presId="urn:microsoft.com/office/officeart/2016/7/layout/RepeatingBendingProcessNew"/>
    <dgm:cxn modelId="{5275237E-753C-4B52-9586-5A6B2CCC11BF}" type="presParOf" srcId="{A352FD46-EC62-4183-83ED-AF43AD5B3C69}" destId="{DD1098C6-9150-4208-B05B-6101A1E2698B}" srcOrd="9" destOrd="0" presId="urn:microsoft.com/office/officeart/2016/7/layout/RepeatingBendingProcessNew"/>
    <dgm:cxn modelId="{03C8C3BE-7F3A-4089-BF1A-C3D8DD94F0DB}" type="presParOf" srcId="{DD1098C6-9150-4208-B05B-6101A1E2698B}" destId="{911FAAEC-D133-41BD-9E93-6BFFECE713F1}" srcOrd="0" destOrd="0" presId="urn:microsoft.com/office/officeart/2016/7/layout/RepeatingBendingProcessNew"/>
    <dgm:cxn modelId="{C8DCD1C3-3DA2-4BF2-8A8F-FF12B0D27184}" type="presParOf" srcId="{A352FD46-EC62-4183-83ED-AF43AD5B3C69}" destId="{84906F8E-5FAA-4F97-8874-D04FCFCEECCE}"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8E0A1C-AC20-4D71-A278-C45F6112982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1E31CD3-67F5-462B-8BB5-FE56249D01C2}">
      <dgm:prSet/>
      <dgm:spPr/>
      <dgm:t>
        <a:bodyPr/>
        <a:lstStyle/>
        <a:p>
          <a:pPr algn="ctr"/>
          <a:r>
            <a:rPr lang="en-GB" dirty="0"/>
            <a:t>A user-space program which can be used to configure firewall rules for a server, preventing/filter network traffic. IPTables is hooked to the system kernel and is a native Linux firewall to enforce rules.</a:t>
          </a:r>
          <a:endParaRPr lang="en-US" dirty="0"/>
        </a:p>
      </dgm:t>
    </dgm:pt>
    <dgm:pt modelId="{CAA5F74D-5C70-4A8A-980D-DB649C0E2A6A}" type="parTrans" cxnId="{4FAAD0AB-DE4C-4ED4-AF91-C5ECFEF132A4}">
      <dgm:prSet/>
      <dgm:spPr/>
      <dgm:t>
        <a:bodyPr/>
        <a:lstStyle/>
        <a:p>
          <a:endParaRPr lang="en-US"/>
        </a:p>
      </dgm:t>
    </dgm:pt>
    <dgm:pt modelId="{9E8FE52E-53C9-456A-8D5B-9825F8BCB7E0}" type="sibTrans" cxnId="{4FAAD0AB-DE4C-4ED4-AF91-C5ECFEF132A4}">
      <dgm:prSet/>
      <dgm:spPr/>
      <dgm:t>
        <a:bodyPr/>
        <a:lstStyle/>
        <a:p>
          <a:endParaRPr lang="en-US"/>
        </a:p>
      </dgm:t>
    </dgm:pt>
    <dgm:pt modelId="{F7D97CAE-F9D7-41F5-B55B-E1DBBCBCE91F}">
      <dgm:prSet/>
      <dgm:spPr/>
      <dgm:t>
        <a:bodyPr/>
        <a:lstStyle/>
        <a:p>
          <a:pPr algn="ctr"/>
          <a:r>
            <a:rPr lang="en-GB" dirty="0"/>
            <a:t>IPTables (Firewalls) are NOT the ultimate solution to your network security. Rather firewalls are a first line defence which are only as strong as their configuration. </a:t>
          </a:r>
          <a:endParaRPr lang="en-US" dirty="0"/>
        </a:p>
      </dgm:t>
    </dgm:pt>
    <dgm:pt modelId="{49AC4341-EF78-4493-AE8C-804413F09F9C}" type="parTrans" cxnId="{39DD6C6F-E4A4-4BCB-BEC0-37AF5B9BAEBA}">
      <dgm:prSet/>
      <dgm:spPr/>
      <dgm:t>
        <a:bodyPr/>
        <a:lstStyle/>
        <a:p>
          <a:endParaRPr lang="en-US"/>
        </a:p>
      </dgm:t>
    </dgm:pt>
    <dgm:pt modelId="{B03CB81D-F156-431A-86E0-74616A458100}" type="sibTrans" cxnId="{39DD6C6F-E4A4-4BCB-BEC0-37AF5B9BAEBA}">
      <dgm:prSet/>
      <dgm:spPr/>
      <dgm:t>
        <a:bodyPr/>
        <a:lstStyle/>
        <a:p>
          <a:endParaRPr lang="en-US"/>
        </a:p>
      </dgm:t>
    </dgm:pt>
    <dgm:pt modelId="{693B97EB-9228-40A0-B739-183AEE234E13}">
      <dgm:prSet/>
      <dgm:spPr/>
      <dgm:t>
        <a:bodyPr/>
        <a:lstStyle/>
        <a:p>
          <a:pPr algn="ctr"/>
          <a:r>
            <a:rPr lang="en-GB" dirty="0"/>
            <a:t>Can be bypassed via alternative communications channels such as IPv6 if misconfigured and SSH tunnels if firewalled machine is compromised.</a:t>
          </a:r>
          <a:endParaRPr lang="en-US" dirty="0"/>
        </a:p>
      </dgm:t>
    </dgm:pt>
    <dgm:pt modelId="{72BC4A00-6D73-4635-BCB2-004E31769CDC}" type="parTrans" cxnId="{E659BCED-9890-4047-B4A0-51CE40DD8ECA}">
      <dgm:prSet/>
      <dgm:spPr/>
      <dgm:t>
        <a:bodyPr/>
        <a:lstStyle/>
        <a:p>
          <a:endParaRPr lang="en-US"/>
        </a:p>
      </dgm:t>
    </dgm:pt>
    <dgm:pt modelId="{4CEE475E-FC1C-4930-B64F-E27279315C1C}" type="sibTrans" cxnId="{E659BCED-9890-4047-B4A0-51CE40DD8ECA}">
      <dgm:prSet/>
      <dgm:spPr/>
      <dgm:t>
        <a:bodyPr/>
        <a:lstStyle/>
        <a:p>
          <a:endParaRPr lang="en-US"/>
        </a:p>
      </dgm:t>
    </dgm:pt>
    <dgm:pt modelId="{7BE3D6B9-E051-4AA6-BA67-86E8D2E25341}" type="pres">
      <dgm:prSet presAssocID="{408E0A1C-AC20-4D71-A278-C45F6112982C}" presName="vert0" presStyleCnt="0">
        <dgm:presLayoutVars>
          <dgm:dir/>
          <dgm:animOne val="branch"/>
          <dgm:animLvl val="lvl"/>
        </dgm:presLayoutVars>
      </dgm:prSet>
      <dgm:spPr/>
    </dgm:pt>
    <dgm:pt modelId="{3A492BE2-8AC0-4162-A6A9-AB02FDF913C6}" type="pres">
      <dgm:prSet presAssocID="{F1E31CD3-67F5-462B-8BB5-FE56249D01C2}" presName="thickLine" presStyleLbl="alignNode1" presStyleIdx="0" presStyleCnt="3"/>
      <dgm:spPr/>
    </dgm:pt>
    <dgm:pt modelId="{CC36D8E2-1626-4DDE-AE62-9B1B3B9F4956}" type="pres">
      <dgm:prSet presAssocID="{F1E31CD3-67F5-462B-8BB5-FE56249D01C2}" presName="horz1" presStyleCnt="0"/>
      <dgm:spPr/>
    </dgm:pt>
    <dgm:pt modelId="{7E041293-F474-476E-AF25-F8A0395B863A}" type="pres">
      <dgm:prSet presAssocID="{F1E31CD3-67F5-462B-8BB5-FE56249D01C2}" presName="tx1" presStyleLbl="revTx" presStyleIdx="0" presStyleCnt="3"/>
      <dgm:spPr/>
    </dgm:pt>
    <dgm:pt modelId="{F28259CF-3D48-4E21-8E95-0AF7CE563434}" type="pres">
      <dgm:prSet presAssocID="{F1E31CD3-67F5-462B-8BB5-FE56249D01C2}" presName="vert1" presStyleCnt="0"/>
      <dgm:spPr/>
    </dgm:pt>
    <dgm:pt modelId="{CC018198-1722-4F6F-8E46-7AA6FA1E9BA3}" type="pres">
      <dgm:prSet presAssocID="{F7D97CAE-F9D7-41F5-B55B-E1DBBCBCE91F}" presName="thickLine" presStyleLbl="alignNode1" presStyleIdx="1" presStyleCnt="3"/>
      <dgm:spPr/>
    </dgm:pt>
    <dgm:pt modelId="{A906BC05-F2E3-4700-A809-00626DBAAD7E}" type="pres">
      <dgm:prSet presAssocID="{F7D97CAE-F9D7-41F5-B55B-E1DBBCBCE91F}" presName="horz1" presStyleCnt="0"/>
      <dgm:spPr/>
    </dgm:pt>
    <dgm:pt modelId="{A562FEE6-8481-48CE-9A73-44F0617C2734}" type="pres">
      <dgm:prSet presAssocID="{F7D97CAE-F9D7-41F5-B55B-E1DBBCBCE91F}" presName="tx1" presStyleLbl="revTx" presStyleIdx="1" presStyleCnt="3"/>
      <dgm:spPr/>
    </dgm:pt>
    <dgm:pt modelId="{51B365F9-8630-42B6-A520-5C23FEFFA77B}" type="pres">
      <dgm:prSet presAssocID="{F7D97CAE-F9D7-41F5-B55B-E1DBBCBCE91F}" presName="vert1" presStyleCnt="0"/>
      <dgm:spPr/>
    </dgm:pt>
    <dgm:pt modelId="{A851637B-044B-4D8D-9FA1-62D8D3DBD257}" type="pres">
      <dgm:prSet presAssocID="{693B97EB-9228-40A0-B739-183AEE234E13}" presName="thickLine" presStyleLbl="alignNode1" presStyleIdx="2" presStyleCnt="3"/>
      <dgm:spPr/>
    </dgm:pt>
    <dgm:pt modelId="{7524E03F-1F37-4EE4-85F0-A9D3AD860D8C}" type="pres">
      <dgm:prSet presAssocID="{693B97EB-9228-40A0-B739-183AEE234E13}" presName="horz1" presStyleCnt="0"/>
      <dgm:spPr/>
    </dgm:pt>
    <dgm:pt modelId="{A5176AD2-D21D-493E-969C-67030B9E794D}" type="pres">
      <dgm:prSet presAssocID="{693B97EB-9228-40A0-B739-183AEE234E13}" presName="tx1" presStyleLbl="revTx" presStyleIdx="2" presStyleCnt="3"/>
      <dgm:spPr/>
    </dgm:pt>
    <dgm:pt modelId="{5C31727F-EB5C-4A6A-BCFE-7890747FCC25}" type="pres">
      <dgm:prSet presAssocID="{693B97EB-9228-40A0-B739-183AEE234E13}" presName="vert1" presStyleCnt="0"/>
      <dgm:spPr/>
    </dgm:pt>
  </dgm:ptLst>
  <dgm:cxnLst>
    <dgm:cxn modelId="{39DD6C6F-E4A4-4BCB-BEC0-37AF5B9BAEBA}" srcId="{408E0A1C-AC20-4D71-A278-C45F6112982C}" destId="{F7D97CAE-F9D7-41F5-B55B-E1DBBCBCE91F}" srcOrd="1" destOrd="0" parTransId="{49AC4341-EF78-4493-AE8C-804413F09F9C}" sibTransId="{B03CB81D-F156-431A-86E0-74616A458100}"/>
    <dgm:cxn modelId="{FF8EF391-355A-4BCE-ABD9-5DC3EF5F2945}" type="presOf" srcId="{F1E31CD3-67F5-462B-8BB5-FE56249D01C2}" destId="{7E041293-F474-476E-AF25-F8A0395B863A}" srcOrd="0" destOrd="0" presId="urn:microsoft.com/office/officeart/2008/layout/LinedList"/>
    <dgm:cxn modelId="{4FAAD0AB-DE4C-4ED4-AF91-C5ECFEF132A4}" srcId="{408E0A1C-AC20-4D71-A278-C45F6112982C}" destId="{F1E31CD3-67F5-462B-8BB5-FE56249D01C2}" srcOrd="0" destOrd="0" parTransId="{CAA5F74D-5C70-4A8A-980D-DB649C0E2A6A}" sibTransId="{9E8FE52E-53C9-456A-8D5B-9825F8BCB7E0}"/>
    <dgm:cxn modelId="{0DBE55C5-BBAC-4531-A7CC-87B55AE0A46D}" type="presOf" srcId="{693B97EB-9228-40A0-B739-183AEE234E13}" destId="{A5176AD2-D21D-493E-969C-67030B9E794D}" srcOrd="0" destOrd="0" presId="urn:microsoft.com/office/officeart/2008/layout/LinedList"/>
    <dgm:cxn modelId="{451A6FC9-3CAC-42E3-9DE0-FFC0CBA141E2}" type="presOf" srcId="{408E0A1C-AC20-4D71-A278-C45F6112982C}" destId="{7BE3D6B9-E051-4AA6-BA67-86E8D2E25341}" srcOrd="0" destOrd="0" presId="urn:microsoft.com/office/officeart/2008/layout/LinedList"/>
    <dgm:cxn modelId="{5872AAEB-162D-4AD2-9334-F91A6ACE2708}" type="presOf" srcId="{F7D97CAE-F9D7-41F5-B55B-E1DBBCBCE91F}" destId="{A562FEE6-8481-48CE-9A73-44F0617C2734}" srcOrd="0" destOrd="0" presId="urn:microsoft.com/office/officeart/2008/layout/LinedList"/>
    <dgm:cxn modelId="{E659BCED-9890-4047-B4A0-51CE40DD8ECA}" srcId="{408E0A1C-AC20-4D71-A278-C45F6112982C}" destId="{693B97EB-9228-40A0-B739-183AEE234E13}" srcOrd="2" destOrd="0" parTransId="{72BC4A00-6D73-4635-BCB2-004E31769CDC}" sibTransId="{4CEE475E-FC1C-4930-B64F-E27279315C1C}"/>
    <dgm:cxn modelId="{748AFC85-1E3E-46BE-BDD1-C1D8C0373093}" type="presParOf" srcId="{7BE3D6B9-E051-4AA6-BA67-86E8D2E25341}" destId="{3A492BE2-8AC0-4162-A6A9-AB02FDF913C6}" srcOrd="0" destOrd="0" presId="urn:microsoft.com/office/officeart/2008/layout/LinedList"/>
    <dgm:cxn modelId="{30D79B3F-3B6F-4B21-9265-46A75834DDA4}" type="presParOf" srcId="{7BE3D6B9-E051-4AA6-BA67-86E8D2E25341}" destId="{CC36D8E2-1626-4DDE-AE62-9B1B3B9F4956}" srcOrd="1" destOrd="0" presId="urn:microsoft.com/office/officeart/2008/layout/LinedList"/>
    <dgm:cxn modelId="{084EFC5F-D194-4399-8F23-3A293A296012}" type="presParOf" srcId="{CC36D8E2-1626-4DDE-AE62-9B1B3B9F4956}" destId="{7E041293-F474-476E-AF25-F8A0395B863A}" srcOrd="0" destOrd="0" presId="urn:microsoft.com/office/officeart/2008/layout/LinedList"/>
    <dgm:cxn modelId="{D3BEA288-6917-4D1D-80FE-DFE7DC4F11A5}" type="presParOf" srcId="{CC36D8E2-1626-4DDE-AE62-9B1B3B9F4956}" destId="{F28259CF-3D48-4E21-8E95-0AF7CE563434}" srcOrd="1" destOrd="0" presId="urn:microsoft.com/office/officeart/2008/layout/LinedList"/>
    <dgm:cxn modelId="{62D62C72-576C-4258-8036-B3A1BCE685F2}" type="presParOf" srcId="{7BE3D6B9-E051-4AA6-BA67-86E8D2E25341}" destId="{CC018198-1722-4F6F-8E46-7AA6FA1E9BA3}" srcOrd="2" destOrd="0" presId="urn:microsoft.com/office/officeart/2008/layout/LinedList"/>
    <dgm:cxn modelId="{EB9FEE7D-1BA3-4966-B3F0-3724E9D5ABAE}" type="presParOf" srcId="{7BE3D6B9-E051-4AA6-BA67-86E8D2E25341}" destId="{A906BC05-F2E3-4700-A809-00626DBAAD7E}" srcOrd="3" destOrd="0" presId="urn:microsoft.com/office/officeart/2008/layout/LinedList"/>
    <dgm:cxn modelId="{F6C40BF5-57A1-4F78-891C-4FA4008D0A48}" type="presParOf" srcId="{A906BC05-F2E3-4700-A809-00626DBAAD7E}" destId="{A562FEE6-8481-48CE-9A73-44F0617C2734}" srcOrd="0" destOrd="0" presId="urn:microsoft.com/office/officeart/2008/layout/LinedList"/>
    <dgm:cxn modelId="{5D91FA7D-1291-4F5E-BAA6-CF5898696FF5}" type="presParOf" srcId="{A906BC05-F2E3-4700-A809-00626DBAAD7E}" destId="{51B365F9-8630-42B6-A520-5C23FEFFA77B}" srcOrd="1" destOrd="0" presId="urn:microsoft.com/office/officeart/2008/layout/LinedList"/>
    <dgm:cxn modelId="{218A29BA-F7E7-43AD-AC38-386CAA40D542}" type="presParOf" srcId="{7BE3D6B9-E051-4AA6-BA67-86E8D2E25341}" destId="{A851637B-044B-4D8D-9FA1-62D8D3DBD257}" srcOrd="4" destOrd="0" presId="urn:microsoft.com/office/officeart/2008/layout/LinedList"/>
    <dgm:cxn modelId="{F264F0A5-8971-45A2-BAE5-F825D779E0BB}" type="presParOf" srcId="{7BE3D6B9-E051-4AA6-BA67-86E8D2E25341}" destId="{7524E03F-1F37-4EE4-85F0-A9D3AD860D8C}" srcOrd="5" destOrd="0" presId="urn:microsoft.com/office/officeart/2008/layout/LinedList"/>
    <dgm:cxn modelId="{CFE4F107-B71C-44FA-811B-B3683C1E4EC3}" type="presParOf" srcId="{7524E03F-1F37-4EE4-85F0-A9D3AD860D8C}" destId="{A5176AD2-D21D-493E-969C-67030B9E794D}" srcOrd="0" destOrd="0" presId="urn:microsoft.com/office/officeart/2008/layout/LinedList"/>
    <dgm:cxn modelId="{2893C37F-2E77-4170-AF0D-39BC295634EC}" type="presParOf" srcId="{7524E03F-1F37-4EE4-85F0-A9D3AD860D8C}" destId="{5C31727F-EB5C-4A6A-BCFE-7890747FCC2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2768C3-C8BB-4026-97F7-07DC3BD4E1D5}" type="doc">
      <dgm:prSet loTypeId="urn:microsoft.com/office/officeart/2008/layout/LinedList" loCatId="list" qsTypeId="urn:microsoft.com/office/officeart/2005/8/quickstyle/simple1" qsCatId="simple" csTypeId="urn:microsoft.com/office/officeart/2005/8/colors/accent5_2" csCatId="accent5"/>
      <dgm:spPr/>
      <dgm:t>
        <a:bodyPr/>
        <a:lstStyle/>
        <a:p>
          <a:endParaRPr lang="en-US"/>
        </a:p>
      </dgm:t>
    </dgm:pt>
    <dgm:pt modelId="{F10081FE-6E33-4C91-8009-A8861E66BB27}">
      <dgm:prSet/>
      <dgm:spPr/>
      <dgm:t>
        <a:bodyPr/>
        <a:lstStyle/>
        <a:p>
          <a:r>
            <a:rPr lang="en-GB"/>
            <a:t>ICMP (Discovery stage 1)</a:t>
          </a:r>
          <a:endParaRPr lang="en-US"/>
        </a:p>
      </dgm:t>
    </dgm:pt>
    <dgm:pt modelId="{677B808D-ECEE-4EC8-9C6F-847168A183E2}" type="parTrans" cxnId="{6FA9547E-A49F-4153-A072-710CEBD2AD94}">
      <dgm:prSet/>
      <dgm:spPr/>
      <dgm:t>
        <a:bodyPr/>
        <a:lstStyle/>
        <a:p>
          <a:endParaRPr lang="en-US"/>
        </a:p>
      </dgm:t>
    </dgm:pt>
    <dgm:pt modelId="{0F2EDCCB-5865-4391-A7A3-62F577C2303F}" type="sibTrans" cxnId="{6FA9547E-A49F-4153-A072-710CEBD2AD94}">
      <dgm:prSet/>
      <dgm:spPr/>
      <dgm:t>
        <a:bodyPr/>
        <a:lstStyle/>
        <a:p>
          <a:endParaRPr lang="en-US"/>
        </a:p>
      </dgm:t>
    </dgm:pt>
    <dgm:pt modelId="{6F1724FD-A1AF-403C-A006-5EC03C42A778}">
      <dgm:prSet/>
      <dgm:spPr/>
      <dgm:t>
        <a:bodyPr/>
        <a:lstStyle/>
        <a:p>
          <a:r>
            <a:rPr lang="en-GB"/>
            <a:t>ARP/NDP (Discovery stage 2)</a:t>
          </a:r>
          <a:endParaRPr lang="en-US"/>
        </a:p>
      </dgm:t>
    </dgm:pt>
    <dgm:pt modelId="{C09BBBAE-FF5D-49B1-8400-FE38C65E22CF}" type="parTrans" cxnId="{4FDA2CE9-444C-45FB-9AB2-3A3378FF762D}">
      <dgm:prSet/>
      <dgm:spPr/>
      <dgm:t>
        <a:bodyPr/>
        <a:lstStyle/>
        <a:p>
          <a:endParaRPr lang="en-US"/>
        </a:p>
      </dgm:t>
    </dgm:pt>
    <dgm:pt modelId="{65042FD6-90C6-445A-954F-9C6F469BCEF6}" type="sibTrans" cxnId="{4FDA2CE9-444C-45FB-9AB2-3A3378FF762D}">
      <dgm:prSet/>
      <dgm:spPr/>
      <dgm:t>
        <a:bodyPr/>
        <a:lstStyle/>
        <a:p>
          <a:endParaRPr lang="en-US"/>
        </a:p>
      </dgm:t>
    </dgm:pt>
    <dgm:pt modelId="{8C811163-44C2-4C47-9E47-D382FFC56765}">
      <dgm:prSet/>
      <dgm:spPr/>
      <dgm:t>
        <a:bodyPr/>
        <a:lstStyle/>
        <a:p>
          <a:r>
            <a:rPr lang="en-GB"/>
            <a:t>IPv6/BASH Shell (Components to make payload to perform contact with firewalled port)</a:t>
          </a:r>
          <a:endParaRPr lang="en-US"/>
        </a:p>
      </dgm:t>
    </dgm:pt>
    <dgm:pt modelId="{7DB60831-6183-415F-A04F-86C886772923}" type="parTrans" cxnId="{89A44A24-A58F-4BB8-A384-079A189E73F3}">
      <dgm:prSet/>
      <dgm:spPr/>
      <dgm:t>
        <a:bodyPr/>
        <a:lstStyle/>
        <a:p>
          <a:endParaRPr lang="en-US"/>
        </a:p>
      </dgm:t>
    </dgm:pt>
    <dgm:pt modelId="{7CF968DF-0304-417C-BD1E-2755919EAE0D}" type="sibTrans" cxnId="{89A44A24-A58F-4BB8-A384-079A189E73F3}">
      <dgm:prSet/>
      <dgm:spPr/>
      <dgm:t>
        <a:bodyPr/>
        <a:lstStyle/>
        <a:p>
          <a:endParaRPr lang="en-US"/>
        </a:p>
      </dgm:t>
    </dgm:pt>
    <dgm:pt modelId="{C959E34E-EB68-4EBA-B9E0-25B1439EFCC0}" type="pres">
      <dgm:prSet presAssocID="{B42768C3-C8BB-4026-97F7-07DC3BD4E1D5}" presName="vert0" presStyleCnt="0">
        <dgm:presLayoutVars>
          <dgm:dir/>
          <dgm:animOne val="branch"/>
          <dgm:animLvl val="lvl"/>
        </dgm:presLayoutVars>
      </dgm:prSet>
      <dgm:spPr/>
    </dgm:pt>
    <dgm:pt modelId="{457971FA-73F9-45B9-8985-C399AE07EA49}" type="pres">
      <dgm:prSet presAssocID="{F10081FE-6E33-4C91-8009-A8861E66BB27}" presName="thickLine" presStyleLbl="alignNode1" presStyleIdx="0" presStyleCnt="3"/>
      <dgm:spPr/>
    </dgm:pt>
    <dgm:pt modelId="{76F4EA9F-1E01-40EB-8B0D-27CB4B055859}" type="pres">
      <dgm:prSet presAssocID="{F10081FE-6E33-4C91-8009-A8861E66BB27}" presName="horz1" presStyleCnt="0"/>
      <dgm:spPr/>
    </dgm:pt>
    <dgm:pt modelId="{DE2AA068-943E-4109-BD04-CC42F4767C36}" type="pres">
      <dgm:prSet presAssocID="{F10081FE-6E33-4C91-8009-A8861E66BB27}" presName="tx1" presStyleLbl="revTx" presStyleIdx="0" presStyleCnt="3"/>
      <dgm:spPr/>
    </dgm:pt>
    <dgm:pt modelId="{DA29F6AA-F780-4FF6-B0D3-E6A9C82958E5}" type="pres">
      <dgm:prSet presAssocID="{F10081FE-6E33-4C91-8009-A8861E66BB27}" presName="vert1" presStyleCnt="0"/>
      <dgm:spPr/>
    </dgm:pt>
    <dgm:pt modelId="{F1BB0BC9-5014-45FB-AA9E-E397C1C3D0EC}" type="pres">
      <dgm:prSet presAssocID="{6F1724FD-A1AF-403C-A006-5EC03C42A778}" presName="thickLine" presStyleLbl="alignNode1" presStyleIdx="1" presStyleCnt="3"/>
      <dgm:spPr/>
    </dgm:pt>
    <dgm:pt modelId="{AC1D0742-0AA3-463F-86D5-AE8E6B3F8A16}" type="pres">
      <dgm:prSet presAssocID="{6F1724FD-A1AF-403C-A006-5EC03C42A778}" presName="horz1" presStyleCnt="0"/>
      <dgm:spPr/>
    </dgm:pt>
    <dgm:pt modelId="{1F4B1BA5-2CC2-483E-99DC-878E32DEFC81}" type="pres">
      <dgm:prSet presAssocID="{6F1724FD-A1AF-403C-A006-5EC03C42A778}" presName="tx1" presStyleLbl="revTx" presStyleIdx="1" presStyleCnt="3"/>
      <dgm:spPr/>
    </dgm:pt>
    <dgm:pt modelId="{F87EC555-F263-4A18-9A09-BE948FB93A78}" type="pres">
      <dgm:prSet presAssocID="{6F1724FD-A1AF-403C-A006-5EC03C42A778}" presName="vert1" presStyleCnt="0"/>
      <dgm:spPr/>
    </dgm:pt>
    <dgm:pt modelId="{B9BF0C65-C070-439D-918E-0C0EDD3B4ABC}" type="pres">
      <dgm:prSet presAssocID="{8C811163-44C2-4C47-9E47-D382FFC56765}" presName="thickLine" presStyleLbl="alignNode1" presStyleIdx="2" presStyleCnt="3"/>
      <dgm:spPr/>
    </dgm:pt>
    <dgm:pt modelId="{85C63907-678F-441D-AB37-E256A7646CD0}" type="pres">
      <dgm:prSet presAssocID="{8C811163-44C2-4C47-9E47-D382FFC56765}" presName="horz1" presStyleCnt="0"/>
      <dgm:spPr/>
    </dgm:pt>
    <dgm:pt modelId="{0F6D2989-6140-4F62-8BD9-E650CB7B4942}" type="pres">
      <dgm:prSet presAssocID="{8C811163-44C2-4C47-9E47-D382FFC56765}" presName="tx1" presStyleLbl="revTx" presStyleIdx="2" presStyleCnt="3"/>
      <dgm:spPr/>
    </dgm:pt>
    <dgm:pt modelId="{9798AFFA-E892-4452-9E69-1026F42E5224}" type="pres">
      <dgm:prSet presAssocID="{8C811163-44C2-4C47-9E47-D382FFC56765}" presName="vert1" presStyleCnt="0"/>
      <dgm:spPr/>
    </dgm:pt>
  </dgm:ptLst>
  <dgm:cxnLst>
    <dgm:cxn modelId="{89A44A24-A58F-4BB8-A384-079A189E73F3}" srcId="{B42768C3-C8BB-4026-97F7-07DC3BD4E1D5}" destId="{8C811163-44C2-4C47-9E47-D382FFC56765}" srcOrd="2" destOrd="0" parTransId="{7DB60831-6183-415F-A04F-86C886772923}" sibTransId="{7CF968DF-0304-417C-BD1E-2755919EAE0D}"/>
    <dgm:cxn modelId="{6FA9547E-A49F-4153-A072-710CEBD2AD94}" srcId="{B42768C3-C8BB-4026-97F7-07DC3BD4E1D5}" destId="{F10081FE-6E33-4C91-8009-A8861E66BB27}" srcOrd="0" destOrd="0" parTransId="{677B808D-ECEE-4EC8-9C6F-847168A183E2}" sibTransId="{0F2EDCCB-5865-4391-A7A3-62F577C2303F}"/>
    <dgm:cxn modelId="{F24A8889-6E5E-4629-ABCD-D2FF38DE0EC0}" type="presOf" srcId="{B42768C3-C8BB-4026-97F7-07DC3BD4E1D5}" destId="{C959E34E-EB68-4EBA-B9E0-25B1439EFCC0}" srcOrd="0" destOrd="0" presId="urn:microsoft.com/office/officeart/2008/layout/LinedList"/>
    <dgm:cxn modelId="{2C5B078A-5670-4E9E-B28E-EDCA954DA728}" type="presOf" srcId="{6F1724FD-A1AF-403C-A006-5EC03C42A778}" destId="{1F4B1BA5-2CC2-483E-99DC-878E32DEFC81}" srcOrd="0" destOrd="0" presId="urn:microsoft.com/office/officeart/2008/layout/LinedList"/>
    <dgm:cxn modelId="{69F140B5-47CF-416B-98D3-EB3701BDCC94}" type="presOf" srcId="{F10081FE-6E33-4C91-8009-A8861E66BB27}" destId="{DE2AA068-943E-4109-BD04-CC42F4767C36}" srcOrd="0" destOrd="0" presId="urn:microsoft.com/office/officeart/2008/layout/LinedList"/>
    <dgm:cxn modelId="{B935EEDE-032A-4503-A085-1A7F10E4BC6A}" type="presOf" srcId="{8C811163-44C2-4C47-9E47-D382FFC56765}" destId="{0F6D2989-6140-4F62-8BD9-E650CB7B4942}" srcOrd="0" destOrd="0" presId="urn:microsoft.com/office/officeart/2008/layout/LinedList"/>
    <dgm:cxn modelId="{4FDA2CE9-444C-45FB-9AB2-3A3378FF762D}" srcId="{B42768C3-C8BB-4026-97F7-07DC3BD4E1D5}" destId="{6F1724FD-A1AF-403C-A006-5EC03C42A778}" srcOrd="1" destOrd="0" parTransId="{C09BBBAE-FF5D-49B1-8400-FE38C65E22CF}" sibTransId="{65042FD6-90C6-445A-954F-9C6F469BCEF6}"/>
    <dgm:cxn modelId="{CC0E994A-F39C-46C4-BDB3-6E5A05F502DD}" type="presParOf" srcId="{C959E34E-EB68-4EBA-B9E0-25B1439EFCC0}" destId="{457971FA-73F9-45B9-8985-C399AE07EA49}" srcOrd="0" destOrd="0" presId="urn:microsoft.com/office/officeart/2008/layout/LinedList"/>
    <dgm:cxn modelId="{33D76E28-F34E-49C8-9654-0FAD11721D54}" type="presParOf" srcId="{C959E34E-EB68-4EBA-B9E0-25B1439EFCC0}" destId="{76F4EA9F-1E01-40EB-8B0D-27CB4B055859}" srcOrd="1" destOrd="0" presId="urn:microsoft.com/office/officeart/2008/layout/LinedList"/>
    <dgm:cxn modelId="{C151EF0E-CD9D-457D-A047-7D3DE1155F5A}" type="presParOf" srcId="{76F4EA9F-1E01-40EB-8B0D-27CB4B055859}" destId="{DE2AA068-943E-4109-BD04-CC42F4767C36}" srcOrd="0" destOrd="0" presId="urn:microsoft.com/office/officeart/2008/layout/LinedList"/>
    <dgm:cxn modelId="{762CC007-5380-4DC6-B810-295D62BD1D62}" type="presParOf" srcId="{76F4EA9F-1E01-40EB-8B0D-27CB4B055859}" destId="{DA29F6AA-F780-4FF6-B0D3-E6A9C82958E5}" srcOrd="1" destOrd="0" presId="urn:microsoft.com/office/officeart/2008/layout/LinedList"/>
    <dgm:cxn modelId="{8789340D-E938-4FC0-BAD4-C1A31BB2B97E}" type="presParOf" srcId="{C959E34E-EB68-4EBA-B9E0-25B1439EFCC0}" destId="{F1BB0BC9-5014-45FB-AA9E-E397C1C3D0EC}" srcOrd="2" destOrd="0" presId="urn:microsoft.com/office/officeart/2008/layout/LinedList"/>
    <dgm:cxn modelId="{4353AB70-6E9A-4016-BBAB-66152771BF93}" type="presParOf" srcId="{C959E34E-EB68-4EBA-B9E0-25B1439EFCC0}" destId="{AC1D0742-0AA3-463F-86D5-AE8E6B3F8A16}" srcOrd="3" destOrd="0" presId="urn:microsoft.com/office/officeart/2008/layout/LinedList"/>
    <dgm:cxn modelId="{3824D31F-81AF-4FAD-BA72-985549E50FFD}" type="presParOf" srcId="{AC1D0742-0AA3-463F-86D5-AE8E6B3F8A16}" destId="{1F4B1BA5-2CC2-483E-99DC-878E32DEFC81}" srcOrd="0" destOrd="0" presId="urn:microsoft.com/office/officeart/2008/layout/LinedList"/>
    <dgm:cxn modelId="{9959DAF4-DF26-496C-A193-E410598115E6}" type="presParOf" srcId="{AC1D0742-0AA3-463F-86D5-AE8E6B3F8A16}" destId="{F87EC555-F263-4A18-9A09-BE948FB93A78}" srcOrd="1" destOrd="0" presId="urn:microsoft.com/office/officeart/2008/layout/LinedList"/>
    <dgm:cxn modelId="{C78481E9-4929-4607-8C1B-9346033A7AC1}" type="presParOf" srcId="{C959E34E-EB68-4EBA-B9E0-25B1439EFCC0}" destId="{B9BF0C65-C070-439D-918E-0C0EDD3B4ABC}" srcOrd="4" destOrd="0" presId="urn:microsoft.com/office/officeart/2008/layout/LinedList"/>
    <dgm:cxn modelId="{9D5A1190-2778-47B0-AE9A-38BEE9402262}" type="presParOf" srcId="{C959E34E-EB68-4EBA-B9E0-25B1439EFCC0}" destId="{85C63907-678F-441D-AB37-E256A7646CD0}" srcOrd="5" destOrd="0" presId="urn:microsoft.com/office/officeart/2008/layout/LinedList"/>
    <dgm:cxn modelId="{A68334D5-6CD3-4D7D-937D-1C15E4AA5E70}" type="presParOf" srcId="{85C63907-678F-441D-AB37-E256A7646CD0}" destId="{0F6D2989-6140-4F62-8BD9-E650CB7B4942}" srcOrd="0" destOrd="0" presId="urn:microsoft.com/office/officeart/2008/layout/LinedList"/>
    <dgm:cxn modelId="{51D208E8-10A0-4E8C-9AE4-2E2B86BED344}" type="presParOf" srcId="{85C63907-678F-441D-AB37-E256A7646CD0}" destId="{9798AFFA-E892-4452-9E69-1026F42E522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C566E3-E421-4310-BF4D-F684AE645BC4}"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2A44B226-0C2C-4A3F-84D0-AACA8731B7C0}">
      <dgm:prSet/>
      <dgm:spPr/>
      <dgm:t>
        <a:bodyPr/>
        <a:lstStyle/>
        <a:p>
          <a:r>
            <a:rPr lang="en-GB" dirty="0"/>
            <a:t>/dev/</a:t>
          </a:r>
          <a:r>
            <a:rPr lang="en-GB" dirty="0" err="1"/>
            <a:t>tcp</a:t>
          </a:r>
          <a:r>
            <a:rPr lang="en-GB" dirty="0"/>
            <a:t>: A BASH network socket which can be used to check the status of a network port.</a:t>
          </a:r>
          <a:endParaRPr lang="en-US" dirty="0"/>
        </a:p>
      </dgm:t>
    </dgm:pt>
    <dgm:pt modelId="{9488745F-CF9D-4C38-8E56-1E26A72728ED}" type="parTrans" cxnId="{523AFC14-4424-4778-8D1A-082C083D1FCB}">
      <dgm:prSet/>
      <dgm:spPr/>
      <dgm:t>
        <a:bodyPr/>
        <a:lstStyle/>
        <a:p>
          <a:endParaRPr lang="en-US"/>
        </a:p>
      </dgm:t>
    </dgm:pt>
    <dgm:pt modelId="{EC38CCB1-0521-4E50-8F9D-696C1454089E}" type="sibTrans" cxnId="{523AFC14-4424-4778-8D1A-082C083D1FCB}">
      <dgm:prSet/>
      <dgm:spPr/>
      <dgm:t>
        <a:bodyPr/>
        <a:lstStyle/>
        <a:p>
          <a:endParaRPr lang="en-US"/>
        </a:p>
      </dgm:t>
    </dgm:pt>
    <dgm:pt modelId="{B3F01A48-7935-45C8-A7B3-F88EB42DE08E}">
      <dgm:prSet/>
      <dgm:spPr/>
      <dgm:t>
        <a:bodyPr/>
        <a:lstStyle/>
        <a:p>
          <a:r>
            <a:rPr lang="en-GB" dirty="0"/>
            <a:t>/dev/</a:t>
          </a:r>
          <a:r>
            <a:rPr lang="en-GB" dirty="0" err="1"/>
            <a:t>tcp</a:t>
          </a:r>
          <a:r>
            <a:rPr lang="en-GB" dirty="0"/>
            <a:t> may not carry the extensive capabilities or pretty output of NMAP, but it can be weaponised with bash scripts. </a:t>
          </a:r>
          <a:endParaRPr lang="en-US" dirty="0"/>
        </a:p>
      </dgm:t>
    </dgm:pt>
    <dgm:pt modelId="{7D59145F-D596-4075-A6D8-9550794A037A}" type="parTrans" cxnId="{40D8FE2D-8B14-472D-90B3-49B7E39693AF}">
      <dgm:prSet/>
      <dgm:spPr/>
      <dgm:t>
        <a:bodyPr/>
        <a:lstStyle/>
        <a:p>
          <a:endParaRPr lang="en-US"/>
        </a:p>
      </dgm:t>
    </dgm:pt>
    <dgm:pt modelId="{66BD8896-BD82-4AFA-8257-3E0C47414A1C}" type="sibTrans" cxnId="{40D8FE2D-8B14-472D-90B3-49B7E39693AF}">
      <dgm:prSet/>
      <dgm:spPr/>
      <dgm:t>
        <a:bodyPr/>
        <a:lstStyle/>
        <a:p>
          <a:endParaRPr lang="en-US"/>
        </a:p>
      </dgm:t>
    </dgm:pt>
    <dgm:pt modelId="{013846B6-6C7E-4D79-8A20-2E2E046C7021}">
      <dgm:prSet/>
      <dgm:spPr/>
      <dgm:t>
        <a:bodyPr/>
        <a:lstStyle/>
        <a:p>
          <a:r>
            <a:rPr lang="en-GB" dirty="0"/>
            <a:t>Using for loop logic in addition to checking socket status, we can use /dev/</a:t>
          </a:r>
          <a:r>
            <a:rPr lang="en-GB" dirty="0" err="1"/>
            <a:t>tcp</a:t>
          </a:r>
          <a:r>
            <a:rPr lang="en-GB" dirty="0"/>
            <a:t> for a range of purposes such as: Reverse shells, port scans, firewall enumeration. </a:t>
          </a:r>
          <a:endParaRPr lang="en-US" dirty="0"/>
        </a:p>
      </dgm:t>
    </dgm:pt>
    <dgm:pt modelId="{44FE92D2-4698-406B-BEA1-7BC0BE6FE9A7}" type="parTrans" cxnId="{9CDAC316-C4BE-49CE-A6C2-492F2C5FF3FB}">
      <dgm:prSet/>
      <dgm:spPr/>
      <dgm:t>
        <a:bodyPr/>
        <a:lstStyle/>
        <a:p>
          <a:endParaRPr lang="en-US"/>
        </a:p>
      </dgm:t>
    </dgm:pt>
    <dgm:pt modelId="{F3A94340-1426-456A-9C36-60C39BF338AE}" type="sibTrans" cxnId="{9CDAC316-C4BE-49CE-A6C2-492F2C5FF3FB}">
      <dgm:prSet/>
      <dgm:spPr/>
      <dgm:t>
        <a:bodyPr/>
        <a:lstStyle/>
        <a:p>
          <a:endParaRPr lang="en-US"/>
        </a:p>
      </dgm:t>
    </dgm:pt>
    <dgm:pt modelId="{24C6AA5C-1B3B-40D7-A67B-406DC545BA86}" type="pres">
      <dgm:prSet presAssocID="{36C566E3-E421-4310-BF4D-F684AE645BC4}" presName="vert0" presStyleCnt="0">
        <dgm:presLayoutVars>
          <dgm:dir/>
          <dgm:animOne val="branch"/>
          <dgm:animLvl val="lvl"/>
        </dgm:presLayoutVars>
      </dgm:prSet>
      <dgm:spPr/>
    </dgm:pt>
    <dgm:pt modelId="{3C60D3BF-1D16-491C-8694-49E2A157BE88}" type="pres">
      <dgm:prSet presAssocID="{2A44B226-0C2C-4A3F-84D0-AACA8731B7C0}" presName="thickLine" presStyleLbl="alignNode1" presStyleIdx="0" presStyleCnt="3"/>
      <dgm:spPr/>
    </dgm:pt>
    <dgm:pt modelId="{0B6C95BA-4BA8-4EEA-8E5D-AFB25245613A}" type="pres">
      <dgm:prSet presAssocID="{2A44B226-0C2C-4A3F-84D0-AACA8731B7C0}" presName="horz1" presStyleCnt="0"/>
      <dgm:spPr/>
    </dgm:pt>
    <dgm:pt modelId="{7B54AD7B-414F-4185-93C1-B4980802BF3E}" type="pres">
      <dgm:prSet presAssocID="{2A44B226-0C2C-4A3F-84D0-AACA8731B7C0}" presName="tx1" presStyleLbl="revTx" presStyleIdx="0" presStyleCnt="3"/>
      <dgm:spPr/>
    </dgm:pt>
    <dgm:pt modelId="{B647FBE1-EFA7-4D27-AA7E-7E9F6DB8B32D}" type="pres">
      <dgm:prSet presAssocID="{2A44B226-0C2C-4A3F-84D0-AACA8731B7C0}" presName="vert1" presStyleCnt="0"/>
      <dgm:spPr/>
    </dgm:pt>
    <dgm:pt modelId="{0E81D111-6390-4F0E-B26F-C3B86AF50F34}" type="pres">
      <dgm:prSet presAssocID="{B3F01A48-7935-45C8-A7B3-F88EB42DE08E}" presName="thickLine" presStyleLbl="alignNode1" presStyleIdx="1" presStyleCnt="3"/>
      <dgm:spPr/>
    </dgm:pt>
    <dgm:pt modelId="{1D7B5D70-EC53-42EA-A945-D9D963AA649C}" type="pres">
      <dgm:prSet presAssocID="{B3F01A48-7935-45C8-A7B3-F88EB42DE08E}" presName="horz1" presStyleCnt="0"/>
      <dgm:spPr/>
    </dgm:pt>
    <dgm:pt modelId="{8DBF7C09-0455-475D-9E26-98F5FD62E55B}" type="pres">
      <dgm:prSet presAssocID="{B3F01A48-7935-45C8-A7B3-F88EB42DE08E}" presName="tx1" presStyleLbl="revTx" presStyleIdx="1" presStyleCnt="3"/>
      <dgm:spPr/>
    </dgm:pt>
    <dgm:pt modelId="{21C3B99C-8339-49FE-8BD8-755F4B23D2A5}" type="pres">
      <dgm:prSet presAssocID="{B3F01A48-7935-45C8-A7B3-F88EB42DE08E}" presName="vert1" presStyleCnt="0"/>
      <dgm:spPr/>
    </dgm:pt>
    <dgm:pt modelId="{BB833962-1CE8-4F6F-8740-27DBB43761C0}" type="pres">
      <dgm:prSet presAssocID="{013846B6-6C7E-4D79-8A20-2E2E046C7021}" presName="thickLine" presStyleLbl="alignNode1" presStyleIdx="2" presStyleCnt="3"/>
      <dgm:spPr/>
    </dgm:pt>
    <dgm:pt modelId="{A05A9931-2CDA-4451-9363-C041245B92E8}" type="pres">
      <dgm:prSet presAssocID="{013846B6-6C7E-4D79-8A20-2E2E046C7021}" presName="horz1" presStyleCnt="0"/>
      <dgm:spPr/>
    </dgm:pt>
    <dgm:pt modelId="{47899180-81BA-4FC8-9751-7382EEE7AE2C}" type="pres">
      <dgm:prSet presAssocID="{013846B6-6C7E-4D79-8A20-2E2E046C7021}" presName="tx1" presStyleLbl="revTx" presStyleIdx="2" presStyleCnt="3"/>
      <dgm:spPr/>
    </dgm:pt>
    <dgm:pt modelId="{01116685-F32A-44B6-8553-684A857266A4}" type="pres">
      <dgm:prSet presAssocID="{013846B6-6C7E-4D79-8A20-2E2E046C7021}" presName="vert1" presStyleCnt="0"/>
      <dgm:spPr/>
    </dgm:pt>
  </dgm:ptLst>
  <dgm:cxnLst>
    <dgm:cxn modelId="{523AFC14-4424-4778-8D1A-082C083D1FCB}" srcId="{36C566E3-E421-4310-BF4D-F684AE645BC4}" destId="{2A44B226-0C2C-4A3F-84D0-AACA8731B7C0}" srcOrd="0" destOrd="0" parTransId="{9488745F-CF9D-4C38-8E56-1E26A72728ED}" sibTransId="{EC38CCB1-0521-4E50-8F9D-696C1454089E}"/>
    <dgm:cxn modelId="{9CDAC316-C4BE-49CE-A6C2-492F2C5FF3FB}" srcId="{36C566E3-E421-4310-BF4D-F684AE645BC4}" destId="{013846B6-6C7E-4D79-8A20-2E2E046C7021}" srcOrd="2" destOrd="0" parTransId="{44FE92D2-4698-406B-BEA1-7BC0BE6FE9A7}" sibTransId="{F3A94340-1426-456A-9C36-60C39BF338AE}"/>
    <dgm:cxn modelId="{40D8FE2D-8B14-472D-90B3-49B7E39693AF}" srcId="{36C566E3-E421-4310-BF4D-F684AE645BC4}" destId="{B3F01A48-7935-45C8-A7B3-F88EB42DE08E}" srcOrd="1" destOrd="0" parTransId="{7D59145F-D596-4075-A6D8-9550794A037A}" sibTransId="{66BD8896-BD82-4AFA-8257-3E0C47414A1C}"/>
    <dgm:cxn modelId="{993CCA40-B015-458A-8400-EFB35E66A77B}" type="presOf" srcId="{2A44B226-0C2C-4A3F-84D0-AACA8731B7C0}" destId="{7B54AD7B-414F-4185-93C1-B4980802BF3E}" srcOrd="0" destOrd="0" presId="urn:microsoft.com/office/officeart/2008/layout/LinedList"/>
    <dgm:cxn modelId="{185EC35F-8510-4F71-AA68-3193DDA1E4C6}" type="presOf" srcId="{013846B6-6C7E-4D79-8A20-2E2E046C7021}" destId="{47899180-81BA-4FC8-9751-7382EEE7AE2C}" srcOrd="0" destOrd="0" presId="urn:microsoft.com/office/officeart/2008/layout/LinedList"/>
    <dgm:cxn modelId="{72D7C4A1-A6A8-4335-8245-901995B434AF}" type="presOf" srcId="{36C566E3-E421-4310-BF4D-F684AE645BC4}" destId="{24C6AA5C-1B3B-40D7-A67B-406DC545BA86}" srcOrd="0" destOrd="0" presId="urn:microsoft.com/office/officeart/2008/layout/LinedList"/>
    <dgm:cxn modelId="{3F4D16DC-73E9-4676-A99F-B8E7B76A6FED}" type="presOf" srcId="{B3F01A48-7935-45C8-A7B3-F88EB42DE08E}" destId="{8DBF7C09-0455-475D-9E26-98F5FD62E55B}" srcOrd="0" destOrd="0" presId="urn:microsoft.com/office/officeart/2008/layout/LinedList"/>
    <dgm:cxn modelId="{87ED012A-2DA4-48A2-8A66-4B0105E86466}" type="presParOf" srcId="{24C6AA5C-1B3B-40D7-A67B-406DC545BA86}" destId="{3C60D3BF-1D16-491C-8694-49E2A157BE88}" srcOrd="0" destOrd="0" presId="urn:microsoft.com/office/officeart/2008/layout/LinedList"/>
    <dgm:cxn modelId="{017538C2-AB68-4DFB-8152-09176BCE57CC}" type="presParOf" srcId="{24C6AA5C-1B3B-40D7-A67B-406DC545BA86}" destId="{0B6C95BA-4BA8-4EEA-8E5D-AFB25245613A}" srcOrd="1" destOrd="0" presId="urn:microsoft.com/office/officeart/2008/layout/LinedList"/>
    <dgm:cxn modelId="{4D482C1A-54F0-446C-8DBD-14AB9FE04EA6}" type="presParOf" srcId="{0B6C95BA-4BA8-4EEA-8E5D-AFB25245613A}" destId="{7B54AD7B-414F-4185-93C1-B4980802BF3E}" srcOrd="0" destOrd="0" presId="urn:microsoft.com/office/officeart/2008/layout/LinedList"/>
    <dgm:cxn modelId="{1BB23143-BBD0-423A-BF95-899B52C7C424}" type="presParOf" srcId="{0B6C95BA-4BA8-4EEA-8E5D-AFB25245613A}" destId="{B647FBE1-EFA7-4D27-AA7E-7E9F6DB8B32D}" srcOrd="1" destOrd="0" presId="urn:microsoft.com/office/officeart/2008/layout/LinedList"/>
    <dgm:cxn modelId="{18E5C5A7-DC02-4598-A6E3-9260CFA140E0}" type="presParOf" srcId="{24C6AA5C-1B3B-40D7-A67B-406DC545BA86}" destId="{0E81D111-6390-4F0E-B26F-C3B86AF50F34}" srcOrd="2" destOrd="0" presId="urn:microsoft.com/office/officeart/2008/layout/LinedList"/>
    <dgm:cxn modelId="{B8018D25-3165-4FD1-99D6-1CBE6CEF0FF5}" type="presParOf" srcId="{24C6AA5C-1B3B-40D7-A67B-406DC545BA86}" destId="{1D7B5D70-EC53-42EA-A945-D9D963AA649C}" srcOrd="3" destOrd="0" presId="urn:microsoft.com/office/officeart/2008/layout/LinedList"/>
    <dgm:cxn modelId="{4862B6FC-2D45-4DCF-8133-0D4DE23DC9B4}" type="presParOf" srcId="{1D7B5D70-EC53-42EA-A945-D9D963AA649C}" destId="{8DBF7C09-0455-475D-9E26-98F5FD62E55B}" srcOrd="0" destOrd="0" presId="urn:microsoft.com/office/officeart/2008/layout/LinedList"/>
    <dgm:cxn modelId="{BBF8727D-8EDB-4DE4-93EC-1E43552928FF}" type="presParOf" srcId="{1D7B5D70-EC53-42EA-A945-D9D963AA649C}" destId="{21C3B99C-8339-49FE-8BD8-755F4B23D2A5}" srcOrd="1" destOrd="0" presId="urn:microsoft.com/office/officeart/2008/layout/LinedList"/>
    <dgm:cxn modelId="{0BEED64E-7F19-4D57-92B2-81BD2BD61C7A}" type="presParOf" srcId="{24C6AA5C-1B3B-40D7-A67B-406DC545BA86}" destId="{BB833962-1CE8-4F6F-8740-27DBB43761C0}" srcOrd="4" destOrd="0" presId="urn:microsoft.com/office/officeart/2008/layout/LinedList"/>
    <dgm:cxn modelId="{FFEF8585-D694-488A-BE6D-7C579A222BE7}" type="presParOf" srcId="{24C6AA5C-1B3B-40D7-A67B-406DC545BA86}" destId="{A05A9931-2CDA-4451-9363-C041245B92E8}" srcOrd="5" destOrd="0" presId="urn:microsoft.com/office/officeart/2008/layout/LinedList"/>
    <dgm:cxn modelId="{599298C7-DBB9-43FB-AC37-C35D272D6DD8}" type="presParOf" srcId="{A05A9931-2CDA-4451-9363-C041245B92E8}" destId="{47899180-81BA-4FC8-9751-7382EEE7AE2C}" srcOrd="0" destOrd="0" presId="urn:microsoft.com/office/officeart/2008/layout/LinedList"/>
    <dgm:cxn modelId="{DA52BAC0-78C8-4EF0-9BB1-6E058C5F4D40}" type="presParOf" srcId="{A05A9931-2CDA-4451-9363-C041245B92E8}" destId="{01116685-F32A-44B6-8553-684A857266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5D91B4-7B91-4625-9D53-3895E7FBC8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28A747-1E5F-4A43-B306-79834189DE07}">
      <dgm:prSet/>
      <dgm:spPr/>
      <dgm:t>
        <a:bodyPr/>
        <a:lstStyle/>
        <a:p>
          <a:r>
            <a:rPr lang="en-GB"/>
            <a:t>Perform same tests to critical infrastructure machines to test IPv6 access to internally firewalled ports</a:t>
          </a:r>
          <a:endParaRPr lang="en-US"/>
        </a:p>
      </dgm:t>
    </dgm:pt>
    <dgm:pt modelId="{F9F80A1F-9C55-447B-9298-393BEEA851C2}" type="parTrans" cxnId="{BABB5780-F00C-4EA4-940B-4C657F6BB9D1}">
      <dgm:prSet/>
      <dgm:spPr/>
      <dgm:t>
        <a:bodyPr/>
        <a:lstStyle/>
        <a:p>
          <a:endParaRPr lang="en-US"/>
        </a:p>
      </dgm:t>
    </dgm:pt>
    <dgm:pt modelId="{5B9F8CCD-0198-4ECD-A314-C8312DCE49FF}" type="sibTrans" cxnId="{BABB5780-F00C-4EA4-940B-4C657F6BB9D1}">
      <dgm:prSet/>
      <dgm:spPr/>
      <dgm:t>
        <a:bodyPr/>
        <a:lstStyle/>
        <a:p>
          <a:endParaRPr lang="en-US"/>
        </a:p>
      </dgm:t>
    </dgm:pt>
    <dgm:pt modelId="{3698BD9E-8243-4C0E-80E9-8F693DD4B5E0}">
      <dgm:prSet/>
      <dgm:spPr/>
      <dgm:t>
        <a:bodyPr/>
        <a:lstStyle/>
        <a:p>
          <a:r>
            <a:rPr lang="en-GB"/>
            <a:t>Remove /dev/tcp capabilities by installing BASH without </a:t>
          </a:r>
          <a:r>
            <a:rPr lang="en-GB" b="0" i="0"/>
            <a:t>--enable-net-redirections</a:t>
          </a:r>
          <a:endParaRPr lang="en-US"/>
        </a:p>
      </dgm:t>
    </dgm:pt>
    <dgm:pt modelId="{D9BB6D33-3C19-429A-9E02-6C39B05EF8E7}" type="parTrans" cxnId="{450F6391-BA3A-43D3-91B5-73613B1391DE}">
      <dgm:prSet/>
      <dgm:spPr/>
      <dgm:t>
        <a:bodyPr/>
        <a:lstStyle/>
        <a:p>
          <a:endParaRPr lang="en-US"/>
        </a:p>
      </dgm:t>
    </dgm:pt>
    <dgm:pt modelId="{9C7D946E-1242-47C8-AB4E-5B036722A48B}" type="sibTrans" cxnId="{450F6391-BA3A-43D3-91B5-73613B1391DE}">
      <dgm:prSet/>
      <dgm:spPr/>
      <dgm:t>
        <a:bodyPr/>
        <a:lstStyle/>
        <a:p>
          <a:endParaRPr lang="en-US"/>
        </a:p>
      </dgm:t>
    </dgm:pt>
    <dgm:pt modelId="{F05B686A-1D4C-4D39-BA86-8522AE108DFF}">
      <dgm:prSet/>
      <dgm:spPr/>
      <dgm:t>
        <a:bodyPr/>
        <a:lstStyle/>
        <a:p>
          <a:r>
            <a:rPr lang="en-GB"/>
            <a:t>If you do not use it, close it/disable it.</a:t>
          </a:r>
          <a:endParaRPr lang="en-US"/>
        </a:p>
      </dgm:t>
    </dgm:pt>
    <dgm:pt modelId="{0D966117-8A28-4937-A2C5-848F53B21399}" type="parTrans" cxnId="{DA923867-6398-4F83-B744-AB18919E3E08}">
      <dgm:prSet/>
      <dgm:spPr/>
      <dgm:t>
        <a:bodyPr/>
        <a:lstStyle/>
        <a:p>
          <a:endParaRPr lang="en-US"/>
        </a:p>
      </dgm:t>
    </dgm:pt>
    <dgm:pt modelId="{2999851F-0775-47D9-A257-0B636BBA23DF}" type="sibTrans" cxnId="{DA923867-6398-4F83-B744-AB18919E3E08}">
      <dgm:prSet/>
      <dgm:spPr/>
      <dgm:t>
        <a:bodyPr/>
        <a:lstStyle/>
        <a:p>
          <a:endParaRPr lang="en-US"/>
        </a:p>
      </dgm:t>
    </dgm:pt>
    <dgm:pt modelId="{0071F7AE-53AE-4C61-9F9C-DE6DF2E930F8}" type="pres">
      <dgm:prSet presAssocID="{2D5D91B4-7B91-4625-9D53-3895E7FBC8A0}" presName="root" presStyleCnt="0">
        <dgm:presLayoutVars>
          <dgm:dir/>
          <dgm:resizeHandles val="exact"/>
        </dgm:presLayoutVars>
      </dgm:prSet>
      <dgm:spPr/>
    </dgm:pt>
    <dgm:pt modelId="{EE38AFF5-D663-49CC-A9BF-1E6D7B3B134B}" type="pres">
      <dgm:prSet presAssocID="{EC28A747-1E5F-4A43-B306-79834189DE07}" presName="compNode" presStyleCnt="0"/>
      <dgm:spPr/>
    </dgm:pt>
    <dgm:pt modelId="{BE510774-37DE-48E7-A84E-8507E3D39D70}" type="pres">
      <dgm:prSet presAssocID="{EC28A747-1E5F-4A43-B306-79834189DE07}" presName="bgRect" presStyleLbl="bgShp" presStyleIdx="0" presStyleCnt="3"/>
      <dgm:spPr/>
    </dgm:pt>
    <dgm:pt modelId="{126DD3BB-52F7-4F87-B396-BB3B3766D8FF}" type="pres">
      <dgm:prSet presAssocID="{EC28A747-1E5F-4A43-B306-79834189DE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BF63133-A1B2-44F3-B8F8-032C729D1139}" type="pres">
      <dgm:prSet presAssocID="{EC28A747-1E5F-4A43-B306-79834189DE07}" presName="spaceRect" presStyleCnt="0"/>
      <dgm:spPr/>
    </dgm:pt>
    <dgm:pt modelId="{8F9AD835-94ED-44FA-A16C-8D904C9145D7}" type="pres">
      <dgm:prSet presAssocID="{EC28A747-1E5F-4A43-B306-79834189DE07}" presName="parTx" presStyleLbl="revTx" presStyleIdx="0" presStyleCnt="3">
        <dgm:presLayoutVars>
          <dgm:chMax val="0"/>
          <dgm:chPref val="0"/>
        </dgm:presLayoutVars>
      </dgm:prSet>
      <dgm:spPr/>
    </dgm:pt>
    <dgm:pt modelId="{26FB49EC-7C43-481E-A3A4-6825C1424B41}" type="pres">
      <dgm:prSet presAssocID="{5B9F8CCD-0198-4ECD-A314-C8312DCE49FF}" presName="sibTrans" presStyleCnt="0"/>
      <dgm:spPr/>
    </dgm:pt>
    <dgm:pt modelId="{43A89CF3-D7F6-44ED-893C-B93C0C46A48D}" type="pres">
      <dgm:prSet presAssocID="{3698BD9E-8243-4C0E-80E9-8F693DD4B5E0}" presName="compNode" presStyleCnt="0"/>
      <dgm:spPr/>
    </dgm:pt>
    <dgm:pt modelId="{C9A777C6-D9B1-44DD-9E13-6864B0BCBC0C}" type="pres">
      <dgm:prSet presAssocID="{3698BD9E-8243-4C0E-80E9-8F693DD4B5E0}" presName="bgRect" presStyleLbl="bgShp" presStyleIdx="1" presStyleCnt="3"/>
      <dgm:spPr/>
    </dgm:pt>
    <dgm:pt modelId="{AAB6720C-B827-4399-8441-6B99B0E83B00}" type="pres">
      <dgm:prSet presAssocID="{3698BD9E-8243-4C0E-80E9-8F693DD4B5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7571A8B8-6691-4666-9986-935609D00834}" type="pres">
      <dgm:prSet presAssocID="{3698BD9E-8243-4C0E-80E9-8F693DD4B5E0}" presName="spaceRect" presStyleCnt="0"/>
      <dgm:spPr/>
    </dgm:pt>
    <dgm:pt modelId="{4523FB5D-0104-4228-B829-CA0BC8E4A345}" type="pres">
      <dgm:prSet presAssocID="{3698BD9E-8243-4C0E-80E9-8F693DD4B5E0}" presName="parTx" presStyleLbl="revTx" presStyleIdx="1" presStyleCnt="3">
        <dgm:presLayoutVars>
          <dgm:chMax val="0"/>
          <dgm:chPref val="0"/>
        </dgm:presLayoutVars>
      </dgm:prSet>
      <dgm:spPr/>
    </dgm:pt>
    <dgm:pt modelId="{4D9F634C-238F-4797-B304-E4280CC9AF93}" type="pres">
      <dgm:prSet presAssocID="{9C7D946E-1242-47C8-AB4E-5B036722A48B}" presName="sibTrans" presStyleCnt="0"/>
      <dgm:spPr/>
    </dgm:pt>
    <dgm:pt modelId="{4BFD7BB7-CF83-4DB1-BCF9-D7B6B18A3294}" type="pres">
      <dgm:prSet presAssocID="{F05B686A-1D4C-4D39-BA86-8522AE108DFF}" presName="compNode" presStyleCnt="0"/>
      <dgm:spPr/>
    </dgm:pt>
    <dgm:pt modelId="{A26B4D0A-8561-42C0-93F2-0B688FBBE4ED}" type="pres">
      <dgm:prSet presAssocID="{F05B686A-1D4C-4D39-BA86-8522AE108DFF}" presName="bgRect" presStyleLbl="bgShp" presStyleIdx="2" presStyleCnt="3"/>
      <dgm:spPr/>
    </dgm:pt>
    <dgm:pt modelId="{63037BCE-2BDB-453C-B6E8-3A8867627195}" type="pres">
      <dgm:prSet presAssocID="{F05B686A-1D4C-4D39-BA86-8522AE108D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D5EBDB28-3F1D-4664-95B4-172E1179E0DB}" type="pres">
      <dgm:prSet presAssocID="{F05B686A-1D4C-4D39-BA86-8522AE108DFF}" presName="spaceRect" presStyleCnt="0"/>
      <dgm:spPr/>
    </dgm:pt>
    <dgm:pt modelId="{D25FC357-F585-4266-B604-2B10D85D9169}" type="pres">
      <dgm:prSet presAssocID="{F05B686A-1D4C-4D39-BA86-8522AE108DFF}" presName="parTx" presStyleLbl="revTx" presStyleIdx="2" presStyleCnt="3">
        <dgm:presLayoutVars>
          <dgm:chMax val="0"/>
          <dgm:chPref val="0"/>
        </dgm:presLayoutVars>
      </dgm:prSet>
      <dgm:spPr/>
    </dgm:pt>
  </dgm:ptLst>
  <dgm:cxnLst>
    <dgm:cxn modelId="{AC24800B-E71E-4737-88B7-C2E74DE8280A}" type="presOf" srcId="{3698BD9E-8243-4C0E-80E9-8F693DD4B5E0}" destId="{4523FB5D-0104-4228-B829-CA0BC8E4A345}" srcOrd="0" destOrd="0" presId="urn:microsoft.com/office/officeart/2018/2/layout/IconVerticalSolidList"/>
    <dgm:cxn modelId="{DA923867-6398-4F83-B744-AB18919E3E08}" srcId="{2D5D91B4-7B91-4625-9D53-3895E7FBC8A0}" destId="{F05B686A-1D4C-4D39-BA86-8522AE108DFF}" srcOrd="2" destOrd="0" parTransId="{0D966117-8A28-4937-A2C5-848F53B21399}" sibTransId="{2999851F-0775-47D9-A257-0B636BBA23DF}"/>
    <dgm:cxn modelId="{8A1E2573-364D-4D6B-8929-555C614EDE38}" type="presOf" srcId="{F05B686A-1D4C-4D39-BA86-8522AE108DFF}" destId="{D25FC357-F585-4266-B604-2B10D85D9169}" srcOrd="0" destOrd="0" presId="urn:microsoft.com/office/officeart/2018/2/layout/IconVerticalSolidList"/>
    <dgm:cxn modelId="{BABB5780-F00C-4EA4-940B-4C657F6BB9D1}" srcId="{2D5D91B4-7B91-4625-9D53-3895E7FBC8A0}" destId="{EC28A747-1E5F-4A43-B306-79834189DE07}" srcOrd="0" destOrd="0" parTransId="{F9F80A1F-9C55-447B-9298-393BEEA851C2}" sibTransId="{5B9F8CCD-0198-4ECD-A314-C8312DCE49FF}"/>
    <dgm:cxn modelId="{8C48AB8B-F736-44D8-8D56-84FA5DA066D9}" type="presOf" srcId="{EC28A747-1E5F-4A43-B306-79834189DE07}" destId="{8F9AD835-94ED-44FA-A16C-8D904C9145D7}" srcOrd="0" destOrd="0" presId="urn:microsoft.com/office/officeart/2018/2/layout/IconVerticalSolidList"/>
    <dgm:cxn modelId="{450F6391-BA3A-43D3-91B5-73613B1391DE}" srcId="{2D5D91B4-7B91-4625-9D53-3895E7FBC8A0}" destId="{3698BD9E-8243-4C0E-80E9-8F693DD4B5E0}" srcOrd="1" destOrd="0" parTransId="{D9BB6D33-3C19-429A-9E02-6C39B05EF8E7}" sibTransId="{9C7D946E-1242-47C8-AB4E-5B036722A48B}"/>
    <dgm:cxn modelId="{7C858A9A-2AEC-4733-899E-472778783AD3}" type="presOf" srcId="{2D5D91B4-7B91-4625-9D53-3895E7FBC8A0}" destId="{0071F7AE-53AE-4C61-9F9C-DE6DF2E930F8}" srcOrd="0" destOrd="0" presId="urn:microsoft.com/office/officeart/2018/2/layout/IconVerticalSolidList"/>
    <dgm:cxn modelId="{196149B8-EE64-45C4-8214-6426E67DF8D6}" type="presParOf" srcId="{0071F7AE-53AE-4C61-9F9C-DE6DF2E930F8}" destId="{EE38AFF5-D663-49CC-A9BF-1E6D7B3B134B}" srcOrd="0" destOrd="0" presId="urn:microsoft.com/office/officeart/2018/2/layout/IconVerticalSolidList"/>
    <dgm:cxn modelId="{508A6BE8-B9F9-4A46-98E5-748D5DBF1318}" type="presParOf" srcId="{EE38AFF5-D663-49CC-A9BF-1E6D7B3B134B}" destId="{BE510774-37DE-48E7-A84E-8507E3D39D70}" srcOrd="0" destOrd="0" presId="urn:microsoft.com/office/officeart/2018/2/layout/IconVerticalSolidList"/>
    <dgm:cxn modelId="{F9596309-7334-484D-B24D-D867D3699114}" type="presParOf" srcId="{EE38AFF5-D663-49CC-A9BF-1E6D7B3B134B}" destId="{126DD3BB-52F7-4F87-B396-BB3B3766D8FF}" srcOrd="1" destOrd="0" presId="urn:microsoft.com/office/officeart/2018/2/layout/IconVerticalSolidList"/>
    <dgm:cxn modelId="{F2A8CFC7-2A6F-4D28-820A-F2D0A7AF05BC}" type="presParOf" srcId="{EE38AFF5-D663-49CC-A9BF-1E6D7B3B134B}" destId="{FBF63133-A1B2-44F3-B8F8-032C729D1139}" srcOrd="2" destOrd="0" presId="urn:microsoft.com/office/officeart/2018/2/layout/IconVerticalSolidList"/>
    <dgm:cxn modelId="{1A2B60BF-34FD-4D12-8794-B0E60A8E4934}" type="presParOf" srcId="{EE38AFF5-D663-49CC-A9BF-1E6D7B3B134B}" destId="{8F9AD835-94ED-44FA-A16C-8D904C9145D7}" srcOrd="3" destOrd="0" presId="urn:microsoft.com/office/officeart/2018/2/layout/IconVerticalSolidList"/>
    <dgm:cxn modelId="{4FEA79AB-C3D8-4143-8810-0CCC822DCE76}" type="presParOf" srcId="{0071F7AE-53AE-4C61-9F9C-DE6DF2E930F8}" destId="{26FB49EC-7C43-481E-A3A4-6825C1424B41}" srcOrd="1" destOrd="0" presId="urn:microsoft.com/office/officeart/2018/2/layout/IconVerticalSolidList"/>
    <dgm:cxn modelId="{45CD190D-31B2-4DC1-BE9B-D3B54443A860}" type="presParOf" srcId="{0071F7AE-53AE-4C61-9F9C-DE6DF2E930F8}" destId="{43A89CF3-D7F6-44ED-893C-B93C0C46A48D}" srcOrd="2" destOrd="0" presId="urn:microsoft.com/office/officeart/2018/2/layout/IconVerticalSolidList"/>
    <dgm:cxn modelId="{187C3705-7B2B-40B2-9855-90698BA3D151}" type="presParOf" srcId="{43A89CF3-D7F6-44ED-893C-B93C0C46A48D}" destId="{C9A777C6-D9B1-44DD-9E13-6864B0BCBC0C}" srcOrd="0" destOrd="0" presId="urn:microsoft.com/office/officeart/2018/2/layout/IconVerticalSolidList"/>
    <dgm:cxn modelId="{1C67A44E-C3FA-475E-958D-B782B21DD04B}" type="presParOf" srcId="{43A89CF3-D7F6-44ED-893C-B93C0C46A48D}" destId="{AAB6720C-B827-4399-8441-6B99B0E83B00}" srcOrd="1" destOrd="0" presId="urn:microsoft.com/office/officeart/2018/2/layout/IconVerticalSolidList"/>
    <dgm:cxn modelId="{820468D5-5BEE-4710-B2E4-E026FED0F1B0}" type="presParOf" srcId="{43A89CF3-D7F6-44ED-893C-B93C0C46A48D}" destId="{7571A8B8-6691-4666-9986-935609D00834}" srcOrd="2" destOrd="0" presId="urn:microsoft.com/office/officeart/2018/2/layout/IconVerticalSolidList"/>
    <dgm:cxn modelId="{FC8D9FCB-8455-48C5-88F1-C479723CCFBD}" type="presParOf" srcId="{43A89CF3-D7F6-44ED-893C-B93C0C46A48D}" destId="{4523FB5D-0104-4228-B829-CA0BC8E4A345}" srcOrd="3" destOrd="0" presId="urn:microsoft.com/office/officeart/2018/2/layout/IconVerticalSolidList"/>
    <dgm:cxn modelId="{5F16BCA8-D5B3-4932-A5FF-640B04221241}" type="presParOf" srcId="{0071F7AE-53AE-4C61-9F9C-DE6DF2E930F8}" destId="{4D9F634C-238F-4797-B304-E4280CC9AF93}" srcOrd="3" destOrd="0" presId="urn:microsoft.com/office/officeart/2018/2/layout/IconVerticalSolidList"/>
    <dgm:cxn modelId="{66284466-4C1B-45F3-A99B-1E99FF02E6EA}" type="presParOf" srcId="{0071F7AE-53AE-4C61-9F9C-DE6DF2E930F8}" destId="{4BFD7BB7-CF83-4DB1-BCF9-D7B6B18A3294}" srcOrd="4" destOrd="0" presId="urn:microsoft.com/office/officeart/2018/2/layout/IconVerticalSolidList"/>
    <dgm:cxn modelId="{B5028154-964D-4DD1-9119-3D5B1B7E82CD}" type="presParOf" srcId="{4BFD7BB7-CF83-4DB1-BCF9-D7B6B18A3294}" destId="{A26B4D0A-8561-42C0-93F2-0B688FBBE4ED}" srcOrd="0" destOrd="0" presId="urn:microsoft.com/office/officeart/2018/2/layout/IconVerticalSolidList"/>
    <dgm:cxn modelId="{5C008E86-4B35-4276-925B-2319D344D669}" type="presParOf" srcId="{4BFD7BB7-CF83-4DB1-BCF9-D7B6B18A3294}" destId="{63037BCE-2BDB-453C-B6E8-3A8867627195}" srcOrd="1" destOrd="0" presId="urn:microsoft.com/office/officeart/2018/2/layout/IconVerticalSolidList"/>
    <dgm:cxn modelId="{6A32B6D0-14D1-4C11-A0D5-BA68E71123E3}" type="presParOf" srcId="{4BFD7BB7-CF83-4DB1-BCF9-D7B6B18A3294}" destId="{D5EBDB28-3F1D-4664-95B4-172E1179E0DB}" srcOrd="2" destOrd="0" presId="urn:microsoft.com/office/officeart/2018/2/layout/IconVerticalSolidList"/>
    <dgm:cxn modelId="{5B736B30-B556-4F43-8813-96A24D678475}" type="presParOf" srcId="{4BFD7BB7-CF83-4DB1-BCF9-D7B6B18A3294}" destId="{D25FC357-F585-4266-B604-2B10D85D91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BB908E-B491-416F-8669-16402B9ED1B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04FC1AA-AD5A-4288-853E-C132C57293E0}">
      <dgm:prSet/>
      <dgm:spPr/>
      <dgm:t>
        <a:bodyPr/>
        <a:lstStyle/>
        <a:p>
          <a:r>
            <a:rPr lang="en-GB"/>
            <a:t>If you use IPv6, then using ip6tables it is recommended to apply the same ruleset as IPv4 to ensure it is not left open as blind spot for exploitation</a:t>
          </a:r>
          <a:endParaRPr lang="en-US"/>
        </a:p>
      </dgm:t>
    </dgm:pt>
    <dgm:pt modelId="{80340E01-D7AF-452C-90B8-E2C302EB5D31}" type="parTrans" cxnId="{84ADE073-80D7-4234-B0AD-B8E0254FCC13}">
      <dgm:prSet/>
      <dgm:spPr/>
      <dgm:t>
        <a:bodyPr/>
        <a:lstStyle/>
        <a:p>
          <a:endParaRPr lang="en-US"/>
        </a:p>
      </dgm:t>
    </dgm:pt>
    <dgm:pt modelId="{08B8C734-4AC7-43A0-A8D0-D7A3FC501B96}" type="sibTrans" cxnId="{84ADE073-80D7-4234-B0AD-B8E0254FCC13}">
      <dgm:prSet/>
      <dgm:spPr/>
      <dgm:t>
        <a:bodyPr/>
        <a:lstStyle/>
        <a:p>
          <a:endParaRPr lang="en-US"/>
        </a:p>
      </dgm:t>
    </dgm:pt>
    <dgm:pt modelId="{1C1D306A-BEB1-4D03-8AB3-EB5C68BDD8F0}">
      <dgm:prSet/>
      <dgm:spPr/>
      <dgm:t>
        <a:bodyPr/>
        <a:lstStyle/>
        <a:p>
          <a:r>
            <a:rPr lang="en-GB"/>
            <a:t>Always use DROP packets to prevent obvious enumeration</a:t>
          </a:r>
          <a:endParaRPr lang="en-US"/>
        </a:p>
      </dgm:t>
    </dgm:pt>
    <dgm:pt modelId="{6B62D106-5845-4909-9118-AB2F1CA6488B}" type="parTrans" cxnId="{A34749B3-2C58-4922-8C09-FC871B15DACB}">
      <dgm:prSet/>
      <dgm:spPr/>
      <dgm:t>
        <a:bodyPr/>
        <a:lstStyle/>
        <a:p>
          <a:endParaRPr lang="en-US"/>
        </a:p>
      </dgm:t>
    </dgm:pt>
    <dgm:pt modelId="{F4D64BFC-8A96-4730-8E9E-B60267922B7F}" type="sibTrans" cxnId="{A34749B3-2C58-4922-8C09-FC871B15DACB}">
      <dgm:prSet/>
      <dgm:spPr/>
      <dgm:t>
        <a:bodyPr/>
        <a:lstStyle/>
        <a:p>
          <a:endParaRPr lang="en-US"/>
        </a:p>
      </dgm:t>
    </dgm:pt>
    <dgm:pt modelId="{8AEE67F6-7F12-4A4B-B185-C8ADA374A6A9}" type="pres">
      <dgm:prSet presAssocID="{43BB908E-B491-416F-8669-16402B9ED1BE}" presName="vert0" presStyleCnt="0">
        <dgm:presLayoutVars>
          <dgm:dir/>
          <dgm:animOne val="branch"/>
          <dgm:animLvl val="lvl"/>
        </dgm:presLayoutVars>
      </dgm:prSet>
      <dgm:spPr/>
    </dgm:pt>
    <dgm:pt modelId="{DC65AF0E-7F06-4891-B8F9-86C0A20FC91B}" type="pres">
      <dgm:prSet presAssocID="{604FC1AA-AD5A-4288-853E-C132C57293E0}" presName="thickLine" presStyleLbl="alignNode1" presStyleIdx="0" presStyleCnt="2"/>
      <dgm:spPr/>
    </dgm:pt>
    <dgm:pt modelId="{E4A2886F-483E-413E-B389-CEFE0561B06B}" type="pres">
      <dgm:prSet presAssocID="{604FC1AA-AD5A-4288-853E-C132C57293E0}" presName="horz1" presStyleCnt="0"/>
      <dgm:spPr/>
    </dgm:pt>
    <dgm:pt modelId="{272B3883-221D-439D-B431-380B6A0EA494}" type="pres">
      <dgm:prSet presAssocID="{604FC1AA-AD5A-4288-853E-C132C57293E0}" presName="tx1" presStyleLbl="revTx" presStyleIdx="0" presStyleCnt="2"/>
      <dgm:spPr/>
    </dgm:pt>
    <dgm:pt modelId="{B1676AC4-484E-4CF6-915B-2779E0898346}" type="pres">
      <dgm:prSet presAssocID="{604FC1AA-AD5A-4288-853E-C132C57293E0}" presName="vert1" presStyleCnt="0"/>
      <dgm:spPr/>
    </dgm:pt>
    <dgm:pt modelId="{A21AE7B1-99AF-4B44-B39F-5C90B104E0B6}" type="pres">
      <dgm:prSet presAssocID="{1C1D306A-BEB1-4D03-8AB3-EB5C68BDD8F0}" presName="thickLine" presStyleLbl="alignNode1" presStyleIdx="1" presStyleCnt="2"/>
      <dgm:spPr/>
    </dgm:pt>
    <dgm:pt modelId="{C8916380-B552-4716-98ED-869120C650CA}" type="pres">
      <dgm:prSet presAssocID="{1C1D306A-BEB1-4D03-8AB3-EB5C68BDD8F0}" presName="horz1" presStyleCnt="0"/>
      <dgm:spPr/>
    </dgm:pt>
    <dgm:pt modelId="{7C0BE9D8-8B45-49EF-A9F1-ADB16DCE41EF}" type="pres">
      <dgm:prSet presAssocID="{1C1D306A-BEB1-4D03-8AB3-EB5C68BDD8F0}" presName="tx1" presStyleLbl="revTx" presStyleIdx="1" presStyleCnt="2"/>
      <dgm:spPr/>
    </dgm:pt>
    <dgm:pt modelId="{562CF999-7F56-4428-9684-FB5CBD7085A4}" type="pres">
      <dgm:prSet presAssocID="{1C1D306A-BEB1-4D03-8AB3-EB5C68BDD8F0}" presName="vert1" presStyleCnt="0"/>
      <dgm:spPr/>
    </dgm:pt>
  </dgm:ptLst>
  <dgm:cxnLst>
    <dgm:cxn modelId="{84ADE073-80D7-4234-B0AD-B8E0254FCC13}" srcId="{43BB908E-B491-416F-8669-16402B9ED1BE}" destId="{604FC1AA-AD5A-4288-853E-C132C57293E0}" srcOrd="0" destOrd="0" parTransId="{80340E01-D7AF-452C-90B8-E2C302EB5D31}" sibTransId="{08B8C734-4AC7-43A0-A8D0-D7A3FC501B96}"/>
    <dgm:cxn modelId="{B66E3880-7DD1-4DD8-A531-1F9883148E98}" type="presOf" srcId="{43BB908E-B491-416F-8669-16402B9ED1BE}" destId="{8AEE67F6-7F12-4A4B-B185-C8ADA374A6A9}" srcOrd="0" destOrd="0" presId="urn:microsoft.com/office/officeart/2008/layout/LinedList"/>
    <dgm:cxn modelId="{A34749B3-2C58-4922-8C09-FC871B15DACB}" srcId="{43BB908E-B491-416F-8669-16402B9ED1BE}" destId="{1C1D306A-BEB1-4D03-8AB3-EB5C68BDD8F0}" srcOrd="1" destOrd="0" parTransId="{6B62D106-5845-4909-9118-AB2F1CA6488B}" sibTransId="{F4D64BFC-8A96-4730-8E9E-B60267922B7F}"/>
    <dgm:cxn modelId="{A5D5F7CE-03D4-4BCF-BE05-1E00C47D45F9}" type="presOf" srcId="{1C1D306A-BEB1-4D03-8AB3-EB5C68BDD8F0}" destId="{7C0BE9D8-8B45-49EF-A9F1-ADB16DCE41EF}" srcOrd="0" destOrd="0" presId="urn:microsoft.com/office/officeart/2008/layout/LinedList"/>
    <dgm:cxn modelId="{629663FB-8442-43D0-A9D1-A1ABB519B01E}" type="presOf" srcId="{604FC1AA-AD5A-4288-853E-C132C57293E0}" destId="{272B3883-221D-439D-B431-380B6A0EA494}" srcOrd="0" destOrd="0" presId="urn:microsoft.com/office/officeart/2008/layout/LinedList"/>
    <dgm:cxn modelId="{9E123B22-7DE5-4318-8A95-EA1F94C655AA}" type="presParOf" srcId="{8AEE67F6-7F12-4A4B-B185-C8ADA374A6A9}" destId="{DC65AF0E-7F06-4891-B8F9-86C0A20FC91B}" srcOrd="0" destOrd="0" presId="urn:microsoft.com/office/officeart/2008/layout/LinedList"/>
    <dgm:cxn modelId="{E40E5273-416D-4259-9BC7-8A6E0B95BB0B}" type="presParOf" srcId="{8AEE67F6-7F12-4A4B-B185-C8ADA374A6A9}" destId="{E4A2886F-483E-413E-B389-CEFE0561B06B}" srcOrd="1" destOrd="0" presId="urn:microsoft.com/office/officeart/2008/layout/LinedList"/>
    <dgm:cxn modelId="{E8A700C3-0213-4305-A61A-35B82F51DD77}" type="presParOf" srcId="{E4A2886F-483E-413E-B389-CEFE0561B06B}" destId="{272B3883-221D-439D-B431-380B6A0EA494}" srcOrd="0" destOrd="0" presId="urn:microsoft.com/office/officeart/2008/layout/LinedList"/>
    <dgm:cxn modelId="{147A57FC-BADC-4ED6-AB58-769765837665}" type="presParOf" srcId="{E4A2886F-483E-413E-B389-CEFE0561B06B}" destId="{B1676AC4-484E-4CF6-915B-2779E0898346}" srcOrd="1" destOrd="0" presId="urn:microsoft.com/office/officeart/2008/layout/LinedList"/>
    <dgm:cxn modelId="{407CB342-2998-4881-B76E-C1F897B64C4A}" type="presParOf" srcId="{8AEE67F6-7F12-4A4B-B185-C8ADA374A6A9}" destId="{A21AE7B1-99AF-4B44-B39F-5C90B104E0B6}" srcOrd="2" destOrd="0" presId="urn:microsoft.com/office/officeart/2008/layout/LinedList"/>
    <dgm:cxn modelId="{7F5B42A1-5B54-4EDA-9753-6513156AE43D}" type="presParOf" srcId="{8AEE67F6-7F12-4A4B-B185-C8ADA374A6A9}" destId="{C8916380-B552-4716-98ED-869120C650CA}" srcOrd="3" destOrd="0" presId="urn:microsoft.com/office/officeart/2008/layout/LinedList"/>
    <dgm:cxn modelId="{74698868-8575-48A6-AE2A-BEC42BA054BC}" type="presParOf" srcId="{C8916380-B552-4716-98ED-869120C650CA}" destId="{7C0BE9D8-8B45-49EF-A9F1-ADB16DCE41EF}" srcOrd="0" destOrd="0" presId="urn:microsoft.com/office/officeart/2008/layout/LinedList"/>
    <dgm:cxn modelId="{3D60E58C-572B-4E9E-852C-F36CD9082680}" type="presParOf" srcId="{C8916380-B552-4716-98ED-869120C650CA}" destId="{562CF999-7F56-4428-9684-FB5CBD7085A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B2E3A-C50D-4381-98CD-47EAF7DF3B96}">
      <dsp:nvSpPr>
        <dsp:cNvPr id="0" name=""/>
        <dsp:cNvSpPr/>
      </dsp:nvSpPr>
      <dsp:spPr>
        <a:xfrm>
          <a:off x="3038146" y="963756"/>
          <a:ext cx="666735" cy="91440"/>
        </a:xfrm>
        <a:custGeom>
          <a:avLst/>
          <a:gdLst/>
          <a:ahLst/>
          <a:cxnLst/>
          <a:rect l="0" t="0" r="0" b="0"/>
          <a:pathLst>
            <a:path>
              <a:moveTo>
                <a:pt x="0" y="45720"/>
              </a:moveTo>
              <a:lnTo>
                <a:pt x="66673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4080" y="1005990"/>
        <a:ext cx="34866" cy="6973"/>
      </dsp:txXfrm>
    </dsp:sp>
    <dsp:sp modelId="{D593A5E4-FC64-499E-9270-8A87EA676FE1}">
      <dsp:nvSpPr>
        <dsp:cNvPr id="0" name=""/>
        <dsp:cNvSpPr/>
      </dsp:nvSpPr>
      <dsp:spPr>
        <a:xfrm>
          <a:off x="8054" y="99908"/>
          <a:ext cx="3031892" cy="181913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1. What is IPTables, why do we use it and its role in network security?</a:t>
          </a:r>
          <a:endParaRPr lang="en-US" sz="2400" kern="1200" dirty="0"/>
        </a:p>
      </dsp:txBody>
      <dsp:txXfrm>
        <a:off x="8054" y="99908"/>
        <a:ext cx="3031892" cy="1819135"/>
      </dsp:txXfrm>
    </dsp:sp>
    <dsp:sp modelId="{B5D718FC-2390-4C2F-BA4D-ECFDFE188A7E}">
      <dsp:nvSpPr>
        <dsp:cNvPr id="0" name=""/>
        <dsp:cNvSpPr/>
      </dsp:nvSpPr>
      <dsp:spPr>
        <a:xfrm>
          <a:off x="6767374" y="963756"/>
          <a:ext cx="666735" cy="91440"/>
        </a:xfrm>
        <a:custGeom>
          <a:avLst/>
          <a:gdLst/>
          <a:ahLst/>
          <a:cxnLst/>
          <a:rect l="0" t="0" r="0" b="0"/>
          <a:pathLst>
            <a:path>
              <a:moveTo>
                <a:pt x="0" y="45720"/>
              </a:moveTo>
              <a:lnTo>
                <a:pt x="666735" y="45720"/>
              </a:lnTo>
            </a:path>
          </a:pathLst>
        </a:custGeom>
        <a:noFill/>
        <a:ln w="6350" cap="flat" cmpd="sng" algn="ctr">
          <a:solidFill>
            <a:schemeClr val="accent5">
              <a:hueOff val="-381327"/>
              <a:satOff val="105"/>
              <a:lumOff val="-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3308" y="1005990"/>
        <a:ext cx="34866" cy="6973"/>
      </dsp:txXfrm>
    </dsp:sp>
    <dsp:sp modelId="{998BE618-24C5-4A1D-B47C-D3A4483F2F55}">
      <dsp:nvSpPr>
        <dsp:cNvPr id="0" name=""/>
        <dsp:cNvSpPr/>
      </dsp:nvSpPr>
      <dsp:spPr>
        <a:xfrm>
          <a:off x="3737281" y="99908"/>
          <a:ext cx="3031892" cy="1819135"/>
        </a:xfrm>
        <a:prstGeom prst="rect">
          <a:avLst/>
        </a:prstGeom>
        <a:solidFill>
          <a:schemeClr val="accent5">
            <a:hueOff val="-305061"/>
            <a:satOff val="8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2. Best practices of IPTables configuration</a:t>
          </a:r>
          <a:endParaRPr lang="en-US" sz="2400" kern="1200" dirty="0"/>
        </a:p>
      </dsp:txBody>
      <dsp:txXfrm>
        <a:off x="3737281" y="99908"/>
        <a:ext cx="3031892" cy="1819135"/>
      </dsp:txXfrm>
    </dsp:sp>
    <dsp:sp modelId="{ADC9AC5D-C37D-4EDE-88C7-B7BFB8DE8A8F}">
      <dsp:nvSpPr>
        <dsp:cNvPr id="0" name=""/>
        <dsp:cNvSpPr/>
      </dsp:nvSpPr>
      <dsp:spPr>
        <a:xfrm>
          <a:off x="1524000" y="1917244"/>
          <a:ext cx="7458455" cy="666735"/>
        </a:xfrm>
        <a:custGeom>
          <a:avLst/>
          <a:gdLst/>
          <a:ahLst/>
          <a:cxnLst/>
          <a:rect l="0" t="0" r="0" b="0"/>
          <a:pathLst>
            <a:path>
              <a:moveTo>
                <a:pt x="7458455" y="0"/>
              </a:moveTo>
              <a:lnTo>
                <a:pt x="7458455" y="350467"/>
              </a:lnTo>
              <a:lnTo>
                <a:pt x="0" y="350467"/>
              </a:lnTo>
              <a:lnTo>
                <a:pt x="0" y="666735"/>
              </a:lnTo>
            </a:path>
          </a:pathLst>
        </a:custGeom>
        <a:noFill/>
        <a:ln w="6350" cap="flat" cmpd="sng" algn="ctr">
          <a:solidFill>
            <a:schemeClr val="accent5">
              <a:hueOff val="-762654"/>
              <a:satOff val="209"/>
              <a:lumOff val="-352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65953" y="2247125"/>
        <a:ext cx="374549" cy="6973"/>
      </dsp:txXfrm>
    </dsp:sp>
    <dsp:sp modelId="{5C51D254-B1D1-4D93-B338-55380A5E7012}">
      <dsp:nvSpPr>
        <dsp:cNvPr id="0" name=""/>
        <dsp:cNvSpPr/>
      </dsp:nvSpPr>
      <dsp:spPr>
        <a:xfrm>
          <a:off x="7466509" y="99908"/>
          <a:ext cx="3031892" cy="1819135"/>
        </a:xfrm>
        <a:prstGeom prst="rect">
          <a:avLst/>
        </a:prstGeom>
        <a:solidFill>
          <a:schemeClr val="accent5">
            <a:hueOff val="-610123"/>
            <a:satOff val="167"/>
            <a:lumOff val="-2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3. Use case example of IPTables</a:t>
          </a:r>
          <a:endParaRPr lang="en-US" sz="2400" kern="1200" dirty="0"/>
        </a:p>
      </dsp:txBody>
      <dsp:txXfrm>
        <a:off x="7466509" y="99908"/>
        <a:ext cx="3031892" cy="1819135"/>
      </dsp:txXfrm>
    </dsp:sp>
    <dsp:sp modelId="{EC2BCBED-EE29-479E-9E76-9AC2B80524B1}">
      <dsp:nvSpPr>
        <dsp:cNvPr id="0" name=""/>
        <dsp:cNvSpPr/>
      </dsp:nvSpPr>
      <dsp:spPr>
        <a:xfrm>
          <a:off x="3038146" y="3480227"/>
          <a:ext cx="666735" cy="91440"/>
        </a:xfrm>
        <a:custGeom>
          <a:avLst/>
          <a:gdLst/>
          <a:ahLst/>
          <a:cxnLst/>
          <a:rect l="0" t="0" r="0" b="0"/>
          <a:pathLst>
            <a:path>
              <a:moveTo>
                <a:pt x="0" y="45720"/>
              </a:moveTo>
              <a:lnTo>
                <a:pt x="666735" y="45720"/>
              </a:lnTo>
            </a:path>
          </a:pathLst>
        </a:custGeom>
        <a:noFill/>
        <a:ln w="6350" cap="flat" cmpd="sng" algn="ctr">
          <a:solidFill>
            <a:schemeClr val="accent5">
              <a:hueOff val="-1143980"/>
              <a:satOff val="314"/>
              <a:lumOff val="-529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4080" y="3522460"/>
        <a:ext cx="34866" cy="6973"/>
      </dsp:txXfrm>
    </dsp:sp>
    <dsp:sp modelId="{0CF04296-C91D-4A8D-A6C5-A5AF59E76695}">
      <dsp:nvSpPr>
        <dsp:cNvPr id="0" name=""/>
        <dsp:cNvSpPr/>
      </dsp:nvSpPr>
      <dsp:spPr>
        <a:xfrm>
          <a:off x="8054" y="2616379"/>
          <a:ext cx="3031892" cy="1819135"/>
        </a:xfrm>
        <a:prstGeom prst="rect">
          <a:avLst/>
        </a:prstGeom>
        <a:solidFill>
          <a:schemeClr val="accent5">
            <a:hueOff val="-915184"/>
            <a:satOff val="251"/>
            <a:lumOff val="-4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4. IPv6 host reconnaissance techniques</a:t>
          </a:r>
          <a:endParaRPr lang="en-US" sz="2400" kern="1200" dirty="0"/>
        </a:p>
      </dsp:txBody>
      <dsp:txXfrm>
        <a:off x="8054" y="2616379"/>
        <a:ext cx="3031892" cy="1819135"/>
      </dsp:txXfrm>
    </dsp:sp>
    <dsp:sp modelId="{DD1098C6-9150-4208-B05B-6101A1E2698B}">
      <dsp:nvSpPr>
        <dsp:cNvPr id="0" name=""/>
        <dsp:cNvSpPr/>
      </dsp:nvSpPr>
      <dsp:spPr>
        <a:xfrm>
          <a:off x="6767374" y="3480227"/>
          <a:ext cx="666735" cy="91440"/>
        </a:xfrm>
        <a:custGeom>
          <a:avLst/>
          <a:gdLst/>
          <a:ahLst/>
          <a:cxnLst/>
          <a:rect l="0" t="0" r="0" b="0"/>
          <a:pathLst>
            <a:path>
              <a:moveTo>
                <a:pt x="0" y="45720"/>
              </a:moveTo>
              <a:lnTo>
                <a:pt x="666735" y="45720"/>
              </a:lnTo>
            </a:path>
          </a:pathLst>
        </a:custGeom>
        <a:noFill/>
        <a:ln w="6350" cap="flat" cmpd="sng" algn="ctr">
          <a:solidFill>
            <a:schemeClr val="accent5">
              <a:hueOff val="-1525307"/>
              <a:satOff val="418"/>
              <a:lumOff val="-705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3308" y="3522460"/>
        <a:ext cx="34866" cy="6973"/>
      </dsp:txXfrm>
    </dsp:sp>
    <dsp:sp modelId="{1C840085-61C4-4CC2-828C-35F8E6CB1F9B}">
      <dsp:nvSpPr>
        <dsp:cNvPr id="0" name=""/>
        <dsp:cNvSpPr/>
      </dsp:nvSpPr>
      <dsp:spPr>
        <a:xfrm>
          <a:off x="3737281" y="2616379"/>
          <a:ext cx="3031892" cy="1819135"/>
        </a:xfrm>
        <a:prstGeom prst="rect">
          <a:avLst/>
        </a:prstGeom>
        <a:solidFill>
          <a:schemeClr val="accent5">
            <a:hueOff val="-1220246"/>
            <a:satOff val="334"/>
            <a:lumOff val="-5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5. IPTables bypassing and VLAN Hopping</a:t>
          </a:r>
          <a:endParaRPr lang="en-US" sz="2400" kern="1200" dirty="0"/>
        </a:p>
      </dsp:txBody>
      <dsp:txXfrm>
        <a:off x="3737281" y="2616379"/>
        <a:ext cx="3031892" cy="1819135"/>
      </dsp:txXfrm>
    </dsp:sp>
    <dsp:sp modelId="{84906F8E-5FAA-4F97-8874-D04FCFCEECCE}">
      <dsp:nvSpPr>
        <dsp:cNvPr id="0" name=""/>
        <dsp:cNvSpPr/>
      </dsp:nvSpPr>
      <dsp:spPr>
        <a:xfrm>
          <a:off x="7466509" y="2616379"/>
          <a:ext cx="3031892" cy="1819135"/>
        </a:xfrm>
        <a:prstGeom prst="rect">
          <a:avLst/>
        </a:prstGeom>
        <a:solidFill>
          <a:schemeClr val="accent5">
            <a:hueOff val="-1525307"/>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6. Recommended patches</a:t>
          </a:r>
          <a:endParaRPr lang="en-US" sz="2400" kern="1200" dirty="0"/>
        </a:p>
      </dsp:txBody>
      <dsp:txXfrm>
        <a:off x="7466509" y="2616379"/>
        <a:ext cx="3031892" cy="1819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92BE2-8AC0-4162-A6A9-AB02FDF913C6}">
      <dsp:nvSpPr>
        <dsp:cNvPr id="0" name=""/>
        <dsp:cNvSpPr/>
      </dsp:nvSpPr>
      <dsp:spPr>
        <a:xfrm>
          <a:off x="0" y="2195"/>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041293-F474-476E-AF25-F8A0395B863A}">
      <dsp:nvSpPr>
        <dsp:cNvPr id="0" name=""/>
        <dsp:cNvSpPr/>
      </dsp:nvSpPr>
      <dsp:spPr>
        <a:xfrm>
          <a:off x="0" y="2195"/>
          <a:ext cx="10168127" cy="1497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ctr" defTabSz="1111250">
            <a:lnSpc>
              <a:spcPct val="90000"/>
            </a:lnSpc>
            <a:spcBef>
              <a:spcPct val="0"/>
            </a:spcBef>
            <a:spcAft>
              <a:spcPct val="35000"/>
            </a:spcAft>
            <a:buNone/>
          </a:pPr>
          <a:r>
            <a:rPr lang="en-GB" sz="2500" kern="1200" dirty="0"/>
            <a:t>A user-space program which can be used to configure firewall rules for a server, preventing/filter network traffic. IPTables is hooked to the system kernel and is a native Linux firewall to enforce rules.</a:t>
          </a:r>
          <a:endParaRPr lang="en-US" sz="2500" kern="1200" dirty="0"/>
        </a:p>
      </dsp:txBody>
      <dsp:txXfrm>
        <a:off x="0" y="2195"/>
        <a:ext cx="10168127" cy="1497369"/>
      </dsp:txXfrm>
    </dsp:sp>
    <dsp:sp modelId="{CC018198-1722-4F6F-8E46-7AA6FA1E9BA3}">
      <dsp:nvSpPr>
        <dsp:cNvPr id="0" name=""/>
        <dsp:cNvSpPr/>
      </dsp:nvSpPr>
      <dsp:spPr>
        <a:xfrm>
          <a:off x="0" y="1499564"/>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62FEE6-8481-48CE-9A73-44F0617C2734}">
      <dsp:nvSpPr>
        <dsp:cNvPr id="0" name=""/>
        <dsp:cNvSpPr/>
      </dsp:nvSpPr>
      <dsp:spPr>
        <a:xfrm>
          <a:off x="0" y="1499564"/>
          <a:ext cx="10168127" cy="1497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ctr" defTabSz="1111250">
            <a:lnSpc>
              <a:spcPct val="90000"/>
            </a:lnSpc>
            <a:spcBef>
              <a:spcPct val="0"/>
            </a:spcBef>
            <a:spcAft>
              <a:spcPct val="35000"/>
            </a:spcAft>
            <a:buNone/>
          </a:pPr>
          <a:r>
            <a:rPr lang="en-GB" sz="2500" kern="1200" dirty="0"/>
            <a:t>IPTables (Firewalls) are NOT the ultimate solution to your network security. Rather firewalls are a first line defence which are only as strong as their configuration. </a:t>
          </a:r>
          <a:endParaRPr lang="en-US" sz="2500" kern="1200" dirty="0"/>
        </a:p>
      </dsp:txBody>
      <dsp:txXfrm>
        <a:off x="0" y="1499564"/>
        <a:ext cx="10168127" cy="1497369"/>
      </dsp:txXfrm>
    </dsp:sp>
    <dsp:sp modelId="{A851637B-044B-4D8D-9FA1-62D8D3DBD257}">
      <dsp:nvSpPr>
        <dsp:cNvPr id="0" name=""/>
        <dsp:cNvSpPr/>
      </dsp:nvSpPr>
      <dsp:spPr>
        <a:xfrm>
          <a:off x="0" y="2996934"/>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176AD2-D21D-493E-969C-67030B9E794D}">
      <dsp:nvSpPr>
        <dsp:cNvPr id="0" name=""/>
        <dsp:cNvSpPr/>
      </dsp:nvSpPr>
      <dsp:spPr>
        <a:xfrm>
          <a:off x="0" y="2996934"/>
          <a:ext cx="10168127" cy="1497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ctr" defTabSz="1111250">
            <a:lnSpc>
              <a:spcPct val="90000"/>
            </a:lnSpc>
            <a:spcBef>
              <a:spcPct val="0"/>
            </a:spcBef>
            <a:spcAft>
              <a:spcPct val="35000"/>
            </a:spcAft>
            <a:buNone/>
          </a:pPr>
          <a:r>
            <a:rPr lang="en-GB" sz="2500" kern="1200" dirty="0"/>
            <a:t>Can be bypassed via alternative communications channels such as IPv6 if misconfigured and SSH tunnels if firewalled machine is compromised.</a:t>
          </a:r>
          <a:endParaRPr lang="en-US" sz="2500" kern="1200" dirty="0"/>
        </a:p>
      </dsp:txBody>
      <dsp:txXfrm>
        <a:off x="0" y="2996934"/>
        <a:ext cx="10168127" cy="1497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971FA-73F9-45B9-8985-C399AE07EA49}">
      <dsp:nvSpPr>
        <dsp:cNvPr id="0" name=""/>
        <dsp:cNvSpPr/>
      </dsp:nvSpPr>
      <dsp:spPr>
        <a:xfrm>
          <a:off x="0" y="2238"/>
          <a:ext cx="10506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2AA068-943E-4109-BD04-CC42F4767C36}">
      <dsp:nvSpPr>
        <dsp:cNvPr id="0" name=""/>
        <dsp:cNvSpPr/>
      </dsp:nvSpPr>
      <dsp:spPr>
        <a:xfrm>
          <a:off x="0" y="2238"/>
          <a:ext cx="10506456" cy="152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ICMP (Discovery stage 1)</a:t>
          </a:r>
          <a:endParaRPr lang="en-US" sz="3600" kern="1200"/>
        </a:p>
      </dsp:txBody>
      <dsp:txXfrm>
        <a:off x="0" y="2238"/>
        <a:ext cx="10506456" cy="1526822"/>
      </dsp:txXfrm>
    </dsp:sp>
    <dsp:sp modelId="{F1BB0BC9-5014-45FB-AA9E-E397C1C3D0EC}">
      <dsp:nvSpPr>
        <dsp:cNvPr id="0" name=""/>
        <dsp:cNvSpPr/>
      </dsp:nvSpPr>
      <dsp:spPr>
        <a:xfrm>
          <a:off x="0" y="1529061"/>
          <a:ext cx="10506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4B1BA5-2CC2-483E-99DC-878E32DEFC81}">
      <dsp:nvSpPr>
        <dsp:cNvPr id="0" name=""/>
        <dsp:cNvSpPr/>
      </dsp:nvSpPr>
      <dsp:spPr>
        <a:xfrm>
          <a:off x="0" y="1529061"/>
          <a:ext cx="10506456" cy="152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ARP/NDP (Discovery stage 2)</a:t>
          </a:r>
          <a:endParaRPr lang="en-US" sz="3600" kern="1200"/>
        </a:p>
      </dsp:txBody>
      <dsp:txXfrm>
        <a:off x="0" y="1529061"/>
        <a:ext cx="10506456" cy="1526822"/>
      </dsp:txXfrm>
    </dsp:sp>
    <dsp:sp modelId="{B9BF0C65-C070-439D-918E-0C0EDD3B4ABC}">
      <dsp:nvSpPr>
        <dsp:cNvPr id="0" name=""/>
        <dsp:cNvSpPr/>
      </dsp:nvSpPr>
      <dsp:spPr>
        <a:xfrm>
          <a:off x="0" y="3055884"/>
          <a:ext cx="10506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6D2989-6140-4F62-8BD9-E650CB7B4942}">
      <dsp:nvSpPr>
        <dsp:cNvPr id="0" name=""/>
        <dsp:cNvSpPr/>
      </dsp:nvSpPr>
      <dsp:spPr>
        <a:xfrm>
          <a:off x="0" y="3055884"/>
          <a:ext cx="10506456" cy="152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IPv6/BASH Shell (Components to make payload to perform contact with firewalled port)</a:t>
          </a:r>
          <a:endParaRPr lang="en-US" sz="3600" kern="1200"/>
        </a:p>
      </dsp:txBody>
      <dsp:txXfrm>
        <a:off x="0" y="3055884"/>
        <a:ext cx="10506456" cy="15268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0D3BF-1D16-491C-8694-49E2A157BE88}">
      <dsp:nvSpPr>
        <dsp:cNvPr id="0" name=""/>
        <dsp:cNvSpPr/>
      </dsp:nvSpPr>
      <dsp:spPr>
        <a:xfrm>
          <a:off x="0" y="2665"/>
          <a:ext cx="745236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54AD7B-414F-4185-93C1-B4980802BF3E}">
      <dsp:nvSpPr>
        <dsp:cNvPr id="0" name=""/>
        <dsp:cNvSpPr/>
      </dsp:nvSpPr>
      <dsp:spPr>
        <a:xfrm>
          <a:off x="0" y="2665"/>
          <a:ext cx="7452360" cy="181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/dev/</a:t>
          </a:r>
          <a:r>
            <a:rPr lang="en-GB" sz="2800" kern="1200" dirty="0" err="1"/>
            <a:t>tcp</a:t>
          </a:r>
          <a:r>
            <a:rPr lang="en-GB" sz="2800" kern="1200" dirty="0"/>
            <a:t>: A BASH network socket which can be used to check the status of a network port.</a:t>
          </a:r>
          <a:endParaRPr lang="en-US" sz="2800" kern="1200" dirty="0"/>
        </a:p>
      </dsp:txBody>
      <dsp:txXfrm>
        <a:off x="0" y="2665"/>
        <a:ext cx="7452360" cy="1818124"/>
      </dsp:txXfrm>
    </dsp:sp>
    <dsp:sp modelId="{0E81D111-6390-4F0E-B26F-C3B86AF50F34}">
      <dsp:nvSpPr>
        <dsp:cNvPr id="0" name=""/>
        <dsp:cNvSpPr/>
      </dsp:nvSpPr>
      <dsp:spPr>
        <a:xfrm>
          <a:off x="0" y="1820790"/>
          <a:ext cx="7452360" cy="0"/>
        </a:xfrm>
        <a:prstGeom prst="line">
          <a:avLst/>
        </a:prstGeom>
        <a:solidFill>
          <a:schemeClr val="accent5">
            <a:hueOff val="-762654"/>
            <a:satOff val="209"/>
            <a:lumOff val="-3529"/>
            <a:alphaOff val="0"/>
          </a:schemeClr>
        </a:solidFill>
        <a:ln w="12700" cap="flat" cmpd="sng" algn="ctr">
          <a:solidFill>
            <a:schemeClr val="accent5">
              <a:hueOff val="-762654"/>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F7C09-0455-475D-9E26-98F5FD62E55B}">
      <dsp:nvSpPr>
        <dsp:cNvPr id="0" name=""/>
        <dsp:cNvSpPr/>
      </dsp:nvSpPr>
      <dsp:spPr>
        <a:xfrm>
          <a:off x="0" y="1820790"/>
          <a:ext cx="7452360" cy="181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/dev/</a:t>
          </a:r>
          <a:r>
            <a:rPr lang="en-GB" sz="2800" kern="1200" dirty="0" err="1"/>
            <a:t>tcp</a:t>
          </a:r>
          <a:r>
            <a:rPr lang="en-GB" sz="2800" kern="1200" dirty="0"/>
            <a:t> may not carry the extensive capabilities or pretty output of NMAP, but it can be weaponised with bash scripts. </a:t>
          </a:r>
          <a:endParaRPr lang="en-US" sz="2800" kern="1200" dirty="0"/>
        </a:p>
      </dsp:txBody>
      <dsp:txXfrm>
        <a:off x="0" y="1820790"/>
        <a:ext cx="7452360" cy="1818124"/>
      </dsp:txXfrm>
    </dsp:sp>
    <dsp:sp modelId="{BB833962-1CE8-4F6F-8740-27DBB43761C0}">
      <dsp:nvSpPr>
        <dsp:cNvPr id="0" name=""/>
        <dsp:cNvSpPr/>
      </dsp:nvSpPr>
      <dsp:spPr>
        <a:xfrm>
          <a:off x="0" y="3638915"/>
          <a:ext cx="7452360" cy="0"/>
        </a:xfrm>
        <a:prstGeom prst="line">
          <a:avLst/>
        </a:prstGeom>
        <a:solidFill>
          <a:schemeClr val="accent5">
            <a:hueOff val="-1525307"/>
            <a:satOff val="418"/>
            <a:lumOff val="-7058"/>
            <a:alphaOff val="0"/>
          </a:schemeClr>
        </a:solidFill>
        <a:ln w="12700" cap="flat" cmpd="sng" algn="ctr">
          <a:solidFill>
            <a:schemeClr val="accent5">
              <a:hueOff val="-1525307"/>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99180-81BA-4FC8-9751-7382EEE7AE2C}">
      <dsp:nvSpPr>
        <dsp:cNvPr id="0" name=""/>
        <dsp:cNvSpPr/>
      </dsp:nvSpPr>
      <dsp:spPr>
        <a:xfrm>
          <a:off x="0" y="3638915"/>
          <a:ext cx="7452360" cy="181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Using for loop logic in addition to checking socket status, we can use /dev/</a:t>
          </a:r>
          <a:r>
            <a:rPr lang="en-GB" sz="2800" kern="1200" dirty="0" err="1"/>
            <a:t>tcp</a:t>
          </a:r>
          <a:r>
            <a:rPr lang="en-GB" sz="2800" kern="1200" dirty="0"/>
            <a:t> for a range of purposes such as: Reverse shells, port scans, firewall enumeration. </a:t>
          </a:r>
          <a:endParaRPr lang="en-US" sz="2800" kern="1200" dirty="0"/>
        </a:p>
      </dsp:txBody>
      <dsp:txXfrm>
        <a:off x="0" y="3638915"/>
        <a:ext cx="7452360" cy="18181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10774-37DE-48E7-A84E-8507E3D39D70}">
      <dsp:nvSpPr>
        <dsp:cNvPr id="0" name=""/>
        <dsp:cNvSpPr/>
      </dsp:nvSpPr>
      <dsp:spPr>
        <a:xfrm>
          <a:off x="0" y="529"/>
          <a:ext cx="10232136" cy="12380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6DD3BB-52F7-4F87-B396-BB3B3766D8FF}">
      <dsp:nvSpPr>
        <dsp:cNvPr id="0" name=""/>
        <dsp:cNvSpPr/>
      </dsp:nvSpPr>
      <dsp:spPr>
        <a:xfrm>
          <a:off x="374512" y="279091"/>
          <a:ext cx="680931" cy="6809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9AD835-94ED-44FA-A16C-8D904C9145D7}">
      <dsp:nvSpPr>
        <dsp:cNvPr id="0" name=""/>
        <dsp:cNvSpPr/>
      </dsp:nvSpPr>
      <dsp:spPr>
        <a:xfrm>
          <a:off x="1429955" y="529"/>
          <a:ext cx="8802180" cy="123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8" tIns="131028" rIns="131028" bIns="131028" numCol="1" spcCol="1270" anchor="ctr" anchorCtr="0">
          <a:noAutofit/>
        </a:bodyPr>
        <a:lstStyle/>
        <a:p>
          <a:pPr marL="0" lvl="0" indent="0" algn="l" defTabSz="1111250">
            <a:lnSpc>
              <a:spcPct val="90000"/>
            </a:lnSpc>
            <a:spcBef>
              <a:spcPct val="0"/>
            </a:spcBef>
            <a:spcAft>
              <a:spcPct val="35000"/>
            </a:spcAft>
            <a:buNone/>
          </a:pPr>
          <a:r>
            <a:rPr lang="en-GB" sz="2500" kern="1200"/>
            <a:t>Perform same tests to critical infrastructure machines to test IPv6 access to internally firewalled ports</a:t>
          </a:r>
          <a:endParaRPr lang="en-US" sz="2500" kern="1200"/>
        </a:p>
      </dsp:txBody>
      <dsp:txXfrm>
        <a:off x="1429955" y="529"/>
        <a:ext cx="8802180" cy="1238056"/>
      </dsp:txXfrm>
    </dsp:sp>
    <dsp:sp modelId="{C9A777C6-D9B1-44DD-9E13-6864B0BCBC0C}">
      <dsp:nvSpPr>
        <dsp:cNvPr id="0" name=""/>
        <dsp:cNvSpPr/>
      </dsp:nvSpPr>
      <dsp:spPr>
        <a:xfrm>
          <a:off x="0" y="1548099"/>
          <a:ext cx="10232136" cy="12380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6720C-B827-4399-8441-6B99B0E83B00}">
      <dsp:nvSpPr>
        <dsp:cNvPr id="0" name=""/>
        <dsp:cNvSpPr/>
      </dsp:nvSpPr>
      <dsp:spPr>
        <a:xfrm>
          <a:off x="374512" y="1826662"/>
          <a:ext cx="680931" cy="6809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23FB5D-0104-4228-B829-CA0BC8E4A345}">
      <dsp:nvSpPr>
        <dsp:cNvPr id="0" name=""/>
        <dsp:cNvSpPr/>
      </dsp:nvSpPr>
      <dsp:spPr>
        <a:xfrm>
          <a:off x="1429955" y="1548099"/>
          <a:ext cx="8802180" cy="123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8" tIns="131028" rIns="131028" bIns="131028" numCol="1" spcCol="1270" anchor="ctr" anchorCtr="0">
          <a:noAutofit/>
        </a:bodyPr>
        <a:lstStyle/>
        <a:p>
          <a:pPr marL="0" lvl="0" indent="0" algn="l" defTabSz="1111250">
            <a:lnSpc>
              <a:spcPct val="90000"/>
            </a:lnSpc>
            <a:spcBef>
              <a:spcPct val="0"/>
            </a:spcBef>
            <a:spcAft>
              <a:spcPct val="35000"/>
            </a:spcAft>
            <a:buNone/>
          </a:pPr>
          <a:r>
            <a:rPr lang="en-GB" sz="2500" kern="1200"/>
            <a:t>Remove /dev/tcp capabilities by installing BASH without </a:t>
          </a:r>
          <a:r>
            <a:rPr lang="en-GB" sz="2500" b="0" i="0" kern="1200"/>
            <a:t>--enable-net-redirections</a:t>
          </a:r>
          <a:endParaRPr lang="en-US" sz="2500" kern="1200"/>
        </a:p>
      </dsp:txBody>
      <dsp:txXfrm>
        <a:off x="1429955" y="1548099"/>
        <a:ext cx="8802180" cy="1238056"/>
      </dsp:txXfrm>
    </dsp:sp>
    <dsp:sp modelId="{A26B4D0A-8561-42C0-93F2-0B688FBBE4ED}">
      <dsp:nvSpPr>
        <dsp:cNvPr id="0" name=""/>
        <dsp:cNvSpPr/>
      </dsp:nvSpPr>
      <dsp:spPr>
        <a:xfrm>
          <a:off x="0" y="3095670"/>
          <a:ext cx="10232136" cy="12380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037BCE-2BDB-453C-B6E8-3A8867627195}">
      <dsp:nvSpPr>
        <dsp:cNvPr id="0" name=""/>
        <dsp:cNvSpPr/>
      </dsp:nvSpPr>
      <dsp:spPr>
        <a:xfrm>
          <a:off x="374512" y="3374233"/>
          <a:ext cx="680931" cy="6809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5FC357-F585-4266-B604-2B10D85D9169}">
      <dsp:nvSpPr>
        <dsp:cNvPr id="0" name=""/>
        <dsp:cNvSpPr/>
      </dsp:nvSpPr>
      <dsp:spPr>
        <a:xfrm>
          <a:off x="1429955" y="3095670"/>
          <a:ext cx="8802180" cy="123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8" tIns="131028" rIns="131028" bIns="131028" numCol="1" spcCol="1270" anchor="ctr" anchorCtr="0">
          <a:noAutofit/>
        </a:bodyPr>
        <a:lstStyle/>
        <a:p>
          <a:pPr marL="0" lvl="0" indent="0" algn="l" defTabSz="1111250">
            <a:lnSpc>
              <a:spcPct val="90000"/>
            </a:lnSpc>
            <a:spcBef>
              <a:spcPct val="0"/>
            </a:spcBef>
            <a:spcAft>
              <a:spcPct val="35000"/>
            </a:spcAft>
            <a:buNone/>
          </a:pPr>
          <a:r>
            <a:rPr lang="en-GB" sz="2500" kern="1200"/>
            <a:t>If you do not use it, close it/disable it.</a:t>
          </a:r>
          <a:endParaRPr lang="en-US" sz="2500" kern="1200"/>
        </a:p>
      </dsp:txBody>
      <dsp:txXfrm>
        <a:off x="1429955" y="3095670"/>
        <a:ext cx="8802180" cy="12380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5AF0E-7F06-4891-B8F9-86C0A20FC91B}">
      <dsp:nvSpPr>
        <dsp:cNvPr id="0" name=""/>
        <dsp:cNvSpPr/>
      </dsp:nvSpPr>
      <dsp:spPr>
        <a:xfrm>
          <a:off x="0" y="0"/>
          <a:ext cx="105095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B3883-221D-439D-B431-380B6A0EA494}">
      <dsp:nvSpPr>
        <dsp:cNvPr id="0" name=""/>
        <dsp:cNvSpPr/>
      </dsp:nvSpPr>
      <dsp:spPr>
        <a:xfrm>
          <a:off x="0" y="0"/>
          <a:ext cx="10509503" cy="1251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If you use IPv6, then using ip6tables it is recommended to apply the same ruleset as IPv4 to ensure it is not left open as blind spot for exploitation</a:t>
          </a:r>
          <a:endParaRPr lang="en-US" sz="2500" kern="1200"/>
        </a:p>
      </dsp:txBody>
      <dsp:txXfrm>
        <a:off x="0" y="0"/>
        <a:ext cx="10509503" cy="1251755"/>
      </dsp:txXfrm>
    </dsp:sp>
    <dsp:sp modelId="{A21AE7B1-99AF-4B44-B39F-5C90B104E0B6}">
      <dsp:nvSpPr>
        <dsp:cNvPr id="0" name=""/>
        <dsp:cNvSpPr/>
      </dsp:nvSpPr>
      <dsp:spPr>
        <a:xfrm>
          <a:off x="0" y="1251755"/>
          <a:ext cx="105095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0BE9D8-8B45-49EF-A9F1-ADB16DCE41EF}">
      <dsp:nvSpPr>
        <dsp:cNvPr id="0" name=""/>
        <dsp:cNvSpPr/>
      </dsp:nvSpPr>
      <dsp:spPr>
        <a:xfrm>
          <a:off x="0" y="1251755"/>
          <a:ext cx="10509503" cy="1251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Always use DROP packets to prevent obvious enumeration</a:t>
          </a:r>
          <a:endParaRPr lang="en-US" sz="2500" kern="1200"/>
        </a:p>
      </dsp:txBody>
      <dsp:txXfrm>
        <a:off x="0" y="1251755"/>
        <a:ext cx="10509503" cy="125175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239D8-A3E4-4879-BF5F-57A22AA4E216}" type="datetimeFigureOut">
              <a:rPr lang="en-GB" smtClean="0"/>
              <a:t>07/04/2022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187F3-9963-44CE-ADE3-39532D8BFE55}" type="slidenum">
              <a:rPr lang="en-GB" smtClean="0"/>
              <a:t>‹#›</a:t>
            </a:fld>
            <a:endParaRPr lang="en-GB"/>
          </a:p>
        </p:txBody>
      </p:sp>
    </p:spTree>
    <p:extLst>
      <p:ext uri="{BB962C8B-B14F-4D97-AF65-F5344CB8AC3E}">
        <p14:creationId xmlns:p14="http://schemas.microsoft.com/office/powerpoint/2010/main" val="1365185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hello everyone, this is my presentation for bypassing defences within an internal network using IPv6</a:t>
            </a:r>
          </a:p>
        </p:txBody>
      </p:sp>
      <p:sp>
        <p:nvSpPr>
          <p:cNvPr id="4" name="Slide Number Placeholder 3"/>
          <p:cNvSpPr>
            <a:spLocks noGrp="1"/>
          </p:cNvSpPr>
          <p:nvPr>
            <p:ph type="sldNum" sz="quarter" idx="5"/>
          </p:nvPr>
        </p:nvSpPr>
        <p:spPr/>
        <p:txBody>
          <a:bodyPr/>
          <a:lstStyle/>
          <a:p>
            <a:fld id="{32E187F3-9963-44CE-ADE3-39532D8BFE55}" type="slidenum">
              <a:rPr lang="en-GB" smtClean="0"/>
              <a:t>1</a:t>
            </a:fld>
            <a:endParaRPr lang="en-GB"/>
          </a:p>
        </p:txBody>
      </p:sp>
    </p:spTree>
    <p:extLst>
      <p:ext uri="{BB962C8B-B14F-4D97-AF65-F5344CB8AC3E}">
        <p14:creationId xmlns:p14="http://schemas.microsoft.com/office/powerpoint/2010/main" val="163261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try to do a quick </a:t>
            </a:r>
            <a:r>
              <a:rPr lang="en-GB" dirty="0" err="1"/>
              <a:t>nslookup</a:t>
            </a:r>
            <a:r>
              <a:rPr lang="en-GB" dirty="0"/>
              <a:t> and see if we can get any IPv6 addresses. We cannot. The reason for this is that internal networks may not always have IPv6 addresses enabled via DNS. However. Just because IPv6 is not visible via DNS does not mean it cannot be available for use in the network and leveraged in an offensive security manner</a:t>
            </a:r>
          </a:p>
        </p:txBody>
      </p:sp>
      <p:sp>
        <p:nvSpPr>
          <p:cNvPr id="4" name="Slide Number Placeholder 3"/>
          <p:cNvSpPr>
            <a:spLocks noGrp="1"/>
          </p:cNvSpPr>
          <p:nvPr>
            <p:ph type="sldNum" sz="quarter" idx="5"/>
          </p:nvPr>
        </p:nvSpPr>
        <p:spPr/>
        <p:txBody>
          <a:bodyPr/>
          <a:lstStyle/>
          <a:p>
            <a:fld id="{32E187F3-9963-44CE-ADE3-39532D8BFE55}" type="slidenum">
              <a:rPr lang="en-GB" smtClean="0"/>
              <a:t>12</a:t>
            </a:fld>
            <a:endParaRPr lang="en-GB"/>
          </a:p>
        </p:txBody>
      </p:sp>
    </p:spTree>
    <p:extLst>
      <p:ext uri="{BB962C8B-B14F-4D97-AF65-F5344CB8AC3E}">
        <p14:creationId xmlns:p14="http://schemas.microsoft.com/office/powerpoint/2010/main" val="3787457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 do we get around this? We can ping the host itself via the known IPv4 address leveraging ICMP and ARP in order to get further information which we’re going to need: The MAC address which will be a necessary piece of information to gaining the IPv6 address in addition to the physical link in which the machine is attached. This physical link is what links the hosts together in the IPv6 protocol through “link local” addresses. These addresses can be dumped in order to find the IPv6 address, however; for this to happen the MAC address is necessary for a cross check. </a:t>
            </a:r>
          </a:p>
        </p:txBody>
      </p:sp>
      <p:sp>
        <p:nvSpPr>
          <p:cNvPr id="4" name="Slide Number Placeholder 3"/>
          <p:cNvSpPr>
            <a:spLocks noGrp="1"/>
          </p:cNvSpPr>
          <p:nvPr>
            <p:ph type="sldNum" sz="quarter" idx="5"/>
          </p:nvPr>
        </p:nvSpPr>
        <p:spPr/>
        <p:txBody>
          <a:bodyPr/>
          <a:lstStyle/>
          <a:p>
            <a:fld id="{32E187F3-9963-44CE-ADE3-39532D8BFE55}" type="slidenum">
              <a:rPr lang="en-GB" smtClean="0"/>
              <a:t>13</a:t>
            </a:fld>
            <a:endParaRPr lang="en-GB"/>
          </a:p>
        </p:txBody>
      </p:sp>
    </p:spTree>
    <p:extLst>
      <p:ext uri="{BB962C8B-B14F-4D97-AF65-F5344CB8AC3E}">
        <p14:creationId xmlns:p14="http://schemas.microsoft.com/office/powerpoint/2010/main" val="4047988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one vital part of this attack is a part of IPv6 which is known as link local addressing. Link local addresses are very specific addresses within an internal network which are mapped to specific devices which reside on the same link. Without link local addresses, the scanning time and traffic generated would be very large to discover an IPv6 host but since IPv6 is already configured, these link local addresses need to be contacted using ICMPv6 using the link local notation of: “ff02::1”</a:t>
            </a:r>
          </a:p>
        </p:txBody>
      </p:sp>
      <p:sp>
        <p:nvSpPr>
          <p:cNvPr id="4" name="Slide Number Placeholder 3"/>
          <p:cNvSpPr>
            <a:spLocks noGrp="1"/>
          </p:cNvSpPr>
          <p:nvPr>
            <p:ph type="sldNum" sz="quarter" idx="5"/>
          </p:nvPr>
        </p:nvSpPr>
        <p:spPr/>
        <p:txBody>
          <a:bodyPr/>
          <a:lstStyle/>
          <a:p>
            <a:fld id="{32E187F3-9963-44CE-ADE3-39532D8BFE55}" type="slidenum">
              <a:rPr lang="en-GB" smtClean="0"/>
              <a:t>14</a:t>
            </a:fld>
            <a:endParaRPr lang="en-GB"/>
          </a:p>
        </p:txBody>
      </p:sp>
    </p:spTree>
    <p:extLst>
      <p:ext uri="{BB962C8B-B14F-4D97-AF65-F5344CB8AC3E}">
        <p14:creationId xmlns:p14="http://schemas.microsoft.com/office/powerpoint/2010/main" val="4260510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make use of two important parts of the IPv6 protocol. A neighbour solicitation message to gather all link local addresses of neighbouring hosts. </a:t>
            </a:r>
          </a:p>
        </p:txBody>
      </p:sp>
      <p:sp>
        <p:nvSpPr>
          <p:cNvPr id="4" name="Slide Number Placeholder 3"/>
          <p:cNvSpPr>
            <a:spLocks noGrp="1"/>
          </p:cNvSpPr>
          <p:nvPr>
            <p:ph type="sldNum" sz="quarter" idx="5"/>
          </p:nvPr>
        </p:nvSpPr>
        <p:spPr/>
        <p:txBody>
          <a:bodyPr/>
          <a:lstStyle/>
          <a:p>
            <a:fld id="{32E187F3-9963-44CE-ADE3-39532D8BFE55}" type="slidenum">
              <a:rPr lang="en-GB" smtClean="0"/>
              <a:t>15</a:t>
            </a:fld>
            <a:endParaRPr lang="en-GB"/>
          </a:p>
        </p:txBody>
      </p:sp>
    </p:spTree>
    <p:extLst>
      <p:ext uri="{BB962C8B-B14F-4D97-AF65-F5344CB8AC3E}">
        <p14:creationId xmlns:p14="http://schemas.microsoft.com/office/powerpoint/2010/main" val="312556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Taking the name of the physical interface which your device and the device with the IPv6 address are both on. This gets included into the physical link. We issue ping packets to accurately discover IPv6 neighbours. </a:t>
            </a:r>
          </a:p>
        </p:txBody>
      </p:sp>
      <p:sp>
        <p:nvSpPr>
          <p:cNvPr id="4" name="Slide Number Placeholder 3"/>
          <p:cNvSpPr>
            <a:spLocks noGrp="1"/>
          </p:cNvSpPr>
          <p:nvPr>
            <p:ph type="sldNum" sz="quarter" idx="5"/>
          </p:nvPr>
        </p:nvSpPr>
        <p:spPr/>
        <p:txBody>
          <a:bodyPr/>
          <a:lstStyle/>
          <a:p>
            <a:fld id="{32E187F3-9963-44CE-ADE3-39532D8BFE55}" type="slidenum">
              <a:rPr lang="en-GB" smtClean="0"/>
              <a:t>17</a:t>
            </a:fld>
            <a:endParaRPr lang="en-GB"/>
          </a:p>
        </p:txBody>
      </p:sp>
    </p:spTree>
    <p:extLst>
      <p:ext uri="{BB962C8B-B14F-4D97-AF65-F5344CB8AC3E}">
        <p14:creationId xmlns:p14="http://schemas.microsoft.com/office/powerpoint/2010/main" val="2747364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workaround? The IP suite provided by Linux which has a component called neighbour. By using IP neighbour we can perform queries on the server and find neighbour devices. As a result, we can dump IPv4, IPv6 and MAC addresses which can support the reconnaissance phase. We are after the link local address of our target. This address for our target as well as all the other hosts represents the IPv6 address being used on the same physical link. In addition to our key target, we also have a list of other hosts which we can target in order to locate further assets on the network such as outdated services firewalled by the IPv4 channel but could be accessible by IPv6. </a:t>
            </a:r>
          </a:p>
        </p:txBody>
      </p:sp>
      <p:sp>
        <p:nvSpPr>
          <p:cNvPr id="4" name="Slide Number Placeholder 3"/>
          <p:cNvSpPr>
            <a:spLocks noGrp="1"/>
          </p:cNvSpPr>
          <p:nvPr>
            <p:ph type="sldNum" sz="quarter" idx="5"/>
          </p:nvPr>
        </p:nvSpPr>
        <p:spPr/>
        <p:txBody>
          <a:bodyPr/>
          <a:lstStyle/>
          <a:p>
            <a:fld id="{32E187F3-9963-44CE-ADE3-39532D8BFE55}" type="slidenum">
              <a:rPr lang="en-GB" smtClean="0"/>
              <a:t>18</a:t>
            </a:fld>
            <a:endParaRPr lang="en-GB"/>
          </a:p>
        </p:txBody>
      </p:sp>
    </p:spTree>
    <p:extLst>
      <p:ext uri="{BB962C8B-B14F-4D97-AF65-F5344CB8AC3E}">
        <p14:creationId xmlns:p14="http://schemas.microsoft.com/office/powerpoint/2010/main" val="1593269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usual method and most efficient one which I have found when investigating methods of network pivoting is to use a SOCKS proxy into the internal network. A SOCKS proxy is capable of sending TCP/UDP protocols to a machine of your choice which acts as a proxy. SOCKS can work together with SSH by using an option called dynamic port forwarding in which all attached hosts to the proxy machine can be accessed by the localhost port of 9050 from the attacking machine, this can be achieved using a tool called Proxychains-ng. </a:t>
            </a:r>
          </a:p>
          <a:p>
            <a:endParaRPr lang="en-GB" dirty="0"/>
          </a:p>
          <a:p>
            <a:r>
              <a:rPr lang="en-GB" dirty="0"/>
              <a:t>Proxychains-ng can also help us to use external tools against internal hosts of the network. Depending upon which tool we use, we can raise unnecessary levels of noise and even have plain text conversations which is definitely not recommended for an adversary actively infiltrating the internal network. As monitoring defences could capture any commands/payloads being transferred if the adversary chooses to do so. </a:t>
            </a:r>
          </a:p>
          <a:p>
            <a:endParaRPr lang="en-GB" dirty="0"/>
          </a:p>
          <a:p>
            <a:r>
              <a:rPr lang="en-GB" dirty="0"/>
              <a:t>For port scanning, there is nothing wrong to use NMAP via SOCKS proxy but NMAP can generate lots of additional noise. It is recommended to make use of the netcat binary in order to perform port binds/scans from the external perimeter via SOCKS due to the minimal noise generation of this tool. Netcat will generate 1 to 2 packets where as NMAP will be a lot louder, potentially triggering port scan defences which monitor high volumes of packets to scan ports and can cause a trigger in firewall rules.</a:t>
            </a:r>
          </a:p>
          <a:p>
            <a:endParaRPr lang="en-GB" dirty="0"/>
          </a:p>
          <a:p>
            <a:r>
              <a:rPr lang="en-GB" dirty="0"/>
              <a:t>In this case, the external perimeter was not able to reach the host via IPv6 due to limitations of support with Proxychains and NMAP in addition to the fact the address is link local so likely not reachable from outside via proxy, only the physical link. </a:t>
            </a:r>
          </a:p>
        </p:txBody>
      </p:sp>
      <p:sp>
        <p:nvSpPr>
          <p:cNvPr id="4" name="Slide Number Placeholder 3"/>
          <p:cNvSpPr>
            <a:spLocks noGrp="1"/>
          </p:cNvSpPr>
          <p:nvPr>
            <p:ph type="sldNum" sz="quarter" idx="5"/>
          </p:nvPr>
        </p:nvSpPr>
        <p:spPr/>
        <p:txBody>
          <a:bodyPr/>
          <a:lstStyle/>
          <a:p>
            <a:fld id="{32E187F3-9963-44CE-ADE3-39532D8BFE55}" type="slidenum">
              <a:rPr lang="en-GB" smtClean="0"/>
              <a:t>19</a:t>
            </a:fld>
            <a:endParaRPr lang="en-GB"/>
          </a:p>
        </p:txBody>
      </p:sp>
    </p:spTree>
    <p:extLst>
      <p:ext uri="{BB962C8B-B14F-4D97-AF65-F5344CB8AC3E}">
        <p14:creationId xmlns:p14="http://schemas.microsoft.com/office/powerpoint/2010/main" val="133121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p>
          <a:p>
            <a:endParaRPr lang="en-GB" dirty="0"/>
          </a:p>
          <a:p>
            <a:r>
              <a:rPr lang="en-GB" dirty="0"/>
              <a:t>In cases where SOCKS is not possible such as physical </a:t>
            </a:r>
            <a:r>
              <a:rPr lang="en-GB" dirty="0" err="1"/>
              <a:t>pentesting</a:t>
            </a:r>
            <a:r>
              <a:rPr lang="en-GB" dirty="0"/>
              <a:t> or limitations of traffic within the internal network, it’s vital to adapt with LOTL tactics which can involve port scanners to be custom built using languages like Bash and Python in order to perform the port scans which was an approach that had to be taken in this case to leverage IPv6. </a:t>
            </a:r>
          </a:p>
          <a:p>
            <a:endParaRPr lang="en-GB" dirty="0"/>
          </a:p>
          <a:p>
            <a:r>
              <a:rPr lang="en-GB" dirty="0"/>
              <a:t>The reason for this was that in our case, we’re up against an IPv6 address. Proxychains and NMAP do not work so well together and when attempting to scan an IPv6 address via proxy, NMAP reports a “core dumped” message within its binary, which means it’s time to resort to LOTL tactics. As a result, we can make use of /dev/</a:t>
            </a:r>
            <a:r>
              <a:rPr lang="en-GB" dirty="0" err="1"/>
              <a:t>tcp</a:t>
            </a:r>
            <a:r>
              <a:rPr lang="en-GB" dirty="0"/>
              <a:t> in BASH. I will discuss this further in the next slide.</a:t>
            </a:r>
          </a:p>
        </p:txBody>
      </p:sp>
      <p:sp>
        <p:nvSpPr>
          <p:cNvPr id="4" name="Slide Number Placeholder 3"/>
          <p:cNvSpPr>
            <a:spLocks noGrp="1"/>
          </p:cNvSpPr>
          <p:nvPr>
            <p:ph type="sldNum" sz="quarter" idx="5"/>
          </p:nvPr>
        </p:nvSpPr>
        <p:spPr/>
        <p:txBody>
          <a:bodyPr/>
          <a:lstStyle/>
          <a:p>
            <a:fld id="{32E187F3-9963-44CE-ADE3-39532D8BFE55}" type="slidenum">
              <a:rPr lang="en-GB" smtClean="0"/>
              <a:t>21</a:t>
            </a:fld>
            <a:endParaRPr lang="en-GB"/>
          </a:p>
        </p:txBody>
      </p:sp>
    </p:spTree>
    <p:extLst>
      <p:ext uri="{BB962C8B-B14F-4D97-AF65-F5344CB8AC3E}">
        <p14:creationId xmlns:p14="http://schemas.microsoft.com/office/powerpoint/2010/main" val="191395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/dev/</a:t>
            </a:r>
            <a:r>
              <a:rPr lang="en-GB" dirty="0" err="1"/>
              <a:t>tcp</a:t>
            </a:r>
            <a:r>
              <a:rPr lang="en-GB" dirty="0"/>
              <a:t> then? /dev/</a:t>
            </a:r>
            <a:r>
              <a:rPr lang="en-GB" dirty="0" err="1"/>
              <a:t>tcp</a:t>
            </a:r>
            <a:r>
              <a:rPr lang="en-GB" dirty="0"/>
              <a:t> is a pseudo device file which is a part of the BASH shell and acts like netcat and </a:t>
            </a:r>
            <a:r>
              <a:rPr lang="en-GB" dirty="0" err="1"/>
              <a:t>nmap</a:t>
            </a:r>
            <a:r>
              <a:rPr lang="en-GB" dirty="0"/>
              <a:t> in one. It can act as </a:t>
            </a:r>
            <a:r>
              <a:rPr lang="en-GB" dirty="0" err="1"/>
              <a:t>nmap</a:t>
            </a:r>
            <a:r>
              <a:rPr lang="en-GB" dirty="0"/>
              <a:t> because using its capabilities of networking, it’s possible to make direct communications with a port which can be on either IPv4 or 6 channel. We can also establish reverse shells using /dev/</a:t>
            </a:r>
            <a:r>
              <a:rPr lang="en-GB" dirty="0" err="1"/>
              <a:t>tcp</a:t>
            </a:r>
            <a:r>
              <a:rPr lang="en-GB" dirty="0"/>
              <a:t> in addition to enumerating firewalls within the internal network very similar to the previous off the shelf tools. </a:t>
            </a:r>
          </a:p>
        </p:txBody>
      </p:sp>
      <p:sp>
        <p:nvSpPr>
          <p:cNvPr id="4" name="Slide Number Placeholder 3"/>
          <p:cNvSpPr>
            <a:spLocks noGrp="1"/>
          </p:cNvSpPr>
          <p:nvPr>
            <p:ph type="sldNum" sz="quarter" idx="5"/>
          </p:nvPr>
        </p:nvSpPr>
        <p:spPr/>
        <p:txBody>
          <a:bodyPr/>
          <a:lstStyle/>
          <a:p>
            <a:fld id="{32E187F3-9963-44CE-ADE3-39532D8BFE55}" type="slidenum">
              <a:rPr lang="en-GB" smtClean="0"/>
              <a:t>22</a:t>
            </a:fld>
            <a:endParaRPr lang="en-GB"/>
          </a:p>
        </p:txBody>
      </p:sp>
    </p:spTree>
    <p:extLst>
      <p:ext uri="{BB962C8B-B14F-4D97-AF65-F5344CB8AC3E}">
        <p14:creationId xmlns:p14="http://schemas.microsoft.com/office/powerpoint/2010/main" val="450072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25</a:t>
            </a:fld>
            <a:endParaRPr lang="en-GB"/>
          </a:p>
        </p:txBody>
      </p:sp>
    </p:spTree>
    <p:extLst>
      <p:ext uri="{BB962C8B-B14F-4D97-AF65-F5344CB8AC3E}">
        <p14:creationId xmlns:p14="http://schemas.microsoft.com/office/powerpoint/2010/main" val="3209186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a quick agenda of today’s presentation. Starting with what is IPTables and why it’s important, the best ways to configure IPTables, some use case examples of IPTables. Moving onto IPv6 security involving how to discover IPv6 hosts on an internal network, how to bypass IPTables and hop VLANs in addition to recommended patches. </a:t>
            </a:r>
          </a:p>
        </p:txBody>
      </p:sp>
      <p:sp>
        <p:nvSpPr>
          <p:cNvPr id="4" name="Slide Number Placeholder 3"/>
          <p:cNvSpPr>
            <a:spLocks noGrp="1"/>
          </p:cNvSpPr>
          <p:nvPr>
            <p:ph type="sldNum" sz="quarter" idx="5"/>
          </p:nvPr>
        </p:nvSpPr>
        <p:spPr/>
        <p:txBody>
          <a:bodyPr/>
          <a:lstStyle/>
          <a:p>
            <a:fld id="{32E187F3-9963-44CE-ADE3-39532D8BFE55}" type="slidenum">
              <a:rPr lang="en-GB" smtClean="0"/>
              <a:t>2</a:t>
            </a:fld>
            <a:endParaRPr lang="en-GB"/>
          </a:p>
        </p:txBody>
      </p:sp>
    </p:spTree>
    <p:extLst>
      <p:ext uri="{BB962C8B-B14F-4D97-AF65-F5344CB8AC3E}">
        <p14:creationId xmlns:p14="http://schemas.microsoft.com/office/powerpoint/2010/main" val="1836400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27</a:t>
            </a:fld>
            <a:endParaRPr lang="en-GB"/>
          </a:p>
        </p:txBody>
      </p:sp>
    </p:spTree>
    <p:extLst>
      <p:ext uri="{BB962C8B-B14F-4D97-AF65-F5344CB8AC3E}">
        <p14:creationId xmlns:p14="http://schemas.microsoft.com/office/powerpoint/2010/main" val="3924192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28</a:t>
            </a:fld>
            <a:endParaRPr lang="en-GB"/>
          </a:p>
        </p:txBody>
      </p:sp>
    </p:spTree>
    <p:extLst>
      <p:ext uri="{BB962C8B-B14F-4D97-AF65-F5344CB8AC3E}">
        <p14:creationId xmlns:p14="http://schemas.microsoft.com/office/powerpoint/2010/main" val="696643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33</a:t>
            </a:fld>
            <a:endParaRPr lang="en-GB"/>
          </a:p>
        </p:txBody>
      </p:sp>
    </p:spTree>
    <p:extLst>
      <p:ext uri="{BB962C8B-B14F-4D97-AF65-F5344CB8AC3E}">
        <p14:creationId xmlns:p14="http://schemas.microsoft.com/office/powerpoint/2010/main" val="714114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as we can see, on the INPUT chain which is regarding incoming traffic, if any machine tries to make ICMP contact then it should receive REJECT packets. REJECT packets give out messages which can reveal that the host is active and a firewall is in place. This can be done using traceroute and even using Wireshark when targeting specific ports. </a:t>
            </a:r>
          </a:p>
          <a:p>
            <a:endParaRPr lang="en-GB" dirty="0"/>
          </a:p>
          <a:p>
            <a:endParaRPr lang="en-GB" dirty="0"/>
          </a:p>
          <a:p>
            <a:r>
              <a:rPr lang="en-GB" dirty="0"/>
              <a:t>When targeting specific hosts we can see certain ports which are internally listening on a server and behind a firewall can reveal their presence to devices performing queries from the internet. This extract is from a previous engagement in which an internal port is exposed. Although this is not a critical vulnerability, this can help us to be able to discover information on internal hosts. </a:t>
            </a:r>
          </a:p>
        </p:txBody>
      </p:sp>
      <p:sp>
        <p:nvSpPr>
          <p:cNvPr id="4" name="Slide Number Placeholder 3"/>
          <p:cNvSpPr>
            <a:spLocks noGrp="1"/>
          </p:cNvSpPr>
          <p:nvPr>
            <p:ph type="sldNum" sz="quarter" idx="5"/>
          </p:nvPr>
        </p:nvSpPr>
        <p:spPr/>
        <p:txBody>
          <a:bodyPr/>
          <a:lstStyle/>
          <a:p>
            <a:fld id="{32E187F3-9963-44CE-ADE3-39532D8BFE55}" type="slidenum">
              <a:rPr lang="en-GB" smtClean="0"/>
              <a:t>4</a:t>
            </a:fld>
            <a:endParaRPr lang="en-GB"/>
          </a:p>
        </p:txBody>
      </p:sp>
    </p:spTree>
    <p:extLst>
      <p:ext uri="{BB962C8B-B14F-4D97-AF65-F5344CB8AC3E}">
        <p14:creationId xmlns:p14="http://schemas.microsoft.com/office/powerpoint/2010/main" val="4124934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an IPTables ruleset which is in place shows traffic firstly being accepted in the loopback interface. This is so the Influx database is able to have an interface which a connection be established and Influx can do its job to store data from internally developed software.  </a:t>
            </a:r>
          </a:p>
        </p:txBody>
      </p:sp>
      <p:sp>
        <p:nvSpPr>
          <p:cNvPr id="4" name="Slide Number Placeholder 3"/>
          <p:cNvSpPr>
            <a:spLocks noGrp="1"/>
          </p:cNvSpPr>
          <p:nvPr>
            <p:ph type="sldNum" sz="quarter" idx="5"/>
          </p:nvPr>
        </p:nvSpPr>
        <p:spPr/>
        <p:txBody>
          <a:bodyPr/>
          <a:lstStyle/>
          <a:p>
            <a:fld id="{32E187F3-9963-44CE-ADE3-39532D8BFE55}" type="slidenum">
              <a:rPr lang="en-GB" smtClean="0"/>
              <a:t>5</a:t>
            </a:fld>
            <a:endParaRPr lang="en-GB"/>
          </a:p>
        </p:txBody>
      </p:sp>
    </p:spTree>
    <p:extLst>
      <p:ext uri="{BB962C8B-B14F-4D97-AF65-F5344CB8AC3E}">
        <p14:creationId xmlns:p14="http://schemas.microsoft.com/office/powerpoint/2010/main" val="3535680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Previously by making a standard TCP connection we saw a closed state. However, by sending an ACK packet we are able to confirm that the port is definitely filtered. We can try a few other scans to confirm it’s definitely filtered.</a:t>
            </a:r>
          </a:p>
        </p:txBody>
      </p:sp>
      <p:sp>
        <p:nvSpPr>
          <p:cNvPr id="4" name="Slide Number Placeholder 3"/>
          <p:cNvSpPr>
            <a:spLocks noGrp="1"/>
          </p:cNvSpPr>
          <p:nvPr>
            <p:ph type="sldNum" sz="quarter" idx="5"/>
          </p:nvPr>
        </p:nvSpPr>
        <p:spPr/>
        <p:txBody>
          <a:bodyPr/>
          <a:lstStyle/>
          <a:p>
            <a:fld id="{32E187F3-9963-44CE-ADE3-39532D8BFE55}" type="slidenum">
              <a:rPr lang="en-GB" smtClean="0"/>
              <a:t>7</a:t>
            </a:fld>
            <a:endParaRPr lang="en-GB"/>
          </a:p>
        </p:txBody>
      </p:sp>
    </p:spTree>
    <p:extLst>
      <p:ext uri="{BB962C8B-B14F-4D97-AF65-F5344CB8AC3E}">
        <p14:creationId xmlns:p14="http://schemas.microsoft.com/office/powerpoint/2010/main" val="447226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try to be a little stealthier here. Sending in packets to the internal network machine via fragmentation, with a slower timing in addition to a stealth scan known as a SYN scan. This scan is not a proper TCP connection and if the firewall is not configured to capture what are known as exotic scans, it is possible to confirm the port is definitely not reachable by testing a variation of responses. </a:t>
            </a:r>
          </a:p>
          <a:p>
            <a:endParaRPr lang="en-GB" dirty="0"/>
          </a:p>
          <a:p>
            <a:r>
              <a:rPr lang="en-GB" dirty="0"/>
              <a:t>Stealth is always the key when performing an actual red team engagement or penetration test to ensure defences aren’t triggered and you’re able to stay within the network. </a:t>
            </a:r>
          </a:p>
        </p:txBody>
      </p:sp>
      <p:sp>
        <p:nvSpPr>
          <p:cNvPr id="4" name="Slide Number Placeholder 3"/>
          <p:cNvSpPr>
            <a:spLocks noGrp="1"/>
          </p:cNvSpPr>
          <p:nvPr>
            <p:ph type="sldNum" sz="quarter" idx="5"/>
          </p:nvPr>
        </p:nvSpPr>
        <p:spPr/>
        <p:txBody>
          <a:bodyPr/>
          <a:lstStyle/>
          <a:p>
            <a:fld id="{32E187F3-9963-44CE-ADE3-39532D8BFE55}" type="slidenum">
              <a:rPr lang="en-GB" smtClean="0"/>
              <a:t>8</a:t>
            </a:fld>
            <a:endParaRPr lang="en-GB"/>
          </a:p>
        </p:txBody>
      </p:sp>
    </p:spTree>
    <p:extLst>
      <p:ext uri="{BB962C8B-B14F-4D97-AF65-F5344CB8AC3E}">
        <p14:creationId xmlns:p14="http://schemas.microsoft.com/office/powerpoint/2010/main" val="4004242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the time has come for some offensive security. We know the port we’re trying to reach is blocked by IPv4 but we have not yet tested IPv6. This penetration test covers the process of reconnaissance of IPv6 hosts when IPv6 information is not readily available from DNS, leading onto making direct contact with a supposedly secure port.</a:t>
            </a:r>
          </a:p>
        </p:txBody>
      </p:sp>
      <p:sp>
        <p:nvSpPr>
          <p:cNvPr id="4" name="Slide Number Placeholder 3"/>
          <p:cNvSpPr>
            <a:spLocks noGrp="1"/>
          </p:cNvSpPr>
          <p:nvPr>
            <p:ph type="sldNum" sz="quarter" idx="5"/>
          </p:nvPr>
        </p:nvSpPr>
        <p:spPr/>
        <p:txBody>
          <a:bodyPr/>
          <a:lstStyle/>
          <a:p>
            <a:fld id="{32E187F3-9963-44CE-ADE3-39532D8BFE55}" type="slidenum">
              <a:rPr lang="en-GB" smtClean="0"/>
              <a:t>9</a:t>
            </a:fld>
            <a:endParaRPr lang="en-GB"/>
          </a:p>
        </p:txBody>
      </p:sp>
    </p:spTree>
    <p:extLst>
      <p:ext uri="{BB962C8B-B14F-4D97-AF65-F5344CB8AC3E}">
        <p14:creationId xmlns:p14="http://schemas.microsoft.com/office/powerpoint/2010/main" val="3123723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Observations of port behaviours can be enough to distinguish if a firewall is in place. An adversary leaves no stone unturned when approaching a network and by observing these responses, an adversary can prepare for the stage of defence evasion. This is a stage of stealth in which defences are subverted and target services are accessed in unintended means. </a:t>
            </a:r>
          </a:p>
        </p:txBody>
      </p:sp>
      <p:sp>
        <p:nvSpPr>
          <p:cNvPr id="4" name="Slide Number Placeholder 3"/>
          <p:cNvSpPr>
            <a:spLocks noGrp="1"/>
          </p:cNvSpPr>
          <p:nvPr>
            <p:ph type="sldNum" sz="quarter" idx="5"/>
          </p:nvPr>
        </p:nvSpPr>
        <p:spPr/>
        <p:txBody>
          <a:bodyPr/>
          <a:lstStyle/>
          <a:p>
            <a:fld id="{32E187F3-9963-44CE-ADE3-39532D8BFE55}" type="slidenum">
              <a:rPr lang="en-GB" smtClean="0"/>
              <a:t>10</a:t>
            </a:fld>
            <a:endParaRPr lang="en-GB"/>
          </a:p>
        </p:txBody>
      </p:sp>
    </p:spTree>
    <p:extLst>
      <p:ext uri="{BB962C8B-B14F-4D97-AF65-F5344CB8AC3E}">
        <p14:creationId xmlns:p14="http://schemas.microsoft.com/office/powerpoint/2010/main" val="1258473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 quick overview of the protocols which were leveraged then. The use of ICMP was firstly used in the first stage of discovery, followed by layer 2 protocols known as ARP and NDP. At the end of the discovery stages the required information was then gathered against the target which led to leveraging IPv6 within the internal network and a pseudo device file in BASH to perform a direct port scan to reveal the status of the port as open. </a:t>
            </a:r>
          </a:p>
        </p:txBody>
      </p:sp>
      <p:sp>
        <p:nvSpPr>
          <p:cNvPr id="4" name="Slide Number Placeholder 3"/>
          <p:cNvSpPr>
            <a:spLocks noGrp="1"/>
          </p:cNvSpPr>
          <p:nvPr>
            <p:ph type="sldNum" sz="quarter" idx="5"/>
          </p:nvPr>
        </p:nvSpPr>
        <p:spPr/>
        <p:txBody>
          <a:bodyPr/>
          <a:lstStyle/>
          <a:p>
            <a:fld id="{32E187F3-9963-44CE-ADE3-39532D8BFE55}" type="slidenum">
              <a:rPr lang="en-GB" smtClean="0"/>
              <a:t>11</a:t>
            </a:fld>
            <a:endParaRPr lang="en-GB"/>
          </a:p>
        </p:txBody>
      </p:sp>
    </p:spTree>
    <p:extLst>
      <p:ext uri="{BB962C8B-B14F-4D97-AF65-F5344CB8AC3E}">
        <p14:creationId xmlns:p14="http://schemas.microsoft.com/office/powerpoint/2010/main" val="1116223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4/7/2022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189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4/7/2022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403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4/7/2022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404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4/7/2022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983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4/7/2022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4489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4/7/2022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988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4/7/2022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81589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4/7/2022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048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4/7/2022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2007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4/7/2022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5844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4/7/2022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7884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4/7/2022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087516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qeebhussain122/portninja/blob/master/code/recon/iptables-enum.sh"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rendering of white sound waves on a black background">
            <a:extLst>
              <a:ext uri="{FF2B5EF4-FFF2-40B4-BE49-F238E27FC236}">
                <a16:creationId xmlns:a16="http://schemas.microsoft.com/office/drawing/2014/main" id="{F85240E7-6E4C-4E82-9A1D-0CA3356F969D}"/>
              </a:ext>
            </a:extLst>
          </p:cNvPr>
          <p:cNvPicPr>
            <a:picLocks noChangeAspect="1"/>
          </p:cNvPicPr>
          <p:nvPr/>
        </p:nvPicPr>
        <p:blipFill rotWithShape="1">
          <a:blip r:embed="rId3"/>
          <a:srcRect l="5200"/>
          <a:stretch/>
        </p:blipFill>
        <p:spPr>
          <a:xfrm>
            <a:off x="3523485" y="10"/>
            <a:ext cx="8668512" cy="6857990"/>
          </a:xfrm>
          <a:prstGeom prst="rect">
            <a:avLst/>
          </a:prstGeom>
        </p:spPr>
      </p:pic>
      <p:sp>
        <p:nvSpPr>
          <p:cNvPr id="72" name="Rectangle 6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6CE399-45D0-40FA-9E71-D5BB8F141EB8}"/>
              </a:ext>
            </a:extLst>
          </p:cNvPr>
          <p:cNvSpPr>
            <a:spLocks noGrp="1"/>
          </p:cNvSpPr>
          <p:nvPr>
            <p:ph type="ctrTitle"/>
          </p:nvPr>
        </p:nvSpPr>
        <p:spPr>
          <a:xfrm>
            <a:off x="477981" y="1122363"/>
            <a:ext cx="4023360" cy="3204134"/>
          </a:xfrm>
        </p:spPr>
        <p:txBody>
          <a:bodyPr anchor="b">
            <a:normAutofit/>
          </a:bodyPr>
          <a:lstStyle/>
          <a:p>
            <a:pPr algn="ctr"/>
            <a:r>
              <a:rPr lang="en-GB" sz="4100" dirty="0"/>
              <a:t>Linux Network </a:t>
            </a:r>
            <a:r>
              <a:rPr lang="en-GB" sz="4100"/>
              <a:t>Defence Evasion</a:t>
            </a:r>
            <a:endParaRPr lang="en-GB" sz="4100" dirty="0"/>
          </a:p>
        </p:txBody>
      </p:sp>
      <p:sp>
        <p:nvSpPr>
          <p:cNvPr id="3" name="Subtitle 2">
            <a:extLst>
              <a:ext uri="{FF2B5EF4-FFF2-40B4-BE49-F238E27FC236}">
                <a16:creationId xmlns:a16="http://schemas.microsoft.com/office/drawing/2014/main" id="{88A1C96C-829D-4534-B966-CF80B2BED673}"/>
              </a:ext>
            </a:extLst>
          </p:cNvPr>
          <p:cNvSpPr>
            <a:spLocks noGrp="1"/>
          </p:cNvSpPr>
          <p:nvPr>
            <p:ph type="subTitle" idx="1"/>
          </p:nvPr>
        </p:nvSpPr>
        <p:spPr>
          <a:xfrm>
            <a:off x="477980" y="4872922"/>
            <a:ext cx="4023359" cy="1208141"/>
          </a:xfrm>
        </p:spPr>
        <p:txBody>
          <a:bodyPr>
            <a:normAutofit/>
          </a:bodyPr>
          <a:lstStyle/>
          <a:p>
            <a:pPr algn="ctr"/>
            <a:r>
              <a:rPr lang="en-GB" sz="2000" dirty="0"/>
              <a:t>Offensive Security Tactics for Linux Professionals</a:t>
            </a:r>
          </a:p>
        </p:txBody>
      </p:sp>
      <p:sp>
        <p:nvSpPr>
          <p:cNvPr id="69" name="Rectangle 6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04872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D307-C503-4BBB-862A-400F72388193}"/>
              </a:ext>
            </a:extLst>
          </p:cNvPr>
          <p:cNvSpPr>
            <a:spLocks noGrp="1"/>
          </p:cNvSpPr>
          <p:nvPr>
            <p:ph type="title"/>
          </p:nvPr>
        </p:nvSpPr>
        <p:spPr/>
        <p:txBody>
          <a:bodyPr/>
          <a:lstStyle/>
          <a:p>
            <a:pPr algn="ctr"/>
            <a:r>
              <a:rPr lang="en-GB" dirty="0"/>
              <a:t>Firewall enumeration</a:t>
            </a:r>
          </a:p>
        </p:txBody>
      </p:sp>
      <p:sp>
        <p:nvSpPr>
          <p:cNvPr id="3" name="Content Placeholder 2">
            <a:extLst>
              <a:ext uri="{FF2B5EF4-FFF2-40B4-BE49-F238E27FC236}">
                <a16:creationId xmlns:a16="http://schemas.microsoft.com/office/drawing/2014/main" id="{8FB4FB20-4497-4D03-922B-4C84B85BEFAE}"/>
              </a:ext>
            </a:extLst>
          </p:cNvPr>
          <p:cNvSpPr>
            <a:spLocks noGrp="1"/>
          </p:cNvSpPr>
          <p:nvPr>
            <p:ph idx="1"/>
          </p:nvPr>
        </p:nvSpPr>
        <p:spPr/>
        <p:txBody>
          <a:bodyPr>
            <a:normAutofit fontScale="92500" lnSpcReduction="20000"/>
          </a:bodyPr>
          <a:lstStyle/>
          <a:p>
            <a:r>
              <a:rPr lang="en-GB" dirty="0"/>
              <a:t>Observing the responses of a port can be vital to see if it is firewalled or not. </a:t>
            </a:r>
          </a:p>
          <a:p>
            <a:endParaRPr lang="en-GB" dirty="0"/>
          </a:p>
          <a:p>
            <a:r>
              <a:rPr lang="en-GB" dirty="0"/>
              <a:t>A port can be open or closed and the connect function in a network socket will report that immediately.</a:t>
            </a:r>
          </a:p>
          <a:p>
            <a:endParaRPr lang="en-GB" dirty="0"/>
          </a:p>
          <a:p>
            <a:r>
              <a:rPr lang="en-GB" dirty="0"/>
              <a:t>In the event of a firewall placement: The socket hangs and gives a timeout, a script has been developed to test this functionality: </a:t>
            </a:r>
            <a:r>
              <a:rPr lang="en-GB" dirty="0">
                <a:hlinkClick r:id="rId3"/>
              </a:rPr>
              <a:t>https://github.com/aqeebhussain122/portninja/blob/master/code/recon/iptables-enum.sh</a:t>
            </a:r>
            <a:endParaRPr lang="en-GB" dirty="0"/>
          </a:p>
          <a:p>
            <a:endParaRPr lang="en-GB" dirty="0"/>
          </a:p>
        </p:txBody>
      </p:sp>
    </p:spTree>
    <p:extLst>
      <p:ext uri="{BB962C8B-B14F-4D97-AF65-F5344CB8AC3E}">
        <p14:creationId xmlns:p14="http://schemas.microsoft.com/office/powerpoint/2010/main" val="605978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0D495-2534-4E18-9937-BAA6A7EE5F52}"/>
              </a:ext>
            </a:extLst>
          </p:cNvPr>
          <p:cNvSpPr>
            <a:spLocks noGrp="1"/>
          </p:cNvSpPr>
          <p:nvPr>
            <p:ph type="title"/>
          </p:nvPr>
        </p:nvSpPr>
        <p:spPr>
          <a:xfrm>
            <a:off x="841248" y="251312"/>
            <a:ext cx="10506456" cy="1010264"/>
          </a:xfrm>
        </p:spPr>
        <p:txBody>
          <a:bodyPr anchor="ctr">
            <a:normAutofit/>
          </a:bodyPr>
          <a:lstStyle/>
          <a:p>
            <a:pPr algn="ctr"/>
            <a:r>
              <a:rPr lang="en-GB" dirty="0"/>
              <a:t>Protocols/Tools leveraged</a:t>
            </a:r>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B7F34A7-0B01-4A7B-8E38-D3C18B2A88B9}"/>
              </a:ext>
            </a:extLst>
          </p:cNvPr>
          <p:cNvGraphicFramePr>
            <a:graphicFrameLocks noGrp="1"/>
          </p:cNvGraphicFramePr>
          <p:nvPr>
            <p:ph idx="1"/>
            <p:extLst>
              <p:ext uri="{D42A27DB-BD31-4B8C-83A1-F6EECF244321}">
                <p14:modId xmlns:p14="http://schemas.microsoft.com/office/powerpoint/2010/main" val="4194256634"/>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5354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6612AA-022B-4790-9A46-372C05F6B660}"/>
              </a:ext>
            </a:extLst>
          </p:cNvPr>
          <p:cNvSpPr>
            <a:spLocks noGrp="1"/>
          </p:cNvSpPr>
          <p:nvPr>
            <p:ph type="title"/>
          </p:nvPr>
        </p:nvSpPr>
        <p:spPr>
          <a:xfrm>
            <a:off x="1046746" y="641850"/>
            <a:ext cx="3537285" cy="1535865"/>
          </a:xfrm>
        </p:spPr>
        <p:txBody>
          <a:bodyPr>
            <a:normAutofit/>
          </a:bodyPr>
          <a:lstStyle/>
          <a:p>
            <a:r>
              <a:rPr lang="en-GB" sz="3000" dirty="0"/>
              <a:t>Host Reconnaissance – Usual Approach</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668257A-B08C-4823-B791-DB81BA5B1B42}"/>
              </a:ext>
            </a:extLst>
          </p:cNvPr>
          <p:cNvSpPr>
            <a:spLocks noGrp="1"/>
          </p:cNvSpPr>
          <p:nvPr>
            <p:ph idx="1"/>
          </p:nvPr>
        </p:nvSpPr>
        <p:spPr>
          <a:xfrm>
            <a:off x="5351164" y="641850"/>
            <a:ext cx="6002636" cy="1535865"/>
          </a:xfrm>
        </p:spPr>
        <p:txBody>
          <a:bodyPr anchor="ctr">
            <a:normAutofit/>
          </a:bodyPr>
          <a:lstStyle/>
          <a:p>
            <a:pPr marL="0" indent="0" algn="ctr">
              <a:buNone/>
            </a:pPr>
            <a:r>
              <a:rPr lang="en-GB" sz="1800" dirty="0"/>
              <a:t>Let’s try an </a:t>
            </a:r>
            <a:r>
              <a:rPr lang="en-GB" sz="1800" dirty="0" err="1"/>
              <a:t>nslookup</a:t>
            </a:r>
            <a:r>
              <a:rPr lang="en-GB" sz="1800" dirty="0"/>
              <a:t> of our target. But wait… NO IPV6!!!</a:t>
            </a:r>
          </a:p>
        </p:txBody>
      </p:sp>
      <p:pic>
        <p:nvPicPr>
          <p:cNvPr id="5" name="Picture 4" descr="Text&#10;&#10;Description automatically generated">
            <a:extLst>
              <a:ext uri="{FF2B5EF4-FFF2-40B4-BE49-F238E27FC236}">
                <a16:creationId xmlns:a16="http://schemas.microsoft.com/office/drawing/2014/main" id="{347F05AC-5A13-47C6-A4B7-FE39C49F8799}"/>
              </a:ext>
            </a:extLst>
          </p:cNvPr>
          <p:cNvPicPr>
            <a:picLocks noChangeAspect="1"/>
          </p:cNvPicPr>
          <p:nvPr/>
        </p:nvPicPr>
        <p:blipFill rotWithShape="1">
          <a:blip r:embed="rId3"/>
          <a:srcRect r="-2" b="4916"/>
          <a:stretch/>
        </p:blipFill>
        <p:spPr>
          <a:xfrm>
            <a:off x="554416" y="2731167"/>
            <a:ext cx="11167447" cy="3484983"/>
          </a:xfrm>
          <a:prstGeom prst="rect">
            <a:avLst/>
          </a:prstGeom>
        </p:spPr>
      </p:pic>
    </p:spTree>
    <p:extLst>
      <p:ext uri="{BB962C8B-B14F-4D97-AF65-F5344CB8AC3E}">
        <p14:creationId xmlns:p14="http://schemas.microsoft.com/office/powerpoint/2010/main" val="424271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7A3C-9A84-4056-89C2-6A2E90199813}"/>
              </a:ext>
            </a:extLst>
          </p:cNvPr>
          <p:cNvSpPr>
            <a:spLocks noGrp="1"/>
          </p:cNvSpPr>
          <p:nvPr>
            <p:ph type="title"/>
          </p:nvPr>
        </p:nvSpPr>
        <p:spPr/>
        <p:txBody>
          <a:bodyPr/>
          <a:lstStyle/>
          <a:p>
            <a:pPr algn="ctr"/>
            <a:r>
              <a:rPr lang="en-GB"/>
              <a:t>NO DNS? No problem. </a:t>
            </a:r>
            <a:endParaRPr lang="en-GB" dirty="0"/>
          </a:p>
        </p:txBody>
      </p:sp>
      <p:sp>
        <p:nvSpPr>
          <p:cNvPr id="3" name="Content Placeholder 2">
            <a:extLst>
              <a:ext uri="{FF2B5EF4-FFF2-40B4-BE49-F238E27FC236}">
                <a16:creationId xmlns:a16="http://schemas.microsoft.com/office/drawing/2014/main" id="{E3171D90-EAFA-4FDE-B5DD-D3B00ACD0A10}"/>
              </a:ext>
            </a:extLst>
          </p:cNvPr>
          <p:cNvSpPr>
            <a:spLocks noGrp="1"/>
          </p:cNvSpPr>
          <p:nvPr>
            <p:ph idx="1"/>
          </p:nvPr>
        </p:nvSpPr>
        <p:spPr>
          <a:xfrm>
            <a:off x="1115568" y="2166291"/>
            <a:ext cx="7825232" cy="1615487"/>
          </a:xfrm>
        </p:spPr>
        <p:txBody>
          <a:bodyPr>
            <a:normAutofit lnSpcReduction="10000"/>
          </a:bodyPr>
          <a:lstStyle/>
          <a:p>
            <a:r>
              <a:rPr lang="en-GB" dirty="0"/>
              <a:t>Pinging the host with the known IPv4 address fills in what is known as the ARP (Address Resolution Protocol) table revealing IPv4, MAC addresses and primary physical link name of the target.</a:t>
            </a:r>
          </a:p>
          <a:p>
            <a:endParaRPr lang="en-GB" dirty="0"/>
          </a:p>
        </p:txBody>
      </p:sp>
      <p:sp>
        <p:nvSpPr>
          <p:cNvPr id="8" name="TextBox 7">
            <a:extLst>
              <a:ext uri="{FF2B5EF4-FFF2-40B4-BE49-F238E27FC236}">
                <a16:creationId xmlns:a16="http://schemas.microsoft.com/office/drawing/2014/main" id="{3E51E19D-1A91-477B-9197-7715992D8234}"/>
              </a:ext>
            </a:extLst>
          </p:cNvPr>
          <p:cNvSpPr txBox="1"/>
          <p:nvPr/>
        </p:nvSpPr>
        <p:spPr>
          <a:xfrm>
            <a:off x="600891" y="3997234"/>
            <a:ext cx="409917" cy="369332"/>
          </a:xfrm>
          <a:prstGeom prst="rect">
            <a:avLst/>
          </a:prstGeom>
          <a:noFill/>
        </p:spPr>
        <p:txBody>
          <a:bodyPr wrap="square" rtlCol="0">
            <a:spAutoFit/>
          </a:bodyPr>
          <a:lstStyle/>
          <a:p>
            <a:r>
              <a:rPr lang="en-GB"/>
              <a:t>1.</a:t>
            </a:r>
            <a:endParaRPr lang="en-GB" dirty="0"/>
          </a:p>
        </p:txBody>
      </p:sp>
      <p:sp>
        <p:nvSpPr>
          <p:cNvPr id="13" name="TextBox 12">
            <a:extLst>
              <a:ext uri="{FF2B5EF4-FFF2-40B4-BE49-F238E27FC236}">
                <a16:creationId xmlns:a16="http://schemas.microsoft.com/office/drawing/2014/main" id="{AAB5B18D-F709-410B-A017-9DC4660F7C41}"/>
              </a:ext>
            </a:extLst>
          </p:cNvPr>
          <p:cNvSpPr txBox="1"/>
          <p:nvPr/>
        </p:nvSpPr>
        <p:spPr>
          <a:xfrm>
            <a:off x="563192" y="5162397"/>
            <a:ext cx="372218" cy="369332"/>
          </a:xfrm>
          <a:prstGeom prst="rect">
            <a:avLst/>
          </a:prstGeom>
          <a:noFill/>
        </p:spPr>
        <p:txBody>
          <a:bodyPr wrap="none" rtlCol="0">
            <a:spAutoFit/>
          </a:bodyPr>
          <a:lstStyle/>
          <a:p>
            <a:r>
              <a:rPr lang="en-GB"/>
              <a:t>2.</a:t>
            </a:r>
            <a:endParaRPr lang="en-GB" dirty="0"/>
          </a:p>
        </p:txBody>
      </p:sp>
      <p:pic>
        <p:nvPicPr>
          <p:cNvPr id="9" name="Picture 8" descr="A picture containing text, outdoor, close&#10;&#10;Description automatically generated">
            <a:extLst>
              <a:ext uri="{FF2B5EF4-FFF2-40B4-BE49-F238E27FC236}">
                <a16:creationId xmlns:a16="http://schemas.microsoft.com/office/drawing/2014/main" id="{435D3427-1476-41A5-8139-32D1E25616F6}"/>
              </a:ext>
            </a:extLst>
          </p:cNvPr>
          <p:cNvPicPr>
            <a:picLocks noChangeAspect="1"/>
          </p:cNvPicPr>
          <p:nvPr/>
        </p:nvPicPr>
        <p:blipFill rotWithShape="1">
          <a:blip r:embed="rId3"/>
          <a:srcRect b="50000"/>
          <a:stretch/>
        </p:blipFill>
        <p:spPr>
          <a:xfrm>
            <a:off x="1248303" y="3761729"/>
            <a:ext cx="7324725" cy="604838"/>
          </a:xfrm>
          <a:prstGeom prst="rect">
            <a:avLst/>
          </a:prstGeom>
        </p:spPr>
      </p:pic>
      <p:pic>
        <p:nvPicPr>
          <p:cNvPr id="11" name="Picture 10">
            <a:extLst>
              <a:ext uri="{FF2B5EF4-FFF2-40B4-BE49-F238E27FC236}">
                <a16:creationId xmlns:a16="http://schemas.microsoft.com/office/drawing/2014/main" id="{C817E14F-BA7E-4DDE-A731-37316820FCEE}"/>
              </a:ext>
            </a:extLst>
          </p:cNvPr>
          <p:cNvPicPr>
            <a:picLocks noChangeAspect="1"/>
          </p:cNvPicPr>
          <p:nvPr/>
        </p:nvPicPr>
        <p:blipFill>
          <a:blip r:embed="rId4"/>
          <a:stretch>
            <a:fillRect/>
          </a:stretch>
        </p:blipFill>
        <p:spPr>
          <a:xfrm>
            <a:off x="1115568" y="5074797"/>
            <a:ext cx="9705540" cy="604838"/>
          </a:xfrm>
          <a:prstGeom prst="rect">
            <a:avLst/>
          </a:prstGeom>
        </p:spPr>
      </p:pic>
      <p:cxnSp>
        <p:nvCxnSpPr>
          <p:cNvPr id="21" name="Straight Arrow Connector 20">
            <a:extLst>
              <a:ext uri="{FF2B5EF4-FFF2-40B4-BE49-F238E27FC236}">
                <a16:creationId xmlns:a16="http://schemas.microsoft.com/office/drawing/2014/main" id="{8E812FB4-B974-4F35-9D31-421D22BE52F2}"/>
              </a:ext>
            </a:extLst>
          </p:cNvPr>
          <p:cNvCxnSpPr>
            <a:cxnSpLocks/>
          </p:cNvCxnSpPr>
          <p:nvPr/>
        </p:nvCxnSpPr>
        <p:spPr>
          <a:xfrm flipV="1">
            <a:off x="3409244" y="5769155"/>
            <a:ext cx="1512712" cy="36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071655-08B1-42B8-8C86-CC964430E4B6}"/>
              </a:ext>
            </a:extLst>
          </p:cNvPr>
          <p:cNvSpPr txBox="1"/>
          <p:nvPr/>
        </p:nvSpPr>
        <p:spPr>
          <a:xfrm>
            <a:off x="1535289" y="5953821"/>
            <a:ext cx="1873955" cy="369332"/>
          </a:xfrm>
          <a:prstGeom prst="rect">
            <a:avLst/>
          </a:prstGeom>
          <a:noFill/>
        </p:spPr>
        <p:txBody>
          <a:bodyPr wrap="square" rtlCol="0">
            <a:spAutoFit/>
          </a:bodyPr>
          <a:lstStyle/>
          <a:p>
            <a:pPr algn="ctr"/>
            <a:r>
              <a:rPr lang="en-GB" dirty="0"/>
              <a:t>MAC Address</a:t>
            </a:r>
          </a:p>
        </p:txBody>
      </p:sp>
      <p:sp>
        <p:nvSpPr>
          <p:cNvPr id="33" name="TextBox 32">
            <a:extLst>
              <a:ext uri="{FF2B5EF4-FFF2-40B4-BE49-F238E27FC236}">
                <a16:creationId xmlns:a16="http://schemas.microsoft.com/office/drawing/2014/main" id="{1964FCF4-6053-4386-9FE0-D9B8F17AB346}"/>
              </a:ext>
            </a:extLst>
          </p:cNvPr>
          <p:cNvSpPr txBox="1"/>
          <p:nvPr/>
        </p:nvSpPr>
        <p:spPr>
          <a:xfrm>
            <a:off x="6199632" y="5953821"/>
            <a:ext cx="1873955" cy="369332"/>
          </a:xfrm>
          <a:prstGeom prst="rect">
            <a:avLst/>
          </a:prstGeom>
          <a:noFill/>
        </p:spPr>
        <p:txBody>
          <a:bodyPr wrap="square" rtlCol="0">
            <a:spAutoFit/>
          </a:bodyPr>
          <a:lstStyle/>
          <a:p>
            <a:pPr algn="ctr"/>
            <a:r>
              <a:rPr lang="en-GB" dirty="0"/>
              <a:t>Physical link</a:t>
            </a:r>
          </a:p>
        </p:txBody>
      </p:sp>
      <p:cxnSp>
        <p:nvCxnSpPr>
          <p:cNvPr id="34" name="Straight Arrow Connector 33">
            <a:extLst>
              <a:ext uri="{FF2B5EF4-FFF2-40B4-BE49-F238E27FC236}">
                <a16:creationId xmlns:a16="http://schemas.microsoft.com/office/drawing/2014/main" id="{3557BE96-E36E-4C47-A56D-B808B9A4FDF5}"/>
              </a:ext>
            </a:extLst>
          </p:cNvPr>
          <p:cNvCxnSpPr>
            <a:cxnSpLocks/>
          </p:cNvCxnSpPr>
          <p:nvPr/>
        </p:nvCxnSpPr>
        <p:spPr>
          <a:xfrm flipV="1">
            <a:off x="8073587" y="5769154"/>
            <a:ext cx="1512712" cy="36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DAB26FF-7E98-4BC8-B78D-1F2E4E54892F}"/>
              </a:ext>
            </a:extLst>
          </p:cNvPr>
          <p:cNvSpPr txBox="1"/>
          <p:nvPr/>
        </p:nvSpPr>
        <p:spPr>
          <a:xfrm>
            <a:off x="4459111" y="6468533"/>
            <a:ext cx="2968978" cy="369332"/>
          </a:xfrm>
          <a:prstGeom prst="rect">
            <a:avLst/>
          </a:prstGeom>
          <a:noFill/>
        </p:spPr>
        <p:txBody>
          <a:bodyPr wrap="square" rtlCol="0">
            <a:spAutoFit/>
          </a:bodyPr>
          <a:lstStyle/>
          <a:p>
            <a:pPr algn="ctr"/>
            <a:r>
              <a:rPr lang="en-GB" dirty="0"/>
              <a:t>(We need these!)</a:t>
            </a:r>
          </a:p>
        </p:txBody>
      </p:sp>
    </p:spTree>
    <p:extLst>
      <p:ext uri="{BB962C8B-B14F-4D97-AF65-F5344CB8AC3E}">
        <p14:creationId xmlns:p14="http://schemas.microsoft.com/office/powerpoint/2010/main" val="4103080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2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2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1B42B-1147-430E-8499-6EE688E17A07}"/>
              </a:ext>
            </a:extLst>
          </p:cNvPr>
          <p:cNvSpPr>
            <a:spLocks noGrp="1"/>
          </p:cNvSpPr>
          <p:nvPr>
            <p:ph type="title"/>
          </p:nvPr>
        </p:nvSpPr>
        <p:spPr>
          <a:xfrm>
            <a:off x="1115568" y="548640"/>
            <a:ext cx="10168128" cy="1179576"/>
          </a:xfrm>
        </p:spPr>
        <p:txBody>
          <a:bodyPr>
            <a:normAutofit/>
          </a:bodyPr>
          <a:lstStyle/>
          <a:p>
            <a:pPr algn="ctr"/>
            <a:r>
              <a:rPr lang="en-GB" dirty="0"/>
              <a:t>Link Local Addresses (IPv6)</a:t>
            </a:r>
          </a:p>
        </p:txBody>
      </p:sp>
      <p:sp>
        <p:nvSpPr>
          <p:cNvPr id="34" name="Rectangle 2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443B317-7A8C-4A2F-8601-4D8C8E8C684B}"/>
              </a:ext>
            </a:extLst>
          </p:cNvPr>
          <p:cNvSpPr>
            <a:spLocks noGrp="1"/>
          </p:cNvSpPr>
          <p:nvPr>
            <p:ph idx="1"/>
          </p:nvPr>
        </p:nvSpPr>
        <p:spPr>
          <a:xfrm>
            <a:off x="1115568" y="2481943"/>
            <a:ext cx="10168128" cy="3695020"/>
          </a:xfrm>
        </p:spPr>
        <p:txBody>
          <a:bodyPr>
            <a:normAutofit lnSpcReduction="10000"/>
          </a:bodyPr>
          <a:lstStyle/>
          <a:p>
            <a:r>
              <a:rPr lang="en-GB" sz="2200" dirty="0"/>
              <a:t>IPv6 is a much bigger workspace than IPv4 having an address space of:  </a:t>
            </a:r>
            <a:r>
              <a:rPr lang="en-GB" sz="2200" b="0" i="0" dirty="0">
                <a:solidFill>
                  <a:schemeClr val="tx2"/>
                </a:solidFill>
                <a:effectLst/>
                <a:latin typeface="+mj-lt"/>
              </a:rPr>
              <a:t>340,282,366,920,938,463,463,374,607,431,768,211,456</a:t>
            </a:r>
            <a:endParaRPr lang="en-GB" sz="2200" dirty="0">
              <a:solidFill>
                <a:schemeClr val="tx2"/>
              </a:solidFill>
              <a:latin typeface="+mj-lt"/>
            </a:endParaRPr>
          </a:p>
          <a:p>
            <a:endParaRPr lang="en-GB" sz="2200" dirty="0"/>
          </a:p>
          <a:p>
            <a:r>
              <a:rPr lang="en-GB" sz="2200" dirty="0"/>
              <a:t>Link local addresses act as multicast addresses and direct links to neighbour machines on the physical link. Reducing the discovery horizon largely</a:t>
            </a:r>
          </a:p>
          <a:p>
            <a:endParaRPr lang="en-GB" sz="2200" dirty="0"/>
          </a:p>
          <a:p>
            <a:r>
              <a:rPr lang="en-GB" sz="2200" dirty="0"/>
              <a:t>The protocol used to discover and map such addresses is known as NDP (Neighbour Discovery Protocol)</a:t>
            </a:r>
          </a:p>
        </p:txBody>
      </p:sp>
    </p:spTree>
    <p:extLst>
      <p:ext uri="{BB962C8B-B14F-4D97-AF65-F5344CB8AC3E}">
        <p14:creationId xmlns:p14="http://schemas.microsoft.com/office/powerpoint/2010/main" val="881685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F275-78E3-4AD1-85FF-529C6072B505}"/>
              </a:ext>
            </a:extLst>
          </p:cNvPr>
          <p:cNvSpPr>
            <a:spLocks noGrp="1"/>
          </p:cNvSpPr>
          <p:nvPr>
            <p:ph type="title"/>
          </p:nvPr>
        </p:nvSpPr>
        <p:spPr/>
        <p:txBody>
          <a:bodyPr/>
          <a:lstStyle/>
          <a:p>
            <a:pPr algn="ctr"/>
            <a:r>
              <a:rPr lang="en-GB" dirty="0"/>
              <a:t>Leveraging IPv6</a:t>
            </a:r>
          </a:p>
        </p:txBody>
      </p:sp>
      <p:sp>
        <p:nvSpPr>
          <p:cNvPr id="3" name="Content Placeholder 2">
            <a:extLst>
              <a:ext uri="{FF2B5EF4-FFF2-40B4-BE49-F238E27FC236}">
                <a16:creationId xmlns:a16="http://schemas.microsoft.com/office/drawing/2014/main" id="{60630A4A-748C-457A-926D-64C0147926CC}"/>
              </a:ext>
            </a:extLst>
          </p:cNvPr>
          <p:cNvSpPr>
            <a:spLocks noGrp="1"/>
          </p:cNvSpPr>
          <p:nvPr>
            <p:ph idx="1"/>
          </p:nvPr>
        </p:nvSpPr>
        <p:spPr/>
        <p:txBody>
          <a:bodyPr>
            <a:normAutofit fontScale="92500" lnSpcReduction="20000"/>
          </a:bodyPr>
          <a:lstStyle/>
          <a:p>
            <a:r>
              <a:rPr lang="en-GB" dirty="0"/>
              <a:t>Using a node on the internal network, we send a neighbour solicitation message revealing the link local addresses of all neighbouring hosts</a:t>
            </a:r>
          </a:p>
          <a:p>
            <a:endParaRPr lang="en-GB" dirty="0"/>
          </a:p>
          <a:p>
            <a:r>
              <a:rPr lang="en-GB" dirty="0"/>
              <a:t>IPv6 enabled neighbours see this message and respond accordingly with an NA (Neighbour Advertisement) message in which their link local addresses are sent.</a:t>
            </a:r>
          </a:p>
          <a:p>
            <a:endParaRPr lang="en-GB" dirty="0"/>
          </a:p>
          <a:p>
            <a:r>
              <a:rPr lang="en-GB" dirty="0"/>
              <a:t>Once this conversation is done, this populates the NDP table on the node, allowing a full view of all IPv6 addresses mapped to their own MAC addresses. </a:t>
            </a:r>
          </a:p>
        </p:txBody>
      </p:sp>
    </p:spTree>
    <p:extLst>
      <p:ext uri="{BB962C8B-B14F-4D97-AF65-F5344CB8AC3E}">
        <p14:creationId xmlns:p14="http://schemas.microsoft.com/office/powerpoint/2010/main" val="2401214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13">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9583-8E73-4E25-ABBE-A1642ECB669F}"/>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IPv6 host discovery procedure</a:t>
            </a:r>
          </a:p>
        </p:txBody>
      </p:sp>
      <p:pic>
        <p:nvPicPr>
          <p:cNvPr id="5" name="Picture 4" descr="Diagram&#10;&#10;Description automatically generated">
            <a:extLst>
              <a:ext uri="{FF2B5EF4-FFF2-40B4-BE49-F238E27FC236}">
                <a16:creationId xmlns:a16="http://schemas.microsoft.com/office/drawing/2014/main" id="{D57BE2A1-4057-4E5E-8149-2145F813499B}"/>
              </a:ext>
            </a:extLst>
          </p:cNvPr>
          <p:cNvPicPr>
            <a:picLocks noChangeAspect="1"/>
          </p:cNvPicPr>
          <p:nvPr/>
        </p:nvPicPr>
        <p:blipFill>
          <a:blip r:embed="rId2"/>
          <a:stretch>
            <a:fillRect/>
          </a:stretch>
        </p:blipFill>
        <p:spPr>
          <a:xfrm>
            <a:off x="597230" y="625683"/>
            <a:ext cx="6493149" cy="5454246"/>
          </a:xfrm>
          <a:prstGeom prst="rect">
            <a:avLst/>
          </a:prstGeom>
        </p:spPr>
      </p:pic>
      <p:sp>
        <p:nvSpPr>
          <p:cNvPr id="27"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7068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1AB346-8370-417A-A532-38FA6E23B802}"/>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Payload to populate NDP table</a:t>
            </a:r>
          </a:p>
        </p:txBody>
      </p:sp>
      <p:sp>
        <p:nvSpPr>
          <p:cNvPr id="3" name="Content Placeholder 2">
            <a:extLst>
              <a:ext uri="{FF2B5EF4-FFF2-40B4-BE49-F238E27FC236}">
                <a16:creationId xmlns:a16="http://schemas.microsoft.com/office/drawing/2014/main" id="{03981045-C8C1-4EDD-ADE6-EB7E9BD5A149}"/>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r>
              <a:rPr lang="en-US" sz="2800" dirty="0"/>
              <a:t>ping6 -I (Physical Interface name) -c 4 ff02::1 </a:t>
            </a:r>
          </a:p>
        </p:txBody>
      </p:sp>
      <p:sp>
        <p:nvSpPr>
          <p:cNvPr id="38" name="Rectangle 30">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9792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7A3C-9A84-4056-89C2-6A2E90199813}"/>
              </a:ext>
            </a:extLst>
          </p:cNvPr>
          <p:cNvSpPr>
            <a:spLocks noGrp="1"/>
          </p:cNvSpPr>
          <p:nvPr>
            <p:ph type="title"/>
          </p:nvPr>
        </p:nvSpPr>
        <p:spPr/>
        <p:txBody>
          <a:bodyPr/>
          <a:lstStyle/>
          <a:p>
            <a:pPr algn="ctr"/>
            <a:r>
              <a:rPr lang="en-GB" dirty="0"/>
              <a:t>NO DNS? No problem. </a:t>
            </a:r>
          </a:p>
        </p:txBody>
      </p:sp>
      <p:sp>
        <p:nvSpPr>
          <p:cNvPr id="3" name="Content Placeholder 2">
            <a:extLst>
              <a:ext uri="{FF2B5EF4-FFF2-40B4-BE49-F238E27FC236}">
                <a16:creationId xmlns:a16="http://schemas.microsoft.com/office/drawing/2014/main" id="{E3171D90-EAFA-4FDE-B5DD-D3B00ACD0A10}"/>
              </a:ext>
            </a:extLst>
          </p:cNvPr>
          <p:cNvSpPr>
            <a:spLocks noGrp="1"/>
          </p:cNvSpPr>
          <p:nvPr>
            <p:ph idx="1"/>
          </p:nvPr>
        </p:nvSpPr>
        <p:spPr/>
        <p:txBody>
          <a:bodyPr/>
          <a:lstStyle/>
          <a:p>
            <a:r>
              <a:rPr lang="en-GB" dirty="0"/>
              <a:t>Using “</a:t>
            </a:r>
            <a:r>
              <a:rPr lang="en-GB" dirty="0" err="1"/>
              <a:t>ip</a:t>
            </a:r>
            <a:r>
              <a:rPr lang="en-GB" dirty="0"/>
              <a:t> neighbour” with filtering tool “grep” with knowledge of the target IPv4 address we can map the MAC address which will help us to gain the IPv6 address</a:t>
            </a:r>
          </a:p>
          <a:p>
            <a:endParaRPr lang="en-GB" dirty="0"/>
          </a:p>
        </p:txBody>
      </p:sp>
      <p:pic>
        <p:nvPicPr>
          <p:cNvPr id="12" name="Picture 11">
            <a:extLst>
              <a:ext uri="{FF2B5EF4-FFF2-40B4-BE49-F238E27FC236}">
                <a16:creationId xmlns:a16="http://schemas.microsoft.com/office/drawing/2014/main" id="{B469A607-0746-4870-881A-34A3223BD158}"/>
              </a:ext>
            </a:extLst>
          </p:cNvPr>
          <p:cNvPicPr>
            <a:picLocks noChangeAspect="1"/>
          </p:cNvPicPr>
          <p:nvPr/>
        </p:nvPicPr>
        <p:blipFill>
          <a:blip r:embed="rId3"/>
          <a:stretch>
            <a:fillRect/>
          </a:stretch>
        </p:blipFill>
        <p:spPr>
          <a:xfrm>
            <a:off x="543658" y="4000879"/>
            <a:ext cx="10889365" cy="979553"/>
          </a:xfrm>
          <a:prstGeom prst="rect">
            <a:avLst/>
          </a:prstGeom>
        </p:spPr>
      </p:pic>
      <p:cxnSp>
        <p:nvCxnSpPr>
          <p:cNvPr id="15" name="Straight Arrow Connector 14">
            <a:extLst>
              <a:ext uri="{FF2B5EF4-FFF2-40B4-BE49-F238E27FC236}">
                <a16:creationId xmlns:a16="http://schemas.microsoft.com/office/drawing/2014/main" id="{BDCEF9EA-47D9-4B51-AF8B-20BE0AADE698}"/>
              </a:ext>
            </a:extLst>
          </p:cNvPr>
          <p:cNvCxnSpPr>
            <a:cxnSpLocks/>
          </p:cNvCxnSpPr>
          <p:nvPr/>
        </p:nvCxnSpPr>
        <p:spPr>
          <a:xfrm flipH="1" flipV="1">
            <a:off x="1761067" y="4854222"/>
            <a:ext cx="1661402" cy="1659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5DE5D9A-105B-4647-B973-6C48EEEE185C}"/>
              </a:ext>
            </a:extLst>
          </p:cNvPr>
          <p:cNvSpPr txBox="1"/>
          <p:nvPr/>
        </p:nvSpPr>
        <p:spPr>
          <a:xfrm>
            <a:off x="3422469" y="6350508"/>
            <a:ext cx="3033203" cy="369332"/>
          </a:xfrm>
          <a:prstGeom prst="rect">
            <a:avLst/>
          </a:prstGeom>
          <a:noFill/>
        </p:spPr>
        <p:txBody>
          <a:bodyPr wrap="none" rtlCol="0">
            <a:spAutoFit/>
          </a:bodyPr>
          <a:lstStyle/>
          <a:p>
            <a:r>
              <a:rPr lang="en-GB" dirty="0"/>
              <a:t>We have the IPv6 address!</a:t>
            </a:r>
          </a:p>
        </p:txBody>
      </p:sp>
    </p:spTree>
    <p:extLst>
      <p:ext uri="{BB962C8B-B14F-4D97-AF65-F5344CB8AC3E}">
        <p14:creationId xmlns:p14="http://schemas.microsoft.com/office/powerpoint/2010/main" val="55022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7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7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p!!Rectangle">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9DD32BF0-ADF8-4EDF-8B92-B559A7132D5B}"/>
              </a:ext>
            </a:extLst>
          </p:cNvPr>
          <p:cNvPicPr>
            <a:picLocks noChangeAspect="1"/>
          </p:cNvPicPr>
          <p:nvPr/>
        </p:nvPicPr>
        <p:blipFill rotWithShape="1">
          <a:blip r:embed="rId3"/>
          <a:srcRect t="3846"/>
          <a:stretch/>
        </p:blipFill>
        <p:spPr>
          <a:xfrm>
            <a:off x="0" y="10"/>
            <a:ext cx="12191980" cy="6857990"/>
          </a:xfrm>
          <a:prstGeom prst="rect">
            <a:avLst/>
          </a:prstGeom>
        </p:spPr>
      </p:pic>
      <p:sp>
        <p:nvSpPr>
          <p:cNvPr id="88"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E2D607-445D-49AF-B83D-4DDC6E4707C1}"/>
              </a:ext>
            </a:extLst>
          </p:cNvPr>
          <p:cNvSpPr>
            <a:spLocks noGrp="1"/>
          </p:cNvSpPr>
          <p:nvPr>
            <p:ph type="title"/>
          </p:nvPr>
        </p:nvSpPr>
        <p:spPr>
          <a:xfrm>
            <a:off x="5849388" y="4907629"/>
            <a:ext cx="3212386" cy="1185353"/>
          </a:xfrm>
        </p:spPr>
        <p:txBody>
          <a:bodyPr vert="horz" lIns="91440" tIns="45720" rIns="91440" bIns="45720" rtlCol="0" anchor="ctr">
            <a:normAutofit/>
          </a:bodyPr>
          <a:lstStyle/>
          <a:p>
            <a:r>
              <a:rPr lang="en-US" sz="2600"/>
              <a:t>Port scanning – Internal network</a:t>
            </a:r>
          </a:p>
        </p:txBody>
      </p:sp>
      <p:sp>
        <p:nvSpPr>
          <p:cNvPr id="89"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605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0B06F8-B6A3-4A9F-B682-08F5E6290233}"/>
              </a:ext>
            </a:extLst>
          </p:cNvPr>
          <p:cNvSpPr>
            <a:spLocks noGrp="1"/>
          </p:cNvSpPr>
          <p:nvPr>
            <p:ph type="title"/>
          </p:nvPr>
        </p:nvSpPr>
        <p:spPr>
          <a:xfrm>
            <a:off x="841248" y="334644"/>
            <a:ext cx="10509504" cy="1076914"/>
          </a:xfrm>
        </p:spPr>
        <p:txBody>
          <a:bodyPr anchor="ctr">
            <a:normAutofit/>
          </a:bodyPr>
          <a:lstStyle/>
          <a:p>
            <a:r>
              <a:rPr lang="en-GB" dirty="0"/>
              <a:t>Agenda</a:t>
            </a:r>
            <a:endParaRPr lang="en-GB"/>
          </a:p>
        </p:txBody>
      </p:sp>
      <p:sp>
        <p:nvSpPr>
          <p:cNvPr id="25" name="Rectangle 24">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7922B4ED-B42B-4C5F-AEFF-4C997725D3FF}"/>
              </a:ext>
            </a:extLst>
          </p:cNvPr>
          <p:cNvGraphicFramePr>
            <a:graphicFrameLocks noGrp="1"/>
          </p:cNvGraphicFramePr>
          <p:nvPr>
            <p:ph idx="1"/>
            <p:extLst>
              <p:ext uri="{D42A27DB-BD31-4B8C-83A1-F6EECF244321}">
                <p14:modId xmlns:p14="http://schemas.microsoft.com/office/powerpoint/2010/main" val="3344003449"/>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1620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67BE6-03DA-4EC1-926E-4EC87F9D18CE}"/>
              </a:ext>
            </a:extLst>
          </p:cNvPr>
          <p:cNvSpPr>
            <a:spLocks noGrp="1"/>
          </p:cNvSpPr>
          <p:nvPr>
            <p:ph type="title"/>
          </p:nvPr>
        </p:nvSpPr>
        <p:spPr/>
        <p:txBody>
          <a:bodyPr/>
          <a:lstStyle/>
          <a:p>
            <a:pPr algn="ctr"/>
            <a:r>
              <a:rPr lang="en-GB" dirty="0"/>
              <a:t>Issues with scanning from the outside</a:t>
            </a:r>
          </a:p>
        </p:txBody>
      </p:sp>
      <p:sp>
        <p:nvSpPr>
          <p:cNvPr id="3" name="Content Placeholder 2">
            <a:extLst>
              <a:ext uri="{FF2B5EF4-FFF2-40B4-BE49-F238E27FC236}">
                <a16:creationId xmlns:a16="http://schemas.microsoft.com/office/drawing/2014/main" id="{29787D9E-50AB-4022-A5CF-1BA03F7E2D6C}"/>
              </a:ext>
            </a:extLst>
          </p:cNvPr>
          <p:cNvSpPr>
            <a:spLocks noGrp="1"/>
          </p:cNvSpPr>
          <p:nvPr>
            <p:ph idx="1"/>
          </p:nvPr>
        </p:nvSpPr>
        <p:spPr/>
        <p:txBody>
          <a:bodyPr/>
          <a:lstStyle/>
          <a:p>
            <a:r>
              <a:rPr lang="en-GB" dirty="0"/>
              <a:t>Scanning from our SOCKS proxy was not possible since the addresses were link local. (Available only to the physical link)</a:t>
            </a:r>
          </a:p>
          <a:p>
            <a:endParaRPr lang="en-GB" dirty="0"/>
          </a:p>
          <a:p>
            <a:r>
              <a:rPr lang="en-GB" dirty="0"/>
              <a:t>SOCKS does not allow ICMP traffic in/out to pass through</a:t>
            </a:r>
          </a:p>
          <a:p>
            <a:endParaRPr lang="en-GB" dirty="0"/>
          </a:p>
          <a:p>
            <a:r>
              <a:rPr lang="en-GB" dirty="0"/>
              <a:t>Time for some internal port scanning (Living off the land) tactics</a:t>
            </a:r>
          </a:p>
        </p:txBody>
      </p:sp>
    </p:spTree>
    <p:extLst>
      <p:ext uri="{BB962C8B-B14F-4D97-AF65-F5344CB8AC3E}">
        <p14:creationId xmlns:p14="http://schemas.microsoft.com/office/powerpoint/2010/main" val="1334748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7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7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p!!Rectangle">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9DD32BF0-ADF8-4EDF-8B92-B559A7132D5B}"/>
              </a:ext>
            </a:extLst>
          </p:cNvPr>
          <p:cNvPicPr>
            <a:picLocks noChangeAspect="1"/>
          </p:cNvPicPr>
          <p:nvPr/>
        </p:nvPicPr>
        <p:blipFill rotWithShape="1">
          <a:blip r:embed="rId3"/>
          <a:srcRect t="3846"/>
          <a:stretch/>
        </p:blipFill>
        <p:spPr>
          <a:xfrm>
            <a:off x="0" y="10"/>
            <a:ext cx="12191980" cy="6857990"/>
          </a:xfrm>
          <a:prstGeom prst="rect">
            <a:avLst/>
          </a:prstGeom>
        </p:spPr>
      </p:pic>
      <p:sp>
        <p:nvSpPr>
          <p:cNvPr id="88"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E2D607-445D-49AF-B83D-4DDC6E4707C1}"/>
              </a:ext>
            </a:extLst>
          </p:cNvPr>
          <p:cNvSpPr>
            <a:spLocks noGrp="1"/>
          </p:cNvSpPr>
          <p:nvPr>
            <p:ph type="title"/>
          </p:nvPr>
        </p:nvSpPr>
        <p:spPr>
          <a:xfrm>
            <a:off x="5849388" y="4907629"/>
            <a:ext cx="3212386" cy="1185353"/>
          </a:xfrm>
        </p:spPr>
        <p:txBody>
          <a:bodyPr vert="horz" lIns="91440" tIns="45720" rIns="91440" bIns="45720" rtlCol="0" anchor="ctr">
            <a:normAutofit/>
          </a:bodyPr>
          <a:lstStyle/>
          <a:p>
            <a:r>
              <a:rPr lang="en-US" sz="2600"/>
              <a:t>Port scanning – Internal network</a:t>
            </a:r>
          </a:p>
        </p:txBody>
      </p:sp>
      <p:sp>
        <p:nvSpPr>
          <p:cNvPr id="89"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Arrow Connector 3">
            <a:extLst>
              <a:ext uri="{FF2B5EF4-FFF2-40B4-BE49-F238E27FC236}">
                <a16:creationId xmlns:a16="http://schemas.microsoft.com/office/drawing/2014/main" id="{C2F01382-FBBD-471F-8B2B-7583EA7B86D3}"/>
              </a:ext>
            </a:extLst>
          </p:cNvPr>
          <p:cNvCxnSpPr/>
          <p:nvPr/>
        </p:nvCxnSpPr>
        <p:spPr>
          <a:xfrm>
            <a:off x="1580444" y="1027289"/>
            <a:ext cx="5441245" cy="1986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A99B42E-1E3B-4616-9EB4-9A8AB09ED68B}"/>
              </a:ext>
            </a:extLst>
          </p:cNvPr>
          <p:cNvCxnSpPr/>
          <p:nvPr/>
        </p:nvCxnSpPr>
        <p:spPr>
          <a:xfrm flipH="1" flipV="1">
            <a:off x="1885244" y="1027289"/>
            <a:ext cx="4989689" cy="176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6D2AEDE-B303-4A80-A1B7-18BF9BC46A43}"/>
              </a:ext>
            </a:extLst>
          </p:cNvPr>
          <p:cNvSpPr txBox="1"/>
          <p:nvPr/>
        </p:nvSpPr>
        <p:spPr>
          <a:xfrm>
            <a:off x="4222044" y="1332089"/>
            <a:ext cx="1627344" cy="646331"/>
          </a:xfrm>
          <a:prstGeom prst="rect">
            <a:avLst/>
          </a:prstGeom>
          <a:noFill/>
        </p:spPr>
        <p:txBody>
          <a:bodyPr wrap="square" rtlCol="0">
            <a:spAutoFit/>
          </a:bodyPr>
          <a:lstStyle/>
          <a:p>
            <a:r>
              <a:rPr lang="en-GB" dirty="0"/>
              <a:t>CORE DUMPED!</a:t>
            </a:r>
          </a:p>
        </p:txBody>
      </p:sp>
      <p:sp>
        <p:nvSpPr>
          <p:cNvPr id="9" name="TextBox 8">
            <a:extLst>
              <a:ext uri="{FF2B5EF4-FFF2-40B4-BE49-F238E27FC236}">
                <a16:creationId xmlns:a16="http://schemas.microsoft.com/office/drawing/2014/main" id="{B234FBE7-F3B1-48EC-BCDD-86FE697B143A}"/>
              </a:ext>
            </a:extLst>
          </p:cNvPr>
          <p:cNvSpPr txBox="1"/>
          <p:nvPr/>
        </p:nvSpPr>
        <p:spPr>
          <a:xfrm>
            <a:off x="3048000" y="4519489"/>
            <a:ext cx="1174044" cy="646331"/>
          </a:xfrm>
          <a:prstGeom prst="rect">
            <a:avLst/>
          </a:prstGeom>
          <a:noFill/>
        </p:spPr>
        <p:txBody>
          <a:bodyPr wrap="square" rtlCol="0">
            <a:spAutoFit/>
          </a:bodyPr>
          <a:lstStyle/>
          <a:p>
            <a:pPr algn="ctr"/>
            <a:r>
              <a:rPr lang="en-GB" dirty="0"/>
              <a:t>Timed out!</a:t>
            </a:r>
          </a:p>
        </p:txBody>
      </p:sp>
    </p:spTree>
    <p:extLst>
      <p:ext uri="{BB962C8B-B14F-4D97-AF65-F5344CB8AC3E}">
        <p14:creationId xmlns:p14="http://schemas.microsoft.com/office/powerpoint/2010/main" val="3894721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1010CD-7F0F-4ED5-9CC9-A1A64EFF44D1}"/>
              </a:ext>
            </a:extLst>
          </p:cNvPr>
          <p:cNvSpPr>
            <a:spLocks noGrp="1"/>
          </p:cNvSpPr>
          <p:nvPr>
            <p:ph type="title"/>
          </p:nvPr>
        </p:nvSpPr>
        <p:spPr>
          <a:xfrm>
            <a:off x="655320" y="429030"/>
            <a:ext cx="2834640" cy="5457589"/>
          </a:xfrm>
        </p:spPr>
        <p:txBody>
          <a:bodyPr anchor="ctr">
            <a:normAutofit/>
          </a:bodyPr>
          <a:lstStyle/>
          <a:p>
            <a:r>
              <a:rPr lang="en-GB" dirty="0"/>
              <a:t>/dev/</a:t>
            </a:r>
            <a:r>
              <a:rPr lang="en-GB" dirty="0" err="1"/>
              <a:t>tcp</a:t>
            </a:r>
            <a:r>
              <a:rPr lang="en-GB" dirty="0"/>
              <a:t> – The home made version of NMAP and Netcat</a:t>
            </a:r>
          </a:p>
        </p:txBody>
      </p:sp>
      <p:sp>
        <p:nvSpPr>
          <p:cNvPr id="11" name="Rectangle 1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0EC2517-1453-46ED-A452-469A7F916DFE}"/>
              </a:ext>
            </a:extLst>
          </p:cNvPr>
          <p:cNvGraphicFramePr>
            <a:graphicFrameLocks noGrp="1"/>
          </p:cNvGraphicFramePr>
          <p:nvPr>
            <p:ph idx="1"/>
            <p:extLst>
              <p:ext uri="{D42A27DB-BD31-4B8C-83A1-F6EECF244321}">
                <p14:modId xmlns:p14="http://schemas.microsoft.com/office/powerpoint/2010/main" val="2019402942"/>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2645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 name="Rectangle 1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4FB8A2-25E2-4DAB-BE21-0E4B49E10E0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/dev/tcp Port Scanner </a:t>
            </a:r>
          </a:p>
        </p:txBody>
      </p:sp>
      <p:sp>
        <p:nvSpPr>
          <p:cNvPr id="13"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A picture containing text&#10;&#10;Description automatically generated">
            <a:extLst>
              <a:ext uri="{FF2B5EF4-FFF2-40B4-BE49-F238E27FC236}">
                <a16:creationId xmlns:a16="http://schemas.microsoft.com/office/drawing/2014/main" id="{C3D44890-6424-4B9A-8D2D-103243E34A34}"/>
              </a:ext>
            </a:extLst>
          </p:cNvPr>
          <p:cNvPicPr>
            <a:picLocks noChangeAspect="1"/>
          </p:cNvPicPr>
          <p:nvPr/>
        </p:nvPicPr>
        <p:blipFill>
          <a:blip r:embed="rId2"/>
          <a:stretch>
            <a:fillRect/>
          </a:stretch>
        </p:blipFill>
        <p:spPr>
          <a:xfrm>
            <a:off x="385572" y="2517439"/>
            <a:ext cx="11420856" cy="3340601"/>
          </a:xfrm>
          <a:prstGeom prst="rect">
            <a:avLst/>
          </a:prstGeom>
        </p:spPr>
      </p:pic>
    </p:spTree>
    <p:extLst>
      <p:ext uri="{BB962C8B-B14F-4D97-AF65-F5344CB8AC3E}">
        <p14:creationId xmlns:p14="http://schemas.microsoft.com/office/powerpoint/2010/main" val="194272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DD7D6D-3A53-40BB-9088-AC72507F6DD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The payload</a:t>
            </a:r>
          </a:p>
        </p:txBody>
      </p:sp>
      <p:sp>
        <p:nvSpPr>
          <p:cNvPr id="3" name="Content Placeholder 2">
            <a:extLst>
              <a:ext uri="{FF2B5EF4-FFF2-40B4-BE49-F238E27FC236}">
                <a16:creationId xmlns:a16="http://schemas.microsoft.com/office/drawing/2014/main" id="{BEEFDA0C-DCD8-487B-9676-03A45B4DEB00}"/>
              </a:ext>
            </a:extLst>
          </p:cNvPr>
          <p:cNvSpPr>
            <a:spLocks noGrp="1"/>
          </p:cNvSpPr>
          <p:nvPr>
            <p:ph idx="1"/>
          </p:nvPr>
        </p:nvSpPr>
        <p:spPr>
          <a:xfrm>
            <a:off x="1966912" y="5645150"/>
            <a:ext cx="8258176" cy="631825"/>
          </a:xfrm>
        </p:spPr>
        <p:txBody>
          <a:bodyPr vert="horz" lIns="91440" tIns="45720" rIns="91440" bIns="45720" rtlCol="0" anchor="ctr">
            <a:normAutofit fontScale="92500" lnSpcReduction="10000"/>
          </a:bodyPr>
          <a:lstStyle/>
          <a:p>
            <a:pPr marL="0" indent="0" algn="ctr">
              <a:lnSpc>
                <a:spcPct val="100000"/>
              </a:lnSpc>
              <a:buNone/>
            </a:pPr>
            <a:r>
              <a:rPr lang="en-US" sz="2000" dirty="0"/>
              <a:t>cat &lt; /dev/null &gt; /dev/</a:t>
            </a:r>
            <a:r>
              <a:rPr lang="en-US" sz="2000" dirty="0" err="1"/>
              <a:t>tcp</a:t>
            </a:r>
            <a:r>
              <a:rPr lang="en-US" sz="2000" dirty="0"/>
              <a:t>/fe80::f602:70ff:feb8:a692%em1/8086 &amp;&amp; echo “port is open”</a:t>
            </a:r>
          </a:p>
        </p:txBody>
      </p:sp>
      <p:sp>
        <p:nvSpPr>
          <p:cNvPr id="24"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BC276161-4DEC-436B-9E6D-FF04CB25DCEC}"/>
              </a:ext>
            </a:extLst>
          </p:cNvPr>
          <p:cNvCxnSpPr>
            <a:cxnSpLocks/>
          </p:cNvCxnSpPr>
          <p:nvPr/>
        </p:nvCxnSpPr>
        <p:spPr>
          <a:xfrm>
            <a:off x="5802489" y="4763643"/>
            <a:ext cx="2664173" cy="881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767355D-0762-407B-9E1C-084DBFEB1322}"/>
              </a:ext>
            </a:extLst>
          </p:cNvPr>
          <p:cNvSpPr txBox="1"/>
          <p:nvPr/>
        </p:nvSpPr>
        <p:spPr>
          <a:xfrm>
            <a:off x="3996266" y="4501201"/>
            <a:ext cx="1998133" cy="369332"/>
          </a:xfrm>
          <a:prstGeom prst="rect">
            <a:avLst/>
          </a:prstGeom>
          <a:noFill/>
        </p:spPr>
        <p:txBody>
          <a:bodyPr wrap="square" rtlCol="0">
            <a:spAutoFit/>
          </a:bodyPr>
          <a:lstStyle/>
          <a:p>
            <a:pPr algn="ctr"/>
            <a:r>
              <a:rPr lang="en-GB" dirty="0"/>
              <a:t>Interface name</a:t>
            </a:r>
          </a:p>
        </p:txBody>
      </p:sp>
      <p:cxnSp>
        <p:nvCxnSpPr>
          <p:cNvPr id="19" name="Straight Arrow Connector 18">
            <a:extLst>
              <a:ext uri="{FF2B5EF4-FFF2-40B4-BE49-F238E27FC236}">
                <a16:creationId xmlns:a16="http://schemas.microsoft.com/office/drawing/2014/main" id="{AF71AC20-243D-4AA7-BA2C-DFC9B7A996A0}"/>
              </a:ext>
            </a:extLst>
          </p:cNvPr>
          <p:cNvCxnSpPr>
            <a:cxnSpLocks/>
          </p:cNvCxnSpPr>
          <p:nvPr/>
        </p:nvCxnSpPr>
        <p:spPr>
          <a:xfrm>
            <a:off x="3330222" y="5113867"/>
            <a:ext cx="2393245" cy="53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D4CD6AD-110B-4201-BD30-ACF4FEA89895}"/>
              </a:ext>
            </a:extLst>
          </p:cNvPr>
          <p:cNvSpPr txBox="1"/>
          <p:nvPr/>
        </p:nvSpPr>
        <p:spPr>
          <a:xfrm>
            <a:off x="2300480" y="4575063"/>
            <a:ext cx="1099501" cy="646331"/>
          </a:xfrm>
          <a:prstGeom prst="rect">
            <a:avLst/>
          </a:prstGeom>
          <a:noFill/>
        </p:spPr>
        <p:txBody>
          <a:bodyPr wrap="square" rtlCol="0">
            <a:spAutoFit/>
          </a:bodyPr>
          <a:lstStyle/>
          <a:p>
            <a:pPr algn="ctr"/>
            <a:r>
              <a:rPr lang="en-GB" dirty="0"/>
              <a:t>IPv6 Address</a:t>
            </a:r>
          </a:p>
        </p:txBody>
      </p:sp>
      <p:cxnSp>
        <p:nvCxnSpPr>
          <p:cNvPr id="28" name="Straight Arrow Connector 27">
            <a:extLst>
              <a:ext uri="{FF2B5EF4-FFF2-40B4-BE49-F238E27FC236}">
                <a16:creationId xmlns:a16="http://schemas.microsoft.com/office/drawing/2014/main" id="{1C6CE7C8-4B5F-4C16-820B-6EEE0E555C42}"/>
              </a:ext>
            </a:extLst>
          </p:cNvPr>
          <p:cNvCxnSpPr>
            <a:cxnSpLocks/>
          </p:cNvCxnSpPr>
          <p:nvPr/>
        </p:nvCxnSpPr>
        <p:spPr>
          <a:xfrm flipH="1">
            <a:off x="4763911" y="4575063"/>
            <a:ext cx="4305814" cy="1070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6BA1591-8195-4CEA-9FBC-9ADABAAFF279}"/>
              </a:ext>
            </a:extLst>
          </p:cNvPr>
          <p:cNvSpPr txBox="1"/>
          <p:nvPr/>
        </p:nvSpPr>
        <p:spPr>
          <a:xfrm>
            <a:off x="9273435" y="4311572"/>
            <a:ext cx="1394562" cy="646331"/>
          </a:xfrm>
          <a:prstGeom prst="rect">
            <a:avLst/>
          </a:prstGeom>
          <a:noFill/>
        </p:spPr>
        <p:txBody>
          <a:bodyPr wrap="square" rtlCol="0">
            <a:spAutoFit/>
          </a:bodyPr>
          <a:lstStyle/>
          <a:p>
            <a:pPr algn="ctr"/>
            <a:r>
              <a:rPr lang="en-GB" dirty="0"/>
              <a:t>Network socket</a:t>
            </a:r>
          </a:p>
        </p:txBody>
      </p:sp>
    </p:spTree>
    <p:extLst>
      <p:ext uri="{BB962C8B-B14F-4D97-AF65-F5344CB8AC3E}">
        <p14:creationId xmlns:p14="http://schemas.microsoft.com/office/powerpoint/2010/main" val="2277692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2" name="Rectangle 71">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09E34-506F-41D6-9BD3-A63DD8FEB24C}"/>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Exploit time!</a:t>
            </a:r>
          </a:p>
        </p:txBody>
      </p:sp>
      <p:pic>
        <p:nvPicPr>
          <p:cNvPr id="65" name="Graphic 64" descr="Hourglass">
            <a:extLst>
              <a:ext uri="{FF2B5EF4-FFF2-40B4-BE49-F238E27FC236}">
                <a16:creationId xmlns:a16="http://schemas.microsoft.com/office/drawing/2014/main" id="{61D189A6-479D-49E9-9297-0EAA7477B9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6682" y="625683"/>
            <a:ext cx="5454246" cy="5454246"/>
          </a:xfrm>
          <a:prstGeom prst="rect">
            <a:avLst/>
          </a:prstGeom>
        </p:spPr>
      </p:pic>
      <p:sp>
        <p:nvSpPr>
          <p:cNvPr id="74" name="Rectangle 7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49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A8CE4-EEF4-4499-B055-C94CAFBE9546}"/>
              </a:ext>
            </a:extLst>
          </p:cNvPr>
          <p:cNvSpPr>
            <a:spLocks noGrp="1"/>
          </p:cNvSpPr>
          <p:nvPr>
            <p:ph type="title"/>
          </p:nvPr>
        </p:nvSpPr>
        <p:spPr/>
        <p:txBody>
          <a:bodyPr/>
          <a:lstStyle/>
          <a:p>
            <a:pPr algn="ctr"/>
            <a:r>
              <a:rPr lang="en-GB" dirty="0"/>
              <a:t>Port scanning firewalled port (/dev/</a:t>
            </a:r>
            <a:r>
              <a:rPr lang="en-GB" dirty="0" err="1"/>
              <a:t>tcp</a:t>
            </a:r>
            <a:r>
              <a:rPr lang="en-GB" dirty="0"/>
              <a:t>)</a:t>
            </a:r>
          </a:p>
        </p:txBody>
      </p:sp>
      <p:pic>
        <p:nvPicPr>
          <p:cNvPr id="5" name="Picture 4">
            <a:extLst>
              <a:ext uri="{FF2B5EF4-FFF2-40B4-BE49-F238E27FC236}">
                <a16:creationId xmlns:a16="http://schemas.microsoft.com/office/drawing/2014/main" id="{BA1D7001-5B23-47EA-8420-C9A7D2F4571A}"/>
              </a:ext>
            </a:extLst>
          </p:cNvPr>
          <p:cNvPicPr>
            <a:picLocks noChangeAspect="1"/>
          </p:cNvPicPr>
          <p:nvPr/>
        </p:nvPicPr>
        <p:blipFill rotWithShape="1">
          <a:blip r:embed="rId2"/>
          <a:srcRect b="32300"/>
          <a:stretch/>
        </p:blipFill>
        <p:spPr>
          <a:xfrm>
            <a:off x="434035" y="2249424"/>
            <a:ext cx="11323930" cy="798576"/>
          </a:xfrm>
          <a:prstGeom prst="rect">
            <a:avLst/>
          </a:prstGeom>
        </p:spPr>
      </p:pic>
      <p:sp>
        <p:nvSpPr>
          <p:cNvPr id="6" name="TextBox 5">
            <a:extLst>
              <a:ext uri="{FF2B5EF4-FFF2-40B4-BE49-F238E27FC236}">
                <a16:creationId xmlns:a16="http://schemas.microsoft.com/office/drawing/2014/main" id="{CF5DD237-D538-41D3-93F2-259CC79A263D}"/>
              </a:ext>
            </a:extLst>
          </p:cNvPr>
          <p:cNvSpPr txBox="1"/>
          <p:nvPr/>
        </p:nvSpPr>
        <p:spPr>
          <a:xfrm>
            <a:off x="434035" y="3273778"/>
            <a:ext cx="11323930" cy="707886"/>
          </a:xfrm>
          <a:prstGeom prst="rect">
            <a:avLst/>
          </a:prstGeom>
          <a:noFill/>
        </p:spPr>
        <p:txBody>
          <a:bodyPr wrap="square" rtlCol="0">
            <a:spAutoFit/>
          </a:bodyPr>
          <a:lstStyle/>
          <a:p>
            <a:pPr algn="ctr"/>
            <a:r>
              <a:rPr lang="en-GB" sz="4000" dirty="0" err="1"/>
              <a:t>InfluxDB</a:t>
            </a:r>
            <a:r>
              <a:rPr lang="en-GB" sz="4000" dirty="0"/>
              <a:t> can be successfully accessed!</a:t>
            </a:r>
          </a:p>
        </p:txBody>
      </p:sp>
      <p:sp>
        <p:nvSpPr>
          <p:cNvPr id="7" name="TextBox 6">
            <a:extLst>
              <a:ext uri="{FF2B5EF4-FFF2-40B4-BE49-F238E27FC236}">
                <a16:creationId xmlns:a16="http://schemas.microsoft.com/office/drawing/2014/main" id="{D40FE9FE-C3B3-4A97-8C5C-B8BB03FDC31E}"/>
              </a:ext>
            </a:extLst>
          </p:cNvPr>
          <p:cNvSpPr txBox="1"/>
          <p:nvPr/>
        </p:nvSpPr>
        <p:spPr>
          <a:xfrm>
            <a:off x="434035" y="5663029"/>
            <a:ext cx="10995377" cy="646331"/>
          </a:xfrm>
          <a:prstGeom prst="rect">
            <a:avLst/>
          </a:prstGeom>
          <a:noFill/>
        </p:spPr>
        <p:txBody>
          <a:bodyPr wrap="square" rtlCol="0">
            <a:spAutoFit/>
          </a:bodyPr>
          <a:lstStyle/>
          <a:p>
            <a:r>
              <a:rPr lang="en-GB" dirty="0"/>
              <a:t>From this point, the IPv6 channel can be further leveraged to attempt password cracking the HTTP authentication endpoint if there are any defences on IPv4 to prevent this. </a:t>
            </a:r>
          </a:p>
        </p:txBody>
      </p:sp>
    </p:spTree>
    <p:extLst>
      <p:ext uri="{BB962C8B-B14F-4D97-AF65-F5344CB8AC3E}">
        <p14:creationId xmlns:p14="http://schemas.microsoft.com/office/powerpoint/2010/main" val="3604839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9" name="Rectangle 138">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849E5-59C5-4BE3-9081-E1BE382BE10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IPTables in this case…</a:t>
            </a:r>
          </a:p>
        </p:txBody>
      </p:sp>
      <p:sp>
        <p:nvSpPr>
          <p:cNvPr id="141"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Rectangle 1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Useless gate meme template - Album on Imgur">
            <a:extLst>
              <a:ext uri="{FF2B5EF4-FFF2-40B4-BE49-F238E27FC236}">
                <a16:creationId xmlns:a16="http://schemas.microsoft.com/office/drawing/2014/main" id="{6027D490-E97D-4C72-8516-C4D182B78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356" r="1" b="1"/>
          <a:stretch/>
        </p:blipFill>
        <p:spPr bwMode="auto">
          <a:xfrm>
            <a:off x="4868487" y="10"/>
            <a:ext cx="732351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26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62B2E-9479-4091-922C-8C54B51CCAEB}"/>
              </a:ext>
            </a:extLst>
          </p:cNvPr>
          <p:cNvSpPr>
            <a:spLocks noGrp="1"/>
          </p:cNvSpPr>
          <p:nvPr>
            <p:ph type="title"/>
          </p:nvPr>
        </p:nvSpPr>
        <p:spPr>
          <a:xfrm>
            <a:off x="5080216" y="1076324"/>
            <a:ext cx="6272784" cy="1535051"/>
          </a:xfrm>
        </p:spPr>
        <p:txBody>
          <a:bodyPr anchor="b">
            <a:normAutofit/>
          </a:bodyPr>
          <a:lstStyle/>
          <a:p>
            <a:r>
              <a:rPr lang="en-GB" sz="5200" dirty="0"/>
              <a:t>VLAN Hopping with IPv6</a:t>
            </a:r>
          </a:p>
        </p:txBody>
      </p:sp>
      <p:pic>
        <p:nvPicPr>
          <p:cNvPr id="5" name="Picture 4" descr="Illuminated server room panel">
            <a:extLst>
              <a:ext uri="{FF2B5EF4-FFF2-40B4-BE49-F238E27FC236}">
                <a16:creationId xmlns:a16="http://schemas.microsoft.com/office/drawing/2014/main" id="{B404FED0-1802-4219-AC77-274D7D135738}"/>
              </a:ext>
            </a:extLst>
          </p:cNvPr>
          <p:cNvPicPr>
            <a:picLocks noChangeAspect="1"/>
          </p:cNvPicPr>
          <p:nvPr/>
        </p:nvPicPr>
        <p:blipFill rotWithShape="1">
          <a:blip r:embed="rId3"/>
          <a:srcRect l="24709" r="31440" b="-1"/>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A0A0065-5A11-4311-9B00-61B77914D293}"/>
              </a:ext>
            </a:extLst>
          </p:cNvPr>
          <p:cNvSpPr>
            <a:spLocks noGrp="1"/>
          </p:cNvSpPr>
          <p:nvPr>
            <p:ph idx="1"/>
          </p:nvPr>
        </p:nvSpPr>
        <p:spPr>
          <a:xfrm>
            <a:off x="5080216" y="3351276"/>
            <a:ext cx="6272784" cy="2825686"/>
          </a:xfrm>
        </p:spPr>
        <p:txBody>
          <a:bodyPr>
            <a:normAutofit/>
          </a:bodyPr>
          <a:lstStyle/>
          <a:p>
            <a:pPr>
              <a:lnSpc>
                <a:spcPct val="100000"/>
              </a:lnSpc>
            </a:pPr>
            <a:r>
              <a:rPr lang="en-GB" sz="1500" dirty="0"/>
              <a:t>A VLAN hop is unintended access to an isolated segment of an internal network allowing for deeper infiltration. </a:t>
            </a:r>
          </a:p>
          <a:p>
            <a:pPr>
              <a:lnSpc>
                <a:spcPct val="100000"/>
              </a:lnSpc>
            </a:pPr>
            <a:endParaRPr lang="en-GB" sz="1500" dirty="0"/>
          </a:p>
          <a:p>
            <a:pPr>
              <a:lnSpc>
                <a:spcPct val="100000"/>
              </a:lnSpc>
            </a:pPr>
            <a:r>
              <a:rPr lang="en-GB" sz="1500" dirty="0"/>
              <a:t>If devices reply to a link local neighbour call, it is possible to perform a VLAN hop, infiltrating a new network segment. </a:t>
            </a:r>
          </a:p>
          <a:p>
            <a:pPr>
              <a:lnSpc>
                <a:spcPct val="100000"/>
              </a:lnSpc>
            </a:pPr>
            <a:endParaRPr lang="en-GB" sz="1500" dirty="0"/>
          </a:p>
          <a:p>
            <a:pPr>
              <a:lnSpc>
                <a:spcPct val="100000"/>
              </a:lnSpc>
            </a:pPr>
            <a:r>
              <a:rPr lang="en-GB" sz="1500" dirty="0"/>
              <a:t>VLAN Hopping is possible if IPv6 is enabled on a device in a separate VLAN. Link local has its own route different to IPv4, you can verify this via: </a:t>
            </a:r>
            <a:r>
              <a:rPr lang="en-GB" sz="1500" dirty="0" err="1"/>
              <a:t>ip</a:t>
            </a:r>
            <a:r>
              <a:rPr lang="en-GB" sz="1500" dirty="0"/>
              <a:t> -6 route</a:t>
            </a:r>
          </a:p>
        </p:txBody>
      </p:sp>
    </p:spTree>
    <p:extLst>
      <p:ext uri="{BB962C8B-B14F-4D97-AF65-F5344CB8AC3E}">
        <p14:creationId xmlns:p14="http://schemas.microsoft.com/office/powerpoint/2010/main" val="1038333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diagram&#10;&#10;Description automatically generated">
            <a:extLst>
              <a:ext uri="{FF2B5EF4-FFF2-40B4-BE49-F238E27FC236}">
                <a16:creationId xmlns:a16="http://schemas.microsoft.com/office/drawing/2014/main" id="{BE1E41D6-B189-4713-9BE9-AC89925D5EEA}"/>
              </a:ext>
            </a:extLst>
          </p:cNvPr>
          <p:cNvPicPr>
            <a:picLocks noChangeAspect="1"/>
          </p:cNvPicPr>
          <p:nvPr/>
        </p:nvPicPr>
        <p:blipFill rotWithShape="1">
          <a:blip r:embed="rId2"/>
          <a:srcRect r="3112" b="1"/>
          <a:stretch/>
        </p:blipFill>
        <p:spPr>
          <a:xfrm>
            <a:off x="20" y="-22"/>
            <a:ext cx="12191977" cy="6858022"/>
          </a:xfrm>
          <a:prstGeom prst="rect">
            <a:avLst/>
          </a:prstGeom>
        </p:spPr>
      </p:pic>
      <p:sp>
        <p:nvSpPr>
          <p:cNvPr id="52" name="Rectangle 13">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4ABAC-C48C-415F-84F7-A4D58F01BAAC}"/>
              </a:ext>
            </a:extLst>
          </p:cNvPr>
          <p:cNvSpPr>
            <a:spLocks noGrp="1"/>
          </p:cNvSpPr>
          <p:nvPr>
            <p:ph type="title"/>
          </p:nvPr>
        </p:nvSpPr>
        <p:spPr>
          <a:xfrm>
            <a:off x="578652" y="273816"/>
            <a:ext cx="3539428" cy="2516462"/>
          </a:xfrm>
        </p:spPr>
        <p:txBody>
          <a:bodyPr vert="horz" lIns="91440" tIns="45720" rIns="91440" bIns="45720" rtlCol="0" anchor="t">
            <a:normAutofit fontScale="90000"/>
          </a:bodyPr>
          <a:lstStyle/>
          <a:p>
            <a:r>
              <a:rPr lang="en-US" sz="6000" dirty="0"/>
              <a:t>VLAN Hopping via IPv6</a:t>
            </a:r>
          </a:p>
        </p:txBody>
      </p:sp>
      <p:sp>
        <p:nvSpPr>
          <p:cNvPr id="53" name="Rectangle 15">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053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9FF-C45A-4144-905B-668468F01A86}"/>
              </a:ext>
            </a:extLst>
          </p:cNvPr>
          <p:cNvSpPr>
            <a:spLocks noGrp="1"/>
          </p:cNvSpPr>
          <p:nvPr>
            <p:ph type="title"/>
          </p:nvPr>
        </p:nvSpPr>
        <p:spPr/>
        <p:txBody>
          <a:bodyPr/>
          <a:lstStyle/>
          <a:p>
            <a:pPr algn="ctr"/>
            <a:r>
              <a:rPr lang="en-GB" dirty="0"/>
              <a:t>IPTables?</a:t>
            </a:r>
          </a:p>
        </p:txBody>
      </p:sp>
      <p:graphicFrame>
        <p:nvGraphicFramePr>
          <p:cNvPr id="5" name="Content Placeholder 2">
            <a:extLst>
              <a:ext uri="{FF2B5EF4-FFF2-40B4-BE49-F238E27FC236}">
                <a16:creationId xmlns:a16="http://schemas.microsoft.com/office/drawing/2014/main" id="{CB15E9F8-76F7-4622-BDF6-96CB7F3983C5}"/>
              </a:ext>
            </a:extLst>
          </p:cNvPr>
          <p:cNvGraphicFramePr>
            <a:graphicFrameLocks noGrp="1"/>
          </p:cNvGraphicFramePr>
          <p:nvPr>
            <p:ph idx="1"/>
            <p:extLst>
              <p:ext uri="{D42A27DB-BD31-4B8C-83A1-F6EECF244321}">
                <p14:modId xmlns:p14="http://schemas.microsoft.com/office/powerpoint/2010/main" val="684148912"/>
              </p:ext>
            </p:extLst>
          </p:nvPr>
        </p:nvGraphicFramePr>
        <p:xfrm>
          <a:off x="1115568" y="2046913"/>
          <a:ext cx="10168128" cy="4496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6722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13841A-E741-4CE5-BB47-337EAAAE2911}"/>
              </a:ext>
            </a:extLst>
          </p:cNvPr>
          <p:cNvSpPr>
            <a:spLocks noGrp="1"/>
          </p:cNvSpPr>
          <p:nvPr>
            <p:ph type="title"/>
          </p:nvPr>
        </p:nvSpPr>
        <p:spPr>
          <a:xfrm>
            <a:off x="1115568" y="509521"/>
            <a:ext cx="10232136" cy="1014984"/>
          </a:xfrm>
        </p:spPr>
        <p:txBody>
          <a:bodyPr>
            <a:normAutofit/>
          </a:bodyPr>
          <a:lstStyle/>
          <a:p>
            <a:r>
              <a:rPr lang="en-GB"/>
              <a:t>Recommended patches (1)</a:t>
            </a:r>
          </a:p>
        </p:txBody>
      </p:sp>
      <p:sp>
        <p:nvSpPr>
          <p:cNvPr id="22" name="Rectangle 21">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E2A54CEE-4234-4B8B-8904-993C723059BA}"/>
              </a:ext>
            </a:extLst>
          </p:cNvPr>
          <p:cNvGraphicFramePr>
            <a:graphicFrameLocks noGrp="1"/>
          </p:cNvGraphicFramePr>
          <p:nvPr>
            <p:ph idx="1"/>
            <p:extLst>
              <p:ext uri="{D42A27DB-BD31-4B8C-83A1-F6EECF244321}">
                <p14:modId xmlns:p14="http://schemas.microsoft.com/office/powerpoint/2010/main" val="64890994"/>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0845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072C5-FF87-44D0-AA3F-20104E9DD409}"/>
              </a:ext>
            </a:extLst>
          </p:cNvPr>
          <p:cNvSpPr>
            <a:spLocks noGrp="1"/>
          </p:cNvSpPr>
          <p:nvPr>
            <p:ph type="title"/>
          </p:nvPr>
        </p:nvSpPr>
        <p:spPr>
          <a:xfrm>
            <a:off x="841248" y="941832"/>
            <a:ext cx="10506456" cy="1901952"/>
          </a:xfrm>
        </p:spPr>
        <p:txBody>
          <a:bodyPr anchor="ctr">
            <a:normAutofit/>
          </a:bodyPr>
          <a:lstStyle/>
          <a:p>
            <a:r>
              <a:rPr lang="en-GB" sz="5400"/>
              <a:t>Recommended patches (2)</a:t>
            </a:r>
          </a:p>
        </p:txBody>
      </p:sp>
      <p:sp>
        <p:nvSpPr>
          <p:cNvPr id="46" name="Rectangle 45">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2" name="Content Placeholder 2">
            <a:extLst>
              <a:ext uri="{FF2B5EF4-FFF2-40B4-BE49-F238E27FC236}">
                <a16:creationId xmlns:a16="http://schemas.microsoft.com/office/drawing/2014/main" id="{B15C6169-E48C-40AE-89EA-48AA76A6596C}"/>
              </a:ext>
            </a:extLst>
          </p:cNvPr>
          <p:cNvGraphicFramePr>
            <a:graphicFrameLocks noGrp="1"/>
          </p:cNvGraphicFramePr>
          <p:nvPr>
            <p:ph idx="1"/>
            <p:extLst>
              <p:ext uri="{D42A27DB-BD31-4B8C-83A1-F6EECF244321}">
                <p14:modId xmlns:p14="http://schemas.microsoft.com/office/powerpoint/2010/main" val="1515210555"/>
              </p:ext>
            </p:extLst>
          </p:nvPr>
        </p:nvGraphicFramePr>
        <p:xfrm>
          <a:off x="841248" y="3668690"/>
          <a:ext cx="10509504" cy="2503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198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Question mark on green pastel background">
            <a:extLst>
              <a:ext uri="{FF2B5EF4-FFF2-40B4-BE49-F238E27FC236}">
                <a16:creationId xmlns:a16="http://schemas.microsoft.com/office/drawing/2014/main" id="{B5B59B65-FCAD-48D1-A422-1C9618356EF9}"/>
              </a:ext>
            </a:extLst>
          </p:cNvPr>
          <p:cNvPicPr>
            <a:picLocks noChangeAspect="1"/>
          </p:cNvPicPr>
          <p:nvPr/>
        </p:nvPicPr>
        <p:blipFill rotWithShape="1">
          <a:blip r:embed="rId2"/>
          <a:srcRect l="5808" r="5808"/>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34" name="Freeform: Shape 33">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E66251-F6CE-4ECB-B6F3-84ADB2C5492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Questions</a:t>
            </a:r>
          </a:p>
        </p:txBody>
      </p:sp>
      <p:sp>
        <p:nvSpPr>
          <p:cNvPr id="38" name="Rectangle 3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724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Rectangle 4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Freeform: Shape 4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Freeform: Shape 4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B00966-ABAF-4D30-909C-4D96253F4EB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Thank you for your time</a:t>
            </a:r>
            <a:endParaRPr lang="en-US" sz="4800" dirty="0"/>
          </a:p>
        </p:txBody>
      </p:sp>
      <p:sp>
        <p:nvSpPr>
          <p:cNvPr id="56" name="Rectangle 4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Graphic 19" descr="Smiling Face with No Fill">
            <a:extLst>
              <a:ext uri="{FF2B5EF4-FFF2-40B4-BE49-F238E27FC236}">
                <a16:creationId xmlns:a16="http://schemas.microsoft.com/office/drawing/2014/main" id="{2B568911-9855-4635-A402-3CE7225A8C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378756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1" name="Rectangle 8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Freeform: Shape 8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5" name="Freeform: Shape 8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2752B4-99C6-4A9F-96CD-A6F3913FECB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REJECT vs DROP</a:t>
            </a:r>
          </a:p>
        </p:txBody>
      </p:sp>
      <p:sp>
        <p:nvSpPr>
          <p:cNvPr id="87" name="Rectangle 8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77184BB8-6205-4F15-BCCB-FFFDF68EA1AF}"/>
              </a:ext>
            </a:extLst>
          </p:cNvPr>
          <p:cNvPicPr/>
          <p:nvPr/>
        </p:nvPicPr>
        <p:blipFill>
          <a:blip r:embed="rId3"/>
          <a:stretch>
            <a:fillRect/>
          </a:stretch>
        </p:blipFill>
        <p:spPr>
          <a:xfrm>
            <a:off x="6027469" y="625684"/>
            <a:ext cx="5182610" cy="5455380"/>
          </a:xfrm>
          <a:prstGeom prst="rect">
            <a:avLst/>
          </a:prstGeom>
        </p:spPr>
      </p:pic>
    </p:spTree>
    <p:extLst>
      <p:ext uri="{BB962C8B-B14F-4D97-AF65-F5344CB8AC3E}">
        <p14:creationId xmlns:p14="http://schemas.microsoft.com/office/powerpoint/2010/main" val="419469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F59D-D8EE-43BE-B658-4A1D9080C5EC}"/>
              </a:ext>
            </a:extLst>
          </p:cNvPr>
          <p:cNvSpPr>
            <a:spLocks noGrp="1"/>
          </p:cNvSpPr>
          <p:nvPr>
            <p:ph type="title"/>
          </p:nvPr>
        </p:nvSpPr>
        <p:spPr/>
        <p:txBody>
          <a:bodyPr/>
          <a:lstStyle/>
          <a:p>
            <a:pPr algn="ctr"/>
            <a:r>
              <a:rPr lang="en-GB" dirty="0"/>
              <a:t>Use case of IPTables DROP (</a:t>
            </a:r>
            <a:r>
              <a:rPr lang="en-GB" dirty="0" err="1"/>
              <a:t>InfluxDB</a:t>
            </a:r>
            <a:r>
              <a:rPr lang="en-GB" dirty="0"/>
              <a:t>)</a:t>
            </a:r>
          </a:p>
        </p:txBody>
      </p:sp>
      <p:pic>
        <p:nvPicPr>
          <p:cNvPr id="5" name="Picture 4">
            <a:extLst>
              <a:ext uri="{FF2B5EF4-FFF2-40B4-BE49-F238E27FC236}">
                <a16:creationId xmlns:a16="http://schemas.microsoft.com/office/drawing/2014/main" id="{52CBC6E4-F971-4100-8335-5670A8F83BEE}"/>
              </a:ext>
            </a:extLst>
          </p:cNvPr>
          <p:cNvPicPr>
            <a:picLocks noChangeAspect="1"/>
          </p:cNvPicPr>
          <p:nvPr/>
        </p:nvPicPr>
        <p:blipFill>
          <a:blip r:embed="rId3"/>
          <a:stretch>
            <a:fillRect/>
          </a:stretch>
        </p:blipFill>
        <p:spPr>
          <a:xfrm>
            <a:off x="834849" y="3639254"/>
            <a:ext cx="10003683" cy="1090789"/>
          </a:xfrm>
          <a:prstGeom prst="rect">
            <a:avLst/>
          </a:prstGeom>
        </p:spPr>
      </p:pic>
      <p:cxnSp>
        <p:nvCxnSpPr>
          <p:cNvPr id="7" name="Straight Arrow Connector 6">
            <a:extLst>
              <a:ext uri="{FF2B5EF4-FFF2-40B4-BE49-F238E27FC236}">
                <a16:creationId xmlns:a16="http://schemas.microsoft.com/office/drawing/2014/main" id="{AB9190A8-A32D-45E9-A8D3-0D75EA390D75}"/>
              </a:ext>
            </a:extLst>
          </p:cNvPr>
          <p:cNvCxnSpPr>
            <a:cxnSpLocks/>
          </p:cNvCxnSpPr>
          <p:nvPr/>
        </p:nvCxnSpPr>
        <p:spPr>
          <a:xfrm flipH="1">
            <a:off x="1478844" y="2833511"/>
            <a:ext cx="1603024" cy="135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BFCBB43-D71F-45D4-8F06-628893E8C98B}"/>
              </a:ext>
            </a:extLst>
          </p:cNvPr>
          <p:cNvSpPr txBox="1"/>
          <p:nvPr/>
        </p:nvSpPr>
        <p:spPr>
          <a:xfrm>
            <a:off x="3081868" y="2440275"/>
            <a:ext cx="3014132" cy="646331"/>
          </a:xfrm>
          <a:prstGeom prst="rect">
            <a:avLst/>
          </a:prstGeom>
          <a:noFill/>
        </p:spPr>
        <p:txBody>
          <a:bodyPr wrap="square" rtlCol="0">
            <a:spAutoFit/>
          </a:bodyPr>
          <a:lstStyle/>
          <a:p>
            <a:pPr algn="ctr"/>
            <a:r>
              <a:rPr lang="en-GB" dirty="0"/>
              <a:t>Accepting traffic from the loopback interface</a:t>
            </a:r>
          </a:p>
        </p:txBody>
      </p:sp>
      <p:cxnSp>
        <p:nvCxnSpPr>
          <p:cNvPr id="11" name="Straight Arrow Connector 10">
            <a:extLst>
              <a:ext uri="{FF2B5EF4-FFF2-40B4-BE49-F238E27FC236}">
                <a16:creationId xmlns:a16="http://schemas.microsoft.com/office/drawing/2014/main" id="{5486701C-ADFD-4AD2-B10A-20C7C1E4226E}"/>
              </a:ext>
            </a:extLst>
          </p:cNvPr>
          <p:cNvCxnSpPr>
            <a:cxnSpLocks/>
          </p:cNvCxnSpPr>
          <p:nvPr/>
        </p:nvCxnSpPr>
        <p:spPr>
          <a:xfrm flipH="1" flipV="1">
            <a:off x="1016001" y="4730043"/>
            <a:ext cx="1885243" cy="1061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A26194C-5D2D-41E1-A291-6EF98227B2AB}"/>
              </a:ext>
            </a:extLst>
          </p:cNvPr>
          <p:cNvSpPr txBox="1"/>
          <p:nvPr/>
        </p:nvSpPr>
        <p:spPr>
          <a:xfrm>
            <a:off x="3081868" y="5428190"/>
            <a:ext cx="3014132" cy="1200329"/>
          </a:xfrm>
          <a:prstGeom prst="rect">
            <a:avLst/>
          </a:prstGeom>
          <a:noFill/>
        </p:spPr>
        <p:txBody>
          <a:bodyPr wrap="square" rtlCol="0">
            <a:spAutoFit/>
          </a:bodyPr>
          <a:lstStyle/>
          <a:p>
            <a:pPr algn="ctr"/>
            <a:r>
              <a:rPr lang="en-GB" dirty="0"/>
              <a:t>Drop all packets which are going to attempt coming in. DROP will not give a message back.</a:t>
            </a:r>
          </a:p>
        </p:txBody>
      </p:sp>
    </p:spTree>
    <p:extLst>
      <p:ext uri="{BB962C8B-B14F-4D97-AF65-F5344CB8AC3E}">
        <p14:creationId xmlns:p14="http://schemas.microsoft.com/office/powerpoint/2010/main" val="13886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Rectangle 16">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18">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DB2CC2-D55F-4EAA-AE74-F1E40A3EC6A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Attempts of reaching InfluxDB</a:t>
            </a:r>
          </a:p>
        </p:txBody>
      </p:sp>
      <p:sp>
        <p:nvSpPr>
          <p:cNvPr id="37" name="Rectangle: Rounded Corners 20">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Picture 7" descr="Text&#10;&#10;Description automatically generated with medium confidence">
            <a:extLst>
              <a:ext uri="{FF2B5EF4-FFF2-40B4-BE49-F238E27FC236}">
                <a16:creationId xmlns:a16="http://schemas.microsoft.com/office/drawing/2014/main" id="{A2D55019-18CF-4485-AFF2-13E7A3413E04}"/>
              </a:ext>
            </a:extLst>
          </p:cNvPr>
          <p:cNvPicPr>
            <a:picLocks noChangeAspect="1"/>
          </p:cNvPicPr>
          <p:nvPr/>
        </p:nvPicPr>
        <p:blipFill>
          <a:blip r:embed="rId2"/>
          <a:stretch>
            <a:fillRect/>
          </a:stretch>
        </p:blipFill>
        <p:spPr>
          <a:xfrm>
            <a:off x="2579681" y="2139484"/>
            <a:ext cx="7032638" cy="4096512"/>
          </a:xfrm>
          <a:prstGeom prst="rect">
            <a:avLst/>
          </a:prstGeom>
        </p:spPr>
      </p:pic>
    </p:spTree>
    <p:extLst>
      <p:ext uri="{BB962C8B-B14F-4D97-AF65-F5344CB8AC3E}">
        <p14:creationId xmlns:p14="http://schemas.microsoft.com/office/powerpoint/2010/main" val="56987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4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6" name="Rectangle 45">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Rectangle 47">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DB2CC2-D55F-4EAA-AE74-F1E40A3EC6A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Attempts of reaching InfluxDB</a:t>
            </a:r>
          </a:p>
        </p:txBody>
      </p:sp>
      <p:sp>
        <p:nvSpPr>
          <p:cNvPr id="58" name="Rectangle: Rounded Corners 49">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Text&#10;&#10;Description automatically generated">
            <a:extLst>
              <a:ext uri="{FF2B5EF4-FFF2-40B4-BE49-F238E27FC236}">
                <a16:creationId xmlns:a16="http://schemas.microsoft.com/office/drawing/2014/main" id="{FE98504A-FB72-4384-B795-0D76177361B7}"/>
              </a:ext>
            </a:extLst>
          </p:cNvPr>
          <p:cNvPicPr>
            <a:picLocks noChangeAspect="1"/>
          </p:cNvPicPr>
          <p:nvPr/>
        </p:nvPicPr>
        <p:blipFill>
          <a:blip r:embed="rId3"/>
          <a:stretch>
            <a:fillRect/>
          </a:stretch>
        </p:blipFill>
        <p:spPr>
          <a:xfrm>
            <a:off x="385572" y="2874342"/>
            <a:ext cx="11420856" cy="2626795"/>
          </a:xfrm>
          <a:prstGeom prst="rect">
            <a:avLst/>
          </a:prstGeom>
        </p:spPr>
      </p:pic>
    </p:spTree>
    <p:extLst>
      <p:ext uri="{BB962C8B-B14F-4D97-AF65-F5344CB8AC3E}">
        <p14:creationId xmlns:p14="http://schemas.microsoft.com/office/powerpoint/2010/main" val="1272980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0" name="Rectangle 79">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Rectangle 8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DB2CC2-D55F-4EAA-AE74-F1E40A3EC6A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a:t>Attempts of reaching InfluxDB (Bit of stealth)</a:t>
            </a:r>
          </a:p>
        </p:txBody>
      </p:sp>
      <p:sp>
        <p:nvSpPr>
          <p:cNvPr id="84" name="Rectangle: Rounded Corners 8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Text&#10;&#10;Description automatically generated">
            <a:extLst>
              <a:ext uri="{FF2B5EF4-FFF2-40B4-BE49-F238E27FC236}">
                <a16:creationId xmlns:a16="http://schemas.microsoft.com/office/drawing/2014/main" id="{C1B36857-6684-43A9-AFB2-687B3AC79FE0}"/>
              </a:ext>
            </a:extLst>
          </p:cNvPr>
          <p:cNvPicPr>
            <a:picLocks noChangeAspect="1"/>
          </p:cNvPicPr>
          <p:nvPr/>
        </p:nvPicPr>
        <p:blipFill>
          <a:blip r:embed="rId3"/>
          <a:stretch>
            <a:fillRect/>
          </a:stretch>
        </p:blipFill>
        <p:spPr>
          <a:xfrm>
            <a:off x="385572" y="2617373"/>
            <a:ext cx="11420856" cy="3140734"/>
          </a:xfrm>
          <a:prstGeom prst="rect">
            <a:avLst/>
          </a:prstGeom>
        </p:spPr>
      </p:pic>
    </p:spTree>
    <p:extLst>
      <p:ext uri="{BB962C8B-B14F-4D97-AF65-F5344CB8AC3E}">
        <p14:creationId xmlns:p14="http://schemas.microsoft.com/office/powerpoint/2010/main" val="181540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 name="Rectangle 8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Rectangle 8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1" name="Rectangle 90">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Picture 146" descr="Padlock on computer motherboard">
            <a:extLst>
              <a:ext uri="{FF2B5EF4-FFF2-40B4-BE49-F238E27FC236}">
                <a16:creationId xmlns:a16="http://schemas.microsoft.com/office/drawing/2014/main" id="{1DD2A500-CAFA-4CF7-A1C9-4C417C1F866D}"/>
              </a:ext>
            </a:extLst>
          </p:cNvPr>
          <p:cNvPicPr>
            <a:picLocks noChangeAspect="1"/>
          </p:cNvPicPr>
          <p:nvPr/>
        </p:nvPicPr>
        <p:blipFill rotWithShape="1">
          <a:blip r:embed="rId3"/>
          <a:srcRect b="15730"/>
          <a:stretch/>
        </p:blipFill>
        <p:spPr>
          <a:xfrm>
            <a:off x="20" y="10"/>
            <a:ext cx="12191980" cy="6857990"/>
          </a:xfrm>
          <a:prstGeom prst="rect">
            <a:avLst/>
          </a:prstGeom>
        </p:spPr>
      </p:pic>
      <p:sp>
        <p:nvSpPr>
          <p:cNvPr id="153" name="Rectangle 92">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40000"/>
                </a:schemeClr>
              </a:gs>
              <a:gs pos="100000">
                <a:schemeClr val="tx1">
                  <a:alpha val="8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7C14D-D706-4E2C-A573-B8280E86ED99}"/>
              </a:ext>
            </a:extLst>
          </p:cNvPr>
          <p:cNvSpPr>
            <a:spLocks noGrp="1"/>
          </p:cNvSpPr>
          <p:nvPr>
            <p:ph type="title"/>
          </p:nvPr>
        </p:nvSpPr>
        <p:spPr>
          <a:xfrm>
            <a:off x="2103121" y="4727173"/>
            <a:ext cx="7985759" cy="868823"/>
          </a:xfrm>
        </p:spPr>
        <p:txBody>
          <a:bodyPr vert="horz" lIns="91440" tIns="45720" rIns="91440" bIns="45720" rtlCol="0" anchor="b">
            <a:normAutofit/>
          </a:bodyPr>
          <a:lstStyle/>
          <a:p>
            <a:pPr algn="ctr"/>
            <a:r>
              <a:rPr lang="en-US" dirty="0">
                <a:solidFill>
                  <a:schemeClr val="bg1"/>
                </a:solidFill>
              </a:rPr>
              <a:t>Offensive Security</a:t>
            </a:r>
          </a:p>
        </p:txBody>
      </p:sp>
    </p:spTree>
    <p:extLst>
      <p:ext uri="{BB962C8B-B14F-4D97-AF65-F5344CB8AC3E}">
        <p14:creationId xmlns:p14="http://schemas.microsoft.com/office/powerpoint/2010/main" val="346319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ccentBoxVTI">
  <a:themeElements>
    <a:clrScheme name="AnalogousFromDarkSeedLeftStep">
      <a:dk1>
        <a:srgbClr val="000000"/>
      </a:dk1>
      <a:lt1>
        <a:srgbClr val="FFFFFF"/>
      </a:lt1>
      <a:dk2>
        <a:srgbClr val="1B2430"/>
      </a:dk2>
      <a:lt2>
        <a:srgbClr val="F0F3F1"/>
      </a:lt2>
      <a:accent1>
        <a:srgbClr val="C34DAB"/>
      </a:accent1>
      <a:accent2>
        <a:srgbClr val="983BB1"/>
      </a:accent2>
      <a:accent3>
        <a:srgbClr val="794DC3"/>
      </a:accent3>
      <a:accent4>
        <a:srgbClr val="4045B3"/>
      </a:accent4>
      <a:accent5>
        <a:srgbClr val="4D83C3"/>
      </a:accent5>
      <a:accent6>
        <a:srgbClr val="3BA3B1"/>
      </a:accent6>
      <a:hlink>
        <a:srgbClr val="3F65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2730</Words>
  <Application>Microsoft Office PowerPoint</Application>
  <PresentationFormat>Widescreen</PresentationFormat>
  <Paragraphs>154</Paragraphs>
  <Slides>33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Avenir Next LT Pro</vt:lpstr>
      <vt:lpstr>Calibri</vt:lpstr>
      <vt:lpstr>Neue Haas Grotesk Text Pro</vt:lpstr>
      <vt:lpstr>AccentBoxVTI</vt:lpstr>
      <vt:lpstr>Linux Network Defence Evasion</vt:lpstr>
      <vt:lpstr>Agenda</vt:lpstr>
      <vt:lpstr>IPTables?</vt:lpstr>
      <vt:lpstr>REJECT vs DROP</vt:lpstr>
      <vt:lpstr>Use case of IPTables DROP (InfluxDB)</vt:lpstr>
      <vt:lpstr>Attempts of reaching InfluxDB</vt:lpstr>
      <vt:lpstr>Attempts of reaching InfluxDB</vt:lpstr>
      <vt:lpstr>Attempts of reaching InfluxDB (Bit of stealth)</vt:lpstr>
      <vt:lpstr>Offensive Security</vt:lpstr>
      <vt:lpstr>Firewall enumeration</vt:lpstr>
      <vt:lpstr>Protocols/Tools leveraged</vt:lpstr>
      <vt:lpstr>Host Reconnaissance – Usual Approach</vt:lpstr>
      <vt:lpstr>NO DNS? No problem. </vt:lpstr>
      <vt:lpstr>Link Local Addresses (IPv6)</vt:lpstr>
      <vt:lpstr>Leveraging IPv6</vt:lpstr>
      <vt:lpstr>IPv6 host discovery procedure</vt:lpstr>
      <vt:lpstr>Payload to populate NDP table</vt:lpstr>
      <vt:lpstr>NO DNS? No problem. </vt:lpstr>
      <vt:lpstr>Port scanning – Internal network</vt:lpstr>
      <vt:lpstr>Issues with scanning from the outside</vt:lpstr>
      <vt:lpstr>Port scanning – Internal network</vt:lpstr>
      <vt:lpstr>/dev/tcp – The home made version of NMAP and Netcat</vt:lpstr>
      <vt:lpstr>/dev/tcp Port Scanner </vt:lpstr>
      <vt:lpstr>The payload</vt:lpstr>
      <vt:lpstr>Exploit time!</vt:lpstr>
      <vt:lpstr>Port scanning firewalled port (/dev/tcp)</vt:lpstr>
      <vt:lpstr>IPTables in this case…</vt:lpstr>
      <vt:lpstr>VLAN Hopping with IPv6</vt:lpstr>
      <vt:lpstr>VLAN Hopping via IPv6</vt:lpstr>
      <vt:lpstr>Recommended patches (1)</vt:lpstr>
      <vt:lpstr>Recommended patches (2)</vt:lpstr>
      <vt:lpstr>Questions</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firewall enumeration &amp; IPv6 security</dc:title>
  <dc:creator>Aqeeb Hussain</dc:creator>
  <cp:lastModifiedBy>HUSSAIN, AQEEB R.</cp:lastModifiedBy>
  <cp:revision>1380</cp:revision>
  <dcterms:created xsi:type="dcterms:W3CDTF">2021-07-31T02:17:50Z</dcterms:created>
  <dcterms:modified xsi:type="dcterms:W3CDTF">2022-04-07T13:15:36Z</dcterms:modified>
</cp:coreProperties>
</file>