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3.xml" ContentType="application/inkml+xml"/>
  <Override PartName="/ppt/ink/ink14.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82" r:id="rId4"/>
    <p:sldId id="258" r:id="rId5"/>
    <p:sldId id="259" r:id="rId6"/>
    <p:sldId id="260" r:id="rId7"/>
    <p:sldId id="265" r:id="rId8"/>
    <p:sldId id="261" r:id="rId9"/>
    <p:sldId id="262" r:id="rId10"/>
    <p:sldId id="278" r:id="rId11"/>
    <p:sldId id="264" r:id="rId12"/>
    <p:sldId id="279" r:id="rId13"/>
    <p:sldId id="283" r:id="rId14"/>
    <p:sldId id="280" r:id="rId15"/>
    <p:sldId id="284" r:id="rId16"/>
    <p:sldId id="285" r:id="rId17"/>
    <p:sldId id="287" r:id="rId18"/>
    <p:sldId id="288" r:id="rId19"/>
    <p:sldId id="276" r:id="rId20"/>
    <p:sldId id="281" r:id="rId21"/>
    <p:sldId id="286" r:id="rId22"/>
    <p:sldId id="272" r:id="rId23"/>
    <p:sldId id="277" r:id="rId24"/>
    <p:sldId id="289" r:id="rId25"/>
    <p:sldId id="290" r:id="rId26"/>
    <p:sldId id="29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55" autoAdjust="0"/>
    <p:restoredTop sz="81935" autoAdjust="0"/>
  </p:normalViewPr>
  <p:slideViewPr>
    <p:cSldViewPr snapToGrid="0">
      <p:cViewPr varScale="1">
        <p:scale>
          <a:sx n="91" d="100"/>
          <a:sy n="91" d="100"/>
        </p:scale>
        <p:origin x="56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3T15:05:33.016"/>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3T18:13:07.15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3T18:13:20.247"/>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3T18:13:20.563"/>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3T17:56:38.857"/>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3T17:56:38.857"/>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3T18:12:27.65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0,'2236'0,"-2391"0,7571 0,-2692 0,-4855 0,2801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3T18:12:48.55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3T18:10:14.58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0,'8148'0,"-7683"0,-58 0,-63 0,7166 0,-7484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3T18:10:48.8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1 618,'0'-617,"0"1319,0-682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3T18:12:27.65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83,'0'764,"0"-738</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3T18:12:54.242"/>
    </inkml:context>
    <inkml:brush xml:id="br0">
      <inkml:brushProperty name="width" value="0.05" units="cm"/>
      <inkml:brushProperty name="height" value="0.05" units="cm"/>
      <inkml:brushProperty name="color" value="#E71224"/>
      <inkml:brushProperty name="ignorePressure" value="1"/>
    </inkml:brush>
  </inkml:definitions>
  <inkml:trace contextRef="#ctx0" brushRef="#br0">9073 0,'20'0,"-18"0,-14 0,-54 0,40 0,22 0,10 0,30 0,-31 0,-24 0,-4733 0,4839 0,-4419 0,4314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3T18:13:04.30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0,'5239'0,"-7301"0,2235 0,1749 0,-3086 0,1896 0,-981 0,-1338 0,1724 0,3974 0,-3017 0,-1351 0,-1998 0,2434 0,1803 0,-4265 0,-3310 0,5588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3T18:13:06.22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64F26F-F31F-42AE-9E20-15E75712B34A}" type="datetimeFigureOut">
              <a:rPr lang="en-GB" smtClean="0"/>
              <a:t>11/04/2022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2DD59B-4F5C-4B83-9029-86A228B06F9B}" type="slidenum">
              <a:rPr lang="en-GB" smtClean="0"/>
              <a:t>‹#›</a:t>
            </a:fld>
            <a:endParaRPr lang="en-GB"/>
          </a:p>
        </p:txBody>
      </p:sp>
    </p:spTree>
    <p:extLst>
      <p:ext uri="{BB962C8B-B14F-4D97-AF65-F5344CB8AC3E}">
        <p14:creationId xmlns:p14="http://schemas.microsoft.com/office/powerpoint/2010/main" val="2514872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strongly discourage use of Metasploit, however it does have a few good use cases such as SSH user enumeration and approaching Squid proxy servers to enumerate internal hosts. In this case Metasploit was being routed to the internal network via SOCKS5 proxy. It is possible to invoke this with use of Proxychains and having an active dynamic SSH tunnel running so that Metasploit can reach any target hosts. </a:t>
            </a:r>
          </a:p>
        </p:txBody>
      </p:sp>
      <p:sp>
        <p:nvSpPr>
          <p:cNvPr id="4" name="Slide Number Placeholder 3"/>
          <p:cNvSpPr>
            <a:spLocks noGrp="1"/>
          </p:cNvSpPr>
          <p:nvPr>
            <p:ph type="sldNum" sz="quarter" idx="5"/>
          </p:nvPr>
        </p:nvSpPr>
        <p:spPr/>
        <p:txBody>
          <a:bodyPr/>
          <a:lstStyle/>
          <a:p>
            <a:fld id="{F32DD59B-4F5C-4B83-9029-86A228B06F9B}" type="slidenum">
              <a:rPr lang="en-GB" smtClean="0"/>
              <a:t>7</a:t>
            </a:fld>
            <a:endParaRPr lang="en-GB"/>
          </a:p>
        </p:txBody>
      </p:sp>
    </p:spTree>
    <p:extLst>
      <p:ext uri="{BB962C8B-B14F-4D97-AF65-F5344CB8AC3E}">
        <p14:creationId xmlns:p14="http://schemas.microsoft.com/office/powerpoint/2010/main" val="21081149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API password was used to login to the system allowing successful login. Information has been heavily redacted to protect the privacy of the client. </a:t>
            </a:r>
          </a:p>
        </p:txBody>
      </p:sp>
      <p:sp>
        <p:nvSpPr>
          <p:cNvPr id="4" name="Slide Number Placeholder 3"/>
          <p:cNvSpPr>
            <a:spLocks noGrp="1"/>
          </p:cNvSpPr>
          <p:nvPr>
            <p:ph type="sldNum" sz="quarter" idx="5"/>
          </p:nvPr>
        </p:nvSpPr>
        <p:spPr/>
        <p:txBody>
          <a:bodyPr/>
          <a:lstStyle/>
          <a:p>
            <a:fld id="{F32DD59B-4F5C-4B83-9029-86A228B06F9B}" type="slidenum">
              <a:rPr lang="en-GB" smtClean="0"/>
              <a:t>19</a:t>
            </a:fld>
            <a:endParaRPr lang="en-GB"/>
          </a:p>
        </p:txBody>
      </p:sp>
    </p:spTree>
    <p:extLst>
      <p:ext uri="{BB962C8B-B14F-4D97-AF65-F5344CB8AC3E}">
        <p14:creationId xmlns:p14="http://schemas.microsoft.com/office/powerpoint/2010/main" val="31592652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Lessons learnt from this penetration test and what you should follow for your organisation.</a:t>
            </a:r>
          </a:p>
        </p:txBody>
      </p:sp>
      <p:sp>
        <p:nvSpPr>
          <p:cNvPr id="4" name="Slide Number Placeholder 3"/>
          <p:cNvSpPr>
            <a:spLocks noGrp="1"/>
          </p:cNvSpPr>
          <p:nvPr>
            <p:ph type="sldNum" sz="quarter" idx="5"/>
          </p:nvPr>
        </p:nvSpPr>
        <p:spPr/>
        <p:txBody>
          <a:bodyPr/>
          <a:lstStyle/>
          <a:p>
            <a:fld id="{F32DD59B-4F5C-4B83-9029-86A228B06F9B}" type="slidenum">
              <a:rPr lang="en-GB" smtClean="0"/>
              <a:t>22</a:t>
            </a:fld>
            <a:endParaRPr lang="en-GB"/>
          </a:p>
        </p:txBody>
      </p:sp>
    </p:spTree>
    <p:extLst>
      <p:ext uri="{BB962C8B-B14F-4D97-AF65-F5344CB8AC3E}">
        <p14:creationId xmlns:p14="http://schemas.microsoft.com/office/powerpoint/2010/main" val="31571435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Guidelines which should be followed in the event of any security vulnerability being discovered, penetration testing or red team engagement. Anything which involves sensitive information, names of third party clients or vulnerable environments should be handled with care when delivering information to ensure information has been handled as securely as possible. </a:t>
            </a:r>
          </a:p>
        </p:txBody>
      </p:sp>
      <p:sp>
        <p:nvSpPr>
          <p:cNvPr id="4" name="Slide Number Placeholder 3"/>
          <p:cNvSpPr>
            <a:spLocks noGrp="1"/>
          </p:cNvSpPr>
          <p:nvPr>
            <p:ph type="sldNum" sz="quarter" idx="5"/>
          </p:nvPr>
        </p:nvSpPr>
        <p:spPr/>
        <p:txBody>
          <a:bodyPr/>
          <a:lstStyle/>
          <a:p>
            <a:fld id="{F32DD59B-4F5C-4B83-9029-86A228B06F9B}" type="slidenum">
              <a:rPr lang="en-GB" smtClean="0"/>
              <a:t>23</a:t>
            </a:fld>
            <a:endParaRPr lang="en-GB"/>
          </a:p>
        </p:txBody>
      </p:sp>
    </p:spTree>
    <p:extLst>
      <p:ext uri="{BB962C8B-B14F-4D97-AF65-F5344CB8AC3E}">
        <p14:creationId xmlns:p14="http://schemas.microsoft.com/office/powerpoint/2010/main" val="27725964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hope you learnt something valuable from this training course, </a:t>
            </a:r>
            <a:r>
              <a:rPr lang="en-GB"/>
              <a:t>thank you!</a:t>
            </a:r>
            <a:endParaRPr lang="en-GB" dirty="0"/>
          </a:p>
        </p:txBody>
      </p:sp>
      <p:sp>
        <p:nvSpPr>
          <p:cNvPr id="4" name="Slide Number Placeholder 3"/>
          <p:cNvSpPr>
            <a:spLocks noGrp="1"/>
          </p:cNvSpPr>
          <p:nvPr>
            <p:ph type="sldNum" sz="quarter" idx="5"/>
          </p:nvPr>
        </p:nvSpPr>
        <p:spPr/>
        <p:txBody>
          <a:bodyPr/>
          <a:lstStyle/>
          <a:p>
            <a:fld id="{F32DD59B-4F5C-4B83-9029-86A228B06F9B}" type="slidenum">
              <a:rPr lang="en-GB" smtClean="0"/>
              <a:t>26</a:t>
            </a:fld>
            <a:endParaRPr lang="en-GB"/>
          </a:p>
        </p:txBody>
      </p:sp>
    </p:spTree>
    <p:extLst>
      <p:ext uri="{BB962C8B-B14F-4D97-AF65-F5344CB8AC3E}">
        <p14:creationId xmlns:p14="http://schemas.microsoft.com/office/powerpoint/2010/main" val="2018651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shell script was designed to login to the target environment and configure networking based settings which led to an automatic logout of the system. This was a clear indication that this account was not intended for regular use since this is a black box technology designed to keep users out other than those with authorisation to configure the system. </a:t>
            </a:r>
          </a:p>
        </p:txBody>
      </p:sp>
      <p:sp>
        <p:nvSpPr>
          <p:cNvPr id="4" name="Slide Number Placeholder 3"/>
          <p:cNvSpPr>
            <a:spLocks noGrp="1"/>
          </p:cNvSpPr>
          <p:nvPr>
            <p:ph type="sldNum" sz="quarter" idx="5"/>
          </p:nvPr>
        </p:nvSpPr>
        <p:spPr/>
        <p:txBody>
          <a:bodyPr/>
          <a:lstStyle/>
          <a:p>
            <a:fld id="{F32DD59B-4F5C-4B83-9029-86A228B06F9B}" type="slidenum">
              <a:rPr lang="en-GB" smtClean="0"/>
              <a:t>8</a:t>
            </a:fld>
            <a:endParaRPr lang="en-GB"/>
          </a:p>
        </p:txBody>
      </p:sp>
    </p:spTree>
    <p:extLst>
      <p:ext uri="{BB962C8B-B14F-4D97-AF65-F5344CB8AC3E}">
        <p14:creationId xmlns:p14="http://schemas.microsoft.com/office/powerpoint/2010/main" val="905757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SUIDs are binaries which give you root access in a sandbox environment (Access you can’t use outside of the binary). However, SUIDs can have vulnerabilities and public exploits available which allow the use of exploiting installed SUIDs depending on their version.</a:t>
            </a:r>
          </a:p>
        </p:txBody>
      </p:sp>
      <p:sp>
        <p:nvSpPr>
          <p:cNvPr id="4" name="Slide Number Placeholder 3"/>
          <p:cNvSpPr>
            <a:spLocks noGrp="1"/>
          </p:cNvSpPr>
          <p:nvPr>
            <p:ph type="sldNum" sz="quarter" idx="5"/>
          </p:nvPr>
        </p:nvSpPr>
        <p:spPr/>
        <p:txBody>
          <a:bodyPr/>
          <a:lstStyle/>
          <a:p>
            <a:fld id="{F32DD59B-4F5C-4B83-9029-86A228B06F9B}" type="slidenum">
              <a:rPr lang="en-GB" smtClean="0"/>
              <a:t>12</a:t>
            </a:fld>
            <a:endParaRPr lang="en-GB"/>
          </a:p>
        </p:txBody>
      </p:sp>
    </p:spTree>
    <p:extLst>
      <p:ext uri="{BB962C8B-B14F-4D97-AF65-F5344CB8AC3E}">
        <p14:creationId xmlns:p14="http://schemas.microsoft.com/office/powerpoint/2010/main" val="352665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version of sudo was identified locally on the machine, which was found to be vulnerable to CVE-2021-3156, a public exploit was identified for this exact version of sudo and executed on this machine as a form of local privilege escalation.</a:t>
            </a:r>
          </a:p>
          <a:p>
            <a:endParaRPr lang="en-GB" dirty="0"/>
          </a:p>
        </p:txBody>
      </p:sp>
      <p:sp>
        <p:nvSpPr>
          <p:cNvPr id="4" name="Slide Number Placeholder 3"/>
          <p:cNvSpPr>
            <a:spLocks noGrp="1"/>
          </p:cNvSpPr>
          <p:nvPr>
            <p:ph type="sldNum" sz="quarter" idx="5"/>
          </p:nvPr>
        </p:nvSpPr>
        <p:spPr/>
        <p:txBody>
          <a:bodyPr/>
          <a:lstStyle/>
          <a:p>
            <a:fld id="{F32DD59B-4F5C-4B83-9029-86A228B06F9B}" type="slidenum">
              <a:rPr lang="en-GB" smtClean="0"/>
              <a:t>13</a:t>
            </a:fld>
            <a:endParaRPr lang="en-GB"/>
          </a:p>
        </p:txBody>
      </p:sp>
    </p:spTree>
    <p:extLst>
      <p:ext uri="{BB962C8B-B14F-4D97-AF65-F5344CB8AC3E}">
        <p14:creationId xmlns:p14="http://schemas.microsoft.com/office/powerpoint/2010/main" val="2797207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version of sudo was identified locally on the machine, which was found to be vulnerable to CVE-2021-3156, a public exploit was identified for this exact version of sudo and executed on this machine as a form of local privilege escalation.</a:t>
            </a:r>
          </a:p>
          <a:p>
            <a:endParaRPr lang="en-GB" dirty="0"/>
          </a:p>
        </p:txBody>
      </p:sp>
      <p:sp>
        <p:nvSpPr>
          <p:cNvPr id="4" name="Slide Number Placeholder 3"/>
          <p:cNvSpPr>
            <a:spLocks noGrp="1"/>
          </p:cNvSpPr>
          <p:nvPr>
            <p:ph type="sldNum" sz="quarter" idx="5"/>
          </p:nvPr>
        </p:nvSpPr>
        <p:spPr/>
        <p:txBody>
          <a:bodyPr/>
          <a:lstStyle/>
          <a:p>
            <a:fld id="{F32DD59B-4F5C-4B83-9029-86A228B06F9B}" type="slidenum">
              <a:rPr lang="en-GB" smtClean="0"/>
              <a:t>14</a:t>
            </a:fld>
            <a:endParaRPr lang="en-GB"/>
          </a:p>
        </p:txBody>
      </p:sp>
    </p:spTree>
    <p:extLst>
      <p:ext uri="{BB962C8B-B14F-4D97-AF65-F5344CB8AC3E}">
        <p14:creationId xmlns:p14="http://schemas.microsoft.com/office/powerpoint/2010/main" val="1938698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version of sudo was identified locally on the machine, which was found to be vulnerable to CVE-2021-3156, a public exploit was identified for this exact version of sudo and executed on this machine as a form of local privilege escalation.</a:t>
            </a:r>
          </a:p>
          <a:p>
            <a:endParaRPr lang="en-GB" dirty="0"/>
          </a:p>
        </p:txBody>
      </p:sp>
      <p:sp>
        <p:nvSpPr>
          <p:cNvPr id="4" name="Slide Number Placeholder 3"/>
          <p:cNvSpPr>
            <a:spLocks noGrp="1"/>
          </p:cNvSpPr>
          <p:nvPr>
            <p:ph type="sldNum" sz="quarter" idx="5"/>
          </p:nvPr>
        </p:nvSpPr>
        <p:spPr/>
        <p:txBody>
          <a:bodyPr/>
          <a:lstStyle/>
          <a:p>
            <a:fld id="{F32DD59B-4F5C-4B83-9029-86A228B06F9B}" type="slidenum">
              <a:rPr lang="en-GB" smtClean="0"/>
              <a:t>15</a:t>
            </a:fld>
            <a:endParaRPr lang="en-GB"/>
          </a:p>
        </p:txBody>
      </p:sp>
    </p:spTree>
    <p:extLst>
      <p:ext uri="{BB962C8B-B14F-4D97-AF65-F5344CB8AC3E}">
        <p14:creationId xmlns:p14="http://schemas.microsoft.com/office/powerpoint/2010/main" val="618803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version of sudo was identified locally on the machine, which was found to be vulnerable to CVE-2021-3156, a public exploit was identified for this exact version of sudo and executed on this machine as a form of local privilege escalation.</a:t>
            </a:r>
          </a:p>
          <a:p>
            <a:endParaRPr lang="en-GB" dirty="0"/>
          </a:p>
        </p:txBody>
      </p:sp>
      <p:sp>
        <p:nvSpPr>
          <p:cNvPr id="4" name="Slide Number Placeholder 3"/>
          <p:cNvSpPr>
            <a:spLocks noGrp="1"/>
          </p:cNvSpPr>
          <p:nvPr>
            <p:ph type="sldNum" sz="quarter" idx="5"/>
          </p:nvPr>
        </p:nvSpPr>
        <p:spPr/>
        <p:txBody>
          <a:bodyPr/>
          <a:lstStyle/>
          <a:p>
            <a:fld id="{F32DD59B-4F5C-4B83-9029-86A228B06F9B}" type="slidenum">
              <a:rPr lang="en-GB" smtClean="0"/>
              <a:t>16</a:t>
            </a:fld>
            <a:endParaRPr lang="en-GB"/>
          </a:p>
        </p:txBody>
      </p:sp>
    </p:spTree>
    <p:extLst>
      <p:ext uri="{BB962C8B-B14F-4D97-AF65-F5344CB8AC3E}">
        <p14:creationId xmlns:p14="http://schemas.microsoft.com/office/powerpoint/2010/main" val="610585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a result of having root access, access was gained to internal closed source applications which could be copied entirely, exfiltrated from the system and sold as Trojan Horse viruses to perform initial access into other organisation networks or personal financial gain.</a:t>
            </a:r>
          </a:p>
        </p:txBody>
      </p:sp>
      <p:sp>
        <p:nvSpPr>
          <p:cNvPr id="4" name="Slide Number Placeholder 3"/>
          <p:cNvSpPr>
            <a:spLocks noGrp="1"/>
          </p:cNvSpPr>
          <p:nvPr>
            <p:ph type="sldNum" sz="quarter" idx="5"/>
          </p:nvPr>
        </p:nvSpPr>
        <p:spPr/>
        <p:txBody>
          <a:bodyPr/>
          <a:lstStyle/>
          <a:p>
            <a:fld id="{F32DD59B-4F5C-4B83-9029-86A228B06F9B}" type="slidenum">
              <a:rPr lang="en-GB" smtClean="0"/>
              <a:t>17</a:t>
            </a:fld>
            <a:endParaRPr lang="en-GB"/>
          </a:p>
        </p:txBody>
      </p:sp>
    </p:spTree>
    <p:extLst>
      <p:ext uri="{BB962C8B-B14F-4D97-AF65-F5344CB8AC3E}">
        <p14:creationId xmlns:p14="http://schemas.microsoft.com/office/powerpoint/2010/main" val="480902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version of sudo was identified locally on the machine, which was found to be vulnerable to CVE-2021-3156, a public exploit was identified for this exact version of sudo and executed on this machine as a form of local privilege escalation.</a:t>
            </a:r>
          </a:p>
          <a:p>
            <a:endParaRPr lang="en-GB" dirty="0"/>
          </a:p>
        </p:txBody>
      </p:sp>
      <p:sp>
        <p:nvSpPr>
          <p:cNvPr id="4" name="Slide Number Placeholder 3"/>
          <p:cNvSpPr>
            <a:spLocks noGrp="1"/>
          </p:cNvSpPr>
          <p:nvPr>
            <p:ph type="sldNum" sz="quarter" idx="5"/>
          </p:nvPr>
        </p:nvSpPr>
        <p:spPr/>
        <p:txBody>
          <a:bodyPr/>
          <a:lstStyle/>
          <a:p>
            <a:fld id="{F32DD59B-4F5C-4B83-9029-86A228B06F9B}" type="slidenum">
              <a:rPr lang="en-GB" smtClean="0"/>
              <a:t>18</a:t>
            </a:fld>
            <a:endParaRPr lang="en-GB"/>
          </a:p>
        </p:txBody>
      </p:sp>
    </p:spTree>
    <p:extLst>
      <p:ext uri="{BB962C8B-B14F-4D97-AF65-F5344CB8AC3E}">
        <p14:creationId xmlns:p14="http://schemas.microsoft.com/office/powerpoint/2010/main" val="1510182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F6F7A-DDC0-4127-B4C4-EED7A77FD6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8B871DE-4CF9-4E1B-B6C8-CCF5C18868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DA242A1-13DA-407C-A7C8-604741161C28}"/>
              </a:ext>
            </a:extLst>
          </p:cNvPr>
          <p:cNvSpPr>
            <a:spLocks noGrp="1"/>
          </p:cNvSpPr>
          <p:nvPr>
            <p:ph type="dt" sz="half" idx="10"/>
          </p:nvPr>
        </p:nvSpPr>
        <p:spPr/>
        <p:txBody>
          <a:bodyPr/>
          <a:lstStyle/>
          <a:p>
            <a:fld id="{7F485425-0C11-42DA-8543-E908A22E3425}" type="datetimeFigureOut">
              <a:rPr lang="en-GB" smtClean="0"/>
              <a:t>11/04/2022</a:t>
            </a:fld>
            <a:endParaRPr lang="en-GB"/>
          </a:p>
        </p:txBody>
      </p:sp>
      <p:sp>
        <p:nvSpPr>
          <p:cNvPr id="5" name="Footer Placeholder 4">
            <a:extLst>
              <a:ext uri="{FF2B5EF4-FFF2-40B4-BE49-F238E27FC236}">
                <a16:creationId xmlns:a16="http://schemas.microsoft.com/office/drawing/2014/main" id="{3F001800-37EC-401B-9909-CEF68C3DE0A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D74900D-84C4-4E51-888B-02334C1BEC1D}"/>
              </a:ext>
            </a:extLst>
          </p:cNvPr>
          <p:cNvSpPr>
            <a:spLocks noGrp="1"/>
          </p:cNvSpPr>
          <p:nvPr>
            <p:ph type="sldNum" sz="quarter" idx="12"/>
          </p:nvPr>
        </p:nvSpPr>
        <p:spPr/>
        <p:txBody>
          <a:bodyPr/>
          <a:lstStyle/>
          <a:p>
            <a:fld id="{8D3356E4-83E9-48CF-A2F0-1779F966D7C0}" type="slidenum">
              <a:rPr lang="en-GB" smtClean="0"/>
              <a:t>‹#›</a:t>
            </a:fld>
            <a:endParaRPr lang="en-GB"/>
          </a:p>
        </p:txBody>
      </p:sp>
    </p:spTree>
    <p:extLst>
      <p:ext uri="{BB962C8B-B14F-4D97-AF65-F5344CB8AC3E}">
        <p14:creationId xmlns:p14="http://schemas.microsoft.com/office/powerpoint/2010/main" val="1549594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B1104-5D55-46F8-AEF3-46BD902198E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949BE7E-0C28-45F1-AB23-E7E2C31BD4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F673248-FEF5-4742-8253-662A25642A5C}"/>
              </a:ext>
            </a:extLst>
          </p:cNvPr>
          <p:cNvSpPr>
            <a:spLocks noGrp="1"/>
          </p:cNvSpPr>
          <p:nvPr>
            <p:ph type="dt" sz="half" idx="10"/>
          </p:nvPr>
        </p:nvSpPr>
        <p:spPr/>
        <p:txBody>
          <a:bodyPr/>
          <a:lstStyle/>
          <a:p>
            <a:fld id="{7F485425-0C11-42DA-8543-E908A22E3425}" type="datetimeFigureOut">
              <a:rPr lang="en-GB" smtClean="0"/>
              <a:t>11/04/2022</a:t>
            </a:fld>
            <a:endParaRPr lang="en-GB"/>
          </a:p>
        </p:txBody>
      </p:sp>
      <p:sp>
        <p:nvSpPr>
          <p:cNvPr id="5" name="Footer Placeholder 4">
            <a:extLst>
              <a:ext uri="{FF2B5EF4-FFF2-40B4-BE49-F238E27FC236}">
                <a16:creationId xmlns:a16="http://schemas.microsoft.com/office/drawing/2014/main" id="{B6489386-F16F-4D14-AC7C-97DA6E7998D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B8CD139-48BC-452D-82C9-ACA60A7CD2CE}"/>
              </a:ext>
            </a:extLst>
          </p:cNvPr>
          <p:cNvSpPr>
            <a:spLocks noGrp="1"/>
          </p:cNvSpPr>
          <p:nvPr>
            <p:ph type="sldNum" sz="quarter" idx="12"/>
          </p:nvPr>
        </p:nvSpPr>
        <p:spPr/>
        <p:txBody>
          <a:bodyPr/>
          <a:lstStyle/>
          <a:p>
            <a:fld id="{8D3356E4-83E9-48CF-A2F0-1779F966D7C0}" type="slidenum">
              <a:rPr lang="en-GB" smtClean="0"/>
              <a:t>‹#›</a:t>
            </a:fld>
            <a:endParaRPr lang="en-GB"/>
          </a:p>
        </p:txBody>
      </p:sp>
    </p:spTree>
    <p:extLst>
      <p:ext uri="{BB962C8B-B14F-4D97-AF65-F5344CB8AC3E}">
        <p14:creationId xmlns:p14="http://schemas.microsoft.com/office/powerpoint/2010/main" val="4052660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1080C4-3F3F-4647-8102-9CED7AD9682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6DA4470-7D3F-4AB2-BB4B-A745D48681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CEF6078-00F9-4E2B-A2C7-AF40FB98D2A3}"/>
              </a:ext>
            </a:extLst>
          </p:cNvPr>
          <p:cNvSpPr>
            <a:spLocks noGrp="1"/>
          </p:cNvSpPr>
          <p:nvPr>
            <p:ph type="dt" sz="half" idx="10"/>
          </p:nvPr>
        </p:nvSpPr>
        <p:spPr/>
        <p:txBody>
          <a:bodyPr/>
          <a:lstStyle/>
          <a:p>
            <a:fld id="{7F485425-0C11-42DA-8543-E908A22E3425}" type="datetimeFigureOut">
              <a:rPr lang="en-GB" smtClean="0"/>
              <a:t>11/04/2022</a:t>
            </a:fld>
            <a:endParaRPr lang="en-GB"/>
          </a:p>
        </p:txBody>
      </p:sp>
      <p:sp>
        <p:nvSpPr>
          <p:cNvPr id="5" name="Footer Placeholder 4">
            <a:extLst>
              <a:ext uri="{FF2B5EF4-FFF2-40B4-BE49-F238E27FC236}">
                <a16:creationId xmlns:a16="http://schemas.microsoft.com/office/drawing/2014/main" id="{C25C42D6-9A5D-4DD6-8A7D-6924B1A2BBD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DD924B-C360-491E-90E8-DEC70C635891}"/>
              </a:ext>
            </a:extLst>
          </p:cNvPr>
          <p:cNvSpPr>
            <a:spLocks noGrp="1"/>
          </p:cNvSpPr>
          <p:nvPr>
            <p:ph type="sldNum" sz="quarter" idx="12"/>
          </p:nvPr>
        </p:nvSpPr>
        <p:spPr/>
        <p:txBody>
          <a:bodyPr/>
          <a:lstStyle/>
          <a:p>
            <a:fld id="{8D3356E4-83E9-48CF-A2F0-1779F966D7C0}" type="slidenum">
              <a:rPr lang="en-GB" smtClean="0"/>
              <a:t>‹#›</a:t>
            </a:fld>
            <a:endParaRPr lang="en-GB"/>
          </a:p>
        </p:txBody>
      </p:sp>
    </p:spTree>
    <p:extLst>
      <p:ext uri="{BB962C8B-B14F-4D97-AF65-F5344CB8AC3E}">
        <p14:creationId xmlns:p14="http://schemas.microsoft.com/office/powerpoint/2010/main" val="1910694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B6A50-B9B9-4E18-B264-F4F8C00DD4F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0C1DFAA-BDF5-4D3D-ACCB-0B752FA10D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6801260-77BE-4172-97F8-4E2B0B339886}"/>
              </a:ext>
            </a:extLst>
          </p:cNvPr>
          <p:cNvSpPr>
            <a:spLocks noGrp="1"/>
          </p:cNvSpPr>
          <p:nvPr>
            <p:ph type="dt" sz="half" idx="10"/>
          </p:nvPr>
        </p:nvSpPr>
        <p:spPr/>
        <p:txBody>
          <a:bodyPr/>
          <a:lstStyle/>
          <a:p>
            <a:fld id="{7F485425-0C11-42DA-8543-E908A22E3425}" type="datetimeFigureOut">
              <a:rPr lang="en-GB" smtClean="0"/>
              <a:t>11/04/2022</a:t>
            </a:fld>
            <a:endParaRPr lang="en-GB"/>
          </a:p>
        </p:txBody>
      </p:sp>
      <p:sp>
        <p:nvSpPr>
          <p:cNvPr id="5" name="Footer Placeholder 4">
            <a:extLst>
              <a:ext uri="{FF2B5EF4-FFF2-40B4-BE49-F238E27FC236}">
                <a16:creationId xmlns:a16="http://schemas.microsoft.com/office/drawing/2014/main" id="{F581AEF5-694B-4489-ABE3-311FAAA7E15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4083C36-E1B7-406E-A7EF-787DB85FB6A2}"/>
              </a:ext>
            </a:extLst>
          </p:cNvPr>
          <p:cNvSpPr>
            <a:spLocks noGrp="1"/>
          </p:cNvSpPr>
          <p:nvPr>
            <p:ph type="sldNum" sz="quarter" idx="12"/>
          </p:nvPr>
        </p:nvSpPr>
        <p:spPr/>
        <p:txBody>
          <a:bodyPr/>
          <a:lstStyle/>
          <a:p>
            <a:fld id="{8D3356E4-83E9-48CF-A2F0-1779F966D7C0}" type="slidenum">
              <a:rPr lang="en-GB" smtClean="0"/>
              <a:t>‹#›</a:t>
            </a:fld>
            <a:endParaRPr lang="en-GB"/>
          </a:p>
        </p:txBody>
      </p:sp>
    </p:spTree>
    <p:extLst>
      <p:ext uri="{BB962C8B-B14F-4D97-AF65-F5344CB8AC3E}">
        <p14:creationId xmlns:p14="http://schemas.microsoft.com/office/powerpoint/2010/main" val="4207171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34BE6-3EA2-43E0-8D71-5A7E2E24EE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2114A21-0C4A-4BC0-8DF0-C9060A8A96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3FC9EE-D2D5-4177-A280-BDE6401FE18C}"/>
              </a:ext>
            </a:extLst>
          </p:cNvPr>
          <p:cNvSpPr>
            <a:spLocks noGrp="1"/>
          </p:cNvSpPr>
          <p:nvPr>
            <p:ph type="dt" sz="half" idx="10"/>
          </p:nvPr>
        </p:nvSpPr>
        <p:spPr/>
        <p:txBody>
          <a:bodyPr/>
          <a:lstStyle/>
          <a:p>
            <a:fld id="{7F485425-0C11-42DA-8543-E908A22E3425}" type="datetimeFigureOut">
              <a:rPr lang="en-GB" smtClean="0"/>
              <a:t>11/04/2022</a:t>
            </a:fld>
            <a:endParaRPr lang="en-GB"/>
          </a:p>
        </p:txBody>
      </p:sp>
      <p:sp>
        <p:nvSpPr>
          <p:cNvPr id="5" name="Footer Placeholder 4">
            <a:extLst>
              <a:ext uri="{FF2B5EF4-FFF2-40B4-BE49-F238E27FC236}">
                <a16:creationId xmlns:a16="http://schemas.microsoft.com/office/drawing/2014/main" id="{85B606C8-F9EB-4D4F-898E-7BEF3F47A89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E925466-0BD9-4101-A8FF-4FB04C07D8EF}"/>
              </a:ext>
            </a:extLst>
          </p:cNvPr>
          <p:cNvSpPr>
            <a:spLocks noGrp="1"/>
          </p:cNvSpPr>
          <p:nvPr>
            <p:ph type="sldNum" sz="quarter" idx="12"/>
          </p:nvPr>
        </p:nvSpPr>
        <p:spPr/>
        <p:txBody>
          <a:bodyPr/>
          <a:lstStyle/>
          <a:p>
            <a:fld id="{8D3356E4-83E9-48CF-A2F0-1779F966D7C0}" type="slidenum">
              <a:rPr lang="en-GB" smtClean="0"/>
              <a:t>‹#›</a:t>
            </a:fld>
            <a:endParaRPr lang="en-GB"/>
          </a:p>
        </p:txBody>
      </p:sp>
    </p:spTree>
    <p:extLst>
      <p:ext uri="{BB962C8B-B14F-4D97-AF65-F5344CB8AC3E}">
        <p14:creationId xmlns:p14="http://schemas.microsoft.com/office/powerpoint/2010/main" val="3635267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FFEA4-C9B7-478D-B285-5688753136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09DBB22-8EF6-4632-9B15-F9FFB27501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00B3E03-A54D-44D7-ABC5-FEF9CB0EBF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94F0A84-E836-40DC-9E71-E50006550D74}"/>
              </a:ext>
            </a:extLst>
          </p:cNvPr>
          <p:cNvSpPr>
            <a:spLocks noGrp="1"/>
          </p:cNvSpPr>
          <p:nvPr>
            <p:ph type="dt" sz="half" idx="10"/>
          </p:nvPr>
        </p:nvSpPr>
        <p:spPr/>
        <p:txBody>
          <a:bodyPr/>
          <a:lstStyle/>
          <a:p>
            <a:fld id="{7F485425-0C11-42DA-8543-E908A22E3425}" type="datetimeFigureOut">
              <a:rPr lang="en-GB" smtClean="0"/>
              <a:t>11/04/2022</a:t>
            </a:fld>
            <a:endParaRPr lang="en-GB"/>
          </a:p>
        </p:txBody>
      </p:sp>
      <p:sp>
        <p:nvSpPr>
          <p:cNvPr id="6" name="Footer Placeholder 5">
            <a:extLst>
              <a:ext uri="{FF2B5EF4-FFF2-40B4-BE49-F238E27FC236}">
                <a16:creationId xmlns:a16="http://schemas.microsoft.com/office/drawing/2014/main" id="{6D188842-E63C-4E37-855A-01415D9E00D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68D3E9A-0C98-4131-BFD6-19123F899625}"/>
              </a:ext>
            </a:extLst>
          </p:cNvPr>
          <p:cNvSpPr>
            <a:spLocks noGrp="1"/>
          </p:cNvSpPr>
          <p:nvPr>
            <p:ph type="sldNum" sz="quarter" idx="12"/>
          </p:nvPr>
        </p:nvSpPr>
        <p:spPr/>
        <p:txBody>
          <a:bodyPr/>
          <a:lstStyle/>
          <a:p>
            <a:fld id="{8D3356E4-83E9-48CF-A2F0-1779F966D7C0}" type="slidenum">
              <a:rPr lang="en-GB" smtClean="0"/>
              <a:t>‹#›</a:t>
            </a:fld>
            <a:endParaRPr lang="en-GB"/>
          </a:p>
        </p:txBody>
      </p:sp>
    </p:spTree>
    <p:extLst>
      <p:ext uri="{BB962C8B-B14F-4D97-AF65-F5344CB8AC3E}">
        <p14:creationId xmlns:p14="http://schemas.microsoft.com/office/powerpoint/2010/main" val="3930199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0C395-A064-40A3-8C4C-9BAFB34CB0D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8D67ED9-D8AC-44DA-8071-2AFD33E6DE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42E313-44BF-4C53-9F83-B20D59B85D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02C4B3F-9AE5-46A2-854B-43AA4DBE7A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4ABEE7-29D0-444E-8917-16DA1BED4E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BE9345E-DE81-46C0-9416-3E910EA295ED}"/>
              </a:ext>
            </a:extLst>
          </p:cNvPr>
          <p:cNvSpPr>
            <a:spLocks noGrp="1"/>
          </p:cNvSpPr>
          <p:nvPr>
            <p:ph type="dt" sz="half" idx="10"/>
          </p:nvPr>
        </p:nvSpPr>
        <p:spPr/>
        <p:txBody>
          <a:bodyPr/>
          <a:lstStyle/>
          <a:p>
            <a:fld id="{7F485425-0C11-42DA-8543-E908A22E3425}" type="datetimeFigureOut">
              <a:rPr lang="en-GB" smtClean="0"/>
              <a:t>11/04/2022</a:t>
            </a:fld>
            <a:endParaRPr lang="en-GB"/>
          </a:p>
        </p:txBody>
      </p:sp>
      <p:sp>
        <p:nvSpPr>
          <p:cNvPr id="8" name="Footer Placeholder 7">
            <a:extLst>
              <a:ext uri="{FF2B5EF4-FFF2-40B4-BE49-F238E27FC236}">
                <a16:creationId xmlns:a16="http://schemas.microsoft.com/office/drawing/2014/main" id="{3C7E1739-24A1-4E5B-BE78-E9984949B95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4C65726-EEDD-4420-9C80-3C3DC1FD441E}"/>
              </a:ext>
            </a:extLst>
          </p:cNvPr>
          <p:cNvSpPr>
            <a:spLocks noGrp="1"/>
          </p:cNvSpPr>
          <p:nvPr>
            <p:ph type="sldNum" sz="quarter" idx="12"/>
          </p:nvPr>
        </p:nvSpPr>
        <p:spPr/>
        <p:txBody>
          <a:bodyPr/>
          <a:lstStyle/>
          <a:p>
            <a:fld id="{8D3356E4-83E9-48CF-A2F0-1779F966D7C0}" type="slidenum">
              <a:rPr lang="en-GB" smtClean="0"/>
              <a:t>‹#›</a:t>
            </a:fld>
            <a:endParaRPr lang="en-GB"/>
          </a:p>
        </p:txBody>
      </p:sp>
    </p:spTree>
    <p:extLst>
      <p:ext uri="{BB962C8B-B14F-4D97-AF65-F5344CB8AC3E}">
        <p14:creationId xmlns:p14="http://schemas.microsoft.com/office/powerpoint/2010/main" val="2402573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BDA1B-F7A2-4276-8BFF-58A5DD1897D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DEEAD5E-07B6-46CA-BF23-93154B2719FE}"/>
              </a:ext>
            </a:extLst>
          </p:cNvPr>
          <p:cNvSpPr>
            <a:spLocks noGrp="1"/>
          </p:cNvSpPr>
          <p:nvPr>
            <p:ph type="dt" sz="half" idx="10"/>
          </p:nvPr>
        </p:nvSpPr>
        <p:spPr/>
        <p:txBody>
          <a:bodyPr/>
          <a:lstStyle/>
          <a:p>
            <a:fld id="{7F485425-0C11-42DA-8543-E908A22E3425}" type="datetimeFigureOut">
              <a:rPr lang="en-GB" smtClean="0"/>
              <a:t>11/04/2022</a:t>
            </a:fld>
            <a:endParaRPr lang="en-GB"/>
          </a:p>
        </p:txBody>
      </p:sp>
      <p:sp>
        <p:nvSpPr>
          <p:cNvPr id="4" name="Footer Placeholder 3">
            <a:extLst>
              <a:ext uri="{FF2B5EF4-FFF2-40B4-BE49-F238E27FC236}">
                <a16:creationId xmlns:a16="http://schemas.microsoft.com/office/drawing/2014/main" id="{B7080508-807E-4EC9-87F2-E31FA72DB4F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3F68A56-BA54-4D4D-A79F-E5F39CBD529B}"/>
              </a:ext>
            </a:extLst>
          </p:cNvPr>
          <p:cNvSpPr>
            <a:spLocks noGrp="1"/>
          </p:cNvSpPr>
          <p:nvPr>
            <p:ph type="sldNum" sz="quarter" idx="12"/>
          </p:nvPr>
        </p:nvSpPr>
        <p:spPr/>
        <p:txBody>
          <a:bodyPr/>
          <a:lstStyle/>
          <a:p>
            <a:fld id="{8D3356E4-83E9-48CF-A2F0-1779F966D7C0}" type="slidenum">
              <a:rPr lang="en-GB" smtClean="0"/>
              <a:t>‹#›</a:t>
            </a:fld>
            <a:endParaRPr lang="en-GB"/>
          </a:p>
        </p:txBody>
      </p:sp>
    </p:spTree>
    <p:extLst>
      <p:ext uri="{BB962C8B-B14F-4D97-AF65-F5344CB8AC3E}">
        <p14:creationId xmlns:p14="http://schemas.microsoft.com/office/powerpoint/2010/main" val="1150639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F722AA-2122-4374-9DE9-FD0890C6B32B}"/>
              </a:ext>
            </a:extLst>
          </p:cNvPr>
          <p:cNvSpPr>
            <a:spLocks noGrp="1"/>
          </p:cNvSpPr>
          <p:nvPr>
            <p:ph type="dt" sz="half" idx="10"/>
          </p:nvPr>
        </p:nvSpPr>
        <p:spPr/>
        <p:txBody>
          <a:bodyPr/>
          <a:lstStyle/>
          <a:p>
            <a:fld id="{7F485425-0C11-42DA-8543-E908A22E3425}" type="datetimeFigureOut">
              <a:rPr lang="en-GB" smtClean="0"/>
              <a:t>11/04/2022</a:t>
            </a:fld>
            <a:endParaRPr lang="en-GB"/>
          </a:p>
        </p:txBody>
      </p:sp>
      <p:sp>
        <p:nvSpPr>
          <p:cNvPr id="3" name="Footer Placeholder 2">
            <a:extLst>
              <a:ext uri="{FF2B5EF4-FFF2-40B4-BE49-F238E27FC236}">
                <a16:creationId xmlns:a16="http://schemas.microsoft.com/office/drawing/2014/main" id="{5588ED6A-0BE3-4038-A5E1-C994299EAB9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8966A9B-547B-4989-ACF6-E18D35A23DAD}"/>
              </a:ext>
            </a:extLst>
          </p:cNvPr>
          <p:cNvSpPr>
            <a:spLocks noGrp="1"/>
          </p:cNvSpPr>
          <p:nvPr>
            <p:ph type="sldNum" sz="quarter" idx="12"/>
          </p:nvPr>
        </p:nvSpPr>
        <p:spPr/>
        <p:txBody>
          <a:bodyPr/>
          <a:lstStyle/>
          <a:p>
            <a:fld id="{8D3356E4-83E9-48CF-A2F0-1779F966D7C0}" type="slidenum">
              <a:rPr lang="en-GB" smtClean="0"/>
              <a:t>‹#›</a:t>
            </a:fld>
            <a:endParaRPr lang="en-GB"/>
          </a:p>
        </p:txBody>
      </p:sp>
    </p:spTree>
    <p:extLst>
      <p:ext uri="{BB962C8B-B14F-4D97-AF65-F5344CB8AC3E}">
        <p14:creationId xmlns:p14="http://schemas.microsoft.com/office/powerpoint/2010/main" val="3732596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D975A-92E5-45BD-90EA-9630BD2811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1AE6F2C-EADB-4A32-9B39-767F625DAA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5119B57-B746-4488-B305-58A19A388A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539045-3C26-4D2E-BA84-8ADAC8270C29}"/>
              </a:ext>
            </a:extLst>
          </p:cNvPr>
          <p:cNvSpPr>
            <a:spLocks noGrp="1"/>
          </p:cNvSpPr>
          <p:nvPr>
            <p:ph type="dt" sz="half" idx="10"/>
          </p:nvPr>
        </p:nvSpPr>
        <p:spPr/>
        <p:txBody>
          <a:bodyPr/>
          <a:lstStyle/>
          <a:p>
            <a:fld id="{7F485425-0C11-42DA-8543-E908A22E3425}" type="datetimeFigureOut">
              <a:rPr lang="en-GB" smtClean="0"/>
              <a:t>11/04/2022</a:t>
            </a:fld>
            <a:endParaRPr lang="en-GB"/>
          </a:p>
        </p:txBody>
      </p:sp>
      <p:sp>
        <p:nvSpPr>
          <p:cNvPr id="6" name="Footer Placeholder 5">
            <a:extLst>
              <a:ext uri="{FF2B5EF4-FFF2-40B4-BE49-F238E27FC236}">
                <a16:creationId xmlns:a16="http://schemas.microsoft.com/office/drawing/2014/main" id="{BB9530D2-22E7-41C8-A39A-8E252E0922E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6ACE40-5758-4F83-9457-52AD15FC9047}"/>
              </a:ext>
            </a:extLst>
          </p:cNvPr>
          <p:cNvSpPr>
            <a:spLocks noGrp="1"/>
          </p:cNvSpPr>
          <p:nvPr>
            <p:ph type="sldNum" sz="quarter" idx="12"/>
          </p:nvPr>
        </p:nvSpPr>
        <p:spPr/>
        <p:txBody>
          <a:bodyPr/>
          <a:lstStyle/>
          <a:p>
            <a:fld id="{8D3356E4-83E9-48CF-A2F0-1779F966D7C0}" type="slidenum">
              <a:rPr lang="en-GB" smtClean="0"/>
              <a:t>‹#›</a:t>
            </a:fld>
            <a:endParaRPr lang="en-GB"/>
          </a:p>
        </p:txBody>
      </p:sp>
    </p:spTree>
    <p:extLst>
      <p:ext uri="{BB962C8B-B14F-4D97-AF65-F5344CB8AC3E}">
        <p14:creationId xmlns:p14="http://schemas.microsoft.com/office/powerpoint/2010/main" val="3057246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2928F-E233-4659-8A25-5736462453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9593647-44FA-463C-AC97-02077EAB58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B8827DF-73F2-4A6E-823D-3F44495B50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251D1A-EE12-4DDF-8813-6DE0F43D356F}"/>
              </a:ext>
            </a:extLst>
          </p:cNvPr>
          <p:cNvSpPr>
            <a:spLocks noGrp="1"/>
          </p:cNvSpPr>
          <p:nvPr>
            <p:ph type="dt" sz="half" idx="10"/>
          </p:nvPr>
        </p:nvSpPr>
        <p:spPr/>
        <p:txBody>
          <a:bodyPr/>
          <a:lstStyle/>
          <a:p>
            <a:fld id="{7F485425-0C11-42DA-8543-E908A22E3425}" type="datetimeFigureOut">
              <a:rPr lang="en-GB" smtClean="0"/>
              <a:t>11/04/2022</a:t>
            </a:fld>
            <a:endParaRPr lang="en-GB"/>
          </a:p>
        </p:txBody>
      </p:sp>
      <p:sp>
        <p:nvSpPr>
          <p:cNvPr id="6" name="Footer Placeholder 5">
            <a:extLst>
              <a:ext uri="{FF2B5EF4-FFF2-40B4-BE49-F238E27FC236}">
                <a16:creationId xmlns:a16="http://schemas.microsoft.com/office/drawing/2014/main" id="{2355A92C-5960-4609-9085-4973AEE8C7B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33A189A-7A00-4A6F-9C90-E3CAB1395974}"/>
              </a:ext>
            </a:extLst>
          </p:cNvPr>
          <p:cNvSpPr>
            <a:spLocks noGrp="1"/>
          </p:cNvSpPr>
          <p:nvPr>
            <p:ph type="sldNum" sz="quarter" idx="12"/>
          </p:nvPr>
        </p:nvSpPr>
        <p:spPr/>
        <p:txBody>
          <a:bodyPr/>
          <a:lstStyle/>
          <a:p>
            <a:fld id="{8D3356E4-83E9-48CF-A2F0-1779F966D7C0}" type="slidenum">
              <a:rPr lang="en-GB" smtClean="0"/>
              <a:t>‹#›</a:t>
            </a:fld>
            <a:endParaRPr lang="en-GB"/>
          </a:p>
        </p:txBody>
      </p:sp>
    </p:spTree>
    <p:extLst>
      <p:ext uri="{BB962C8B-B14F-4D97-AF65-F5344CB8AC3E}">
        <p14:creationId xmlns:p14="http://schemas.microsoft.com/office/powerpoint/2010/main" val="2182326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A1597A-9D47-4BC0-9E1C-89D4ECE9CD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DF98D7E-FF74-40D6-AD86-6DFC4931ED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A77F-C02C-455F-BF50-57EA704A3C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485425-0C11-42DA-8543-E908A22E3425}" type="datetimeFigureOut">
              <a:rPr lang="en-GB" smtClean="0"/>
              <a:t>11/04/2022</a:t>
            </a:fld>
            <a:endParaRPr lang="en-GB"/>
          </a:p>
        </p:txBody>
      </p:sp>
      <p:sp>
        <p:nvSpPr>
          <p:cNvPr id="5" name="Footer Placeholder 4">
            <a:extLst>
              <a:ext uri="{FF2B5EF4-FFF2-40B4-BE49-F238E27FC236}">
                <a16:creationId xmlns:a16="http://schemas.microsoft.com/office/drawing/2014/main" id="{A55A20F5-A0E3-4E14-9C81-0E8F47B16F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1EA4574-D41E-4BBD-B4EC-6AEC70B808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3356E4-83E9-48CF-A2F0-1779F966D7C0}" type="slidenum">
              <a:rPr lang="en-GB" smtClean="0"/>
              <a:t>‹#›</a:t>
            </a:fld>
            <a:endParaRPr lang="en-GB"/>
          </a:p>
        </p:txBody>
      </p:sp>
    </p:spTree>
    <p:extLst>
      <p:ext uri="{BB962C8B-B14F-4D97-AF65-F5344CB8AC3E}">
        <p14:creationId xmlns:p14="http://schemas.microsoft.com/office/powerpoint/2010/main" val="32925539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3" Type="http://schemas.openxmlformats.org/officeDocument/2006/relationships/image" Target="../media/image11.png"/><Relationship Id="rId18" Type="http://schemas.openxmlformats.org/officeDocument/2006/relationships/customXml" Target="../ink/ink6.xml"/><Relationship Id="rId26" Type="http://schemas.openxmlformats.org/officeDocument/2006/relationships/customXml" Target="../ink/ink11.xml"/><Relationship Id="rId3" Type="http://schemas.openxmlformats.org/officeDocument/2006/relationships/image" Target="../media/image6.png"/><Relationship Id="rId21" Type="http://schemas.openxmlformats.org/officeDocument/2006/relationships/image" Target="../media/image12.png"/><Relationship Id="rId17" Type="http://schemas.openxmlformats.org/officeDocument/2006/relationships/image" Target="../media/image8.png"/><Relationship Id="rId25" Type="http://schemas.openxmlformats.org/officeDocument/2006/relationships/customXml" Target="../ink/ink10.xml"/><Relationship Id="rId2" Type="http://schemas.openxmlformats.org/officeDocument/2006/relationships/notesSlide" Target="../notesSlides/notesSlide3.xml"/><Relationship Id="rId16" Type="http://schemas.openxmlformats.org/officeDocument/2006/relationships/customXml" Target="../ink/ink5.xml"/><Relationship Id="rId20" Type="http://schemas.openxmlformats.org/officeDocument/2006/relationships/customXml" Target="../ink/ink7.xml"/><Relationship Id="rId1" Type="http://schemas.openxmlformats.org/officeDocument/2006/relationships/slideLayout" Target="../slideLayouts/slideLayout2.xml"/><Relationship Id="rId24" Type="http://schemas.openxmlformats.org/officeDocument/2006/relationships/customXml" Target="../ink/ink9.xml"/><Relationship Id="rId15" Type="http://schemas.openxmlformats.org/officeDocument/2006/relationships/image" Target="../media/image7.png"/><Relationship Id="rId23" Type="http://schemas.openxmlformats.org/officeDocument/2006/relationships/image" Target="../media/image13.png"/><Relationship Id="rId10" Type="http://schemas.openxmlformats.org/officeDocument/2006/relationships/customXml" Target="../ink/ink3.xml"/><Relationship Id="rId19" Type="http://schemas.openxmlformats.org/officeDocument/2006/relationships/image" Target="../media/image10.png"/><Relationship Id="rId4" Type="http://schemas.openxmlformats.org/officeDocument/2006/relationships/customXml" Target="../ink/ink2.xml"/><Relationship Id="rId9" Type="http://schemas.openxmlformats.org/officeDocument/2006/relationships/image" Target="../media/image9.png"/><Relationship Id="rId14" Type="http://schemas.openxmlformats.org/officeDocument/2006/relationships/customXml" Target="../ink/ink4.xml"/><Relationship Id="rId22" Type="http://schemas.openxmlformats.org/officeDocument/2006/relationships/customXml" Target="../ink/ink8.xml"/><Relationship Id="rId27" Type="http://schemas.openxmlformats.org/officeDocument/2006/relationships/customXml" Target="../ink/ink1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1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customXml" Target="../ink/ink1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aqeebhussain122/hpc-offensive-security" TargetMode="External"/><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7.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nvd.nist.gov/vuln/detail/CVE-2018-15473"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2">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twork Technology Background">
            <a:extLst>
              <a:ext uri="{FF2B5EF4-FFF2-40B4-BE49-F238E27FC236}">
                <a16:creationId xmlns:a16="http://schemas.microsoft.com/office/drawing/2014/main" id="{E3AD63CF-16BA-4AA3-BD59-EDE9665F696A}"/>
              </a:ext>
            </a:extLst>
          </p:cNvPr>
          <p:cNvPicPr>
            <a:picLocks noChangeAspect="1"/>
          </p:cNvPicPr>
          <p:nvPr/>
        </p:nvPicPr>
        <p:blipFill rotWithShape="1">
          <a:blip r:embed="rId2"/>
          <a:srcRect l="3748" t="3273" r="25035" b="1"/>
          <a:stretch/>
        </p:blipFill>
        <p:spPr>
          <a:xfrm>
            <a:off x="3523488" y="10"/>
            <a:ext cx="8668512" cy="6857990"/>
          </a:xfrm>
          <a:prstGeom prst="rect">
            <a:avLst/>
          </a:prstGeom>
        </p:spPr>
      </p:pic>
      <p:sp>
        <p:nvSpPr>
          <p:cNvPr id="20" name="Rectangle 14">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D2CCEFA-86F5-4F8C-A3C0-2C356FBDC0C6}"/>
              </a:ext>
            </a:extLst>
          </p:cNvPr>
          <p:cNvSpPr>
            <a:spLocks noGrp="1"/>
          </p:cNvSpPr>
          <p:nvPr>
            <p:ph type="ctrTitle"/>
          </p:nvPr>
        </p:nvSpPr>
        <p:spPr>
          <a:xfrm>
            <a:off x="477981" y="1122363"/>
            <a:ext cx="4023360" cy="3204134"/>
          </a:xfrm>
        </p:spPr>
        <p:txBody>
          <a:bodyPr anchor="b">
            <a:normAutofit/>
          </a:bodyPr>
          <a:lstStyle/>
          <a:p>
            <a:r>
              <a:rPr lang="en-GB" sz="3700" dirty="0">
                <a:latin typeface="Arial" panose="020B0604020202020204" pitchFamily="34" charset="0"/>
                <a:cs typeface="Arial" panose="020B0604020202020204" pitchFamily="34" charset="0"/>
              </a:rPr>
              <a:t>Offensive Security Tactics for Linux Professionals: Putting It All Together</a:t>
            </a:r>
          </a:p>
        </p:txBody>
      </p:sp>
      <p:sp>
        <p:nvSpPr>
          <p:cNvPr id="17" name="Rectangle 1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805469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27F1A1-7A2C-4A27-ACC1-90AF24B3C72A}"/>
              </a:ext>
            </a:extLst>
          </p:cNvPr>
          <p:cNvSpPr>
            <a:spLocks noGrp="1"/>
          </p:cNvSpPr>
          <p:nvPr>
            <p:ph type="title"/>
          </p:nvPr>
        </p:nvSpPr>
        <p:spPr>
          <a:xfrm>
            <a:off x="699713" y="122663"/>
            <a:ext cx="11365907" cy="1699685"/>
          </a:xfrm>
        </p:spPr>
        <p:txBody>
          <a:bodyPr vert="horz" lIns="91440" tIns="45720" rIns="91440" bIns="45720" rtlCol="0" anchor="ctr">
            <a:normAutofit/>
          </a:bodyPr>
          <a:lstStyle/>
          <a:p>
            <a:pPr algn="ctr"/>
            <a:r>
              <a:rPr lang="en-GB" sz="4000" kern="1200" dirty="0">
                <a:solidFill>
                  <a:srgbClr val="FFFFFF"/>
                </a:solidFill>
                <a:latin typeface="Arial" panose="020B0604020202020204" pitchFamily="34" charset="0"/>
                <a:cs typeface="Arial" panose="020B0604020202020204" pitchFamily="34" charset="0"/>
              </a:rPr>
              <a:t>Defence Evasion (Bypassing with Pseudo Terminal in SSH)</a:t>
            </a:r>
            <a:endParaRPr lang="en-US" sz="4000" kern="1200" dirty="0">
              <a:solidFill>
                <a:srgbClr val="FFFFFF"/>
              </a:solidFill>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17286894-FF3B-490F-A7A2-1E61B7A2B43C}"/>
              </a:ext>
            </a:extLst>
          </p:cNvPr>
          <p:cNvPicPr>
            <a:picLocks noChangeAspect="1"/>
          </p:cNvPicPr>
          <p:nvPr/>
        </p:nvPicPr>
        <p:blipFill>
          <a:blip r:embed="rId2"/>
          <a:stretch>
            <a:fillRect/>
          </a:stretch>
        </p:blipFill>
        <p:spPr>
          <a:xfrm>
            <a:off x="1347557" y="2318315"/>
            <a:ext cx="9855924" cy="1897264"/>
          </a:xfrm>
          <a:prstGeom prst="rect">
            <a:avLst/>
          </a:prstGeom>
        </p:spPr>
      </p:pic>
    </p:spTree>
    <p:extLst>
      <p:ext uri="{BB962C8B-B14F-4D97-AF65-F5344CB8AC3E}">
        <p14:creationId xmlns:p14="http://schemas.microsoft.com/office/powerpoint/2010/main" val="673749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A11063-A2DF-4136-BD9F-DF95040245CA}"/>
              </a:ext>
            </a:extLst>
          </p:cNvPr>
          <p:cNvSpPr>
            <a:spLocks noGrp="1"/>
          </p:cNvSpPr>
          <p:nvPr>
            <p:ph type="title"/>
          </p:nvPr>
        </p:nvSpPr>
        <p:spPr>
          <a:xfrm>
            <a:off x="1371599" y="294538"/>
            <a:ext cx="9895951" cy="1033669"/>
          </a:xfrm>
        </p:spPr>
        <p:txBody>
          <a:bodyPr>
            <a:normAutofit/>
          </a:bodyPr>
          <a:lstStyle/>
          <a:p>
            <a:pPr algn="ctr"/>
            <a:r>
              <a:rPr lang="en-GB" sz="4000" dirty="0">
                <a:solidFill>
                  <a:srgbClr val="FFFFFF"/>
                </a:solidFill>
                <a:latin typeface="Arial" panose="020B0604020202020204" pitchFamily="34" charset="0"/>
                <a:cs typeface="Arial" panose="020B0604020202020204" pitchFamily="34" charset="0"/>
              </a:rPr>
              <a:t>Privilege Escalation</a:t>
            </a:r>
          </a:p>
        </p:txBody>
      </p:sp>
      <p:sp>
        <p:nvSpPr>
          <p:cNvPr id="3" name="Content Placeholder 2">
            <a:extLst>
              <a:ext uri="{FF2B5EF4-FFF2-40B4-BE49-F238E27FC236}">
                <a16:creationId xmlns:a16="http://schemas.microsoft.com/office/drawing/2014/main" id="{7AB6D090-3665-47FB-9FB6-50B6FE8B0655}"/>
              </a:ext>
            </a:extLst>
          </p:cNvPr>
          <p:cNvSpPr>
            <a:spLocks noGrp="1"/>
          </p:cNvSpPr>
          <p:nvPr>
            <p:ph idx="1"/>
          </p:nvPr>
        </p:nvSpPr>
        <p:spPr>
          <a:xfrm>
            <a:off x="1371599" y="2018371"/>
            <a:ext cx="9724031" cy="3983184"/>
          </a:xfrm>
        </p:spPr>
        <p:txBody>
          <a:bodyPr anchor="ctr">
            <a:normAutofit/>
          </a:bodyPr>
          <a:lstStyle/>
          <a:p>
            <a:r>
              <a:rPr lang="en-GB" sz="2000" dirty="0">
                <a:latin typeface="Arial" panose="020B0604020202020204" pitchFamily="34" charset="0"/>
                <a:cs typeface="Arial" panose="020B0604020202020204" pitchFamily="34" charset="0"/>
              </a:rPr>
              <a:t>During the privilege escalation phase, enabled SUIDs and versions were checked resulting in finding a vulnerable version of Sudo.</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The Sudo version was tested for the heap overflow exploit CVE-2021-3156 resulting positive. </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A public exploit was found and executed resulting in root access to the target file system.</a:t>
            </a:r>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1879EFAB-0341-464B-856C-90C04BD72E81}"/>
                  </a:ext>
                </a:extLst>
              </p14:cNvPr>
              <p14:cNvContentPartPr/>
              <p14:nvPr/>
            </p14:nvContentPartPr>
            <p14:xfrm>
              <a:off x="-620120" y="619440"/>
              <a:ext cx="360" cy="360"/>
            </p14:xfrm>
          </p:contentPart>
        </mc:Choice>
        <mc:Fallback xmlns="">
          <p:pic>
            <p:nvPicPr>
              <p:cNvPr id="8" name="Ink 7">
                <a:extLst>
                  <a:ext uri="{FF2B5EF4-FFF2-40B4-BE49-F238E27FC236}">
                    <a16:creationId xmlns:a16="http://schemas.microsoft.com/office/drawing/2014/main" id="{1879EFAB-0341-464B-856C-90C04BD72E81}"/>
                  </a:ext>
                </a:extLst>
              </p:cNvPr>
              <p:cNvPicPr/>
              <p:nvPr/>
            </p:nvPicPr>
            <p:blipFill>
              <a:blip r:embed="rId3"/>
              <a:stretch>
                <a:fillRect/>
              </a:stretch>
            </p:blipFill>
            <p:spPr>
              <a:xfrm>
                <a:off x="-629120" y="610440"/>
                <a:ext cx="18000" cy="18000"/>
              </a:xfrm>
              <a:prstGeom prst="rect">
                <a:avLst/>
              </a:prstGeom>
            </p:spPr>
          </p:pic>
        </mc:Fallback>
      </mc:AlternateContent>
    </p:spTree>
    <p:extLst>
      <p:ext uri="{BB962C8B-B14F-4D97-AF65-F5344CB8AC3E}">
        <p14:creationId xmlns:p14="http://schemas.microsoft.com/office/powerpoint/2010/main" val="552538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27F1A1-7A2C-4A27-ACC1-90AF24B3C72A}"/>
              </a:ext>
            </a:extLst>
          </p:cNvPr>
          <p:cNvSpPr>
            <a:spLocks noGrp="1"/>
          </p:cNvSpPr>
          <p:nvPr>
            <p:ph type="title"/>
          </p:nvPr>
        </p:nvSpPr>
        <p:spPr>
          <a:xfrm>
            <a:off x="699713" y="122664"/>
            <a:ext cx="11365907" cy="1371600"/>
          </a:xfrm>
        </p:spPr>
        <p:txBody>
          <a:bodyPr vert="horz" lIns="91440" tIns="45720" rIns="91440" bIns="45720" rtlCol="0" anchor="ctr">
            <a:normAutofit/>
          </a:bodyPr>
          <a:lstStyle/>
          <a:p>
            <a:pPr algn="ctr"/>
            <a:r>
              <a:rPr lang="en-US" sz="4000" kern="1200" dirty="0">
                <a:solidFill>
                  <a:srgbClr val="FFFFFF"/>
                </a:solidFill>
                <a:latin typeface="Arial" panose="020B0604020202020204" pitchFamily="34" charset="0"/>
                <a:cs typeface="Arial" panose="020B0604020202020204" pitchFamily="34" charset="0"/>
              </a:rPr>
              <a:t>Privilege Escalation (Finding SUIDs) </a:t>
            </a:r>
          </a:p>
        </p:txBody>
      </p:sp>
      <p:pic>
        <p:nvPicPr>
          <p:cNvPr id="9" name="Picture 8">
            <a:extLst>
              <a:ext uri="{FF2B5EF4-FFF2-40B4-BE49-F238E27FC236}">
                <a16:creationId xmlns:a16="http://schemas.microsoft.com/office/drawing/2014/main" id="{EA10C2E7-73E5-4C16-A020-6A5D60FDDBA4}"/>
              </a:ext>
            </a:extLst>
          </p:cNvPr>
          <p:cNvPicPr>
            <a:picLocks noChangeAspect="1"/>
          </p:cNvPicPr>
          <p:nvPr/>
        </p:nvPicPr>
        <p:blipFill>
          <a:blip r:embed="rId3"/>
          <a:stretch>
            <a:fillRect/>
          </a:stretch>
        </p:blipFill>
        <p:spPr>
          <a:xfrm>
            <a:off x="1284309" y="1821887"/>
            <a:ext cx="10448814" cy="4440746"/>
          </a:xfrm>
          <a:prstGeom prst="rect">
            <a:avLst/>
          </a:prstGeom>
        </p:spPr>
      </p:pic>
      <mc:AlternateContent xmlns:mc="http://schemas.openxmlformats.org/markup-compatibility/2006" xmlns:p14="http://schemas.microsoft.com/office/powerpoint/2010/main">
        <mc:Choice Requires="p14">
          <p:contentPart p14:bwMode="auto" r:id="rId4">
            <p14:nvContentPartPr>
              <p14:cNvPr id="18" name="Ink 17">
                <a:extLst>
                  <a:ext uri="{FF2B5EF4-FFF2-40B4-BE49-F238E27FC236}">
                    <a16:creationId xmlns:a16="http://schemas.microsoft.com/office/drawing/2014/main" id="{6A66E17F-5E7B-49BB-B648-C168EF70E263}"/>
                  </a:ext>
                </a:extLst>
              </p14:cNvPr>
              <p14:cNvContentPartPr/>
              <p14:nvPr/>
            </p14:nvContentPartPr>
            <p14:xfrm>
              <a:off x="1305909" y="4045629"/>
              <a:ext cx="6033960" cy="360"/>
            </p14:xfrm>
          </p:contentPart>
        </mc:Choice>
        <mc:Fallback xmlns="">
          <p:pic>
            <p:nvPicPr>
              <p:cNvPr id="18" name="Ink 17">
                <a:extLst>
                  <a:ext uri="{FF2B5EF4-FFF2-40B4-BE49-F238E27FC236}">
                    <a16:creationId xmlns:a16="http://schemas.microsoft.com/office/drawing/2014/main" id="{6A66E17F-5E7B-49BB-B648-C168EF70E263}"/>
                  </a:ext>
                </a:extLst>
              </p:cNvPr>
              <p:cNvPicPr/>
              <p:nvPr/>
            </p:nvPicPr>
            <p:blipFill>
              <a:blip r:embed="rId9"/>
              <a:stretch>
                <a:fillRect/>
              </a:stretch>
            </p:blipFill>
            <p:spPr>
              <a:xfrm>
                <a:off x="1296909" y="4036629"/>
                <a:ext cx="60516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9" name="Ink 18">
                <a:extLst>
                  <a:ext uri="{FF2B5EF4-FFF2-40B4-BE49-F238E27FC236}">
                    <a16:creationId xmlns:a16="http://schemas.microsoft.com/office/drawing/2014/main" id="{D5384738-6988-44AE-AF5B-E34F8B9080CE}"/>
                  </a:ext>
                </a:extLst>
              </p14:cNvPr>
              <p14:cNvContentPartPr/>
              <p14:nvPr/>
            </p14:nvContentPartPr>
            <p14:xfrm>
              <a:off x="7347640" y="4042260"/>
              <a:ext cx="360" cy="360"/>
            </p14:xfrm>
          </p:contentPart>
        </mc:Choice>
        <mc:Fallback xmlns="">
          <p:pic>
            <p:nvPicPr>
              <p:cNvPr id="19" name="Ink 18">
                <a:extLst>
                  <a:ext uri="{FF2B5EF4-FFF2-40B4-BE49-F238E27FC236}">
                    <a16:creationId xmlns:a16="http://schemas.microsoft.com/office/drawing/2014/main" id="{D5384738-6988-44AE-AF5B-E34F8B9080CE}"/>
                  </a:ext>
                </a:extLst>
              </p:cNvPr>
              <p:cNvPicPr/>
              <p:nvPr/>
            </p:nvPicPr>
            <p:blipFill>
              <a:blip r:embed="rId13"/>
              <a:stretch>
                <a:fillRect/>
              </a:stretch>
            </p:blipFill>
            <p:spPr>
              <a:xfrm>
                <a:off x="7339000" y="4033260"/>
                <a:ext cx="18000" cy="18000"/>
              </a:xfrm>
              <a:prstGeom prst="rect">
                <a:avLst/>
              </a:prstGeom>
            </p:spPr>
          </p:pic>
        </mc:Fallback>
      </mc:AlternateContent>
      <p:grpSp>
        <p:nvGrpSpPr>
          <p:cNvPr id="3" name="Group 2">
            <a:extLst>
              <a:ext uri="{FF2B5EF4-FFF2-40B4-BE49-F238E27FC236}">
                <a16:creationId xmlns:a16="http://schemas.microsoft.com/office/drawing/2014/main" id="{2EF178A2-9478-46A5-A815-00546D92A337}"/>
              </a:ext>
            </a:extLst>
          </p:cNvPr>
          <p:cNvGrpSpPr/>
          <p:nvPr/>
        </p:nvGrpSpPr>
        <p:grpSpPr>
          <a:xfrm>
            <a:off x="1284309" y="4042260"/>
            <a:ext cx="6097171" cy="306849"/>
            <a:chOff x="1284309" y="4042260"/>
            <a:chExt cx="6097171" cy="306849"/>
          </a:xfrm>
        </p:grpSpPr>
        <mc:AlternateContent xmlns:mc="http://schemas.openxmlformats.org/markup-compatibility/2006" xmlns:p14="http://schemas.microsoft.com/office/powerpoint/2010/main">
          <mc:Choice Requires="p14">
            <p:contentPart p14:bwMode="auto" r:id="rId14">
              <p14:nvContentPartPr>
                <p14:cNvPr id="5" name="Ink 4">
                  <a:extLst>
                    <a:ext uri="{FF2B5EF4-FFF2-40B4-BE49-F238E27FC236}">
                      <a16:creationId xmlns:a16="http://schemas.microsoft.com/office/drawing/2014/main" id="{465084A3-AB2B-4868-B23F-9515E03A5703}"/>
                    </a:ext>
                  </a:extLst>
                </p14:cNvPr>
                <p14:cNvContentPartPr/>
                <p14:nvPr/>
              </p14:nvContentPartPr>
              <p14:xfrm>
                <a:off x="1284309" y="4348749"/>
                <a:ext cx="6084000" cy="360"/>
              </p14:xfrm>
            </p:contentPart>
          </mc:Choice>
          <mc:Fallback xmlns="">
            <p:pic>
              <p:nvPicPr>
                <p:cNvPr id="5" name="Ink 4">
                  <a:extLst>
                    <a:ext uri="{FF2B5EF4-FFF2-40B4-BE49-F238E27FC236}">
                      <a16:creationId xmlns:a16="http://schemas.microsoft.com/office/drawing/2014/main" id="{465084A3-AB2B-4868-B23F-9515E03A5703}"/>
                    </a:ext>
                  </a:extLst>
                </p:cNvPr>
                <p:cNvPicPr/>
                <p:nvPr/>
              </p:nvPicPr>
              <p:blipFill>
                <a:blip r:embed="rId15"/>
                <a:stretch>
                  <a:fillRect/>
                </a:stretch>
              </p:blipFill>
              <p:spPr>
                <a:xfrm>
                  <a:off x="1275310" y="4339749"/>
                  <a:ext cx="6101639"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6" name="Ink 5">
                  <a:extLst>
                    <a:ext uri="{FF2B5EF4-FFF2-40B4-BE49-F238E27FC236}">
                      <a16:creationId xmlns:a16="http://schemas.microsoft.com/office/drawing/2014/main" id="{D6CA613D-A3BD-496C-943B-3D5F33D1D98D}"/>
                    </a:ext>
                  </a:extLst>
                </p14:cNvPr>
                <p14:cNvContentPartPr/>
                <p14:nvPr/>
              </p14:nvContentPartPr>
              <p14:xfrm>
                <a:off x="1294749" y="4066509"/>
                <a:ext cx="360" cy="260280"/>
              </p14:xfrm>
            </p:contentPart>
          </mc:Choice>
          <mc:Fallback xmlns="">
            <p:pic>
              <p:nvPicPr>
                <p:cNvPr id="6" name="Ink 5">
                  <a:extLst>
                    <a:ext uri="{FF2B5EF4-FFF2-40B4-BE49-F238E27FC236}">
                      <a16:creationId xmlns:a16="http://schemas.microsoft.com/office/drawing/2014/main" id="{D6CA613D-A3BD-496C-943B-3D5F33D1D98D}"/>
                    </a:ext>
                  </a:extLst>
                </p:cNvPr>
                <p:cNvPicPr/>
                <p:nvPr/>
              </p:nvPicPr>
              <p:blipFill>
                <a:blip r:embed="rId17"/>
                <a:stretch>
                  <a:fillRect/>
                </a:stretch>
              </p:blipFill>
              <p:spPr>
                <a:xfrm>
                  <a:off x="1285749" y="4057509"/>
                  <a:ext cx="18000" cy="2779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7" name="Ink 16">
                  <a:extLst>
                    <a:ext uri="{FF2B5EF4-FFF2-40B4-BE49-F238E27FC236}">
                      <a16:creationId xmlns:a16="http://schemas.microsoft.com/office/drawing/2014/main" id="{B26A725C-D4C3-4438-B7AD-F1BAE7E07486}"/>
                    </a:ext>
                  </a:extLst>
                </p14:cNvPr>
                <p14:cNvContentPartPr/>
                <p14:nvPr/>
              </p14:nvContentPartPr>
              <p14:xfrm>
                <a:off x="7375509" y="4057509"/>
                <a:ext cx="360" cy="284760"/>
              </p14:xfrm>
            </p:contentPart>
          </mc:Choice>
          <mc:Fallback xmlns="">
            <p:pic>
              <p:nvPicPr>
                <p:cNvPr id="17" name="Ink 16">
                  <a:extLst>
                    <a:ext uri="{FF2B5EF4-FFF2-40B4-BE49-F238E27FC236}">
                      <a16:creationId xmlns:a16="http://schemas.microsoft.com/office/drawing/2014/main" id="{B26A725C-D4C3-4438-B7AD-F1BAE7E07486}"/>
                    </a:ext>
                  </a:extLst>
                </p:cNvPr>
                <p:cNvPicPr/>
                <p:nvPr/>
              </p:nvPicPr>
              <p:blipFill>
                <a:blip r:embed="rId19"/>
                <a:stretch>
                  <a:fillRect/>
                </a:stretch>
              </p:blipFill>
              <p:spPr>
                <a:xfrm>
                  <a:off x="7366509" y="4048509"/>
                  <a:ext cx="18000" cy="3024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0" name="Ink 19">
                  <a:extLst>
                    <a:ext uri="{FF2B5EF4-FFF2-40B4-BE49-F238E27FC236}">
                      <a16:creationId xmlns:a16="http://schemas.microsoft.com/office/drawing/2014/main" id="{70B922A0-7419-4DD6-A571-43CFBB91B57A}"/>
                    </a:ext>
                  </a:extLst>
                </p14:cNvPr>
                <p14:cNvContentPartPr/>
                <p14:nvPr/>
              </p14:nvContentPartPr>
              <p14:xfrm>
                <a:off x="4107280" y="4042260"/>
                <a:ext cx="3274200" cy="360"/>
              </p14:xfrm>
            </p:contentPart>
          </mc:Choice>
          <mc:Fallback xmlns="">
            <p:pic>
              <p:nvPicPr>
                <p:cNvPr id="20" name="Ink 19">
                  <a:extLst>
                    <a:ext uri="{FF2B5EF4-FFF2-40B4-BE49-F238E27FC236}">
                      <a16:creationId xmlns:a16="http://schemas.microsoft.com/office/drawing/2014/main" id="{70B922A0-7419-4DD6-A571-43CFBB91B57A}"/>
                    </a:ext>
                  </a:extLst>
                </p:cNvPr>
                <p:cNvPicPr/>
                <p:nvPr/>
              </p:nvPicPr>
              <p:blipFill>
                <a:blip r:embed="rId21"/>
                <a:stretch>
                  <a:fillRect/>
                </a:stretch>
              </p:blipFill>
              <p:spPr>
                <a:xfrm>
                  <a:off x="4098281" y="4033260"/>
                  <a:ext cx="3291838"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2" name="Ink 21">
                  <a:extLst>
                    <a:ext uri="{FF2B5EF4-FFF2-40B4-BE49-F238E27FC236}">
                      <a16:creationId xmlns:a16="http://schemas.microsoft.com/office/drawing/2014/main" id="{69F3CE95-422F-4381-ADAE-1DBF5567A809}"/>
                    </a:ext>
                  </a:extLst>
                </p14:cNvPr>
                <p14:cNvContentPartPr/>
                <p14:nvPr/>
              </p14:nvContentPartPr>
              <p14:xfrm>
                <a:off x="1292720" y="4042260"/>
                <a:ext cx="3004920" cy="360"/>
              </p14:xfrm>
            </p:contentPart>
          </mc:Choice>
          <mc:Fallback xmlns="">
            <p:pic>
              <p:nvPicPr>
                <p:cNvPr id="22" name="Ink 21">
                  <a:extLst>
                    <a:ext uri="{FF2B5EF4-FFF2-40B4-BE49-F238E27FC236}">
                      <a16:creationId xmlns:a16="http://schemas.microsoft.com/office/drawing/2014/main" id="{69F3CE95-422F-4381-ADAE-1DBF5567A809}"/>
                    </a:ext>
                  </a:extLst>
                </p:cNvPr>
                <p:cNvPicPr/>
                <p:nvPr/>
              </p:nvPicPr>
              <p:blipFill>
                <a:blip r:embed="rId23"/>
                <a:stretch>
                  <a:fillRect/>
                </a:stretch>
              </p:blipFill>
              <p:spPr>
                <a:xfrm>
                  <a:off x="1283720" y="4033260"/>
                  <a:ext cx="302256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4">
            <p14:nvContentPartPr>
              <p14:cNvPr id="24" name="Ink 23">
                <a:extLst>
                  <a:ext uri="{FF2B5EF4-FFF2-40B4-BE49-F238E27FC236}">
                    <a16:creationId xmlns:a16="http://schemas.microsoft.com/office/drawing/2014/main" id="{F55394B5-F02D-4874-858D-4D7DFE217C21}"/>
                  </a:ext>
                </a:extLst>
              </p14:cNvPr>
              <p14:cNvContentPartPr/>
              <p14:nvPr/>
            </p14:nvContentPartPr>
            <p14:xfrm>
              <a:off x="1287680" y="4042260"/>
              <a:ext cx="360" cy="360"/>
            </p14:xfrm>
          </p:contentPart>
        </mc:Choice>
        <mc:Fallback xmlns="">
          <p:pic>
            <p:nvPicPr>
              <p:cNvPr id="24" name="Ink 23">
                <a:extLst>
                  <a:ext uri="{FF2B5EF4-FFF2-40B4-BE49-F238E27FC236}">
                    <a16:creationId xmlns:a16="http://schemas.microsoft.com/office/drawing/2014/main" id="{F55394B5-F02D-4874-858D-4D7DFE217C21}"/>
                  </a:ext>
                </a:extLst>
              </p:cNvPr>
              <p:cNvPicPr/>
              <p:nvPr/>
            </p:nvPicPr>
            <p:blipFill>
              <a:blip r:embed="rId13"/>
              <a:stretch>
                <a:fillRect/>
              </a:stretch>
            </p:blipFill>
            <p:spPr>
              <a:xfrm>
                <a:off x="1278680" y="40332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6" name="Ink 25">
                <a:extLst>
                  <a:ext uri="{FF2B5EF4-FFF2-40B4-BE49-F238E27FC236}">
                    <a16:creationId xmlns:a16="http://schemas.microsoft.com/office/drawing/2014/main" id="{52D5F8E2-DD50-48D5-B85E-6840586FFC48}"/>
                  </a:ext>
                </a:extLst>
              </p14:cNvPr>
              <p14:cNvContentPartPr/>
              <p14:nvPr/>
            </p14:nvContentPartPr>
            <p14:xfrm>
              <a:off x="1295240" y="4042260"/>
              <a:ext cx="360" cy="360"/>
            </p14:xfrm>
          </p:contentPart>
        </mc:Choice>
        <mc:Fallback xmlns="">
          <p:pic>
            <p:nvPicPr>
              <p:cNvPr id="26" name="Ink 25">
                <a:extLst>
                  <a:ext uri="{FF2B5EF4-FFF2-40B4-BE49-F238E27FC236}">
                    <a16:creationId xmlns:a16="http://schemas.microsoft.com/office/drawing/2014/main" id="{52D5F8E2-DD50-48D5-B85E-6840586FFC48}"/>
                  </a:ext>
                </a:extLst>
              </p:cNvPr>
              <p:cNvPicPr/>
              <p:nvPr/>
            </p:nvPicPr>
            <p:blipFill>
              <a:blip r:embed="rId13"/>
              <a:stretch>
                <a:fillRect/>
              </a:stretch>
            </p:blipFill>
            <p:spPr>
              <a:xfrm>
                <a:off x="1286240" y="40332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6" name="Ink 35">
                <a:extLst>
                  <a:ext uri="{FF2B5EF4-FFF2-40B4-BE49-F238E27FC236}">
                    <a16:creationId xmlns:a16="http://schemas.microsoft.com/office/drawing/2014/main" id="{FFA66124-6107-4942-B6AC-DE56860C1831}"/>
                  </a:ext>
                </a:extLst>
              </p14:cNvPr>
              <p14:cNvContentPartPr/>
              <p14:nvPr/>
            </p14:nvContentPartPr>
            <p14:xfrm>
              <a:off x="1290200" y="4051260"/>
              <a:ext cx="360" cy="360"/>
            </p14:xfrm>
          </p:contentPart>
        </mc:Choice>
        <mc:Fallback xmlns="">
          <p:pic>
            <p:nvPicPr>
              <p:cNvPr id="36" name="Ink 35">
                <a:extLst>
                  <a:ext uri="{FF2B5EF4-FFF2-40B4-BE49-F238E27FC236}">
                    <a16:creationId xmlns:a16="http://schemas.microsoft.com/office/drawing/2014/main" id="{FFA66124-6107-4942-B6AC-DE56860C1831}"/>
                  </a:ext>
                </a:extLst>
              </p:cNvPr>
              <p:cNvPicPr/>
              <p:nvPr/>
            </p:nvPicPr>
            <p:blipFill>
              <a:blip r:embed="rId13"/>
              <a:stretch>
                <a:fillRect/>
              </a:stretch>
            </p:blipFill>
            <p:spPr>
              <a:xfrm>
                <a:off x="1281200" y="40422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7" name="Ink 36">
                <a:extLst>
                  <a:ext uri="{FF2B5EF4-FFF2-40B4-BE49-F238E27FC236}">
                    <a16:creationId xmlns:a16="http://schemas.microsoft.com/office/drawing/2014/main" id="{32C0C629-F7DF-4791-AF29-1F9FD3877F59}"/>
                  </a:ext>
                </a:extLst>
              </p14:cNvPr>
              <p14:cNvContentPartPr/>
              <p14:nvPr/>
            </p14:nvContentPartPr>
            <p14:xfrm>
              <a:off x="1290200" y="4051260"/>
              <a:ext cx="360" cy="360"/>
            </p14:xfrm>
          </p:contentPart>
        </mc:Choice>
        <mc:Fallback xmlns="">
          <p:pic>
            <p:nvPicPr>
              <p:cNvPr id="37" name="Ink 36">
                <a:extLst>
                  <a:ext uri="{FF2B5EF4-FFF2-40B4-BE49-F238E27FC236}">
                    <a16:creationId xmlns:a16="http://schemas.microsoft.com/office/drawing/2014/main" id="{32C0C629-F7DF-4791-AF29-1F9FD3877F59}"/>
                  </a:ext>
                </a:extLst>
              </p:cNvPr>
              <p:cNvPicPr/>
              <p:nvPr/>
            </p:nvPicPr>
            <p:blipFill>
              <a:blip r:embed="rId13"/>
              <a:stretch>
                <a:fillRect/>
              </a:stretch>
            </p:blipFill>
            <p:spPr>
              <a:xfrm>
                <a:off x="1281200" y="4042260"/>
                <a:ext cx="18000" cy="18000"/>
              </a:xfrm>
              <a:prstGeom prst="rect">
                <a:avLst/>
              </a:prstGeom>
            </p:spPr>
          </p:pic>
        </mc:Fallback>
      </mc:AlternateContent>
    </p:spTree>
    <p:extLst>
      <p:ext uri="{BB962C8B-B14F-4D97-AF65-F5344CB8AC3E}">
        <p14:creationId xmlns:p14="http://schemas.microsoft.com/office/powerpoint/2010/main" val="1502565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27F1A1-7A2C-4A27-ACC1-90AF24B3C72A}"/>
              </a:ext>
            </a:extLst>
          </p:cNvPr>
          <p:cNvSpPr>
            <a:spLocks noGrp="1"/>
          </p:cNvSpPr>
          <p:nvPr>
            <p:ph type="title"/>
          </p:nvPr>
        </p:nvSpPr>
        <p:spPr>
          <a:xfrm>
            <a:off x="699713" y="248038"/>
            <a:ext cx="11265546" cy="1159200"/>
          </a:xfrm>
        </p:spPr>
        <p:txBody>
          <a:bodyPr vert="horz" lIns="91440" tIns="45720" rIns="91440" bIns="45720" rtlCol="0" anchor="ctr">
            <a:normAutofit/>
          </a:bodyPr>
          <a:lstStyle/>
          <a:p>
            <a:pPr algn="ctr"/>
            <a:r>
              <a:rPr lang="en-US" sz="4000" kern="1200" dirty="0">
                <a:solidFill>
                  <a:srgbClr val="FFFFFF"/>
                </a:solidFill>
                <a:latin typeface="Arial" panose="020B0604020202020204" pitchFamily="34" charset="0"/>
                <a:cs typeface="Arial" panose="020B0604020202020204" pitchFamily="34" charset="0"/>
              </a:rPr>
              <a:t>Privilege Escalation (</a:t>
            </a:r>
            <a:r>
              <a:rPr lang="en-US" sz="4000" kern="1200" dirty="0" err="1">
                <a:solidFill>
                  <a:srgbClr val="FFFFFF"/>
                </a:solidFill>
                <a:latin typeface="Arial" panose="020B0604020202020204" pitchFamily="34" charset="0"/>
                <a:cs typeface="Arial" panose="020B0604020202020204" pitchFamily="34" charset="0"/>
              </a:rPr>
              <a:t>Sudo</a:t>
            </a:r>
            <a:r>
              <a:rPr lang="en-US" sz="4000" kern="1200" dirty="0">
                <a:solidFill>
                  <a:srgbClr val="FFFFFF"/>
                </a:solidFill>
                <a:latin typeface="Arial" panose="020B0604020202020204" pitchFamily="34" charset="0"/>
                <a:cs typeface="Arial" panose="020B0604020202020204" pitchFamily="34" charset="0"/>
              </a:rPr>
              <a:t> Version) </a:t>
            </a:r>
          </a:p>
        </p:txBody>
      </p:sp>
      <p:pic>
        <p:nvPicPr>
          <p:cNvPr id="4" name="Picture 3" descr="Text&#10;&#10;Description automatically generated">
            <a:extLst>
              <a:ext uri="{FF2B5EF4-FFF2-40B4-BE49-F238E27FC236}">
                <a16:creationId xmlns:a16="http://schemas.microsoft.com/office/drawing/2014/main" id="{9E4E8E9D-F0D1-4722-B93D-DB34CAD49E38}"/>
              </a:ext>
            </a:extLst>
          </p:cNvPr>
          <p:cNvPicPr>
            <a:picLocks noChangeAspect="1"/>
          </p:cNvPicPr>
          <p:nvPr/>
        </p:nvPicPr>
        <p:blipFill>
          <a:blip r:embed="rId3"/>
          <a:stretch>
            <a:fillRect/>
          </a:stretch>
        </p:blipFill>
        <p:spPr>
          <a:xfrm>
            <a:off x="432225" y="2535718"/>
            <a:ext cx="11327549" cy="3313309"/>
          </a:xfrm>
          <a:prstGeom prst="rect">
            <a:avLst/>
          </a:prstGeom>
        </p:spPr>
      </p:pic>
    </p:spTree>
    <p:extLst>
      <p:ext uri="{BB962C8B-B14F-4D97-AF65-F5344CB8AC3E}">
        <p14:creationId xmlns:p14="http://schemas.microsoft.com/office/powerpoint/2010/main" val="205993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27F1A1-7A2C-4A27-ACC1-90AF24B3C72A}"/>
              </a:ext>
            </a:extLst>
          </p:cNvPr>
          <p:cNvSpPr>
            <a:spLocks noGrp="1"/>
          </p:cNvSpPr>
          <p:nvPr>
            <p:ph type="title"/>
          </p:nvPr>
        </p:nvSpPr>
        <p:spPr>
          <a:xfrm>
            <a:off x="699713" y="248038"/>
            <a:ext cx="11265546" cy="1159200"/>
          </a:xfrm>
        </p:spPr>
        <p:txBody>
          <a:bodyPr vert="horz" lIns="91440" tIns="45720" rIns="91440" bIns="45720" rtlCol="0" anchor="ctr">
            <a:normAutofit/>
          </a:bodyPr>
          <a:lstStyle/>
          <a:p>
            <a:pPr algn="ctr"/>
            <a:r>
              <a:rPr lang="en-US" sz="4000" kern="1200" dirty="0">
                <a:solidFill>
                  <a:srgbClr val="FFFFFF"/>
                </a:solidFill>
                <a:latin typeface="Arial" panose="020B0604020202020204" pitchFamily="34" charset="0"/>
                <a:cs typeface="Arial" panose="020B0604020202020204" pitchFamily="34" charset="0"/>
              </a:rPr>
              <a:t>Privilege Escalation (</a:t>
            </a:r>
            <a:r>
              <a:rPr lang="en-US" sz="4000" kern="1200" dirty="0" err="1">
                <a:solidFill>
                  <a:srgbClr val="FFFFFF"/>
                </a:solidFill>
                <a:latin typeface="Arial" panose="020B0604020202020204" pitchFamily="34" charset="0"/>
                <a:cs typeface="Arial" panose="020B0604020202020204" pitchFamily="34" charset="0"/>
              </a:rPr>
              <a:t>Sudo</a:t>
            </a:r>
            <a:r>
              <a:rPr lang="en-US" sz="4000" kern="1200" dirty="0">
                <a:solidFill>
                  <a:srgbClr val="FFFFFF"/>
                </a:solidFill>
                <a:latin typeface="Arial" panose="020B0604020202020204" pitchFamily="34" charset="0"/>
                <a:cs typeface="Arial" panose="020B0604020202020204" pitchFamily="34" charset="0"/>
              </a:rPr>
              <a:t> Exploit Test) </a:t>
            </a:r>
          </a:p>
        </p:txBody>
      </p:sp>
      <p:pic>
        <p:nvPicPr>
          <p:cNvPr id="8" name="Picture 7">
            <a:extLst>
              <a:ext uri="{FF2B5EF4-FFF2-40B4-BE49-F238E27FC236}">
                <a16:creationId xmlns:a16="http://schemas.microsoft.com/office/drawing/2014/main" id="{5E7BA506-0209-4967-99DC-BC71BF50A90F}"/>
              </a:ext>
            </a:extLst>
          </p:cNvPr>
          <p:cNvPicPr>
            <a:picLocks noChangeAspect="1"/>
          </p:cNvPicPr>
          <p:nvPr/>
        </p:nvPicPr>
        <p:blipFill>
          <a:blip r:embed="rId3"/>
          <a:stretch>
            <a:fillRect/>
          </a:stretch>
        </p:blipFill>
        <p:spPr>
          <a:xfrm>
            <a:off x="393878" y="2962656"/>
            <a:ext cx="11404243" cy="932688"/>
          </a:xfrm>
          <a:prstGeom prst="rect">
            <a:avLst/>
          </a:prstGeom>
        </p:spPr>
      </p:pic>
    </p:spTree>
    <p:extLst>
      <p:ext uri="{BB962C8B-B14F-4D97-AF65-F5344CB8AC3E}">
        <p14:creationId xmlns:p14="http://schemas.microsoft.com/office/powerpoint/2010/main" val="1512471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27F1A1-7A2C-4A27-ACC1-90AF24B3C72A}"/>
              </a:ext>
            </a:extLst>
          </p:cNvPr>
          <p:cNvSpPr>
            <a:spLocks noGrp="1"/>
          </p:cNvSpPr>
          <p:nvPr>
            <p:ph type="title"/>
          </p:nvPr>
        </p:nvSpPr>
        <p:spPr>
          <a:xfrm>
            <a:off x="699713" y="248038"/>
            <a:ext cx="11265546" cy="1159200"/>
          </a:xfrm>
        </p:spPr>
        <p:txBody>
          <a:bodyPr vert="horz" lIns="91440" tIns="45720" rIns="91440" bIns="45720" rtlCol="0" anchor="ctr">
            <a:normAutofit/>
          </a:bodyPr>
          <a:lstStyle/>
          <a:p>
            <a:pPr algn="ctr"/>
            <a:r>
              <a:rPr lang="en-US" sz="4000" kern="1200" dirty="0">
                <a:solidFill>
                  <a:srgbClr val="FFFFFF"/>
                </a:solidFill>
                <a:latin typeface="Arial" panose="020B0604020202020204" pitchFamily="34" charset="0"/>
                <a:cs typeface="Arial" panose="020B0604020202020204" pitchFamily="34" charset="0"/>
              </a:rPr>
              <a:t>Privilege Escalation (</a:t>
            </a:r>
            <a:r>
              <a:rPr lang="en-US" sz="4000" kern="1200" dirty="0" err="1">
                <a:solidFill>
                  <a:srgbClr val="FFFFFF"/>
                </a:solidFill>
                <a:latin typeface="Arial" panose="020B0604020202020204" pitchFamily="34" charset="0"/>
                <a:cs typeface="Arial" panose="020B0604020202020204" pitchFamily="34" charset="0"/>
              </a:rPr>
              <a:t>Sudo</a:t>
            </a:r>
            <a:r>
              <a:rPr lang="en-US" sz="4000" kern="1200" dirty="0">
                <a:solidFill>
                  <a:srgbClr val="FFFFFF"/>
                </a:solidFill>
                <a:latin typeface="Arial" panose="020B0604020202020204" pitchFamily="34" charset="0"/>
                <a:cs typeface="Arial" panose="020B0604020202020204" pitchFamily="34" charset="0"/>
              </a:rPr>
              <a:t> Exploit) </a:t>
            </a:r>
          </a:p>
        </p:txBody>
      </p:sp>
      <p:pic>
        <p:nvPicPr>
          <p:cNvPr id="9" name="Picture 8">
            <a:extLst>
              <a:ext uri="{FF2B5EF4-FFF2-40B4-BE49-F238E27FC236}">
                <a16:creationId xmlns:a16="http://schemas.microsoft.com/office/drawing/2014/main" id="{D91A2DAF-67CA-4296-AFC0-5413D0BD124D}"/>
              </a:ext>
            </a:extLst>
          </p:cNvPr>
          <p:cNvPicPr>
            <a:picLocks noChangeAspect="1"/>
          </p:cNvPicPr>
          <p:nvPr/>
        </p:nvPicPr>
        <p:blipFill>
          <a:blip r:embed="rId3"/>
          <a:stretch>
            <a:fillRect/>
          </a:stretch>
        </p:blipFill>
        <p:spPr>
          <a:xfrm>
            <a:off x="564564" y="2731391"/>
            <a:ext cx="11062868" cy="2266540"/>
          </a:xfrm>
          <a:prstGeom prst="rect">
            <a:avLst/>
          </a:prstGeom>
        </p:spPr>
      </p:pic>
    </p:spTree>
    <p:extLst>
      <p:ext uri="{BB962C8B-B14F-4D97-AF65-F5344CB8AC3E}">
        <p14:creationId xmlns:p14="http://schemas.microsoft.com/office/powerpoint/2010/main" val="1748218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8" name="Straight Connector 37">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27F1A1-7A2C-4A27-ACC1-90AF24B3C72A}"/>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Privilege Escalation (Root Shell) </a:t>
            </a:r>
          </a:p>
        </p:txBody>
      </p:sp>
      <p:cxnSp>
        <p:nvCxnSpPr>
          <p:cNvPr id="42" name="Straight Connector 41">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BEDCD95A-6657-46B2-81DC-30A47D14CDB8}"/>
              </a:ext>
            </a:extLst>
          </p:cNvPr>
          <p:cNvPicPr>
            <a:picLocks noChangeAspect="1"/>
          </p:cNvPicPr>
          <p:nvPr/>
        </p:nvPicPr>
        <p:blipFill>
          <a:blip r:embed="rId3"/>
          <a:stretch>
            <a:fillRect/>
          </a:stretch>
        </p:blipFill>
        <p:spPr>
          <a:xfrm>
            <a:off x="398041" y="2427541"/>
            <a:ext cx="11340818" cy="3997637"/>
          </a:xfrm>
          <a:prstGeom prst="rect">
            <a:avLst/>
          </a:prstGeom>
        </p:spPr>
      </p:pic>
    </p:spTree>
    <p:extLst>
      <p:ext uri="{BB962C8B-B14F-4D97-AF65-F5344CB8AC3E}">
        <p14:creationId xmlns:p14="http://schemas.microsoft.com/office/powerpoint/2010/main" val="597294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27F1A1-7A2C-4A27-ACC1-90AF24B3C72A}"/>
              </a:ext>
            </a:extLst>
          </p:cNvPr>
          <p:cNvSpPr>
            <a:spLocks noGrp="1"/>
          </p:cNvSpPr>
          <p:nvPr>
            <p:ph type="title"/>
          </p:nvPr>
        </p:nvSpPr>
        <p:spPr>
          <a:xfrm>
            <a:off x="699713" y="248038"/>
            <a:ext cx="11265546" cy="1159200"/>
          </a:xfrm>
        </p:spPr>
        <p:txBody>
          <a:bodyPr vert="horz" lIns="91440" tIns="45720" rIns="91440" bIns="45720" rtlCol="0" anchor="ctr">
            <a:normAutofit/>
          </a:bodyPr>
          <a:lstStyle/>
          <a:p>
            <a:pPr algn="ctr"/>
            <a:r>
              <a:rPr lang="en-US" sz="4000" kern="1200" dirty="0">
                <a:solidFill>
                  <a:srgbClr val="FFFFFF"/>
                </a:solidFill>
                <a:latin typeface="Arial" panose="020B0604020202020204" pitchFamily="34" charset="0"/>
                <a:cs typeface="Arial" panose="020B0604020202020204" pitchFamily="34" charset="0"/>
              </a:rPr>
              <a:t>Post-Exploitation</a:t>
            </a:r>
          </a:p>
        </p:txBody>
      </p:sp>
      <p:sp>
        <p:nvSpPr>
          <p:cNvPr id="9" name="Content Placeholder 2">
            <a:extLst>
              <a:ext uri="{FF2B5EF4-FFF2-40B4-BE49-F238E27FC236}">
                <a16:creationId xmlns:a16="http://schemas.microsoft.com/office/drawing/2014/main" id="{8698BECD-C455-4ABE-B821-28EAC77DC37E}"/>
              </a:ext>
            </a:extLst>
          </p:cNvPr>
          <p:cNvSpPr>
            <a:spLocks noGrp="1"/>
          </p:cNvSpPr>
          <p:nvPr>
            <p:ph idx="1"/>
          </p:nvPr>
        </p:nvSpPr>
        <p:spPr>
          <a:xfrm>
            <a:off x="838200" y="1825625"/>
            <a:ext cx="10515600" cy="4351338"/>
          </a:xfrm>
        </p:spPr>
        <p:txBody>
          <a:bodyPr>
            <a:normAutofit lnSpcReduction="10000"/>
          </a:bodyPr>
          <a:lstStyle/>
          <a:p>
            <a:r>
              <a:rPr lang="en-GB" dirty="0"/>
              <a:t>Now that root access was achieved, it was time to conduct further searches on the previously restricted shares of the filesystem such as root and other areas.</a:t>
            </a:r>
          </a:p>
          <a:p>
            <a:endParaRPr lang="en-GB" dirty="0"/>
          </a:p>
          <a:p>
            <a:r>
              <a:rPr lang="en-GB" dirty="0"/>
              <a:t>The purpose of post-exploitation involved credential harvesting of plain-text and hashed passwords such as /etc/shadow and any credentials stored on the target filesystem</a:t>
            </a:r>
          </a:p>
          <a:p>
            <a:endParaRPr lang="en-GB" dirty="0"/>
          </a:p>
          <a:p>
            <a:r>
              <a:rPr lang="en-GB" dirty="0"/>
              <a:t>Post-exploitation also involved capture of closed source assets such as internal applications and source code of kernel.</a:t>
            </a:r>
          </a:p>
        </p:txBody>
      </p:sp>
    </p:spTree>
    <p:extLst>
      <p:ext uri="{BB962C8B-B14F-4D97-AF65-F5344CB8AC3E}">
        <p14:creationId xmlns:p14="http://schemas.microsoft.com/office/powerpoint/2010/main" val="398433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4" end="4"/>
                                            </p:txEl>
                                          </p:spTgt>
                                        </p:tgtEl>
                                        <p:attrNameLst>
                                          <p:attrName>style.visibility</p:attrName>
                                        </p:attrNameLst>
                                      </p:cBhvr>
                                      <p:to>
                                        <p:strVal val="visible"/>
                                      </p:to>
                                    </p:set>
                                    <p:animEffect transition="in" filter="fade">
                                      <p:cBhvr>
                                        <p:cTn id="22"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27F1A1-7A2C-4A27-ACC1-90AF24B3C72A}"/>
              </a:ext>
            </a:extLst>
          </p:cNvPr>
          <p:cNvSpPr>
            <a:spLocks noGrp="1"/>
          </p:cNvSpPr>
          <p:nvPr>
            <p:ph type="title"/>
          </p:nvPr>
        </p:nvSpPr>
        <p:spPr>
          <a:xfrm>
            <a:off x="699713" y="248038"/>
            <a:ext cx="11265546" cy="1159200"/>
          </a:xfrm>
        </p:spPr>
        <p:txBody>
          <a:bodyPr vert="horz" lIns="91440" tIns="45720" rIns="91440" bIns="45720" rtlCol="0" anchor="ctr">
            <a:normAutofit/>
          </a:bodyPr>
          <a:lstStyle/>
          <a:p>
            <a:pPr algn="ctr"/>
            <a:r>
              <a:rPr lang="en-US" sz="4000" kern="1200" dirty="0">
                <a:solidFill>
                  <a:srgbClr val="FFFFFF"/>
                </a:solidFill>
                <a:latin typeface="Arial" panose="020B0604020202020204" pitchFamily="34" charset="0"/>
                <a:cs typeface="Arial" panose="020B0604020202020204" pitchFamily="34" charset="0"/>
              </a:rPr>
              <a:t>Post-Exploitation (API Password)</a:t>
            </a:r>
          </a:p>
        </p:txBody>
      </p:sp>
      <p:pic>
        <p:nvPicPr>
          <p:cNvPr id="10" name="Picture 9">
            <a:extLst>
              <a:ext uri="{FF2B5EF4-FFF2-40B4-BE49-F238E27FC236}">
                <a16:creationId xmlns:a16="http://schemas.microsoft.com/office/drawing/2014/main" id="{FD694702-5307-4AD3-922C-0FCD8C114D28}"/>
              </a:ext>
            </a:extLst>
          </p:cNvPr>
          <p:cNvPicPr>
            <a:picLocks noChangeAspect="1"/>
          </p:cNvPicPr>
          <p:nvPr/>
        </p:nvPicPr>
        <p:blipFill>
          <a:blip r:embed="rId3"/>
          <a:stretch>
            <a:fillRect/>
          </a:stretch>
        </p:blipFill>
        <p:spPr>
          <a:xfrm>
            <a:off x="636530" y="1820681"/>
            <a:ext cx="10918940" cy="3216637"/>
          </a:xfrm>
          <a:prstGeom prst="rect">
            <a:avLst/>
          </a:prstGeom>
        </p:spPr>
      </p:pic>
    </p:spTree>
    <p:extLst>
      <p:ext uri="{BB962C8B-B14F-4D97-AF65-F5344CB8AC3E}">
        <p14:creationId xmlns:p14="http://schemas.microsoft.com/office/powerpoint/2010/main" val="2604081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2C44CB-571C-472E-8184-74592812F42D}"/>
              </a:ext>
            </a:extLst>
          </p:cNvPr>
          <p:cNvSpPr>
            <a:spLocks noGrp="1"/>
          </p:cNvSpPr>
          <p:nvPr>
            <p:ph type="title"/>
          </p:nvPr>
        </p:nvSpPr>
        <p:spPr>
          <a:xfrm>
            <a:off x="699713" y="0"/>
            <a:ext cx="11198638" cy="1407238"/>
          </a:xfrm>
        </p:spPr>
        <p:txBody>
          <a:bodyPr vert="horz" lIns="91440" tIns="45720" rIns="91440" bIns="45720" rtlCol="0" anchor="ctr">
            <a:normAutofit/>
          </a:bodyPr>
          <a:lstStyle/>
          <a:p>
            <a:pPr algn="ctr"/>
            <a:r>
              <a:rPr lang="en-US" sz="4000" kern="1200" dirty="0">
                <a:solidFill>
                  <a:srgbClr val="FFFFFF"/>
                </a:solidFill>
                <a:latin typeface="Arial" panose="020B0604020202020204" pitchFamily="34" charset="0"/>
                <a:cs typeface="Arial" panose="020B0604020202020204" pitchFamily="34" charset="0"/>
              </a:rPr>
              <a:t>Post-Exploitation (Password Re-use – Root Login)</a:t>
            </a:r>
          </a:p>
        </p:txBody>
      </p:sp>
      <p:pic>
        <p:nvPicPr>
          <p:cNvPr id="5" name="Picture 4">
            <a:extLst>
              <a:ext uri="{FF2B5EF4-FFF2-40B4-BE49-F238E27FC236}">
                <a16:creationId xmlns:a16="http://schemas.microsoft.com/office/drawing/2014/main" id="{F5649BF8-2DC5-4FC0-A474-01245127C83F}"/>
              </a:ext>
            </a:extLst>
          </p:cNvPr>
          <p:cNvPicPr>
            <a:picLocks noChangeAspect="1"/>
          </p:cNvPicPr>
          <p:nvPr/>
        </p:nvPicPr>
        <p:blipFill>
          <a:blip r:embed="rId3"/>
          <a:stretch>
            <a:fillRect/>
          </a:stretch>
        </p:blipFill>
        <p:spPr>
          <a:xfrm>
            <a:off x="1149154" y="1966293"/>
            <a:ext cx="9893691" cy="4452160"/>
          </a:xfrm>
          <a:prstGeom prst="rect">
            <a:avLst/>
          </a:prstGeom>
        </p:spPr>
      </p:pic>
    </p:spTree>
    <p:extLst>
      <p:ext uri="{BB962C8B-B14F-4D97-AF65-F5344CB8AC3E}">
        <p14:creationId xmlns:p14="http://schemas.microsoft.com/office/powerpoint/2010/main" val="2991403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365C71-25CB-4C90-A04E-E950E7C8854A}"/>
              </a:ext>
            </a:extLst>
          </p:cNvPr>
          <p:cNvSpPr>
            <a:spLocks noGrp="1"/>
          </p:cNvSpPr>
          <p:nvPr>
            <p:ph type="title"/>
          </p:nvPr>
        </p:nvSpPr>
        <p:spPr>
          <a:xfrm>
            <a:off x="1371599" y="294538"/>
            <a:ext cx="9895951" cy="1033669"/>
          </a:xfrm>
        </p:spPr>
        <p:txBody>
          <a:bodyPr>
            <a:normAutofit/>
          </a:bodyPr>
          <a:lstStyle/>
          <a:p>
            <a:pPr algn="ctr"/>
            <a:r>
              <a:rPr lang="en-GB" sz="4000" dirty="0">
                <a:solidFill>
                  <a:srgbClr val="FFFFFF"/>
                </a:solidFill>
                <a:latin typeface="Arial" panose="020B0604020202020204" pitchFamily="34" charset="0"/>
                <a:cs typeface="Arial" panose="020B0604020202020204" pitchFamily="34" charset="0"/>
              </a:rPr>
              <a:t>Agenda</a:t>
            </a:r>
          </a:p>
        </p:txBody>
      </p:sp>
      <p:sp>
        <p:nvSpPr>
          <p:cNvPr id="3" name="Content Placeholder 2">
            <a:extLst>
              <a:ext uri="{FF2B5EF4-FFF2-40B4-BE49-F238E27FC236}">
                <a16:creationId xmlns:a16="http://schemas.microsoft.com/office/drawing/2014/main" id="{05CC81AC-7E43-4FD3-B020-CDA65C5BFC02}"/>
              </a:ext>
            </a:extLst>
          </p:cNvPr>
          <p:cNvSpPr>
            <a:spLocks noGrp="1"/>
          </p:cNvSpPr>
          <p:nvPr>
            <p:ph idx="1"/>
          </p:nvPr>
        </p:nvSpPr>
        <p:spPr>
          <a:xfrm>
            <a:off x="1371599" y="2318197"/>
            <a:ext cx="9724031" cy="3683358"/>
          </a:xfrm>
        </p:spPr>
        <p:txBody>
          <a:bodyPr anchor="ctr">
            <a:normAutofit/>
          </a:bodyPr>
          <a:lstStyle/>
          <a:p>
            <a:r>
              <a:rPr lang="en-GB" sz="2000" dirty="0">
                <a:latin typeface="Arial" panose="020B0604020202020204" pitchFamily="34" charset="0"/>
                <a:cs typeface="Arial" panose="020B0604020202020204" pitchFamily="34" charset="0"/>
              </a:rPr>
              <a:t>Recap</a:t>
            </a:r>
          </a:p>
          <a:p>
            <a:r>
              <a:rPr lang="en-GB" sz="2000" dirty="0">
                <a:latin typeface="Arial" panose="020B0604020202020204" pitchFamily="34" charset="0"/>
                <a:cs typeface="Arial" panose="020B0604020202020204" pitchFamily="34" charset="0"/>
              </a:rPr>
              <a:t>Scope of target</a:t>
            </a:r>
          </a:p>
          <a:p>
            <a:r>
              <a:rPr lang="en-GB" sz="2000" dirty="0">
                <a:latin typeface="Arial" panose="020B0604020202020204" pitchFamily="34" charset="0"/>
                <a:cs typeface="Arial" panose="020B0604020202020204" pitchFamily="34" charset="0"/>
              </a:rPr>
              <a:t>Reconnaissance</a:t>
            </a:r>
          </a:p>
          <a:p>
            <a:r>
              <a:rPr lang="en-GB" sz="2000" dirty="0">
                <a:latin typeface="Arial" panose="020B0604020202020204" pitchFamily="34" charset="0"/>
                <a:cs typeface="Arial" panose="020B0604020202020204" pitchFamily="34" charset="0"/>
              </a:rPr>
              <a:t>Initial Access</a:t>
            </a:r>
          </a:p>
          <a:p>
            <a:r>
              <a:rPr lang="en-GB" sz="2000" dirty="0">
                <a:latin typeface="Arial" panose="020B0604020202020204" pitchFamily="34" charset="0"/>
                <a:cs typeface="Arial" panose="020B0604020202020204" pitchFamily="34" charset="0"/>
              </a:rPr>
              <a:t>Defence Evasion</a:t>
            </a:r>
          </a:p>
          <a:p>
            <a:r>
              <a:rPr lang="en-GB" sz="2000" dirty="0">
                <a:latin typeface="Arial" panose="020B0604020202020204" pitchFamily="34" charset="0"/>
                <a:cs typeface="Arial" panose="020B0604020202020204" pitchFamily="34" charset="0"/>
              </a:rPr>
              <a:t>Privilege Escalation</a:t>
            </a:r>
          </a:p>
          <a:p>
            <a:r>
              <a:rPr lang="en-GB" sz="2000" dirty="0">
                <a:latin typeface="Arial" panose="020B0604020202020204" pitchFamily="34" charset="0"/>
                <a:cs typeface="Arial" panose="020B0604020202020204" pitchFamily="34" charset="0"/>
              </a:rPr>
              <a:t>Post-Exploitation</a:t>
            </a:r>
          </a:p>
          <a:p>
            <a:r>
              <a:rPr lang="en-GB" sz="2000" dirty="0">
                <a:latin typeface="Arial" panose="020B0604020202020204" pitchFamily="34" charset="0"/>
                <a:cs typeface="Arial" panose="020B0604020202020204" pitchFamily="34" charset="0"/>
              </a:rPr>
              <a:t>Lessons Learnt</a:t>
            </a:r>
          </a:p>
          <a:p>
            <a:r>
              <a:rPr lang="en-GB" sz="2000" dirty="0">
                <a:latin typeface="Arial" panose="020B0604020202020204" pitchFamily="34" charset="0"/>
                <a:cs typeface="Arial" panose="020B0604020202020204" pitchFamily="34" charset="0"/>
              </a:rPr>
              <a:t>Reporting</a:t>
            </a:r>
          </a:p>
        </p:txBody>
      </p:sp>
    </p:spTree>
    <p:extLst>
      <p:ext uri="{BB962C8B-B14F-4D97-AF65-F5344CB8AC3E}">
        <p14:creationId xmlns:p14="http://schemas.microsoft.com/office/powerpoint/2010/main" val="185051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2C44CB-571C-472E-8184-74592812F42D}"/>
              </a:ext>
            </a:extLst>
          </p:cNvPr>
          <p:cNvSpPr>
            <a:spLocks noGrp="1"/>
          </p:cNvSpPr>
          <p:nvPr>
            <p:ph type="title"/>
          </p:nvPr>
        </p:nvSpPr>
        <p:spPr>
          <a:xfrm>
            <a:off x="699713" y="0"/>
            <a:ext cx="11198638" cy="1407238"/>
          </a:xfrm>
        </p:spPr>
        <p:txBody>
          <a:bodyPr vert="horz" lIns="91440" tIns="45720" rIns="91440" bIns="45720" rtlCol="0" anchor="ctr">
            <a:normAutofit/>
          </a:bodyPr>
          <a:lstStyle/>
          <a:p>
            <a:pPr algn="ctr"/>
            <a:r>
              <a:rPr lang="en-US" sz="4000" kern="1200" dirty="0">
                <a:solidFill>
                  <a:srgbClr val="FFFFFF"/>
                </a:solidFill>
                <a:latin typeface="Arial" panose="020B0604020202020204" pitchFamily="34" charset="0"/>
                <a:cs typeface="Arial" panose="020B0604020202020204" pitchFamily="34" charset="0"/>
              </a:rPr>
              <a:t>Post-Exploitation (Password Cracking Wordlist  Size – Root Login)</a:t>
            </a:r>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08369724-EE3A-48D0-9FA2-0F713C9B69E8}"/>
                  </a:ext>
                </a:extLst>
              </p14:cNvPr>
              <p14:cNvContentPartPr/>
              <p14:nvPr/>
            </p14:nvContentPartPr>
            <p14:xfrm>
              <a:off x="2253626" y="1574310"/>
              <a:ext cx="360" cy="360"/>
            </p14:xfrm>
          </p:contentPart>
        </mc:Choice>
        <mc:Fallback xmlns="">
          <p:pic>
            <p:nvPicPr>
              <p:cNvPr id="8" name="Ink 7">
                <a:extLst>
                  <a:ext uri="{FF2B5EF4-FFF2-40B4-BE49-F238E27FC236}">
                    <a16:creationId xmlns:a16="http://schemas.microsoft.com/office/drawing/2014/main" id="{08369724-EE3A-48D0-9FA2-0F713C9B69E8}"/>
                  </a:ext>
                </a:extLst>
              </p:cNvPr>
              <p:cNvPicPr/>
              <p:nvPr/>
            </p:nvPicPr>
            <p:blipFill>
              <a:blip r:embed="rId3"/>
              <a:stretch>
                <a:fillRect/>
              </a:stretch>
            </p:blipFill>
            <p:spPr>
              <a:xfrm>
                <a:off x="2244626" y="1565310"/>
                <a:ext cx="18000" cy="18000"/>
              </a:xfrm>
              <a:prstGeom prst="rect">
                <a:avLst/>
              </a:prstGeom>
            </p:spPr>
          </p:pic>
        </mc:Fallback>
      </mc:AlternateContent>
      <p:cxnSp>
        <p:nvCxnSpPr>
          <p:cNvPr id="11" name="Straight Arrow Connector 10">
            <a:extLst>
              <a:ext uri="{FF2B5EF4-FFF2-40B4-BE49-F238E27FC236}">
                <a16:creationId xmlns:a16="http://schemas.microsoft.com/office/drawing/2014/main" id="{238A0FF2-3B16-4D69-AE22-0917D107F5F4}"/>
              </a:ext>
            </a:extLst>
          </p:cNvPr>
          <p:cNvCxnSpPr>
            <a:cxnSpLocks/>
          </p:cNvCxnSpPr>
          <p:nvPr/>
        </p:nvCxnSpPr>
        <p:spPr>
          <a:xfrm>
            <a:off x="1415417" y="3218546"/>
            <a:ext cx="1026701" cy="5861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4FC11A5-43C5-4BB6-BEEA-0C70AAC41E9A}"/>
              </a:ext>
            </a:extLst>
          </p:cNvPr>
          <p:cNvSpPr txBox="1"/>
          <p:nvPr/>
        </p:nvSpPr>
        <p:spPr>
          <a:xfrm>
            <a:off x="424801" y="2627118"/>
            <a:ext cx="1773382" cy="646331"/>
          </a:xfrm>
          <a:prstGeom prst="rect">
            <a:avLst/>
          </a:prstGeom>
          <a:noFill/>
        </p:spPr>
        <p:txBody>
          <a:bodyPr wrap="square" rtlCol="0">
            <a:spAutoFit/>
          </a:bodyPr>
          <a:lstStyle/>
          <a:p>
            <a:pPr algn="ctr"/>
            <a:r>
              <a:rPr lang="en-GB" dirty="0"/>
              <a:t>Number of Words</a:t>
            </a:r>
          </a:p>
        </p:txBody>
      </p:sp>
      <p:pic>
        <p:nvPicPr>
          <p:cNvPr id="15" name="Picture 14">
            <a:extLst>
              <a:ext uri="{FF2B5EF4-FFF2-40B4-BE49-F238E27FC236}">
                <a16:creationId xmlns:a16="http://schemas.microsoft.com/office/drawing/2014/main" id="{85187675-DB02-4A13-A65A-644B7CB05391}"/>
              </a:ext>
            </a:extLst>
          </p:cNvPr>
          <p:cNvPicPr>
            <a:picLocks noChangeAspect="1"/>
          </p:cNvPicPr>
          <p:nvPr/>
        </p:nvPicPr>
        <p:blipFill>
          <a:blip r:embed="rId4"/>
          <a:stretch>
            <a:fillRect/>
          </a:stretch>
        </p:blipFill>
        <p:spPr>
          <a:xfrm>
            <a:off x="2198183" y="3804720"/>
            <a:ext cx="7991475" cy="723900"/>
          </a:xfrm>
          <a:prstGeom prst="rect">
            <a:avLst/>
          </a:prstGeom>
        </p:spPr>
      </p:pic>
    </p:spTree>
    <p:extLst>
      <p:ext uri="{BB962C8B-B14F-4D97-AF65-F5344CB8AC3E}">
        <p14:creationId xmlns:p14="http://schemas.microsoft.com/office/powerpoint/2010/main" val="817910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2C44CB-571C-472E-8184-74592812F42D}"/>
              </a:ext>
            </a:extLst>
          </p:cNvPr>
          <p:cNvSpPr>
            <a:spLocks noGrp="1"/>
          </p:cNvSpPr>
          <p:nvPr>
            <p:ph type="title"/>
          </p:nvPr>
        </p:nvSpPr>
        <p:spPr>
          <a:xfrm>
            <a:off x="699713" y="0"/>
            <a:ext cx="11198638" cy="1407238"/>
          </a:xfrm>
        </p:spPr>
        <p:txBody>
          <a:bodyPr vert="horz" lIns="91440" tIns="45720" rIns="91440" bIns="45720" rtlCol="0" anchor="ctr">
            <a:normAutofit/>
          </a:bodyPr>
          <a:lstStyle/>
          <a:p>
            <a:pPr algn="ctr"/>
            <a:r>
              <a:rPr lang="en-US" sz="4000" kern="1200" dirty="0">
                <a:solidFill>
                  <a:srgbClr val="FFFFFF"/>
                </a:solidFill>
                <a:latin typeface="Arial" panose="020B0604020202020204" pitchFamily="34" charset="0"/>
                <a:cs typeface="Arial" panose="020B0604020202020204" pitchFamily="34" charset="0"/>
              </a:rPr>
              <a:t>Post-Exploitation (Password Cracking)</a:t>
            </a:r>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08369724-EE3A-48D0-9FA2-0F713C9B69E8}"/>
                  </a:ext>
                </a:extLst>
              </p14:cNvPr>
              <p14:cNvContentPartPr/>
              <p14:nvPr/>
            </p14:nvContentPartPr>
            <p14:xfrm>
              <a:off x="2253626" y="1574310"/>
              <a:ext cx="360" cy="360"/>
            </p14:xfrm>
          </p:contentPart>
        </mc:Choice>
        <mc:Fallback xmlns="">
          <p:pic>
            <p:nvPicPr>
              <p:cNvPr id="8" name="Ink 7">
                <a:extLst>
                  <a:ext uri="{FF2B5EF4-FFF2-40B4-BE49-F238E27FC236}">
                    <a16:creationId xmlns:a16="http://schemas.microsoft.com/office/drawing/2014/main" id="{08369724-EE3A-48D0-9FA2-0F713C9B69E8}"/>
                  </a:ext>
                </a:extLst>
              </p:cNvPr>
              <p:cNvPicPr/>
              <p:nvPr/>
            </p:nvPicPr>
            <p:blipFill>
              <a:blip r:embed="rId3"/>
              <a:stretch>
                <a:fillRect/>
              </a:stretch>
            </p:blipFill>
            <p:spPr>
              <a:xfrm>
                <a:off x="2244626" y="1565310"/>
                <a:ext cx="18000" cy="18000"/>
              </a:xfrm>
              <a:prstGeom prst="rect">
                <a:avLst/>
              </a:prstGeom>
            </p:spPr>
          </p:pic>
        </mc:Fallback>
      </mc:AlternateContent>
      <p:pic>
        <p:nvPicPr>
          <p:cNvPr id="17" name="Picture 16" descr="Text&#10;&#10;Description automatically generated">
            <a:extLst>
              <a:ext uri="{FF2B5EF4-FFF2-40B4-BE49-F238E27FC236}">
                <a16:creationId xmlns:a16="http://schemas.microsoft.com/office/drawing/2014/main" id="{FE7D2E9E-0083-4479-AB1C-E3F3A8987472}"/>
              </a:ext>
            </a:extLst>
          </p:cNvPr>
          <p:cNvPicPr>
            <a:picLocks noChangeAspect="1"/>
          </p:cNvPicPr>
          <p:nvPr/>
        </p:nvPicPr>
        <p:blipFill>
          <a:blip r:embed="rId4"/>
          <a:stretch>
            <a:fillRect/>
          </a:stretch>
        </p:blipFill>
        <p:spPr>
          <a:xfrm>
            <a:off x="2100633" y="1856577"/>
            <a:ext cx="8396797" cy="4450303"/>
          </a:xfrm>
          <a:prstGeom prst="rect">
            <a:avLst/>
          </a:prstGeom>
        </p:spPr>
      </p:pic>
      <p:cxnSp>
        <p:nvCxnSpPr>
          <p:cNvPr id="18" name="Straight Arrow Connector 17">
            <a:extLst>
              <a:ext uri="{FF2B5EF4-FFF2-40B4-BE49-F238E27FC236}">
                <a16:creationId xmlns:a16="http://schemas.microsoft.com/office/drawing/2014/main" id="{8EBF3327-7055-49E6-9EE4-6D342BCDDC73}"/>
              </a:ext>
            </a:extLst>
          </p:cNvPr>
          <p:cNvCxnSpPr>
            <a:cxnSpLocks/>
            <a:stCxn id="19" idx="2"/>
          </p:cNvCxnSpPr>
          <p:nvPr/>
        </p:nvCxnSpPr>
        <p:spPr>
          <a:xfrm>
            <a:off x="1086631" y="4924682"/>
            <a:ext cx="2230582" cy="720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DDF7A09A-5BDB-4CEC-8C9A-37427C6F61E7}"/>
              </a:ext>
            </a:extLst>
          </p:cNvPr>
          <p:cNvSpPr txBox="1"/>
          <p:nvPr/>
        </p:nvSpPr>
        <p:spPr>
          <a:xfrm>
            <a:off x="324631" y="4278351"/>
            <a:ext cx="1524000" cy="646331"/>
          </a:xfrm>
          <a:prstGeom prst="rect">
            <a:avLst/>
          </a:prstGeom>
          <a:noFill/>
        </p:spPr>
        <p:txBody>
          <a:bodyPr wrap="square" rtlCol="0">
            <a:spAutoFit/>
          </a:bodyPr>
          <a:lstStyle/>
          <a:p>
            <a:pPr algn="ctr"/>
            <a:r>
              <a:rPr lang="en-GB" dirty="0">
                <a:latin typeface="Arial" panose="020B0604020202020204" pitchFamily="34" charset="0"/>
                <a:cs typeface="Arial" panose="020B0604020202020204" pitchFamily="34" charset="0"/>
              </a:rPr>
              <a:t>Cracking time: 17:39</a:t>
            </a:r>
          </a:p>
        </p:txBody>
      </p:sp>
    </p:spTree>
    <p:extLst>
      <p:ext uri="{BB962C8B-B14F-4D97-AF65-F5344CB8AC3E}">
        <p14:creationId xmlns:p14="http://schemas.microsoft.com/office/powerpoint/2010/main" val="581739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9"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0EF644-6625-4A7E-9E02-1C07A0750199}"/>
              </a:ext>
            </a:extLst>
          </p:cNvPr>
          <p:cNvSpPr>
            <a:spLocks noGrp="1"/>
          </p:cNvSpPr>
          <p:nvPr>
            <p:ph type="title"/>
          </p:nvPr>
        </p:nvSpPr>
        <p:spPr>
          <a:xfrm>
            <a:off x="1371599" y="294538"/>
            <a:ext cx="9895951" cy="1033669"/>
          </a:xfrm>
        </p:spPr>
        <p:txBody>
          <a:bodyPr>
            <a:normAutofit/>
          </a:bodyPr>
          <a:lstStyle/>
          <a:p>
            <a:pPr algn="ctr"/>
            <a:r>
              <a:rPr lang="en-GB" sz="4000" dirty="0">
                <a:solidFill>
                  <a:srgbClr val="FFFFFF"/>
                </a:solidFill>
                <a:latin typeface="Arial" panose="020B0604020202020204" pitchFamily="34" charset="0"/>
                <a:cs typeface="Arial" panose="020B0604020202020204" pitchFamily="34" charset="0"/>
              </a:rPr>
              <a:t>Lessons Learnt</a:t>
            </a:r>
          </a:p>
        </p:txBody>
      </p:sp>
      <p:sp>
        <p:nvSpPr>
          <p:cNvPr id="3" name="Content Placeholder 2">
            <a:extLst>
              <a:ext uri="{FF2B5EF4-FFF2-40B4-BE49-F238E27FC236}">
                <a16:creationId xmlns:a16="http://schemas.microsoft.com/office/drawing/2014/main" id="{435DEB26-8064-4C44-B83D-472357197F7F}"/>
              </a:ext>
            </a:extLst>
          </p:cNvPr>
          <p:cNvSpPr>
            <a:spLocks noGrp="1"/>
          </p:cNvSpPr>
          <p:nvPr>
            <p:ph idx="1"/>
          </p:nvPr>
        </p:nvSpPr>
        <p:spPr>
          <a:xfrm>
            <a:off x="1371599" y="2318197"/>
            <a:ext cx="9724031" cy="3683358"/>
          </a:xfrm>
        </p:spPr>
        <p:txBody>
          <a:bodyPr anchor="ctr">
            <a:normAutofit/>
          </a:bodyPr>
          <a:lstStyle/>
          <a:p>
            <a:r>
              <a:rPr lang="en-GB" sz="2000" dirty="0">
                <a:latin typeface="Arial" panose="020B0604020202020204" pitchFamily="34" charset="0"/>
                <a:cs typeface="Arial" panose="020B0604020202020204" pitchFamily="34" charset="0"/>
              </a:rPr>
              <a:t>Never keep default credentials available after installation of equipment, change them immediately.</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Patch all installed packages which contain known vulnerabilities with available public exploits, do not make privilege escalation a simple step.</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DO NOT re-use credentials for shell access, make a strong root password following the NCSC advice of 3 random words combined with special characters.</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DO NOT use guessable passwords based on common patterns and known words.</a:t>
            </a:r>
          </a:p>
        </p:txBody>
      </p:sp>
    </p:spTree>
    <p:extLst>
      <p:ext uri="{BB962C8B-B14F-4D97-AF65-F5344CB8AC3E}">
        <p14:creationId xmlns:p14="http://schemas.microsoft.com/office/powerpoint/2010/main" val="31682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E134D3-0CC9-41E7-A8A7-4F4D9B480702}"/>
              </a:ext>
            </a:extLst>
          </p:cNvPr>
          <p:cNvSpPr>
            <a:spLocks noGrp="1"/>
          </p:cNvSpPr>
          <p:nvPr>
            <p:ph type="title"/>
          </p:nvPr>
        </p:nvSpPr>
        <p:spPr>
          <a:xfrm>
            <a:off x="1371599" y="294538"/>
            <a:ext cx="9895951" cy="1033669"/>
          </a:xfrm>
        </p:spPr>
        <p:txBody>
          <a:bodyPr>
            <a:normAutofit/>
          </a:bodyPr>
          <a:lstStyle/>
          <a:p>
            <a:pPr algn="ctr"/>
            <a:r>
              <a:rPr lang="en-GB" sz="4000" dirty="0">
                <a:solidFill>
                  <a:srgbClr val="FFFFFF"/>
                </a:solidFill>
                <a:latin typeface="Arial" panose="020B0604020202020204" pitchFamily="34" charset="0"/>
                <a:cs typeface="Arial" panose="020B0604020202020204" pitchFamily="34" charset="0"/>
              </a:rPr>
              <a:t>Reporting</a:t>
            </a:r>
          </a:p>
        </p:txBody>
      </p:sp>
      <p:sp>
        <p:nvSpPr>
          <p:cNvPr id="3" name="Content Placeholder 2">
            <a:extLst>
              <a:ext uri="{FF2B5EF4-FFF2-40B4-BE49-F238E27FC236}">
                <a16:creationId xmlns:a16="http://schemas.microsoft.com/office/drawing/2014/main" id="{F99362A5-9288-43CD-BCD4-E40113C9C1EE}"/>
              </a:ext>
            </a:extLst>
          </p:cNvPr>
          <p:cNvSpPr>
            <a:spLocks noGrp="1"/>
          </p:cNvSpPr>
          <p:nvPr>
            <p:ph idx="1"/>
          </p:nvPr>
        </p:nvSpPr>
        <p:spPr>
          <a:xfrm>
            <a:off x="1371599" y="2318197"/>
            <a:ext cx="9724031" cy="3683358"/>
          </a:xfrm>
        </p:spPr>
        <p:txBody>
          <a:bodyPr anchor="ctr">
            <a:normAutofit/>
          </a:bodyPr>
          <a:lstStyle/>
          <a:p>
            <a:r>
              <a:rPr lang="en-GB" sz="2000" dirty="0">
                <a:latin typeface="Arial" panose="020B0604020202020204" pitchFamily="34" charset="0"/>
                <a:cs typeface="Arial" panose="020B0604020202020204" pitchFamily="34" charset="0"/>
              </a:rPr>
              <a:t>A penetration test should be treated with the utmost of sensitivity when handling information which means redacting organisation name when mentioning said test in other scenarios (Training, interviews, meetings)</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A report should be encrypted in the form of a .docx or PDF with a strong password ONLY given to the point of contact from the organisation.</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Upon delivery of report,  a summary should be given of steps taken, objectives achieved in addition to a separate email for the password of the encrypted document.</a:t>
            </a:r>
          </a:p>
        </p:txBody>
      </p:sp>
    </p:spTree>
    <p:extLst>
      <p:ext uri="{BB962C8B-B14F-4D97-AF65-F5344CB8AC3E}">
        <p14:creationId xmlns:p14="http://schemas.microsoft.com/office/powerpoint/2010/main" val="1826137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643BE6C-86B7-4AB9-91E8-9B5DB45AC8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0"/>
            <a:ext cx="12188825" cy="42428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464F1A7-0DAA-4022-A5CB-A0198111FEA4}"/>
              </a:ext>
            </a:extLst>
          </p:cNvPr>
          <p:cNvSpPr>
            <a:spLocks noGrp="1"/>
          </p:cNvSpPr>
          <p:nvPr>
            <p:ph type="title"/>
          </p:nvPr>
        </p:nvSpPr>
        <p:spPr>
          <a:xfrm>
            <a:off x="1293026" y="713195"/>
            <a:ext cx="9605948" cy="2318665"/>
          </a:xfrm>
        </p:spPr>
        <p:txBody>
          <a:bodyPr vert="horz" lIns="91440" tIns="45720" rIns="91440" bIns="45720" rtlCol="0" anchor="b">
            <a:normAutofit/>
          </a:bodyPr>
          <a:lstStyle/>
          <a:p>
            <a:pPr algn="ctr"/>
            <a:r>
              <a:rPr lang="en-US" sz="5400" kern="1200" dirty="0">
                <a:solidFill>
                  <a:srgbClr val="FFFFFF"/>
                </a:solidFill>
                <a:latin typeface="+mj-lt"/>
                <a:ea typeface="+mj-ea"/>
                <a:cs typeface="+mj-cs"/>
              </a:rPr>
              <a:t>Questions?</a:t>
            </a:r>
          </a:p>
        </p:txBody>
      </p:sp>
      <p:pic>
        <p:nvPicPr>
          <p:cNvPr id="20" name="Graphic 19" descr="Question mark">
            <a:extLst>
              <a:ext uri="{FF2B5EF4-FFF2-40B4-BE49-F238E27FC236}">
                <a16:creationId xmlns:a16="http://schemas.microsoft.com/office/drawing/2014/main" id="{C6BDA2B0-BAD4-4C79-A12F-BAF929FB629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6089" y="4805363"/>
            <a:ext cx="1179824" cy="1179824"/>
          </a:xfrm>
          <a:prstGeom prst="rect">
            <a:avLst/>
          </a:prstGeom>
        </p:spPr>
      </p:pic>
    </p:spTree>
    <p:extLst>
      <p:ext uri="{BB962C8B-B14F-4D97-AF65-F5344CB8AC3E}">
        <p14:creationId xmlns:p14="http://schemas.microsoft.com/office/powerpoint/2010/main" val="26651862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reate meme &quot;Leonardo DiCaprio , drink , Leonardo di Caprio &quot; - Pictures -  Meme-arsenal.com">
            <a:extLst>
              <a:ext uri="{FF2B5EF4-FFF2-40B4-BE49-F238E27FC236}">
                <a16:creationId xmlns:a16="http://schemas.microsoft.com/office/drawing/2014/main" id="{21B9BE20-4803-4ECA-ADF8-5B698A52CB3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902" r="20689" b="2187"/>
          <a:stretch/>
        </p:blipFill>
        <p:spPr bwMode="auto">
          <a:xfrm>
            <a:off x="3522468" y="10"/>
            <a:ext cx="866953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29" name="Rectangle 72">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4F2D889-C6E4-45AC-883D-F28FB7EBB663}"/>
              </a:ext>
            </a:extLst>
          </p:cNvPr>
          <p:cNvSpPr>
            <a:spLocks noGrp="1"/>
          </p:cNvSpPr>
          <p:nvPr>
            <p:ph type="title"/>
          </p:nvPr>
        </p:nvSpPr>
        <p:spPr>
          <a:xfrm>
            <a:off x="371094" y="1161288"/>
            <a:ext cx="3438144" cy="1124712"/>
          </a:xfrm>
        </p:spPr>
        <p:txBody>
          <a:bodyPr anchor="b">
            <a:normAutofit/>
          </a:bodyPr>
          <a:lstStyle/>
          <a:p>
            <a:pPr algn="ctr"/>
            <a:r>
              <a:rPr lang="en-GB" sz="2800" dirty="0">
                <a:latin typeface="Arial" panose="020B0604020202020204" pitchFamily="34" charset="0"/>
                <a:cs typeface="Arial" panose="020B0604020202020204" pitchFamily="34" charset="0"/>
              </a:rPr>
              <a:t>And that’s the end! Thank you all!</a:t>
            </a:r>
          </a:p>
        </p:txBody>
      </p:sp>
      <p:sp>
        <p:nvSpPr>
          <p:cNvPr id="1030" name="Rectangle 7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7" name="Rectangle 7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B58A5C0-80F3-4E13-84CB-E3E3C4591A8A}"/>
              </a:ext>
            </a:extLst>
          </p:cNvPr>
          <p:cNvSpPr>
            <a:spLocks noGrp="1"/>
          </p:cNvSpPr>
          <p:nvPr>
            <p:ph idx="1"/>
          </p:nvPr>
        </p:nvSpPr>
        <p:spPr>
          <a:xfrm>
            <a:off x="371094" y="2718054"/>
            <a:ext cx="3438906" cy="3207258"/>
          </a:xfrm>
        </p:spPr>
        <p:txBody>
          <a:bodyPr anchor="t">
            <a:normAutofit/>
          </a:bodyPr>
          <a:lstStyle/>
          <a:p>
            <a:r>
              <a:rPr lang="en-GB" sz="1700" dirty="0"/>
              <a:t>Instructor: Aqeeb Hussain</a:t>
            </a:r>
          </a:p>
          <a:p>
            <a:pPr marL="0" indent="0">
              <a:buNone/>
            </a:pPr>
            <a:endParaRPr lang="en-GB" sz="1700" dirty="0"/>
          </a:p>
          <a:p>
            <a:r>
              <a:rPr lang="en-GB" sz="1700" dirty="0"/>
              <a:t>GitHub: </a:t>
            </a:r>
            <a:r>
              <a:rPr lang="en-GB" sz="1700" dirty="0">
                <a:hlinkClick r:id="rId3"/>
              </a:rPr>
              <a:t>https://github.com/aqeebhussain122/hpc-offensive-security</a:t>
            </a:r>
            <a:r>
              <a:rPr lang="en-GB" sz="1700" dirty="0"/>
              <a:t> </a:t>
            </a:r>
          </a:p>
        </p:txBody>
      </p:sp>
    </p:spTree>
    <p:extLst>
      <p:ext uri="{BB962C8B-B14F-4D97-AF65-F5344CB8AC3E}">
        <p14:creationId xmlns:p14="http://schemas.microsoft.com/office/powerpoint/2010/main" val="1711778981"/>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B32A67F-3598-4A13-8552-DA884FFCC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033792-3FF9-406B-932D-26E40AF17E32}"/>
              </a:ext>
            </a:extLst>
          </p:cNvPr>
          <p:cNvSpPr>
            <a:spLocks noGrp="1"/>
          </p:cNvSpPr>
          <p:nvPr>
            <p:ph type="title"/>
          </p:nvPr>
        </p:nvSpPr>
        <p:spPr>
          <a:xfrm>
            <a:off x="804673" y="3320859"/>
            <a:ext cx="4573475" cy="2076333"/>
          </a:xfrm>
        </p:spPr>
        <p:txBody>
          <a:bodyPr vert="horz" lIns="91440" tIns="45720" rIns="91440" bIns="45720" rtlCol="0" anchor="t">
            <a:normAutofit/>
          </a:bodyPr>
          <a:lstStyle/>
          <a:p>
            <a:pPr algn="ctr"/>
            <a:r>
              <a:rPr lang="en-US" sz="4800" kern="1200" dirty="0">
                <a:solidFill>
                  <a:schemeClr val="bg1"/>
                </a:solidFill>
                <a:latin typeface="+mj-lt"/>
                <a:ea typeface="+mj-ea"/>
                <a:cs typeface="+mj-cs"/>
              </a:rPr>
              <a:t>The End</a:t>
            </a:r>
          </a:p>
        </p:txBody>
      </p:sp>
      <p:sp>
        <p:nvSpPr>
          <p:cNvPr id="12" name="Freeform: Shape 11">
            <a:extLst>
              <a:ext uri="{FF2B5EF4-FFF2-40B4-BE49-F238E27FC236}">
                <a16:creationId xmlns:a16="http://schemas.microsoft.com/office/drawing/2014/main" id="{BCC55ACC-A2F6-403C-A3A4-D59B3734D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57312" y="381000"/>
            <a:ext cx="6334689" cy="6477000"/>
          </a:xfrm>
          <a:custGeom>
            <a:avLst/>
            <a:gdLst>
              <a:gd name="connsiteX0" fmla="*/ 3561588 w 6334689"/>
              <a:gd name="connsiteY0" fmla="*/ 0 h 6477000"/>
              <a:gd name="connsiteX1" fmla="*/ 6309883 w 6334689"/>
              <a:gd name="connsiteY1" fmla="*/ 1296087 h 6477000"/>
              <a:gd name="connsiteX2" fmla="*/ 6334689 w 6334689"/>
              <a:gd name="connsiteY2" fmla="*/ 1329261 h 6477000"/>
              <a:gd name="connsiteX3" fmla="*/ 6334689 w 6334689"/>
              <a:gd name="connsiteY3" fmla="*/ 5793916 h 6477000"/>
              <a:gd name="connsiteX4" fmla="*/ 6309883 w 6334689"/>
              <a:gd name="connsiteY4" fmla="*/ 5827089 h 6477000"/>
              <a:gd name="connsiteX5" fmla="*/ 5760467 w 6334689"/>
              <a:gd name="connsiteY5" fmla="*/ 6363539 h 6477000"/>
              <a:gd name="connsiteX6" fmla="*/ 5607796 w 6334689"/>
              <a:gd name="connsiteY6" fmla="*/ 6477000 h 6477000"/>
              <a:gd name="connsiteX7" fmla="*/ 1519571 w 6334689"/>
              <a:gd name="connsiteY7" fmla="*/ 6477000 h 6477000"/>
              <a:gd name="connsiteX8" fmla="*/ 1296088 w 6334689"/>
              <a:gd name="connsiteY8" fmla="*/ 6309883 h 6477000"/>
              <a:gd name="connsiteX9" fmla="*/ 0 w 6334689"/>
              <a:gd name="connsiteY9" fmla="*/ 3561588 h 6477000"/>
              <a:gd name="connsiteX10" fmla="*/ 3561588 w 6334689"/>
              <a:gd name="connsiteY10" fmla="*/ 0 h 647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34689" h="6477000">
                <a:moveTo>
                  <a:pt x="3561588" y="0"/>
                </a:moveTo>
                <a:cubicBezTo>
                  <a:pt x="4668032" y="0"/>
                  <a:pt x="5656635" y="504534"/>
                  <a:pt x="6309883" y="1296087"/>
                </a:cubicBezTo>
                <a:lnTo>
                  <a:pt x="6334689" y="1329261"/>
                </a:lnTo>
                <a:lnTo>
                  <a:pt x="6334689" y="5793916"/>
                </a:lnTo>
                <a:lnTo>
                  <a:pt x="6309883" y="5827089"/>
                </a:lnTo>
                <a:cubicBezTo>
                  <a:pt x="6146571" y="6024977"/>
                  <a:pt x="5962299" y="6204927"/>
                  <a:pt x="5760467" y="6363539"/>
                </a:cubicBezTo>
                <a:lnTo>
                  <a:pt x="5607796" y="6477000"/>
                </a:lnTo>
                <a:lnTo>
                  <a:pt x="1519571" y="6477000"/>
                </a:lnTo>
                <a:lnTo>
                  <a:pt x="1296088" y="6309883"/>
                </a:lnTo>
                <a:cubicBezTo>
                  <a:pt x="504535" y="5656635"/>
                  <a:pt x="0" y="4668032"/>
                  <a:pt x="0" y="3561588"/>
                </a:cubicBezTo>
                <a:cubicBezTo>
                  <a:pt x="0" y="1594577"/>
                  <a:pt x="1594577" y="0"/>
                  <a:pt x="3561588" y="0"/>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598EBA13-C937-430B-9523-439FE21096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1086" y="544777"/>
            <a:ext cx="6170914" cy="6313225"/>
          </a:xfrm>
          <a:custGeom>
            <a:avLst/>
            <a:gdLst>
              <a:gd name="connsiteX0" fmla="*/ 3397813 w 6170914"/>
              <a:gd name="connsiteY0" fmla="*/ 0 h 6313225"/>
              <a:gd name="connsiteX1" fmla="*/ 6019731 w 6170914"/>
              <a:gd name="connsiteY1" fmla="*/ 1236489 h 6313225"/>
              <a:gd name="connsiteX2" fmla="*/ 6170914 w 6170914"/>
              <a:gd name="connsiteY2" fmla="*/ 1438663 h 6313225"/>
              <a:gd name="connsiteX3" fmla="*/ 6170914 w 6170914"/>
              <a:gd name="connsiteY3" fmla="*/ 5356963 h 6313225"/>
              <a:gd name="connsiteX4" fmla="*/ 6019731 w 6170914"/>
              <a:gd name="connsiteY4" fmla="*/ 5559138 h 6313225"/>
              <a:gd name="connsiteX5" fmla="*/ 5194591 w 6170914"/>
              <a:gd name="connsiteY5" fmla="*/ 6282226 h 6313225"/>
              <a:gd name="connsiteX6" fmla="*/ 5141791 w 6170914"/>
              <a:gd name="connsiteY6" fmla="*/ 6313225 h 6313225"/>
              <a:gd name="connsiteX7" fmla="*/ 1659199 w 6170914"/>
              <a:gd name="connsiteY7" fmla="*/ 6313225 h 6313225"/>
              <a:gd name="connsiteX8" fmla="*/ 1498064 w 6170914"/>
              <a:gd name="connsiteY8" fmla="*/ 6215333 h 6313225"/>
              <a:gd name="connsiteX9" fmla="*/ 0 w 6170914"/>
              <a:gd name="connsiteY9" fmla="*/ 3397813 h 6313225"/>
              <a:gd name="connsiteX10" fmla="*/ 3397813 w 6170914"/>
              <a:gd name="connsiteY10" fmla="*/ 0 h 6313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70914" h="6313225">
                <a:moveTo>
                  <a:pt x="3397813" y="0"/>
                </a:moveTo>
                <a:cubicBezTo>
                  <a:pt x="4453378" y="0"/>
                  <a:pt x="5396522" y="481334"/>
                  <a:pt x="6019731" y="1236489"/>
                </a:cubicBezTo>
                <a:lnTo>
                  <a:pt x="6170914" y="1438663"/>
                </a:lnTo>
                <a:lnTo>
                  <a:pt x="6170914" y="5356963"/>
                </a:lnTo>
                <a:lnTo>
                  <a:pt x="6019731" y="5559138"/>
                </a:lnTo>
                <a:cubicBezTo>
                  <a:pt x="5786028" y="5842321"/>
                  <a:pt x="5507333" y="6086998"/>
                  <a:pt x="5194591" y="6282226"/>
                </a:cubicBezTo>
                <a:lnTo>
                  <a:pt x="5141791" y="6313225"/>
                </a:lnTo>
                <a:lnTo>
                  <a:pt x="1659199" y="6313225"/>
                </a:lnTo>
                <a:lnTo>
                  <a:pt x="1498064" y="6215333"/>
                </a:lnTo>
                <a:cubicBezTo>
                  <a:pt x="594240" y="5604721"/>
                  <a:pt x="0" y="4570663"/>
                  <a:pt x="0" y="3397813"/>
                </a:cubicBezTo>
                <a:cubicBezTo>
                  <a:pt x="0" y="1521253"/>
                  <a:pt x="1521253" y="0"/>
                  <a:pt x="339781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Smiling Face with No Fill">
            <a:extLst>
              <a:ext uri="{FF2B5EF4-FFF2-40B4-BE49-F238E27FC236}">
                <a16:creationId xmlns:a16="http://schemas.microsoft.com/office/drawing/2014/main" id="{2586140C-AF61-5AE6-EFF9-BBC74346E58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10424" y="1845770"/>
            <a:ext cx="4333875" cy="4333875"/>
          </a:xfrm>
          <a:prstGeom prst="rect">
            <a:avLst/>
          </a:prstGeom>
        </p:spPr>
      </p:pic>
    </p:spTree>
    <p:extLst>
      <p:ext uri="{BB962C8B-B14F-4D97-AF65-F5344CB8AC3E}">
        <p14:creationId xmlns:p14="http://schemas.microsoft.com/office/powerpoint/2010/main" val="3733274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98403B-CC7A-4F2D-85A1-3D1A15243601}"/>
              </a:ext>
            </a:extLst>
          </p:cNvPr>
          <p:cNvSpPr>
            <a:spLocks noGrp="1"/>
          </p:cNvSpPr>
          <p:nvPr>
            <p:ph type="title"/>
          </p:nvPr>
        </p:nvSpPr>
        <p:spPr>
          <a:xfrm>
            <a:off x="1371599" y="294538"/>
            <a:ext cx="9895951" cy="1033669"/>
          </a:xfrm>
        </p:spPr>
        <p:txBody>
          <a:bodyPr>
            <a:normAutofit/>
          </a:bodyPr>
          <a:lstStyle/>
          <a:p>
            <a:pPr algn="ctr"/>
            <a:r>
              <a:rPr lang="en-GB" sz="4000" dirty="0">
                <a:solidFill>
                  <a:srgbClr val="FFFFFF"/>
                </a:solidFill>
                <a:latin typeface="Arial" panose="020B0604020202020204" pitchFamily="34" charset="0"/>
                <a:cs typeface="Arial" panose="020B0604020202020204" pitchFamily="34" charset="0"/>
              </a:rPr>
              <a:t>Recap</a:t>
            </a:r>
          </a:p>
        </p:txBody>
      </p:sp>
      <p:sp>
        <p:nvSpPr>
          <p:cNvPr id="3" name="Content Placeholder 2">
            <a:extLst>
              <a:ext uri="{FF2B5EF4-FFF2-40B4-BE49-F238E27FC236}">
                <a16:creationId xmlns:a16="http://schemas.microsoft.com/office/drawing/2014/main" id="{3CC46B48-A974-487B-9D08-65C399D78FD6}"/>
              </a:ext>
            </a:extLst>
          </p:cNvPr>
          <p:cNvSpPr>
            <a:spLocks noGrp="1"/>
          </p:cNvSpPr>
          <p:nvPr>
            <p:ph idx="1"/>
          </p:nvPr>
        </p:nvSpPr>
        <p:spPr>
          <a:xfrm>
            <a:off x="1371599" y="2318197"/>
            <a:ext cx="9724031" cy="3683358"/>
          </a:xfrm>
        </p:spPr>
        <p:txBody>
          <a:bodyPr anchor="ctr">
            <a:normAutofit/>
          </a:bodyPr>
          <a:lstStyle/>
          <a:p>
            <a:r>
              <a:rPr lang="en-GB" sz="2000" dirty="0">
                <a:latin typeface="Arial" panose="020B0604020202020204" pitchFamily="34" charset="0"/>
                <a:cs typeface="Arial" panose="020B0604020202020204" pitchFamily="34" charset="0"/>
              </a:rPr>
              <a:t>Everything you have learnt so far has been a component of a complete process which can either be a penetration test or a red team engagement</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You will find throughout a penetration test you follow the set of steps you have learnt as a kill chain process beginning from discovery and leading to exploitation if vectors are available</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You may come across a situation which requires new techniques, this is normal; highly secured environments are changing all the time and being patched rapidly.</a:t>
            </a:r>
          </a:p>
        </p:txBody>
      </p:sp>
    </p:spTree>
    <p:extLst>
      <p:ext uri="{BB962C8B-B14F-4D97-AF65-F5344CB8AC3E}">
        <p14:creationId xmlns:p14="http://schemas.microsoft.com/office/powerpoint/2010/main" val="2553704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ECB37D-3DB2-4A20-B356-8A9A3503BBA3}"/>
              </a:ext>
            </a:extLst>
          </p:cNvPr>
          <p:cNvSpPr>
            <a:spLocks noGrp="1"/>
          </p:cNvSpPr>
          <p:nvPr>
            <p:ph type="title"/>
          </p:nvPr>
        </p:nvSpPr>
        <p:spPr>
          <a:xfrm>
            <a:off x="1371599" y="294538"/>
            <a:ext cx="9895951" cy="1033669"/>
          </a:xfrm>
        </p:spPr>
        <p:txBody>
          <a:bodyPr>
            <a:normAutofit/>
          </a:bodyPr>
          <a:lstStyle/>
          <a:p>
            <a:pPr algn="ctr"/>
            <a:r>
              <a:rPr lang="en-GB" sz="4000" dirty="0">
                <a:solidFill>
                  <a:srgbClr val="FFFFFF"/>
                </a:solidFill>
                <a:latin typeface="Arial" panose="020B0604020202020204" pitchFamily="34" charset="0"/>
                <a:cs typeface="Arial" panose="020B0604020202020204" pitchFamily="34" charset="0"/>
              </a:rPr>
              <a:t>Scope of Target</a:t>
            </a:r>
          </a:p>
        </p:txBody>
      </p:sp>
      <p:sp>
        <p:nvSpPr>
          <p:cNvPr id="3" name="Content Placeholder 2">
            <a:extLst>
              <a:ext uri="{FF2B5EF4-FFF2-40B4-BE49-F238E27FC236}">
                <a16:creationId xmlns:a16="http://schemas.microsoft.com/office/drawing/2014/main" id="{ADB14720-6B03-44B0-BAB8-64BE3DFCE962}"/>
              </a:ext>
            </a:extLst>
          </p:cNvPr>
          <p:cNvSpPr>
            <a:spLocks noGrp="1"/>
          </p:cNvSpPr>
          <p:nvPr>
            <p:ph idx="1"/>
          </p:nvPr>
        </p:nvSpPr>
        <p:spPr>
          <a:xfrm>
            <a:off x="1371599" y="2318196"/>
            <a:ext cx="9724031" cy="4245265"/>
          </a:xfrm>
        </p:spPr>
        <p:txBody>
          <a:bodyPr anchor="ctr">
            <a:noAutofit/>
          </a:bodyPr>
          <a:lstStyle/>
          <a:p>
            <a:r>
              <a:rPr lang="en-GB" sz="2000" dirty="0">
                <a:latin typeface="Arial" panose="020B0604020202020204" pitchFamily="34" charset="0"/>
                <a:cs typeface="Arial" panose="020B0604020202020204" pitchFamily="34" charset="0"/>
              </a:rPr>
              <a:t>Single third party black-box device on the internal network</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Running a custom kernel and designed to keep users out other than root via password login</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Infiltration by any means necessary except social engineering or phishing of internal/third party employees/No crashing of machine as no direct access available to fix.</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Locate and exploit vulnerabilities to gain highest level of access to provide recommendations of patching</a:t>
            </a:r>
          </a:p>
        </p:txBody>
      </p:sp>
    </p:spTree>
    <p:extLst>
      <p:ext uri="{BB962C8B-B14F-4D97-AF65-F5344CB8AC3E}">
        <p14:creationId xmlns:p14="http://schemas.microsoft.com/office/powerpoint/2010/main" val="3491834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9C91A6-9408-486A-B8A9-1EACECF34396}"/>
              </a:ext>
            </a:extLst>
          </p:cNvPr>
          <p:cNvSpPr>
            <a:spLocks noGrp="1"/>
          </p:cNvSpPr>
          <p:nvPr>
            <p:ph type="title"/>
          </p:nvPr>
        </p:nvSpPr>
        <p:spPr>
          <a:xfrm>
            <a:off x="1371599" y="294538"/>
            <a:ext cx="9895951" cy="1033669"/>
          </a:xfrm>
        </p:spPr>
        <p:txBody>
          <a:bodyPr>
            <a:normAutofit/>
          </a:bodyPr>
          <a:lstStyle/>
          <a:p>
            <a:pPr algn="ctr"/>
            <a:r>
              <a:rPr lang="en-GB" sz="4000" dirty="0">
                <a:solidFill>
                  <a:srgbClr val="FFFFFF"/>
                </a:solidFill>
                <a:latin typeface="Arial" panose="020B0604020202020204" pitchFamily="34" charset="0"/>
                <a:cs typeface="Arial" panose="020B0604020202020204" pitchFamily="34" charset="0"/>
              </a:rPr>
              <a:t>Reconnaissance</a:t>
            </a:r>
          </a:p>
        </p:txBody>
      </p:sp>
      <p:sp>
        <p:nvSpPr>
          <p:cNvPr id="3" name="Content Placeholder 2">
            <a:extLst>
              <a:ext uri="{FF2B5EF4-FFF2-40B4-BE49-F238E27FC236}">
                <a16:creationId xmlns:a16="http://schemas.microsoft.com/office/drawing/2014/main" id="{1DE2108B-3903-4180-B7B7-D2656104634A}"/>
              </a:ext>
            </a:extLst>
          </p:cNvPr>
          <p:cNvSpPr>
            <a:spLocks noGrp="1"/>
          </p:cNvSpPr>
          <p:nvPr>
            <p:ph idx="1"/>
          </p:nvPr>
        </p:nvSpPr>
        <p:spPr>
          <a:xfrm>
            <a:off x="1371599" y="2318197"/>
            <a:ext cx="9724031" cy="3683358"/>
          </a:xfrm>
        </p:spPr>
        <p:txBody>
          <a:bodyPr anchor="ctr">
            <a:normAutofit/>
          </a:bodyPr>
          <a:lstStyle/>
          <a:p>
            <a:r>
              <a:rPr lang="en-GB" sz="2000" dirty="0">
                <a:latin typeface="Arial" panose="020B0604020202020204" pitchFamily="34" charset="0"/>
                <a:cs typeface="Arial" panose="020B0604020202020204" pitchFamily="34" charset="0"/>
              </a:rPr>
              <a:t>Use of NMAP via Dynamic SSH Tunnel/SOCKS5 proxy to gain further information on open ports.</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Gathering version numbers to identify type of OS based on changelogs</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Search for publicly available vulnerabilities/exploits of discovered ports based on identified version number</a:t>
            </a:r>
          </a:p>
          <a:p>
            <a:endParaRPr lang="en-GB" sz="2000" dirty="0"/>
          </a:p>
        </p:txBody>
      </p:sp>
    </p:spTree>
    <p:extLst>
      <p:ext uri="{BB962C8B-B14F-4D97-AF65-F5344CB8AC3E}">
        <p14:creationId xmlns:p14="http://schemas.microsoft.com/office/powerpoint/2010/main" val="3544755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E19A98-BBA4-4B2B-B706-3DC7FA55E982}"/>
              </a:ext>
            </a:extLst>
          </p:cNvPr>
          <p:cNvSpPr>
            <a:spLocks noGrp="1"/>
          </p:cNvSpPr>
          <p:nvPr>
            <p:ph type="title"/>
          </p:nvPr>
        </p:nvSpPr>
        <p:spPr>
          <a:xfrm>
            <a:off x="1371599" y="294538"/>
            <a:ext cx="9895951" cy="1033669"/>
          </a:xfrm>
        </p:spPr>
        <p:txBody>
          <a:bodyPr>
            <a:normAutofit/>
          </a:bodyPr>
          <a:lstStyle/>
          <a:p>
            <a:pPr algn="ctr"/>
            <a:r>
              <a:rPr lang="en-GB" sz="4000" dirty="0">
                <a:solidFill>
                  <a:srgbClr val="FFFFFF"/>
                </a:solidFill>
                <a:latin typeface="Arial" panose="020B0604020202020204" pitchFamily="34" charset="0"/>
                <a:cs typeface="Arial" panose="020B0604020202020204" pitchFamily="34" charset="0"/>
              </a:rPr>
              <a:t>Initial Access</a:t>
            </a:r>
          </a:p>
        </p:txBody>
      </p:sp>
      <p:sp>
        <p:nvSpPr>
          <p:cNvPr id="3" name="Content Placeholder 2">
            <a:extLst>
              <a:ext uri="{FF2B5EF4-FFF2-40B4-BE49-F238E27FC236}">
                <a16:creationId xmlns:a16="http://schemas.microsoft.com/office/drawing/2014/main" id="{F1197BAE-3483-4DE4-AFB5-9ADB396BBD64}"/>
              </a:ext>
            </a:extLst>
          </p:cNvPr>
          <p:cNvSpPr>
            <a:spLocks noGrp="1"/>
          </p:cNvSpPr>
          <p:nvPr>
            <p:ph idx="1"/>
          </p:nvPr>
        </p:nvSpPr>
        <p:spPr>
          <a:xfrm>
            <a:off x="1371599" y="2318197"/>
            <a:ext cx="9724031" cy="3683358"/>
          </a:xfrm>
        </p:spPr>
        <p:txBody>
          <a:bodyPr anchor="ctr">
            <a:normAutofit/>
          </a:bodyPr>
          <a:lstStyle/>
          <a:p>
            <a:r>
              <a:rPr lang="en-GB" sz="2000" dirty="0">
                <a:latin typeface="Arial" panose="020B0604020202020204" pitchFamily="34" charset="0"/>
                <a:cs typeface="Arial" panose="020B0604020202020204" pitchFamily="34" charset="0"/>
              </a:rPr>
              <a:t>During recon phase, initial credentials were found on an internal document which were not changed on the target machine.</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Target was tested for valid usernames on SSH using </a:t>
            </a:r>
            <a:r>
              <a:rPr lang="en-GB" sz="2000" b="0" i="0" u="none" strike="noStrike" baseline="0" dirty="0">
                <a:latin typeface="Arial" panose="020B0604020202020204" pitchFamily="34" charset="0"/>
                <a:cs typeface="Arial" panose="020B0604020202020204" pitchFamily="34" charset="0"/>
                <a:hlinkClick r:id="rId2"/>
              </a:rPr>
              <a:t>CVE-2018-15473</a:t>
            </a:r>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Valid credentials via SSH led to successful login however restricted due to defences to prevent user based login.</a:t>
            </a:r>
          </a:p>
        </p:txBody>
      </p:sp>
    </p:spTree>
    <p:extLst>
      <p:ext uri="{BB962C8B-B14F-4D97-AF65-F5344CB8AC3E}">
        <p14:creationId xmlns:p14="http://schemas.microsoft.com/office/powerpoint/2010/main" val="3289848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FC04D8-DE3A-4E1E-900A-FFEAB34CA74B}"/>
              </a:ext>
            </a:extLst>
          </p:cNvPr>
          <p:cNvSpPr>
            <a:spLocks noGrp="1"/>
          </p:cNvSpPr>
          <p:nvPr>
            <p:ph type="title"/>
          </p:nvPr>
        </p:nvSpPr>
        <p:spPr>
          <a:xfrm>
            <a:off x="699713" y="248038"/>
            <a:ext cx="11254394" cy="1159200"/>
          </a:xfrm>
        </p:spPr>
        <p:txBody>
          <a:bodyPr vert="horz" lIns="91440" tIns="45720" rIns="91440" bIns="45720" rtlCol="0" anchor="ctr">
            <a:normAutofit/>
          </a:bodyPr>
          <a:lstStyle/>
          <a:p>
            <a:pPr algn="ctr"/>
            <a:r>
              <a:rPr lang="en-US" sz="4000" kern="1200" dirty="0">
                <a:solidFill>
                  <a:srgbClr val="FFFFFF"/>
                </a:solidFill>
                <a:latin typeface="Arial" panose="020B0604020202020204" pitchFamily="34" charset="0"/>
                <a:cs typeface="Arial" panose="020B0604020202020204" pitchFamily="34" charset="0"/>
              </a:rPr>
              <a:t>Initial Access (SSH Username Enumeration)</a:t>
            </a:r>
          </a:p>
        </p:txBody>
      </p:sp>
      <p:pic>
        <p:nvPicPr>
          <p:cNvPr id="7" name="Picture 6">
            <a:extLst>
              <a:ext uri="{FF2B5EF4-FFF2-40B4-BE49-F238E27FC236}">
                <a16:creationId xmlns:a16="http://schemas.microsoft.com/office/drawing/2014/main" id="{C0F28AAF-D188-4D87-8D35-9F0459C8513F}"/>
              </a:ext>
            </a:extLst>
          </p:cNvPr>
          <p:cNvPicPr>
            <a:picLocks noChangeAspect="1"/>
          </p:cNvPicPr>
          <p:nvPr/>
        </p:nvPicPr>
        <p:blipFill>
          <a:blip r:embed="rId3"/>
          <a:stretch>
            <a:fillRect/>
          </a:stretch>
        </p:blipFill>
        <p:spPr>
          <a:xfrm>
            <a:off x="2030099" y="1966293"/>
            <a:ext cx="8131800" cy="4452160"/>
          </a:xfrm>
          <a:prstGeom prst="rect">
            <a:avLst/>
          </a:prstGeom>
        </p:spPr>
      </p:pic>
    </p:spTree>
    <p:extLst>
      <p:ext uri="{BB962C8B-B14F-4D97-AF65-F5344CB8AC3E}">
        <p14:creationId xmlns:p14="http://schemas.microsoft.com/office/powerpoint/2010/main" val="1928897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27F1A1-7A2C-4A27-ACC1-90AF24B3C72A}"/>
              </a:ext>
            </a:extLst>
          </p:cNvPr>
          <p:cNvSpPr>
            <a:spLocks noGrp="1"/>
          </p:cNvSpPr>
          <p:nvPr>
            <p:ph type="title"/>
          </p:nvPr>
        </p:nvSpPr>
        <p:spPr>
          <a:xfrm>
            <a:off x="699713" y="248038"/>
            <a:ext cx="11365907" cy="1159200"/>
          </a:xfrm>
        </p:spPr>
        <p:txBody>
          <a:bodyPr vert="horz" lIns="91440" tIns="45720" rIns="91440" bIns="45720" rtlCol="0" anchor="ctr">
            <a:normAutofit/>
          </a:bodyPr>
          <a:lstStyle/>
          <a:p>
            <a:pPr algn="ctr"/>
            <a:r>
              <a:rPr lang="en-US" sz="4000" kern="1200" dirty="0">
                <a:solidFill>
                  <a:srgbClr val="FFFFFF"/>
                </a:solidFill>
                <a:latin typeface="Arial" panose="020B0604020202020204" pitchFamily="34" charset="0"/>
                <a:cs typeface="Arial" panose="020B0604020202020204" pitchFamily="34" charset="0"/>
              </a:rPr>
              <a:t>Initial Access (Shell Script)</a:t>
            </a:r>
          </a:p>
        </p:txBody>
      </p:sp>
      <p:pic>
        <p:nvPicPr>
          <p:cNvPr id="5" name="Picture 4">
            <a:extLst>
              <a:ext uri="{FF2B5EF4-FFF2-40B4-BE49-F238E27FC236}">
                <a16:creationId xmlns:a16="http://schemas.microsoft.com/office/drawing/2014/main" id="{22ADF099-9112-497A-B19C-92A8AE4F9234}"/>
              </a:ext>
            </a:extLst>
          </p:cNvPr>
          <p:cNvPicPr>
            <a:picLocks noChangeAspect="1"/>
          </p:cNvPicPr>
          <p:nvPr/>
        </p:nvPicPr>
        <p:blipFill rotWithShape="1">
          <a:blip r:embed="rId3"/>
          <a:srcRect r="31385"/>
          <a:stretch/>
        </p:blipFill>
        <p:spPr>
          <a:xfrm>
            <a:off x="2994630" y="1999747"/>
            <a:ext cx="6202739" cy="4452160"/>
          </a:xfrm>
          <a:prstGeom prst="rect">
            <a:avLst/>
          </a:prstGeom>
        </p:spPr>
      </p:pic>
    </p:spTree>
    <p:extLst>
      <p:ext uri="{BB962C8B-B14F-4D97-AF65-F5344CB8AC3E}">
        <p14:creationId xmlns:p14="http://schemas.microsoft.com/office/powerpoint/2010/main" val="871969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D38BAA-7126-439A-AE19-133FD0EC1FEA}"/>
              </a:ext>
            </a:extLst>
          </p:cNvPr>
          <p:cNvSpPr>
            <a:spLocks noGrp="1"/>
          </p:cNvSpPr>
          <p:nvPr>
            <p:ph type="title"/>
          </p:nvPr>
        </p:nvSpPr>
        <p:spPr>
          <a:xfrm>
            <a:off x="1371599" y="294538"/>
            <a:ext cx="9895951" cy="1033669"/>
          </a:xfrm>
        </p:spPr>
        <p:txBody>
          <a:bodyPr>
            <a:normAutofit/>
          </a:bodyPr>
          <a:lstStyle/>
          <a:p>
            <a:pPr algn="ctr"/>
            <a:r>
              <a:rPr lang="en-GB" sz="4000" dirty="0">
                <a:solidFill>
                  <a:srgbClr val="FFFFFF"/>
                </a:solidFill>
                <a:latin typeface="Arial" panose="020B0604020202020204" pitchFamily="34" charset="0"/>
                <a:cs typeface="Arial" panose="020B0604020202020204" pitchFamily="34" charset="0"/>
              </a:rPr>
              <a:t>Defence Evasion</a:t>
            </a:r>
          </a:p>
        </p:txBody>
      </p:sp>
      <p:sp>
        <p:nvSpPr>
          <p:cNvPr id="3" name="Content Placeholder 2">
            <a:extLst>
              <a:ext uri="{FF2B5EF4-FFF2-40B4-BE49-F238E27FC236}">
                <a16:creationId xmlns:a16="http://schemas.microsoft.com/office/drawing/2014/main" id="{D42B3A2F-CB34-4DF6-96F8-840D2D7CDA77}"/>
              </a:ext>
            </a:extLst>
          </p:cNvPr>
          <p:cNvSpPr>
            <a:spLocks noGrp="1"/>
          </p:cNvSpPr>
          <p:nvPr>
            <p:ph idx="1"/>
          </p:nvPr>
        </p:nvSpPr>
        <p:spPr>
          <a:xfrm>
            <a:off x="1371599" y="2318197"/>
            <a:ext cx="9724031" cy="3683358"/>
          </a:xfrm>
        </p:spPr>
        <p:txBody>
          <a:bodyPr anchor="ctr">
            <a:normAutofit/>
          </a:bodyPr>
          <a:lstStyle/>
          <a:p>
            <a:r>
              <a:rPr lang="en-GB" sz="2000" dirty="0">
                <a:latin typeface="Arial" panose="020B0604020202020204" pitchFamily="34" charset="0"/>
                <a:cs typeface="Arial" panose="020B0604020202020204" pitchFamily="34" charset="0"/>
              </a:rPr>
              <a:t>An account has been found and access has been gained however a user shell is required.</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To evade the restricting shell script, the use of a pseudo terminal via SSH was used to launch a bash shell before the shell script could block login attempts.</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This step of defence evasion resulted in user based shell access to the target machine.</a:t>
            </a:r>
          </a:p>
        </p:txBody>
      </p:sp>
    </p:spTree>
    <p:extLst>
      <p:ext uri="{BB962C8B-B14F-4D97-AF65-F5344CB8AC3E}">
        <p14:creationId xmlns:p14="http://schemas.microsoft.com/office/powerpoint/2010/main" val="3712147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543</TotalTime>
  <Words>1333</Words>
  <Application>Microsoft Office PowerPoint</Application>
  <PresentationFormat>Widescreen</PresentationFormat>
  <Paragraphs>115</Paragraphs>
  <Slides>26</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Offensive Security Tactics for Linux Professionals: Putting It All Together</vt:lpstr>
      <vt:lpstr>Agenda</vt:lpstr>
      <vt:lpstr>Recap</vt:lpstr>
      <vt:lpstr>Scope of Target</vt:lpstr>
      <vt:lpstr>Reconnaissance</vt:lpstr>
      <vt:lpstr>Initial Access</vt:lpstr>
      <vt:lpstr>Initial Access (SSH Username Enumeration)</vt:lpstr>
      <vt:lpstr>Initial Access (Shell Script)</vt:lpstr>
      <vt:lpstr>Defence Evasion</vt:lpstr>
      <vt:lpstr>Defence Evasion (Bypassing with Pseudo Terminal in SSH)</vt:lpstr>
      <vt:lpstr>Privilege Escalation</vt:lpstr>
      <vt:lpstr>Privilege Escalation (Finding SUIDs) </vt:lpstr>
      <vt:lpstr>Privilege Escalation (Sudo Version) </vt:lpstr>
      <vt:lpstr>Privilege Escalation (Sudo Exploit Test) </vt:lpstr>
      <vt:lpstr>Privilege Escalation (Sudo Exploit) </vt:lpstr>
      <vt:lpstr>Privilege Escalation (Root Shell) </vt:lpstr>
      <vt:lpstr>Post-Exploitation</vt:lpstr>
      <vt:lpstr>Post-Exploitation (API Password)</vt:lpstr>
      <vt:lpstr>Post-Exploitation (Password Re-use – Root Login)</vt:lpstr>
      <vt:lpstr>Post-Exploitation (Password Cracking Wordlist  Size – Root Login)</vt:lpstr>
      <vt:lpstr>Post-Exploitation (Password Cracking)</vt:lpstr>
      <vt:lpstr>Lessons Learnt</vt:lpstr>
      <vt:lpstr>Reporting</vt:lpstr>
      <vt:lpstr>Questions?</vt:lpstr>
      <vt:lpstr>And that’s the end! Thank you all!</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Offensive Security for Linux Professionals: Putting it all together</dc:title>
  <dc:creator>HUSSAIN, AQEEB R.</dc:creator>
  <cp:lastModifiedBy>HUSSAIN, AQEEB R.</cp:lastModifiedBy>
  <cp:revision>387</cp:revision>
  <dcterms:created xsi:type="dcterms:W3CDTF">2022-02-23T12:02:00Z</dcterms:created>
  <dcterms:modified xsi:type="dcterms:W3CDTF">2022-04-11T00:30:09Z</dcterms:modified>
</cp:coreProperties>
</file>