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4"/>
  </p:notesMasterIdLst>
  <p:sldIdLst>
    <p:sldId id="306" r:id="rId5"/>
    <p:sldId id="307" r:id="rId6"/>
    <p:sldId id="308" r:id="rId7"/>
    <p:sldId id="315" r:id="rId8"/>
    <p:sldId id="309" r:id="rId9"/>
    <p:sldId id="316" r:id="rId10"/>
    <p:sldId id="330" r:id="rId11"/>
    <p:sldId id="325" r:id="rId12"/>
    <p:sldId id="317" r:id="rId13"/>
    <p:sldId id="326" r:id="rId14"/>
    <p:sldId id="319" r:id="rId15"/>
    <p:sldId id="328" r:id="rId16"/>
    <p:sldId id="322" r:id="rId17"/>
    <p:sldId id="327" r:id="rId18"/>
    <p:sldId id="324" r:id="rId19"/>
    <p:sldId id="331" r:id="rId20"/>
    <p:sldId id="332" r:id="rId21"/>
    <p:sldId id="333"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024" autoAdjust="0"/>
  </p:normalViewPr>
  <p:slideViewPr>
    <p:cSldViewPr snapToGrid="0">
      <p:cViewPr varScale="1">
        <p:scale>
          <a:sx n="89" d="100"/>
          <a:sy n="89" d="100"/>
        </p:scale>
        <p:origin x="1374" y="9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257D55-2543-49FA-BC64-C36EB0226B9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6129A34-852D-480C-B115-97C18CC761D6}">
      <dgm:prSet/>
      <dgm:spPr/>
      <dgm:t>
        <a:bodyPr/>
        <a:lstStyle/>
        <a:p>
          <a:r>
            <a:rPr lang="en-GB"/>
            <a:t>theHarvester</a:t>
          </a:r>
          <a:endParaRPr lang="en-US"/>
        </a:p>
      </dgm:t>
    </dgm:pt>
    <dgm:pt modelId="{4C4CE0C7-8D4B-4873-B516-1B649F9D891E}" type="parTrans" cxnId="{66AC9909-5B9C-46AC-94F3-6DDE59ECB720}">
      <dgm:prSet/>
      <dgm:spPr/>
      <dgm:t>
        <a:bodyPr/>
        <a:lstStyle/>
        <a:p>
          <a:endParaRPr lang="en-US"/>
        </a:p>
      </dgm:t>
    </dgm:pt>
    <dgm:pt modelId="{5998D5A1-F5F7-46F0-9A61-CD4B9B0DEA5A}" type="sibTrans" cxnId="{66AC9909-5B9C-46AC-94F3-6DDE59ECB720}">
      <dgm:prSet/>
      <dgm:spPr/>
      <dgm:t>
        <a:bodyPr/>
        <a:lstStyle/>
        <a:p>
          <a:endParaRPr lang="en-US"/>
        </a:p>
      </dgm:t>
    </dgm:pt>
    <dgm:pt modelId="{2BDD1872-EB83-4E72-9E96-7B744FDECB86}">
      <dgm:prSet/>
      <dgm:spPr/>
      <dgm:t>
        <a:bodyPr/>
        <a:lstStyle/>
        <a:p>
          <a:r>
            <a:rPr lang="en-GB"/>
            <a:t>Phonebook.cz</a:t>
          </a:r>
          <a:endParaRPr lang="en-US"/>
        </a:p>
      </dgm:t>
    </dgm:pt>
    <dgm:pt modelId="{F0AA2182-45D1-40EF-A96A-2AF635781D49}" type="parTrans" cxnId="{9110B30C-192D-4D05-80D8-79577F1F4192}">
      <dgm:prSet/>
      <dgm:spPr/>
      <dgm:t>
        <a:bodyPr/>
        <a:lstStyle/>
        <a:p>
          <a:endParaRPr lang="en-US"/>
        </a:p>
      </dgm:t>
    </dgm:pt>
    <dgm:pt modelId="{A5C27A6F-28B0-4E38-B32B-38B78C62C5D3}" type="sibTrans" cxnId="{9110B30C-192D-4D05-80D8-79577F1F4192}">
      <dgm:prSet/>
      <dgm:spPr/>
      <dgm:t>
        <a:bodyPr/>
        <a:lstStyle/>
        <a:p>
          <a:endParaRPr lang="en-US"/>
        </a:p>
      </dgm:t>
    </dgm:pt>
    <dgm:pt modelId="{5C0A6AFD-CF67-4097-AEB2-3C974688190B}">
      <dgm:prSet/>
      <dgm:spPr/>
      <dgm:t>
        <a:bodyPr/>
        <a:lstStyle/>
        <a:p>
          <a:r>
            <a:rPr lang="en-GB"/>
            <a:t>Netcraft</a:t>
          </a:r>
          <a:endParaRPr lang="en-US"/>
        </a:p>
      </dgm:t>
    </dgm:pt>
    <dgm:pt modelId="{887C1C2B-9D9A-4865-9903-CC61E845064B}" type="parTrans" cxnId="{54342E69-5641-4F35-A39E-73C92284C087}">
      <dgm:prSet/>
      <dgm:spPr/>
      <dgm:t>
        <a:bodyPr/>
        <a:lstStyle/>
        <a:p>
          <a:endParaRPr lang="en-US"/>
        </a:p>
      </dgm:t>
    </dgm:pt>
    <dgm:pt modelId="{B4B959A4-210E-45A5-9299-6D326B045922}" type="sibTrans" cxnId="{54342E69-5641-4F35-A39E-73C92284C087}">
      <dgm:prSet/>
      <dgm:spPr/>
      <dgm:t>
        <a:bodyPr/>
        <a:lstStyle/>
        <a:p>
          <a:endParaRPr lang="en-US"/>
        </a:p>
      </dgm:t>
    </dgm:pt>
    <dgm:pt modelId="{BCA865BD-FE2A-49DA-8203-ED1C758D7662}">
      <dgm:prSet/>
      <dgm:spPr/>
      <dgm:t>
        <a:bodyPr/>
        <a:lstStyle/>
        <a:p>
          <a:r>
            <a:rPr lang="en-GB"/>
            <a:t>The Wayback Machine</a:t>
          </a:r>
          <a:endParaRPr lang="en-US"/>
        </a:p>
      </dgm:t>
    </dgm:pt>
    <dgm:pt modelId="{75CBB5C9-8EFE-4E34-B774-CE18B876FA25}" type="parTrans" cxnId="{97FD7DB2-5EC4-4282-956C-D2F22CFD3193}">
      <dgm:prSet/>
      <dgm:spPr/>
      <dgm:t>
        <a:bodyPr/>
        <a:lstStyle/>
        <a:p>
          <a:endParaRPr lang="en-US"/>
        </a:p>
      </dgm:t>
    </dgm:pt>
    <dgm:pt modelId="{E0706A37-D36F-4B1A-9D5C-40FFB2BB8AF3}" type="sibTrans" cxnId="{97FD7DB2-5EC4-4282-956C-D2F22CFD3193}">
      <dgm:prSet/>
      <dgm:spPr/>
      <dgm:t>
        <a:bodyPr/>
        <a:lstStyle/>
        <a:p>
          <a:endParaRPr lang="en-US"/>
        </a:p>
      </dgm:t>
    </dgm:pt>
    <dgm:pt modelId="{8185C7ED-9252-455A-AE41-C9DC77978594}">
      <dgm:prSet/>
      <dgm:spPr/>
      <dgm:t>
        <a:bodyPr/>
        <a:lstStyle/>
        <a:p>
          <a:r>
            <a:rPr lang="en-GB"/>
            <a:t>Google Dorks</a:t>
          </a:r>
          <a:endParaRPr lang="en-US"/>
        </a:p>
      </dgm:t>
    </dgm:pt>
    <dgm:pt modelId="{BABC98A4-3A6D-4F9B-A24B-CDF39DA9D209}" type="parTrans" cxnId="{4EA98688-7595-4471-9C38-951FAE0D629A}">
      <dgm:prSet/>
      <dgm:spPr/>
      <dgm:t>
        <a:bodyPr/>
        <a:lstStyle/>
        <a:p>
          <a:endParaRPr lang="en-US"/>
        </a:p>
      </dgm:t>
    </dgm:pt>
    <dgm:pt modelId="{0AC0F433-AA4F-4EDF-BD4E-B9B67043C4CF}" type="sibTrans" cxnId="{4EA98688-7595-4471-9C38-951FAE0D629A}">
      <dgm:prSet/>
      <dgm:spPr/>
      <dgm:t>
        <a:bodyPr/>
        <a:lstStyle/>
        <a:p>
          <a:endParaRPr lang="en-US"/>
        </a:p>
      </dgm:t>
    </dgm:pt>
    <dgm:pt modelId="{5A345A53-BCF0-4F5B-9E38-5AAC0F91A74F}">
      <dgm:prSet/>
      <dgm:spPr/>
      <dgm:t>
        <a:bodyPr/>
        <a:lstStyle/>
        <a:p>
          <a:r>
            <a:rPr lang="en-GB"/>
            <a:t>BreachDirectory API</a:t>
          </a:r>
          <a:endParaRPr lang="en-US"/>
        </a:p>
      </dgm:t>
    </dgm:pt>
    <dgm:pt modelId="{F0B122FC-B5C9-40A7-8BB1-1F98E21A7B3D}" type="parTrans" cxnId="{95B75DFD-3B96-4872-9164-113B1E7D31E7}">
      <dgm:prSet/>
      <dgm:spPr/>
      <dgm:t>
        <a:bodyPr/>
        <a:lstStyle/>
        <a:p>
          <a:endParaRPr lang="en-US"/>
        </a:p>
      </dgm:t>
    </dgm:pt>
    <dgm:pt modelId="{E3DED0BA-1462-4368-8CFD-31B7E8AF1BEE}" type="sibTrans" cxnId="{95B75DFD-3B96-4872-9164-113B1E7D31E7}">
      <dgm:prSet/>
      <dgm:spPr/>
      <dgm:t>
        <a:bodyPr/>
        <a:lstStyle/>
        <a:p>
          <a:endParaRPr lang="en-US"/>
        </a:p>
      </dgm:t>
    </dgm:pt>
    <dgm:pt modelId="{A658241C-D442-4CA2-94FA-D2762B506A3E}">
      <dgm:prSet/>
      <dgm:spPr/>
      <dgm:t>
        <a:bodyPr/>
        <a:lstStyle/>
        <a:p>
          <a:r>
            <a:rPr lang="en-GB"/>
            <a:t>Dehashed</a:t>
          </a:r>
          <a:endParaRPr lang="en-US"/>
        </a:p>
      </dgm:t>
    </dgm:pt>
    <dgm:pt modelId="{1B37624D-53C3-4F6C-921D-58CB39E196FF}" type="parTrans" cxnId="{36DE78ED-4729-4D42-8EB2-D9CCFB55FE47}">
      <dgm:prSet/>
      <dgm:spPr/>
      <dgm:t>
        <a:bodyPr/>
        <a:lstStyle/>
        <a:p>
          <a:endParaRPr lang="en-US"/>
        </a:p>
      </dgm:t>
    </dgm:pt>
    <dgm:pt modelId="{6F41F6D0-F51A-4452-9C7E-446A3459C5D6}" type="sibTrans" cxnId="{36DE78ED-4729-4D42-8EB2-D9CCFB55FE47}">
      <dgm:prSet/>
      <dgm:spPr/>
      <dgm:t>
        <a:bodyPr/>
        <a:lstStyle/>
        <a:p>
          <a:endParaRPr lang="en-US"/>
        </a:p>
      </dgm:t>
    </dgm:pt>
    <dgm:pt modelId="{389BDFF3-466D-4A5C-97B0-E91C9DF6080A}" type="pres">
      <dgm:prSet presAssocID="{32257D55-2543-49FA-BC64-C36EB0226B95}" presName="vert0" presStyleCnt="0">
        <dgm:presLayoutVars>
          <dgm:dir/>
          <dgm:animOne val="branch"/>
          <dgm:animLvl val="lvl"/>
        </dgm:presLayoutVars>
      </dgm:prSet>
      <dgm:spPr/>
    </dgm:pt>
    <dgm:pt modelId="{3423F030-A47A-4F58-860A-526A95C4B0F1}" type="pres">
      <dgm:prSet presAssocID="{66129A34-852D-480C-B115-97C18CC761D6}" presName="thickLine" presStyleLbl="alignNode1" presStyleIdx="0" presStyleCnt="7"/>
      <dgm:spPr/>
    </dgm:pt>
    <dgm:pt modelId="{5D8C5B62-0DBB-469A-851E-BDE57D80B8F1}" type="pres">
      <dgm:prSet presAssocID="{66129A34-852D-480C-B115-97C18CC761D6}" presName="horz1" presStyleCnt="0"/>
      <dgm:spPr/>
    </dgm:pt>
    <dgm:pt modelId="{2CEE7D26-CCC7-46DF-A5AE-25D36BDC7A86}" type="pres">
      <dgm:prSet presAssocID="{66129A34-852D-480C-B115-97C18CC761D6}" presName="tx1" presStyleLbl="revTx" presStyleIdx="0" presStyleCnt="7"/>
      <dgm:spPr/>
    </dgm:pt>
    <dgm:pt modelId="{8B65EB32-18AA-474D-965C-33386BE736B6}" type="pres">
      <dgm:prSet presAssocID="{66129A34-852D-480C-B115-97C18CC761D6}" presName="vert1" presStyleCnt="0"/>
      <dgm:spPr/>
    </dgm:pt>
    <dgm:pt modelId="{AAB14832-A8F0-49AA-83B6-4A28887B7CE1}" type="pres">
      <dgm:prSet presAssocID="{2BDD1872-EB83-4E72-9E96-7B744FDECB86}" presName="thickLine" presStyleLbl="alignNode1" presStyleIdx="1" presStyleCnt="7"/>
      <dgm:spPr/>
    </dgm:pt>
    <dgm:pt modelId="{4B656F75-31BA-41BF-9999-DDAEB27D7E65}" type="pres">
      <dgm:prSet presAssocID="{2BDD1872-EB83-4E72-9E96-7B744FDECB86}" presName="horz1" presStyleCnt="0"/>
      <dgm:spPr/>
    </dgm:pt>
    <dgm:pt modelId="{B78B6D39-3E7C-45D3-8269-AE16429F5B6D}" type="pres">
      <dgm:prSet presAssocID="{2BDD1872-EB83-4E72-9E96-7B744FDECB86}" presName="tx1" presStyleLbl="revTx" presStyleIdx="1" presStyleCnt="7"/>
      <dgm:spPr/>
    </dgm:pt>
    <dgm:pt modelId="{EDA6095E-96B1-4D3A-9358-548C967024B0}" type="pres">
      <dgm:prSet presAssocID="{2BDD1872-EB83-4E72-9E96-7B744FDECB86}" presName="vert1" presStyleCnt="0"/>
      <dgm:spPr/>
    </dgm:pt>
    <dgm:pt modelId="{250FB850-F61C-4415-AFA7-77626F66EB77}" type="pres">
      <dgm:prSet presAssocID="{5C0A6AFD-CF67-4097-AEB2-3C974688190B}" presName="thickLine" presStyleLbl="alignNode1" presStyleIdx="2" presStyleCnt="7"/>
      <dgm:spPr/>
    </dgm:pt>
    <dgm:pt modelId="{437F05AD-77BF-49C0-9DDE-EA5FA06272DE}" type="pres">
      <dgm:prSet presAssocID="{5C0A6AFD-CF67-4097-AEB2-3C974688190B}" presName="horz1" presStyleCnt="0"/>
      <dgm:spPr/>
    </dgm:pt>
    <dgm:pt modelId="{A30611A5-B3EC-47F0-BBD0-82E274217204}" type="pres">
      <dgm:prSet presAssocID="{5C0A6AFD-CF67-4097-AEB2-3C974688190B}" presName="tx1" presStyleLbl="revTx" presStyleIdx="2" presStyleCnt="7"/>
      <dgm:spPr/>
    </dgm:pt>
    <dgm:pt modelId="{D7D9A0D3-0A12-472D-8638-6776EE236023}" type="pres">
      <dgm:prSet presAssocID="{5C0A6AFD-CF67-4097-AEB2-3C974688190B}" presName="vert1" presStyleCnt="0"/>
      <dgm:spPr/>
    </dgm:pt>
    <dgm:pt modelId="{68E1127C-FA2B-494B-9D3B-034824CD0BFB}" type="pres">
      <dgm:prSet presAssocID="{BCA865BD-FE2A-49DA-8203-ED1C758D7662}" presName="thickLine" presStyleLbl="alignNode1" presStyleIdx="3" presStyleCnt="7"/>
      <dgm:spPr/>
    </dgm:pt>
    <dgm:pt modelId="{DE64B3A2-FAB0-4BBE-A5C8-7CBD93EE732F}" type="pres">
      <dgm:prSet presAssocID="{BCA865BD-FE2A-49DA-8203-ED1C758D7662}" presName="horz1" presStyleCnt="0"/>
      <dgm:spPr/>
    </dgm:pt>
    <dgm:pt modelId="{869ACBCB-DBBC-4B9E-AEBE-F1B6A8C2A0D5}" type="pres">
      <dgm:prSet presAssocID="{BCA865BD-FE2A-49DA-8203-ED1C758D7662}" presName="tx1" presStyleLbl="revTx" presStyleIdx="3" presStyleCnt="7"/>
      <dgm:spPr/>
    </dgm:pt>
    <dgm:pt modelId="{D9CFF6F6-6700-4151-B620-D319DB138AC7}" type="pres">
      <dgm:prSet presAssocID="{BCA865BD-FE2A-49DA-8203-ED1C758D7662}" presName="vert1" presStyleCnt="0"/>
      <dgm:spPr/>
    </dgm:pt>
    <dgm:pt modelId="{A094C81D-7FE3-45D4-A52E-F3D06DE00344}" type="pres">
      <dgm:prSet presAssocID="{8185C7ED-9252-455A-AE41-C9DC77978594}" presName="thickLine" presStyleLbl="alignNode1" presStyleIdx="4" presStyleCnt="7"/>
      <dgm:spPr/>
    </dgm:pt>
    <dgm:pt modelId="{84749234-B778-4B93-883E-7ED71E54503C}" type="pres">
      <dgm:prSet presAssocID="{8185C7ED-9252-455A-AE41-C9DC77978594}" presName="horz1" presStyleCnt="0"/>
      <dgm:spPr/>
    </dgm:pt>
    <dgm:pt modelId="{29B38F72-0958-4B3F-BC38-181EBE96D4F9}" type="pres">
      <dgm:prSet presAssocID="{8185C7ED-9252-455A-AE41-C9DC77978594}" presName="tx1" presStyleLbl="revTx" presStyleIdx="4" presStyleCnt="7"/>
      <dgm:spPr/>
    </dgm:pt>
    <dgm:pt modelId="{AAB061A1-DDEB-4DA7-90E8-E925AEAE1EBA}" type="pres">
      <dgm:prSet presAssocID="{8185C7ED-9252-455A-AE41-C9DC77978594}" presName="vert1" presStyleCnt="0"/>
      <dgm:spPr/>
    </dgm:pt>
    <dgm:pt modelId="{7F06A656-BA03-413F-9B51-AA828394B89E}" type="pres">
      <dgm:prSet presAssocID="{5A345A53-BCF0-4F5B-9E38-5AAC0F91A74F}" presName="thickLine" presStyleLbl="alignNode1" presStyleIdx="5" presStyleCnt="7"/>
      <dgm:spPr/>
    </dgm:pt>
    <dgm:pt modelId="{88C3D7E3-FE2A-4EC4-BC8E-14156454FCB6}" type="pres">
      <dgm:prSet presAssocID="{5A345A53-BCF0-4F5B-9E38-5AAC0F91A74F}" presName="horz1" presStyleCnt="0"/>
      <dgm:spPr/>
    </dgm:pt>
    <dgm:pt modelId="{332C5EFC-14C9-4899-B3D6-7C9405162313}" type="pres">
      <dgm:prSet presAssocID="{5A345A53-BCF0-4F5B-9E38-5AAC0F91A74F}" presName="tx1" presStyleLbl="revTx" presStyleIdx="5" presStyleCnt="7"/>
      <dgm:spPr/>
    </dgm:pt>
    <dgm:pt modelId="{763D8F67-8728-4EA2-B999-568F77C882D1}" type="pres">
      <dgm:prSet presAssocID="{5A345A53-BCF0-4F5B-9E38-5AAC0F91A74F}" presName="vert1" presStyleCnt="0"/>
      <dgm:spPr/>
    </dgm:pt>
    <dgm:pt modelId="{0C0CDF50-CE61-4136-95F7-5D3E5A13A7AC}" type="pres">
      <dgm:prSet presAssocID="{A658241C-D442-4CA2-94FA-D2762B506A3E}" presName="thickLine" presStyleLbl="alignNode1" presStyleIdx="6" presStyleCnt="7"/>
      <dgm:spPr/>
    </dgm:pt>
    <dgm:pt modelId="{07F6A53C-901E-44C5-8060-D00A2CC13606}" type="pres">
      <dgm:prSet presAssocID="{A658241C-D442-4CA2-94FA-D2762B506A3E}" presName="horz1" presStyleCnt="0"/>
      <dgm:spPr/>
    </dgm:pt>
    <dgm:pt modelId="{041A8745-8846-47CD-8FE5-CE852E58A0B2}" type="pres">
      <dgm:prSet presAssocID="{A658241C-D442-4CA2-94FA-D2762B506A3E}" presName="tx1" presStyleLbl="revTx" presStyleIdx="6" presStyleCnt="7"/>
      <dgm:spPr/>
    </dgm:pt>
    <dgm:pt modelId="{3EF62EA2-C03D-490B-AD4E-F31A82655DEC}" type="pres">
      <dgm:prSet presAssocID="{A658241C-D442-4CA2-94FA-D2762B506A3E}" presName="vert1" presStyleCnt="0"/>
      <dgm:spPr/>
    </dgm:pt>
  </dgm:ptLst>
  <dgm:cxnLst>
    <dgm:cxn modelId="{66AC9909-5B9C-46AC-94F3-6DDE59ECB720}" srcId="{32257D55-2543-49FA-BC64-C36EB0226B95}" destId="{66129A34-852D-480C-B115-97C18CC761D6}" srcOrd="0" destOrd="0" parTransId="{4C4CE0C7-8D4B-4873-B516-1B649F9D891E}" sibTransId="{5998D5A1-F5F7-46F0-9A61-CD4B9B0DEA5A}"/>
    <dgm:cxn modelId="{9110B30C-192D-4D05-80D8-79577F1F4192}" srcId="{32257D55-2543-49FA-BC64-C36EB0226B95}" destId="{2BDD1872-EB83-4E72-9E96-7B744FDECB86}" srcOrd="1" destOrd="0" parTransId="{F0AA2182-45D1-40EF-A96A-2AF635781D49}" sibTransId="{A5C27A6F-28B0-4E38-B32B-38B78C62C5D3}"/>
    <dgm:cxn modelId="{5DA98819-B09C-44D9-9B7F-8D43E8BE539E}" type="presOf" srcId="{2BDD1872-EB83-4E72-9E96-7B744FDECB86}" destId="{B78B6D39-3E7C-45D3-8269-AE16429F5B6D}" srcOrd="0" destOrd="0" presId="urn:microsoft.com/office/officeart/2008/layout/LinedList"/>
    <dgm:cxn modelId="{8060475D-448D-4C2A-9898-26FE279CF07F}" type="presOf" srcId="{A658241C-D442-4CA2-94FA-D2762B506A3E}" destId="{041A8745-8846-47CD-8FE5-CE852E58A0B2}" srcOrd="0" destOrd="0" presId="urn:microsoft.com/office/officeart/2008/layout/LinedList"/>
    <dgm:cxn modelId="{8808F965-8500-4ED2-B46C-5F21E69F3126}" type="presOf" srcId="{5A345A53-BCF0-4F5B-9E38-5AAC0F91A74F}" destId="{332C5EFC-14C9-4899-B3D6-7C9405162313}" srcOrd="0" destOrd="0" presId="urn:microsoft.com/office/officeart/2008/layout/LinedList"/>
    <dgm:cxn modelId="{54342E69-5641-4F35-A39E-73C92284C087}" srcId="{32257D55-2543-49FA-BC64-C36EB0226B95}" destId="{5C0A6AFD-CF67-4097-AEB2-3C974688190B}" srcOrd="2" destOrd="0" parTransId="{887C1C2B-9D9A-4865-9903-CC61E845064B}" sibTransId="{B4B959A4-210E-45A5-9299-6D326B045922}"/>
    <dgm:cxn modelId="{72D05F49-1771-4C1D-A392-A1B5F517E2ED}" type="presOf" srcId="{5C0A6AFD-CF67-4097-AEB2-3C974688190B}" destId="{A30611A5-B3EC-47F0-BBD0-82E274217204}" srcOrd="0" destOrd="0" presId="urn:microsoft.com/office/officeart/2008/layout/LinedList"/>
    <dgm:cxn modelId="{59D1B57E-F8D7-404D-88E9-83EE8BFA5401}" type="presOf" srcId="{32257D55-2543-49FA-BC64-C36EB0226B95}" destId="{389BDFF3-466D-4A5C-97B0-E91C9DF6080A}" srcOrd="0" destOrd="0" presId="urn:microsoft.com/office/officeart/2008/layout/LinedList"/>
    <dgm:cxn modelId="{4EA98688-7595-4471-9C38-951FAE0D629A}" srcId="{32257D55-2543-49FA-BC64-C36EB0226B95}" destId="{8185C7ED-9252-455A-AE41-C9DC77978594}" srcOrd="4" destOrd="0" parTransId="{BABC98A4-3A6D-4F9B-A24B-CDF39DA9D209}" sibTransId="{0AC0F433-AA4F-4EDF-BD4E-B9B67043C4CF}"/>
    <dgm:cxn modelId="{97FD7DB2-5EC4-4282-956C-D2F22CFD3193}" srcId="{32257D55-2543-49FA-BC64-C36EB0226B95}" destId="{BCA865BD-FE2A-49DA-8203-ED1C758D7662}" srcOrd="3" destOrd="0" parTransId="{75CBB5C9-8EFE-4E34-B774-CE18B876FA25}" sibTransId="{E0706A37-D36F-4B1A-9D5C-40FFB2BB8AF3}"/>
    <dgm:cxn modelId="{B837F9CD-5A95-46DC-AC5C-A1F9A8A120CC}" type="presOf" srcId="{BCA865BD-FE2A-49DA-8203-ED1C758D7662}" destId="{869ACBCB-DBBC-4B9E-AEBE-F1B6A8C2A0D5}" srcOrd="0" destOrd="0" presId="urn:microsoft.com/office/officeart/2008/layout/LinedList"/>
    <dgm:cxn modelId="{067CB6E0-54B0-44CD-9EF8-EFD047A00C0E}" type="presOf" srcId="{66129A34-852D-480C-B115-97C18CC761D6}" destId="{2CEE7D26-CCC7-46DF-A5AE-25D36BDC7A86}" srcOrd="0" destOrd="0" presId="urn:microsoft.com/office/officeart/2008/layout/LinedList"/>
    <dgm:cxn modelId="{36DE78ED-4729-4D42-8EB2-D9CCFB55FE47}" srcId="{32257D55-2543-49FA-BC64-C36EB0226B95}" destId="{A658241C-D442-4CA2-94FA-D2762B506A3E}" srcOrd="6" destOrd="0" parTransId="{1B37624D-53C3-4F6C-921D-58CB39E196FF}" sibTransId="{6F41F6D0-F51A-4452-9C7E-446A3459C5D6}"/>
    <dgm:cxn modelId="{862649EE-B918-47C9-BA78-5CDF13F8C746}" type="presOf" srcId="{8185C7ED-9252-455A-AE41-C9DC77978594}" destId="{29B38F72-0958-4B3F-BC38-181EBE96D4F9}" srcOrd="0" destOrd="0" presId="urn:microsoft.com/office/officeart/2008/layout/LinedList"/>
    <dgm:cxn modelId="{95B75DFD-3B96-4872-9164-113B1E7D31E7}" srcId="{32257D55-2543-49FA-BC64-C36EB0226B95}" destId="{5A345A53-BCF0-4F5B-9E38-5AAC0F91A74F}" srcOrd="5" destOrd="0" parTransId="{F0B122FC-B5C9-40A7-8BB1-1F98E21A7B3D}" sibTransId="{E3DED0BA-1462-4368-8CFD-31B7E8AF1BEE}"/>
    <dgm:cxn modelId="{321D3401-D7A2-4AAA-BB0A-9A333F7F073D}" type="presParOf" srcId="{389BDFF3-466D-4A5C-97B0-E91C9DF6080A}" destId="{3423F030-A47A-4F58-860A-526A95C4B0F1}" srcOrd="0" destOrd="0" presId="urn:microsoft.com/office/officeart/2008/layout/LinedList"/>
    <dgm:cxn modelId="{0A0AF738-85A1-434F-B7C7-9690E1B97F63}" type="presParOf" srcId="{389BDFF3-466D-4A5C-97B0-E91C9DF6080A}" destId="{5D8C5B62-0DBB-469A-851E-BDE57D80B8F1}" srcOrd="1" destOrd="0" presId="urn:microsoft.com/office/officeart/2008/layout/LinedList"/>
    <dgm:cxn modelId="{80F21A10-BD7A-4D1E-BEE1-CB1487610CBE}" type="presParOf" srcId="{5D8C5B62-0DBB-469A-851E-BDE57D80B8F1}" destId="{2CEE7D26-CCC7-46DF-A5AE-25D36BDC7A86}" srcOrd="0" destOrd="0" presId="urn:microsoft.com/office/officeart/2008/layout/LinedList"/>
    <dgm:cxn modelId="{967F6FB9-F8A7-4E59-BDE0-BAFC76984B39}" type="presParOf" srcId="{5D8C5B62-0DBB-469A-851E-BDE57D80B8F1}" destId="{8B65EB32-18AA-474D-965C-33386BE736B6}" srcOrd="1" destOrd="0" presId="urn:microsoft.com/office/officeart/2008/layout/LinedList"/>
    <dgm:cxn modelId="{6DB3B118-2676-4657-BFB9-9C74BC503EA2}" type="presParOf" srcId="{389BDFF3-466D-4A5C-97B0-E91C9DF6080A}" destId="{AAB14832-A8F0-49AA-83B6-4A28887B7CE1}" srcOrd="2" destOrd="0" presId="urn:microsoft.com/office/officeart/2008/layout/LinedList"/>
    <dgm:cxn modelId="{D16BC294-E5FC-4B95-9CB3-FD5059C8353D}" type="presParOf" srcId="{389BDFF3-466D-4A5C-97B0-E91C9DF6080A}" destId="{4B656F75-31BA-41BF-9999-DDAEB27D7E65}" srcOrd="3" destOrd="0" presId="urn:microsoft.com/office/officeart/2008/layout/LinedList"/>
    <dgm:cxn modelId="{455258D6-EEF1-42D1-B776-17F981F51456}" type="presParOf" srcId="{4B656F75-31BA-41BF-9999-DDAEB27D7E65}" destId="{B78B6D39-3E7C-45D3-8269-AE16429F5B6D}" srcOrd="0" destOrd="0" presId="urn:microsoft.com/office/officeart/2008/layout/LinedList"/>
    <dgm:cxn modelId="{9E1B5499-F24E-457D-99B2-C6F0F23658D7}" type="presParOf" srcId="{4B656F75-31BA-41BF-9999-DDAEB27D7E65}" destId="{EDA6095E-96B1-4D3A-9358-548C967024B0}" srcOrd="1" destOrd="0" presId="urn:microsoft.com/office/officeart/2008/layout/LinedList"/>
    <dgm:cxn modelId="{9554BE6B-79C4-44E1-8C85-14B6E742623B}" type="presParOf" srcId="{389BDFF3-466D-4A5C-97B0-E91C9DF6080A}" destId="{250FB850-F61C-4415-AFA7-77626F66EB77}" srcOrd="4" destOrd="0" presId="urn:microsoft.com/office/officeart/2008/layout/LinedList"/>
    <dgm:cxn modelId="{D6A5FCF6-B366-41B6-A547-7047B92B3B31}" type="presParOf" srcId="{389BDFF3-466D-4A5C-97B0-E91C9DF6080A}" destId="{437F05AD-77BF-49C0-9DDE-EA5FA06272DE}" srcOrd="5" destOrd="0" presId="urn:microsoft.com/office/officeart/2008/layout/LinedList"/>
    <dgm:cxn modelId="{3CA240FE-BD82-42F5-90FB-37571FABB290}" type="presParOf" srcId="{437F05AD-77BF-49C0-9DDE-EA5FA06272DE}" destId="{A30611A5-B3EC-47F0-BBD0-82E274217204}" srcOrd="0" destOrd="0" presId="urn:microsoft.com/office/officeart/2008/layout/LinedList"/>
    <dgm:cxn modelId="{1FEE2DCB-39E9-492F-8564-71D0A492FAC2}" type="presParOf" srcId="{437F05AD-77BF-49C0-9DDE-EA5FA06272DE}" destId="{D7D9A0D3-0A12-472D-8638-6776EE236023}" srcOrd="1" destOrd="0" presId="urn:microsoft.com/office/officeart/2008/layout/LinedList"/>
    <dgm:cxn modelId="{FF4DC9B1-20EE-4FEF-8571-556FBB7530C0}" type="presParOf" srcId="{389BDFF3-466D-4A5C-97B0-E91C9DF6080A}" destId="{68E1127C-FA2B-494B-9D3B-034824CD0BFB}" srcOrd="6" destOrd="0" presId="urn:microsoft.com/office/officeart/2008/layout/LinedList"/>
    <dgm:cxn modelId="{CEEB23B1-F97C-4719-80EA-B5649FC51F35}" type="presParOf" srcId="{389BDFF3-466D-4A5C-97B0-E91C9DF6080A}" destId="{DE64B3A2-FAB0-4BBE-A5C8-7CBD93EE732F}" srcOrd="7" destOrd="0" presId="urn:microsoft.com/office/officeart/2008/layout/LinedList"/>
    <dgm:cxn modelId="{7817D3DA-88C5-43E6-8964-2137F4F0DCD0}" type="presParOf" srcId="{DE64B3A2-FAB0-4BBE-A5C8-7CBD93EE732F}" destId="{869ACBCB-DBBC-4B9E-AEBE-F1B6A8C2A0D5}" srcOrd="0" destOrd="0" presId="urn:microsoft.com/office/officeart/2008/layout/LinedList"/>
    <dgm:cxn modelId="{844A8578-1205-4797-9A97-8C29D1F1DCD3}" type="presParOf" srcId="{DE64B3A2-FAB0-4BBE-A5C8-7CBD93EE732F}" destId="{D9CFF6F6-6700-4151-B620-D319DB138AC7}" srcOrd="1" destOrd="0" presId="urn:microsoft.com/office/officeart/2008/layout/LinedList"/>
    <dgm:cxn modelId="{D8F8CB98-676A-4DCF-9D57-1F03C9CBCF7A}" type="presParOf" srcId="{389BDFF3-466D-4A5C-97B0-E91C9DF6080A}" destId="{A094C81D-7FE3-45D4-A52E-F3D06DE00344}" srcOrd="8" destOrd="0" presId="urn:microsoft.com/office/officeart/2008/layout/LinedList"/>
    <dgm:cxn modelId="{1CEE6BD1-A409-4A6D-835C-4DC188B0308B}" type="presParOf" srcId="{389BDFF3-466D-4A5C-97B0-E91C9DF6080A}" destId="{84749234-B778-4B93-883E-7ED71E54503C}" srcOrd="9" destOrd="0" presId="urn:microsoft.com/office/officeart/2008/layout/LinedList"/>
    <dgm:cxn modelId="{5F1A5C96-B827-4839-B62A-89F306103AD9}" type="presParOf" srcId="{84749234-B778-4B93-883E-7ED71E54503C}" destId="{29B38F72-0958-4B3F-BC38-181EBE96D4F9}" srcOrd="0" destOrd="0" presId="urn:microsoft.com/office/officeart/2008/layout/LinedList"/>
    <dgm:cxn modelId="{26413E78-4517-4907-BBC7-9F58EA9199D7}" type="presParOf" srcId="{84749234-B778-4B93-883E-7ED71E54503C}" destId="{AAB061A1-DDEB-4DA7-90E8-E925AEAE1EBA}" srcOrd="1" destOrd="0" presId="urn:microsoft.com/office/officeart/2008/layout/LinedList"/>
    <dgm:cxn modelId="{08349EB5-74DA-491A-A0A9-968BFBB83DE3}" type="presParOf" srcId="{389BDFF3-466D-4A5C-97B0-E91C9DF6080A}" destId="{7F06A656-BA03-413F-9B51-AA828394B89E}" srcOrd="10" destOrd="0" presId="urn:microsoft.com/office/officeart/2008/layout/LinedList"/>
    <dgm:cxn modelId="{8B545AC0-3062-4645-AE0A-C1E1CC5503B1}" type="presParOf" srcId="{389BDFF3-466D-4A5C-97B0-E91C9DF6080A}" destId="{88C3D7E3-FE2A-4EC4-BC8E-14156454FCB6}" srcOrd="11" destOrd="0" presId="urn:microsoft.com/office/officeart/2008/layout/LinedList"/>
    <dgm:cxn modelId="{D7D81AC6-0CFA-4311-87FF-680FECEAEBE6}" type="presParOf" srcId="{88C3D7E3-FE2A-4EC4-BC8E-14156454FCB6}" destId="{332C5EFC-14C9-4899-B3D6-7C9405162313}" srcOrd="0" destOrd="0" presId="urn:microsoft.com/office/officeart/2008/layout/LinedList"/>
    <dgm:cxn modelId="{07B8E35A-0B17-4B9C-861A-6EB98AC7556B}" type="presParOf" srcId="{88C3D7E3-FE2A-4EC4-BC8E-14156454FCB6}" destId="{763D8F67-8728-4EA2-B999-568F77C882D1}" srcOrd="1" destOrd="0" presId="urn:microsoft.com/office/officeart/2008/layout/LinedList"/>
    <dgm:cxn modelId="{13483EF3-9DDF-4AF9-8569-D06E99F68638}" type="presParOf" srcId="{389BDFF3-466D-4A5C-97B0-E91C9DF6080A}" destId="{0C0CDF50-CE61-4136-95F7-5D3E5A13A7AC}" srcOrd="12" destOrd="0" presId="urn:microsoft.com/office/officeart/2008/layout/LinedList"/>
    <dgm:cxn modelId="{5B80D71F-6F2A-4468-BDCF-15D6945D01B0}" type="presParOf" srcId="{389BDFF3-466D-4A5C-97B0-E91C9DF6080A}" destId="{07F6A53C-901E-44C5-8060-D00A2CC13606}" srcOrd="13" destOrd="0" presId="urn:microsoft.com/office/officeart/2008/layout/LinedList"/>
    <dgm:cxn modelId="{A5946662-A5FE-4733-B274-2F05A681C68D}" type="presParOf" srcId="{07F6A53C-901E-44C5-8060-D00A2CC13606}" destId="{041A8745-8846-47CD-8FE5-CE852E58A0B2}" srcOrd="0" destOrd="0" presId="urn:microsoft.com/office/officeart/2008/layout/LinedList"/>
    <dgm:cxn modelId="{AD8E2BFB-2B25-477A-A755-2BB12C28CE07}" type="presParOf" srcId="{07F6A53C-901E-44C5-8060-D00A2CC13606}" destId="{3EF62EA2-C03D-490B-AD4E-F31A82655DE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2C2BD9-0562-4FDA-A125-54106C5A839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C60AAE0-9208-415E-95FF-EFD7A73B6B7F}">
      <dgm:prSet/>
      <dgm:spPr/>
      <dgm:t>
        <a:bodyPr/>
        <a:lstStyle/>
        <a:p>
          <a:pPr algn="ctr"/>
          <a:r>
            <a:rPr lang="en-US" dirty="0">
              <a:latin typeface="Arial" panose="020B0604020202020204" pitchFamily="34" charset="0"/>
              <a:cs typeface="Arial" panose="020B0604020202020204" pitchFamily="34" charset="0"/>
            </a:rPr>
            <a:t>Written in Python, a scraping tool capable of querying the internet with multiple search engines.</a:t>
          </a:r>
        </a:p>
      </dgm:t>
    </dgm:pt>
    <dgm:pt modelId="{857EAAED-74A8-40BB-B5FA-D93A69AEC603}" type="parTrans" cxnId="{80BBA616-45CE-4BC3-8E57-85BC61687394}">
      <dgm:prSet/>
      <dgm:spPr/>
      <dgm:t>
        <a:bodyPr/>
        <a:lstStyle/>
        <a:p>
          <a:endParaRPr lang="en-US"/>
        </a:p>
      </dgm:t>
    </dgm:pt>
    <dgm:pt modelId="{9A0CD33D-4D6F-4617-81D5-8889E09E3C71}" type="sibTrans" cxnId="{80BBA616-45CE-4BC3-8E57-85BC61687394}">
      <dgm:prSet/>
      <dgm:spPr/>
      <dgm:t>
        <a:bodyPr/>
        <a:lstStyle/>
        <a:p>
          <a:endParaRPr lang="en-US"/>
        </a:p>
      </dgm:t>
    </dgm:pt>
    <dgm:pt modelId="{F01BFCC3-FB66-490F-B87D-7466B4779153}">
      <dgm:prSet/>
      <dgm:spPr/>
      <dgm:t>
        <a:bodyPr/>
        <a:lstStyle/>
        <a:p>
          <a:pPr algn="ctr"/>
          <a:r>
            <a:rPr lang="en-US" dirty="0">
              <a:latin typeface="Arial" panose="020B0604020202020204" pitchFamily="34" charset="0"/>
              <a:cs typeface="Arial" panose="020B0604020202020204" pitchFamily="34" charset="0"/>
            </a:rPr>
            <a:t>Capable of gathering target domains, employee emails and target hosts</a:t>
          </a:r>
        </a:p>
      </dgm:t>
    </dgm:pt>
    <dgm:pt modelId="{F441A180-4A11-47DF-9125-14869DD09C92}" type="parTrans" cxnId="{D75B688D-1D97-4637-9F3B-D3DB4D69FA47}">
      <dgm:prSet/>
      <dgm:spPr/>
      <dgm:t>
        <a:bodyPr/>
        <a:lstStyle/>
        <a:p>
          <a:endParaRPr lang="en-US"/>
        </a:p>
      </dgm:t>
    </dgm:pt>
    <dgm:pt modelId="{29C0FD19-EEFD-4E07-B2F6-81DA8E431EBD}" type="sibTrans" cxnId="{D75B688D-1D97-4637-9F3B-D3DB4D69FA47}">
      <dgm:prSet/>
      <dgm:spPr/>
      <dgm:t>
        <a:bodyPr/>
        <a:lstStyle/>
        <a:p>
          <a:endParaRPr lang="en-US"/>
        </a:p>
      </dgm:t>
    </dgm:pt>
    <dgm:pt modelId="{DDA8390E-3265-46AD-BDB6-E015C8E81E46}">
      <dgm:prSet/>
      <dgm:spPr/>
      <dgm:t>
        <a:bodyPr/>
        <a:lstStyle/>
        <a:p>
          <a:pPr algn="ctr"/>
          <a:r>
            <a:rPr lang="en-US" dirty="0">
              <a:latin typeface="Arial" panose="020B0604020202020204" pitchFamily="34" charset="0"/>
              <a:cs typeface="Arial" panose="020B0604020202020204" pitchFamily="34" charset="0"/>
            </a:rPr>
            <a:t>Supports passive reconnaissance (No direct communication to the target)</a:t>
          </a:r>
        </a:p>
      </dgm:t>
    </dgm:pt>
    <dgm:pt modelId="{4C5CACC5-114A-4C44-BAF6-FAA8F602FCDF}" type="parTrans" cxnId="{FE10C83D-2A34-454C-8CE1-01DD0ABAE72A}">
      <dgm:prSet/>
      <dgm:spPr/>
      <dgm:t>
        <a:bodyPr/>
        <a:lstStyle/>
        <a:p>
          <a:endParaRPr lang="en-US"/>
        </a:p>
      </dgm:t>
    </dgm:pt>
    <dgm:pt modelId="{D6305C90-A365-4328-9740-FC2340190C2B}" type="sibTrans" cxnId="{FE10C83D-2A34-454C-8CE1-01DD0ABAE72A}">
      <dgm:prSet/>
      <dgm:spPr/>
      <dgm:t>
        <a:bodyPr/>
        <a:lstStyle/>
        <a:p>
          <a:endParaRPr lang="en-US"/>
        </a:p>
      </dgm:t>
    </dgm:pt>
    <dgm:pt modelId="{B032211A-0BC4-4E02-ABC4-FCF1D215CCC3}" type="pres">
      <dgm:prSet presAssocID="{B52C2BD9-0562-4FDA-A125-54106C5A8396}" presName="vert0" presStyleCnt="0">
        <dgm:presLayoutVars>
          <dgm:dir/>
          <dgm:animOne val="branch"/>
          <dgm:animLvl val="lvl"/>
        </dgm:presLayoutVars>
      </dgm:prSet>
      <dgm:spPr/>
    </dgm:pt>
    <dgm:pt modelId="{4FC70126-1C90-4029-BA58-6F4A43D16073}" type="pres">
      <dgm:prSet presAssocID="{BC60AAE0-9208-415E-95FF-EFD7A73B6B7F}" presName="thickLine" presStyleLbl="alignNode1" presStyleIdx="0" presStyleCnt="3"/>
      <dgm:spPr/>
    </dgm:pt>
    <dgm:pt modelId="{983EE767-0329-4E4F-A946-9E67990E8A0A}" type="pres">
      <dgm:prSet presAssocID="{BC60AAE0-9208-415E-95FF-EFD7A73B6B7F}" presName="horz1" presStyleCnt="0"/>
      <dgm:spPr/>
    </dgm:pt>
    <dgm:pt modelId="{50760EE2-A1E2-42E9-BEE8-7C6F2BD0DAE7}" type="pres">
      <dgm:prSet presAssocID="{BC60AAE0-9208-415E-95FF-EFD7A73B6B7F}" presName="tx1" presStyleLbl="revTx" presStyleIdx="0" presStyleCnt="3"/>
      <dgm:spPr/>
    </dgm:pt>
    <dgm:pt modelId="{7FDD60F7-C9D7-4A13-B71C-0B6FFE7250F9}" type="pres">
      <dgm:prSet presAssocID="{BC60AAE0-9208-415E-95FF-EFD7A73B6B7F}" presName="vert1" presStyleCnt="0"/>
      <dgm:spPr/>
    </dgm:pt>
    <dgm:pt modelId="{1E08A00E-D0AA-43BC-87F6-E4F69F35F995}" type="pres">
      <dgm:prSet presAssocID="{F01BFCC3-FB66-490F-B87D-7466B4779153}" presName="thickLine" presStyleLbl="alignNode1" presStyleIdx="1" presStyleCnt="3"/>
      <dgm:spPr/>
    </dgm:pt>
    <dgm:pt modelId="{D8AC5E8F-C2FF-4CB1-A996-788AB5C33289}" type="pres">
      <dgm:prSet presAssocID="{F01BFCC3-FB66-490F-B87D-7466B4779153}" presName="horz1" presStyleCnt="0"/>
      <dgm:spPr/>
    </dgm:pt>
    <dgm:pt modelId="{199183BB-3F50-414A-9104-99A008F52B37}" type="pres">
      <dgm:prSet presAssocID="{F01BFCC3-FB66-490F-B87D-7466B4779153}" presName="tx1" presStyleLbl="revTx" presStyleIdx="1" presStyleCnt="3"/>
      <dgm:spPr/>
    </dgm:pt>
    <dgm:pt modelId="{6D6F4C9F-3820-49C1-8D0F-0CC88C54F15C}" type="pres">
      <dgm:prSet presAssocID="{F01BFCC3-FB66-490F-B87D-7466B4779153}" presName="vert1" presStyleCnt="0"/>
      <dgm:spPr/>
    </dgm:pt>
    <dgm:pt modelId="{199722BB-6399-448C-80AE-024DD6D5B42F}" type="pres">
      <dgm:prSet presAssocID="{DDA8390E-3265-46AD-BDB6-E015C8E81E46}" presName="thickLine" presStyleLbl="alignNode1" presStyleIdx="2" presStyleCnt="3"/>
      <dgm:spPr/>
    </dgm:pt>
    <dgm:pt modelId="{2FE32426-3F64-421D-8A05-A1190E887F3A}" type="pres">
      <dgm:prSet presAssocID="{DDA8390E-3265-46AD-BDB6-E015C8E81E46}" presName="horz1" presStyleCnt="0"/>
      <dgm:spPr/>
    </dgm:pt>
    <dgm:pt modelId="{1CB63CE9-06B1-4933-B476-708BBB6A8B5A}" type="pres">
      <dgm:prSet presAssocID="{DDA8390E-3265-46AD-BDB6-E015C8E81E46}" presName="tx1" presStyleLbl="revTx" presStyleIdx="2" presStyleCnt="3"/>
      <dgm:spPr/>
    </dgm:pt>
    <dgm:pt modelId="{6D598202-830B-4949-9E01-D9CEB1CA815C}" type="pres">
      <dgm:prSet presAssocID="{DDA8390E-3265-46AD-BDB6-E015C8E81E46}" presName="vert1" presStyleCnt="0"/>
      <dgm:spPr/>
    </dgm:pt>
  </dgm:ptLst>
  <dgm:cxnLst>
    <dgm:cxn modelId="{D1371001-C460-4F0C-858E-CC61A0850AD4}" type="presOf" srcId="{BC60AAE0-9208-415E-95FF-EFD7A73B6B7F}" destId="{50760EE2-A1E2-42E9-BEE8-7C6F2BD0DAE7}" srcOrd="0" destOrd="0" presId="urn:microsoft.com/office/officeart/2008/layout/LinedList"/>
    <dgm:cxn modelId="{80BBA616-45CE-4BC3-8E57-85BC61687394}" srcId="{B52C2BD9-0562-4FDA-A125-54106C5A8396}" destId="{BC60AAE0-9208-415E-95FF-EFD7A73B6B7F}" srcOrd="0" destOrd="0" parTransId="{857EAAED-74A8-40BB-B5FA-D93A69AEC603}" sibTransId="{9A0CD33D-4D6F-4617-81D5-8889E09E3C71}"/>
    <dgm:cxn modelId="{00FF6721-374D-4699-B5AF-3A1BCD3037D8}" type="presOf" srcId="{F01BFCC3-FB66-490F-B87D-7466B4779153}" destId="{199183BB-3F50-414A-9104-99A008F52B37}" srcOrd="0" destOrd="0" presId="urn:microsoft.com/office/officeart/2008/layout/LinedList"/>
    <dgm:cxn modelId="{A165DE2F-66E6-438C-9F62-3D8ED8D9D64E}" type="presOf" srcId="{B52C2BD9-0562-4FDA-A125-54106C5A8396}" destId="{B032211A-0BC4-4E02-ABC4-FCF1D215CCC3}" srcOrd="0" destOrd="0" presId="urn:microsoft.com/office/officeart/2008/layout/LinedList"/>
    <dgm:cxn modelId="{FE10C83D-2A34-454C-8CE1-01DD0ABAE72A}" srcId="{B52C2BD9-0562-4FDA-A125-54106C5A8396}" destId="{DDA8390E-3265-46AD-BDB6-E015C8E81E46}" srcOrd="2" destOrd="0" parTransId="{4C5CACC5-114A-4C44-BAF6-FAA8F602FCDF}" sibTransId="{D6305C90-A365-4328-9740-FC2340190C2B}"/>
    <dgm:cxn modelId="{F754413F-4739-4938-897E-7D3461FA2673}" type="presOf" srcId="{DDA8390E-3265-46AD-BDB6-E015C8E81E46}" destId="{1CB63CE9-06B1-4933-B476-708BBB6A8B5A}" srcOrd="0" destOrd="0" presId="urn:microsoft.com/office/officeart/2008/layout/LinedList"/>
    <dgm:cxn modelId="{D75B688D-1D97-4637-9F3B-D3DB4D69FA47}" srcId="{B52C2BD9-0562-4FDA-A125-54106C5A8396}" destId="{F01BFCC3-FB66-490F-B87D-7466B4779153}" srcOrd="1" destOrd="0" parTransId="{F441A180-4A11-47DF-9125-14869DD09C92}" sibTransId="{29C0FD19-EEFD-4E07-B2F6-81DA8E431EBD}"/>
    <dgm:cxn modelId="{0BB95817-7508-4DEF-8615-20718A2C612D}" type="presParOf" srcId="{B032211A-0BC4-4E02-ABC4-FCF1D215CCC3}" destId="{4FC70126-1C90-4029-BA58-6F4A43D16073}" srcOrd="0" destOrd="0" presId="urn:microsoft.com/office/officeart/2008/layout/LinedList"/>
    <dgm:cxn modelId="{84F4246D-092F-4870-BDF7-9B0E3276ED5B}" type="presParOf" srcId="{B032211A-0BC4-4E02-ABC4-FCF1D215CCC3}" destId="{983EE767-0329-4E4F-A946-9E67990E8A0A}" srcOrd="1" destOrd="0" presId="urn:microsoft.com/office/officeart/2008/layout/LinedList"/>
    <dgm:cxn modelId="{739A38E6-B232-444C-BCE1-BC27D3E3900B}" type="presParOf" srcId="{983EE767-0329-4E4F-A946-9E67990E8A0A}" destId="{50760EE2-A1E2-42E9-BEE8-7C6F2BD0DAE7}" srcOrd="0" destOrd="0" presId="urn:microsoft.com/office/officeart/2008/layout/LinedList"/>
    <dgm:cxn modelId="{54C97988-90B8-4C93-8187-8C00E74F5629}" type="presParOf" srcId="{983EE767-0329-4E4F-A946-9E67990E8A0A}" destId="{7FDD60F7-C9D7-4A13-B71C-0B6FFE7250F9}" srcOrd="1" destOrd="0" presId="urn:microsoft.com/office/officeart/2008/layout/LinedList"/>
    <dgm:cxn modelId="{D54DAE0E-4159-4DCF-B350-1422F06F137A}" type="presParOf" srcId="{B032211A-0BC4-4E02-ABC4-FCF1D215CCC3}" destId="{1E08A00E-D0AA-43BC-87F6-E4F69F35F995}" srcOrd="2" destOrd="0" presId="urn:microsoft.com/office/officeart/2008/layout/LinedList"/>
    <dgm:cxn modelId="{A70AF7E6-5013-478B-AD28-9E6E1A06B08C}" type="presParOf" srcId="{B032211A-0BC4-4E02-ABC4-FCF1D215CCC3}" destId="{D8AC5E8F-C2FF-4CB1-A996-788AB5C33289}" srcOrd="3" destOrd="0" presId="urn:microsoft.com/office/officeart/2008/layout/LinedList"/>
    <dgm:cxn modelId="{512FEADD-D89F-4124-B70D-A77136BA9212}" type="presParOf" srcId="{D8AC5E8F-C2FF-4CB1-A996-788AB5C33289}" destId="{199183BB-3F50-414A-9104-99A008F52B37}" srcOrd="0" destOrd="0" presId="urn:microsoft.com/office/officeart/2008/layout/LinedList"/>
    <dgm:cxn modelId="{D396E2D8-C147-47AD-8818-AECEC537B750}" type="presParOf" srcId="{D8AC5E8F-C2FF-4CB1-A996-788AB5C33289}" destId="{6D6F4C9F-3820-49C1-8D0F-0CC88C54F15C}" srcOrd="1" destOrd="0" presId="urn:microsoft.com/office/officeart/2008/layout/LinedList"/>
    <dgm:cxn modelId="{257AACF2-C64C-46FD-B53E-40B4891247A5}" type="presParOf" srcId="{B032211A-0BC4-4E02-ABC4-FCF1D215CCC3}" destId="{199722BB-6399-448C-80AE-024DD6D5B42F}" srcOrd="4" destOrd="0" presId="urn:microsoft.com/office/officeart/2008/layout/LinedList"/>
    <dgm:cxn modelId="{ACC0F11F-AC1F-43EF-804A-031D5E6C6E16}" type="presParOf" srcId="{B032211A-0BC4-4E02-ABC4-FCF1D215CCC3}" destId="{2FE32426-3F64-421D-8A05-A1190E887F3A}" srcOrd="5" destOrd="0" presId="urn:microsoft.com/office/officeart/2008/layout/LinedList"/>
    <dgm:cxn modelId="{332E1F08-A80F-4590-966A-6EAA380CCE68}" type="presParOf" srcId="{2FE32426-3F64-421D-8A05-A1190E887F3A}" destId="{1CB63CE9-06B1-4933-B476-708BBB6A8B5A}" srcOrd="0" destOrd="0" presId="urn:microsoft.com/office/officeart/2008/layout/LinedList"/>
    <dgm:cxn modelId="{07256303-F652-4063-9974-BEBD0E70D794}" type="presParOf" srcId="{2FE32426-3F64-421D-8A05-A1190E887F3A}" destId="{6D598202-830B-4949-9E01-D9CEB1CA815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2C2BD9-0562-4FDA-A125-54106C5A839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C60AAE0-9208-415E-95FF-EFD7A73B6B7F}">
      <dgm:prSet/>
      <dgm:spPr/>
      <dgm:t>
        <a:bodyPr/>
        <a:lstStyle/>
        <a:p>
          <a:pPr algn="ctr"/>
          <a:r>
            <a:rPr lang="en-US" dirty="0">
              <a:latin typeface="Arial" panose="020B0604020202020204" pitchFamily="34" charset="0"/>
              <a:cs typeface="Arial" panose="020B0604020202020204" pitchFamily="34" charset="0"/>
            </a:rPr>
            <a:t>Internet </a:t>
          </a:r>
          <a:r>
            <a:rPr lang="en-US" baseline="0" dirty="0">
              <a:latin typeface="Arial" panose="020B0604020202020204" pitchFamily="34" charset="0"/>
              <a:cs typeface="Arial" panose="020B0604020202020204" pitchFamily="34" charset="0"/>
            </a:rPr>
            <a:t>site capable of dumping more information than theHarvester.</a:t>
          </a:r>
          <a:endParaRPr lang="en-US" dirty="0">
            <a:latin typeface="Arial" panose="020B0604020202020204" pitchFamily="34" charset="0"/>
            <a:cs typeface="Arial" panose="020B0604020202020204" pitchFamily="34" charset="0"/>
          </a:endParaRPr>
        </a:p>
      </dgm:t>
    </dgm:pt>
    <dgm:pt modelId="{857EAAED-74A8-40BB-B5FA-D93A69AEC603}" type="parTrans" cxnId="{80BBA616-45CE-4BC3-8E57-85BC61687394}">
      <dgm:prSet/>
      <dgm:spPr/>
      <dgm:t>
        <a:bodyPr/>
        <a:lstStyle/>
        <a:p>
          <a:endParaRPr lang="en-US"/>
        </a:p>
      </dgm:t>
    </dgm:pt>
    <dgm:pt modelId="{9A0CD33D-4D6F-4617-81D5-8889E09E3C71}" type="sibTrans" cxnId="{80BBA616-45CE-4BC3-8E57-85BC61687394}">
      <dgm:prSet/>
      <dgm:spPr/>
      <dgm:t>
        <a:bodyPr/>
        <a:lstStyle/>
        <a:p>
          <a:endParaRPr lang="en-US"/>
        </a:p>
      </dgm:t>
    </dgm:pt>
    <dgm:pt modelId="{F01BFCC3-FB66-490F-B87D-7466B4779153}">
      <dgm:prSet/>
      <dgm:spPr/>
      <dgm:t>
        <a:bodyPr/>
        <a:lstStyle/>
        <a:p>
          <a:pPr algn="ctr"/>
          <a:r>
            <a:rPr lang="en-US" dirty="0">
              <a:latin typeface="Arial" panose="020B0604020202020204" pitchFamily="34" charset="0"/>
              <a:cs typeface="Arial" panose="020B0604020202020204" pitchFamily="34" charset="0"/>
            </a:rPr>
            <a:t>Capable of gathering target domains, employee emails and target hosts</a:t>
          </a:r>
        </a:p>
      </dgm:t>
    </dgm:pt>
    <dgm:pt modelId="{F441A180-4A11-47DF-9125-14869DD09C92}" type="parTrans" cxnId="{D75B688D-1D97-4637-9F3B-D3DB4D69FA47}">
      <dgm:prSet/>
      <dgm:spPr/>
      <dgm:t>
        <a:bodyPr/>
        <a:lstStyle/>
        <a:p>
          <a:endParaRPr lang="en-US"/>
        </a:p>
      </dgm:t>
    </dgm:pt>
    <dgm:pt modelId="{29C0FD19-EEFD-4E07-B2F6-81DA8E431EBD}" type="sibTrans" cxnId="{D75B688D-1D97-4637-9F3B-D3DB4D69FA47}">
      <dgm:prSet/>
      <dgm:spPr/>
      <dgm:t>
        <a:bodyPr/>
        <a:lstStyle/>
        <a:p>
          <a:endParaRPr lang="en-US"/>
        </a:p>
      </dgm:t>
    </dgm:pt>
    <dgm:pt modelId="{DDA8390E-3265-46AD-BDB6-E015C8E81E46}">
      <dgm:prSet/>
      <dgm:spPr/>
      <dgm:t>
        <a:bodyPr/>
        <a:lstStyle/>
        <a:p>
          <a:pPr algn="ctr"/>
          <a:r>
            <a:rPr lang="en-US" dirty="0">
              <a:latin typeface="Arial" panose="020B0604020202020204" pitchFamily="34" charset="0"/>
              <a:cs typeface="Arial" panose="020B0604020202020204" pitchFamily="34" charset="0"/>
            </a:rPr>
            <a:t>Supports passive reconnaissance (No direct communication to the target)</a:t>
          </a:r>
        </a:p>
      </dgm:t>
    </dgm:pt>
    <dgm:pt modelId="{4C5CACC5-114A-4C44-BAF6-FAA8F602FCDF}" type="parTrans" cxnId="{FE10C83D-2A34-454C-8CE1-01DD0ABAE72A}">
      <dgm:prSet/>
      <dgm:spPr/>
      <dgm:t>
        <a:bodyPr/>
        <a:lstStyle/>
        <a:p>
          <a:endParaRPr lang="en-US"/>
        </a:p>
      </dgm:t>
    </dgm:pt>
    <dgm:pt modelId="{D6305C90-A365-4328-9740-FC2340190C2B}" type="sibTrans" cxnId="{FE10C83D-2A34-454C-8CE1-01DD0ABAE72A}">
      <dgm:prSet/>
      <dgm:spPr/>
      <dgm:t>
        <a:bodyPr/>
        <a:lstStyle/>
        <a:p>
          <a:endParaRPr lang="en-US"/>
        </a:p>
      </dgm:t>
    </dgm:pt>
    <dgm:pt modelId="{B032211A-0BC4-4E02-ABC4-FCF1D215CCC3}" type="pres">
      <dgm:prSet presAssocID="{B52C2BD9-0562-4FDA-A125-54106C5A8396}" presName="vert0" presStyleCnt="0">
        <dgm:presLayoutVars>
          <dgm:dir/>
          <dgm:animOne val="branch"/>
          <dgm:animLvl val="lvl"/>
        </dgm:presLayoutVars>
      </dgm:prSet>
      <dgm:spPr/>
    </dgm:pt>
    <dgm:pt modelId="{4FC70126-1C90-4029-BA58-6F4A43D16073}" type="pres">
      <dgm:prSet presAssocID="{BC60AAE0-9208-415E-95FF-EFD7A73B6B7F}" presName="thickLine" presStyleLbl="alignNode1" presStyleIdx="0" presStyleCnt="3"/>
      <dgm:spPr/>
    </dgm:pt>
    <dgm:pt modelId="{983EE767-0329-4E4F-A946-9E67990E8A0A}" type="pres">
      <dgm:prSet presAssocID="{BC60AAE0-9208-415E-95FF-EFD7A73B6B7F}" presName="horz1" presStyleCnt="0"/>
      <dgm:spPr/>
    </dgm:pt>
    <dgm:pt modelId="{50760EE2-A1E2-42E9-BEE8-7C6F2BD0DAE7}" type="pres">
      <dgm:prSet presAssocID="{BC60AAE0-9208-415E-95FF-EFD7A73B6B7F}" presName="tx1" presStyleLbl="revTx" presStyleIdx="0" presStyleCnt="3"/>
      <dgm:spPr/>
    </dgm:pt>
    <dgm:pt modelId="{7FDD60F7-C9D7-4A13-B71C-0B6FFE7250F9}" type="pres">
      <dgm:prSet presAssocID="{BC60AAE0-9208-415E-95FF-EFD7A73B6B7F}" presName="vert1" presStyleCnt="0"/>
      <dgm:spPr/>
    </dgm:pt>
    <dgm:pt modelId="{1E08A00E-D0AA-43BC-87F6-E4F69F35F995}" type="pres">
      <dgm:prSet presAssocID="{F01BFCC3-FB66-490F-B87D-7466B4779153}" presName="thickLine" presStyleLbl="alignNode1" presStyleIdx="1" presStyleCnt="3"/>
      <dgm:spPr/>
    </dgm:pt>
    <dgm:pt modelId="{D8AC5E8F-C2FF-4CB1-A996-788AB5C33289}" type="pres">
      <dgm:prSet presAssocID="{F01BFCC3-FB66-490F-B87D-7466B4779153}" presName="horz1" presStyleCnt="0"/>
      <dgm:spPr/>
    </dgm:pt>
    <dgm:pt modelId="{199183BB-3F50-414A-9104-99A008F52B37}" type="pres">
      <dgm:prSet presAssocID="{F01BFCC3-FB66-490F-B87D-7466B4779153}" presName="tx1" presStyleLbl="revTx" presStyleIdx="1" presStyleCnt="3"/>
      <dgm:spPr/>
    </dgm:pt>
    <dgm:pt modelId="{6D6F4C9F-3820-49C1-8D0F-0CC88C54F15C}" type="pres">
      <dgm:prSet presAssocID="{F01BFCC3-FB66-490F-B87D-7466B4779153}" presName="vert1" presStyleCnt="0"/>
      <dgm:spPr/>
    </dgm:pt>
    <dgm:pt modelId="{199722BB-6399-448C-80AE-024DD6D5B42F}" type="pres">
      <dgm:prSet presAssocID="{DDA8390E-3265-46AD-BDB6-E015C8E81E46}" presName="thickLine" presStyleLbl="alignNode1" presStyleIdx="2" presStyleCnt="3"/>
      <dgm:spPr/>
    </dgm:pt>
    <dgm:pt modelId="{2FE32426-3F64-421D-8A05-A1190E887F3A}" type="pres">
      <dgm:prSet presAssocID="{DDA8390E-3265-46AD-BDB6-E015C8E81E46}" presName="horz1" presStyleCnt="0"/>
      <dgm:spPr/>
    </dgm:pt>
    <dgm:pt modelId="{1CB63CE9-06B1-4933-B476-708BBB6A8B5A}" type="pres">
      <dgm:prSet presAssocID="{DDA8390E-3265-46AD-BDB6-E015C8E81E46}" presName="tx1" presStyleLbl="revTx" presStyleIdx="2" presStyleCnt="3"/>
      <dgm:spPr/>
    </dgm:pt>
    <dgm:pt modelId="{6D598202-830B-4949-9E01-D9CEB1CA815C}" type="pres">
      <dgm:prSet presAssocID="{DDA8390E-3265-46AD-BDB6-E015C8E81E46}" presName="vert1" presStyleCnt="0"/>
      <dgm:spPr/>
    </dgm:pt>
  </dgm:ptLst>
  <dgm:cxnLst>
    <dgm:cxn modelId="{D1371001-C460-4F0C-858E-CC61A0850AD4}" type="presOf" srcId="{BC60AAE0-9208-415E-95FF-EFD7A73B6B7F}" destId="{50760EE2-A1E2-42E9-BEE8-7C6F2BD0DAE7}" srcOrd="0" destOrd="0" presId="urn:microsoft.com/office/officeart/2008/layout/LinedList"/>
    <dgm:cxn modelId="{80BBA616-45CE-4BC3-8E57-85BC61687394}" srcId="{B52C2BD9-0562-4FDA-A125-54106C5A8396}" destId="{BC60AAE0-9208-415E-95FF-EFD7A73B6B7F}" srcOrd="0" destOrd="0" parTransId="{857EAAED-74A8-40BB-B5FA-D93A69AEC603}" sibTransId="{9A0CD33D-4D6F-4617-81D5-8889E09E3C71}"/>
    <dgm:cxn modelId="{00FF6721-374D-4699-B5AF-3A1BCD3037D8}" type="presOf" srcId="{F01BFCC3-FB66-490F-B87D-7466B4779153}" destId="{199183BB-3F50-414A-9104-99A008F52B37}" srcOrd="0" destOrd="0" presId="urn:microsoft.com/office/officeart/2008/layout/LinedList"/>
    <dgm:cxn modelId="{A165DE2F-66E6-438C-9F62-3D8ED8D9D64E}" type="presOf" srcId="{B52C2BD9-0562-4FDA-A125-54106C5A8396}" destId="{B032211A-0BC4-4E02-ABC4-FCF1D215CCC3}" srcOrd="0" destOrd="0" presId="urn:microsoft.com/office/officeart/2008/layout/LinedList"/>
    <dgm:cxn modelId="{FE10C83D-2A34-454C-8CE1-01DD0ABAE72A}" srcId="{B52C2BD9-0562-4FDA-A125-54106C5A8396}" destId="{DDA8390E-3265-46AD-BDB6-E015C8E81E46}" srcOrd="2" destOrd="0" parTransId="{4C5CACC5-114A-4C44-BAF6-FAA8F602FCDF}" sibTransId="{D6305C90-A365-4328-9740-FC2340190C2B}"/>
    <dgm:cxn modelId="{F754413F-4739-4938-897E-7D3461FA2673}" type="presOf" srcId="{DDA8390E-3265-46AD-BDB6-E015C8E81E46}" destId="{1CB63CE9-06B1-4933-B476-708BBB6A8B5A}" srcOrd="0" destOrd="0" presId="urn:microsoft.com/office/officeart/2008/layout/LinedList"/>
    <dgm:cxn modelId="{D75B688D-1D97-4637-9F3B-D3DB4D69FA47}" srcId="{B52C2BD9-0562-4FDA-A125-54106C5A8396}" destId="{F01BFCC3-FB66-490F-B87D-7466B4779153}" srcOrd="1" destOrd="0" parTransId="{F441A180-4A11-47DF-9125-14869DD09C92}" sibTransId="{29C0FD19-EEFD-4E07-B2F6-81DA8E431EBD}"/>
    <dgm:cxn modelId="{0BB95817-7508-4DEF-8615-20718A2C612D}" type="presParOf" srcId="{B032211A-0BC4-4E02-ABC4-FCF1D215CCC3}" destId="{4FC70126-1C90-4029-BA58-6F4A43D16073}" srcOrd="0" destOrd="0" presId="urn:microsoft.com/office/officeart/2008/layout/LinedList"/>
    <dgm:cxn modelId="{84F4246D-092F-4870-BDF7-9B0E3276ED5B}" type="presParOf" srcId="{B032211A-0BC4-4E02-ABC4-FCF1D215CCC3}" destId="{983EE767-0329-4E4F-A946-9E67990E8A0A}" srcOrd="1" destOrd="0" presId="urn:microsoft.com/office/officeart/2008/layout/LinedList"/>
    <dgm:cxn modelId="{739A38E6-B232-444C-BCE1-BC27D3E3900B}" type="presParOf" srcId="{983EE767-0329-4E4F-A946-9E67990E8A0A}" destId="{50760EE2-A1E2-42E9-BEE8-7C6F2BD0DAE7}" srcOrd="0" destOrd="0" presId="urn:microsoft.com/office/officeart/2008/layout/LinedList"/>
    <dgm:cxn modelId="{54C97988-90B8-4C93-8187-8C00E74F5629}" type="presParOf" srcId="{983EE767-0329-4E4F-A946-9E67990E8A0A}" destId="{7FDD60F7-C9D7-4A13-B71C-0B6FFE7250F9}" srcOrd="1" destOrd="0" presId="urn:microsoft.com/office/officeart/2008/layout/LinedList"/>
    <dgm:cxn modelId="{D54DAE0E-4159-4DCF-B350-1422F06F137A}" type="presParOf" srcId="{B032211A-0BC4-4E02-ABC4-FCF1D215CCC3}" destId="{1E08A00E-D0AA-43BC-87F6-E4F69F35F995}" srcOrd="2" destOrd="0" presId="urn:microsoft.com/office/officeart/2008/layout/LinedList"/>
    <dgm:cxn modelId="{A70AF7E6-5013-478B-AD28-9E6E1A06B08C}" type="presParOf" srcId="{B032211A-0BC4-4E02-ABC4-FCF1D215CCC3}" destId="{D8AC5E8F-C2FF-4CB1-A996-788AB5C33289}" srcOrd="3" destOrd="0" presId="urn:microsoft.com/office/officeart/2008/layout/LinedList"/>
    <dgm:cxn modelId="{512FEADD-D89F-4124-B70D-A77136BA9212}" type="presParOf" srcId="{D8AC5E8F-C2FF-4CB1-A996-788AB5C33289}" destId="{199183BB-3F50-414A-9104-99A008F52B37}" srcOrd="0" destOrd="0" presId="urn:microsoft.com/office/officeart/2008/layout/LinedList"/>
    <dgm:cxn modelId="{D396E2D8-C147-47AD-8818-AECEC537B750}" type="presParOf" srcId="{D8AC5E8F-C2FF-4CB1-A996-788AB5C33289}" destId="{6D6F4C9F-3820-49C1-8D0F-0CC88C54F15C}" srcOrd="1" destOrd="0" presId="urn:microsoft.com/office/officeart/2008/layout/LinedList"/>
    <dgm:cxn modelId="{257AACF2-C64C-46FD-B53E-40B4891247A5}" type="presParOf" srcId="{B032211A-0BC4-4E02-ABC4-FCF1D215CCC3}" destId="{199722BB-6399-448C-80AE-024DD6D5B42F}" srcOrd="4" destOrd="0" presId="urn:microsoft.com/office/officeart/2008/layout/LinedList"/>
    <dgm:cxn modelId="{ACC0F11F-AC1F-43EF-804A-031D5E6C6E16}" type="presParOf" srcId="{B032211A-0BC4-4E02-ABC4-FCF1D215CCC3}" destId="{2FE32426-3F64-421D-8A05-A1190E887F3A}" srcOrd="5" destOrd="0" presId="urn:microsoft.com/office/officeart/2008/layout/LinedList"/>
    <dgm:cxn modelId="{332E1F08-A80F-4590-966A-6EAA380CCE68}" type="presParOf" srcId="{2FE32426-3F64-421D-8A05-A1190E887F3A}" destId="{1CB63CE9-06B1-4933-B476-708BBB6A8B5A}" srcOrd="0" destOrd="0" presId="urn:microsoft.com/office/officeart/2008/layout/LinedList"/>
    <dgm:cxn modelId="{07256303-F652-4063-9974-BEBD0E70D794}" type="presParOf" srcId="{2FE32426-3F64-421D-8A05-A1190E887F3A}" destId="{6D598202-830B-4949-9E01-D9CEB1CA81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3F030-A47A-4F58-860A-526A95C4B0F1}">
      <dsp:nvSpPr>
        <dsp:cNvPr id="0" name=""/>
        <dsp:cNvSpPr/>
      </dsp:nvSpPr>
      <dsp:spPr>
        <a:xfrm>
          <a:off x="0" y="682"/>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E7D26-CCC7-46DF-A5AE-25D36BDC7A86}">
      <dsp:nvSpPr>
        <dsp:cNvPr id="0" name=""/>
        <dsp:cNvSpPr/>
      </dsp:nvSpPr>
      <dsp:spPr>
        <a:xfrm>
          <a:off x="0" y="682"/>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theHarvester</a:t>
          </a:r>
          <a:endParaRPr lang="en-US" sz="3600" kern="1200"/>
        </a:p>
      </dsp:txBody>
      <dsp:txXfrm>
        <a:off x="0" y="682"/>
        <a:ext cx="6245265" cy="798283"/>
      </dsp:txXfrm>
    </dsp:sp>
    <dsp:sp modelId="{AAB14832-A8F0-49AA-83B6-4A28887B7CE1}">
      <dsp:nvSpPr>
        <dsp:cNvPr id="0" name=""/>
        <dsp:cNvSpPr/>
      </dsp:nvSpPr>
      <dsp:spPr>
        <a:xfrm>
          <a:off x="0" y="798965"/>
          <a:ext cx="62452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8B6D39-3E7C-45D3-8269-AE16429F5B6D}">
      <dsp:nvSpPr>
        <dsp:cNvPr id="0" name=""/>
        <dsp:cNvSpPr/>
      </dsp:nvSpPr>
      <dsp:spPr>
        <a:xfrm>
          <a:off x="0" y="798965"/>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Phonebook.cz</a:t>
          </a:r>
          <a:endParaRPr lang="en-US" sz="3600" kern="1200"/>
        </a:p>
      </dsp:txBody>
      <dsp:txXfrm>
        <a:off x="0" y="798965"/>
        <a:ext cx="6245265" cy="798283"/>
      </dsp:txXfrm>
    </dsp:sp>
    <dsp:sp modelId="{250FB850-F61C-4415-AFA7-77626F66EB77}">
      <dsp:nvSpPr>
        <dsp:cNvPr id="0" name=""/>
        <dsp:cNvSpPr/>
      </dsp:nvSpPr>
      <dsp:spPr>
        <a:xfrm>
          <a:off x="0" y="1597248"/>
          <a:ext cx="624526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611A5-B3EC-47F0-BBD0-82E274217204}">
      <dsp:nvSpPr>
        <dsp:cNvPr id="0" name=""/>
        <dsp:cNvSpPr/>
      </dsp:nvSpPr>
      <dsp:spPr>
        <a:xfrm>
          <a:off x="0" y="1597248"/>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Netcraft</a:t>
          </a:r>
          <a:endParaRPr lang="en-US" sz="3600" kern="1200"/>
        </a:p>
      </dsp:txBody>
      <dsp:txXfrm>
        <a:off x="0" y="1597248"/>
        <a:ext cx="6245265" cy="798283"/>
      </dsp:txXfrm>
    </dsp:sp>
    <dsp:sp modelId="{68E1127C-FA2B-494B-9D3B-034824CD0BFB}">
      <dsp:nvSpPr>
        <dsp:cNvPr id="0" name=""/>
        <dsp:cNvSpPr/>
      </dsp:nvSpPr>
      <dsp:spPr>
        <a:xfrm>
          <a:off x="0" y="2395531"/>
          <a:ext cx="624526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9ACBCB-DBBC-4B9E-AEBE-F1B6A8C2A0D5}">
      <dsp:nvSpPr>
        <dsp:cNvPr id="0" name=""/>
        <dsp:cNvSpPr/>
      </dsp:nvSpPr>
      <dsp:spPr>
        <a:xfrm>
          <a:off x="0" y="2395531"/>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The Wayback Machine</a:t>
          </a:r>
          <a:endParaRPr lang="en-US" sz="3600" kern="1200"/>
        </a:p>
      </dsp:txBody>
      <dsp:txXfrm>
        <a:off x="0" y="2395531"/>
        <a:ext cx="6245265" cy="798283"/>
      </dsp:txXfrm>
    </dsp:sp>
    <dsp:sp modelId="{A094C81D-7FE3-45D4-A52E-F3D06DE00344}">
      <dsp:nvSpPr>
        <dsp:cNvPr id="0" name=""/>
        <dsp:cNvSpPr/>
      </dsp:nvSpPr>
      <dsp:spPr>
        <a:xfrm>
          <a:off x="0" y="3193815"/>
          <a:ext cx="624526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38F72-0958-4B3F-BC38-181EBE96D4F9}">
      <dsp:nvSpPr>
        <dsp:cNvPr id="0" name=""/>
        <dsp:cNvSpPr/>
      </dsp:nvSpPr>
      <dsp:spPr>
        <a:xfrm>
          <a:off x="0" y="3193815"/>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Google Dorks</a:t>
          </a:r>
          <a:endParaRPr lang="en-US" sz="3600" kern="1200"/>
        </a:p>
      </dsp:txBody>
      <dsp:txXfrm>
        <a:off x="0" y="3193815"/>
        <a:ext cx="6245265" cy="798283"/>
      </dsp:txXfrm>
    </dsp:sp>
    <dsp:sp modelId="{7F06A656-BA03-413F-9B51-AA828394B89E}">
      <dsp:nvSpPr>
        <dsp:cNvPr id="0" name=""/>
        <dsp:cNvSpPr/>
      </dsp:nvSpPr>
      <dsp:spPr>
        <a:xfrm>
          <a:off x="0" y="3992098"/>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C5EFC-14C9-4899-B3D6-7C9405162313}">
      <dsp:nvSpPr>
        <dsp:cNvPr id="0" name=""/>
        <dsp:cNvSpPr/>
      </dsp:nvSpPr>
      <dsp:spPr>
        <a:xfrm>
          <a:off x="0" y="3992098"/>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BreachDirectory API</a:t>
          </a:r>
          <a:endParaRPr lang="en-US" sz="3600" kern="1200"/>
        </a:p>
      </dsp:txBody>
      <dsp:txXfrm>
        <a:off x="0" y="3992098"/>
        <a:ext cx="6245265" cy="798283"/>
      </dsp:txXfrm>
    </dsp:sp>
    <dsp:sp modelId="{0C0CDF50-CE61-4136-95F7-5D3E5A13A7AC}">
      <dsp:nvSpPr>
        <dsp:cNvPr id="0" name=""/>
        <dsp:cNvSpPr/>
      </dsp:nvSpPr>
      <dsp:spPr>
        <a:xfrm>
          <a:off x="0" y="4790381"/>
          <a:ext cx="62452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1A8745-8846-47CD-8FE5-CE852E58A0B2}">
      <dsp:nvSpPr>
        <dsp:cNvPr id="0" name=""/>
        <dsp:cNvSpPr/>
      </dsp:nvSpPr>
      <dsp:spPr>
        <a:xfrm>
          <a:off x="0" y="4790381"/>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Dehashed</a:t>
          </a:r>
          <a:endParaRPr lang="en-US" sz="3600" kern="1200"/>
        </a:p>
      </dsp:txBody>
      <dsp:txXfrm>
        <a:off x="0" y="4790381"/>
        <a:ext cx="6245265" cy="798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0126-1C90-4029-BA58-6F4A43D16073}">
      <dsp:nvSpPr>
        <dsp:cNvPr id="0" name=""/>
        <dsp:cNvSpPr/>
      </dsp:nvSpPr>
      <dsp:spPr>
        <a:xfrm>
          <a:off x="0" y="2500"/>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60EE2-A1E2-42E9-BEE8-7C6F2BD0DAE7}">
      <dsp:nvSpPr>
        <dsp:cNvPr id="0" name=""/>
        <dsp:cNvSpPr/>
      </dsp:nvSpPr>
      <dsp:spPr>
        <a:xfrm>
          <a:off x="0" y="2500"/>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Written in Python, a scraping tool capable of querying the internet with multiple search engines.</a:t>
          </a:r>
        </a:p>
      </dsp:txBody>
      <dsp:txXfrm>
        <a:off x="0" y="2500"/>
        <a:ext cx="4124758" cy="1705251"/>
      </dsp:txXfrm>
    </dsp:sp>
    <dsp:sp modelId="{1E08A00E-D0AA-43BC-87F6-E4F69F35F995}">
      <dsp:nvSpPr>
        <dsp:cNvPr id="0" name=""/>
        <dsp:cNvSpPr/>
      </dsp:nvSpPr>
      <dsp:spPr>
        <a:xfrm>
          <a:off x="0" y="1707751"/>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183BB-3F50-414A-9104-99A008F52B37}">
      <dsp:nvSpPr>
        <dsp:cNvPr id="0" name=""/>
        <dsp:cNvSpPr/>
      </dsp:nvSpPr>
      <dsp:spPr>
        <a:xfrm>
          <a:off x="0" y="1707751"/>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Capable of gathering target domains, employee emails and target hosts</a:t>
          </a:r>
        </a:p>
      </dsp:txBody>
      <dsp:txXfrm>
        <a:off x="0" y="1707751"/>
        <a:ext cx="4124758" cy="1705251"/>
      </dsp:txXfrm>
    </dsp:sp>
    <dsp:sp modelId="{199722BB-6399-448C-80AE-024DD6D5B42F}">
      <dsp:nvSpPr>
        <dsp:cNvPr id="0" name=""/>
        <dsp:cNvSpPr/>
      </dsp:nvSpPr>
      <dsp:spPr>
        <a:xfrm>
          <a:off x="0" y="3413003"/>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63CE9-06B1-4933-B476-708BBB6A8B5A}">
      <dsp:nvSpPr>
        <dsp:cNvPr id="0" name=""/>
        <dsp:cNvSpPr/>
      </dsp:nvSpPr>
      <dsp:spPr>
        <a:xfrm>
          <a:off x="0" y="3413003"/>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Supports passive reconnaissance (No direct communication to the target)</a:t>
          </a:r>
        </a:p>
      </dsp:txBody>
      <dsp:txXfrm>
        <a:off x="0" y="3413003"/>
        <a:ext cx="4124758" cy="17052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0126-1C90-4029-BA58-6F4A43D16073}">
      <dsp:nvSpPr>
        <dsp:cNvPr id="0" name=""/>
        <dsp:cNvSpPr/>
      </dsp:nvSpPr>
      <dsp:spPr>
        <a:xfrm>
          <a:off x="0" y="2500"/>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60EE2-A1E2-42E9-BEE8-7C6F2BD0DAE7}">
      <dsp:nvSpPr>
        <dsp:cNvPr id="0" name=""/>
        <dsp:cNvSpPr/>
      </dsp:nvSpPr>
      <dsp:spPr>
        <a:xfrm>
          <a:off x="0" y="2500"/>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Internet </a:t>
          </a:r>
          <a:r>
            <a:rPr lang="en-US" sz="2800" kern="1200" baseline="0" dirty="0">
              <a:latin typeface="Arial" panose="020B0604020202020204" pitchFamily="34" charset="0"/>
              <a:cs typeface="Arial" panose="020B0604020202020204" pitchFamily="34" charset="0"/>
            </a:rPr>
            <a:t>site capable of dumping more information than theHarvester.</a:t>
          </a:r>
          <a:endParaRPr lang="en-US" sz="2800" kern="1200" dirty="0">
            <a:latin typeface="Arial" panose="020B0604020202020204" pitchFamily="34" charset="0"/>
            <a:cs typeface="Arial" panose="020B0604020202020204" pitchFamily="34" charset="0"/>
          </a:endParaRPr>
        </a:p>
      </dsp:txBody>
      <dsp:txXfrm>
        <a:off x="0" y="2500"/>
        <a:ext cx="4124758" cy="1705251"/>
      </dsp:txXfrm>
    </dsp:sp>
    <dsp:sp modelId="{1E08A00E-D0AA-43BC-87F6-E4F69F35F995}">
      <dsp:nvSpPr>
        <dsp:cNvPr id="0" name=""/>
        <dsp:cNvSpPr/>
      </dsp:nvSpPr>
      <dsp:spPr>
        <a:xfrm>
          <a:off x="0" y="1707751"/>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183BB-3F50-414A-9104-99A008F52B37}">
      <dsp:nvSpPr>
        <dsp:cNvPr id="0" name=""/>
        <dsp:cNvSpPr/>
      </dsp:nvSpPr>
      <dsp:spPr>
        <a:xfrm>
          <a:off x="0" y="1707751"/>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Capable of gathering target domains, employee emails and target hosts</a:t>
          </a:r>
        </a:p>
      </dsp:txBody>
      <dsp:txXfrm>
        <a:off x="0" y="1707751"/>
        <a:ext cx="4124758" cy="1705251"/>
      </dsp:txXfrm>
    </dsp:sp>
    <dsp:sp modelId="{199722BB-6399-448C-80AE-024DD6D5B42F}">
      <dsp:nvSpPr>
        <dsp:cNvPr id="0" name=""/>
        <dsp:cNvSpPr/>
      </dsp:nvSpPr>
      <dsp:spPr>
        <a:xfrm>
          <a:off x="0" y="3413003"/>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63CE9-06B1-4933-B476-708BBB6A8B5A}">
      <dsp:nvSpPr>
        <dsp:cNvPr id="0" name=""/>
        <dsp:cNvSpPr/>
      </dsp:nvSpPr>
      <dsp:spPr>
        <a:xfrm>
          <a:off x="0" y="3413003"/>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Supports passive reconnaissance (No direct communication to the target)</a:t>
          </a:r>
        </a:p>
      </dsp:txBody>
      <dsp:txXfrm>
        <a:off x="0" y="3413003"/>
        <a:ext cx="4124758" cy="17052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OSINT itself is a set of steps which can be used by an attacker to gain information using public resources. OSINT can be done in two different approaches which can involve person based OSINT or organisational based OSINT. </a:t>
            </a:r>
          </a:p>
          <a:p>
            <a:endParaRPr lang="en-GB" dirty="0"/>
          </a:p>
          <a:p>
            <a:r>
              <a:rPr lang="en-GB" dirty="0"/>
              <a:t>Person based OSINT is very up close and personal to a target. It involves gaining personal information on our target such as family members, place of work, home address, date of birth and any user accounts which they may have belonging to them. </a:t>
            </a:r>
          </a:p>
          <a:p>
            <a:endParaRPr lang="en-GB" dirty="0"/>
          </a:p>
          <a:p>
            <a:r>
              <a:rPr lang="en-GB" dirty="0"/>
              <a:t>In our case, we will be focusing more on </a:t>
            </a:r>
            <a:r>
              <a:rPr lang="en-GB"/>
              <a:t>organisational based OSINT. </a:t>
            </a:r>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123975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144155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19</a:t>
            </a:fld>
            <a:endParaRPr lang="en-US" dirty="0"/>
          </a:p>
        </p:txBody>
      </p:sp>
    </p:spTree>
    <p:extLst>
      <p:ext uri="{BB962C8B-B14F-4D97-AF65-F5344CB8AC3E}">
        <p14:creationId xmlns:p14="http://schemas.microsoft.com/office/powerpoint/2010/main" val="70947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part of OSINT, using tools can be a common practice. You are not in a restricted environment where you risk detection provided you make zero direct contact with your target i.e. Emails, phone calls alerting target employees to your presence. OSINT can involve several automation tools, useful APIs and websites which can provide relevant and useful information. I’ll be discussing each tool mentioned on this slide in more detail as the output from these tools &amp; sites can determine the strength of your passive reconnaissance phase. </a:t>
            </a:r>
          </a:p>
          <a:p>
            <a:endParaRPr lang="en-GB" dirty="0"/>
          </a:p>
          <a:p>
            <a:r>
              <a:rPr lang="en-GB" dirty="0"/>
              <a:t>The next tool which is a lot more useful when targeting an organisation is theHarvester. TheHarvester, a tool which is written in Python is capable of scraping the internet and querying various search engines such as Google, Bing and Yahoo in relation to a provided target domain. TheHarvester is also capable for locating email addresses which are associated to the target domain, all of this information can come useful when querying breached credential databases and attempting to gain access to target infrastructure via legacy pathways such as IMAP. TheHarvester can also be very useful in mapping the target organisations domains together, we are able to see all of the different internet facing hosts which belong to the organisation which we can attempt to query for further information later on.</a:t>
            </a:r>
          </a:p>
          <a:p>
            <a:endParaRPr lang="en-GB" dirty="0"/>
          </a:p>
          <a:p>
            <a:r>
              <a:rPr lang="en-GB" dirty="0"/>
              <a:t>Next is </a:t>
            </a:r>
            <a:r>
              <a:rPr lang="en-GB" dirty="0" err="1"/>
              <a:t>netcraft</a:t>
            </a:r>
            <a:r>
              <a:rPr lang="en-GB" dirty="0"/>
              <a:t>. Netcraft can act as a worthy source of information when conducting passive reconnaissance. </a:t>
            </a:r>
            <a:r>
              <a:rPr lang="en-GB" dirty="0" err="1"/>
              <a:t>Netcr</a:t>
            </a:r>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1495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introducing theHarvester: A tool which is written in Python is capable of scraping the internet and querying various search engines such as Google, Bing and Yahoo in relation to a provided target domain. You can also include LinkedIn profiles from theHarvester proving that theHarvester as an automation tool when conducting OSINT can be extremely powerful as we can use this information to determine any key employees who could be targeted in any phishing campaigns. </a:t>
            </a:r>
          </a:p>
          <a:p>
            <a:endParaRPr lang="en-GB" dirty="0"/>
          </a:p>
          <a:p>
            <a:r>
              <a:rPr lang="en-GB" dirty="0"/>
              <a:t>theHarvester is also extremely customisable. With the ability to plug this tool into many other APIs, we can extend its functionalities and we can try gaining more information on a target which would be helpful to us in the external testing phase.</a:t>
            </a:r>
          </a:p>
          <a:p>
            <a:endParaRPr lang="en-GB" dirty="0"/>
          </a:p>
          <a:p>
            <a:r>
              <a:rPr lang="en-GB" dirty="0"/>
              <a:t>TheHarvester is also capable for locating email addresses which are associated to the target domain, all of this information can come useful when querying breached credential APIs. Since we can grab any breached credentials to attempt gaining access to target infrastructure via legacy pathways such as IMAP to bypass 2FA (If IMAP is available). TheHarvester can also be very useful in mapping the target organisations domains together, we are able to see all of the different internet facing hosts which belong to the organisation which we can attempt to query for further information later on. </a:t>
            </a:r>
          </a:p>
          <a:p>
            <a:endParaRPr lang="en-GB" dirty="0"/>
          </a:p>
          <a:p>
            <a:r>
              <a:rPr lang="en-GB" dirty="0"/>
              <a:t>The best part of this as an attacker? You’re not making any interactions with the target organisation, you’re just querying the internet and information gathering. This is exactly the power of OSINT and is just the tip of the iceberg. OSINT can be used for many more operations such as finding misconfigured webpages against organisations, SSH keys if they’re on the internet, misconfigured management devices such as IDRACs which may be available through the internet, an easy way into the management network achieved by client side attack or infiltration. Some of these things will be demonstrated in these slides to prove the power of OSINT and why a trained adversary chooses OSINT before making any further advances towards the target.</a:t>
            </a:r>
          </a:p>
          <a:p>
            <a:endParaRPr lang="en-GB" dirty="0"/>
          </a:p>
          <a:p>
            <a:r>
              <a:rPr lang="en-GB" dirty="0"/>
              <a:t>theHarvester also has a sibling tool which achieves the same tasks but within a graphical environment known as </a:t>
            </a:r>
            <a:r>
              <a:rPr lang="en-GB" dirty="0" err="1"/>
              <a:t>Maltego</a:t>
            </a:r>
            <a:r>
              <a:rPr lang="en-GB" dirty="0"/>
              <a:t>. This tool is not covered in this course, but I’d encourage to explore other tools to find common trends/methods in which information is found to be able to conduct deeper OSINT. Tools in any situation can only provide information in some cases a limited amount, it is our job as adversaries to interpret this information correctly to aid our attempts to compromise the network. </a:t>
            </a:r>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181824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 want to introduce a site hosted from Czech Republic known as phonebook.cz</a:t>
            </a:r>
          </a:p>
          <a:p>
            <a:endParaRPr lang="en-GB" dirty="0"/>
          </a:p>
          <a:p>
            <a:r>
              <a:rPr lang="en-GB" dirty="0"/>
              <a:t>This site is able to scrape many more emails out of the internet in comparison to theHarvester. This is a tested fact from comparing results with theHarvester and phonebook.cz against employees belonging to target organisation.</a:t>
            </a:r>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174260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onto BGP ASNs and conducting host based enumeration using Netcraft.</a:t>
            </a:r>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311914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Netcraft is a domain reporting site which can be helpful to report information on target domains such as hosting history which involves OS type, installed services and validity of the domain. </a:t>
            </a:r>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178887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useful resource which is overlooked can be The </a:t>
            </a:r>
            <a:r>
              <a:rPr lang="en-GB" dirty="0" err="1"/>
              <a:t>Wayback</a:t>
            </a:r>
            <a:r>
              <a:rPr lang="en-GB" dirty="0"/>
              <a:t> Machine. This is a resource which can allow viewing archived versions of webpages such as main webpages and any other webpages belonging to a target site. Using the </a:t>
            </a:r>
            <a:r>
              <a:rPr lang="en-GB" dirty="0" err="1"/>
              <a:t>wayback</a:t>
            </a:r>
            <a:r>
              <a:rPr lang="en-GB" dirty="0"/>
              <a:t> machine can help you to uncover details such as operating system versions, previous data dumps which may have been removed from sites such as </a:t>
            </a:r>
            <a:r>
              <a:rPr lang="en-GB" dirty="0" err="1"/>
              <a:t>PasteBin</a:t>
            </a:r>
            <a:r>
              <a:rPr lang="en-GB" dirty="0"/>
              <a:t> in addition to details which could prove to be useful to achieve compromise.</a:t>
            </a:r>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23495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useful utility which can uncover files from organisations of different file extensions in addition to webpages which maybe indexed in search engine can be found with Google Dorking. Google </a:t>
            </a:r>
            <a:r>
              <a:rPr lang="en-GB" dirty="0" err="1"/>
              <a:t>dorking</a:t>
            </a:r>
            <a:r>
              <a:rPr lang="en-GB" dirty="0"/>
              <a:t> makes use of search operators such as </a:t>
            </a:r>
            <a:r>
              <a:rPr lang="en-GB" dirty="0" err="1"/>
              <a:t>inurl</a:t>
            </a:r>
            <a:r>
              <a:rPr lang="en-GB" dirty="0"/>
              <a:t>, intext and filetype which can uncover different kinds of information such as login portals for publicly facing network management interfaces, data dumps from </a:t>
            </a:r>
            <a:r>
              <a:rPr lang="en-GB" dirty="0" err="1"/>
              <a:t>pasetbin</a:t>
            </a:r>
            <a:r>
              <a:rPr lang="en-GB" dirty="0"/>
              <a:t> in addition to webpages which could be misconfigured by the server and made accessible to the internet uncovering internal information.</a:t>
            </a:r>
          </a:p>
          <a:p>
            <a:endParaRPr lang="en-GB" dirty="0"/>
          </a:p>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009140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 will be talking about </a:t>
            </a:r>
            <a:r>
              <a:rPr lang="en-GB" dirty="0" err="1"/>
              <a:t>BreachDirectory</a:t>
            </a:r>
            <a:r>
              <a:rPr lang="en-GB" dirty="0"/>
              <a:t> which is an API available on the internet for free.  </a:t>
            </a:r>
            <a:r>
              <a:rPr lang="en-GB" dirty="0" err="1"/>
              <a:t>BreachDirectory</a:t>
            </a:r>
            <a:r>
              <a:rPr lang="en-GB" dirty="0"/>
              <a:t> is an API which I have used in previous OSINT engagements which resulted in finding a lot of passwords on target emails. We can use this same API against target organisation email addresses to see if we can score any breached credentials and attempt initial access to the </a:t>
            </a:r>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43427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6">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914401" y="3655371"/>
            <a:ext cx="10615448" cy="1463136"/>
          </a:xfrm>
        </p:spPr>
        <p:txBody>
          <a:bodyPr anchor="b">
            <a:normAutofit/>
          </a:bodyPr>
          <a:lstStyle/>
          <a:p>
            <a:pPr algn="ctr"/>
            <a:r>
              <a:rPr lang="en-US" sz="3000" spc="400" dirty="0"/>
              <a:t>osint (open-source intelligence) &amp; Passive reconnaissance</a:t>
            </a:r>
            <a:endParaRPr lang="en-US" sz="30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256275" y="5252936"/>
            <a:ext cx="9679449" cy="654610"/>
          </a:xfrm>
        </p:spPr>
        <p:txBody>
          <a:bodyPr anchor="ctr">
            <a:normAutofit/>
          </a:bodyPr>
          <a:lstStyle/>
          <a:p>
            <a:pPr algn="ctr"/>
            <a:r>
              <a:rPr lang="en-US" sz="1400" dirty="0"/>
              <a:t>Aqeeb Hussain </a:t>
            </a:r>
          </a:p>
          <a:p>
            <a:pPr algn="ctr"/>
            <a:r>
              <a:rPr lang="en-US" sz="1400" dirty="0"/>
              <a:t>Offensive Security Tactics for Linux Professionals</a:t>
            </a:r>
          </a:p>
        </p:txBody>
      </p:sp>
      <p:pic>
        <p:nvPicPr>
          <p:cNvPr id="46" name="Graphic 33" descr="Head with Gears">
            <a:extLst>
              <a:ext uri="{FF2B5EF4-FFF2-40B4-BE49-F238E27FC236}">
                <a16:creationId xmlns:a16="http://schemas.microsoft.com/office/drawing/2014/main" id="{0D537CF8-63EC-4D75-B9CB-458989F387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1995" y="820991"/>
            <a:ext cx="2608009" cy="2608009"/>
          </a:xfrm>
          <a:prstGeom prst="rect">
            <a:avLst/>
          </a:prstGeom>
        </p:spPr>
      </p:pic>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three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normAutofit/>
          </a:bodyPr>
          <a:lstStyle/>
          <a:p>
            <a:r>
              <a:rPr lang="en-US" sz="3200" b="1" dirty="0">
                <a:latin typeface="Arial" panose="020B0604020202020204" pitchFamily="34" charset="0"/>
                <a:cs typeface="Arial" panose="020B0604020202020204" pitchFamily="34" charset="0"/>
              </a:rPr>
              <a:t>Internet Archiving with The Wayback Machine</a:t>
            </a:r>
          </a:p>
        </p:txBody>
      </p:sp>
    </p:spTree>
    <p:extLst>
      <p:ext uri="{BB962C8B-B14F-4D97-AF65-F5344CB8AC3E}">
        <p14:creationId xmlns:p14="http://schemas.microsoft.com/office/powerpoint/2010/main" val="332852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D2526E-A49F-4062-A5D4-6634C280CC79}"/>
              </a:ext>
            </a:extLst>
          </p:cNvPr>
          <p:cNvSpPr>
            <a:spLocks noGrp="1"/>
          </p:cNvSpPr>
          <p:nvPr>
            <p:ph type="title"/>
          </p:nvPr>
        </p:nvSpPr>
        <p:spPr>
          <a:xfrm>
            <a:off x="838200" y="698643"/>
            <a:ext cx="5243394" cy="2225532"/>
          </a:xfrm>
        </p:spPr>
        <p:txBody>
          <a:bodyPr vert="horz" lIns="91440" tIns="45720" rIns="91440" bIns="45720" rtlCol="0" anchor="t">
            <a:normAutofit/>
          </a:bodyPr>
          <a:lstStyle/>
          <a:p>
            <a:pPr algn="ctr"/>
            <a:r>
              <a:rPr lang="en-US" sz="6000" b="1" kern="1200" dirty="0">
                <a:solidFill>
                  <a:schemeClr val="tx1"/>
                </a:solidFill>
                <a:latin typeface="Arial" panose="020B0604020202020204" pitchFamily="34" charset="0"/>
                <a:cs typeface="Arial" panose="020B0604020202020204" pitchFamily="34" charset="0"/>
              </a:rPr>
              <a:t>The Wayback Machine</a:t>
            </a:r>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8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1026" name="Picture 2" descr="The Wayback Machine: Fighting Digital Extinction in New Ways - Internet  Archive Blogs">
            <a:extLst>
              <a:ext uri="{FF2B5EF4-FFF2-40B4-BE49-F238E27FC236}">
                <a16:creationId xmlns:a16="http://schemas.microsoft.com/office/drawing/2014/main" id="{5B8E4F62-D712-4B59-997F-4321087279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3451861"/>
            <a:ext cx="5243391" cy="209735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668D41E-43F3-486E-A56B-0541B839CE63}"/>
              </a:ext>
            </a:extLst>
          </p:cNvPr>
          <p:cNvSpPr>
            <a:spLocks noGrp="1"/>
          </p:cNvSpPr>
          <p:nvPr>
            <p:ph idx="1"/>
          </p:nvPr>
        </p:nvSpPr>
        <p:spPr>
          <a:xfrm>
            <a:off x="7229042" y="879355"/>
            <a:ext cx="4124758" cy="5120755"/>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Internet archive database which we can use for querying previous pages which no longer exist</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Universities support The Wayback Machine due to being a public organization and data preservation</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Can be used for purposes such as viewing previously deleted </a:t>
            </a:r>
            <a:r>
              <a:rPr lang="en-US" sz="2400" dirty="0" err="1">
                <a:latin typeface="Arial" panose="020B0604020202020204" pitchFamily="34" charset="0"/>
                <a:cs typeface="Arial" panose="020B0604020202020204" pitchFamily="34" charset="0"/>
              </a:rPr>
              <a:t>PasteBin</a:t>
            </a:r>
            <a:r>
              <a:rPr lang="en-US" sz="2400" dirty="0">
                <a:latin typeface="Arial" panose="020B0604020202020204" pitchFamily="34" charset="0"/>
                <a:cs typeface="Arial" panose="020B0604020202020204" pitchFamily="34" charset="0"/>
              </a:rPr>
              <a:t> records of data breaches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C171286D-C9D8-4D73-A9D8-BEF68D78A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11</a:t>
            </a:fld>
            <a:endParaRPr lang="en-US"/>
          </a:p>
        </p:txBody>
      </p:sp>
    </p:spTree>
    <p:extLst>
      <p:ext uri="{BB962C8B-B14F-4D97-AF65-F5344CB8AC3E}">
        <p14:creationId xmlns:p14="http://schemas.microsoft.com/office/powerpoint/2010/main" val="304246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Four</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normAutofit/>
          </a:bodyPr>
          <a:lstStyle/>
          <a:p>
            <a:r>
              <a:rPr lang="en-US" sz="3200" dirty="0">
                <a:latin typeface="Arial" panose="020B0604020202020204" pitchFamily="34" charset="0"/>
                <a:cs typeface="Arial" panose="020B0604020202020204" pitchFamily="34" charset="0"/>
              </a:rPr>
              <a:t>Google Dorking with GHDB (Google Hacking Database)</a:t>
            </a:r>
          </a:p>
        </p:txBody>
      </p:sp>
    </p:spTree>
    <p:extLst>
      <p:ext uri="{BB962C8B-B14F-4D97-AF65-F5344CB8AC3E}">
        <p14:creationId xmlns:p14="http://schemas.microsoft.com/office/powerpoint/2010/main" val="70552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D2526E-A49F-4062-A5D4-6634C280CC79}"/>
              </a:ext>
            </a:extLst>
          </p:cNvPr>
          <p:cNvSpPr>
            <a:spLocks noGrp="1"/>
          </p:cNvSpPr>
          <p:nvPr>
            <p:ph type="title"/>
          </p:nvPr>
        </p:nvSpPr>
        <p:spPr>
          <a:xfrm>
            <a:off x="838200" y="698643"/>
            <a:ext cx="5243394" cy="2225532"/>
          </a:xfrm>
        </p:spPr>
        <p:txBody>
          <a:bodyPr vert="horz" lIns="91440" tIns="45720" rIns="91440" bIns="45720" rtlCol="0" anchor="t">
            <a:normAutofit/>
          </a:bodyPr>
          <a:lstStyle/>
          <a:p>
            <a:pPr algn="ctr"/>
            <a:r>
              <a:rPr lang="en-US" sz="6000" b="1" kern="1200" dirty="0">
                <a:solidFill>
                  <a:schemeClr val="tx1"/>
                </a:solidFill>
                <a:latin typeface="Arial" panose="020B0604020202020204" pitchFamily="34" charset="0"/>
                <a:cs typeface="Arial" panose="020B0604020202020204" pitchFamily="34" charset="0"/>
              </a:rPr>
              <a:t>Google Dorks (GHDB)</a:t>
            </a:r>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8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4668D41E-43F3-486E-A56B-0541B839CE63}"/>
              </a:ext>
            </a:extLst>
          </p:cNvPr>
          <p:cNvSpPr>
            <a:spLocks noGrp="1"/>
          </p:cNvSpPr>
          <p:nvPr>
            <p:ph idx="1"/>
          </p:nvPr>
        </p:nvSpPr>
        <p:spPr>
          <a:xfrm>
            <a:off x="7229042" y="879355"/>
            <a:ext cx="4124758" cy="5120755"/>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Google Hacking Database armed with search filters to produce more accurate results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Operators such as: “” file, intext, </a:t>
            </a:r>
            <a:r>
              <a:rPr lang="en-US" sz="2400" dirty="0" err="1">
                <a:latin typeface="Arial" panose="020B0604020202020204" pitchFamily="34" charset="0"/>
                <a:cs typeface="Arial" panose="020B0604020202020204" pitchFamily="34" charset="0"/>
              </a:rPr>
              <a:t>inurl</a:t>
            </a:r>
            <a:r>
              <a:rPr lang="en-US" sz="2400" dirty="0">
                <a:latin typeface="Arial" panose="020B0604020202020204" pitchFamily="34" charset="0"/>
                <a:cs typeface="Arial" panose="020B0604020202020204" pitchFamily="34" charset="0"/>
              </a:rPr>
              <a:t> can be used to check for keywords in files, URLs and webpages.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OSINT use cases: SSH keys, Management IDRACs, misconfigured webpages, </a:t>
            </a:r>
            <a:r>
              <a:rPr lang="en-US" sz="2400" dirty="0" err="1">
                <a:latin typeface="Arial" panose="020B0604020202020204" pitchFamily="34" charset="0"/>
                <a:cs typeface="Arial" panose="020B0604020202020204" pitchFamily="34" charset="0"/>
              </a:rPr>
              <a:t>pastebin</a:t>
            </a:r>
            <a:r>
              <a:rPr lang="en-US" sz="2400" dirty="0">
                <a:latin typeface="Arial" panose="020B0604020202020204" pitchFamily="34" charset="0"/>
                <a:cs typeface="Arial" panose="020B0604020202020204" pitchFamily="34" charset="0"/>
              </a:rPr>
              <a:t> dumps</a:t>
            </a:r>
          </a:p>
        </p:txBody>
      </p:sp>
      <p:sp>
        <p:nvSpPr>
          <p:cNvPr id="7" name="Slide Number Placeholder 6">
            <a:extLst>
              <a:ext uri="{FF2B5EF4-FFF2-40B4-BE49-F238E27FC236}">
                <a16:creationId xmlns:a16="http://schemas.microsoft.com/office/drawing/2014/main" id="{C171286D-C9D8-4D73-A9D8-BEF68D78A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13</a:t>
            </a:fld>
            <a:endParaRPr lang="en-US"/>
          </a:p>
        </p:txBody>
      </p:sp>
      <p:pic>
        <p:nvPicPr>
          <p:cNvPr id="13" name="Picture 4" descr="GHDB (@GoogleHacking) | Twitter">
            <a:extLst>
              <a:ext uri="{FF2B5EF4-FFF2-40B4-BE49-F238E27FC236}">
                <a16:creationId xmlns:a16="http://schemas.microsoft.com/office/drawing/2014/main" id="{0925A538-3643-4064-9E80-12981CD724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706811" y="2617987"/>
            <a:ext cx="3541370" cy="3541370"/>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93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five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Breached Credentials API</a:t>
            </a:r>
          </a:p>
        </p:txBody>
      </p:sp>
    </p:spTree>
    <p:extLst>
      <p:ext uri="{BB962C8B-B14F-4D97-AF65-F5344CB8AC3E}">
        <p14:creationId xmlns:p14="http://schemas.microsoft.com/office/powerpoint/2010/main" val="84477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6" name="Straight Connector 134">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077" name="Rectangle 13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D2526E-A49F-4062-A5D4-6634C280CC79}"/>
              </a:ext>
            </a:extLst>
          </p:cNvPr>
          <p:cNvSpPr>
            <a:spLocks noGrp="1"/>
          </p:cNvSpPr>
          <p:nvPr>
            <p:ph type="title"/>
          </p:nvPr>
        </p:nvSpPr>
        <p:spPr>
          <a:xfrm>
            <a:off x="838200" y="698643"/>
            <a:ext cx="5243393" cy="2225532"/>
          </a:xfrm>
        </p:spPr>
        <p:txBody>
          <a:bodyPr vert="horz" lIns="91440" tIns="45720" rIns="91440" bIns="45720" rtlCol="0" anchor="t">
            <a:normAutofit fontScale="90000"/>
          </a:bodyPr>
          <a:lstStyle/>
          <a:p>
            <a:pPr algn="ctr"/>
            <a:r>
              <a:rPr lang="en-US" b="1" kern="1200" dirty="0" err="1">
                <a:solidFill>
                  <a:schemeClr val="tx1"/>
                </a:solidFill>
                <a:latin typeface="Arial" panose="020B0604020202020204" pitchFamily="34" charset="0"/>
                <a:cs typeface="Arial" panose="020B0604020202020204" pitchFamily="34" charset="0"/>
              </a:rPr>
              <a:t>BreachDirectory</a:t>
            </a:r>
            <a:br>
              <a:rPr lang="en-US" b="1" kern="1200" dirty="0">
                <a:solidFill>
                  <a:schemeClr val="tx1"/>
                </a:solidFill>
                <a:latin typeface="Arial" panose="020B0604020202020204" pitchFamily="34" charset="0"/>
                <a:cs typeface="Arial" panose="020B0604020202020204" pitchFamily="34" charset="0"/>
              </a:rPr>
            </a:br>
            <a:r>
              <a:rPr lang="en-US" b="1" kern="1200" dirty="0">
                <a:solidFill>
                  <a:schemeClr val="tx1"/>
                </a:solidFill>
                <a:latin typeface="Arial" panose="020B0604020202020204" pitchFamily="34" charset="0"/>
                <a:cs typeface="Arial" panose="020B0604020202020204" pitchFamily="34" charset="0"/>
              </a:rPr>
              <a:t>API</a:t>
            </a:r>
          </a:p>
        </p:txBody>
      </p:sp>
      <p:cxnSp>
        <p:nvCxnSpPr>
          <p:cNvPr id="3078" name="Straight Connector 1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07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08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4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3074" name="Picture 2" descr="12,403 Breach Photos - Free &amp;amp; Royalty-Free Stock Photos from Dreamstime">
            <a:extLst>
              <a:ext uri="{FF2B5EF4-FFF2-40B4-BE49-F238E27FC236}">
                <a16:creationId xmlns:a16="http://schemas.microsoft.com/office/drawing/2014/main" id="{F1F6B642-00F8-4AE1-92F6-4017F088627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7173" y="2035361"/>
            <a:ext cx="6115840" cy="40823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668D41E-43F3-486E-A56B-0541B839CE63}"/>
              </a:ext>
            </a:extLst>
          </p:cNvPr>
          <p:cNvSpPr>
            <a:spLocks noGrp="1"/>
          </p:cNvSpPr>
          <p:nvPr>
            <p:ph idx="1"/>
          </p:nvPr>
        </p:nvSpPr>
        <p:spPr>
          <a:xfrm>
            <a:off x="7229042" y="1484755"/>
            <a:ext cx="4124758" cy="4515355"/>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Written by C++ programmer Rohan Patra, available for free limited use/paid access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Query email addresses to find plain text passwords involved in data breaches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API access allowing extensible integration into OSINT scripts.</a:t>
            </a:r>
          </a:p>
        </p:txBody>
      </p:sp>
      <p:sp>
        <p:nvSpPr>
          <p:cNvPr id="7" name="Slide Number Placeholder 6">
            <a:extLst>
              <a:ext uri="{FF2B5EF4-FFF2-40B4-BE49-F238E27FC236}">
                <a16:creationId xmlns:a16="http://schemas.microsoft.com/office/drawing/2014/main" id="{C171286D-C9D8-4D73-A9D8-BEF68D78A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15</a:t>
            </a:fld>
            <a:endParaRPr lang="en-US"/>
          </a:p>
        </p:txBody>
      </p:sp>
    </p:spTree>
    <p:extLst>
      <p:ext uri="{BB962C8B-B14F-4D97-AF65-F5344CB8AC3E}">
        <p14:creationId xmlns:p14="http://schemas.microsoft.com/office/powerpoint/2010/main" val="11409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A46291A-67C5-4D28-AEE0-0FFAE8282D12}"/>
              </a:ext>
            </a:extLst>
          </p:cNvPr>
          <p:cNvSpPr>
            <a:spLocks noGrp="1"/>
          </p:cNvSpPr>
          <p:nvPr>
            <p:ph type="title"/>
          </p:nvPr>
        </p:nvSpPr>
        <p:spPr>
          <a:xfrm>
            <a:off x="838200" y="698643"/>
            <a:ext cx="5243394" cy="1444435"/>
          </a:xfrm>
        </p:spPr>
        <p:txBody>
          <a:bodyPr vert="horz" lIns="91440" tIns="45720" rIns="91440" bIns="45720" rtlCol="0" anchor="t">
            <a:normAutofit/>
          </a:bodyPr>
          <a:lstStyle/>
          <a:p>
            <a:pPr algn="ctr"/>
            <a:r>
              <a:rPr lang="en-US" sz="4900" b="1" kern="1200" dirty="0">
                <a:solidFill>
                  <a:schemeClr val="tx1"/>
                </a:solidFill>
                <a:latin typeface="Arial" panose="020B0604020202020204" pitchFamily="34" charset="0"/>
                <a:cs typeface="Arial" panose="020B0604020202020204" pitchFamily="34" charset="0"/>
              </a:rPr>
              <a:t>Dehashed</a:t>
            </a:r>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8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1026" name="Picture 2" descr="How To Know If Your Data Has Been Compromised In a Data Breach">
            <a:extLst>
              <a:ext uri="{FF2B5EF4-FFF2-40B4-BE49-F238E27FC236}">
                <a16:creationId xmlns:a16="http://schemas.microsoft.com/office/drawing/2014/main" id="{285458B5-F332-456F-843E-94F9D1B20F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3378608"/>
            <a:ext cx="5243391" cy="224386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F4D1EDC-BF1B-4AD7-B16C-26D8325E05C0}"/>
              </a:ext>
            </a:extLst>
          </p:cNvPr>
          <p:cNvSpPr>
            <a:spLocks noGrp="1"/>
          </p:cNvSpPr>
          <p:nvPr>
            <p:ph idx="1"/>
          </p:nvPr>
        </p:nvSpPr>
        <p:spPr>
          <a:xfrm>
            <a:off x="7229042" y="879355"/>
            <a:ext cx="4124758" cy="512075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dirty="0"/>
              <a:t>For the price of a quick tea/coffee it is possible to gain access to services such as Dehashed which provide hashes/plain-text credentials</a:t>
            </a:r>
          </a:p>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r>
              <a:rPr lang="en-US" sz="1800" dirty="0"/>
              <a:t>Dehashed is a service which requires subscription but can provide reliable results.</a:t>
            </a:r>
          </a:p>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r>
              <a:rPr lang="en-US" sz="1800" dirty="0"/>
              <a:t>For defensive operations, Dehashed can be queried for organizational breached credentials and later requested to be removed from Dehashed.</a:t>
            </a:r>
          </a:p>
        </p:txBody>
      </p:sp>
    </p:spTree>
    <p:extLst>
      <p:ext uri="{BB962C8B-B14F-4D97-AF65-F5344CB8AC3E}">
        <p14:creationId xmlns:p14="http://schemas.microsoft.com/office/powerpoint/2010/main" val="41674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D590B8E-B9AE-4A5D-BDC1-15FC6C1E675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5000" b="1" i="0" kern="1200" cap="all" baseline="0" dirty="0">
                <a:solidFill>
                  <a:schemeClr val="bg1"/>
                </a:solidFill>
                <a:latin typeface="+mj-lt"/>
                <a:ea typeface="+mj-ea"/>
                <a:cs typeface="+mj-cs"/>
              </a:rPr>
              <a:t>Questions?</a:t>
            </a:r>
          </a:p>
        </p:txBody>
      </p:sp>
      <p:sp>
        <p:nvSpPr>
          <p:cNvPr id="7" name="Slide Number Placeholder 6">
            <a:extLst>
              <a:ext uri="{FF2B5EF4-FFF2-40B4-BE49-F238E27FC236}">
                <a16:creationId xmlns:a16="http://schemas.microsoft.com/office/drawing/2014/main" id="{691697AD-4B11-4CF1-BBB7-FB440669C95E}"/>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17</a:t>
            </a:fld>
            <a:endParaRPr lang="en-US">
              <a:solidFill>
                <a:schemeClr val="bg1"/>
              </a:solidFill>
            </a:endParaRPr>
          </a:p>
        </p:txBody>
      </p:sp>
      <p:sp>
        <p:nvSpPr>
          <p:cNvPr id="1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1" name="Graphic 10" descr="Question mark">
            <a:extLst>
              <a:ext uri="{FF2B5EF4-FFF2-40B4-BE49-F238E27FC236}">
                <a16:creationId xmlns:a16="http://schemas.microsoft.com/office/drawing/2014/main" id="{799BC0E0-5D68-2128-FAA3-6DE7FF146E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911843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53DD26-15AB-4714-BDA5-6B213AF00246}"/>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i="0" kern="1200" cap="all" baseline="0">
                <a:solidFill>
                  <a:schemeClr val="bg1"/>
                </a:solidFill>
                <a:latin typeface="+mj-lt"/>
                <a:ea typeface="+mj-ea"/>
                <a:cs typeface="+mj-cs"/>
              </a:rPr>
              <a:t>Next Talk: Active Reconnaissance</a:t>
            </a:r>
          </a:p>
        </p:txBody>
      </p:sp>
      <p:sp>
        <p:nvSpPr>
          <p:cNvPr id="1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26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623622" y="381935"/>
            <a:ext cx="5472373" cy="2344840"/>
          </a:xfrm>
        </p:spPr>
        <p:txBody>
          <a:bodyPr vert="horz" lIns="91440" tIns="45720" rIns="91440" bIns="45720" rtlCol="0" anchor="b">
            <a:normAutofit/>
          </a:bodyPr>
          <a:lstStyle/>
          <a:p>
            <a:pPr algn="ctr"/>
            <a:r>
              <a:rPr lang="en-US" sz="6000" kern="1200" dirty="0">
                <a:solidFill>
                  <a:schemeClr val="tx1"/>
                </a:solidFill>
                <a:latin typeface="Arial" panose="020B0604020202020204" pitchFamily="34" charset="0"/>
                <a:cs typeface="Arial" panose="020B0604020202020204" pitchFamily="34" charset="0"/>
              </a:rPr>
              <a:t>Thank you</a:t>
            </a:r>
          </a:p>
        </p:txBody>
      </p:sp>
      <p:sp>
        <p:nvSpPr>
          <p:cNvPr id="5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9747" y="1316552"/>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58" name="Straight Connector 5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715888" y="3175551"/>
            <a:ext cx="5380109" cy="3545924"/>
          </a:xfrm>
        </p:spPr>
        <p:txBody>
          <a:bodyPr vert="horz" lIns="91440" tIns="45720" rIns="91440" bIns="45720" rtlCol="0" anchor="t">
            <a:normAutofit/>
          </a:bodyPr>
          <a:lstStyle/>
          <a:p>
            <a:pPr indent="-228600" algn="ct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Instructor: </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Aqeeb Hussain</a:t>
            </a:r>
          </a:p>
          <a:p>
            <a:pPr indent="-228600" algn="ct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GitHub:</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https://github.com/aqeebhussain122/hpc-offensive-security</a:t>
            </a:r>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3"/>
          <a:srcRect r="42123" b="2"/>
          <a:stretch/>
        </p:blipFill>
        <p:spPr>
          <a:xfrm>
            <a:off x="9138888" y="711376"/>
            <a:ext cx="3053110" cy="4167318"/>
          </a:xfrm>
          <a:custGeom>
            <a:avLst/>
            <a:gdLst/>
            <a:ahLst/>
            <a:cxnLst/>
            <a:rect l="l" t="t" r="r" b="b"/>
            <a:pathLst>
              <a:path w="3053110" h="4167318">
                <a:moveTo>
                  <a:pt x="2083659" y="0"/>
                </a:moveTo>
                <a:cubicBezTo>
                  <a:pt x="2371352" y="0"/>
                  <a:pt x="2645428" y="58305"/>
                  <a:pt x="2894714" y="163744"/>
                </a:cubicBezTo>
                <a:lnTo>
                  <a:pt x="3053110" y="240048"/>
                </a:lnTo>
                <a:lnTo>
                  <a:pt x="3053110" y="3927271"/>
                </a:lnTo>
                <a:lnTo>
                  <a:pt x="2894714" y="4003574"/>
                </a:lnTo>
                <a:cubicBezTo>
                  <a:pt x="2645428" y="4109013"/>
                  <a:pt x="2371352" y="4167318"/>
                  <a:pt x="2083659" y="4167318"/>
                </a:cubicBezTo>
                <a:cubicBezTo>
                  <a:pt x="932885" y="4167318"/>
                  <a:pt x="0" y="3234433"/>
                  <a:pt x="0" y="2083659"/>
                </a:cubicBezTo>
                <a:cubicBezTo>
                  <a:pt x="0" y="932885"/>
                  <a:pt x="932885" y="0"/>
                  <a:pt x="2083659" y="0"/>
                </a:cubicBezTo>
                <a:close/>
              </a:path>
            </a:pathLst>
          </a:custGeom>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17356" r="3" b="16609"/>
          <a:stretch/>
        </p:blipFill>
        <p:spPr>
          <a:xfrm>
            <a:off x="7210713" y="3"/>
            <a:ext cx="2381544" cy="1572707"/>
          </a:xfrm>
          <a:custGeom>
            <a:avLst/>
            <a:gdLst/>
            <a:ahLst/>
            <a:cxnLst/>
            <a:rect l="l" t="t" r="r" b="b"/>
            <a:pathLst>
              <a:path w="2381544" h="1572707">
                <a:moveTo>
                  <a:pt x="63723" y="0"/>
                </a:moveTo>
                <a:lnTo>
                  <a:pt x="2317821" y="0"/>
                </a:lnTo>
                <a:lnTo>
                  <a:pt x="2328009" y="27836"/>
                </a:lnTo>
                <a:cubicBezTo>
                  <a:pt x="2362801" y="139696"/>
                  <a:pt x="2381544" y="258627"/>
                  <a:pt x="2381544" y="381935"/>
                </a:cubicBezTo>
                <a:cubicBezTo>
                  <a:pt x="2381544" y="1039581"/>
                  <a:pt x="1848418" y="1572707"/>
                  <a:pt x="1190772" y="1572707"/>
                </a:cubicBezTo>
                <a:cubicBezTo>
                  <a:pt x="533127" y="1572707"/>
                  <a:pt x="0" y="1039581"/>
                  <a:pt x="0" y="381935"/>
                </a:cubicBezTo>
                <a:cubicBezTo>
                  <a:pt x="0" y="258627"/>
                  <a:pt x="18743" y="139696"/>
                  <a:pt x="53535" y="27836"/>
                </a:cubicBezTo>
                <a:close/>
              </a:path>
            </a:pathLst>
          </a:custGeom>
        </p:spPr>
      </p:pic>
      <p:sp>
        <p:nvSpPr>
          <p:cNvPr id="6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8071" y="2105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5"/>
          <a:srcRect r="5" b="5"/>
          <a:stretch/>
        </p:blipFill>
        <p:spPr>
          <a:xfrm>
            <a:off x="5999047" y="1713711"/>
            <a:ext cx="2486917" cy="2486917"/>
          </a:xfrm>
          <a:custGeom>
            <a:avLst/>
            <a:gdLst/>
            <a:ahLst/>
            <a:cxnLst/>
            <a:rect l="l" t="t" r="r" b="b"/>
            <a:pathLst>
              <a:path w="2927682" h="2927682">
                <a:moveTo>
                  <a:pt x="1463841" y="0"/>
                </a:moveTo>
                <a:cubicBezTo>
                  <a:pt x="2272298" y="0"/>
                  <a:pt x="2927682" y="655384"/>
                  <a:pt x="2927682" y="1463841"/>
                </a:cubicBezTo>
                <a:cubicBezTo>
                  <a:pt x="2927682" y="2272298"/>
                  <a:pt x="2272298" y="2927682"/>
                  <a:pt x="1463841" y="2927682"/>
                </a:cubicBezTo>
                <a:cubicBezTo>
                  <a:pt x="655384" y="2927682"/>
                  <a:pt x="0" y="2272298"/>
                  <a:pt x="0" y="1463841"/>
                </a:cubicBezTo>
                <a:cubicBezTo>
                  <a:pt x="0" y="655384"/>
                  <a:pt x="655384" y="0"/>
                  <a:pt x="1463841" y="0"/>
                </a:cubicBezTo>
                <a:close/>
              </a:path>
            </a:pathLst>
          </a:custGeom>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6"/>
          <a:srcRect r="2708" b="5"/>
          <a:stretch/>
        </p:blipFill>
        <p:spPr>
          <a:xfrm>
            <a:off x="6711424" y="4275042"/>
            <a:ext cx="3419243" cy="2582956"/>
          </a:xfrm>
          <a:custGeom>
            <a:avLst/>
            <a:gdLst/>
            <a:ahLst/>
            <a:cxnLst/>
            <a:rect l="l" t="t" r="r" b="b"/>
            <a:pathLst>
              <a:path w="3419243" h="2582956">
                <a:moveTo>
                  <a:pt x="1709622" y="0"/>
                </a:moveTo>
                <a:cubicBezTo>
                  <a:pt x="2653819" y="0"/>
                  <a:pt x="3419243" y="765424"/>
                  <a:pt x="3419243" y="1709622"/>
                </a:cubicBezTo>
                <a:cubicBezTo>
                  <a:pt x="3419243" y="2004683"/>
                  <a:pt x="3344495" y="2282287"/>
                  <a:pt x="3212901" y="2524529"/>
                </a:cubicBezTo>
                <a:lnTo>
                  <a:pt x="3177405" y="2582956"/>
                </a:lnTo>
                <a:lnTo>
                  <a:pt x="241838" y="2582956"/>
                </a:lnTo>
                <a:lnTo>
                  <a:pt x="206343" y="2524529"/>
                </a:lnTo>
                <a:cubicBezTo>
                  <a:pt x="74749" y="2282287"/>
                  <a:pt x="0" y="2004683"/>
                  <a:pt x="0" y="1709622"/>
                </a:cubicBezTo>
                <a:cubicBezTo>
                  <a:pt x="0" y="765424"/>
                  <a:pt x="765424" y="0"/>
                  <a:pt x="1709622" y="0"/>
                </a:cubicBezTo>
                <a:close/>
              </a:path>
            </a:pathLst>
          </a:custGeom>
        </p:spPr>
      </p:pic>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10292824" y="6356350"/>
            <a:ext cx="1060976"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accent2"/>
                </a:solidFill>
              </a:rPr>
              <a:pPr>
                <a:spcAft>
                  <a:spcPts val="600"/>
                </a:spcAft>
              </a:pPr>
              <a:t>19</a:t>
            </a:fld>
            <a:endParaRPr lang="en-US">
              <a:solidFill>
                <a:schemeClr val="accent2"/>
              </a:solidFill>
            </a:endParaRP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1294356" y="1019504"/>
            <a:ext cx="5560791" cy="1170424"/>
          </a:xfrm>
        </p:spPr>
        <p:txBody>
          <a:bodyPr vert="horz" lIns="91440" tIns="45720" rIns="91440" bIns="45720" rtlCol="0" anchor="b">
            <a:normAutofit/>
          </a:bodyPr>
          <a:lstStyle/>
          <a:p>
            <a:pPr algn="ctr"/>
            <a:r>
              <a:rPr lang="en-US" sz="5400" b="1" kern="1200" cap="all" spc="400" dirty="0">
                <a:solidFill>
                  <a:schemeClr val="tx1"/>
                </a:solidFill>
                <a:latin typeface="Arial" panose="020B0604020202020204" pitchFamily="34" charset="0"/>
                <a:cs typeface="Arial" panose="020B0604020202020204" pitchFamily="34" charset="0"/>
              </a:rPr>
              <a:t>Agenda</a:t>
            </a:r>
            <a:endParaRPr lang="en-US" sz="5400" kern="1200" dirty="0">
              <a:solidFill>
                <a:schemeClr val="tx1"/>
              </a:solidFill>
              <a:latin typeface="Arial" panose="020B0604020202020204" pitchFamily="34" charset="0"/>
              <a:cs typeface="Arial" panose="020B0604020202020204" pitchFamily="34" charset="0"/>
            </a:endParaRP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803776" y="2427894"/>
            <a:ext cx="6190412" cy="3928456"/>
          </a:xfrm>
        </p:spPr>
        <p:txBody>
          <a:bodyPr vert="horz" lIns="91440" tIns="45720" rIns="91440" bIns="45720" rtlCol="0" anchor="t">
            <a:noAutofit/>
          </a:bodyPr>
          <a:lstStyle/>
          <a:p>
            <a:pPr marL="228600" algn="ctr"/>
            <a:r>
              <a:rPr lang="en-US" sz="2400" dirty="0">
                <a:solidFill>
                  <a:schemeClr val="tx1"/>
                </a:solidFill>
                <a:latin typeface="Arial" panose="020B0604020202020204" pitchFamily="34" charset="0"/>
                <a:cs typeface="Arial" panose="020B0604020202020204" pitchFamily="34" charset="0"/>
              </a:rPr>
              <a:t>Topic One: Email/Domain Harvesting with theHarvester/Phonebook.cz</a:t>
            </a:r>
          </a:p>
          <a:p>
            <a:pPr marL="228600" algn="ctr"/>
            <a:r>
              <a:rPr lang="en-US" sz="2400" dirty="0">
                <a:solidFill>
                  <a:schemeClr val="tx1"/>
                </a:solidFill>
                <a:latin typeface="Arial" panose="020B0604020202020204" pitchFamily="34" charset="0"/>
                <a:cs typeface="Arial" panose="020B0604020202020204" pitchFamily="34" charset="0"/>
              </a:rPr>
              <a:t>Topic Two: BGP ASN/Host Enumeration with Netcraft</a:t>
            </a:r>
          </a:p>
          <a:p>
            <a:pPr marL="228600" algn="ctr"/>
            <a:r>
              <a:rPr lang="en-US" sz="2400" dirty="0">
                <a:solidFill>
                  <a:schemeClr val="tx1"/>
                </a:solidFill>
                <a:latin typeface="Arial" panose="020B0604020202020204" pitchFamily="34" charset="0"/>
                <a:cs typeface="Arial" panose="020B0604020202020204" pitchFamily="34" charset="0"/>
              </a:rPr>
              <a:t>Topic Three: Internet Archiving with The Wayback Machine</a:t>
            </a:r>
          </a:p>
          <a:p>
            <a:pPr marL="228600" algn="ctr"/>
            <a:r>
              <a:rPr lang="en-US" sz="2400" dirty="0">
                <a:solidFill>
                  <a:schemeClr val="tx1"/>
                </a:solidFill>
                <a:latin typeface="Arial" panose="020B0604020202020204" pitchFamily="34" charset="0"/>
                <a:cs typeface="Arial" panose="020B0604020202020204" pitchFamily="34" charset="0"/>
              </a:rPr>
              <a:t>Topic Four: Google Dorking with GHDB (Google Hacking Database)</a:t>
            </a:r>
          </a:p>
          <a:p>
            <a:pPr marL="228600" algn="ctr"/>
            <a:r>
              <a:rPr lang="en-US" sz="2400" dirty="0">
                <a:solidFill>
                  <a:schemeClr val="tx1"/>
                </a:solidFill>
                <a:latin typeface="Arial" panose="020B0604020202020204" pitchFamily="34" charset="0"/>
                <a:cs typeface="Arial" panose="020B0604020202020204" pitchFamily="34" charset="0"/>
              </a:rPr>
              <a:t>Topic Five: Breached Credentials</a:t>
            </a:r>
          </a:p>
        </p:txBody>
      </p:sp>
      <p:pic>
        <p:nvPicPr>
          <p:cNvPr id="13" name="Graphic 12" descr="Programmer">
            <a:extLst>
              <a:ext uri="{FF2B5EF4-FFF2-40B4-BE49-F238E27FC236}">
                <a16:creationId xmlns:a16="http://schemas.microsoft.com/office/drawing/2014/main" id="{E5D118C3-1AA7-498B-9E56-2BE976A818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spTree>
    <p:extLst>
      <p:ext uri="{BB962C8B-B14F-4D97-AF65-F5344CB8AC3E}">
        <p14:creationId xmlns:p14="http://schemas.microsoft.com/office/powerpoint/2010/main" val="16135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pPr algn="ctr"/>
            <a:r>
              <a:rPr lang="en-US" b="1" kern="1200" dirty="0">
                <a:solidFill>
                  <a:schemeClr val="tx1"/>
                </a:solidFill>
                <a:latin typeface="Arial" panose="020B0604020202020204" pitchFamily="34" charset="0"/>
                <a:cs typeface="Arial" panose="020B0604020202020204" pitchFamily="34" charset="0"/>
              </a:rPr>
              <a:t>What is OSINT?</a:t>
            </a:r>
          </a:p>
        </p:txBody>
      </p:sp>
      <p:cxnSp>
        <p:nvCxnSpPr>
          <p:cNvPr id="27" name="Straight Connector 26">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527018"/>
          </a:xfrm>
        </p:spPr>
        <p:txBody>
          <a:bodyPr vert="horz" lIns="91440" tIns="45720" rIns="91440" bIns="45720" rtlCol="0" anchor="t">
            <a:normAutofit fontScale="85000" lnSpcReduction="10000"/>
          </a:bodyPr>
          <a:lstStyle/>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A methodology involving the use of public data/OSINT tools to gather information against a target.</a:t>
            </a:r>
          </a:p>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OSINT can target people/organizations</a:t>
            </a:r>
          </a:p>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OSINT is the first step an adversary would take in order to gather information against a target.</a:t>
            </a:r>
          </a:p>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OSINT is a completely passive process (No direct interaction or link to the target)</a:t>
            </a:r>
          </a:p>
        </p:txBody>
      </p:sp>
      <p:pic>
        <p:nvPicPr>
          <p:cNvPr id="18" name="Picture 6" descr="Detective logo design Royalty Free Vector Image , #affiliate, #design,  #logo, #Detective, #Royalty #AD | Logo design, Bear logo design, Horse logo  design">
            <a:extLst>
              <a:ext uri="{FF2B5EF4-FFF2-40B4-BE49-F238E27FC236}">
                <a16:creationId xmlns:a16="http://schemas.microsoft.com/office/drawing/2014/main" id="{95D792A8-5C56-44FD-B329-A824D292F5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310" t="9978" r="29476" b="42835"/>
          <a:stretch/>
        </p:blipFill>
        <p:spPr bwMode="auto">
          <a:xfrm>
            <a:off x="7572653" y="1559053"/>
            <a:ext cx="3548404" cy="4392067"/>
          </a:xfrm>
          <a:prstGeom prst="rect">
            <a:avLst/>
          </a:prstGeom>
          <a:noFill/>
          <a:extLst>
            <a:ext uri="{909E8E84-426E-40DD-AFC4-6F175D3DCCD1}">
              <a14:hiddenFill xmlns:a14="http://schemas.microsoft.com/office/drawing/2010/main">
                <a:solidFill>
                  <a:srgbClr val="FFFFFF"/>
                </a:solidFill>
              </a14:hiddenFill>
            </a:ext>
          </a:extLst>
        </p:spPr>
      </p:pic>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7200" b="1" kern="1200">
                <a:solidFill>
                  <a:schemeClr val="tx1"/>
                </a:solidFill>
                <a:latin typeface="+mj-lt"/>
                <a:ea typeface="+mj-ea"/>
                <a:cs typeface="+mj-cs"/>
              </a:rPr>
              <a:t>OSINT Tools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21"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3">
            <a:extLst>
              <a:ext uri="{FF2B5EF4-FFF2-40B4-BE49-F238E27FC236}">
                <a16:creationId xmlns:a16="http://schemas.microsoft.com/office/drawing/2014/main" id="{160EE06C-50B4-4622-A43E-7C5E04D86FF1}"/>
              </a:ext>
            </a:extLst>
          </p:cNvPr>
          <p:cNvGraphicFramePr>
            <a:graphicFrameLocks noGrp="1"/>
          </p:cNvGraphicFramePr>
          <p:nvPr>
            <p:ph idx="1"/>
            <p:extLst>
              <p:ext uri="{D42A27DB-BD31-4B8C-83A1-F6EECF244321}">
                <p14:modId xmlns:p14="http://schemas.microsoft.com/office/powerpoint/2010/main" val="120220162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87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one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Email/Domain Harvesting</a:t>
            </a:r>
          </a:p>
        </p:txBody>
      </p:sp>
    </p:spTree>
    <p:extLst>
      <p:ext uri="{BB962C8B-B14F-4D97-AF65-F5344CB8AC3E}">
        <p14:creationId xmlns:p14="http://schemas.microsoft.com/office/powerpoint/2010/main" val="22278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3" name="Rectangle 19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356812"/>
            <a:ext cx="5243394" cy="1646517"/>
          </a:xfrm>
        </p:spPr>
        <p:txBody>
          <a:bodyPr vert="horz" lIns="91440" tIns="45720" rIns="91440" bIns="45720" rtlCol="0" anchor="t">
            <a:noAutofit/>
          </a:bodyPr>
          <a:lstStyle/>
          <a:p>
            <a:pPr algn="ctr"/>
            <a:r>
              <a:rPr lang="en-US" sz="6000" b="1" kern="1200" dirty="0">
                <a:solidFill>
                  <a:schemeClr val="tx1"/>
                </a:solidFill>
                <a:latin typeface="Arial" panose="020B0604020202020204" pitchFamily="34" charset="0"/>
                <a:cs typeface="Arial" panose="020B0604020202020204" pitchFamily="34" charset="0"/>
              </a:rPr>
              <a:t>The Harvester</a:t>
            </a:r>
          </a:p>
        </p:txBody>
      </p:sp>
      <p:cxnSp>
        <p:nvCxnSpPr>
          <p:cNvPr id="194" name="Straight Connector 19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9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7" name="Picture 4" descr="A tractor in a field&#10;&#10;Description automatically generated with medium confidence">
            <a:extLst>
              <a:ext uri="{FF2B5EF4-FFF2-40B4-BE49-F238E27FC236}">
                <a16:creationId xmlns:a16="http://schemas.microsoft.com/office/drawing/2014/main" id="{029927DE-A186-46E9-9D36-95A0938F4D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95"/>
          <a:stretch/>
        </p:blipFill>
        <p:spPr bwMode="auto">
          <a:xfrm>
            <a:off x="838199" y="2185604"/>
            <a:ext cx="5152698" cy="34164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9" name="Content Placeholder 3">
            <a:extLst>
              <a:ext uri="{FF2B5EF4-FFF2-40B4-BE49-F238E27FC236}">
                <a16:creationId xmlns:a16="http://schemas.microsoft.com/office/drawing/2014/main" id="{03AAF541-1515-4BAA-A54A-8B104F503168}"/>
              </a:ext>
            </a:extLst>
          </p:cNvPr>
          <p:cNvGraphicFramePr>
            <a:graphicFrameLocks noGrp="1"/>
          </p:cNvGraphicFramePr>
          <p:nvPr>
            <p:ph idx="1"/>
            <p:extLst>
              <p:ext uri="{D42A27DB-BD31-4B8C-83A1-F6EECF244321}">
                <p14:modId xmlns:p14="http://schemas.microsoft.com/office/powerpoint/2010/main" val="536126646"/>
              </p:ext>
            </p:extLst>
          </p:nvPr>
        </p:nvGraphicFramePr>
        <p:xfrm>
          <a:off x="7229042" y="879355"/>
          <a:ext cx="4124758" cy="51207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a:t>
            </a:fld>
            <a:endParaRPr lang="en-US"/>
          </a:p>
        </p:txBody>
      </p:sp>
    </p:spTree>
    <p:extLst>
      <p:ext uri="{BB962C8B-B14F-4D97-AF65-F5344CB8AC3E}">
        <p14:creationId xmlns:p14="http://schemas.microsoft.com/office/powerpoint/2010/main" val="15712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9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3" name="Rectangle 19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356812"/>
            <a:ext cx="5399922" cy="1646517"/>
          </a:xfrm>
        </p:spPr>
        <p:txBody>
          <a:bodyPr vert="horz" lIns="91440" tIns="45720" rIns="91440" bIns="45720" rtlCol="0" anchor="t">
            <a:noAutofit/>
          </a:bodyPr>
          <a:lstStyle/>
          <a:p>
            <a:pPr algn="ctr"/>
            <a:r>
              <a:rPr lang="en-US" sz="6000" b="1" dirty="0">
                <a:latin typeface="Arial" panose="020B0604020202020204" pitchFamily="34" charset="0"/>
                <a:cs typeface="Arial" panose="020B0604020202020204" pitchFamily="34" charset="0"/>
              </a:rPr>
              <a:t>Phonebook.cz</a:t>
            </a:r>
            <a:endParaRPr lang="en-US" sz="6000" b="1" kern="1200" dirty="0">
              <a:solidFill>
                <a:schemeClr val="tx1"/>
              </a:solidFill>
              <a:latin typeface="Arial" panose="020B0604020202020204" pitchFamily="34" charset="0"/>
              <a:cs typeface="Arial" panose="020B0604020202020204" pitchFamily="34" charset="0"/>
            </a:endParaRPr>
          </a:p>
        </p:txBody>
      </p:sp>
      <p:cxnSp>
        <p:nvCxnSpPr>
          <p:cNvPr id="194" name="Straight Connector 19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9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199" name="Content Placeholder 3">
            <a:extLst>
              <a:ext uri="{FF2B5EF4-FFF2-40B4-BE49-F238E27FC236}">
                <a16:creationId xmlns:a16="http://schemas.microsoft.com/office/drawing/2014/main" id="{03AAF541-1515-4BAA-A54A-8B104F503168}"/>
              </a:ext>
            </a:extLst>
          </p:cNvPr>
          <p:cNvGraphicFramePr>
            <a:graphicFrameLocks noGrp="1"/>
          </p:cNvGraphicFramePr>
          <p:nvPr>
            <p:ph idx="1"/>
            <p:extLst>
              <p:ext uri="{D42A27DB-BD31-4B8C-83A1-F6EECF244321}">
                <p14:modId xmlns:p14="http://schemas.microsoft.com/office/powerpoint/2010/main" val="1741627639"/>
              </p:ext>
            </p:extLst>
          </p:nvPr>
        </p:nvGraphicFramePr>
        <p:xfrm>
          <a:off x="7229042" y="879355"/>
          <a:ext cx="4124758" cy="5120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a:t>
            </a:fld>
            <a:endParaRPr lang="en-US"/>
          </a:p>
        </p:txBody>
      </p:sp>
      <p:pic>
        <p:nvPicPr>
          <p:cNvPr id="1028" name="Picture 4" descr="Clipart Phonebook | Free Images at Clker.com - vector clip art online, royalty  free &amp;amp; public domain">
            <a:extLst>
              <a:ext uri="{FF2B5EF4-FFF2-40B4-BE49-F238E27FC236}">
                <a16:creationId xmlns:a16="http://schemas.microsoft.com/office/drawing/2014/main" id="{473B894E-2E8A-4F78-9C5A-46F132D499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187" y="1832084"/>
            <a:ext cx="3559875" cy="399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19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9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cap="all" spc="400" dirty="0">
                <a:solidFill>
                  <a:schemeClr val="bg1"/>
                </a:solidFill>
                <a:latin typeface="Arial" panose="020B0604020202020204" pitchFamily="34" charset="0"/>
                <a:cs typeface="Arial" panose="020B0604020202020204" pitchFamily="34" charset="0"/>
              </a:rPr>
              <a:t>Topic Two</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4000" y="3845105"/>
            <a:ext cx="9144000" cy="1325880"/>
          </a:xfrm>
        </p:spPr>
        <p:txBody>
          <a:bodyPr/>
          <a:lstStyle/>
          <a:p>
            <a:r>
              <a:rPr lang="en-US" dirty="0">
                <a:latin typeface="Arial" panose="020B0604020202020204" pitchFamily="34" charset="0"/>
                <a:cs typeface="Arial" panose="020B0604020202020204" pitchFamily="34" charset="0"/>
              </a:rPr>
              <a:t>BGP ASN/Host Enumeration with Netcraft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19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3" name="Rectangle 19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1533C82-930A-4574-A42A-5583647FF308}"/>
              </a:ext>
            </a:extLst>
          </p:cNvPr>
          <p:cNvSpPr>
            <a:spLocks noGrp="1"/>
          </p:cNvSpPr>
          <p:nvPr>
            <p:ph type="title"/>
          </p:nvPr>
        </p:nvSpPr>
        <p:spPr>
          <a:xfrm>
            <a:off x="838200" y="698643"/>
            <a:ext cx="5243394" cy="1130157"/>
          </a:xfrm>
        </p:spPr>
        <p:txBody>
          <a:bodyPr vert="horz" lIns="91440" tIns="45720" rIns="91440" bIns="45720" rtlCol="0" anchor="t">
            <a:normAutofit/>
          </a:bodyPr>
          <a:lstStyle/>
          <a:p>
            <a:pPr algn="ctr"/>
            <a:r>
              <a:rPr lang="en-US" sz="6000" b="1" kern="1200" dirty="0">
                <a:solidFill>
                  <a:schemeClr val="tx1"/>
                </a:solidFill>
                <a:latin typeface="Arial" panose="020B0604020202020204" pitchFamily="34" charset="0"/>
                <a:cs typeface="Arial" panose="020B0604020202020204" pitchFamily="34" charset="0"/>
              </a:rPr>
              <a:t>Netcraft</a:t>
            </a:r>
          </a:p>
        </p:txBody>
      </p:sp>
      <p:cxnSp>
        <p:nvCxnSpPr>
          <p:cNvPr id="194" name="Straight Connector 19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9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2050" name="Picture 2" descr="Web Application Security Testing | Netcraft">
            <a:extLst>
              <a:ext uri="{FF2B5EF4-FFF2-40B4-BE49-F238E27FC236}">
                <a16:creationId xmlns:a16="http://schemas.microsoft.com/office/drawing/2014/main" id="{29AB8693-E18D-42FB-BB34-79AF50EA2CF0}"/>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t="33079" r="2" b="29481"/>
          <a:stretch/>
        </p:blipFill>
        <p:spPr bwMode="auto">
          <a:xfrm>
            <a:off x="1540444" y="2884603"/>
            <a:ext cx="3838906" cy="143729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E866A818-5DE4-4677-A9D2-A6D6986FC340}"/>
              </a:ext>
            </a:extLst>
          </p:cNvPr>
          <p:cNvSpPr>
            <a:spLocks noGrp="1"/>
          </p:cNvSpPr>
          <p:nvPr>
            <p:ph idx="1"/>
          </p:nvPr>
        </p:nvSpPr>
        <p:spPr>
          <a:xfrm>
            <a:off x="7229042" y="698643"/>
            <a:ext cx="4124758" cy="5657707"/>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Provides site reports on domains of interest.</a:t>
            </a:r>
          </a:p>
          <a:p>
            <a:pPr algn="ctr">
              <a:lnSpc>
                <a:spcPct val="90000"/>
              </a:lnSpc>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Can act as a defensive site to determine phishing domains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Provides BGP ASN allowing us to determine delegated subnets of target organization</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Available hosting history to determine installed services and operating system of target</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27EF9A57-94C4-45BF-BA7F-156FD842488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9</a:t>
            </a:fld>
            <a:endParaRPr lang="en-US"/>
          </a:p>
        </p:txBody>
      </p:sp>
    </p:spTree>
    <p:extLst>
      <p:ext uri="{BB962C8B-B14F-4D97-AF65-F5344CB8AC3E}">
        <p14:creationId xmlns:p14="http://schemas.microsoft.com/office/powerpoint/2010/main" val="118028686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389</TotalTime>
  <Words>1689</Words>
  <Application>Microsoft Office PowerPoint</Application>
  <PresentationFormat>Widescreen</PresentationFormat>
  <Paragraphs>126</Paragraphs>
  <Slides>19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Univers</vt:lpstr>
      <vt:lpstr>GradientUnivers</vt:lpstr>
      <vt:lpstr>osint (open-source intelligence) &amp; Passive reconnaissance</vt:lpstr>
      <vt:lpstr>Agenda</vt:lpstr>
      <vt:lpstr>What is OSINT?</vt:lpstr>
      <vt:lpstr>OSINT Tools</vt:lpstr>
      <vt:lpstr>Topic one</vt:lpstr>
      <vt:lpstr>The Harvester</vt:lpstr>
      <vt:lpstr>Phonebook.cz</vt:lpstr>
      <vt:lpstr>Topic Two</vt:lpstr>
      <vt:lpstr>Netcraft</vt:lpstr>
      <vt:lpstr>Topic three</vt:lpstr>
      <vt:lpstr>The Wayback Machine</vt:lpstr>
      <vt:lpstr>Topic Four</vt:lpstr>
      <vt:lpstr>Google Dorks (GHDB)</vt:lpstr>
      <vt:lpstr>Topic five</vt:lpstr>
      <vt:lpstr>BreachDirectory API</vt:lpstr>
      <vt:lpstr>Dehashed</vt:lpstr>
      <vt:lpstr>Questions?</vt:lpstr>
      <vt:lpstr>Next Talk: Active Reconnaissance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Aqeeb Hussain</dc:creator>
  <cp:lastModifiedBy>HUSSAIN, AQEEB R.</cp:lastModifiedBy>
  <cp:revision>838</cp:revision>
  <dcterms:created xsi:type="dcterms:W3CDTF">2021-09-08T22:58:28Z</dcterms:created>
  <dcterms:modified xsi:type="dcterms:W3CDTF">2022-04-10T17:02:12Z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