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1" r:id="rId18"/>
    <p:sldId id="272" r:id="rId19"/>
    <p:sldId id="270"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19" autoAdjust="0"/>
  </p:normalViewPr>
  <p:slideViewPr>
    <p:cSldViewPr snapToGrid="0">
      <p:cViewPr varScale="1">
        <p:scale>
          <a:sx n="91" d="100"/>
          <a:sy n="91" d="100"/>
        </p:scale>
        <p:origin x="1296" y="78"/>
      </p:cViewPr>
      <p:guideLst/>
    </p:cSldViewPr>
  </p:slideViewPr>
  <p:notesTextViewPr>
    <p:cViewPr>
      <p:scale>
        <a:sx n="1" d="1"/>
        <a:sy n="1" d="1"/>
      </p:scale>
      <p:origin x="0" y="-1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C249D-489F-4289-981B-C7CAB9C2A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1165B8-C507-4C71-8845-A4F819ED653C}">
      <dgm:prSet/>
      <dgm:spPr/>
      <dgm:t>
        <a:bodyPr/>
        <a:lstStyle/>
        <a:p>
          <a:r>
            <a:rPr lang="en-GB"/>
            <a:t>IPTables – A Linux based firewall hooked into the kernel with high capabilities of traffic logging/prevention</a:t>
          </a:r>
          <a:endParaRPr lang="en-US"/>
        </a:p>
      </dgm:t>
    </dgm:pt>
    <dgm:pt modelId="{DB465A37-CA81-4E25-9333-80DF174F32FA}" type="parTrans" cxnId="{B7820EFB-DEFA-4785-BD09-F4F59A62DE56}">
      <dgm:prSet/>
      <dgm:spPr/>
      <dgm:t>
        <a:bodyPr/>
        <a:lstStyle/>
        <a:p>
          <a:endParaRPr lang="en-US"/>
        </a:p>
      </dgm:t>
    </dgm:pt>
    <dgm:pt modelId="{5B4EF314-13A6-470D-9957-DA2D5369385D}" type="sibTrans" cxnId="{B7820EFB-DEFA-4785-BD09-F4F59A62DE56}">
      <dgm:prSet/>
      <dgm:spPr/>
      <dgm:t>
        <a:bodyPr/>
        <a:lstStyle/>
        <a:p>
          <a:endParaRPr lang="en-US"/>
        </a:p>
      </dgm:t>
    </dgm:pt>
    <dgm:pt modelId="{6FD0E24A-582C-46CA-B802-891EF5D3E485}">
      <dgm:prSet/>
      <dgm:spPr/>
      <dgm:t>
        <a:bodyPr/>
        <a:lstStyle/>
        <a:p>
          <a:r>
            <a:rPr lang="en-GB"/>
            <a:t>IPTables firewall rules when misconfigured with rules such as </a:t>
          </a:r>
          <a:r>
            <a:rPr lang="en-GB" b="1"/>
            <a:t>REJECT</a:t>
          </a:r>
          <a:r>
            <a:rPr lang="en-GB"/>
            <a:t> can allow opportunities to enumerate open ports due to information disclosure</a:t>
          </a:r>
          <a:endParaRPr lang="en-US"/>
        </a:p>
      </dgm:t>
    </dgm:pt>
    <dgm:pt modelId="{91C25621-83C5-4390-B5CB-A35AF398B839}" type="parTrans" cxnId="{F97A0B78-CF4F-4CE8-A825-08BFFE9D0C92}">
      <dgm:prSet/>
      <dgm:spPr/>
      <dgm:t>
        <a:bodyPr/>
        <a:lstStyle/>
        <a:p>
          <a:endParaRPr lang="en-US"/>
        </a:p>
      </dgm:t>
    </dgm:pt>
    <dgm:pt modelId="{B67B40E0-F3A7-4372-8AB8-B1BE361D3212}" type="sibTrans" cxnId="{F97A0B78-CF4F-4CE8-A825-08BFFE9D0C92}">
      <dgm:prSet/>
      <dgm:spPr/>
      <dgm:t>
        <a:bodyPr/>
        <a:lstStyle/>
        <a:p>
          <a:endParaRPr lang="en-US"/>
        </a:p>
      </dgm:t>
    </dgm:pt>
    <dgm:pt modelId="{A4717D6A-6ADC-4F6A-A8A9-645A9508A889}">
      <dgm:prSet/>
      <dgm:spPr/>
      <dgm:t>
        <a:bodyPr/>
        <a:lstStyle/>
        <a:p>
          <a:r>
            <a:rPr lang="en-GB"/>
            <a:t>Enumerating outbound firewall rules can aid in payload weaponization to achieve infiltration or client side attack from external perimeter.</a:t>
          </a:r>
          <a:endParaRPr lang="en-US"/>
        </a:p>
      </dgm:t>
    </dgm:pt>
    <dgm:pt modelId="{C76DE555-3A69-42B2-A4D4-21869B516857}" type="parTrans" cxnId="{CAD25213-7295-463F-A669-E64BEE46C5F0}">
      <dgm:prSet/>
      <dgm:spPr/>
      <dgm:t>
        <a:bodyPr/>
        <a:lstStyle/>
        <a:p>
          <a:endParaRPr lang="en-US"/>
        </a:p>
      </dgm:t>
    </dgm:pt>
    <dgm:pt modelId="{F9709358-B9BB-40EC-BF16-9D189C48E0D4}" type="sibTrans" cxnId="{CAD25213-7295-463F-A669-E64BEE46C5F0}">
      <dgm:prSet/>
      <dgm:spPr/>
      <dgm:t>
        <a:bodyPr/>
        <a:lstStyle/>
        <a:p>
          <a:endParaRPr lang="en-US"/>
        </a:p>
      </dgm:t>
    </dgm:pt>
    <dgm:pt modelId="{DDC4A776-4C0C-41EE-BB42-28883DAEA904}" type="pres">
      <dgm:prSet presAssocID="{757C249D-489F-4289-981B-C7CAB9C2AC6D}" presName="root" presStyleCnt="0">
        <dgm:presLayoutVars>
          <dgm:dir/>
          <dgm:resizeHandles val="exact"/>
        </dgm:presLayoutVars>
      </dgm:prSet>
      <dgm:spPr/>
    </dgm:pt>
    <dgm:pt modelId="{66C9436D-D7B6-4036-8EB9-1CF0461DBE70}" type="pres">
      <dgm:prSet presAssocID="{361165B8-C507-4C71-8845-A4F819ED653C}" presName="compNode" presStyleCnt="0"/>
      <dgm:spPr/>
    </dgm:pt>
    <dgm:pt modelId="{A189B7B7-3D35-47A1-AB43-A83BFDD0FEBC}" type="pres">
      <dgm:prSet presAssocID="{361165B8-C507-4C71-8845-A4F819ED653C}" presName="bgRect" presStyleLbl="bgShp" presStyleIdx="0" presStyleCnt="3"/>
      <dgm:spPr/>
    </dgm:pt>
    <dgm:pt modelId="{96914512-69B7-48C7-B621-6FDFDAD60764}" type="pres">
      <dgm:prSet presAssocID="{361165B8-C507-4C71-8845-A4F819ED65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ED0D104-CF79-4F56-AEE3-76C6911F9724}" type="pres">
      <dgm:prSet presAssocID="{361165B8-C507-4C71-8845-A4F819ED653C}" presName="spaceRect" presStyleCnt="0"/>
      <dgm:spPr/>
    </dgm:pt>
    <dgm:pt modelId="{F02264BD-4796-4698-BCEA-DA8C456D3870}" type="pres">
      <dgm:prSet presAssocID="{361165B8-C507-4C71-8845-A4F819ED653C}" presName="parTx" presStyleLbl="revTx" presStyleIdx="0" presStyleCnt="3">
        <dgm:presLayoutVars>
          <dgm:chMax val="0"/>
          <dgm:chPref val="0"/>
        </dgm:presLayoutVars>
      </dgm:prSet>
      <dgm:spPr/>
    </dgm:pt>
    <dgm:pt modelId="{84B24623-9695-4490-8F44-7AEAE2D1C919}" type="pres">
      <dgm:prSet presAssocID="{5B4EF314-13A6-470D-9957-DA2D5369385D}" presName="sibTrans" presStyleCnt="0"/>
      <dgm:spPr/>
    </dgm:pt>
    <dgm:pt modelId="{8EE1CD99-72C5-4580-9414-C38C5B87D610}" type="pres">
      <dgm:prSet presAssocID="{6FD0E24A-582C-46CA-B802-891EF5D3E485}" presName="compNode" presStyleCnt="0"/>
      <dgm:spPr/>
    </dgm:pt>
    <dgm:pt modelId="{7564C830-E409-47AE-8CCB-5B634C9CADE3}" type="pres">
      <dgm:prSet presAssocID="{6FD0E24A-582C-46CA-B802-891EF5D3E485}" presName="bgRect" presStyleLbl="bgShp" presStyleIdx="1" presStyleCnt="3"/>
      <dgm:spPr/>
    </dgm:pt>
    <dgm:pt modelId="{5917768F-D22E-44CD-8890-64339CA2683E}" type="pres">
      <dgm:prSet presAssocID="{6FD0E24A-582C-46CA-B802-891EF5D3E4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6C7DB2-50F8-44B3-BFFE-3001203D8615}" type="pres">
      <dgm:prSet presAssocID="{6FD0E24A-582C-46CA-B802-891EF5D3E485}" presName="spaceRect" presStyleCnt="0"/>
      <dgm:spPr/>
    </dgm:pt>
    <dgm:pt modelId="{2CB6881A-0AFC-422A-ADF6-5126D720D985}" type="pres">
      <dgm:prSet presAssocID="{6FD0E24A-582C-46CA-B802-891EF5D3E485}" presName="parTx" presStyleLbl="revTx" presStyleIdx="1" presStyleCnt="3">
        <dgm:presLayoutVars>
          <dgm:chMax val="0"/>
          <dgm:chPref val="0"/>
        </dgm:presLayoutVars>
      </dgm:prSet>
      <dgm:spPr/>
    </dgm:pt>
    <dgm:pt modelId="{CAD47431-6CC2-49C5-A980-97C2E8BB8766}" type="pres">
      <dgm:prSet presAssocID="{B67B40E0-F3A7-4372-8AB8-B1BE361D3212}" presName="sibTrans" presStyleCnt="0"/>
      <dgm:spPr/>
    </dgm:pt>
    <dgm:pt modelId="{94138297-4CAB-4A81-A936-17DA22B0AC93}" type="pres">
      <dgm:prSet presAssocID="{A4717D6A-6ADC-4F6A-A8A9-645A9508A889}" presName="compNode" presStyleCnt="0"/>
      <dgm:spPr/>
    </dgm:pt>
    <dgm:pt modelId="{5FEE0176-FC80-49BE-97E3-0A28F420C99E}" type="pres">
      <dgm:prSet presAssocID="{A4717D6A-6ADC-4F6A-A8A9-645A9508A889}" presName="bgRect" presStyleLbl="bgShp" presStyleIdx="2" presStyleCnt="3"/>
      <dgm:spPr/>
    </dgm:pt>
    <dgm:pt modelId="{DCB3CA7D-A998-430D-BD6E-0C3FE0C13B27}" type="pres">
      <dgm:prSet presAssocID="{A4717D6A-6ADC-4F6A-A8A9-645A9508A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7350474-A1F6-4A1D-81D6-491772DF1E13}" type="pres">
      <dgm:prSet presAssocID="{A4717D6A-6ADC-4F6A-A8A9-645A9508A889}" presName="spaceRect" presStyleCnt="0"/>
      <dgm:spPr/>
    </dgm:pt>
    <dgm:pt modelId="{D77372E1-9C2C-446F-A8BE-0626F4526FCA}" type="pres">
      <dgm:prSet presAssocID="{A4717D6A-6ADC-4F6A-A8A9-645A9508A889}" presName="parTx" presStyleLbl="revTx" presStyleIdx="2" presStyleCnt="3">
        <dgm:presLayoutVars>
          <dgm:chMax val="0"/>
          <dgm:chPref val="0"/>
        </dgm:presLayoutVars>
      </dgm:prSet>
      <dgm:spPr/>
    </dgm:pt>
  </dgm:ptLst>
  <dgm:cxnLst>
    <dgm:cxn modelId="{CAD25213-7295-463F-A669-E64BEE46C5F0}" srcId="{757C249D-489F-4289-981B-C7CAB9C2AC6D}" destId="{A4717D6A-6ADC-4F6A-A8A9-645A9508A889}" srcOrd="2" destOrd="0" parTransId="{C76DE555-3A69-42B2-A4D4-21869B516857}" sibTransId="{F9709358-B9BB-40EC-BF16-9D189C48E0D4}"/>
    <dgm:cxn modelId="{535B8977-9F26-482E-AE99-3A1B8A2D4FB1}" type="presOf" srcId="{757C249D-489F-4289-981B-C7CAB9C2AC6D}" destId="{DDC4A776-4C0C-41EE-BB42-28883DAEA904}" srcOrd="0" destOrd="0" presId="urn:microsoft.com/office/officeart/2018/2/layout/IconVerticalSolidList"/>
    <dgm:cxn modelId="{F97A0B78-CF4F-4CE8-A825-08BFFE9D0C92}" srcId="{757C249D-489F-4289-981B-C7CAB9C2AC6D}" destId="{6FD0E24A-582C-46CA-B802-891EF5D3E485}" srcOrd="1" destOrd="0" parTransId="{91C25621-83C5-4390-B5CB-A35AF398B839}" sibTransId="{B67B40E0-F3A7-4372-8AB8-B1BE361D3212}"/>
    <dgm:cxn modelId="{9BEE0BC7-35A3-4A9E-98B5-854DB418F8CD}" type="presOf" srcId="{6FD0E24A-582C-46CA-B802-891EF5D3E485}" destId="{2CB6881A-0AFC-422A-ADF6-5126D720D985}" srcOrd="0" destOrd="0" presId="urn:microsoft.com/office/officeart/2018/2/layout/IconVerticalSolidList"/>
    <dgm:cxn modelId="{9B8D33DE-B0B6-4E9C-83BD-5619F316091B}" type="presOf" srcId="{361165B8-C507-4C71-8845-A4F819ED653C}" destId="{F02264BD-4796-4698-BCEA-DA8C456D3870}" srcOrd="0" destOrd="0" presId="urn:microsoft.com/office/officeart/2018/2/layout/IconVerticalSolidList"/>
    <dgm:cxn modelId="{1B1C1CE2-101B-4FED-A1BD-4CF1FBBA8AA6}" type="presOf" srcId="{A4717D6A-6ADC-4F6A-A8A9-645A9508A889}" destId="{D77372E1-9C2C-446F-A8BE-0626F4526FCA}" srcOrd="0" destOrd="0" presId="urn:microsoft.com/office/officeart/2018/2/layout/IconVerticalSolidList"/>
    <dgm:cxn modelId="{B7820EFB-DEFA-4785-BD09-F4F59A62DE56}" srcId="{757C249D-489F-4289-981B-C7CAB9C2AC6D}" destId="{361165B8-C507-4C71-8845-A4F819ED653C}" srcOrd="0" destOrd="0" parTransId="{DB465A37-CA81-4E25-9333-80DF174F32FA}" sibTransId="{5B4EF314-13A6-470D-9957-DA2D5369385D}"/>
    <dgm:cxn modelId="{CA48CC7C-EEFA-4CFB-B89F-88EF23DB8B43}" type="presParOf" srcId="{DDC4A776-4C0C-41EE-BB42-28883DAEA904}" destId="{66C9436D-D7B6-4036-8EB9-1CF0461DBE70}" srcOrd="0" destOrd="0" presId="urn:microsoft.com/office/officeart/2018/2/layout/IconVerticalSolidList"/>
    <dgm:cxn modelId="{2F9AAD7A-41B1-4C0B-BBD5-304E4CBA75A6}" type="presParOf" srcId="{66C9436D-D7B6-4036-8EB9-1CF0461DBE70}" destId="{A189B7B7-3D35-47A1-AB43-A83BFDD0FEBC}" srcOrd="0" destOrd="0" presId="urn:microsoft.com/office/officeart/2018/2/layout/IconVerticalSolidList"/>
    <dgm:cxn modelId="{2ABAA5D2-0F2D-487B-909B-CDFE8AFD8EE2}" type="presParOf" srcId="{66C9436D-D7B6-4036-8EB9-1CF0461DBE70}" destId="{96914512-69B7-48C7-B621-6FDFDAD60764}" srcOrd="1" destOrd="0" presId="urn:microsoft.com/office/officeart/2018/2/layout/IconVerticalSolidList"/>
    <dgm:cxn modelId="{659138EF-D066-4803-8A9B-D5C7DD405A7F}" type="presParOf" srcId="{66C9436D-D7B6-4036-8EB9-1CF0461DBE70}" destId="{6ED0D104-CF79-4F56-AEE3-76C6911F9724}" srcOrd="2" destOrd="0" presId="urn:microsoft.com/office/officeart/2018/2/layout/IconVerticalSolidList"/>
    <dgm:cxn modelId="{DCF9867C-453F-4F40-B129-6F66B684DB80}" type="presParOf" srcId="{66C9436D-D7B6-4036-8EB9-1CF0461DBE70}" destId="{F02264BD-4796-4698-BCEA-DA8C456D3870}" srcOrd="3" destOrd="0" presId="urn:microsoft.com/office/officeart/2018/2/layout/IconVerticalSolidList"/>
    <dgm:cxn modelId="{689BC081-D5A8-4048-ABFB-0EF61D17B853}" type="presParOf" srcId="{DDC4A776-4C0C-41EE-BB42-28883DAEA904}" destId="{84B24623-9695-4490-8F44-7AEAE2D1C919}" srcOrd="1" destOrd="0" presId="urn:microsoft.com/office/officeart/2018/2/layout/IconVerticalSolidList"/>
    <dgm:cxn modelId="{92CCCD0C-ED7B-4C19-86CB-38489AAFB510}" type="presParOf" srcId="{DDC4A776-4C0C-41EE-BB42-28883DAEA904}" destId="{8EE1CD99-72C5-4580-9414-C38C5B87D610}" srcOrd="2" destOrd="0" presId="urn:microsoft.com/office/officeart/2018/2/layout/IconVerticalSolidList"/>
    <dgm:cxn modelId="{86CC86E1-0FA8-4602-BCE5-B8470A08731C}" type="presParOf" srcId="{8EE1CD99-72C5-4580-9414-C38C5B87D610}" destId="{7564C830-E409-47AE-8CCB-5B634C9CADE3}" srcOrd="0" destOrd="0" presId="urn:microsoft.com/office/officeart/2018/2/layout/IconVerticalSolidList"/>
    <dgm:cxn modelId="{B4D839C3-4E89-4D7A-B55D-A44157E0B35B}" type="presParOf" srcId="{8EE1CD99-72C5-4580-9414-C38C5B87D610}" destId="{5917768F-D22E-44CD-8890-64339CA2683E}" srcOrd="1" destOrd="0" presId="urn:microsoft.com/office/officeart/2018/2/layout/IconVerticalSolidList"/>
    <dgm:cxn modelId="{1B862074-CC7B-44C1-A987-32EFE2D90853}" type="presParOf" srcId="{8EE1CD99-72C5-4580-9414-C38C5B87D610}" destId="{0D6C7DB2-50F8-44B3-BFFE-3001203D8615}" srcOrd="2" destOrd="0" presId="urn:microsoft.com/office/officeart/2018/2/layout/IconVerticalSolidList"/>
    <dgm:cxn modelId="{0DF72D4B-692F-4082-A2E7-684AE825F68C}" type="presParOf" srcId="{8EE1CD99-72C5-4580-9414-C38C5B87D610}" destId="{2CB6881A-0AFC-422A-ADF6-5126D720D985}" srcOrd="3" destOrd="0" presId="urn:microsoft.com/office/officeart/2018/2/layout/IconVerticalSolidList"/>
    <dgm:cxn modelId="{2E23C207-427A-4242-8323-C8E1389193D5}" type="presParOf" srcId="{DDC4A776-4C0C-41EE-BB42-28883DAEA904}" destId="{CAD47431-6CC2-49C5-A980-97C2E8BB8766}" srcOrd="3" destOrd="0" presId="urn:microsoft.com/office/officeart/2018/2/layout/IconVerticalSolidList"/>
    <dgm:cxn modelId="{C5351CDA-48C3-45FA-A175-99D35AA52C8E}" type="presParOf" srcId="{DDC4A776-4C0C-41EE-BB42-28883DAEA904}" destId="{94138297-4CAB-4A81-A936-17DA22B0AC93}" srcOrd="4" destOrd="0" presId="urn:microsoft.com/office/officeart/2018/2/layout/IconVerticalSolidList"/>
    <dgm:cxn modelId="{3926D833-CC9F-41CA-9B27-2CCA196A7427}" type="presParOf" srcId="{94138297-4CAB-4A81-A936-17DA22B0AC93}" destId="{5FEE0176-FC80-49BE-97E3-0A28F420C99E}" srcOrd="0" destOrd="0" presId="urn:microsoft.com/office/officeart/2018/2/layout/IconVerticalSolidList"/>
    <dgm:cxn modelId="{8244042B-795E-445E-AA6C-3188B2ECFBEE}" type="presParOf" srcId="{94138297-4CAB-4A81-A936-17DA22B0AC93}" destId="{DCB3CA7D-A998-430D-BD6E-0C3FE0C13B27}" srcOrd="1" destOrd="0" presId="urn:microsoft.com/office/officeart/2018/2/layout/IconVerticalSolidList"/>
    <dgm:cxn modelId="{F40119E8-024C-4FDF-9331-95CC7246C7B3}" type="presParOf" srcId="{94138297-4CAB-4A81-A936-17DA22B0AC93}" destId="{07350474-A1F6-4A1D-81D6-491772DF1E13}" srcOrd="2" destOrd="0" presId="urn:microsoft.com/office/officeart/2018/2/layout/IconVerticalSolidList"/>
    <dgm:cxn modelId="{273B6DDB-E7AB-432E-B61D-823BD10032E6}" type="presParOf" srcId="{94138297-4CAB-4A81-A936-17DA22B0AC93}" destId="{D77372E1-9C2C-446F-A8BE-0626F4526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4374C-19CD-4313-B17C-649BD404EF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4FFED-1362-46FA-9CA3-CB0CB410F3C3}">
      <dgm:prSet/>
      <dgm:spPr/>
      <dgm:t>
        <a:bodyPr/>
        <a:lstStyle/>
        <a:p>
          <a:r>
            <a:rPr lang="en-GB"/>
            <a:t>Using “exotic” TCP flags</a:t>
          </a:r>
          <a:endParaRPr lang="en-US"/>
        </a:p>
      </dgm:t>
    </dgm:pt>
    <dgm:pt modelId="{49BD3400-85ED-4CA0-B901-5A716A92B7AC}" type="parTrans" cxnId="{5301B5A1-6065-42E9-952D-0B9F60D4DF25}">
      <dgm:prSet/>
      <dgm:spPr/>
      <dgm:t>
        <a:bodyPr/>
        <a:lstStyle/>
        <a:p>
          <a:endParaRPr lang="en-US"/>
        </a:p>
      </dgm:t>
    </dgm:pt>
    <dgm:pt modelId="{033743FF-DF5D-41EB-8C2A-B6D582D7F137}" type="sibTrans" cxnId="{5301B5A1-6065-42E9-952D-0B9F60D4DF25}">
      <dgm:prSet/>
      <dgm:spPr/>
      <dgm:t>
        <a:bodyPr/>
        <a:lstStyle/>
        <a:p>
          <a:endParaRPr lang="en-US"/>
        </a:p>
      </dgm:t>
    </dgm:pt>
    <dgm:pt modelId="{232ECA0E-C495-4274-A1B6-0D87B222D3AD}">
      <dgm:prSet/>
      <dgm:spPr/>
      <dgm:t>
        <a:bodyPr/>
        <a:lstStyle/>
        <a:p>
          <a:r>
            <a:rPr lang="en-GB"/>
            <a:t>Usual ports (Targeting most frequent ports) reducing payload size of scanning</a:t>
          </a:r>
          <a:endParaRPr lang="en-US"/>
        </a:p>
      </dgm:t>
    </dgm:pt>
    <dgm:pt modelId="{65999369-FBAC-4F03-AC0D-1F4E84600C33}" type="parTrans" cxnId="{012335E5-0694-403D-91A0-E066A8A68D21}">
      <dgm:prSet/>
      <dgm:spPr/>
      <dgm:t>
        <a:bodyPr/>
        <a:lstStyle/>
        <a:p>
          <a:endParaRPr lang="en-US"/>
        </a:p>
      </dgm:t>
    </dgm:pt>
    <dgm:pt modelId="{FD8468DF-036A-4A6A-8AC9-61897F4AB5B9}" type="sibTrans" cxnId="{012335E5-0694-403D-91A0-E066A8A68D21}">
      <dgm:prSet/>
      <dgm:spPr/>
      <dgm:t>
        <a:bodyPr/>
        <a:lstStyle/>
        <a:p>
          <a:endParaRPr lang="en-US"/>
        </a:p>
      </dgm:t>
    </dgm:pt>
    <dgm:pt modelId="{03E79AA1-667E-4053-AACD-2E2D3A479E48}">
      <dgm:prSet/>
      <dgm:spPr/>
      <dgm:t>
        <a:bodyPr/>
        <a:lstStyle/>
        <a:p>
          <a:r>
            <a:rPr lang="en-GB"/>
            <a:t>Aggressive scans with known tools (Easy way of getting blocked)</a:t>
          </a:r>
          <a:endParaRPr lang="en-US"/>
        </a:p>
      </dgm:t>
    </dgm:pt>
    <dgm:pt modelId="{77100C29-ECEA-494E-A46B-A7C3121C4B56}" type="parTrans" cxnId="{D2AC1BF3-C745-40C2-BFEE-8A440F8C2DBA}">
      <dgm:prSet/>
      <dgm:spPr/>
      <dgm:t>
        <a:bodyPr/>
        <a:lstStyle/>
        <a:p>
          <a:endParaRPr lang="en-US"/>
        </a:p>
      </dgm:t>
    </dgm:pt>
    <dgm:pt modelId="{5507943B-F88E-4DC0-9294-2DC75BB446E3}" type="sibTrans" cxnId="{D2AC1BF3-C745-40C2-BFEE-8A440F8C2DBA}">
      <dgm:prSet/>
      <dgm:spPr/>
      <dgm:t>
        <a:bodyPr/>
        <a:lstStyle/>
        <a:p>
          <a:endParaRPr lang="en-US"/>
        </a:p>
      </dgm:t>
    </dgm:pt>
    <dgm:pt modelId="{E553CDBE-B914-43C8-A991-48BA8EEA3F27}">
      <dgm:prSet/>
      <dgm:spPr/>
      <dgm:t>
        <a:bodyPr/>
        <a:lstStyle/>
        <a:p>
          <a:r>
            <a:rPr lang="en-GB"/>
            <a:t>Stealthier scans with custom tools (Preferable to remain hidden)</a:t>
          </a:r>
          <a:endParaRPr lang="en-US"/>
        </a:p>
      </dgm:t>
    </dgm:pt>
    <dgm:pt modelId="{BEB8E18A-B1F5-45F4-A7DD-D2B3E392E5E3}" type="parTrans" cxnId="{04D0E3DD-7DB8-4A74-96DC-4BFA57A020A5}">
      <dgm:prSet/>
      <dgm:spPr/>
      <dgm:t>
        <a:bodyPr/>
        <a:lstStyle/>
        <a:p>
          <a:endParaRPr lang="en-US"/>
        </a:p>
      </dgm:t>
    </dgm:pt>
    <dgm:pt modelId="{96EF04CF-9E55-4C00-9D27-427E01F78716}" type="sibTrans" cxnId="{04D0E3DD-7DB8-4A74-96DC-4BFA57A020A5}">
      <dgm:prSet/>
      <dgm:spPr/>
      <dgm:t>
        <a:bodyPr/>
        <a:lstStyle/>
        <a:p>
          <a:endParaRPr lang="en-US"/>
        </a:p>
      </dgm:t>
    </dgm:pt>
    <dgm:pt modelId="{2A542FF9-B4C5-4C78-8407-D696C8E7069A}" type="pres">
      <dgm:prSet presAssocID="{C434374C-19CD-4313-B17C-649BD404EF99}" presName="root" presStyleCnt="0">
        <dgm:presLayoutVars>
          <dgm:dir/>
          <dgm:resizeHandles val="exact"/>
        </dgm:presLayoutVars>
      </dgm:prSet>
      <dgm:spPr/>
    </dgm:pt>
    <dgm:pt modelId="{EB604A64-856A-4441-BC2C-1800070AD923}" type="pres">
      <dgm:prSet presAssocID="{C434374C-19CD-4313-B17C-649BD404EF99}" presName="container" presStyleCnt="0">
        <dgm:presLayoutVars>
          <dgm:dir/>
          <dgm:resizeHandles val="exact"/>
        </dgm:presLayoutVars>
      </dgm:prSet>
      <dgm:spPr/>
    </dgm:pt>
    <dgm:pt modelId="{583E698E-4B0A-49BE-ADAE-8F5BEC7BBBC0}" type="pres">
      <dgm:prSet presAssocID="{1464FFED-1362-46FA-9CA3-CB0CB410F3C3}" presName="compNode" presStyleCnt="0"/>
      <dgm:spPr/>
    </dgm:pt>
    <dgm:pt modelId="{80955506-85B8-436F-8C6C-84A85D48836C}" type="pres">
      <dgm:prSet presAssocID="{1464FFED-1362-46FA-9CA3-CB0CB410F3C3}" presName="iconBgRect" presStyleLbl="bgShp" presStyleIdx="0" presStyleCnt="4"/>
      <dgm:spPr/>
    </dgm:pt>
    <dgm:pt modelId="{6E242CF2-3943-44CE-9A85-E00C89666030}" type="pres">
      <dgm:prSet presAssocID="{1464FFED-1362-46FA-9CA3-CB0CB410F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2DB9BF70-2BE9-40A6-B26A-9ECB5E935DAE}" type="pres">
      <dgm:prSet presAssocID="{1464FFED-1362-46FA-9CA3-CB0CB410F3C3}" presName="spaceRect" presStyleCnt="0"/>
      <dgm:spPr/>
    </dgm:pt>
    <dgm:pt modelId="{039A4B9D-CCC9-4B3D-B87A-CB94AF8F4324}" type="pres">
      <dgm:prSet presAssocID="{1464FFED-1362-46FA-9CA3-CB0CB410F3C3}" presName="textRect" presStyleLbl="revTx" presStyleIdx="0" presStyleCnt="4">
        <dgm:presLayoutVars>
          <dgm:chMax val="1"/>
          <dgm:chPref val="1"/>
        </dgm:presLayoutVars>
      </dgm:prSet>
      <dgm:spPr/>
    </dgm:pt>
    <dgm:pt modelId="{8ABE79E7-6991-4E02-A53C-3F69EE0F2827}" type="pres">
      <dgm:prSet presAssocID="{033743FF-DF5D-41EB-8C2A-B6D582D7F137}" presName="sibTrans" presStyleLbl="sibTrans2D1" presStyleIdx="0" presStyleCnt="0"/>
      <dgm:spPr/>
    </dgm:pt>
    <dgm:pt modelId="{8BF11C95-5DA3-4B91-8A29-C7BACEFEEA57}" type="pres">
      <dgm:prSet presAssocID="{232ECA0E-C495-4274-A1B6-0D87B222D3AD}" presName="compNode" presStyleCnt="0"/>
      <dgm:spPr/>
    </dgm:pt>
    <dgm:pt modelId="{07EE9476-962B-4BD7-95A4-2BF443C983C1}" type="pres">
      <dgm:prSet presAssocID="{232ECA0E-C495-4274-A1B6-0D87B222D3AD}" presName="iconBgRect" presStyleLbl="bgShp" presStyleIdx="1" presStyleCnt="4"/>
      <dgm:spPr/>
    </dgm:pt>
    <dgm:pt modelId="{04EEC5A3-9AE0-43E5-B0DA-571BBAA14E5C}" type="pres">
      <dgm:prSet presAssocID="{232ECA0E-C495-4274-A1B6-0D87B222D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B1AEC0B5-CE3C-41B4-BB38-3F6570C447B3}" type="pres">
      <dgm:prSet presAssocID="{232ECA0E-C495-4274-A1B6-0D87B222D3AD}" presName="spaceRect" presStyleCnt="0"/>
      <dgm:spPr/>
    </dgm:pt>
    <dgm:pt modelId="{27F64DBB-18B1-45A0-BDD3-85D9242E0658}" type="pres">
      <dgm:prSet presAssocID="{232ECA0E-C495-4274-A1B6-0D87B222D3AD}" presName="textRect" presStyleLbl="revTx" presStyleIdx="1" presStyleCnt="4">
        <dgm:presLayoutVars>
          <dgm:chMax val="1"/>
          <dgm:chPref val="1"/>
        </dgm:presLayoutVars>
      </dgm:prSet>
      <dgm:spPr/>
    </dgm:pt>
    <dgm:pt modelId="{485C5A50-479F-4EE3-A856-21979AF536E8}" type="pres">
      <dgm:prSet presAssocID="{FD8468DF-036A-4A6A-8AC9-61897F4AB5B9}" presName="sibTrans" presStyleLbl="sibTrans2D1" presStyleIdx="0" presStyleCnt="0"/>
      <dgm:spPr/>
    </dgm:pt>
    <dgm:pt modelId="{610483F2-F8ED-49F7-BD8C-559B1BC9F7A2}" type="pres">
      <dgm:prSet presAssocID="{03E79AA1-667E-4053-AACD-2E2D3A479E48}" presName="compNode" presStyleCnt="0"/>
      <dgm:spPr/>
    </dgm:pt>
    <dgm:pt modelId="{ED6B6A4D-D12E-4628-93E6-F469EDEE1061}" type="pres">
      <dgm:prSet presAssocID="{03E79AA1-667E-4053-AACD-2E2D3A479E48}" presName="iconBgRect" presStyleLbl="bgShp" presStyleIdx="2" presStyleCnt="4"/>
      <dgm:spPr/>
    </dgm:pt>
    <dgm:pt modelId="{BD2CF4EC-2EE6-4BE2-BD74-F809D3D81EAA}" type="pres">
      <dgm:prSet presAssocID="{03E79AA1-667E-4053-AACD-2E2D3A479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2FAB14D-E13A-4AD9-8B05-B93735C29698}" type="pres">
      <dgm:prSet presAssocID="{03E79AA1-667E-4053-AACD-2E2D3A479E48}" presName="spaceRect" presStyleCnt="0"/>
      <dgm:spPr/>
    </dgm:pt>
    <dgm:pt modelId="{9E0D8C7D-35F8-4283-99A5-25F6C7510D78}" type="pres">
      <dgm:prSet presAssocID="{03E79AA1-667E-4053-AACD-2E2D3A479E48}" presName="textRect" presStyleLbl="revTx" presStyleIdx="2" presStyleCnt="4">
        <dgm:presLayoutVars>
          <dgm:chMax val="1"/>
          <dgm:chPref val="1"/>
        </dgm:presLayoutVars>
      </dgm:prSet>
      <dgm:spPr/>
    </dgm:pt>
    <dgm:pt modelId="{0F857366-C37A-44BB-B5B8-0CA0ABC48FE8}" type="pres">
      <dgm:prSet presAssocID="{5507943B-F88E-4DC0-9294-2DC75BB446E3}" presName="sibTrans" presStyleLbl="sibTrans2D1" presStyleIdx="0" presStyleCnt="0"/>
      <dgm:spPr/>
    </dgm:pt>
    <dgm:pt modelId="{541E4D13-8EDA-41F2-AA53-2EE051735E4E}" type="pres">
      <dgm:prSet presAssocID="{E553CDBE-B914-43C8-A991-48BA8EEA3F27}" presName="compNode" presStyleCnt="0"/>
      <dgm:spPr/>
    </dgm:pt>
    <dgm:pt modelId="{5120F281-A0BB-45E1-9715-8DB3AF9E6244}" type="pres">
      <dgm:prSet presAssocID="{E553CDBE-B914-43C8-A991-48BA8EEA3F27}" presName="iconBgRect" presStyleLbl="bgShp" presStyleIdx="3" presStyleCnt="4"/>
      <dgm:spPr/>
    </dgm:pt>
    <dgm:pt modelId="{F5897154-34E1-4685-9CC0-F7C4F26E8A22}" type="pres">
      <dgm:prSet presAssocID="{E553CDBE-B914-43C8-A991-48BA8EEA3F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C8E9C2E4-B009-4489-A7C3-910F5E0E57D3}" type="pres">
      <dgm:prSet presAssocID="{E553CDBE-B914-43C8-A991-48BA8EEA3F27}" presName="spaceRect" presStyleCnt="0"/>
      <dgm:spPr/>
    </dgm:pt>
    <dgm:pt modelId="{EA85B659-A4C3-4F21-8BCE-7EDEDEBF153D}" type="pres">
      <dgm:prSet presAssocID="{E553CDBE-B914-43C8-A991-48BA8EEA3F27}" presName="textRect" presStyleLbl="revTx" presStyleIdx="3" presStyleCnt="4">
        <dgm:presLayoutVars>
          <dgm:chMax val="1"/>
          <dgm:chPref val="1"/>
        </dgm:presLayoutVars>
      </dgm:prSet>
      <dgm:spPr/>
    </dgm:pt>
  </dgm:ptLst>
  <dgm:cxnLst>
    <dgm:cxn modelId="{2A69795F-0346-496B-B979-25730B5509E1}" type="presOf" srcId="{C434374C-19CD-4313-B17C-649BD404EF99}" destId="{2A542FF9-B4C5-4C78-8407-D696C8E7069A}" srcOrd="0" destOrd="0" presId="urn:microsoft.com/office/officeart/2018/2/layout/IconCircleList"/>
    <dgm:cxn modelId="{3A583E7F-4122-4FFD-A3EE-0CEF68D3A54C}" type="presOf" srcId="{1464FFED-1362-46FA-9CA3-CB0CB410F3C3}" destId="{039A4B9D-CCC9-4B3D-B87A-CB94AF8F4324}" srcOrd="0" destOrd="0" presId="urn:microsoft.com/office/officeart/2018/2/layout/IconCircleList"/>
    <dgm:cxn modelId="{1C994D8F-DAA0-409A-9229-B41E18042759}" type="presOf" srcId="{E553CDBE-B914-43C8-A991-48BA8EEA3F27}" destId="{EA85B659-A4C3-4F21-8BCE-7EDEDEBF153D}" srcOrd="0" destOrd="0" presId="urn:microsoft.com/office/officeart/2018/2/layout/IconCircleList"/>
    <dgm:cxn modelId="{5301B5A1-6065-42E9-952D-0B9F60D4DF25}" srcId="{C434374C-19CD-4313-B17C-649BD404EF99}" destId="{1464FFED-1362-46FA-9CA3-CB0CB410F3C3}" srcOrd="0" destOrd="0" parTransId="{49BD3400-85ED-4CA0-B901-5A716A92B7AC}" sibTransId="{033743FF-DF5D-41EB-8C2A-B6D582D7F137}"/>
    <dgm:cxn modelId="{A25274D1-5442-4586-B3C3-0A2FB1E3D69B}" type="presOf" srcId="{FD8468DF-036A-4A6A-8AC9-61897F4AB5B9}" destId="{485C5A50-479F-4EE3-A856-21979AF536E8}" srcOrd="0" destOrd="0" presId="urn:microsoft.com/office/officeart/2018/2/layout/IconCircleList"/>
    <dgm:cxn modelId="{C85892D5-D355-48CC-8A75-52E2A298DD07}" type="presOf" srcId="{033743FF-DF5D-41EB-8C2A-B6D582D7F137}" destId="{8ABE79E7-6991-4E02-A53C-3F69EE0F2827}" srcOrd="0" destOrd="0" presId="urn:microsoft.com/office/officeart/2018/2/layout/IconCircleList"/>
    <dgm:cxn modelId="{04D0E3DD-7DB8-4A74-96DC-4BFA57A020A5}" srcId="{C434374C-19CD-4313-B17C-649BD404EF99}" destId="{E553CDBE-B914-43C8-A991-48BA8EEA3F27}" srcOrd="3" destOrd="0" parTransId="{BEB8E18A-B1F5-45F4-A7DD-D2B3E392E5E3}" sibTransId="{96EF04CF-9E55-4C00-9D27-427E01F78716}"/>
    <dgm:cxn modelId="{012335E5-0694-403D-91A0-E066A8A68D21}" srcId="{C434374C-19CD-4313-B17C-649BD404EF99}" destId="{232ECA0E-C495-4274-A1B6-0D87B222D3AD}" srcOrd="1" destOrd="0" parTransId="{65999369-FBAC-4F03-AC0D-1F4E84600C33}" sibTransId="{FD8468DF-036A-4A6A-8AC9-61897F4AB5B9}"/>
    <dgm:cxn modelId="{D2AC1BF3-C745-40C2-BFEE-8A440F8C2DBA}" srcId="{C434374C-19CD-4313-B17C-649BD404EF99}" destId="{03E79AA1-667E-4053-AACD-2E2D3A479E48}" srcOrd="2" destOrd="0" parTransId="{77100C29-ECEA-494E-A46B-A7C3121C4B56}" sibTransId="{5507943B-F88E-4DC0-9294-2DC75BB446E3}"/>
    <dgm:cxn modelId="{5DE30FF9-4A64-4531-B3C4-6DCD5B8F28AD}" type="presOf" srcId="{232ECA0E-C495-4274-A1B6-0D87B222D3AD}" destId="{27F64DBB-18B1-45A0-BDD3-85D9242E0658}" srcOrd="0" destOrd="0" presId="urn:microsoft.com/office/officeart/2018/2/layout/IconCircleList"/>
    <dgm:cxn modelId="{FF01DBFB-CB81-440B-8859-23911FADEBB2}" type="presOf" srcId="{5507943B-F88E-4DC0-9294-2DC75BB446E3}" destId="{0F857366-C37A-44BB-B5B8-0CA0ABC48FE8}" srcOrd="0" destOrd="0" presId="urn:microsoft.com/office/officeart/2018/2/layout/IconCircleList"/>
    <dgm:cxn modelId="{139CCBFE-F5E9-4480-93F5-C670240966EC}" type="presOf" srcId="{03E79AA1-667E-4053-AACD-2E2D3A479E48}" destId="{9E0D8C7D-35F8-4283-99A5-25F6C7510D78}" srcOrd="0" destOrd="0" presId="urn:microsoft.com/office/officeart/2018/2/layout/IconCircleList"/>
    <dgm:cxn modelId="{953A8D3A-8EE4-48A2-97B7-A2EEEDA764F4}" type="presParOf" srcId="{2A542FF9-B4C5-4C78-8407-D696C8E7069A}" destId="{EB604A64-856A-4441-BC2C-1800070AD923}" srcOrd="0" destOrd="0" presId="urn:microsoft.com/office/officeart/2018/2/layout/IconCircleList"/>
    <dgm:cxn modelId="{6E897722-BD44-4220-AA82-C73FF725660C}" type="presParOf" srcId="{EB604A64-856A-4441-BC2C-1800070AD923}" destId="{583E698E-4B0A-49BE-ADAE-8F5BEC7BBBC0}" srcOrd="0" destOrd="0" presId="urn:microsoft.com/office/officeart/2018/2/layout/IconCircleList"/>
    <dgm:cxn modelId="{8FF56D44-809B-4F44-9ABD-B997D6DC9A3E}" type="presParOf" srcId="{583E698E-4B0A-49BE-ADAE-8F5BEC7BBBC0}" destId="{80955506-85B8-436F-8C6C-84A85D48836C}" srcOrd="0" destOrd="0" presId="urn:microsoft.com/office/officeart/2018/2/layout/IconCircleList"/>
    <dgm:cxn modelId="{96922B72-C63C-43B0-8ADE-18967669161D}" type="presParOf" srcId="{583E698E-4B0A-49BE-ADAE-8F5BEC7BBBC0}" destId="{6E242CF2-3943-44CE-9A85-E00C89666030}" srcOrd="1" destOrd="0" presId="urn:microsoft.com/office/officeart/2018/2/layout/IconCircleList"/>
    <dgm:cxn modelId="{8E36C5CC-024F-44F7-87BF-8A6C433AFBE9}" type="presParOf" srcId="{583E698E-4B0A-49BE-ADAE-8F5BEC7BBBC0}" destId="{2DB9BF70-2BE9-40A6-B26A-9ECB5E935DAE}" srcOrd="2" destOrd="0" presId="urn:microsoft.com/office/officeart/2018/2/layout/IconCircleList"/>
    <dgm:cxn modelId="{0CC1EB19-5211-4B02-9A20-E5904128EE14}" type="presParOf" srcId="{583E698E-4B0A-49BE-ADAE-8F5BEC7BBBC0}" destId="{039A4B9D-CCC9-4B3D-B87A-CB94AF8F4324}" srcOrd="3" destOrd="0" presId="urn:microsoft.com/office/officeart/2018/2/layout/IconCircleList"/>
    <dgm:cxn modelId="{C378058B-56FE-47FC-B88C-7327B17613A8}" type="presParOf" srcId="{EB604A64-856A-4441-BC2C-1800070AD923}" destId="{8ABE79E7-6991-4E02-A53C-3F69EE0F2827}" srcOrd="1" destOrd="0" presId="urn:microsoft.com/office/officeart/2018/2/layout/IconCircleList"/>
    <dgm:cxn modelId="{2DC9A45F-C68D-4EE9-B511-F9C9D366CB19}" type="presParOf" srcId="{EB604A64-856A-4441-BC2C-1800070AD923}" destId="{8BF11C95-5DA3-4B91-8A29-C7BACEFEEA57}" srcOrd="2" destOrd="0" presId="urn:microsoft.com/office/officeart/2018/2/layout/IconCircleList"/>
    <dgm:cxn modelId="{CA6B0F9F-85BB-4D97-97EC-B88A0965176C}" type="presParOf" srcId="{8BF11C95-5DA3-4B91-8A29-C7BACEFEEA57}" destId="{07EE9476-962B-4BD7-95A4-2BF443C983C1}" srcOrd="0" destOrd="0" presId="urn:microsoft.com/office/officeart/2018/2/layout/IconCircleList"/>
    <dgm:cxn modelId="{FF0C67DE-5B1E-4EB8-A814-964F13AD292A}" type="presParOf" srcId="{8BF11C95-5DA3-4B91-8A29-C7BACEFEEA57}" destId="{04EEC5A3-9AE0-43E5-B0DA-571BBAA14E5C}" srcOrd="1" destOrd="0" presId="urn:microsoft.com/office/officeart/2018/2/layout/IconCircleList"/>
    <dgm:cxn modelId="{4DC8EFAF-B738-4AC0-9B98-855F2C35BEB1}" type="presParOf" srcId="{8BF11C95-5DA3-4B91-8A29-C7BACEFEEA57}" destId="{B1AEC0B5-CE3C-41B4-BB38-3F6570C447B3}" srcOrd="2" destOrd="0" presId="urn:microsoft.com/office/officeart/2018/2/layout/IconCircleList"/>
    <dgm:cxn modelId="{B2BAD9B1-B5FD-40C8-BA9E-449D482928AC}" type="presParOf" srcId="{8BF11C95-5DA3-4B91-8A29-C7BACEFEEA57}" destId="{27F64DBB-18B1-45A0-BDD3-85D9242E0658}" srcOrd="3" destOrd="0" presId="urn:microsoft.com/office/officeart/2018/2/layout/IconCircleList"/>
    <dgm:cxn modelId="{B00C7034-E839-435C-8D31-93AC37F85E6A}" type="presParOf" srcId="{EB604A64-856A-4441-BC2C-1800070AD923}" destId="{485C5A50-479F-4EE3-A856-21979AF536E8}" srcOrd="3" destOrd="0" presId="urn:microsoft.com/office/officeart/2018/2/layout/IconCircleList"/>
    <dgm:cxn modelId="{F0C8174B-E67F-4F13-96AB-F41ABEBA766A}" type="presParOf" srcId="{EB604A64-856A-4441-BC2C-1800070AD923}" destId="{610483F2-F8ED-49F7-BD8C-559B1BC9F7A2}" srcOrd="4" destOrd="0" presId="urn:microsoft.com/office/officeart/2018/2/layout/IconCircleList"/>
    <dgm:cxn modelId="{ACD5AFAD-10B1-42DF-A723-832438434579}" type="presParOf" srcId="{610483F2-F8ED-49F7-BD8C-559B1BC9F7A2}" destId="{ED6B6A4D-D12E-4628-93E6-F469EDEE1061}" srcOrd="0" destOrd="0" presId="urn:microsoft.com/office/officeart/2018/2/layout/IconCircleList"/>
    <dgm:cxn modelId="{81F41DFA-0E46-4601-AF58-1A83ACF9E428}" type="presParOf" srcId="{610483F2-F8ED-49F7-BD8C-559B1BC9F7A2}" destId="{BD2CF4EC-2EE6-4BE2-BD74-F809D3D81EAA}" srcOrd="1" destOrd="0" presId="urn:microsoft.com/office/officeart/2018/2/layout/IconCircleList"/>
    <dgm:cxn modelId="{5E68B4AD-637F-49E2-93B5-ED40DFC2DE8D}" type="presParOf" srcId="{610483F2-F8ED-49F7-BD8C-559B1BC9F7A2}" destId="{32FAB14D-E13A-4AD9-8B05-B93735C29698}" srcOrd="2" destOrd="0" presId="urn:microsoft.com/office/officeart/2018/2/layout/IconCircleList"/>
    <dgm:cxn modelId="{BE5F6B8E-1212-4879-9DDC-CAE7F6B5F757}" type="presParOf" srcId="{610483F2-F8ED-49F7-BD8C-559B1BC9F7A2}" destId="{9E0D8C7D-35F8-4283-99A5-25F6C7510D78}" srcOrd="3" destOrd="0" presId="urn:microsoft.com/office/officeart/2018/2/layout/IconCircleList"/>
    <dgm:cxn modelId="{DDA94359-BBD9-4CBF-9970-B178579D14B5}" type="presParOf" srcId="{EB604A64-856A-4441-BC2C-1800070AD923}" destId="{0F857366-C37A-44BB-B5B8-0CA0ABC48FE8}" srcOrd="5" destOrd="0" presId="urn:microsoft.com/office/officeart/2018/2/layout/IconCircleList"/>
    <dgm:cxn modelId="{96425798-DF63-4ED6-87C6-94C145D6AB12}" type="presParOf" srcId="{EB604A64-856A-4441-BC2C-1800070AD923}" destId="{541E4D13-8EDA-41F2-AA53-2EE051735E4E}" srcOrd="6" destOrd="0" presId="urn:microsoft.com/office/officeart/2018/2/layout/IconCircleList"/>
    <dgm:cxn modelId="{12870B31-7DD2-49DA-A282-4FBD9886022F}" type="presParOf" srcId="{541E4D13-8EDA-41F2-AA53-2EE051735E4E}" destId="{5120F281-A0BB-45E1-9715-8DB3AF9E6244}" srcOrd="0" destOrd="0" presId="urn:microsoft.com/office/officeart/2018/2/layout/IconCircleList"/>
    <dgm:cxn modelId="{6D1E8D9E-FD77-47DF-B4FF-5D1835999006}" type="presParOf" srcId="{541E4D13-8EDA-41F2-AA53-2EE051735E4E}" destId="{F5897154-34E1-4685-9CC0-F7C4F26E8A22}" srcOrd="1" destOrd="0" presId="urn:microsoft.com/office/officeart/2018/2/layout/IconCircleList"/>
    <dgm:cxn modelId="{5575E890-C948-4875-B1CC-93DF659F6E3F}" type="presParOf" srcId="{541E4D13-8EDA-41F2-AA53-2EE051735E4E}" destId="{C8E9C2E4-B009-4489-A7C3-910F5E0E57D3}" srcOrd="2" destOrd="0" presId="urn:microsoft.com/office/officeart/2018/2/layout/IconCircleList"/>
    <dgm:cxn modelId="{9924A9DF-78A0-44C6-9AE2-EC4D5CC88D1E}" type="presParOf" srcId="{541E4D13-8EDA-41F2-AA53-2EE051735E4E}" destId="{EA85B659-A4C3-4F21-8BCE-7EDEDEBF15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B7B7-3D35-47A1-AB43-A83BFDD0FEBC}">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14512-69B7-48C7-B621-6FDFDAD60764}">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2264BD-4796-4698-BCEA-DA8C456D3870}">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 A Linux based firewall hooked into the kernel with high capabilities of traffic logging/prevention</a:t>
          </a:r>
          <a:endParaRPr lang="en-US" sz="2400" kern="1200"/>
        </a:p>
      </dsp:txBody>
      <dsp:txXfrm>
        <a:off x="1213522" y="449"/>
        <a:ext cx="9816427" cy="1050668"/>
      </dsp:txXfrm>
    </dsp:sp>
    <dsp:sp modelId="{7564C830-E409-47AE-8CCB-5B634C9CADE3}">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768F-D22E-44CD-8890-64339CA2683E}">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B6881A-0AFC-422A-ADF6-5126D720D985}">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firewall rules when misconfigured with rules such as </a:t>
          </a:r>
          <a:r>
            <a:rPr lang="en-GB" sz="2400" b="1" kern="1200"/>
            <a:t>REJECT</a:t>
          </a:r>
          <a:r>
            <a:rPr lang="en-GB" sz="2400" kern="1200"/>
            <a:t> can allow opportunities to enumerate open ports due to information disclosure</a:t>
          </a:r>
          <a:endParaRPr lang="en-US" sz="2400" kern="1200"/>
        </a:p>
      </dsp:txBody>
      <dsp:txXfrm>
        <a:off x="1213522" y="1313784"/>
        <a:ext cx="9816427" cy="1050668"/>
      </dsp:txXfrm>
    </dsp:sp>
    <dsp:sp modelId="{5FEE0176-FC80-49BE-97E3-0A28F420C99E}">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CA7D-A998-430D-BD6E-0C3FE0C13B2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7372E1-9C2C-446F-A8BE-0626F4526FCA}">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Enumerating outbound firewall rules can aid in payload weaponization to achieve infiltration or client side attack from external perimeter.</a:t>
          </a:r>
          <a:endParaRPr lang="en-US" sz="2400" kern="1200"/>
        </a:p>
      </dsp:txBody>
      <dsp:txXfrm>
        <a:off x="1213522" y="2627120"/>
        <a:ext cx="9816427" cy="1050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5506-85B8-436F-8C6C-84A85D48836C}">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2CF2-3943-44CE-9A85-E00C89666030}">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A4B9D-CCC9-4B3D-B87A-CB94AF8F432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Using “exotic” TCP flags</a:t>
          </a:r>
          <a:endParaRPr lang="en-US" sz="2400" kern="1200"/>
        </a:p>
      </dsp:txBody>
      <dsp:txXfrm>
        <a:off x="1777484" y="67936"/>
        <a:ext cx="3437969" cy="1458532"/>
      </dsp:txXfrm>
    </dsp:sp>
    <dsp:sp modelId="{07EE9476-962B-4BD7-95A4-2BF443C983C1}">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EC5A3-9AE0-43E5-B0DA-571BBAA14E5C}">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64DBB-18B1-45A0-BDD3-85D9242E065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Usual ports (Targeting most frequent ports) reducing payload size of scanning</a:t>
          </a:r>
          <a:endParaRPr lang="en-US" sz="2400" kern="1200"/>
        </a:p>
      </dsp:txBody>
      <dsp:txXfrm>
        <a:off x="7585570" y="67936"/>
        <a:ext cx="3437969" cy="1458532"/>
      </dsp:txXfrm>
    </dsp:sp>
    <dsp:sp modelId="{ED6B6A4D-D12E-4628-93E6-F469EDEE106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CF4EC-2EE6-4BE2-BD74-F809D3D81EAA}">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D8C7D-35F8-4283-99A5-25F6C7510D78}">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Aggressive scans with known tools (Easy way of getting blocked)</a:t>
          </a:r>
          <a:endParaRPr lang="en-US" sz="2400" kern="1200"/>
        </a:p>
      </dsp:txBody>
      <dsp:txXfrm>
        <a:off x="1777484" y="2151769"/>
        <a:ext cx="3437969" cy="1458532"/>
      </dsp:txXfrm>
    </dsp:sp>
    <dsp:sp modelId="{5120F281-A0BB-45E1-9715-8DB3AF9E624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154-34E1-4685-9CC0-F7C4F26E8A2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5B659-A4C3-4F21-8BCE-7EDEDEBF153D}">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Stealthier scans with custom tools (Preferable to remain hidden)</a:t>
          </a:r>
          <a:endParaRPr lang="en-US" sz="2400" kern="1200"/>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10/04/2022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Next I’ll be discussing vulnerability/port scanning with burner machines. </a:t>
            </a:r>
          </a:p>
          <a:p>
            <a:endParaRPr lang="en-GB" dirty="0"/>
          </a:p>
          <a:p>
            <a:r>
              <a:rPr lang="en-GB" dirty="0"/>
              <a:t>I’ll also be discussing exposed git repositories and how this can help </a:t>
            </a:r>
            <a:r>
              <a:rPr lang="en-GB"/>
              <a:t>us offensively.</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example is from a previous </a:t>
            </a:r>
            <a:r>
              <a:rPr lang="en-GB" dirty="0" err="1"/>
              <a:t>pentest</a:t>
            </a:r>
            <a:r>
              <a:rPr lang="en-GB" dirty="0"/>
              <a:t> which was done on a system in Durham. This part of the test makes use of firewall enumeration in which open ports are enumerated based upon a misconfigured firewall. REJECT rules are used in order to serve as helpful messages to inform external users that they cannot connect to the port they wish to connect to. This is achieved using the ICMP protocol which responds with an administratively prohibited message, however internal ports designed to be protected from external exposure become leaked.</a:t>
            </a:r>
          </a:p>
        </p:txBody>
      </p:sp>
      <p:sp>
        <p:nvSpPr>
          <p:cNvPr id="4" name="Slide Number Placeholder 3"/>
          <p:cNvSpPr>
            <a:spLocks noGrp="1"/>
          </p:cNvSpPr>
          <p:nvPr>
            <p:ph type="sldNum" sz="quarter" idx="5"/>
          </p:nvPr>
        </p:nvSpPr>
        <p:spPr/>
        <p:txBody>
          <a:bodyPr/>
          <a:lstStyle/>
          <a:p>
            <a:fld id="{B0863950-9A2F-47EA-ADEC-B79BCD7B56CE}" type="slidenum">
              <a:rPr lang="en-GB" smtClean="0"/>
              <a:t>8</a:t>
            </a:fld>
            <a:endParaRPr lang="en-GB"/>
          </a:p>
        </p:txBody>
      </p:sp>
    </p:spTree>
    <p:extLst>
      <p:ext uri="{BB962C8B-B14F-4D97-AF65-F5344CB8AC3E}">
        <p14:creationId xmlns:p14="http://schemas.microsoft.com/office/powerpoint/2010/main" val="144543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10</a:t>
            </a:fld>
            <a:endParaRPr lang="en-GB"/>
          </a:p>
        </p:txBody>
      </p:sp>
    </p:spTree>
    <p:extLst>
      <p:ext uri="{BB962C8B-B14F-4D97-AF65-F5344CB8AC3E}">
        <p14:creationId xmlns:p14="http://schemas.microsoft.com/office/powerpoint/2010/main" val="122908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19</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qeebhussain122/hpc-offensive-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a:xfrm>
            <a:off x="581192" y="702156"/>
            <a:ext cx="11029616" cy="1013800"/>
          </a:xfrm>
        </p:spPr>
        <p:txBody>
          <a:bodyPr>
            <a:normAutofit/>
          </a:bodyPr>
          <a:lstStyle/>
          <a:p>
            <a:r>
              <a:rPr lang="en-GB">
                <a:solidFill>
                  <a:srgbClr val="FFFEFF"/>
                </a:solidFill>
              </a:rPr>
              <a:t>Scanning methods</a:t>
            </a:r>
          </a:p>
        </p:txBody>
      </p:sp>
      <p:graphicFrame>
        <p:nvGraphicFramePr>
          <p:cNvPr id="5" name="Content Placeholder 2">
            <a:extLst>
              <a:ext uri="{FF2B5EF4-FFF2-40B4-BE49-F238E27FC236}">
                <a16:creationId xmlns:a16="http://schemas.microsoft.com/office/drawing/2014/main" id="{54D98B6E-2418-45D8-8055-E9ED2454D22B}"/>
              </a:ext>
            </a:extLst>
          </p:cNvPr>
          <p:cNvGraphicFramePr>
            <a:graphicFrameLocks noGrp="1"/>
          </p:cNvGraphicFramePr>
          <p:nvPr>
            <p:ph idx="1"/>
            <p:extLst>
              <p:ext uri="{D42A27DB-BD31-4B8C-83A1-F6EECF244321}">
                <p14:modId xmlns:p14="http://schemas.microsoft.com/office/powerpoint/2010/main" val="300214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normAutofit lnSpcReduction="10000"/>
          </a:bodyPr>
          <a:lstStyle/>
          <a:p>
            <a:r>
              <a:rPr lang="en-GB" dirty="0"/>
              <a:t>Similar to a throwaway email, a burner machine is intended for uses which provide anonymity to ones true identity</a:t>
            </a:r>
          </a:p>
          <a:p>
            <a:endParaRPr lang="en-GB" dirty="0"/>
          </a:p>
          <a:p>
            <a:r>
              <a:rPr lang="en-GB" dirty="0"/>
              <a:t>Online vulnerability search engines are available on the internet provide scanning capabilities with their own provided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r>
              <a:rPr lang="en-GB" dirty="0"/>
              <a:t>A very powerful search engine with capabilities to scan target addresses from dedicated network addresses preventing detection.</a:t>
            </a:r>
          </a:p>
          <a:p>
            <a:endParaRPr lang="en-GB" dirty="0"/>
          </a:p>
          <a:p>
            <a:r>
              <a:rPr lang="en-GB" dirty="0"/>
              <a:t>Shodan can provide information through its powerful API and is a very powerful choice. </a:t>
            </a:r>
          </a:p>
          <a:p>
            <a:endParaRPr lang="en-GB" dirty="0"/>
          </a:p>
          <a:p>
            <a:r>
              <a:rPr lang="en-GB" dirty="0"/>
              <a:t>Shodan requires a paid membership to make use of however it is very powerful.</a:t>
            </a:r>
          </a:p>
        </p:txBody>
      </p:sp>
    </p:spTree>
    <p:extLst>
      <p:ext uri="{BB962C8B-B14F-4D97-AF65-F5344CB8AC3E}">
        <p14:creationId xmlns:p14="http://schemas.microsoft.com/office/powerpoint/2010/main" val="39625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r>
              <a:rPr lang="en-GB" dirty="0"/>
              <a:t>Free version of Shodan allowing for vulnerability scanning</a:t>
            </a:r>
          </a:p>
          <a:p>
            <a:endParaRPr lang="en-GB" dirty="0"/>
          </a:p>
          <a:p>
            <a:r>
              <a:rPr lang="en-GB" dirty="0"/>
              <a:t>Limited usage</a:t>
            </a:r>
          </a:p>
          <a:p>
            <a:endParaRPr lang="en-GB" dirty="0"/>
          </a:p>
          <a:p>
            <a:r>
              <a:rPr lang="en-GB" dirty="0"/>
              <a:t>Scanning is done from dedicated machine which belong to the </a:t>
            </a:r>
            <a:r>
              <a:rPr lang="en-GB" dirty="0" err="1"/>
              <a:t>Censys</a:t>
            </a:r>
            <a:r>
              <a:rPr lang="en-GB" dirty="0"/>
              <a:t> organisation making firewall rules a case of knowing the </a:t>
            </a:r>
            <a:r>
              <a:rPr lang="en-GB" dirty="0" err="1"/>
              <a:t>Censys</a:t>
            </a:r>
            <a:r>
              <a:rPr lang="en-GB" dirty="0"/>
              <a:t> subnet.</a:t>
            </a:r>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a:p>
            <a:pPr algn="ctr"/>
            <a:r>
              <a:rPr lang="en-GB" sz="2000" dirty="0">
                <a:solidFill>
                  <a:schemeClr val="accent2">
                    <a:lumMod val="50000"/>
                  </a:schemeClr>
                </a:solidFill>
              </a:rPr>
              <a:t>Exposed Git repositories</a:t>
            </a:r>
          </a:p>
          <a:p>
            <a:pPr algn="ctr"/>
            <a:r>
              <a:rPr lang="en-GB" sz="2000" dirty="0">
                <a:solidFill>
                  <a:schemeClr val="accent2">
                    <a:lumMod val="50000"/>
                  </a:schemeClr>
                </a:solidFill>
              </a:rPr>
              <a:t>How to protect </a:t>
            </a:r>
            <a:r>
              <a:rPr lang="en-GB" sz="2000">
                <a:solidFill>
                  <a:schemeClr val="accent2">
                    <a:lumMod val="50000"/>
                  </a:schemeClr>
                </a:solidFill>
              </a:rPr>
              <a:t>your organisation?</a:t>
            </a:r>
            <a:endParaRPr lang="en-GB" sz="2000" dirty="0">
              <a:solidFill>
                <a:schemeClr val="accent2">
                  <a:lumMod val="50000"/>
                </a:schemeClr>
              </a:solidFill>
            </a:endParaRP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5D34D8-E60A-4AAD-B534-43EDEBD042C9}"/>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Exposed Git repositories</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18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928-9AEB-406E-8F48-F300E3207B37}"/>
              </a:ext>
            </a:extLst>
          </p:cNvPr>
          <p:cNvSpPr>
            <a:spLocks noGrp="1"/>
          </p:cNvSpPr>
          <p:nvPr>
            <p:ph type="title"/>
          </p:nvPr>
        </p:nvSpPr>
        <p:spPr/>
        <p:txBody>
          <a:bodyPr/>
          <a:lstStyle/>
          <a:p>
            <a:pPr algn="ctr"/>
            <a:r>
              <a:rPr lang="en-GB" dirty="0"/>
              <a:t>Git repositories</a:t>
            </a:r>
          </a:p>
        </p:txBody>
      </p:sp>
      <p:sp>
        <p:nvSpPr>
          <p:cNvPr id="3" name="Content Placeholder 2">
            <a:extLst>
              <a:ext uri="{FF2B5EF4-FFF2-40B4-BE49-F238E27FC236}">
                <a16:creationId xmlns:a16="http://schemas.microsoft.com/office/drawing/2014/main" id="{34856224-7491-49E4-BA3D-552794DB0877}"/>
              </a:ext>
            </a:extLst>
          </p:cNvPr>
          <p:cNvSpPr>
            <a:spLocks noGrp="1"/>
          </p:cNvSpPr>
          <p:nvPr>
            <p:ph idx="1"/>
          </p:nvPr>
        </p:nvSpPr>
        <p:spPr/>
        <p:txBody>
          <a:bodyPr/>
          <a:lstStyle/>
          <a:p>
            <a:r>
              <a:rPr lang="en-GB" dirty="0"/>
              <a:t>A git repository is a useful source of version control and is designed to store source code and configuration files of an organisation.</a:t>
            </a:r>
          </a:p>
          <a:p>
            <a:endParaRPr lang="en-GB" dirty="0"/>
          </a:p>
          <a:p>
            <a:r>
              <a:rPr lang="en-GB" dirty="0"/>
              <a:t>If a git repository is exposed and reachable via the internet it is possible to clone internal source code and configuration files.</a:t>
            </a:r>
          </a:p>
          <a:p>
            <a:endParaRPr lang="en-GB" dirty="0"/>
          </a:p>
          <a:p>
            <a:r>
              <a:rPr lang="en-GB" dirty="0"/>
              <a:t>As a result, an attacker can clone the repository including Git objects and harvest any credentials or sensitive information which may result in authentication bypass or initial access to internal infrastructure.</a:t>
            </a:r>
          </a:p>
        </p:txBody>
      </p:sp>
    </p:spTree>
    <p:extLst>
      <p:ext uri="{BB962C8B-B14F-4D97-AF65-F5344CB8AC3E}">
        <p14:creationId xmlns:p14="http://schemas.microsoft.com/office/powerpoint/2010/main" val="279308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2A58-6E48-4733-AD9A-34AE751C4C3E}"/>
              </a:ext>
            </a:extLst>
          </p:cNvPr>
          <p:cNvSpPr>
            <a:spLocks noGrp="1"/>
          </p:cNvSpPr>
          <p:nvPr>
            <p:ph type="title"/>
          </p:nvPr>
        </p:nvSpPr>
        <p:spPr/>
        <p:txBody>
          <a:bodyPr/>
          <a:lstStyle/>
          <a:p>
            <a:pPr algn="ctr"/>
            <a:r>
              <a:rPr lang="en-GB" dirty="0"/>
              <a:t>How to protect your organisation?</a:t>
            </a:r>
          </a:p>
        </p:txBody>
      </p:sp>
      <p:sp>
        <p:nvSpPr>
          <p:cNvPr id="3" name="Content Placeholder 2">
            <a:extLst>
              <a:ext uri="{FF2B5EF4-FFF2-40B4-BE49-F238E27FC236}">
                <a16:creationId xmlns:a16="http://schemas.microsoft.com/office/drawing/2014/main" id="{9C94147C-E5A0-4FE3-8B4A-48984D2B4071}"/>
              </a:ext>
            </a:extLst>
          </p:cNvPr>
          <p:cNvSpPr>
            <a:spLocks noGrp="1"/>
          </p:cNvSpPr>
          <p:nvPr>
            <p:ph idx="1"/>
          </p:nvPr>
        </p:nvSpPr>
        <p:spPr/>
        <p:txBody>
          <a:bodyPr/>
          <a:lstStyle/>
          <a:p>
            <a:r>
              <a:rPr lang="en-GB" dirty="0"/>
              <a:t>Implement NIDS (Network Intrusion Detection System) such as Snort and port scanning defences such as PSAD (Port Scan Attack Detector)</a:t>
            </a:r>
          </a:p>
          <a:p>
            <a:endParaRPr lang="en-GB" dirty="0"/>
          </a:p>
          <a:p>
            <a:r>
              <a:rPr lang="en-GB" dirty="0"/>
              <a:t>Make use of DROP rules with </a:t>
            </a:r>
            <a:r>
              <a:rPr lang="en-GB" dirty="0" err="1"/>
              <a:t>IPTables</a:t>
            </a:r>
            <a:r>
              <a:rPr lang="en-GB" dirty="0"/>
              <a:t> firewall configuration instead of REJECT.</a:t>
            </a:r>
          </a:p>
          <a:p>
            <a:endParaRPr lang="en-GB" dirty="0"/>
          </a:p>
          <a:p>
            <a:r>
              <a:rPr lang="en-GB" dirty="0"/>
              <a:t>Block subnets belonging to Shodan, </a:t>
            </a:r>
            <a:r>
              <a:rPr lang="en-GB" dirty="0" err="1"/>
              <a:t>Censys</a:t>
            </a:r>
            <a:r>
              <a:rPr lang="en-GB" dirty="0"/>
              <a:t>, </a:t>
            </a:r>
            <a:r>
              <a:rPr lang="en-GB" dirty="0" err="1"/>
              <a:t>Natlas</a:t>
            </a:r>
            <a:r>
              <a:rPr lang="en-GB" dirty="0"/>
              <a:t> and </a:t>
            </a:r>
            <a:r>
              <a:rPr lang="en-GB" dirty="0" err="1"/>
              <a:t>Zoomeye</a:t>
            </a:r>
            <a:r>
              <a:rPr lang="en-GB" dirty="0"/>
              <a:t> to prevent scanning from proxy machines</a:t>
            </a:r>
          </a:p>
          <a:p>
            <a:endParaRPr lang="en-GB" dirty="0"/>
          </a:p>
          <a:p>
            <a:r>
              <a:rPr lang="en-GB" dirty="0"/>
              <a:t>Assess web server permissions of git repositories and other sensitive files exposed to the internet.</a:t>
            </a:r>
          </a:p>
        </p:txBody>
      </p:sp>
    </p:spTree>
    <p:extLst>
      <p:ext uri="{BB962C8B-B14F-4D97-AF65-F5344CB8AC3E}">
        <p14:creationId xmlns:p14="http://schemas.microsoft.com/office/powerpoint/2010/main" val="423985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48ADC2C5-AD90-D203-C7A0-AE33C14868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502" y="1047665"/>
            <a:ext cx="5030386" cy="5030386"/>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C20BAA-7441-4A50-A8EA-5AA42BE0442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Questions</a:t>
            </a:r>
          </a:p>
        </p:txBody>
      </p:sp>
    </p:spTree>
    <p:extLst>
      <p:ext uri="{BB962C8B-B14F-4D97-AF65-F5344CB8AC3E}">
        <p14:creationId xmlns:p14="http://schemas.microsoft.com/office/powerpoint/2010/main" val="309742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11B85-8F3E-40EC-9AD0-AF2546473643}"/>
              </a:ext>
            </a:extLst>
          </p:cNvPr>
          <p:cNvSpPr>
            <a:spLocks noGrp="1"/>
          </p:cNvSpPr>
          <p:nvPr>
            <p:ph type="title"/>
          </p:nvPr>
        </p:nvSpPr>
        <p:spPr>
          <a:xfrm>
            <a:off x="958542" y="1005839"/>
            <a:ext cx="6432313" cy="4805025"/>
          </a:xfrm>
        </p:spPr>
        <p:txBody>
          <a:bodyPr vert="horz" lIns="91440" tIns="45720" rIns="91440" bIns="45720" rtlCol="0" anchor="ctr">
            <a:normAutofit/>
          </a:bodyPr>
          <a:lstStyle/>
          <a:p>
            <a:pPr algn="ctr"/>
            <a:r>
              <a:rPr lang="en-US" sz="6000" dirty="0">
                <a:solidFill>
                  <a:schemeClr val="tx2"/>
                </a:solidFill>
              </a:rPr>
              <a:t>Next Talk: External Perimeter Testing</a:t>
            </a: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122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48B4-7FFF-4B06-B00B-BCEB32255855}"/>
              </a:ext>
            </a:extLst>
          </p:cNvPr>
          <p:cNvSpPr>
            <a:spLocks noGrp="1"/>
          </p:cNvSpPr>
          <p:nvPr>
            <p:ph type="title"/>
          </p:nvPr>
        </p:nvSpPr>
        <p:spPr/>
        <p:txBody>
          <a:bodyPr/>
          <a:lstStyle/>
          <a:p>
            <a:pPr algn="ctr"/>
            <a:r>
              <a:rPr lang="en-GB" dirty="0"/>
              <a:t>Thank you</a:t>
            </a:r>
          </a:p>
        </p:txBody>
      </p:sp>
      <p:sp>
        <p:nvSpPr>
          <p:cNvPr id="3" name="Content Placeholder 2">
            <a:extLst>
              <a:ext uri="{FF2B5EF4-FFF2-40B4-BE49-F238E27FC236}">
                <a16:creationId xmlns:a16="http://schemas.microsoft.com/office/drawing/2014/main" id="{98C08286-C48D-44E8-BE51-CC5EAF00928B}"/>
              </a:ext>
            </a:extLst>
          </p:cNvPr>
          <p:cNvSpPr>
            <a:spLocks noGrp="1"/>
          </p:cNvSpPr>
          <p:nvPr>
            <p:ph idx="1"/>
          </p:nvPr>
        </p:nvSpPr>
        <p:spPr/>
        <p:txBody>
          <a:bodyPr/>
          <a:lstStyle/>
          <a:p>
            <a:r>
              <a:rPr lang="en-GB" dirty="0"/>
              <a:t>Instructor: Aqeeb Hussain</a:t>
            </a:r>
          </a:p>
          <a:p>
            <a:r>
              <a:rPr lang="en-GB"/>
              <a:t>GitHub: </a:t>
            </a:r>
            <a:r>
              <a:rPr lang="en-GB">
                <a:hlinkClick r:id="rId2"/>
              </a:rPr>
              <a:t>https://github.com/aqeebhussain122/hpc-offensive-security</a:t>
            </a:r>
            <a:r>
              <a:rPr lang="en-GB"/>
              <a:t> </a:t>
            </a:r>
          </a:p>
        </p:txBody>
      </p:sp>
    </p:spTree>
    <p:extLst>
      <p:ext uri="{BB962C8B-B14F-4D97-AF65-F5344CB8AC3E}">
        <p14:creationId xmlns:p14="http://schemas.microsoft.com/office/powerpoint/2010/main" val="18591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marL="0" indent="0" algn="ctr">
              <a:lnSpc>
                <a:spcPct val="90000"/>
              </a:lnSpc>
              <a:buNone/>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presentations)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a:solidFill>
                  <a:schemeClr val="accent1"/>
                </a:solidFill>
              </a:rPr>
              <a:t>ICMP TTL values</a:t>
            </a:r>
            <a:endParaRPr lang="en-US" sz="3600" dirty="0">
              <a:solidFill>
                <a:schemeClr val="accent1"/>
              </a:solidFill>
            </a:endParaRP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1509434972"/>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dirty="0"/>
                        <a:t>64</a:t>
                      </a:r>
                      <a:endParaRPr lang="en-GB" sz="3100" dirty="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dirty="0"/>
                        <a:t>255</a:t>
                      </a:r>
                      <a:endParaRPr lang="en-GB" sz="3100" dirty="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702156"/>
            <a:ext cx="11029616" cy="1013800"/>
          </a:xfrm>
        </p:spPr>
        <p:txBody>
          <a:bodyPr>
            <a:normAutofit/>
          </a:bodyPr>
          <a:lstStyle/>
          <a:p>
            <a:r>
              <a:rPr lang="en-GB">
                <a:solidFill>
                  <a:srgbClr val="FFFEFF"/>
                </a:solidFill>
              </a:rPr>
              <a:t>Firewall Enumeration</a:t>
            </a:r>
          </a:p>
        </p:txBody>
      </p:sp>
      <p:graphicFrame>
        <p:nvGraphicFramePr>
          <p:cNvPr id="30" name="Content Placeholder 2">
            <a:extLst>
              <a:ext uri="{FF2B5EF4-FFF2-40B4-BE49-F238E27FC236}">
                <a16:creationId xmlns:a16="http://schemas.microsoft.com/office/drawing/2014/main" id="{D5662844-FFD2-4010-ADC6-738BF1F5D340}"/>
              </a:ext>
            </a:extLst>
          </p:cNvPr>
          <p:cNvGraphicFramePr>
            <a:graphicFrameLocks noGrp="1"/>
          </p:cNvGraphicFramePr>
          <p:nvPr>
            <p:ph idx="1"/>
            <p:extLst>
              <p:ext uri="{D42A27DB-BD31-4B8C-83A1-F6EECF244321}">
                <p14:modId xmlns:p14="http://schemas.microsoft.com/office/powerpoint/2010/main" val="41660664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low confidence">
            <a:extLst>
              <a:ext uri="{FF2B5EF4-FFF2-40B4-BE49-F238E27FC236}">
                <a16:creationId xmlns:a16="http://schemas.microsoft.com/office/drawing/2014/main" id="{2504CC88-C184-423B-A2D4-0C1AA97D82FD}"/>
              </a:ext>
            </a:extLst>
          </p:cNvPr>
          <p:cNvPicPr>
            <a:picLocks noChangeAspect="1"/>
          </p:cNvPicPr>
          <p:nvPr/>
        </p:nvPicPr>
        <p:blipFill>
          <a:blip r:embed="rId3"/>
          <a:stretch>
            <a:fillRect/>
          </a:stretch>
        </p:blipFill>
        <p:spPr>
          <a:xfrm>
            <a:off x="1203303" y="1047665"/>
            <a:ext cx="5970784" cy="5030386"/>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1747</Words>
  <Application>Microsoft Office PowerPoint</Application>
  <PresentationFormat>Widescreen</PresentationFormat>
  <Paragraphs>145</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Shodan</vt:lpstr>
      <vt:lpstr>Censys</vt:lpstr>
      <vt:lpstr>Zoomeye</vt:lpstr>
      <vt:lpstr>Exposed Git repositories</vt:lpstr>
      <vt:lpstr>Git repositories</vt:lpstr>
      <vt:lpstr>How to protect your organisation?</vt:lpstr>
      <vt:lpstr>Questions</vt:lpstr>
      <vt:lpstr>Next Talk: External Perimeter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HUSSAIN, AQEEB R.</cp:lastModifiedBy>
  <cp:revision>616</cp:revision>
  <dcterms:created xsi:type="dcterms:W3CDTF">2021-09-16T15:48:05Z</dcterms:created>
  <dcterms:modified xsi:type="dcterms:W3CDTF">2022-04-10T17:03:13Z</dcterms:modified>
</cp:coreProperties>
</file>