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5" r:id="rId4"/>
    <p:sldId id="260" r:id="rId5"/>
    <p:sldId id="263" r:id="rId6"/>
    <p:sldId id="262" r:id="rId7"/>
    <p:sldId id="266" r:id="rId8"/>
    <p:sldId id="264" r:id="rId9"/>
    <p:sldId id="265" r:id="rId10"/>
    <p:sldId id="279" r:id="rId11"/>
    <p:sldId id="278" r:id="rId12"/>
    <p:sldId id="280" r:id="rId13"/>
    <p:sldId id="281" r:id="rId14"/>
    <p:sldId id="283" r:id="rId15"/>
    <p:sldId id="285" r:id="rId16"/>
    <p:sldId id="282" r:id="rId17"/>
    <p:sldId id="284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46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96908-7D50-46BA-8FC4-43C47B8DC9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E002EA-3E49-4A99-8D82-FC86B29A1640}">
      <dgm:prSet/>
      <dgm:spPr/>
      <dgm:t>
        <a:bodyPr/>
        <a:lstStyle/>
        <a:p>
          <a:r>
            <a:rPr lang="en-GB"/>
            <a:t>Active reconnaissance technique used to check the availability of a network port.</a:t>
          </a:r>
          <a:endParaRPr lang="en-US"/>
        </a:p>
      </dgm:t>
    </dgm:pt>
    <dgm:pt modelId="{4DE115AA-E716-4D49-AB70-1F009961695A}" type="parTrans" cxnId="{51818EEC-8B8B-44C8-9451-E68234EF1AFA}">
      <dgm:prSet/>
      <dgm:spPr/>
      <dgm:t>
        <a:bodyPr/>
        <a:lstStyle/>
        <a:p>
          <a:endParaRPr lang="en-US"/>
        </a:p>
      </dgm:t>
    </dgm:pt>
    <dgm:pt modelId="{B9C29E34-6F3D-422A-B537-66EE66F03128}" type="sibTrans" cxnId="{51818EEC-8B8B-44C8-9451-E68234EF1AFA}">
      <dgm:prSet/>
      <dgm:spPr/>
      <dgm:t>
        <a:bodyPr/>
        <a:lstStyle/>
        <a:p>
          <a:endParaRPr lang="en-US"/>
        </a:p>
      </dgm:t>
    </dgm:pt>
    <dgm:pt modelId="{7366508C-F8C9-4E13-B488-DF9019514A9B}">
      <dgm:prSet/>
      <dgm:spPr/>
      <dgm:t>
        <a:bodyPr/>
        <a:lstStyle/>
        <a:p>
          <a:r>
            <a:rPr lang="en-GB"/>
            <a:t>Port scanning can be conducted in many ways rather than a typical TCP connect.</a:t>
          </a:r>
          <a:endParaRPr lang="en-US"/>
        </a:p>
      </dgm:t>
    </dgm:pt>
    <dgm:pt modelId="{B7A611A1-8392-45DE-87F6-C49B89CA61F3}" type="parTrans" cxnId="{AF623ED7-7D9D-44E8-9622-A6849AE84216}">
      <dgm:prSet/>
      <dgm:spPr/>
      <dgm:t>
        <a:bodyPr/>
        <a:lstStyle/>
        <a:p>
          <a:endParaRPr lang="en-US"/>
        </a:p>
      </dgm:t>
    </dgm:pt>
    <dgm:pt modelId="{5002F111-B762-456E-8F8A-A4287D3B64AF}" type="sibTrans" cxnId="{AF623ED7-7D9D-44E8-9622-A6849AE84216}">
      <dgm:prSet/>
      <dgm:spPr/>
      <dgm:t>
        <a:bodyPr/>
        <a:lstStyle/>
        <a:p>
          <a:endParaRPr lang="en-US"/>
        </a:p>
      </dgm:t>
    </dgm:pt>
    <dgm:pt modelId="{FC623F99-FE4C-460E-BF8E-4053691C796B}">
      <dgm:prSet/>
      <dgm:spPr/>
      <dgm:t>
        <a:bodyPr/>
        <a:lstStyle/>
        <a:p>
          <a:r>
            <a:rPr lang="en-GB"/>
            <a:t>Port scanning if done too loud/aggressively can cause defences to trigger</a:t>
          </a:r>
          <a:endParaRPr lang="en-US"/>
        </a:p>
      </dgm:t>
    </dgm:pt>
    <dgm:pt modelId="{AD93A04C-0365-4A21-B226-BA63A54D2948}" type="parTrans" cxnId="{70A444D6-C18D-4891-9A26-8B10730436F1}">
      <dgm:prSet/>
      <dgm:spPr/>
      <dgm:t>
        <a:bodyPr/>
        <a:lstStyle/>
        <a:p>
          <a:endParaRPr lang="en-US"/>
        </a:p>
      </dgm:t>
    </dgm:pt>
    <dgm:pt modelId="{AD8B0B19-61EA-4ADA-902A-BE1E4A3E55DF}" type="sibTrans" cxnId="{70A444D6-C18D-4891-9A26-8B10730436F1}">
      <dgm:prSet/>
      <dgm:spPr/>
      <dgm:t>
        <a:bodyPr/>
        <a:lstStyle/>
        <a:p>
          <a:endParaRPr lang="en-US"/>
        </a:p>
      </dgm:t>
    </dgm:pt>
    <dgm:pt modelId="{BA8DC38A-8721-425B-9715-2151756AAD03}" type="pres">
      <dgm:prSet presAssocID="{67596908-7D50-46BA-8FC4-43C47B8DC993}" presName="root" presStyleCnt="0">
        <dgm:presLayoutVars>
          <dgm:dir/>
          <dgm:resizeHandles val="exact"/>
        </dgm:presLayoutVars>
      </dgm:prSet>
      <dgm:spPr/>
    </dgm:pt>
    <dgm:pt modelId="{8165A28C-FAEF-44D6-8388-F8DE5838BDA7}" type="pres">
      <dgm:prSet presAssocID="{0EE002EA-3E49-4A99-8D82-FC86B29A1640}" presName="compNode" presStyleCnt="0"/>
      <dgm:spPr/>
    </dgm:pt>
    <dgm:pt modelId="{E1C1C695-AFBC-4D14-A91C-F9B1510C74CE}" type="pres">
      <dgm:prSet presAssocID="{0EE002EA-3E49-4A99-8D82-FC86B29A1640}" presName="bgRect" presStyleLbl="bgShp" presStyleIdx="0" presStyleCnt="3"/>
      <dgm:spPr/>
    </dgm:pt>
    <dgm:pt modelId="{546DCD31-D61E-4C1E-837F-8A36B3AE39CC}" type="pres">
      <dgm:prSet presAssocID="{0EE002EA-3E49-4A99-8D82-FC86B29A16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22DDF812-F893-4661-9547-4FA9BF3B04E6}" type="pres">
      <dgm:prSet presAssocID="{0EE002EA-3E49-4A99-8D82-FC86B29A1640}" presName="spaceRect" presStyleCnt="0"/>
      <dgm:spPr/>
    </dgm:pt>
    <dgm:pt modelId="{BF0D4394-8C5C-4364-B2A4-9503FF320C47}" type="pres">
      <dgm:prSet presAssocID="{0EE002EA-3E49-4A99-8D82-FC86B29A1640}" presName="parTx" presStyleLbl="revTx" presStyleIdx="0" presStyleCnt="3">
        <dgm:presLayoutVars>
          <dgm:chMax val="0"/>
          <dgm:chPref val="0"/>
        </dgm:presLayoutVars>
      </dgm:prSet>
      <dgm:spPr/>
    </dgm:pt>
    <dgm:pt modelId="{9045C485-F882-47C2-B5C7-96B724B70CFE}" type="pres">
      <dgm:prSet presAssocID="{B9C29E34-6F3D-422A-B537-66EE66F03128}" presName="sibTrans" presStyleCnt="0"/>
      <dgm:spPr/>
    </dgm:pt>
    <dgm:pt modelId="{C36DBC23-4146-4CA6-98EB-12F6339A321D}" type="pres">
      <dgm:prSet presAssocID="{7366508C-F8C9-4E13-B488-DF9019514A9B}" presName="compNode" presStyleCnt="0"/>
      <dgm:spPr/>
    </dgm:pt>
    <dgm:pt modelId="{0B157F9D-E878-4ACB-8603-698EF774E523}" type="pres">
      <dgm:prSet presAssocID="{7366508C-F8C9-4E13-B488-DF9019514A9B}" presName="bgRect" presStyleLbl="bgShp" presStyleIdx="1" presStyleCnt="3"/>
      <dgm:spPr/>
    </dgm:pt>
    <dgm:pt modelId="{26FC5971-C63B-42D4-B246-1C43FED2A27F}" type="pres">
      <dgm:prSet presAssocID="{7366508C-F8C9-4E13-B488-DF9019514A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0310BD-53CF-4551-9A44-EAAC4D95AFC5}" type="pres">
      <dgm:prSet presAssocID="{7366508C-F8C9-4E13-B488-DF9019514A9B}" presName="spaceRect" presStyleCnt="0"/>
      <dgm:spPr/>
    </dgm:pt>
    <dgm:pt modelId="{C8CA845A-6F61-41E8-AFBA-9D1EA43D1E73}" type="pres">
      <dgm:prSet presAssocID="{7366508C-F8C9-4E13-B488-DF9019514A9B}" presName="parTx" presStyleLbl="revTx" presStyleIdx="1" presStyleCnt="3">
        <dgm:presLayoutVars>
          <dgm:chMax val="0"/>
          <dgm:chPref val="0"/>
        </dgm:presLayoutVars>
      </dgm:prSet>
      <dgm:spPr/>
    </dgm:pt>
    <dgm:pt modelId="{53698EC9-E98C-45F9-AB31-05B4E5AE5915}" type="pres">
      <dgm:prSet presAssocID="{5002F111-B762-456E-8F8A-A4287D3B64AF}" presName="sibTrans" presStyleCnt="0"/>
      <dgm:spPr/>
    </dgm:pt>
    <dgm:pt modelId="{30E97DF9-4B1F-4792-AA30-CF18D969BE70}" type="pres">
      <dgm:prSet presAssocID="{FC623F99-FE4C-460E-BF8E-4053691C796B}" presName="compNode" presStyleCnt="0"/>
      <dgm:spPr/>
    </dgm:pt>
    <dgm:pt modelId="{B7594A1A-3682-4814-A622-DC64A6E490DC}" type="pres">
      <dgm:prSet presAssocID="{FC623F99-FE4C-460E-BF8E-4053691C796B}" presName="bgRect" presStyleLbl="bgShp" presStyleIdx="2" presStyleCnt="3"/>
      <dgm:spPr/>
    </dgm:pt>
    <dgm:pt modelId="{EAD5E2F0-6048-4940-9381-3BF1381DE71B}" type="pres">
      <dgm:prSet presAssocID="{FC623F99-FE4C-460E-BF8E-4053691C79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992CB79-EBE9-477D-B59C-8088D9783DED}" type="pres">
      <dgm:prSet presAssocID="{FC623F99-FE4C-460E-BF8E-4053691C796B}" presName="spaceRect" presStyleCnt="0"/>
      <dgm:spPr/>
    </dgm:pt>
    <dgm:pt modelId="{5A3174D1-63A8-45C7-B3A0-5A8E7F5D8D45}" type="pres">
      <dgm:prSet presAssocID="{FC623F99-FE4C-460E-BF8E-4053691C79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20BE10-4BF5-4C75-8442-C111EB161041}" type="presOf" srcId="{0EE002EA-3E49-4A99-8D82-FC86B29A1640}" destId="{BF0D4394-8C5C-4364-B2A4-9503FF320C47}" srcOrd="0" destOrd="0" presId="urn:microsoft.com/office/officeart/2018/2/layout/IconVerticalSolidList"/>
    <dgm:cxn modelId="{8AA12D4F-6322-4565-82EB-C2170710E53A}" type="presOf" srcId="{7366508C-F8C9-4E13-B488-DF9019514A9B}" destId="{C8CA845A-6F61-41E8-AFBA-9D1EA43D1E73}" srcOrd="0" destOrd="0" presId="urn:microsoft.com/office/officeart/2018/2/layout/IconVerticalSolidList"/>
    <dgm:cxn modelId="{590ECE91-DF80-4F57-83C7-1955A72E9699}" type="presOf" srcId="{67596908-7D50-46BA-8FC4-43C47B8DC993}" destId="{BA8DC38A-8721-425B-9715-2151756AAD03}" srcOrd="0" destOrd="0" presId="urn:microsoft.com/office/officeart/2018/2/layout/IconVerticalSolidList"/>
    <dgm:cxn modelId="{A8485E9E-9A98-4AA4-BFC4-AD241C7C8A5D}" type="presOf" srcId="{FC623F99-FE4C-460E-BF8E-4053691C796B}" destId="{5A3174D1-63A8-45C7-B3A0-5A8E7F5D8D45}" srcOrd="0" destOrd="0" presId="urn:microsoft.com/office/officeart/2018/2/layout/IconVerticalSolidList"/>
    <dgm:cxn modelId="{70A444D6-C18D-4891-9A26-8B10730436F1}" srcId="{67596908-7D50-46BA-8FC4-43C47B8DC993}" destId="{FC623F99-FE4C-460E-BF8E-4053691C796B}" srcOrd="2" destOrd="0" parTransId="{AD93A04C-0365-4A21-B226-BA63A54D2948}" sibTransId="{AD8B0B19-61EA-4ADA-902A-BE1E4A3E55DF}"/>
    <dgm:cxn modelId="{AF623ED7-7D9D-44E8-9622-A6849AE84216}" srcId="{67596908-7D50-46BA-8FC4-43C47B8DC993}" destId="{7366508C-F8C9-4E13-B488-DF9019514A9B}" srcOrd="1" destOrd="0" parTransId="{B7A611A1-8392-45DE-87F6-C49B89CA61F3}" sibTransId="{5002F111-B762-456E-8F8A-A4287D3B64AF}"/>
    <dgm:cxn modelId="{51818EEC-8B8B-44C8-9451-E68234EF1AFA}" srcId="{67596908-7D50-46BA-8FC4-43C47B8DC993}" destId="{0EE002EA-3E49-4A99-8D82-FC86B29A1640}" srcOrd="0" destOrd="0" parTransId="{4DE115AA-E716-4D49-AB70-1F009961695A}" sibTransId="{B9C29E34-6F3D-422A-B537-66EE66F03128}"/>
    <dgm:cxn modelId="{A640261C-9E68-49E5-9F5D-9880AF639DFA}" type="presParOf" srcId="{BA8DC38A-8721-425B-9715-2151756AAD03}" destId="{8165A28C-FAEF-44D6-8388-F8DE5838BDA7}" srcOrd="0" destOrd="0" presId="urn:microsoft.com/office/officeart/2018/2/layout/IconVerticalSolidList"/>
    <dgm:cxn modelId="{231952DE-7D21-4769-B198-964793D24E18}" type="presParOf" srcId="{8165A28C-FAEF-44D6-8388-F8DE5838BDA7}" destId="{E1C1C695-AFBC-4D14-A91C-F9B1510C74CE}" srcOrd="0" destOrd="0" presId="urn:microsoft.com/office/officeart/2018/2/layout/IconVerticalSolidList"/>
    <dgm:cxn modelId="{B94A6BAD-E075-49A8-B2EB-46CE41876281}" type="presParOf" srcId="{8165A28C-FAEF-44D6-8388-F8DE5838BDA7}" destId="{546DCD31-D61E-4C1E-837F-8A36B3AE39CC}" srcOrd="1" destOrd="0" presId="urn:microsoft.com/office/officeart/2018/2/layout/IconVerticalSolidList"/>
    <dgm:cxn modelId="{A56EFCBF-2ECE-42B0-946D-7CC20B3C8DEA}" type="presParOf" srcId="{8165A28C-FAEF-44D6-8388-F8DE5838BDA7}" destId="{22DDF812-F893-4661-9547-4FA9BF3B04E6}" srcOrd="2" destOrd="0" presId="urn:microsoft.com/office/officeart/2018/2/layout/IconVerticalSolidList"/>
    <dgm:cxn modelId="{4DAB8E5F-E5AA-4C3F-B809-1ABD6EA4473C}" type="presParOf" srcId="{8165A28C-FAEF-44D6-8388-F8DE5838BDA7}" destId="{BF0D4394-8C5C-4364-B2A4-9503FF320C47}" srcOrd="3" destOrd="0" presId="urn:microsoft.com/office/officeart/2018/2/layout/IconVerticalSolidList"/>
    <dgm:cxn modelId="{276039BD-D292-43E6-994D-0D7D558B8D30}" type="presParOf" srcId="{BA8DC38A-8721-425B-9715-2151756AAD03}" destId="{9045C485-F882-47C2-B5C7-96B724B70CFE}" srcOrd="1" destOrd="0" presId="urn:microsoft.com/office/officeart/2018/2/layout/IconVerticalSolidList"/>
    <dgm:cxn modelId="{B63D5ADC-23D6-4283-8664-DCDFF02DB738}" type="presParOf" srcId="{BA8DC38A-8721-425B-9715-2151756AAD03}" destId="{C36DBC23-4146-4CA6-98EB-12F6339A321D}" srcOrd="2" destOrd="0" presId="urn:microsoft.com/office/officeart/2018/2/layout/IconVerticalSolidList"/>
    <dgm:cxn modelId="{207D4CF8-309F-44DD-A924-8BE4C60AE0C6}" type="presParOf" srcId="{C36DBC23-4146-4CA6-98EB-12F6339A321D}" destId="{0B157F9D-E878-4ACB-8603-698EF774E523}" srcOrd="0" destOrd="0" presId="urn:microsoft.com/office/officeart/2018/2/layout/IconVerticalSolidList"/>
    <dgm:cxn modelId="{A2652F75-3EC5-4A64-9E90-A5E4E99CBB1D}" type="presParOf" srcId="{C36DBC23-4146-4CA6-98EB-12F6339A321D}" destId="{26FC5971-C63B-42D4-B246-1C43FED2A27F}" srcOrd="1" destOrd="0" presId="urn:microsoft.com/office/officeart/2018/2/layout/IconVerticalSolidList"/>
    <dgm:cxn modelId="{98FDA8F4-AEEE-4877-ADF9-0C140B1F8EC9}" type="presParOf" srcId="{C36DBC23-4146-4CA6-98EB-12F6339A321D}" destId="{190310BD-53CF-4551-9A44-EAAC4D95AFC5}" srcOrd="2" destOrd="0" presId="urn:microsoft.com/office/officeart/2018/2/layout/IconVerticalSolidList"/>
    <dgm:cxn modelId="{C98DDB54-1B39-48D0-B4F9-68A18FBED2CF}" type="presParOf" srcId="{C36DBC23-4146-4CA6-98EB-12F6339A321D}" destId="{C8CA845A-6F61-41E8-AFBA-9D1EA43D1E73}" srcOrd="3" destOrd="0" presId="urn:microsoft.com/office/officeart/2018/2/layout/IconVerticalSolidList"/>
    <dgm:cxn modelId="{1ADFD4DD-3FDC-4D03-B454-2B45D9941702}" type="presParOf" srcId="{BA8DC38A-8721-425B-9715-2151756AAD03}" destId="{53698EC9-E98C-45F9-AB31-05B4E5AE5915}" srcOrd="3" destOrd="0" presId="urn:microsoft.com/office/officeart/2018/2/layout/IconVerticalSolidList"/>
    <dgm:cxn modelId="{A18C2E68-96CD-4A99-8159-4BE494FA55D3}" type="presParOf" srcId="{BA8DC38A-8721-425B-9715-2151756AAD03}" destId="{30E97DF9-4B1F-4792-AA30-CF18D969BE70}" srcOrd="4" destOrd="0" presId="urn:microsoft.com/office/officeart/2018/2/layout/IconVerticalSolidList"/>
    <dgm:cxn modelId="{93051673-5541-40B1-99E5-55631080F119}" type="presParOf" srcId="{30E97DF9-4B1F-4792-AA30-CF18D969BE70}" destId="{B7594A1A-3682-4814-A622-DC64A6E490DC}" srcOrd="0" destOrd="0" presId="urn:microsoft.com/office/officeart/2018/2/layout/IconVerticalSolidList"/>
    <dgm:cxn modelId="{CA8B9CB5-A5D7-44AF-B408-81D2115C2187}" type="presParOf" srcId="{30E97DF9-4B1F-4792-AA30-CF18D969BE70}" destId="{EAD5E2F0-6048-4940-9381-3BF1381DE71B}" srcOrd="1" destOrd="0" presId="urn:microsoft.com/office/officeart/2018/2/layout/IconVerticalSolidList"/>
    <dgm:cxn modelId="{52670D4E-BBE6-43A4-8907-0C7AC9DE1D5D}" type="presParOf" srcId="{30E97DF9-4B1F-4792-AA30-CF18D969BE70}" destId="{8992CB79-EBE9-477D-B59C-8088D9783DED}" srcOrd="2" destOrd="0" presId="urn:microsoft.com/office/officeart/2018/2/layout/IconVerticalSolidList"/>
    <dgm:cxn modelId="{61866C92-C54E-4209-AB96-4031E9602AB0}" type="presParOf" srcId="{30E97DF9-4B1F-4792-AA30-CF18D969BE70}" destId="{5A3174D1-63A8-45C7-B3A0-5A8E7F5D8D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31DE2-F528-44E0-9FA8-E3D5216C498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55B1B-9DFE-485B-BB79-4F7F537DEA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“exotic” TCP flags</a:t>
          </a:r>
          <a:endParaRPr lang="en-US"/>
        </a:p>
      </dgm:t>
    </dgm:pt>
    <dgm:pt modelId="{65325A08-3285-48C2-9159-B3307293B20B}" type="parTrans" cxnId="{DF07EE34-18CB-490B-9BF3-6BA4A49EAF22}">
      <dgm:prSet/>
      <dgm:spPr/>
      <dgm:t>
        <a:bodyPr/>
        <a:lstStyle/>
        <a:p>
          <a:endParaRPr lang="en-US"/>
        </a:p>
      </dgm:t>
    </dgm:pt>
    <dgm:pt modelId="{401AB841-6C8F-4997-A3CF-48DEA3173840}" type="sibTrans" cxnId="{DF07EE34-18CB-490B-9BF3-6BA4A49EAF22}">
      <dgm:prSet/>
      <dgm:spPr/>
      <dgm:t>
        <a:bodyPr/>
        <a:lstStyle/>
        <a:p>
          <a:endParaRPr lang="en-US"/>
        </a:p>
      </dgm:t>
    </dgm:pt>
    <dgm:pt modelId="{0095CA2B-A710-494C-845C-95966B2347E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Usual ports (Targeting most frequent ports) reducing payload size of scanning</a:t>
          </a:r>
          <a:endParaRPr lang="en-US"/>
        </a:p>
      </dgm:t>
    </dgm:pt>
    <dgm:pt modelId="{4F963F67-1B8B-46D8-85AB-958488ACDCB1}" type="parTrans" cxnId="{08C245CA-E489-4A24-BF96-6DC2B2D98C86}">
      <dgm:prSet/>
      <dgm:spPr/>
      <dgm:t>
        <a:bodyPr/>
        <a:lstStyle/>
        <a:p>
          <a:endParaRPr lang="en-US"/>
        </a:p>
      </dgm:t>
    </dgm:pt>
    <dgm:pt modelId="{3EF3B131-1012-4C1C-9F97-D835270573A0}" type="sibTrans" cxnId="{08C245CA-E489-4A24-BF96-6DC2B2D98C86}">
      <dgm:prSet/>
      <dgm:spPr/>
      <dgm:t>
        <a:bodyPr/>
        <a:lstStyle/>
        <a:p>
          <a:endParaRPr lang="en-US"/>
        </a:p>
      </dgm:t>
    </dgm:pt>
    <dgm:pt modelId="{3E18C99E-0F59-4916-B958-7AD0A8901B0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Aggressive scans with known tools (Easy way of getting blocked)</a:t>
          </a:r>
          <a:endParaRPr lang="en-US"/>
        </a:p>
      </dgm:t>
    </dgm:pt>
    <dgm:pt modelId="{0DFE455E-3AFB-4B2E-82F8-44256840091E}" type="parTrans" cxnId="{55609FF4-9376-45BB-9543-0C9848D939B8}">
      <dgm:prSet/>
      <dgm:spPr/>
      <dgm:t>
        <a:bodyPr/>
        <a:lstStyle/>
        <a:p>
          <a:endParaRPr lang="en-US"/>
        </a:p>
      </dgm:t>
    </dgm:pt>
    <dgm:pt modelId="{C21CE460-2D16-4AB9-A319-925D4B576F24}" type="sibTrans" cxnId="{55609FF4-9376-45BB-9543-0C9848D939B8}">
      <dgm:prSet/>
      <dgm:spPr/>
      <dgm:t>
        <a:bodyPr/>
        <a:lstStyle/>
        <a:p>
          <a:endParaRPr lang="en-US"/>
        </a:p>
      </dgm:t>
    </dgm:pt>
    <dgm:pt modelId="{67788D75-4DC3-4007-99AB-19A04D6C11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Stealthier scans with custom tools (Preferable to remain hidden)</a:t>
          </a:r>
          <a:endParaRPr lang="en-US"/>
        </a:p>
      </dgm:t>
    </dgm:pt>
    <dgm:pt modelId="{3E777422-5D68-43FD-A60B-EAA436CB09D1}" type="parTrans" cxnId="{894EDB74-ED78-496D-A66A-FFB964A3255B}">
      <dgm:prSet/>
      <dgm:spPr/>
      <dgm:t>
        <a:bodyPr/>
        <a:lstStyle/>
        <a:p>
          <a:endParaRPr lang="en-US"/>
        </a:p>
      </dgm:t>
    </dgm:pt>
    <dgm:pt modelId="{C4FD2F65-F51B-455B-A049-0F57F4BF7330}" type="sibTrans" cxnId="{894EDB74-ED78-496D-A66A-FFB964A3255B}">
      <dgm:prSet/>
      <dgm:spPr/>
      <dgm:t>
        <a:bodyPr/>
        <a:lstStyle/>
        <a:p>
          <a:endParaRPr lang="en-US"/>
        </a:p>
      </dgm:t>
    </dgm:pt>
    <dgm:pt modelId="{BCCD8CA1-A440-410C-80AA-902BC2F603AC}" type="pres">
      <dgm:prSet presAssocID="{3B131DE2-F528-44E0-9FA8-E3D5216C4985}" presName="root" presStyleCnt="0">
        <dgm:presLayoutVars>
          <dgm:dir/>
          <dgm:resizeHandles val="exact"/>
        </dgm:presLayoutVars>
      </dgm:prSet>
      <dgm:spPr/>
    </dgm:pt>
    <dgm:pt modelId="{EECB844C-F742-4354-8228-DAFEB9CD0DC8}" type="pres">
      <dgm:prSet presAssocID="{CB355B1B-9DFE-485B-BB79-4F7F537DEA5D}" presName="compNode" presStyleCnt="0"/>
      <dgm:spPr/>
    </dgm:pt>
    <dgm:pt modelId="{4E61CA7C-EE27-4167-B224-32623000CC52}" type="pres">
      <dgm:prSet presAssocID="{CB355B1B-9DFE-485B-BB79-4F7F537DEA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45C75CF1-5C8B-4589-8303-349A8AF7BE9F}" type="pres">
      <dgm:prSet presAssocID="{CB355B1B-9DFE-485B-BB79-4F7F537DEA5D}" presName="spaceRect" presStyleCnt="0"/>
      <dgm:spPr/>
    </dgm:pt>
    <dgm:pt modelId="{8A6F0C53-7B4E-486D-910A-37B2AA020315}" type="pres">
      <dgm:prSet presAssocID="{CB355B1B-9DFE-485B-BB79-4F7F537DEA5D}" presName="textRect" presStyleLbl="revTx" presStyleIdx="0" presStyleCnt="4">
        <dgm:presLayoutVars>
          <dgm:chMax val="1"/>
          <dgm:chPref val="1"/>
        </dgm:presLayoutVars>
      </dgm:prSet>
      <dgm:spPr/>
    </dgm:pt>
    <dgm:pt modelId="{D0901E3E-FCD9-4FD9-8EA3-C07F3A7403AD}" type="pres">
      <dgm:prSet presAssocID="{401AB841-6C8F-4997-A3CF-48DEA3173840}" presName="sibTrans" presStyleCnt="0"/>
      <dgm:spPr/>
    </dgm:pt>
    <dgm:pt modelId="{7F253F58-8A52-4D90-A872-E5B81D2FA062}" type="pres">
      <dgm:prSet presAssocID="{0095CA2B-A710-494C-845C-95966B2347E9}" presName="compNode" presStyleCnt="0"/>
      <dgm:spPr/>
    </dgm:pt>
    <dgm:pt modelId="{E921CAB3-3310-45C3-8ED3-09F9F84DDE11}" type="pres">
      <dgm:prSet presAssocID="{0095CA2B-A710-494C-845C-95966B2347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6F8A6206-996E-46C4-BF50-A2A17AC37037}" type="pres">
      <dgm:prSet presAssocID="{0095CA2B-A710-494C-845C-95966B2347E9}" presName="spaceRect" presStyleCnt="0"/>
      <dgm:spPr/>
    </dgm:pt>
    <dgm:pt modelId="{90CE7AE0-63C9-4A9F-835B-C52DB51A8B66}" type="pres">
      <dgm:prSet presAssocID="{0095CA2B-A710-494C-845C-95966B2347E9}" presName="textRect" presStyleLbl="revTx" presStyleIdx="1" presStyleCnt="4">
        <dgm:presLayoutVars>
          <dgm:chMax val="1"/>
          <dgm:chPref val="1"/>
        </dgm:presLayoutVars>
      </dgm:prSet>
      <dgm:spPr/>
    </dgm:pt>
    <dgm:pt modelId="{7B655173-39E3-49AD-A2E4-86C40D81F336}" type="pres">
      <dgm:prSet presAssocID="{3EF3B131-1012-4C1C-9F97-D835270573A0}" presName="sibTrans" presStyleCnt="0"/>
      <dgm:spPr/>
    </dgm:pt>
    <dgm:pt modelId="{F2EFDCB5-302C-4C63-972F-3CC6E8EFDC9A}" type="pres">
      <dgm:prSet presAssocID="{3E18C99E-0F59-4916-B958-7AD0A8901B01}" presName="compNode" presStyleCnt="0"/>
      <dgm:spPr/>
    </dgm:pt>
    <dgm:pt modelId="{09E7FA78-9014-4D61-A022-7F9AD0D6C834}" type="pres">
      <dgm:prSet presAssocID="{3E18C99E-0F59-4916-B958-7AD0A8901B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152A8A2-EA93-4EA8-9E9A-CE1399070496}" type="pres">
      <dgm:prSet presAssocID="{3E18C99E-0F59-4916-B958-7AD0A8901B01}" presName="spaceRect" presStyleCnt="0"/>
      <dgm:spPr/>
    </dgm:pt>
    <dgm:pt modelId="{4A677877-2A78-425C-91B2-D2870F165BFA}" type="pres">
      <dgm:prSet presAssocID="{3E18C99E-0F59-4916-B958-7AD0A8901B01}" presName="textRect" presStyleLbl="revTx" presStyleIdx="2" presStyleCnt="4">
        <dgm:presLayoutVars>
          <dgm:chMax val="1"/>
          <dgm:chPref val="1"/>
        </dgm:presLayoutVars>
      </dgm:prSet>
      <dgm:spPr/>
    </dgm:pt>
    <dgm:pt modelId="{3BB7508E-E629-4665-A333-4D7F9792B952}" type="pres">
      <dgm:prSet presAssocID="{C21CE460-2D16-4AB9-A319-925D4B576F24}" presName="sibTrans" presStyleCnt="0"/>
      <dgm:spPr/>
    </dgm:pt>
    <dgm:pt modelId="{E0B29589-B2AE-428B-8E30-5523B3F2B537}" type="pres">
      <dgm:prSet presAssocID="{67788D75-4DC3-4007-99AB-19A04D6C1190}" presName="compNode" presStyleCnt="0"/>
      <dgm:spPr/>
    </dgm:pt>
    <dgm:pt modelId="{D630C3B5-55F9-4FA2-AEE2-5FBBE5E750E7}" type="pres">
      <dgm:prSet presAssocID="{67788D75-4DC3-4007-99AB-19A04D6C11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D7B7006-E714-4AB4-BAFE-CAEEC548FBFE}" type="pres">
      <dgm:prSet presAssocID="{67788D75-4DC3-4007-99AB-19A04D6C1190}" presName="spaceRect" presStyleCnt="0"/>
      <dgm:spPr/>
    </dgm:pt>
    <dgm:pt modelId="{EAD6ED0B-5CBC-42F7-B618-48ECEFB17082}" type="pres">
      <dgm:prSet presAssocID="{67788D75-4DC3-4007-99AB-19A04D6C11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833600-8928-48D9-92B4-D0C7D686A319}" type="presOf" srcId="{67788D75-4DC3-4007-99AB-19A04D6C1190}" destId="{EAD6ED0B-5CBC-42F7-B618-48ECEFB17082}" srcOrd="0" destOrd="0" presId="urn:microsoft.com/office/officeart/2018/2/layout/IconLabelList"/>
    <dgm:cxn modelId="{6E68230F-EEE3-4A6B-BBFC-285621FA039D}" type="presOf" srcId="{CB355B1B-9DFE-485B-BB79-4F7F537DEA5D}" destId="{8A6F0C53-7B4E-486D-910A-37B2AA020315}" srcOrd="0" destOrd="0" presId="urn:microsoft.com/office/officeart/2018/2/layout/IconLabelList"/>
    <dgm:cxn modelId="{DF07EE34-18CB-490B-9BF3-6BA4A49EAF22}" srcId="{3B131DE2-F528-44E0-9FA8-E3D5216C4985}" destId="{CB355B1B-9DFE-485B-BB79-4F7F537DEA5D}" srcOrd="0" destOrd="0" parTransId="{65325A08-3285-48C2-9159-B3307293B20B}" sibTransId="{401AB841-6C8F-4997-A3CF-48DEA3173840}"/>
    <dgm:cxn modelId="{894EDB74-ED78-496D-A66A-FFB964A3255B}" srcId="{3B131DE2-F528-44E0-9FA8-E3D5216C4985}" destId="{67788D75-4DC3-4007-99AB-19A04D6C1190}" srcOrd="3" destOrd="0" parTransId="{3E777422-5D68-43FD-A60B-EAA436CB09D1}" sibTransId="{C4FD2F65-F51B-455B-A049-0F57F4BF7330}"/>
    <dgm:cxn modelId="{B6164A83-6711-4D20-904A-999D5F8597ED}" type="presOf" srcId="{0095CA2B-A710-494C-845C-95966B2347E9}" destId="{90CE7AE0-63C9-4A9F-835B-C52DB51A8B66}" srcOrd="0" destOrd="0" presId="urn:microsoft.com/office/officeart/2018/2/layout/IconLabelList"/>
    <dgm:cxn modelId="{3768149A-4B4E-4E9F-8A83-7AF63EE23E73}" type="presOf" srcId="{3B131DE2-F528-44E0-9FA8-E3D5216C4985}" destId="{BCCD8CA1-A440-410C-80AA-902BC2F603AC}" srcOrd="0" destOrd="0" presId="urn:microsoft.com/office/officeart/2018/2/layout/IconLabelList"/>
    <dgm:cxn modelId="{08C245CA-E489-4A24-BF96-6DC2B2D98C86}" srcId="{3B131DE2-F528-44E0-9FA8-E3D5216C4985}" destId="{0095CA2B-A710-494C-845C-95966B2347E9}" srcOrd="1" destOrd="0" parTransId="{4F963F67-1B8B-46D8-85AB-958488ACDCB1}" sibTransId="{3EF3B131-1012-4C1C-9F97-D835270573A0}"/>
    <dgm:cxn modelId="{AD88D9EC-8B3D-48D4-BFD7-D78438202DDB}" type="presOf" srcId="{3E18C99E-0F59-4916-B958-7AD0A8901B01}" destId="{4A677877-2A78-425C-91B2-D2870F165BFA}" srcOrd="0" destOrd="0" presId="urn:microsoft.com/office/officeart/2018/2/layout/IconLabelList"/>
    <dgm:cxn modelId="{55609FF4-9376-45BB-9543-0C9848D939B8}" srcId="{3B131DE2-F528-44E0-9FA8-E3D5216C4985}" destId="{3E18C99E-0F59-4916-B958-7AD0A8901B01}" srcOrd="2" destOrd="0" parTransId="{0DFE455E-3AFB-4B2E-82F8-44256840091E}" sibTransId="{C21CE460-2D16-4AB9-A319-925D4B576F24}"/>
    <dgm:cxn modelId="{99D768D5-4248-49A6-9095-0FD44A1983B7}" type="presParOf" srcId="{BCCD8CA1-A440-410C-80AA-902BC2F603AC}" destId="{EECB844C-F742-4354-8228-DAFEB9CD0DC8}" srcOrd="0" destOrd="0" presId="urn:microsoft.com/office/officeart/2018/2/layout/IconLabelList"/>
    <dgm:cxn modelId="{031345B9-B4A2-4785-849A-373FD3260696}" type="presParOf" srcId="{EECB844C-F742-4354-8228-DAFEB9CD0DC8}" destId="{4E61CA7C-EE27-4167-B224-32623000CC52}" srcOrd="0" destOrd="0" presId="urn:microsoft.com/office/officeart/2018/2/layout/IconLabelList"/>
    <dgm:cxn modelId="{6B640E26-65A2-4123-B4D8-DB6E68B4E153}" type="presParOf" srcId="{EECB844C-F742-4354-8228-DAFEB9CD0DC8}" destId="{45C75CF1-5C8B-4589-8303-349A8AF7BE9F}" srcOrd="1" destOrd="0" presId="urn:microsoft.com/office/officeart/2018/2/layout/IconLabelList"/>
    <dgm:cxn modelId="{89F8A1C4-2A1D-4F43-B20B-AE8CE961AD07}" type="presParOf" srcId="{EECB844C-F742-4354-8228-DAFEB9CD0DC8}" destId="{8A6F0C53-7B4E-486D-910A-37B2AA020315}" srcOrd="2" destOrd="0" presId="urn:microsoft.com/office/officeart/2018/2/layout/IconLabelList"/>
    <dgm:cxn modelId="{82C6B636-F0B3-4476-8273-A5CBF198B436}" type="presParOf" srcId="{BCCD8CA1-A440-410C-80AA-902BC2F603AC}" destId="{D0901E3E-FCD9-4FD9-8EA3-C07F3A7403AD}" srcOrd="1" destOrd="0" presId="urn:microsoft.com/office/officeart/2018/2/layout/IconLabelList"/>
    <dgm:cxn modelId="{0FA05D3E-09F2-409F-B7C7-F6F761BB8DA8}" type="presParOf" srcId="{BCCD8CA1-A440-410C-80AA-902BC2F603AC}" destId="{7F253F58-8A52-4D90-A872-E5B81D2FA062}" srcOrd="2" destOrd="0" presId="urn:microsoft.com/office/officeart/2018/2/layout/IconLabelList"/>
    <dgm:cxn modelId="{A8160996-FDF8-4368-AA8C-1EB916EBD83D}" type="presParOf" srcId="{7F253F58-8A52-4D90-A872-E5B81D2FA062}" destId="{E921CAB3-3310-45C3-8ED3-09F9F84DDE11}" srcOrd="0" destOrd="0" presId="urn:microsoft.com/office/officeart/2018/2/layout/IconLabelList"/>
    <dgm:cxn modelId="{F0CEE2DE-D29D-440F-AB7D-099032EF5B85}" type="presParOf" srcId="{7F253F58-8A52-4D90-A872-E5B81D2FA062}" destId="{6F8A6206-996E-46C4-BF50-A2A17AC37037}" srcOrd="1" destOrd="0" presId="urn:microsoft.com/office/officeart/2018/2/layout/IconLabelList"/>
    <dgm:cxn modelId="{018D96F4-110B-4432-9686-CE364068EC8E}" type="presParOf" srcId="{7F253F58-8A52-4D90-A872-E5B81D2FA062}" destId="{90CE7AE0-63C9-4A9F-835B-C52DB51A8B66}" srcOrd="2" destOrd="0" presId="urn:microsoft.com/office/officeart/2018/2/layout/IconLabelList"/>
    <dgm:cxn modelId="{C7103DC7-C721-4780-90F7-557E0BFDB020}" type="presParOf" srcId="{BCCD8CA1-A440-410C-80AA-902BC2F603AC}" destId="{7B655173-39E3-49AD-A2E4-86C40D81F336}" srcOrd="3" destOrd="0" presId="urn:microsoft.com/office/officeart/2018/2/layout/IconLabelList"/>
    <dgm:cxn modelId="{8B14FC20-134C-41DA-9B30-080987844F9A}" type="presParOf" srcId="{BCCD8CA1-A440-410C-80AA-902BC2F603AC}" destId="{F2EFDCB5-302C-4C63-972F-3CC6E8EFDC9A}" srcOrd="4" destOrd="0" presId="urn:microsoft.com/office/officeart/2018/2/layout/IconLabelList"/>
    <dgm:cxn modelId="{4004B7C5-6414-480F-8536-AC9D1AC934A5}" type="presParOf" srcId="{F2EFDCB5-302C-4C63-972F-3CC6E8EFDC9A}" destId="{09E7FA78-9014-4D61-A022-7F9AD0D6C834}" srcOrd="0" destOrd="0" presId="urn:microsoft.com/office/officeart/2018/2/layout/IconLabelList"/>
    <dgm:cxn modelId="{B00E71BD-8A21-49D7-95F3-6A8D57C6DA8E}" type="presParOf" srcId="{F2EFDCB5-302C-4C63-972F-3CC6E8EFDC9A}" destId="{5152A8A2-EA93-4EA8-9E9A-CE1399070496}" srcOrd="1" destOrd="0" presId="urn:microsoft.com/office/officeart/2018/2/layout/IconLabelList"/>
    <dgm:cxn modelId="{4821DB44-4E95-4CFC-AD8F-9BEB5610D1BB}" type="presParOf" srcId="{F2EFDCB5-302C-4C63-972F-3CC6E8EFDC9A}" destId="{4A677877-2A78-425C-91B2-D2870F165BFA}" srcOrd="2" destOrd="0" presId="urn:microsoft.com/office/officeart/2018/2/layout/IconLabelList"/>
    <dgm:cxn modelId="{E524AF17-CD75-495F-B5F0-A9F90B68D33B}" type="presParOf" srcId="{BCCD8CA1-A440-410C-80AA-902BC2F603AC}" destId="{3BB7508E-E629-4665-A333-4D7F9792B952}" srcOrd="5" destOrd="0" presId="urn:microsoft.com/office/officeart/2018/2/layout/IconLabelList"/>
    <dgm:cxn modelId="{135A2FB8-6CEB-4A11-8C1A-AD70E83F6B57}" type="presParOf" srcId="{BCCD8CA1-A440-410C-80AA-902BC2F603AC}" destId="{E0B29589-B2AE-428B-8E30-5523B3F2B537}" srcOrd="6" destOrd="0" presId="urn:microsoft.com/office/officeart/2018/2/layout/IconLabelList"/>
    <dgm:cxn modelId="{A4B80146-BE57-4080-BBC2-A4ECB695D22E}" type="presParOf" srcId="{E0B29589-B2AE-428B-8E30-5523B3F2B537}" destId="{D630C3B5-55F9-4FA2-AEE2-5FBBE5E750E7}" srcOrd="0" destOrd="0" presId="urn:microsoft.com/office/officeart/2018/2/layout/IconLabelList"/>
    <dgm:cxn modelId="{17982757-B2A9-4E33-B63A-DDEDA5DC27F0}" type="presParOf" srcId="{E0B29589-B2AE-428B-8E30-5523B3F2B537}" destId="{0D7B7006-E714-4AB4-BAFE-CAEEC548FBFE}" srcOrd="1" destOrd="0" presId="urn:microsoft.com/office/officeart/2018/2/layout/IconLabelList"/>
    <dgm:cxn modelId="{D87CBA25-5543-48C1-8B03-7AECDA5D704D}" type="presParOf" srcId="{E0B29589-B2AE-428B-8E30-5523B3F2B537}" destId="{EAD6ED0B-5CBC-42F7-B618-48ECEFB170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1C695-AFBC-4D14-A91C-F9B1510C74CE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DCD31-D61E-4C1E-837F-8A36B3AE39CC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D4394-8C5C-4364-B2A4-9503FF320C47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Active reconnaissance technique used to check the availability of a network port.</a:t>
          </a:r>
          <a:endParaRPr lang="en-US" sz="2500" kern="1200"/>
        </a:p>
      </dsp:txBody>
      <dsp:txXfrm>
        <a:off x="1213522" y="449"/>
        <a:ext cx="9816427" cy="1050668"/>
      </dsp:txXfrm>
    </dsp:sp>
    <dsp:sp modelId="{0B157F9D-E878-4ACB-8603-698EF774E523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5971-C63B-42D4-B246-1C43FED2A27F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A845A-6F61-41E8-AFBA-9D1EA43D1E73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Port scanning can be conducted in many ways rather than a typical TCP connect.</a:t>
          </a:r>
          <a:endParaRPr lang="en-US" sz="2500" kern="1200"/>
        </a:p>
      </dsp:txBody>
      <dsp:txXfrm>
        <a:off x="1213522" y="1313784"/>
        <a:ext cx="9816427" cy="1050668"/>
      </dsp:txXfrm>
    </dsp:sp>
    <dsp:sp modelId="{B7594A1A-3682-4814-A622-DC64A6E490DC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5E2F0-6048-4940-9381-3BF1381DE71B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74D1-63A8-45C7-B3A0-5A8E7F5D8D45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Port scanning if done too loud/aggressively can cause defences to trigger</a:t>
          </a:r>
          <a:endParaRPr lang="en-US" sz="2500" kern="1200"/>
        </a:p>
      </dsp:txBody>
      <dsp:txXfrm>
        <a:off x="1213522" y="2627120"/>
        <a:ext cx="9816427" cy="105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CA7C-EE27-4167-B224-32623000CC52}">
      <dsp:nvSpPr>
        <dsp:cNvPr id="0" name=""/>
        <dsp:cNvSpPr/>
      </dsp:nvSpPr>
      <dsp:spPr>
        <a:xfrm>
          <a:off x="790816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F0C53-7B4E-486D-910A-37B2AA020315}">
      <dsp:nvSpPr>
        <dsp:cNvPr id="0" name=""/>
        <dsp:cNvSpPr/>
      </dsp:nvSpPr>
      <dsp:spPr>
        <a:xfrm>
          <a:off x="137182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Using “exotic” TCP flags</a:t>
          </a:r>
          <a:endParaRPr lang="en-US" sz="1600" kern="1200"/>
        </a:p>
      </dsp:txBody>
      <dsp:txXfrm>
        <a:off x="137182" y="2171923"/>
        <a:ext cx="2376850" cy="720000"/>
      </dsp:txXfrm>
    </dsp:sp>
    <dsp:sp modelId="{E921CAB3-3310-45C3-8ED3-09F9F84DDE11}">
      <dsp:nvSpPr>
        <dsp:cNvPr id="0" name=""/>
        <dsp:cNvSpPr/>
      </dsp:nvSpPr>
      <dsp:spPr>
        <a:xfrm>
          <a:off x="3583616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E7AE0-63C9-4A9F-835B-C52DB51A8B66}">
      <dsp:nvSpPr>
        <dsp:cNvPr id="0" name=""/>
        <dsp:cNvSpPr/>
      </dsp:nvSpPr>
      <dsp:spPr>
        <a:xfrm>
          <a:off x="2929982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Usual ports (Targeting most frequent ports) reducing payload size of scanning</a:t>
          </a:r>
          <a:endParaRPr lang="en-US" sz="1600" kern="1200"/>
        </a:p>
      </dsp:txBody>
      <dsp:txXfrm>
        <a:off x="2929982" y="2171923"/>
        <a:ext cx="2376850" cy="720000"/>
      </dsp:txXfrm>
    </dsp:sp>
    <dsp:sp modelId="{09E7FA78-9014-4D61-A022-7F9AD0D6C834}">
      <dsp:nvSpPr>
        <dsp:cNvPr id="0" name=""/>
        <dsp:cNvSpPr/>
      </dsp:nvSpPr>
      <dsp:spPr>
        <a:xfrm>
          <a:off x="6376415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77877-2A78-425C-91B2-D2870F165BFA}">
      <dsp:nvSpPr>
        <dsp:cNvPr id="0" name=""/>
        <dsp:cNvSpPr/>
      </dsp:nvSpPr>
      <dsp:spPr>
        <a:xfrm>
          <a:off x="5722781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Aggressive scans with known tools (Easy way of getting blocked)</a:t>
          </a:r>
          <a:endParaRPr lang="en-US" sz="1600" kern="1200"/>
        </a:p>
      </dsp:txBody>
      <dsp:txXfrm>
        <a:off x="5722781" y="2171923"/>
        <a:ext cx="2376850" cy="720000"/>
      </dsp:txXfrm>
    </dsp:sp>
    <dsp:sp modelId="{D630C3B5-55F9-4FA2-AEE2-5FBBE5E750E7}">
      <dsp:nvSpPr>
        <dsp:cNvPr id="0" name=""/>
        <dsp:cNvSpPr/>
      </dsp:nvSpPr>
      <dsp:spPr>
        <a:xfrm>
          <a:off x="9169215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6ED0B-5CBC-42F7-B618-48ECEFB17082}">
      <dsp:nvSpPr>
        <dsp:cNvPr id="0" name=""/>
        <dsp:cNvSpPr/>
      </dsp:nvSpPr>
      <dsp:spPr>
        <a:xfrm>
          <a:off x="8515581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Stealthier scans with custom tools (Preferable to remain hidden)</a:t>
          </a:r>
          <a:endParaRPr lang="en-US" sz="1600" kern="1200"/>
        </a:p>
      </dsp:txBody>
      <dsp:txXfrm>
        <a:off x="8515581" y="2171923"/>
        <a:ext cx="23768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8DC2F-1056-472E-80EB-EAADF9D565BE}" type="datetimeFigureOut">
              <a:rPr lang="en-GB" smtClean="0"/>
              <a:t>10/04/2022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63950-9A2F-47EA-ADEC-B79BCD7B5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0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perimeter testing goes further from a vulnerability assessment. We do not just perform the reconnaissance on a target instead we actively try to access the target systems through whatever vulnerability we can find. </a:t>
            </a:r>
          </a:p>
          <a:p>
            <a:endParaRPr lang="en-GB" dirty="0"/>
          </a:p>
          <a:p>
            <a:r>
              <a:rPr lang="en-GB" dirty="0"/>
              <a:t>Part of these vulnerabilities can involve misconfigured firewalls which leak traffic from internal ports followed by misconfigurations on installed services such as web apps or outdated network services which may </a:t>
            </a:r>
            <a:r>
              <a:rPr lang="en-GB"/>
              <a:t>be vulnerable to RCE,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3950-9A2F-47EA-ADEC-B79BCD7B56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2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3950-9A2F-47EA-ADEC-B79BCD7B56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2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3950-9A2F-47EA-ADEC-B79BCD7B56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3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qeebhussain122/hpc-offensive-secur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79958C0-67DC-4F86-AA91-C9BB8923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E1B8D6-5183-4C9D-9631-F5831902A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FA4E4-EC42-4BD6-8066-60B1DE6E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07414"/>
            <a:ext cx="7628209" cy="3703320"/>
          </a:xfrm>
        </p:spPr>
        <p:txBody>
          <a:bodyPr anchor="b">
            <a:normAutofit/>
          </a:bodyPr>
          <a:lstStyle/>
          <a:p>
            <a:pPr algn="ctr"/>
            <a:r>
              <a:rPr lang="en-GB" sz="5400">
                <a:solidFill>
                  <a:srgbClr val="FFFFFF"/>
                </a:solidFill>
              </a:rPr>
              <a:t>External perimeter testing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D8A02-3594-4B66-80BD-2962932C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641" y="1507414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pPr algn="ctr"/>
            <a:r>
              <a:rPr lang="en-GB" sz="2400">
                <a:solidFill>
                  <a:srgbClr val="FFFFFF">
                    <a:alpha val="70000"/>
                  </a:srgbClr>
                </a:solidFill>
              </a:rPr>
              <a:t>Offensive security tactics for Linux professionals</a:t>
            </a:r>
            <a:endParaRPr lang="en-GB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AA17EB-F169-483D-AF02-A7EC2B2D9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259649"/>
            <a:ext cx="7628209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3E18B0-6B75-4819-8AF4-203AD4E0E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6259649"/>
            <a:ext cx="3546077" cy="11165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3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Offensive Python with requests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96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Offensive Python with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EC9F-D8A3-4063-B5FA-6661BFB8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a penetration test, an HTTPS endpoint was found to be responding in a certain way based on known/unknown usernames of target infrastructure.</a:t>
            </a:r>
          </a:p>
          <a:p>
            <a:endParaRPr lang="en-GB" dirty="0"/>
          </a:p>
          <a:p>
            <a:r>
              <a:rPr lang="en-GB" dirty="0"/>
              <a:t>Such a situation can warrant exploit development which is what was done for this particular case.</a:t>
            </a:r>
          </a:p>
          <a:p>
            <a:endParaRPr lang="en-GB" dirty="0"/>
          </a:p>
          <a:p>
            <a:r>
              <a:rPr lang="en-GB" dirty="0"/>
              <a:t>This resulted in username harvesting from the HTTPS endpoint.</a:t>
            </a:r>
          </a:p>
        </p:txBody>
      </p:sp>
    </p:spTree>
    <p:extLst>
      <p:ext uri="{BB962C8B-B14F-4D97-AF65-F5344CB8AC3E}">
        <p14:creationId xmlns:p14="http://schemas.microsoft.com/office/powerpoint/2010/main" val="218959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FFA2753-2B09-485D-BF65-92C344FB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3" y="447234"/>
            <a:ext cx="8466926" cy="34502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chemeClr val="tx2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Offensive Python with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E7F83-B824-4F49-A3B8-242A95DFB09F}"/>
              </a:ext>
            </a:extLst>
          </p:cNvPr>
          <p:cNvSpPr txBox="1"/>
          <p:nvPr/>
        </p:nvSpPr>
        <p:spPr>
          <a:xfrm>
            <a:off x="4271491" y="4596992"/>
            <a:ext cx="7240909" cy="160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bg1"/>
                </a:solidFill>
              </a:rPr>
              <a:t>Response with a known username</a:t>
            </a:r>
          </a:p>
        </p:txBody>
      </p:sp>
    </p:spTree>
    <p:extLst>
      <p:ext uri="{BB962C8B-B14F-4D97-AF65-F5344CB8AC3E}">
        <p14:creationId xmlns:p14="http://schemas.microsoft.com/office/powerpoint/2010/main" val="256141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Offensive Python with requests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E7F83-B824-4F49-A3B8-242A95DFB09F}"/>
              </a:ext>
            </a:extLst>
          </p:cNvPr>
          <p:cNvSpPr txBox="1"/>
          <p:nvPr/>
        </p:nvSpPr>
        <p:spPr>
          <a:xfrm>
            <a:off x="3373397" y="2657448"/>
            <a:ext cx="545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Response with an unknown username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4FA4F-9329-4464-A39C-95676DC7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41" y="3026780"/>
            <a:ext cx="550621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A10DB-CE2C-41E4-A39C-F22919E4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Offensive Python with requests:  exploit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41F8B-98C4-4111-BFAD-640C4CAD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12" y="647808"/>
            <a:ext cx="555386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2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A10DB-CE2C-41E4-A39C-F22919E4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Offensive Python with requests: wordlist Code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155358DC-0DC4-46A5-8A6E-51CE621F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821747"/>
            <a:ext cx="6253164" cy="32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93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Offensive Python with requests: result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2C2D-6DD4-421B-AE3F-1B06943ED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18" b="28319"/>
          <a:stretch/>
        </p:blipFill>
        <p:spPr>
          <a:xfrm>
            <a:off x="643465" y="835622"/>
            <a:ext cx="6253164" cy="52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6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38A59-4AF1-4222-BADC-48B91210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Offensive lessons learnt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FA14-4005-48E9-9458-05AA2381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Manual enumeration matters after scanning with tools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Developing exploits can save you time and automate situations which may otherwise take a very long time to execute.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You may not get SQL injection from an endpoint but try to look out for other giveaway signs of information disclosure based on output responses. </a:t>
            </a:r>
          </a:p>
        </p:txBody>
      </p:sp>
    </p:spTree>
    <p:extLst>
      <p:ext uri="{BB962C8B-B14F-4D97-AF65-F5344CB8AC3E}">
        <p14:creationId xmlns:p14="http://schemas.microsoft.com/office/powerpoint/2010/main" val="184178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5E19C61A-76B3-BF3E-C0F3-60044C5C2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502" y="1047665"/>
            <a:ext cx="5030386" cy="50303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AF79D-9A79-465A-B3DF-3FCF7FB5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2804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853A-8756-40D6-925B-9CD5622B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Next talk: Client Side Attacks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51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F5517-3CCA-4241-8F61-BCDA4EAB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3E90-8B58-41D5-A54F-54577830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What is External Perimeter Testing?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Firewall Enumeration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Port Scanning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Offensive Python With Requests</a:t>
            </a:r>
          </a:p>
        </p:txBody>
      </p:sp>
    </p:spTree>
    <p:extLst>
      <p:ext uri="{BB962C8B-B14F-4D97-AF65-F5344CB8AC3E}">
        <p14:creationId xmlns:p14="http://schemas.microsoft.com/office/powerpoint/2010/main" val="394460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9CB-08F9-4AB1-BADA-4024B25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C06F-F124-4095-8C7E-1DC3CEDF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Instructor: Aqeeb Hussain</a:t>
            </a:r>
          </a:p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https://github.com/aqeebhussain122/hpc-offensive-security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36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A1308-9399-4C40-9C3F-75128A95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What is external perimeter testing?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E474-3755-4A42-8F3C-15238615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Deeper assessment of externally available services to attempt achieving command execution/information disclosure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Attempting to locate misconfigurations in firewalls to locate open ports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Achieve initial compromise from externally facing machine based on found misconfigurations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66081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Firewall Enumeration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Common installation of firewall on Linux Servers is IPTables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IPTables rules when misconfigured with rules such as REJECT can allow opportunities to enumerate open ports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Enumerating outbound firewall rules can aid in payload weaponization to achieve infiltration or client side attack from external perimeter.</a:t>
            </a:r>
          </a:p>
        </p:txBody>
      </p:sp>
    </p:spTree>
    <p:extLst>
      <p:ext uri="{BB962C8B-B14F-4D97-AF65-F5344CB8AC3E}">
        <p14:creationId xmlns:p14="http://schemas.microsoft.com/office/powerpoint/2010/main" val="161669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NMAP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One of the best port scanning tools capable to perform various port scanning techniques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Armed with a scripting engine allowing for customisation of traffic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Can be very loud sending a high volume of packets resulting in detection</a:t>
            </a:r>
          </a:p>
        </p:txBody>
      </p:sp>
    </p:spTree>
    <p:extLst>
      <p:ext uri="{BB962C8B-B14F-4D97-AF65-F5344CB8AC3E}">
        <p14:creationId xmlns:p14="http://schemas.microsoft.com/office/powerpoint/2010/main" val="10263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EFF"/>
                </a:solidFill>
              </a:rPr>
              <a:t>Port scanning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812CEFB-B9C3-4463-AA20-2CBCD1B39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94538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3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9AF-CF51-4B0E-88B6-362FDAA1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Scanning methods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935ABB-8A74-4391-8D02-0C7B8DAA7E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21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Netcat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More barebones compared to NMAP but can be used for reverse shell operations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Can scan ports sending one packet to confirm availability but no scripting engine capabilities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Less traffic generation resulting in stealthier approach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2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SCapy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Packet crafting framework/Python libary. No ready made solution available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Scapy has extensive capabilities in order to create stealthy solutions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Knowledge of Python is required</a:t>
            </a:r>
          </a:p>
        </p:txBody>
      </p:sp>
    </p:spTree>
    <p:extLst>
      <p:ext uri="{BB962C8B-B14F-4D97-AF65-F5344CB8AC3E}">
        <p14:creationId xmlns:p14="http://schemas.microsoft.com/office/powerpoint/2010/main" val="690222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1087</TotalTime>
  <Words>554</Words>
  <Application>Microsoft Office PowerPoint</Application>
  <PresentationFormat>Widescreen</PresentationFormat>
  <Paragraphs>80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Gill Sans MT</vt:lpstr>
      <vt:lpstr>Wingdings 2</vt:lpstr>
      <vt:lpstr>Dividend</vt:lpstr>
      <vt:lpstr>External perimeter testing</vt:lpstr>
      <vt:lpstr>Agenda</vt:lpstr>
      <vt:lpstr>What is external perimeter testing?</vt:lpstr>
      <vt:lpstr>Firewall Enumeration</vt:lpstr>
      <vt:lpstr>NMAP</vt:lpstr>
      <vt:lpstr>Port scanning</vt:lpstr>
      <vt:lpstr>Scanning methods</vt:lpstr>
      <vt:lpstr>Netcat</vt:lpstr>
      <vt:lpstr>SCapy</vt:lpstr>
      <vt:lpstr>Offensive Python with requests</vt:lpstr>
      <vt:lpstr>Offensive Python with requests</vt:lpstr>
      <vt:lpstr>Offensive Python with requests</vt:lpstr>
      <vt:lpstr>Offensive Python with requests</vt:lpstr>
      <vt:lpstr>Offensive Python with requests:  exploit Code</vt:lpstr>
      <vt:lpstr>Offensive Python with requests: wordlist Code</vt:lpstr>
      <vt:lpstr>Offensive Python with requests: result</vt:lpstr>
      <vt:lpstr>Offensive lessons learnt</vt:lpstr>
      <vt:lpstr>Questions</vt:lpstr>
      <vt:lpstr>Next talk: Client Side Attacks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Aqeeb Hussain</dc:creator>
  <cp:lastModifiedBy>HUSSAIN, AQEEB R.</cp:lastModifiedBy>
  <cp:revision>587</cp:revision>
  <dcterms:created xsi:type="dcterms:W3CDTF">2021-09-16T15:48:05Z</dcterms:created>
  <dcterms:modified xsi:type="dcterms:W3CDTF">2022-04-10T16:06:16Z</dcterms:modified>
</cp:coreProperties>
</file>