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1"/>
  </p:notesMasterIdLst>
  <p:sldIdLst>
    <p:sldId id="256" r:id="rId2"/>
    <p:sldId id="257" r:id="rId3"/>
    <p:sldId id="264" r:id="rId4"/>
    <p:sldId id="259" r:id="rId5"/>
    <p:sldId id="261" r:id="rId6"/>
    <p:sldId id="262" r:id="rId7"/>
    <p:sldId id="265" r:id="rId8"/>
    <p:sldId id="266" r:id="rId9"/>
    <p:sldId id="269" r:id="rId10"/>
    <p:sldId id="268" r:id="rId11"/>
    <p:sldId id="267" r:id="rId12"/>
    <p:sldId id="271" r:id="rId13"/>
    <p:sldId id="272" r:id="rId14"/>
    <p:sldId id="275" r:id="rId15"/>
    <p:sldId id="260" r:id="rId16"/>
    <p:sldId id="274" r:id="rId17"/>
    <p:sldId id="276" r:id="rId18"/>
    <p:sldId id="278"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151" autoAdjust="0"/>
  </p:normalViewPr>
  <p:slideViewPr>
    <p:cSldViewPr snapToGrid="0">
      <p:cViewPr varScale="1">
        <p:scale>
          <a:sx n="89" d="100"/>
          <a:sy n="89" d="100"/>
        </p:scale>
        <p:origin x="6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37A15-E85D-4C6F-8182-D6D033CC6DCD}" type="datetimeFigureOut">
              <a:rPr lang="en-GB" smtClean="0"/>
              <a:t>10/04/2022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69CCC-2D01-4A86-A9A5-5CB8861A15B1}" type="slidenum">
              <a:rPr lang="en-GB" smtClean="0"/>
              <a:t>‹#›</a:t>
            </a:fld>
            <a:endParaRPr lang="en-GB"/>
          </a:p>
        </p:txBody>
      </p:sp>
    </p:spTree>
    <p:extLst>
      <p:ext uri="{BB962C8B-B14F-4D97-AF65-F5344CB8AC3E}">
        <p14:creationId xmlns:p14="http://schemas.microsoft.com/office/powerpoint/2010/main" val="203044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start off by discussing what are restricted shells? Restricted shells are sandboxed environments which are designed to restrict the usual working shell capabilities of a Linux system. In other words it’s just like a normal bash shell but you’re restricted in terms of how you work with it. </a:t>
            </a:r>
          </a:p>
        </p:txBody>
      </p:sp>
      <p:sp>
        <p:nvSpPr>
          <p:cNvPr id="4" name="Slide Number Placeholder 3"/>
          <p:cNvSpPr>
            <a:spLocks noGrp="1"/>
          </p:cNvSpPr>
          <p:nvPr>
            <p:ph type="sldNum" sz="quarter" idx="5"/>
          </p:nvPr>
        </p:nvSpPr>
        <p:spPr/>
        <p:txBody>
          <a:bodyPr/>
          <a:lstStyle/>
          <a:p>
            <a:fld id="{72F69CCC-2D01-4A86-A9A5-5CB8861A15B1}" type="slidenum">
              <a:rPr lang="en-GB" smtClean="0"/>
              <a:t>2</a:t>
            </a:fld>
            <a:endParaRPr lang="en-GB"/>
          </a:p>
        </p:txBody>
      </p:sp>
    </p:spTree>
    <p:extLst>
      <p:ext uri="{BB962C8B-B14F-4D97-AF65-F5344CB8AC3E}">
        <p14:creationId xmlns:p14="http://schemas.microsoft.com/office/powerpoint/2010/main" val="152121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general overview of some bypass techniques which will be covered. Starting with text editors such as Vi/Vim, moving onto system binaries such as find, AWK, ftp, </a:t>
            </a:r>
            <a:r>
              <a:rPr lang="en-GB" dirty="0" err="1"/>
              <a:t>gdb</a:t>
            </a:r>
            <a:r>
              <a:rPr lang="en-GB" dirty="0"/>
              <a:t> and programming languages available within the restricted environment.</a:t>
            </a:r>
          </a:p>
          <a:p>
            <a:endParaRPr lang="en-GB" dirty="0"/>
          </a:p>
          <a:p>
            <a:r>
              <a:rPr lang="en-GB" dirty="0"/>
              <a:t>Binaries such as find, ftp, </a:t>
            </a:r>
            <a:r>
              <a:rPr lang="en-GB" dirty="0" err="1"/>
              <a:t>gdb</a:t>
            </a:r>
            <a:r>
              <a:rPr lang="en-GB" dirty="0"/>
              <a:t> have capabilities to interact with the local system which can help us to access Linux shells which are otherwise inaccessible in an </a:t>
            </a:r>
            <a:r>
              <a:rPr lang="en-GB" dirty="0" err="1"/>
              <a:t>rbash</a:t>
            </a:r>
            <a:r>
              <a:rPr lang="en-GB" dirty="0"/>
              <a:t> environment,. </a:t>
            </a:r>
          </a:p>
          <a:p>
            <a:endParaRPr lang="en-GB" dirty="0"/>
          </a:p>
          <a:p>
            <a:r>
              <a:rPr lang="en-GB" dirty="0"/>
              <a:t>SSH itself. Generally you will be accessing a black box technology which is only accessible via SSH or other open ports with the intent to keep you locked out of the system. However there are techniques which can be used in order to gain shell access to such systems with SSH as the access vector if all other binaries are not available for a potential </a:t>
            </a:r>
            <a:r>
              <a:rPr lang="en-GB" dirty="0" err="1"/>
              <a:t>rbash</a:t>
            </a:r>
            <a:r>
              <a:rPr lang="en-GB" dirty="0"/>
              <a:t> escape.</a:t>
            </a:r>
          </a:p>
        </p:txBody>
      </p:sp>
      <p:sp>
        <p:nvSpPr>
          <p:cNvPr id="4" name="Slide Number Placeholder 3"/>
          <p:cNvSpPr>
            <a:spLocks noGrp="1"/>
          </p:cNvSpPr>
          <p:nvPr>
            <p:ph type="sldNum" sz="quarter" idx="5"/>
          </p:nvPr>
        </p:nvSpPr>
        <p:spPr/>
        <p:txBody>
          <a:bodyPr/>
          <a:lstStyle/>
          <a:p>
            <a:fld id="{72F69CCC-2D01-4A86-A9A5-5CB8861A15B1}" type="slidenum">
              <a:rPr lang="en-GB" smtClean="0"/>
              <a:t>4</a:t>
            </a:fld>
            <a:endParaRPr lang="en-GB"/>
          </a:p>
        </p:txBody>
      </p:sp>
    </p:spTree>
    <p:extLst>
      <p:ext uri="{BB962C8B-B14F-4D97-AF65-F5344CB8AC3E}">
        <p14:creationId xmlns:p14="http://schemas.microsoft.com/office/powerpoint/2010/main" val="359585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6</a:t>
            </a:fld>
            <a:endParaRPr lang="en-GB"/>
          </a:p>
        </p:txBody>
      </p:sp>
    </p:spTree>
    <p:extLst>
      <p:ext uri="{BB962C8B-B14F-4D97-AF65-F5344CB8AC3E}">
        <p14:creationId xmlns:p14="http://schemas.microsoft.com/office/powerpoint/2010/main" val="22016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seen here we are in an environment where using forward slashes are not allowed. We also can’t change directory out of the directory we’re currently in so we are restricted.</a:t>
            </a:r>
          </a:p>
        </p:txBody>
      </p:sp>
      <p:sp>
        <p:nvSpPr>
          <p:cNvPr id="4" name="Slide Number Placeholder 3"/>
          <p:cNvSpPr>
            <a:spLocks noGrp="1"/>
          </p:cNvSpPr>
          <p:nvPr>
            <p:ph type="sldNum" sz="quarter" idx="5"/>
          </p:nvPr>
        </p:nvSpPr>
        <p:spPr/>
        <p:txBody>
          <a:bodyPr/>
          <a:lstStyle/>
          <a:p>
            <a:fld id="{72F69CCC-2D01-4A86-A9A5-5CB8861A15B1}" type="slidenum">
              <a:rPr lang="en-GB" smtClean="0"/>
              <a:t>8</a:t>
            </a:fld>
            <a:endParaRPr lang="en-GB"/>
          </a:p>
        </p:txBody>
      </p:sp>
    </p:spTree>
    <p:extLst>
      <p:ext uri="{BB962C8B-B14F-4D97-AF65-F5344CB8AC3E}">
        <p14:creationId xmlns:p14="http://schemas.microsoft.com/office/powerpoint/2010/main" val="130241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make use of ls to list files and see what is interesting to write to. As long as we have permissions to write to the file/directory we should be able to use the HISTFILE variable to our advantage. In this case we can see the authorized keys file which can be listed however you are not able to write to it due to </a:t>
            </a:r>
            <a:r>
              <a:rPr lang="en-GB" dirty="0" err="1"/>
              <a:t>rbash</a:t>
            </a:r>
            <a:r>
              <a:rPr lang="en-GB" dirty="0"/>
              <a:t> preventing output. How to bypass this?</a:t>
            </a:r>
          </a:p>
        </p:txBody>
      </p:sp>
      <p:sp>
        <p:nvSpPr>
          <p:cNvPr id="4" name="Slide Number Placeholder 3"/>
          <p:cNvSpPr>
            <a:spLocks noGrp="1"/>
          </p:cNvSpPr>
          <p:nvPr>
            <p:ph type="sldNum" sz="quarter" idx="5"/>
          </p:nvPr>
        </p:nvSpPr>
        <p:spPr/>
        <p:txBody>
          <a:bodyPr/>
          <a:lstStyle/>
          <a:p>
            <a:fld id="{72F69CCC-2D01-4A86-A9A5-5CB8861A15B1}" type="slidenum">
              <a:rPr lang="en-GB" smtClean="0"/>
              <a:t>12</a:t>
            </a:fld>
            <a:endParaRPr lang="en-GB"/>
          </a:p>
        </p:txBody>
      </p:sp>
    </p:spTree>
    <p:extLst>
      <p:ext uri="{BB962C8B-B14F-4D97-AF65-F5344CB8AC3E}">
        <p14:creationId xmlns:p14="http://schemas.microsoft.com/office/powerpoint/2010/main" val="11465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13</a:t>
            </a:fld>
            <a:endParaRPr lang="en-GB"/>
          </a:p>
        </p:txBody>
      </p:sp>
    </p:spTree>
    <p:extLst>
      <p:ext uri="{BB962C8B-B14F-4D97-AF65-F5344CB8AC3E}">
        <p14:creationId xmlns:p14="http://schemas.microsoft.com/office/powerpoint/2010/main" val="174220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14</a:t>
            </a:fld>
            <a:endParaRPr lang="en-GB"/>
          </a:p>
        </p:txBody>
      </p:sp>
    </p:spTree>
    <p:extLst>
      <p:ext uri="{BB962C8B-B14F-4D97-AF65-F5344CB8AC3E}">
        <p14:creationId xmlns:p14="http://schemas.microsoft.com/office/powerpoint/2010/main" val="308665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18</a:t>
            </a:fld>
            <a:endParaRPr lang="en-GB"/>
          </a:p>
        </p:txBody>
      </p:sp>
    </p:spTree>
    <p:extLst>
      <p:ext uri="{BB962C8B-B14F-4D97-AF65-F5344CB8AC3E}">
        <p14:creationId xmlns:p14="http://schemas.microsoft.com/office/powerpoint/2010/main" val="2216057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8645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8414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7389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762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527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4713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7378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0330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4351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2625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4420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4/10/2022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5876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qeebhussain1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830FC-9EA1-430A-9B20-130D08A0345C}"/>
              </a:ext>
            </a:extLst>
          </p:cNvPr>
          <p:cNvSpPr>
            <a:spLocks noGrp="1"/>
          </p:cNvSpPr>
          <p:nvPr>
            <p:ph type="ctrTitle"/>
          </p:nvPr>
        </p:nvSpPr>
        <p:spPr>
          <a:xfrm>
            <a:off x="647699" y="871758"/>
            <a:ext cx="5227171" cy="3871143"/>
          </a:xfrm>
        </p:spPr>
        <p:txBody>
          <a:bodyPr>
            <a:normAutofit/>
          </a:bodyPr>
          <a:lstStyle/>
          <a:p>
            <a:pPr algn="ctr"/>
            <a:r>
              <a:rPr lang="en-GB" dirty="0"/>
              <a:t>Linux Restricted Shell escape techniques</a:t>
            </a:r>
          </a:p>
        </p:txBody>
      </p:sp>
      <p:sp>
        <p:nvSpPr>
          <p:cNvPr id="3" name="Subtitle 2">
            <a:extLst>
              <a:ext uri="{FF2B5EF4-FFF2-40B4-BE49-F238E27FC236}">
                <a16:creationId xmlns:a16="http://schemas.microsoft.com/office/drawing/2014/main" id="{22370785-B230-4E18-813D-1E5747B10315}"/>
              </a:ext>
            </a:extLst>
          </p:cNvPr>
          <p:cNvSpPr>
            <a:spLocks noGrp="1"/>
          </p:cNvSpPr>
          <p:nvPr>
            <p:ph type="subTitle" idx="1"/>
          </p:nvPr>
        </p:nvSpPr>
        <p:spPr>
          <a:xfrm>
            <a:off x="695325" y="4785543"/>
            <a:ext cx="4857857" cy="1005657"/>
          </a:xfrm>
        </p:spPr>
        <p:txBody>
          <a:bodyPr>
            <a:normAutofit/>
          </a:bodyPr>
          <a:lstStyle/>
          <a:p>
            <a:pPr algn="ctr"/>
            <a:r>
              <a:rPr lang="en-GB" b="1" dirty="0">
                <a:latin typeface="Arial" panose="020B0604020202020204" pitchFamily="34" charset="0"/>
                <a:cs typeface="Arial" panose="020B0604020202020204" pitchFamily="34" charset="0"/>
              </a:rPr>
              <a:t>Offensive Security Tactics for Linux Professionals</a:t>
            </a:r>
          </a:p>
        </p:txBody>
      </p:sp>
      <p:cxnSp>
        <p:nvCxnSpPr>
          <p:cNvPr id="1033"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4" name="Straight Connector 7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99D01651-F16A-4BAD-9235-90F3E1AC47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1"/>
          <a:stretch/>
        </p:blipFill>
        <p:spPr bwMode="auto">
          <a:xfrm>
            <a:off x="6515100" y="10"/>
            <a:ext cx="567690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2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3B5D-B628-4451-9F30-41F63128F775}"/>
              </a:ext>
            </a:extLst>
          </p:cNvPr>
          <p:cNvSpPr>
            <a:spLocks noGrp="1"/>
          </p:cNvSpPr>
          <p:nvPr>
            <p:ph type="title"/>
          </p:nvPr>
        </p:nvSpPr>
        <p:spPr/>
        <p:txBody>
          <a:bodyPr/>
          <a:lstStyle/>
          <a:p>
            <a:pPr algn="ctr"/>
            <a:r>
              <a:rPr lang="en-GB" dirty="0"/>
              <a:t>AWK</a:t>
            </a:r>
          </a:p>
        </p:txBody>
      </p:sp>
      <p:sp>
        <p:nvSpPr>
          <p:cNvPr id="3" name="Content Placeholder 2">
            <a:extLst>
              <a:ext uri="{FF2B5EF4-FFF2-40B4-BE49-F238E27FC236}">
                <a16:creationId xmlns:a16="http://schemas.microsoft.com/office/drawing/2014/main" id="{4610D880-0209-457F-8D38-0506122C7CE3}"/>
              </a:ext>
            </a:extLst>
          </p:cNvPr>
          <p:cNvSpPr>
            <a:spLocks noGrp="1"/>
          </p:cNvSpPr>
          <p:nvPr>
            <p:ph idx="1"/>
          </p:nvPr>
        </p:nvSpPr>
        <p:spPr/>
        <p:txBody>
          <a:bodyPr/>
          <a:lstStyle/>
          <a:p>
            <a:r>
              <a:rPr lang="en-GB" dirty="0"/>
              <a:t>Full support with the TCP stack allowing use of port scans, file transfers, spawning of bash, sh and other shells in addition to reverse/bind shells over the network using /</a:t>
            </a:r>
            <a:r>
              <a:rPr lang="en-GB" dirty="0" err="1"/>
              <a:t>inet</a:t>
            </a:r>
            <a:r>
              <a:rPr lang="en-GB" dirty="0"/>
              <a:t>/</a:t>
            </a:r>
            <a:r>
              <a:rPr lang="en-GB" dirty="0" err="1"/>
              <a:t>tcp</a:t>
            </a:r>
            <a:r>
              <a:rPr lang="en-GB" dirty="0"/>
              <a:t>.</a:t>
            </a:r>
          </a:p>
          <a:p>
            <a:endParaRPr lang="en-GB" dirty="0"/>
          </a:p>
          <a:p>
            <a:r>
              <a:rPr lang="en-GB" dirty="0"/>
              <a:t>AWK is generally used for filtering file columns but has support to launch a bash shell using its embedded programming language. </a:t>
            </a:r>
          </a:p>
        </p:txBody>
      </p:sp>
    </p:spTree>
    <p:extLst>
      <p:ext uri="{BB962C8B-B14F-4D97-AF65-F5344CB8AC3E}">
        <p14:creationId xmlns:p14="http://schemas.microsoft.com/office/powerpoint/2010/main" val="271542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3F68-E0C9-4AB4-BE9D-D0C7029C5FED}"/>
              </a:ext>
            </a:extLst>
          </p:cNvPr>
          <p:cNvSpPr>
            <a:spLocks noGrp="1"/>
          </p:cNvSpPr>
          <p:nvPr>
            <p:ph type="title"/>
          </p:nvPr>
        </p:nvSpPr>
        <p:spPr/>
        <p:txBody>
          <a:bodyPr/>
          <a:lstStyle/>
          <a:p>
            <a:pPr algn="ctr"/>
            <a:r>
              <a:rPr lang="en-GB" dirty="0" err="1"/>
              <a:t>histfile</a:t>
            </a:r>
            <a:endParaRPr lang="en-GB" dirty="0"/>
          </a:p>
        </p:txBody>
      </p:sp>
      <p:sp>
        <p:nvSpPr>
          <p:cNvPr id="3" name="Content Placeholder 2">
            <a:extLst>
              <a:ext uri="{FF2B5EF4-FFF2-40B4-BE49-F238E27FC236}">
                <a16:creationId xmlns:a16="http://schemas.microsoft.com/office/drawing/2014/main" id="{09EB1BD2-8863-48E3-A468-CA0AC9ACCA02}"/>
              </a:ext>
            </a:extLst>
          </p:cNvPr>
          <p:cNvSpPr>
            <a:spLocks noGrp="1"/>
          </p:cNvSpPr>
          <p:nvPr>
            <p:ph idx="1"/>
          </p:nvPr>
        </p:nvSpPr>
        <p:spPr/>
        <p:txBody>
          <a:bodyPr>
            <a:normAutofit fontScale="92500" lnSpcReduction="10000"/>
          </a:bodyPr>
          <a:lstStyle/>
          <a:p>
            <a:r>
              <a:rPr lang="en-GB" dirty="0"/>
              <a:t>If you’re able to write to environment variables within a restricted bash environment, you should be able to write to a file outside of the restricted environment using a variable known as HISTFILE.</a:t>
            </a:r>
          </a:p>
          <a:p>
            <a:endParaRPr lang="en-GB" dirty="0"/>
          </a:p>
          <a:p>
            <a:r>
              <a:rPr lang="en-GB" dirty="0"/>
              <a:t>Using HISTFILE we can specify any located interested files such as authorized_keys file belonging to the owner of the account.</a:t>
            </a:r>
          </a:p>
          <a:p>
            <a:endParaRPr lang="en-GB" dirty="0"/>
          </a:p>
          <a:p>
            <a:r>
              <a:rPr lang="en-GB" dirty="0"/>
              <a:t>Any command written after inserting it into HISTFILE is then able to be written into the file itself. Allowing one method of trying to perform exploitation and interactions with system services despite being in </a:t>
            </a:r>
            <a:r>
              <a:rPr lang="en-GB" dirty="0" err="1"/>
              <a:t>rbash</a:t>
            </a:r>
            <a:r>
              <a:rPr lang="en-GB" dirty="0"/>
              <a:t>.</a:t>
            </a:r>
          </a:p>
        </p:txBody>
      </p:sp>
    </p:spTree>
    <p:extLst>
      <p:ext uri="{BB962C8B-B14F-4D97-AF65-F5344CB8AC3E}">
        <p14:creationId xmlns:p14="http://schemas.microsoft.com/office/powerpoint/2010/main" val="156203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86D4-6608-4CA2-A4BE-6F03AC91F639}"/>
              </a:ext>
            </a:extLst>
          </p:cNvPr>
          <p:cNvSpPr>
            <a:spLocks noGrp="1"/>
          </p:cNvSpPr>
          <p:nvPr>
            <p:ph type="title"/>
          </p:nvPr>
        </p:nvSpPr>
        <p:spPr/>
        <p:txBody>
          <a:bodyPr/>
          <a:lstStyle/>
          <a:p>
            <a:pPr algn="ctr"/>
            <a:r>
              <a:rPr lang="en-GB" dirty="0" err="1"/>
              <a:t>Histfile</a:t>
            </a:r>
            <a:r>
              <a:rPr lang="en-GB" dirty="0"/>
              <a:t> in action – The problem</a:t>
            </a:r>
          </a:p>
        </p:txBody>
      </p:sp>
      <p:pic>
        <p:nvPicPr>
          <p:cNvPr id="5" name="Picture 4">
            <a:extLst>
              <a:ext uri="{FF2B5EF4-FFF2-40B4-BE49-F238E27FC236}">
                <a16:creationId xmlns:a16="http://schemas.microsoft.com/office/drawing/2014/main" id="{97FA548D-2BAA-4A15-A9B5-82C5EC0D9C43}"/>
              </a:ext>
            </a:extLst>
          </p:cNvPr>
          <p:cNvPicPr>
            <a:picLocks noChangeAspect="1"/>
          </p:cNvPicPr>
          <p:nvPr/>
        </p:nvPicPr>
        <p:blipFill rotWithShape="1">
          <a:blip r:embed="rId3"/>
          <a:srcRect b="72955"/>
          <a:stretch/>
        </p:blipFill>
        <p:spPr>
          <a:xfrm>
            <a:off x="2812529" y="2775509"/>
            <a:ext cx="6467475" cy="1141171"/>
          </a:xfrm>
          <a:prstGeom prst="rect">
            <a:avLst/>
          </a:prstGeom>
        </p:spPr>
      </p:pic>
      <p:cxnSp>
        <p:nvCxnSpPr>
          <p:cNvPr id="7" name="Straight Arrow Connector 6">
            <a:extLst>
              <a:ext uri="{FF2B5EF4-FFF2-40B4-BE49-F238E27FC236}">
                <a16:creationId xmlns:a16="http://schemas.microsoft.com/office/drawing/2014/main" id="{0D92ECAA-9E89-4AC1-964E-C18CDDD60F26}"/>
              </a:ext>
            </a:extLst>
          </p:cNvPr>
          <p:cNvCxnSpPr>
            <a:cxnSpLocks/>
          </p:cNvCxnSpPr>
          <p:nvPr/>
        </p:nvCxnSpPr>
        <p:spPr>
          <a:xfrm>
            <a:off x="1524000" y="2775509"/>
            <a:ext cx="2979420" cy="59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7DD90E-DD0C-43BD-B6CE-613B099D6E0D}"/>
              </a:ext>
            </a:extLst>
          </p:cNvPr>
          <p:cNvSpPr txBox="1"/>
          <p:nvPr/>
        </p:nvSpPr>
        <p:spPr>
          <a:xfrm>
            <a:off x="274320" y="2313844"/>
            <a:ext cx="1798320" cy="923330"/>
          </a:xfrm>
          <a:prstGeom prst="rect">
            <a:avLst/>
          </a:prstGeom>
          <a:noFill/>
        </p:spPr>
        <p:txBody>
          <a:bodyPr wrap="square" rtlCol="0">
            <a:spAutoFit/>
          </a:bodyPr>
          <a:lstStyle/>
          <a:p>
            <a:r>
              <a:rPr lang="en-GB" dirty="0"/>
              <a:t>We can use ls to view properties of target</a:t>
            </a:r>
          </a:p>
        </p:txBody>
      </p:sp>
      <p:sp>
        <p:nvSpPr>
          <p:cNvPr id="11" name="TextBox 10">
            <a:extLst>
              <a:ext uri="{FF2B5EF4-FFF2-40B4-BE49-F238E27FC236}">
                <a16:creationId xmlns:a16="http://schemas.microsoft.com/office/drawing/2014/main" id="{962AA8AE-4DB0-40B3-97BC-53F5EA9BBC97}"/>
              </a:ext>
            </a:extLst>
          </p:cNvPr>
          <p:cNvSpPr txBox="1"/>
          <p:nvPr/>
        </p:nvSpPr>
        <p:spPr>
          <a:xfrm>
            <a:off x="5646420" y="1813560"/>
            <a:ext cx="2446020" cy="646331"/>
          </a:xfrm>
          <a:prstGeom prst="rect">
            <a:avLst/>
          </a:prstGeom>
          <a:noFill/>
        </p:spPr>
        <p:txBody>
          <a:bodyPr wrap="square" rtlCol="0">
            <a:spAutoFit/>
          </a:bodyPr>
          <a:lstStyle/>
          <a:p>
            <a:pPr algn="ctr"/>
            <a:r>
              <a:rPr lang="en-GB" dirty="0"/>
              <a:t>Authorized_keys: Persistent Access</a:t>
            </a:r>
          </a:p>
        </p:txBody>
      </p:sp>
      <p:cxnSp>
        <p:nvCxnSpPr>
          <p:cNvPr id="15" name="Straight Arrow Connector 14">
            <a:extLst>
              <a:ext uri="{FF2B5EF4-FFF2-40B4-BE49-F238E27FC236}">
                <a16:creationId xmlns:a16="http://schemas.microsoft.com/office/drawing/2014/main" id="{1AFADF3D-7512-48B3-B1B6-EC115CCA8DC4}"/>
              </a:ext>
            </a:extLst>
          </p:cNvPr>
          <p:cNvCxnSpPr>
            <a:cxnSpLocks/>
            <a:stCxn id="11" idx="1"/>
          </p:cNvCxnSpPr>
          <p:nvPr/>
        </p:nvCxnSpPr>
        <p:spPr>
          <a:xfrm flipH="1">
            <a:off x="3086100" y="2136726"/>
            <a:ext cx="2560320" cy="818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3E4EA2F-009C-4909-AB98-236AC66665F3}"/>
              </a:ext>
            </a:extLst>
          </p:cNvPr>
          <p:cNvSpPr txBox="1"/>
          <p:nvPr/>
        </p:nvSpPr>
        <p:spPr>
          <a:xfrm>
            <a:off x="9685020" y="2954731"/>
            <a:ext cx="2232660" cy="923330"/>
          </a:xfrm>
          <a:prstGeom prst="rect">
            <a:avLst/>
          </a:prstGeom>
          <a:noFill/>
        </p:spPr>
        <p:txBody>
          <a:bodyPr wrap="square" rtlCol="0">
            <a:spAutoFit/>
          </a:bodyPr>
          <a:lstStyle/>
          <a:p>
            <a:pPr algn="ctr"/>
            <a:r>
              <a:rPr lang="en-GB" dirty="0"/>
              <a:t>Blocked! Cannot use &gt; to redirect output to file…</a:t>
            </a:r>
          </a:p>
        </p:txBody>
      </p:sp>
      <p:cxnSp>
        <p:nvCxnSpPr>
          <p:cNvPr id="31" name="Straight Arrow Connector 30">
            <a:extLst>
              <a:ext uri="{FF2B5EF4-FFF2-40B4-BE49-F238E27FC236}">
                <a16:creationId xmlns:a16="http://schemas.microsoft.com/office/drawing/2014/main" id="{7C0970B7-1F62-4AF7-8C2B-8D0C3DA84AA3}"/>
              </a:ext>
            </a:extLst>
          </p:cNvPr>
          <p:cNvCxnSpPr>
            <a:stCxn id="29" idx="1"/>
          </p:cNvCxnSpPr>
          <p:nvPr/>
        </p:nvCxnSpPr>
        <p:spPr>
          <a:xfrm flipH="1">
            <a:off x="7658100" y="3416396"/>
            <a:ext cx="2026920" cy="393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2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86D4-6608-4CA2-A4BE-6F03AC91F639}"/>
              </a:ext>
            </a:extLst>
          </p:cNvPr>
          <p:cNvSpPr>
            <a:spLocks noGrp="1"/>
          </p:cNvSpPr>
          <p:nvPr>
            <p:ph type="title"/>
          </p:nvPr>
        </p:nvSpPr>
        <p:spPr/>
        <p:txBody>
          <a:bodyPr/>
          <a:lstStyle/>
          <a:p>
            <a:pPr algn="ctr"/>
            <a:r>
              <a:rPr lang="en-GB" dirty="0" err="1"/>
              <a:t>Histfile</a:t>
            </a:r>
            <a:r>
              <a:rPr lang="en-GB" dirty="0"/>
              <a:t> in action – The bypass</a:t>
            </a:r>
          </a:p>
        </p:txBody>
      </p:sp>
      <p:pic>
        <p:nvPicPr>
          <p:cNvPr id="5" name="Picture 4">
            <a:extLst>
              <a:ext uri="{FF2B5EF4-FFF2-40B4-BE49-F238E27FC236}">
                <a16:creationId xmlns:a16="http://schemas.microsoft.com/office/drawing/2014/main" id="{97FA548D-2BAA-4A15-A9B5-82C5EC0D9C43}"/>
              </a:ext>
            </a:extLst>
          </p:cNvPr>
          <p:cNvPicPr>
            <a:picLocks noChangeAspect="1"/>
          </p:cNvPicPr>
          <p:nvPr/>
        </p:nvPicPr>
        <p:blipFill rotWithShape="1">
          <a:blip r:embed="rId3"/>
          <a:srcRect t="26864"/>
          <a:stretch/>
        </p:blipFill>
        <p:spPr>
          <a:xfrm>
            <a:off x="2812529" y="1996440"/>
            <a:ext cx="6467475" cy="3086024"/>
          </a:xfrm>
          <a:prstGeom prst="rect">
            <a:avLst/>
          </a:prstGeom>
        </p:spPr>
      </p:pic>
      <p:cxnSp>
        <p:nvCxnSpPr>
          <p:cNvPr id="4" name="Straight Arrow Connector 3">
            <a:extLst>
              <a:ext uri="{FF2B5EF4-FFF2-40B4-BE49-F238E27FC236}">
                <a16:creationId xmlns:a16="http://schemas.microsoft.com/office/drawing/2014/main" id="{B0D88E8C-1A0E-49FE-B095-ADBAB7E3278D}"/>
              </a:ext>
            </a:extLst>
          </p:cNvPr>
          <p:cNvCxnSpPr>
            <a:cxnSpLocks/>
          </p:cNvCxnSpPr>
          <p:nvPr/>
        </p:nvCxnSpPr>
        <p:spPr>
          <a:xfrm flipV="1">
            <a:off x="1958340" y="2087880"/>
            <a:ext cx="2606040" cy="205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3E559F-02A7-46B7-AFA5-00F0B5D61413}"/>
              </a:ext>
            </a:extLst>
          </p:cNvPr>
          <p:cNvSpPr txBox="1"/>
          <p:nvPr/>
        </p:nvSpPr>
        <p:spPr>
          <a:xfrm>
            <a:off x="484041" y="1692961"/>
            <a:ext cx="1524000" cy="1200329"/>
          </a:xfrm>
          <a:prstGeom prst="rect">
            <a:avLst/>
          </a:prstGeom>
          <a:noFill/>
        </p:spPr>
        <p:txBody>
          <a:bodyPr wrap="square" rtlCol="0">
            <a:spAutoFit/>
          </a:bodyPr>
          <a:lstStyle/>
          <a:p>
            <a:pPr algn="ctr"/>
            <a:r>
              <a:rPr lang="en-GB" dirty="0"/>
              <a:t>We can write to environment variables.</a:t>
            </a:r>
          </a:p>
        </p:txBody>
      </p:sp>
      <p:sp>
        <p:nvSpPr>
          <p:cNvPr id="8" name="TextBox 7">
            <a:extLst>
              <a:ext uri="{FF2B5EF4-FFF2-40B4-BE49-F238E27FC236}">
                <a16:creationId xmlns:a16="http://schemas.microsoft.com/office/drawing/2014/main" id="{1CAB958F-3891-4EA1-930D-B4E6C2F12D5A}"/>
              </a:ext>
            </a:extLst>
          </p:cNvPr>
          <p:cNvSpPr txBox="1"/>
          <p:nvPr/>
        </p:nvSpPr>
        <p:spPr>
          <a:xfrm>
            <a:off x="10134193" y="1584751"/>
            <a:ext cx="1729740" cy="1754326"/>
          </a:xfrm>
          <a:prstGeom prst="rect">
            <a:avLst/>
          </a:prstGeom>
          <a:noFill/>
        </p:spPr>
        <p:txBody>
          <a:bodyPr wrap="square" rtlCol="0">
            <a:spAutoFit/>
          </a:bodyPr>
          <a:lstStyle/>
          <a:p>
            <a:pPr algn="ctr"/>
            <a:r>
              <a:rPr lang="en-GB" dirty="0"/>
              <a:t>“History” is then recorded in our HISTFILE (New public key)</a:t>
            </a:r>
          </a:p>
        </p:txBody>
      </p:sp>
      <p:cxnSp>
        <p:nvCxnSpPr>
          <p:cNvPr id="10" name="Straight Arrow Connector 9">
            <a:extLst>
              <a:ext uri="{FF2B5EF4-FFF2-40B4-BE49-F238E27FC236}">
                <a16:creationId xmlns:a16="http://schemas.microsoft.com/office/drawing/2014/main" id="{2C7C1CFA-8B37-481B-A581-22ADCBFE8F64}"/>
              </a:ext>
            </a:extLst>
          </p:cNvPr>
          <p:cNvCxnSpPr>
            <a:stCxn id="8" idx="1"/>
          </p:cNvCxnSpPr>
          <p:nvPr/>
        </p:nvCxnSpPr>
        <p:spPr>
          <a:xfrm flipH="1">
            <a:off x="9364980" y="2461914"/>
            <a:ext cx="769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0EBB0B6-F251-4BC9-80F3-DD7AE49FC1D4}"/>
              </a:ext>
            </a:extLst>
          </p:cNvPr>
          <p:cNvSpPr txBox="1"/>
          <p:nvPr/>
        </p:nvSpPr>
        <p:spPr>
          <a:xfrm>
            <a:off x="320040" y="3291555"/>
            <a:ext cx="1905000" cy="923330"/>
          </a:xfrm>
          <a:prstGeom prst="rect">
            <a:avLst/>
          </a:prstGeom>
          <a:noFill/>
        </p:spPr>
        <p:txBody>
          <a:bodyPr wrap="square" rtlCol="0">
            <a:spAutoFit/>
          </a:bodyPr>
          <a:lstStyle/>
          <a:p>
            <a:pPr algn="ctr"/>
            <a:r>
              <a:rPr lang="en-GB" dirty="0"/>
              <a:t>Logout/Login to then write the changes to file.</a:t>
            </a:r>
          </a:p>
        </p:txBody>
      </p:sp>
      <p:cxnSp>
        <p:nvCxnSpPr>
          <p:cNvPr id="13" name="Straight Arrow Connector 12">
            <a:extLst>
              <a:ext uri="{FF2B5EF4-FFF2-40B4-BE49-F238E27FC236}">
                <a16:creationId xmlns:a16="http://schemas.microsoft.com/office/drawing/2014/main" id="{50EBFEAA-6A76-41E5-9EBA-4A76D2CEE77B}"/>
              </a:ext>
            </a:extLst>
          </p:cNvPr>
          <p:cNvCxnSpPr>
            <a:stCxn id="11" idx="3"/>
          </p:cNvCxnSpPr>
          <p:nvPr/>
        </p:nvCxnSpPr>
        <p:spPr>
          <a:xfrm flipV="1">
            <a:off x="2225040" y="3063240"/>
            <a:ext cx="2286000" cy="68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5B39AE-15A2-49D3-B914-71F39371D965}"/>
              </a:ext>
            </a:extLst>
          </p:cNvPr>
          <p:cNvCxnSpPr>
            <a:stCxn id="11" idx="3"/>
          </p:cNvCxnSpPr>
          <p:nvPr/>
        </p:nvCxnSpPr>
        <p:spPr>
          <a:xfrm flipV="1">
            <a:off x="2225040" y="3558540"/>
            <a:ext cx="2956560" cy="194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32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F5C8B-6E7E-4624-858B-918BC0271F48}"/>
              </a:ext>
            </a:extLst>
          </p:cNvPr>
          <p:cNvSpPr>
            <a:spLocks noGrp="1"/>
          </p:cNvSpPr>
          <p:nvPr>
            <p:ph type="title"/>
          </p:nvPr>
        </p:nvSpPr>
        <p:spPr>
          <a:xfrm>
            <a:off x="685801" y="906366"/>
            <a:ext cx="4412098" cy="1616771"/>
          </a:xfrm>
        </p:spPr>
        <p:txBody>
          <a:bodyPr>
            <a:normAutofit/>
          </a:bodyPr>
          <a:lstStyle/>
          <a:p>
            <a:pPr>
              <a:lnSpc>
                <a:spcPct val="90000"/>
              </a:lnSpc>
            </a:pPr>
            <a:r>
              <a:rPr lang="en-GB" sz="3400"/>
              <a:t>What if my target is using restricted shell over </a:t>
            </a:r>
            <a:r>
              <a:rPr lang="en-GB" sz="3400" err="1"/>
              <a:t>ssh</a:t>
            </a:r>
            <a:r>
              <a:rPr lang="en-GB" sz="3400"/>
              <a:t>?</a:t>
            </a:r>
          </a:p>
        </p:txBody>
      </p:sp>
      <p:cxnSp>
        <p:nvCxnSpPr>
          <p:cNvPr id="12" name="Straight Connector 11">
            <a:extLst>
              <a:ext uri="{FF2B5EF4-FFF2-40B4-BE49-F238E27FC236}">
                <a16:creationId xmlns:a16="http://schemas.microsoft.com/office/drawing/2014/main" id="{9BFA7F3E-7868-4A4D-9F5E-C214897104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2AE63D-139C-49BC-9605-16C319C7ECD0}"/>
              </a:ext>
            </a:extLst>
          </p:cNvPr>
          <p:cNvSpPr>
            <a:spLocks noGrp="1"/>
          </p:cNvSpPr>
          <p:nvPr>
            <p:ph idx="1"/>
          </p:nvPr>
        </p:nvSpPr>
        <p:spPr>
          <a:xfrm>
            <a:off x="5628536" y="982684"/>
            <a:ext cx="5877664" cy="1499962"/>
          </a:xfrm>
        </p:spPr>
        <p:txBody>
          <a:bodyPr>
            <a:normAutofit/>
          </a:bodyPr>
          <a:lstStyle/>
          <a:p>
            <a:r>
              <a:rPr lang="en-GB" dirty="0"/>
              <a:t>SSH to the rescue! Using SSH “-t” switch, we can execute commands on the target machine before spawning a shell allowing for escape.</a:t>
            </a:r>
          </a:p>
        </p:txBody>
      </p:sp>
      <p:pic>
        <p:nvPicPr>
          <p:cNvPr id="5" name="Picture 4">
            <a:extLst>
              <a:ext uri="{FF2B5EF4-FFF2-40B4-BE49-F238E27FC236}">
                <a16:creationId xmlns:a16="http://schemas.microsoft.com/office/drawing/2014/main" id="{EE8A4D7F-BDFE-47FB-BE16-6925DEC48DD1}"/>
              </a:ext>
            </a:extLst>
          </p:cNvPr>
          <p:cNvPicPr>
            <a:picLocks noChangeAspect="1"/>
          </p:cNvPicPr>
          <p:nvPr/>
        </p:nvPicPr>
        <p:blipFill>
          <a:blip r:embed="rId3"/>
          <a:stretch>
            <a:fillRect/>
          </a:stretch>
        </p:blipFill>
        <p:spPr>
          <a:xfrm>
            <a:off x="1452565" y="2819401"/>
            <a:ext cx="9286870" cy="2971798"/>
          </a:xfrm>
          <a:prstGeom prst="rect">
            <a:avLst/>
          </a:prstGeom>
        </p:spPr>
      </p:pic>
      <p:cxnSp>
        <p:nvCxnSpPr>
          <p:cNvPr id="18" name="Straight Connector 13">
            <a:extLst>
              <a:ext uri="{FF2B5EF4-FFF2-40B4-BE49-F238E27FC236}">
                <a16:creationId xmlns:a16="http://schemas.microsoft.com/office/drawing/2014/main" id="{276AB626-F2F4-41D1-94FC-3258BA6784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8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DF61-E0E3-4B00-83BF-473E7C73394E}"/>
              </a:ext>
            </a:extLst>
          </p:cNvPr>
          <p:cNvSpPr>
            <a:spLocks noGrp="1"/>
          </p:cNvSpPr>
          <p:nvPr>
            <p:ph type="title"/>
          </p:nvPr>
        </p:nvSpPr>
        <p:spPr/>
        <p:txBody>
          <a:bodyPr/>
          <a:lstStyle/>
          <a:p>
            <a:r>
              <a:rPr lang="en-GB" dirty="0"/>
              <a:t>How do I know which commands I can use</a:t>
            </a:r>
          </a:p>
        </p:txBody>
      </p:sp>
      <p:sp>
        <p:nvSpPr>
          <p:cNvPr id="3" name="Content Placeholder 2">
            <a:extLst>
              <a:ext uri="{FF2B5EF4-FFF2-40B4-BE49-F238E27FC236}">
                <a16:creationId xmlns:a16="http://schemas.microsoft.com/office/drawing/2014/main" id="{8D5BCDF7-8E44-49FE-B835-96FB02BC689E}"/>
              </a:ext>
            </a:extLst>
          </p:cNvPr>
          <p:cNvSpPr>
            <a:spLocks noGrp="1"/>
          </p:cNvSpPr>
          <p:nvPr>
            <p:ph idx="1"/>
          </p:nvPr>
        </p:nvSpPr>
        <p:spPr/>
        <p:txBody>
          <a:bodyPr/>
          <a:lstStyle/>
          <a:p>
            <a:r>
              <a:rPr lang="en-GB" dirty="0"/>
              <a:t>Double tap of [tab] reveals the available commands in your restricted environment as seen in the image. (If the environment is configured to display commands)</a:t>
            </a:r>
          </a:p>
          <a:p>
            <a:endParaRPr lang="en-GB" dirty="0"/>
          </a:p>
          <a:p>
            <a:r>
              <a:rPr lang="en-GB" dirty="0"/>
              <a:t>If restricted shell is configured to not display commands you can use the beginning letter of each command followed by use of double tap of [tab] key.</a:t>
            </a:r>
          </a:p>
        </p:txBody>
      </p:sp>
    </p:spTree>
    <p:extLst>
      <p:ext uri="{BB962C8B-B14F-4D97-AF65-F5344CB8AC3E}">
        <p14:creationId xmlns:p14="http://schemas.microsoft.com/office/powerpoint/2010/main" val="3833779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FCFB-1031-4056-AA9C-BA3ED24E13D0}"/>
              </a:ext>
            </a:extLst>
          </p:cNvPr>
          <p:cNvSpPr>
            <a:spLocks noGrp="1"/>
          </p:cNvSpPr>
          <p:nvPr>
            <p:ph type="title"/>
          </p:nvPr>
        </p:nvSpPr>
        <p:spPr/>
        <p:txBody>
          <a:bodyPr/>
          <a:lstStyle/>
          <a:p>
            <a:pPr algn="ctr"/>
            <a:r>
              <a:rPr lang="en-GB" dirty="0"/>
              <a:t>Conclusion</a:t>
            </a:r>
          </a:p>
        </p:txBody>
      </p:sp>
      <p:sp>
        <p:nvSpPr>
          <p:cNvPr id="3" name="Content Placeholder 2">
            <a:extLst>
              <a:ext uri="{FF2B5EF4-FFF2-40B4-BE49-F238E27FC236}">
                <a16:creationId xmlns:a16="http://schemas.microsoft.com/office/drawing/2014/main" id="{1BA0A83B-F7B5-49B9-8732-D60137638A02}"/>
              </a:ext>
            </a:extLst>
          </p:cNvPr>
          <p:cNvSpPr>
            <a:spLocks noGrp="1"/>
          </p:cNvSpPr>
          <p:nvPr>
            <p:ph idx="1"/>
          </p:nvPr>
        </p:nvSpPr>
        <p:spPr/>
        <p:txBody>
          <a:bodyPr/>
          <a:lstStyle/>
          <a:p>
            <a:r>
              <a:rPr lang="en-GB" dirty="0"/>
              <a:t>Aspiring offensive security practitioners now have more techniques to use.</a:t>
            </a:r>
          </a:p>
          <a:p>
            <a:endParaRPr lang="en-GB" dirty="0"/>
          </a:p>
          <a:p>
            <a:r>
              <a:rPr lang="en-GB" dirty="0"/>
              <a:t>Current support staff making use of </a:t>
            </a:r>
            <a:r>
              <a:rPr lang="en-GB" dirty="0" err="1"/>
              <a:t>rbash</a:t>
            </a:r>
            <a:r>
              <a:rPr lang="en-GB" dirty="0"/>
              <a:t> can plan further restrictions on their current installations.</a:t>
            </a:r>
          </a:p>
          <a:p>
            <a:endParaRPr lang="en-GB" dirty="0"/>
          </a:p>
          <a:p>
            <a:r>
              <a:rPr lang="en-GB" dirty="0"/>
              <a:t>Future use of </a:t>
            </a:r>
            <a:r>
              <a:rPr lang="en-GB" dirty="0" err="1"/>
              <a:t>rbash</a:t>
            </a:r>
            <a:r>
              <a:rPr lang="en-GB" dirty="0"/>
              <a:t> can be used more securely with further review of attempting to bypass defences installed on the local server/network devices.</a:t>
            </a:r>
          </a:p>
        </p:txBody>
      </p:sp>
    </p:spTree>
    <p:extLst>
      <p:ext uri="{BB962C8B-B14F-4D97-AF65-F5344CB8AC3E}">
        <p14:creationId xmlns:p14="http://schemas.microsoft.com/office/powerpoint/2010/main" val="1040485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5932B-C12B-4FDC-B3FC-1C5756AD9471}"/>
              </a:ext>
            </a:extLst>
          </p:cNvPr>
          <p:cNvSpPr>
            <a:spLocks noGrp="1"/>
          </p:cNvSpPr>
          <p:nvPr>
            <p:ph type="title"/>
          </p:nvPr>
        </p:nvSpPr>
        <p:spPr>
          <a:xfrm>
            <a:off x="669852" y="870596"/>
            <a:ext cx="10722048" cy="3747820"/>
          </a:xfrm>
        </p:spPr>
        <p:txBody>
          <a:bodyPr vert="horz" lIns="91440" tIns="45720" rIns="91440" bIns="45720" rtlCol="0" anchor="t">
            <a:normAutofit/>
          </a:bodyPr>
          <a:lstStyle/>
          <a:p>
            <a:pPr algn="ctr"/>
            <a:r>
              <a:rPr lang="en-US" sz="5400" dirty="0"/>
              <a:t>Questions</a:t>
            </a:r>
          </a:p>
        </p:txBody>
      </p:sp>
      <p:cxnSp>
        <p:nvCxnSpPr>
          <p:cNvPr id="27"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Help">
            <a:extLst>
              <a:ext uri="{FF2B5EF4-FFF2-40B4-BE49-F238E27FC236}">
                <a16:creationId xmlns:a16="http://schemas.microsoft.com/office/drawing/2014/main" id="{12A83E0B-06F2-4934-BC23-1B70BA702F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8677" y="1729740"/>
            <a:ext cx="4724398" cy="4724398"/>
          </a:xfrm>
          <a:prstGeom prst="rect">
            <a:avLst/>
          </a:prstGeom>
        </p:spPr>
      </p:pic>
      <p:cxnSp>
        <p:nvCxnSpPr>
          <p:cNvPr id="29" name="Straight Connector 2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2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28"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0742C-10D7-4CA7-A110-B9A66956BA39}"/>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a:t>Next talk: Linux Network Defence Evasion</a:t>
            </a:r>
          </a:p>
        </p:txBody>
      </p:sp>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23D3CB6D-35D5-4823-8E38-36670F534CD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10511" y="2292953"/>
            <a:ext cx="6570978" cy="386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27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6C3C-2890-4717-AA55-42931B76B0C2}"/>
              </a:ext>
            </a:extLst>
          </p:cNvPr>
          <p:cNvSpPr>
            <a:spLocks noGrp="1"/>
          </p:cNvSpPr>
          <p:nvPr>
            <p:ph type="title"/>
          </p:nvPr>
        </p:nvSpPr>
        <p:spPr/>
        <p:txBody>
          <a:bodyPr/>
          <a:lstStyle/>
          <a:p>
            <a:pPr algn="ctr"/>
            <a:r>
              <a:rPr lang="en-GB" dirty="0"/>
              <a:t>Thank you</a:t>
            </a:r>
          </a:p>
        </p:txBody>
      </p:sp>
      <p:sp>
        <p:nvSpPr>
          <p:cNvPr id="3" name="Content Placeholder 2">
            <a:extLst>
              <a:ext uri="{FF2B5EF4-FFF2-40B4-BE49-F238E27FC236}">
                <a16:creationId xmlns:a16="http://schemas.microsoft.com/office/drawing/2014/main" id="{8C711BDC-64BB-4134-B3CB-72B0662E5273}"/>
              </a:ext>
            </a:extLst>
          </p:cNvPr>
          <p:cNvSpPr>
            <a:spLocks noGrp="1"/>
          </p:cNvSpPr>
          <p:nvPr>
            <p:ph idx="1"/>
          </p:nvPr>
        </p:nvSpPr>
        <p:spPr/>
        <p:txBody>
          <a:bodyPr/>
          <a:lstStyle/>
          <a:p>
            <a:r>
              <a:rPr lang="en-GB" dirty="0"/>
              <a:t>Instructor: Aqeeb Hussain</a:t>
            </a:r>
          </a:p>
          <a:p>
            <a:r>
              <a:rPr lang="en-GB" dirty="0"/>
              <a:t>GitHub: </a:t>
            </a:r>
            <a:r>
              <a:rPr lang="en-GB" dirty="0">
                <a:hlinkClick r:id="rId2"/>
              </a:rPr>
              <a:t>https://github.com/aqeebhussain122</a:t>
            </a:r>
            <a:endParaRPr lang="en-GB" dirty="0"/>
          </a:p>
        </p:txBody>
      </p:sp>
    </p:spTree>
    <p:extLst>
      <p:ext uri="{BB962C8B-B14F-4D97-AF65-F5344CB8AC3E}">
        <p14:creationId xmlns:p14="http://schemas.microsoft.com/office/powerpoint/2010/main" val="95693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32E0-6899-4A29-A30C-A33DA4C42619}"/>
              </a:ext>
            </a:extLst>
          </p:cNvPr>
          <p:cNvSpPr>
            <a:spLocks noGrp="1"/>
          </p:cNvSpPr>
          <p:nvPr>
            <p:ph type="title"/>
          </p:nvPr>
        </p:nvSpPr>
        <p:spPr/>
        <p:txBody>
          <a:bodyPr/>
          <a:lstStyle/>
          <a:p>
            <a:pPr algn="ctr"/>
            <a:r>
              <a:rPr lang="en-GB" dirty="0"/>
              <a:t>What is a restricted shell?</a:t>
            </a:r>
          </a:p>
        </p:txBody>
      </p:sp>
      <p:sp>
        <p:nvSpPr>
          <p:cNvPr id="3" name="Content Placeholder 2">
            <a:extLst>
              <a:ext uri="{FF2B5EF4-FFF2-40B4-BE49-F238E27FC236}">
                <a16:creationId xmlns:a16="http://schemas.microsoft.com/office/drawing/2014/main" id="{A1B715CC-B2A9-477C-86B8-D8DC8113508A}"/>
              </a:ext>
            </a:extLst>
          </p:cNvPr>
          <p:cNvSpPr>
            <a:spLocks noGrp="1"/>
          </p:cNvSpPr>
          <p:nvPr>
            <p:ph idx="1"/>
          </p:nvPr>
        </p:nvSpPr>
        <p:spPr/>
        <p:txBody>
          <a:bodyPr/>
          <a:lstStyle/>
          <a:p>
            <a:r>
              <a:rPr lang="en-GB" dirty="0"/>
              <a:t>A sandboxed/restricted shell environment which prevents the use of key binaries such as: cp, cat, bash, sh, </a:t>
            </a:r>
          </a:p>
          <a:p>
            <a:endParaRPr lang="en-GB" dirty="0"/>
          </a:p>
          <a:p>
            <a:r>
              <a:rPr lang="en-GB" dirty="0"/>
              <a:t>A usual shell just like bash however contains less functionality to contain a user further.</a:t>
            </a:r>
          </a:p>
          <a:p>
            <a:endParaRPr lang="en-GB" dirty="0"/>
          </a:p>
          <a:p>
            <a:endParaRPr lang="en-GB" dirty="0"/>
          </a:p>
        </p:txBody>
      </p:sp>
    </p:spTree>
    <p:extLst>
      <p:ext uri="{BB962C8B-B14F-4D97-AF65-F5344CB8AC3E}">
        <p14:creationId xmlns:p14="http://schemas.microsoft.com/office/powerpoint/2010/main" val="372356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D6D6-59D7-43B9-9451-EA85B1F6A701}"/>
              </a:ext>
            </a:extLst>
          </p:cNvPr>
          <p:cNvSpPr>
            <a:spLocks noGrp="1"/>
          </p:cNvSpPr>
          <p:nvPr>
            <p:ph type="title"/>
          </p:nvPr>
        </p:nvSpPr>
        <p:spPr/>
        <p:txBody>
          <a:bodyPr/>
          <a:lstStyle/>
          <a:p>
            <a:pPr algn="ctr"/>
            <a:r>
              <a:rPr lang="en-GB" dirty="0"/>
              <a:t>Why use a restricted shell?</a:t>
            </a:r>
          </a:p>
        </p:txBody>
      </p:sp>
      <p:sp>
        <p:nvSpPr>
          <p:cNvPr id="3" name="Content Placeholder 2">
            <a:extLst>
              <a:ext uri="{FF2B5EF4-FFF2-40B4-BE49-F238E27FC236}">
                <a16:creationId xmlns:a16="http://schemas.microsoft.com/office/drawing/2014/main" id="{1D322D03-2727-45B2-B64F-F57152389B9B}"/>
              </a:ext>
            </a:extLst>
          </p:cNvPr>
          <p:cNvSpPr>
            <a:spLocks noGrp="1"/>
          </p:cNvSpPr>
          <p:nvPr>
            <p:ph idx="1"/>
          </p:nvPr>
        </p:nvSpPr>
        <p:spPr/>
        <p:txBody>
          <a:bodyPr/>
          <a:lstStyle/>
          <a:p>
            <a:r>
              <a:rPr lang="en-GB" dirty="0"/>
              <a:t>A sandboxed environment which prevents the use of key binaries which can be used in attempts of privilege escalation, acting as an additional layer of defence for the local system.</a:t>
            </a:r>
          </a:p>
          <a:p>
            <a:endParaRPr lang="en-GB" dirty="0"/>
          </a:p>
          <a:p>
            <a:r>
              <a:rPr lang="en-GB" dirty="0"/>
              <a:t>Preventing a systems administrator or user from doing any unintended damage to their machine.</a:t>
            </a:r>
          </a:p>
          <a:p>
            <a:endParaRPr lang="en-GB" dirty="0"/>
          </a:p>
          <a:p>
            <a:endParaRPr lang="en-GB" dirty="0"/>
          </a:p>
        </p:txBody>
      </p:sp>
    </p:spTree>
    <p:extLst>
      <p:ext uri="{BB962C8B-B14F-4D97-AF65-F5344CB8AC3E}">
        <p14:creationId xmlns:p14="http://schemas.microsoft.com/office/powerpoint/2010/main" val="235914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ADA4-7F26-4E1C-A5AE-2E6051E7A364}"/>
              </a:ext>
            </a:extLst>
          </p:cNvPr>
          <p:cNvSpPr>
            <a:spLocks noGrp="1"/>
          </p:cNvSpPr>
          <p:nvPr>
            <p:ph type="title"/>
          </p:nvPr>
        </p:nvSpPr>
        <p:spPr/>
        <p:txBody>
          <a:bodyPr/>
          <a:lstStyle/>
          <a:p>
            <a:pPr algn="ctr"/>
            <a:r>
              <a:rPr lang="en-GB" dirty="0" err="1"/>
              <a:t>Rbash</a:t>
            </a:r>
            <a:r>
              <a:rPr lang="en-GB" dirty="0"/>
              <a:t> escape techniques overview</a:t>
            </a:r>
          </a:p>
        </p:txBody>
      </p:sp>
      <p:sp>
        <p:nvSpPr>
          <p:cNvPr id="3" name="Content Placeholder 2">
            <a:extLst>
              <a:ext uri="{FF2B5EF4-FFF2-40B4-BE49-F238E27FC236}">
                <a16:creationId xmlns:a16="http://schemas.microsoft.com/office/drawing/2014/main" id="{E8BC00AE-312E-462B-84A1-043E78845D90}"/>
              </a:ext>
            </a:extLst>
          </p:cNvPr>
          <p:cNvSpPr>
            <a:spLocks noGrp="1"/>
          </p:cNvSpPr>
          <p:nvPr>
            <p:ph idx="1"/>
          </p:nvPr>
        </p:nvSpPr>
        <p:spPr>
          <a:xfrm>
            <a:off x="700635" y="2006353"/>
            <a:ext cx="10691265" cy="3922861"/>
          </a:xfrm>
        </p:spPr>
        <p:txBody>
          <a:bodyPr/>
          <a:lstStyle/>
          <a:p>
            <a:r>
              <a:rPr lang="en-GB" dirty="0"/>
              <a:t>Vi/Vim</a:t>
            </a:r>
          </a:p>
          <a:p>
            <a:r>
              <a:rPr lang="en-GB" dirty="0"/>
              <a:t>find</a:t>
            </a:r>
          </a:p>
          <a:p>
            <a:r>
              <a:rPr lang="en-GB" dirty="0"/>
              <a:t>ftp</a:t>
            </a:r>
          </a:p>
          <a:p>
            <a:r>
              <a:rPr lang="en-GB" dirty="0" err="1"/>
              <a:t>gdb</a:t>
            </a:r>
            <a:endParaRPr lang="en-GB" dirty="0"/>
          </a:p>
          <a:p>
            <a:r>
              <a:rPr lang="en-GB" dirty="0"/>
              <a:t>AWK</a:t>
            </a:r>
          </a:p>
          <a:p>
            <a:r>
              <a:rPr lang="en-GB" dirty="0"/>
              <a:t>Programming languages (Python, Perl, PHP, Ruby)</a:t>
            </a:r>
          </a:p>
          <a:p>
            <a:r>
              <a:rPr lang="en-GB" dirty="0"/>
              <a:t>SSH</a:t>
            </a:r>
          </a:p>
          <a:p>
            <a:r>
              <a:rPr lang="en-GB" dirty="0"/>
              <a:t>Environment variables (HISTFILE)</a:t>
            </a:r>
          </a:p>
        </p:txBody>
      </p:sp>
    </p:spTree>
    <p:extLst>
      <p:ext uri="{BB962C8B-B14F-4D97-AF65-F5344CB8AC3E}">
        <p14:creationId xmlns:p14="http://schemas.microsoft.com/office/powerpoint/2010/main" val="354129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2A7B-ABF8-4E77-860E-63C1F53E4406}"/>
              </a:ext>
            </a:extLst>
          </p:cNvPr>
          <p:cNvSpPr>
            <a:spLocks noGrp="1"/>
          </p:cNvSpPr>
          <p:nvPr>
            <p:ph type="title"/>
          </p:nvPr>
        </p:nvSpPr>
        <p:spPr/>
        <p:txBody>
          <a:bodyPr/>
          <a:lstStyle/>
          <a:p>
            <a:pPr algn="ctr"/>
            <a:r>
              <a:rPr lang="en-GB" dirty="0"/>
              <a:t>Vi/vim</a:t>
            </a:r>
          </a:p>
        </p:txBody>
      </p:sp>
      <p:sp>
        <p:nvSpPr>
          <p:cNvPr id="3" name="Content Placeholder 2">
            <a:extLst>
              <a:ext uri="{FF2B5EF4-FFF2-40B4-BE49-F238E27FC236}">
                <a16:creationId xmlns:a16="http://schemas.microsoft.com/office/drawing/2014/main" id="{B5076A4F-2E7C-42FE-AE91-34868E571997}"/>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Vi/Vim is a text editor which is usually installed by default on a large variety of Linux systems. When you find yourself in a restricted shell, this can act as a means of escape.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Vi/Vim is capable of executing system commands when accessed within a restricted shell environment by changing a key environment variable known as shell within Vi/Vim.</a:t>
            </a:r>
          </a:p>
          <a:p>
            <a:endParaRPr lang="en-GB" dirty="0"/>
          </a:p>
          <a:p>
            <a:endParaRPr lang="en-GB" dirty="0"/>
          </a:p>
        </p:txBody>
      </p:sp>
      <p:pic>
        <p:nvPicPr>
          <p:cNvPr id="9" name="Picture 8">
            <a:extLst>
              <a:ext uri="{FF2B5EF4-FFF2-40B4-BE49-F238E27FC236}">
                <a16:creationId xmlns:a16="http://schemas.microsoft.com/office/drawing/2014/main" id="{639E7038-FE72-497B-924B-794300484BA7}"/>
              </a:ext>
            </a:extLst>
          </p:cNvPr>
          <p:cNvPicPr>
            <a:picLocks noChangeAspect="1"/>
          </p:cNvPicPr>
          <p:nvPr/>
        </p:nvPicPr>
        <p:blipFill>
          <a:blip r:embed="rId2"/>
          <a:stretch>
            <a:fillRect/>
          </a:stretch>
        </p:blipFill>
        <p:spPr>
          <a:xfrm>
            <a:off x="927745" y="4687924"/>
            <a:ext cx="4069708" cy="1112142"/>
          </a:xfrm>
          <a:prstGeom prst="rect">
            <a:avLst/>
          </a:prstGeom>
        </p:spPr>
      </p:pic>
      <p:pic>
        <p:nvPicPr>
          <p:cNvPr id="13" name="Picture 12">
            <a:extLst>
              <a:ext uri="{FF2B5EF4-FFF2-40B4-BE49-F238E27FC236}">
                <a16:creationId xmlns:a16="http://schemas.microsoft.com/office/drawing/2014/main" id="{FEB56A14-9FB9-46C4-ADDE-ACDD5E97AB34}"/>
              </a:ext>
            </a:extLst>
          </p:cNvPr>
          <p:cNvPicPr>
            <a:picLocks noChangeAspect="1"/>
          </p:cNvPicPr>
          <p:nvPr/>
        </p:nvPicPr>
        <p:blipFill>
          <a:blip r:embed="rId3"/>
          <a:stretch>
            <a:fillRect/>
          </a:stretch>
        </p:blipFill>
        <p:spPr>
          <a:xfrm>
            <a:off x="5561722" y="4687924"/>
            <a:ext cx="4987899" cy="1112142"/>
          </a:xfrm>
          <a:prstGeom prst="rect">
            <a:avLst/>
          </a:prstGeom>
        </p:spPr>
      </p:pic>
    </p:spTree>
    <p:extLst>
      <p:ext uri="{BB962C8B-B14F-4D97-AF65-F5344CB8AC3E}">
        <p14:creationId xmlns:p14="http://schemas.microsoft.com/office/powerpoint/2010/main" val="232145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2A7B-ABF8-4E77-860E-63C1F53E4406}"/>
              </a:ext>
            </a:extLst>
          </p:cNvPr>
          <p:cNvSpPr>
            <a:spLocks noGrp="1"/>
          </p:cNvSpPr>
          <p:nvPr>
            <p:ph type="title"/>
          </p:nvPr>
        </p:nvSpPr>
        <p:spPr/>
        <p:txBody>
          <a:bodyPr/>
          <a:lstStyle/>
          <a:p>
            <a:pPr algn="ctr"/>
            <a:r>
              <a:rPr lang="en-GB"/>
              <a:t>Vi/vim</a:t>
            </a:r>
            <a:endParaRPr lang="en-GB" dirty="0"/>
          </a:p>
        </p:txBody>
      </p:sp>
      <p:sp>
        <p:nvSpPr>
          <p:cNvPr id="3" name="Content Placeholder 2">
            <a:extLst>
              <a:ext uri="{FF2B5EF4-FFF2-40B4-BE49-F238E27FC236}">
                <a16:creationId xmlns:a16="http://schemas.microsoft.com/office/drawing/2014/main" id="{B5076A4F-2E7C-42FE-AE91-34868E571997}"/>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When the shell variable is not configured correctly, you can change it to a working shell allowing an escape from within a restricted environment.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Upon configuring the environment, you are able to launch an available shell with the use of !/bin/bash executed within VI/VIM.</a:t>
            </a:r>
          </a:p>
          <a:p>
            <a:endParaRPr lang="en-GB" dirty="0"/>
          </a:p>
        </p:txBody>
      </p:sp>
    </p:spTree>
    <p:extLst>
      <p:ext uri="{BB962C8B-B14F-4D97-AF65-F5344CB8AC3E}">
        <p14:creationId xmlns:p14="http://schemas.microsoft.com/office/powerpoint/2010/main" val="135309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A042-A1CC-43A4-A0EA-8B646CADD71A}"/>
              </a:ext>
            </a:extLst>
          </p:cNvPr>
          <p:cNvSpPr>
            <a:spLocks noGrp="1"/>
          </p:cNvSpPr>
          <p:nvPr>
            <p:ph type="title"/>
          </p:nvPr>
        </p:nvSpPr>
        <p:spPr/>
        <p:txBody>
          <a:bodyPr/>
          <a:lstStyle/>
          <a:p>
            <a:pPr algn="ctr"/>
            <a:r>
              <a:rPr lang="en-GB" dirty="0"/>
              <a:t>Find</a:t>
            </a:r>
          </a:p>
        </p:txBody>
      </p:sp>
      <p:sp>
        <p:nvSpPr>
          <p:cNvPr id="3" name="Content Placeholder 2">
            <a:extLst>
              <a:ext uri="{FF2B5EF4-FFF2-40B4-BE49-F238E27FC236}">
                <a16:creationId xmlns:a16="http://schemas.microsoft.com/office/drawing/2014/main" id="{E734F40C-1CDA-4DC1-A0E6-9AF16956D1AD}"/>
              </a:ext>
            </a:extLst>
          </p:cNvPr>
          <p:cNvSpPr>
            <a:spLocks noGrp="1"/>
          </p:cNvSpPr>
          <p:nvPr>
            <p:ph idx="1"/>
          </p:nvPr>
        </p:nvSpPr>
        <p:spPr/>
        <p:txBody>
          <a:bodyPr/>
          <a:lstStyle/>
          <a:p>
            <a:r>
              <a:rPr lang="en-GB" dirty="0"/>
              <a:t>A powerful Linux utility which can be used to query the Linux file system for specific directories and files.</a:t>
            </a:r>
          </a:p>
          <a:p>
            <a:endParaRPr lang="en-GB" dirty="0"/>
          </a:p>
          <a:p>
            <a:r>
              <a:rPr lang="en-GB" dirty="0"/>
              <a:t>Find has a program switch of -exec allowing the execution of commands and spawning a shell.</a:t>
            </a:r>
          </a:p>
          <a:p>
            <a:endParaRPr lang="en-GB" dirty="0"/>
          </a:p>
          <a:p>
            <a:endParaRPr lang="en-GB" dirty="0"/>
          </a:p>
        </p:txBody>
      </p:sp>
    </p:spTree>
    <p:extLst>
      <p:ext uri="{BB962C8B-B14F-4D97-AF65-F5344CB8AC3E}">
        <p14:creationId xmlns:p14="http://schemas.microsoft.com/office/powerpoint/2010/main" val="57675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3DBDC-8E33-47C9-8B6E-F5AFA9EBD1C3}"/>
              </a:ext>
            </a:extLst>
          </p:cNvPr>
          <p:cNvSpPr>
            <a:spLocks noGrp="1"/>
          </p:cNvSpPr>
          <p:nvPr>
            <p:ph type="title"/>
          </p:nvPr>
        </p:nvSpPr>
        <p:spPr>
          <a:xfrm>
            <a:off x="695324" y="897753"/>
            <a:ext cx="10696575" cy="1365945"/>
          </a:xfrm>
        </p:spPr>
        <p:txBody>
          <a:bodyPr>
            <a:normAutofit/>
          </a:bodyPr>
          <a:lstStyle/>
          <a:p>
            <a:pPr algn="ctr"/>
            <a:r>
              <a:rPr lang="en-GB" dirty="0"/>
              <a:t>FTP</a:t>
            </a:r>
          </a:p>
        </p:txBody>
      </p:sp>
      <p:cxnSp>
        <p:nvCxnSpPr>
          <p:cNvPr id="19" name="Straight Connector 1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C2B78B-027B-4C49-824E-01F5B4C35416}"/>
              </a:ext>
            </a:extLst>
          </p:cNvPr>
          <p:cNvSpPr>
            <a:spLocks noGrp="1"/>
          </p:cNvSpPr>
          <p:nvPr>
            <p:ph idx="1"/>
          </p:nvPr>
        </p:nvSpPr>
        <p:spPr>
          <a:xfrm>
            <a:off x="695325" y="2710035"/>
            <a:ext cx="3587668" cy="3500265"/>
          </a:xfrm>
        </p:spPr>
        <p:txBody>
          <a:bodyPr>
            <a:normAutofit/>
          </a:bodyPr>
          <a:lstStyle/>
          <a:p>
            <a:r>
              <a:rPr lang="en-GB"/>
              <a:t>Possible to use system calls with the use of FTP. When the restricted bash shell does not let you make use of / in your commands. Bypass can be attempted with FTP.</a:t>
            </a:r>
            <a:endParaRPr lang="en-GB" dirty="0"/>
          </a:p>
        </p:txBody>
      </p:sp>
      <p:pic>
        <p:nvPicPr>
          <p:cNvPr id="5" name="Picture 4">
            <a:extLst>
              <a:ext uri="{FF2B5EF4-FFF2-40B4-BE49-F238E27FC236}">
                <a16:creationId xmlns:a16="http://schemas.microsoft.com/office/drawing/2014/main" id="{48BAE6DC-9C16-4475-B5D7-2E23FAFF3E89}"/>
              </a:ext>
            </a:extLst>
          </p:cNvPr>
          <p:cNvPicPr>
            <a:picLocks noChangeAspect="1"/>
          </p:cNvPicPr>
          <p:nvPr/>
        </p:nvPicPr>
        <p:blipFill>
          <a:blip r:embed="rId3"/>
          <a:stretch>
            <a:fillRect/>
          </a:stretch>
        </p:blipFill>
        <p:spPr>
          <a:xfrm>
            <a:off x="4876800" y="2349051"/>
            <a:ext cx="6515100" cy="2159897"/>
          </a:xfrm>
          <a:prstGeom prst="rect">
            <a:avLst/>
          </a:prstGeom>
        </p:spPr>
      </p:pic>
    </p:spTree>
    <p:extLst>
      <p:ext uri="{BB962C8B-B14F-4D97-AF65-F5344CB8AC3E}">
        <p14:creationId xmlns:p14="http://schemas.microsoft.com/office/powerpoint/2010/main" val="303231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8DA2-A53D-4C6C-99C2-4CD5BD0F558B}"/>
              </a:ext>
            </a:extLst>
          </p:cNvPr>
          <p:cNvSpPr>
            <a:spLocks noGrp="1"/>
          </p:cNvSpPr>
          <p:nvPr>
            <p:ph type="title"/>
          </p:nvPr>
        </p:nvSpPr>
        <p:spPr/>
        <p:txBody>
          <a:bodyPr/>
          <a:lstStyle/>
          <a:p>
            <a:pPr algn="ctr"/>
            <a:r>
              <a:rPr lang="en-GB" dirty="0" err="1"/>
              <a:t>gdb</a:t>
            </a:r>
            <a:endParaRPr lang="en-GB" dirty="0"/>
          </a:p>
        </p:txBody>
      </p:sp>
      <p:sp>
        <p:nvSpPr>
          <p:cNvPr id="3" name="Content Placeholder 2">
            <a:extLst>
              <a:ext uri="{FF2B5EF4-FFF2-40B4-BE49-F238E27FC236}">
                <a16:creationId xmlns:a16="http://schemas.microsoft.com/office/drawing/2014/main" id="{162AC61F-0765-467E-BCDD-9C50CF385651}"/>
              </a:ext>
            </a:extLst>
          </p:cNvPr>
          <p:cNvSpPr>
            <a:spLocks noGrp="1"/>
          </p:cNvSpPr>
          <p:nvPr>
            <p:ph idx="1"/>
          </p:nvPr>
        </p:nvSpPr>
        <p:spPr/>
        <p:txBody>
          <a:bodyPr/>
          <a:lstStyle/>
          <a:p>
            <a:r>
              <a:rPr lang="en-GB" dirty="0"/>
              <a:t>GNU debugger used for debugging C code. If such a binary is available in an </a:t>
            </a:r>
            <a:r>
              <a:rPr lang="en-GB" dirty="0" err="1"/>
              <a:t>rbash</a:t>
            </a:r>
            <a:r>
              <a:rPr lang="en-GB" dirty="0"/>
              <a:t> environment, you’re able to write to the file</a:t>
            </a:r>
          </a:p>
          <a:p>
            <a:endParaRPr lang="en-GB" dirty="0"/>
          </a:p>
          <a:p>
            <a:r>
              <a:rPr lang="en-GB" dirty="0"/>
              <a:t>If GDB is an available command, we can easily spawn a bash shell escaping the </a:t>
            </a:r>
            <a:r>
              <a:rPr lang="en-GB" dirty="0" err="1"/>
              <a:t>rbash</a:t>
            </a:r>
            <a:r>
              <a:rPr lang="en-GB" dirty="0"/>
              <a:t> instance.</a:t>
            </a:r>
          </a:p>
          <a:p>
            <a:endParaRPr lang="en-GB" dirty="0"/>
          </a:p>
        </p:txBody>
      </p:sp>
    </p:spTree>
    <p:extLst>
      <p:ext uri="{BB962C8B-B14F-4D97-AF65-F5344CB8AC3E}">
        <p14:creationId xmlns:p14="http://schemas.microsoft.com/office/powerpoint/2010/main" val="2542274343"/>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A1E2E"/>
      </a:dk2>
      <a:lt2>
        <a:srgbClr val="F0F3F2"/>
      </a:lt2>
      <a:accent1>
        <a:srgbClr val="E72989"/>
      </a:accent1>
      <a:accent2>
        <a:srgbClr val="D517C6"/>
      </a:accent2>
      <a:accent3>
        <a:srgbClr val="A729E7"/>
      </a:accent3>
      <a:accent4>
        <a:srgbClr val="5024D7"/>
      </a:accent4>
      <a:accent5>
        <a:srgbClr val="2949E7"/>
      </a:accent5>
      <a:accent6>
        <a:srgbClr val="1787D5"/>
      </a:accent6>
      <a:hlink>
        <a:srgbClr val="3F40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541</TotalTime>
  <Words>1119</Words>
  <Application>Microsoft Office PowerPoint</Application>
  <PresentationFormat>Widescreen</PresentationFormat>
  <Paragraphs>88</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Calisto MT</vt:lpstr>
      <vt:lpstr>Univers Condensed</vt:lpstr>
      <vt:lpstr>ChronicleVTI</vt:lpstr>
      <vt:lpstr>Linux Restricted Shell escape techniques</vt:lpstr>
      <vt:lpstr>What is a restricted shell?</vt:lpstr>
      <vt:lpstr>Why use a restricted shell?</vt:lpstr>
      <vt:lpstr>Rbash escape techniques overview</vt:lpstr>
      <vt:lpstr>Vi/vim</vt:lpstr>
      <vt:lpstr>Vi/vim</vt:lpstr>
      <vt:lpstr>Find</vt:lpstr>
      <vt:lpstr>FTP</vt:lpstr>
      <vt:lpstr>gdb</vt:lpstr>
      <vt:lpstr>AWK</vt:lpstr>
      <vt:lpstr>histfile</vt:lpstr>
      <vt:lpstr>Histfile in action – The problem</vt:lpstr>
      <vt:lpstr>Histfile in action – The bypass</vt:lpstr>
      <vt:lpstr>What if my target is using restricted shell over ssh?</vt:lpstr>
      <vt:lpstr>How do I know which commands I can use</vt:lpstr>
      <vt:lpstr>Conclusion</vt:lpstr>
      <vt:lpstr>Questions</vt:lpstr>
      <vt:lpstr>Next talk: Linux Network Defence Evasion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Restricted Shell Escapes</dc:title>
  <dc:creator>Aqeeb Hussain</dc:creator>
  <cp:lastModifiedBy>HUSSAIN, AQEEB R.</cp:lastModifiedBy>
  <cp:revision>245</cp:revision>
  <dcterms:created xsi:type="dcterms:W3CDTF">2021-10-14T16:50:11Z</dcterms:created>
  <dcterms:modified xsi:type="dcterms:W3CDTF">2022-04-10T16:09:13Z</dcterms:modified>
</cp:coreProperties>
</file>