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2"/>
  </p:notesMasterIdLst>
  <p:sldIdLst>
    <p:sldId id="256" r:id="rId2"/>
    <p:sldId id="257" r:id="rId3"/>
    <p:sldId id="258" r:id="rId4"/>
    <p:sldId id="259" r:id="rId5"/>
    <p:sldId id="274" r:id="rId6"/>
    <p:sldId id="275" r:id="rId7"/>
    <p:sldId id="276" r:id="rId8"/>
    <p:sldId id="277" r:id="rId9"/>
    <p:sldId id="262" r:id="rId10"/>
    <p:sldId id="266" r:id="rId11"/>
    <p:sldId id="263" r:id="rId12"/>
    <p:sldId id="264" r:id="rId13"/>
    <p:sldId id="265" r:id="rId14"/>
    <p:sldId id="267" r:id="rId15"/>
    <p:sldId id="268" r:id="rId16"/>
    <p:sldId id="269" r:id="rId17"/>
    <p:sldId id="273" r:id="rId18"/>
    <p:sldId id="272" r:id="rId19"/>
    <p:sldId id="271"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846" autoAdjust="0"/>
  </p:normalViewPr>
  <p:slideViewPr>
    <p:cSldViewPr snapToGrid="0">
      <p:cViewPr varScale="1">
        <p:scale>
          <a:sx n="92" d="100"/>
          <a:sy n="92" d="100"/>
        </p:scale>
        <p:origin x="52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46CD2-80F8-41C8-8E50-1DCB9EB7F32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81CCF4BC-72C0-4D3D-80EF-0001CAEF6FF8}">
      <dgm:prSet/>
      <dgm:spPr/>
      <dgm:t>
        <a:bodyPr/>
        <a:lstStyle/>
        <a:p>
          <a:pPr>
            <a:lnSpc>
              <a:spcPct val="100000"/>
            </a:lnSpc>
            <a:defRPr cap="all"/>
          </a:pPr>
          <a:r>
            <a:rPr lang="en-GB" dirty="0"/>
            <a:t>Direct interaction with target organisation assets (Probing/scanning, sending/receiving data)</a:t>
          </a:r>
          <a:endParaRPr lang="en-US" dirty="0"/>
        </a:p>
      </dgm:t>
    </dgm:pt>
    <dgm:pt modelId="{1038F1A2-351F-4178-8471-0BB73C65E6AD}" type="parTrans" cxnId="{2E4725FD-E5D7-43E8-A68F-9A523D27BEC5}">
      <dgm:prSet/>
      <dgm:spPr/>
      <dgm:t>
        <a:bodyPr/>
        <a:lstStyle/>
        <a:p>
          <a:endParaRPr lang="en-US"/>
        </a:p>
      </dgm:t>
    </dgm:pt>
    <dgm:pt modelId="{86F6D91E-073D-4AD7-984A-1A2ED839F899}" type="sibTrans" cxnId="{2E4725FD-E5D7-43E8-A68F-9A523D27BEC5}">
      <dgm:prSet/>
      <dgm:spPr/>
      <dgm:t>
        <a:bodyPr/>
        <a:lstStyle/>
        <a:p>
          <a:endParaRPr lang="en-US"/>
        </a:p>
      </dgm:t>
    </dgm:pt>
    <dgm:pt modelId="{F12CC38C-DA19-4334-9379-737881FAB7DD}">
      <dgm:prSet/>
      <dgm:spPr/>
      <dgm:t>
        <a:bodyPr/>
        <a:lstStyle/>
        <a:p>
          <a:pPr>
            <a:lnSpc>
              <a:spcPct val="100000"/>
            </a:lnSpc>
            <a:defRPr cap="all"/>
          </a:pPr>
          <a:r>
            <a:rPr lang="en-GB"/>
            <a:t>Higher risk of getting “burnt” (Blocked by organisation defences)</a:t>
          </a:r>
          <a:endParaRPr lang="en-US"/>
        </a:p>
      </dgm:t>
    </dgm:pt>
    <dgm:pt modelId="{016E207A-96FC-44E1-8070-CC11832505A7}" type="parTrans" cxnId="{970A9FEA-425A-4E91-A36F-D0E1796D2066}">
      <dgm:prSet/>
      <dgm:spPr/>
      <dgm:t>
        <a:bodyPr/>
        <a:lstStyle/>
        <a:p>
          <a:endParaRPr lang="en-US"/>
        </a:p>
      </dgm:t>
    </dgm:pt>
    <dgm:pt modelId="{7F757B86-A1AE-4945-A963-850DF8409D56}" type="sibTrans" cxnId="{970A9FEA-425A-4E91-A36F-D0E1796D2066}">
      <dgm:prSet/>
      <dgm:spPr/>
      <dgm:t>
        <a:bodyPr/>
        <a:lstStyle/>
        <a:p>
          <a:endParaRPr lang="en-US"/>
        </a:p>
      </dgm:t>
    </dgm:pt>
    <dgm:pt modelId="{0A63FC01-3F46-47C8-A685-D4FD14CB4CB5}">
      <dgm:prSet/>
      <dgm:spPr/>
      <dgm:t>
        <a:bodyPr/>
        <a:lstStyle/>
        <a:p>
          <a:pPr>
            <a:lnSpc>
              <a:spcPct val="100000"/>
            </a:lnSpc>
            <a:defRPr cap="all"/>
          </a:pPr>
          <a:r>
            <a:rPr lang="en-GB"/>
            <a:t>More reliable method of information gathering (Though less stealthy)</a:t>
          </a:r>
          <a:endParaRPr lang="en-US" dirty="0"/>
        </a:p>
      </dgm:t>
    </dgm:pt>
    <dgm:pt modelId="{72CE2826-6BA1-460E-ADD3-ED709F3240EF}" type="parTrans" cxnId="{FF8DD8F6-DAD3-41BD-A44A-ED786EA09B42}">
      <dgm:prSet/>
      <dgm:spPr/>
      <dgm:t>
        <a:bodyPr/>
        <a:lstStyle/>
        <a:p>
          <a:endParaRPr lang="en-US"/>
        </a:p>
      </dgm:t>
    </dgm:pt>
    <dgm:pt modelId="{EF416BAC-021B-4021-85B5-C93F03C1319A}" type="sibTrans" cxnId="{FF8DD8F6-DAD3-41BD-A44A-ED786EA09B42}">
      <dgm:prSet/>
      <dgm:spPr/>
      <dgm:t>
        <a:bodyPr/>
        <a:lstStyle/>
        <a:p>
          <a:endParaRPr lang="en-US"/>
        </a:p>
      </dgm:t>
    </dgm:pt>
    <dgm:pt modelId="{91D07F00-1D1D-414E-AB43-7F82C2D6E4BA}" type="pres">
      <dgm:prSet presAssocID="{7CF46CD2-80F8-41C8-8E50-1DCB9EB7F322}" presName="root" presStyleCnt="0">
        <dgm:presLayoutVars>
          <dgm:dir/>
          <dgm:resizeHandles val="exact"/>
        </dgm:presLayoutVars>
      </dgm:prSet>
      <dgm:spPr/>
    </dgm:pt>
    <dgm:pt modelId="{CD1FFC9C-9E15-4B80-9A1E-ED7F3D3DC1D2}" type="pres">
      <dgm:prSet presAssocID="{81CCF4BC-72C0-4D3D-80EF-0001CAEF6FF8}" presName="compNode" presStyleCnt="0"/>
      <dgm:spPr/>
    </dgm:pt>
    <dgm:pt modelId="{4573A510-4475-4FD4-BD35-E3CFF0759D2B}" type="pres">
      <dgm:prSet presAssocID="{81CCF4BC-72C0-4D3D-80EF-0001CAEF6FF8}" presName="iconBgRect" presStyleLbl="bgShp" presStyleIdx="0" presStyleCnt="3"/>
      <dgm:spPr/>
    </dgm:pt>
    <dgm:pt modelId="{165558E1-F37B-4903-9FC1-263ABF55E924}" type="pres">
      <dgm:prSet presAssocID="{81CCF4BC-72C0-4D3D-80EF-0001CAEF6F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C998CEA1-A4E9-4002-B2AE-4D4D9D6A964E}" type="pres">
      <dgm:prSet presAssocID="{81CCF4BC-72C0-4D3D-80EF-0001CAEF6FF8}" presName="spaceRect" presStyleCnt="0"/>
      <dgm:spPr/>
    </dgm:pt>
    <dgm:pt modelId="{3E070D03-3A3A-4744-9997-10D6BB003091}" type="pres">
      <dgm:prSet presAssocID="{81CCF4BC-72C0-4D3D-80EF-0001CAEF6FF8}" presName="textRect" presStyleLbl="revTx" presStyleIdx="0" presStyleCnt="3">
        <dgm:presLayoutVars>
          <dgm:chMax val="1"/>
          <dgm:chPref val="1"/>
        </dgm:presLayoutVars>
      </dgm:prSet>
      <dgm:spPr/>
    </dgm:pt>
    <dgm:pt modelId="{46F0E236-AC63-4168-8620-1F78F1AC7FEF}" type="pres">
      <dgm:prSet presAssocID="{86F6D91E-073D-4AD7-984A-1A2ED839F899}" presName="sibTrans" presStyleCnt="0"/>
      <dgm:spPr/>
    </dgm:pt>
    <dgm:pt modelId="{73CC06DD-D210-4C61-BD99-9A3535F4FBD8}" type="pres">
      <dgm:prSet presAssocID="{F12CC38C-DA19-4334-9379-737881FAB7DD}" presName="compNode" presStyleCnt="0"/>
      <dgm:spPr/>
    </dgm:pt>
    <dgm:pt modelId="{DFBFA675-2E7A-497B-991D-366887E6FA2A}" type="pres">
      <dgm:prSet presAssocID="{F12CC38C-DA19-4334-9379-737881FAB7DD}" presName="iconBgRect" presStyleLbl="bgShp" presStyleIdx="1" presStyleCnt="3"/>
      <dgm:spPr/>
    </dgm:pt>
    <dgm:pt modelId="{4675853C-6ADC-4D65-9FEB-2E94E59832AA}" type="pres">
      <dgm:prSet presAssocID="{F12CC38C-DA19-4334-9379-737881FAB7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fighter"/>
        </a:ext>
      </dgm:extLst>
    </dgm:pt>
    <dgm:pt modelId="{8BEDA9AD-3566-410C-BE2B-1B73565EED49}" type="pres">
      <dgm:prSet presAssocID="{F12CC38C-DA19-4334-9379-737881FAB7DD}" presName="spaceRect" presStyleCnt="0"/>
      <dgm:spPr/>
    </dgm:pt>
    <dgm:pt modelId="{7AD11F9F-04B7-40FD-8EB5-B205C2B5184C}" type="pres">
      <dgm:prSet presAssocID="{F12CC38C-DA19-4334-9379-737881FAB7DD}" presName="textRect" presStyleLbl="revTx" presStyleIdx="1" presStyleCnt="3">
        <dgm:presLayoutVars>
          <dgm:chMax val="1"/>
          <dgm:chPref val="1"/>
        </dgm:presLayoutVars>
      </dgm:prSet>
      <dgm:spPr/>
    </dgm:pt>
    <dgm:pt modelId="{724648D2-562A-4BF6-842E-75228DAEEF56}" type="pres">
      <dgm:prSet presAssocID="{7F757B86-A1AE-4945-A963-850DF8409D56}" presName="sibTrans" presStyleCnt="0"/>
      <dgm:spPr/>
    </dgm:pt>
    <dgm:pt modelId="{53CEE1E7-989F-45DE-B0AD-402136018855}" type="pres">
      <dgm:prSet presAssocID="{0A63FC01-3F46-47C8-A685-D4FD14CB4CB5}" presName="compNode" presStyleCnt="0"/>
      <dgm:spPr/>
    </dgm:pt>
    <dgm:pt modelId="{17C80967-A2E2-4147-99A6-A55AEA5871AB}" type="pres">
      <dgm:prSet presAssocID="{0A63FC01-3F46-47C8-A685-D4FD14CB4CB5}" presName="iconBgRect" presStyleLbl="bgShp" presStyleIdx="2" presStyleCnt="3"/>
      <dgm:spPr/>
    </dgm:pt>
    <dgm:pt modelId="{436C862E-C260-4BAD-B7C2-C1E6EC3D92B2}" type="pres">
      <dgm:prSet presAssocID="{0A63FC01-3F46-47C8-A685-D4FD14CB4CB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search"/>
        </a:ext>
      </dgm:extLst>
    </dgm:pt>
    <dgm:pt modelId="{AE2A887A-54C7-44F3-B204-66597786F055}" type="pres">
      <dgm:prSet presAssocID="{0A63FC01-3F46-47C8-A685-D4FD14CB4CB5}" presName="spaceRect" presStyleCnt="0"/>
      <dgm:spPr/>
    </dgm:pt>
    <dgm:pt modelId="{AF39D12C-557C-4032-B6DA-C3EC9160C7F4}" type="pres">
      <dgm:prSet presAssocID="{0A63FC01-3F46-47C8-A685-D4FD14CB4CB5}" presName="textRect" presStyleLbl="revTx" presStyleIdx="2" presStyleCnt="3">
        <dgm:presLayoutVars>
          <dgm:chMax val="1"/>
          <dgm:chPref val="1"/>
        </dgm:presLayoutVars>
      </dgm:prSet>
      <dgm:spPr/>
    </dgm:pt>
  </dgm:ptLst>
  <dgm:cxnLst>
    <dgm:cxn modelId="{115CE00B-244B-49F6-8403-3A0C52FFA341}" type="presOf" srcId="{7CF46CD2-80F8-41C8-8E50-1DCB9EB7F322}" destId="{91D07F00-1D1D-414E-AB43-7F82C2D6E4BA}" srcOrd="0" destOrd="0" presId="urn:microsoft.com/office/officeart/2018/5/layout/IconCircleLabelList"/>
    <dgm:cxn modelId="{18F4F717-169F-4641-939F-21E248215DA4}" type="presOf" srcId="{0A63FC01-3F46-47C8-A685-D4FD14CB4CB5}" destId="{AF39D12C-557C-4032-B6DA-C3EC9160C7F4}" srcOrd="0" destOrd="0" presId="urn:microsoft.com/office/officeart/2018/5/layout/IconCircleLabelList"/>
    <dgm:cxn modelId="{0A31DBA5-B109-417D-A567-165117DFA655}" type="presOf" srcId="{F12CC38C-DA19-4334-9379-737881FAB7DD}" destId="{7AD11F9F-04B7-40FD-8EB5-B205C2B5184C}" srcOrd="0" destOrd="0" presId="urn:microsoft.com/office/officeart/2018/5/layout/IconCircleLabelList"/>
    <dgm:cxn modelId="{5FA5AAC8-1B6D-4ED8-8DC8-BC44B9273343}" type="presOf" srcId="{81CCF4BC-72C0-4D3D-80EF-0001CAEF6FF8}" destId="{3E070D03-3A3A-4744-9997-10D6BB003091}" srcOrd="0" destOrd="0" presId="urn:microsoft.com/office/officeart/2018/5/layout/IconCircleLabelList"/>
    <dgm:cxn modelId="{970A9FEA-425A-4E91-A36F-D0E1796D2066}" srcId="{7CF46CD2-80F8-41C8-8E50-1DCB9EB7F322}" destId="{F12CC38C-DA19-4334-9379-737881FAB7DD}" srcOrd="1" destOrd="0" parTransId="{016E207A-96FC-44E1-8070-CC11832505A7}" sibTransId="{7F757B86-A1AE-4945-A963-850DF8409D56}"/>
    <dgm:cxn modelId="{FF8DD8F6-DAD3-41BD-A44A-ED786EA09B42}" srcId="{7CF46CD2-80F8-41C8-8E50-1DCB9EB7F322}" destId="{0A63FC01-3F46-47C8-A685-D4FD14CB4CB5}" srcOrd="2" destOrd="0" parTransId="{72CE2826-6BA1-460E-ADD3-ED709F3240EF}" sibTransId="{EF416BAC-021B-4021-85B5-C93F03C1319A}"/>
    <dgm:cxn modelId="{2E4725FD-E5D7-43E8-A68F-9A523D27BEC5}" srcId="{7CF46CD2-80F8-41C8-8E50-1DCB9EB7F322}" destId="{81CCF4BC-72C0-4D3D-80EF-0001CAEF6FF8}" srcOrd="0" destOrd="0" parTransId="{1038F1A2-351F-4178-8471-0BB73C65E6AD}" sibTransId="{86F6D91E-073D-4AD7-984A-1A2ED839F899}"/>
    <dgm:cxn modelId="{135A5EB1-1155-4D39-8D86-7C9C631CC1F2}" type="presParOf" srcId="{91D07F00-1D1D-414E-AB43-7F82C2D6E4BA}" destId="{CD1FFC9C-9E15-4B80-9A1E-ED7F3D3DC1D2}" srcOrd="0" destOrd="0" presId="urn:microsoft.com/office/officeart/2018/5/layout/IconCircleLabelList"/>
    <dgm:cxn modelId="{0F13EB20-360E-4C79-9E76-9DD93CF6C85F}" type="presParOf" srcId="{CD1FFC9C-9E15-4B80-9A1E-ED7F3D3DC1D2}" destId="{4573A510-4475-4FD4-BD35-E3CFF0759D2B}" srcOrd="0" destOrd="0" presId="urn:microsoft.com/office/officeart/2018/5/layout/IconCircleLabelList"/>
    <dgm:cxn modelId="{2FD20D12-18FB-4A3B-8DD6-0E8B2FA416EA}" type="presParOf" srcId="{CD1FFC9C-9E15-4B80-9A1E-ED7F3D3DC1D2}" destId="{165558E1-F37B-4903-9FC1-263ABF55E924}" srcOrd="1" destOrd="0" presId="urn:microsoft.com/office/officeart/2018/5/layout/IconCircleLabelList"/>
    <dgm:cxn modelId="{89DBEB78-310C-4C78-BCD4-8D37DCA55786}" type="presParOf" srcId="{CD1FFC9C-9E15-4B80-9A1E-ED7F3D3DC1D2}" destId="{C998CEA1-A4E9-4002-B2AE-4D4D9D6A964E}" srcOrd="2" destOrd="0" presId="urn:microsoft.com/office/officeart/2018/5/layout/IconCircleLabelList"/>
    <dgm:cxn modelId="{CAEE5C23-E713-44E9-827B-1915CC8E8850}" type="presParOf" srcId="{CD1FFC9C-9E15-4B80-9A1E-ED7F3D3DC1D2}" destId="{3E070D03-3A3A-4744-9997-10D6BB003091}" srcOrd="3" destOrd="0" presId="urn:microsoft.com/office/officeart/2018/5/layout/IconCircleLabelList"/>
    <dgm:cxn modelId="{41865417-2339-4F85-A11C-BA940DDA4EB0}" type="presParOf" srcId="{91D07F00-1D1D-414E-AB43-7F82C2D6E4BA}" destId="{46F0E236-AC63-4168-8620-1F78F1AC7FEF}" srcOrd="1" destOrd="0" presId="urn:microsoft.com/office/officeart/2018/5/layout/IconCircleLabelList"/>
    <dgm:cxn modelId="{2B57CDC9-2123-4FF6-83F2-D44ADC4A02BA}" type="presParOf" srcId="{91D07F00-1D1D-414E-AB43-7F82C2D6E4BA}" destId="{73CC06DD-D210-4C61-BD99-9A3535F4FBD8}" srcOrd="2" destOrd="0" presId="urn:microsoft.com/office/officeart/2018/5/layout/IconCircleLabelList"/>
    <dgm:cxn modelId="{4FA4BD64-06AF-499B-A7B5-959FF08130C2}" type="presParOf" srcId="{73CC06DD-D210-4C61-BD99-9A3535F4FBD8}" destId="{DFBFA675-2E7A-497B-991D-366887E6FA2A}" srcOrd="0" destOrd="0" presId="urn:microsoft.com/office/officeart/2018/5/layout/IconCircleLabelList"/>
    <dgm:cxn modelId="{A06DCA82-1033-4CA5-89C5-49273547C30F}" type="presParOf" srcId="{73CC06DD-D210-4C61-BD99-9A3535F4FBD8}" destId="{4675853C-6ADC-4D65-9FEB-2E94E59832AA}" srcOrd="1" destOrd="0" presId="urn:microsoft.com/office/officeart/2018/5/layout/IconCircleLabelList"/>
    <dgm:cxn modelId="{E4B75120-7FAF-471C-850B-AA4A5E948991}" type="presParOf" srcId="{73CC06DD-D210-4C61-BD99-9A3535F4FBD8}" destId="{8BEDA9AD-3566-410C-BE2B-1B73565EED49}" srcOrd="2" destOrd="0" presId="urn:microsoft.com/office/officeart/2018/5/layout/IconCircleLabelList"/>
    <dgm:cxn modelId="{B6E12C8F-C0BF-4282-B563-11549D19D5CA}" type="presParOf" srcId="{73CC06DD-D210-4C61-BD99-9A3535F4FBD8}" destId="{7AD11F9F-04B7-40FD-8EB5-B205C2B5184C}" srcOrd="3" destOrd="0" presId="urn:microsoft.com/office/officeart/2018/5/layout/IconCircleLabelList"/>
    <dgm:cxn modelId="{9D54FD03-5D09-46A2-A904-FC579E5B2997}" type="presParOf" srcId="{91D07F00-1D1D-414E-AB43-7F82C2D6E4BA}" destId="{724648D2-562A-4BF6-842E-75228DAEEF56}" srcOrd="3" destOrd="0" presId="urn:microsoft.com/office/officeart/2018/5/layout/IconCircleLabelList"/>
    <dgm:cxn modelId="{B8A84129-D363-4343-AA7A-3B7EBF090D94}" type="presParOf" srcId="{91D07F00-1D1D-414E-AB43-7F82C2D6E4BA}" destId="{53CEE1E7-989F-45DE-B0AD-402136018855}" srcOrd="4" destOrd="0" presId="urn:microsoft.com/office/officeart/2018/5/layout/IconCircleLabelList"/>
    <dgm:cxn modelId="{DF0E04A1-305C-45EA-AF60-AAA1B30AAFED}" type="presParOf" srcId="{53CEE1E7-989F-45DE-B0AD-402136018855}" destId="{17C80967-A2E2-4147-99A6-A55AEA5871AB}" srcOrd="0" destOrd="0" presId="urn:microsoft.com/office/officeart/2018/5/layout/IconCircleLabelList"/>
    <dgm:cxn modelId="{5D3BBA39-CD9B-4718-BA35-BA5731AA492C}" type="presParOf" srcId="{53CEE1E7-989F-45DE-B0AD-402136018855}" destId="{436C862E-C260-4BAD-B7C2-C1E6EC3D92B2}" srcOrd="1" destOrd="0" presId="urn:microsoft.com/office/officeart/2018/5/layout/IconCircleLabelList"/>
    <dgm:cxn modelId="{A0372671-1AC9-44D3-B660-E1E6450E29CD}" type="presParOf" srcId="{53CEE1E7-989F-45DE-B0AD-402136018855}" destId="{AE2A887A-54C7-44F3-B204-66597786F055}" srcOrd="2" destOrd="0" presId="urn:microsoft.com/office/officeart/2018/5/layout/IconCircleLabelList"/>
    <dgm:cxn modelId="{29212EEF-0426-4AFB-9635-EC43502F30DD}" type="presParOf" srcId="{53CEE1E7-989F-45DE-B0AD-402136018855}" destId="{AF39D12C-557C-4032-B6DA-C3EC9160C7F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E58DB8-F013-4457-8406-12B7B5B7CED0}"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2A9657C6-511E-4B4D-8AD2-FA11CD52A4F3}">
      <dgm:prSet/>
      <dgm:spPr/>
      <dgm:t>
        <a:bodyPr/>
        <a:lstStyle/>
        <a:p>
          <a:pPr>
            <a:lnSpc>
              <a:spcPct val="100000"/>
            </a:lnSpc>
          </a:pPr>
          <a:r>
            <a:rPr lang="en-US" dirty="0"/>
            <a:t>NMAP OS Detection Engine (Very noisy and relies upon probability/guesswork)</a:t>
          </a:r>
        </a:p>
      </dgm:t>
    </dgm:pt>
    <dgm:pt modelId="{BBD88251-7ABE-4F67-8E9C-ACD1C987C431}" type="parTrans" cxnId="{51E07532-3FC8-429C-B78E-0104FA4CD799}">
      <dgm:prSet/>
      <dgm:spPr/>
      <dgm:t>
        <a:bodyPr/>
        <a:lstStyle/>
        <a:p>
          <a:endParaRPr lang="en-US"/>
        </a:p>
      </dgm:t>
    </dgm:pt>
    <dgm:pt modelId="{FC8D3C1A-2FE4-4AE5-AB17-E589AD36936C}" type="sibTrans" cxnId="{51E07532-3FC8-429C-B78E-0104FA4CD799}">
      <dgm:prSet/>
      <dgm:spPr/>
      <dgm:t>
        <a:bodyPr/>
        <a:lstStyle/>
        <a:p>
          <a:endParaRPr lang="en-US"/>
        </a:p>
      </dgm:t>
    </dgm:pt>
    <dgm:pt modelId="{B530748B-56DA-4DB2-AE1D-B73F718F479C}">
      <dgm:prSet/>
      <dgm:spPr/>
      <dgm:t>
        <a:bodyPr/>
        <a:lstStyle/>
        <a:p>
          <a:pPr>
            <a:lnSpc>
              <a:spcPct val="100000"/>
            </a:lnSpc>
          </a:pPr>
          <a:r>
            <a:rPr lang="en-US" dirty="0"/>
            <a:t>p0f (Passive OS Detection Framework)</a:t>
          </a:r>
        </a:p>
      </dgm:t>
    </dgm:pt>
    <dgm:pt modelId="{E7317D6B-B002-4E3C-BBD1-947551C23407}" type="parTrans" cxnId="{501212F3-6423-4530-9222-5F86838007B0}">
      <dgm:prSet/>
      <dgm:spPr/>
      <dgm:t>
        <a:bodyPr/>
        <a:lstStyle/>
        <a:p>
          <a:endParaRPr lang="en-US"/>
        </a:p>
      </dgm:t>
    </dgm:pt>
    <dgm:pt modelId="{BC24E584-C776-486C-91A2-44A3D4C61060}" type="sibTrans" cxnId="{501212F3-6423-4530-9222-5F86838007B0}">
      <dgm:prSet/>
      <dgm:spPr/>
      <dgm:t>
        <a:bodyPr/>
        <a:lstStyle/>
        <a:p>
          <a:endParaRPr lang="en-US"/>
        </a:p>
      </dgm:t>
    </dgm:pt>
    <dgm:pt modelId="{F1C03459-74C6-46EF-9653-E4D1FF0C14A4}">
      <dgm:prSet/>
      <dgm:spPr/>
      <dgm:t>
        <a:bodyPr/>
        <a:lstStyle/>
        <a:p>
          <a:pPr>
            <a:lnSpc>
              <a:spcPct val="100000"/>
            </a:lnSpc>
          </a:pPr>
          <a:r>
            <a:rPr lang="en-US" dirty="0"/>
            <a:t>Cross-checking target service banners</a:t>
          </a:r>
        </a:p>
      </dgm:t>
    </dgm:pt>
    <dgm:pt modelId="{C9DC5D1C-8D93-4B6A-8F0F-E0F772A99394}" type="parTrans" cxnId="{0C34F279-7E81-46F0-9A17-4C7CE237866F}">
      <dgm:prSet/>
      <dgm:spPr/>
      <dgm:t>
        <a:bodyPr/>
        <a:lstStyle/>
        <a:p>
          <a:endParaRPr lang="en-US"/>
        </a:p>
      </dgm:t>
    </dgm:pt>
    <dgm:pt modelId="{4E18357A-9FFB-4629-8059-101A375F85BC}" type="sibTrans" cxnId="{0C34F279-7E81-46F0-9A17-4C7CE237866F}">
      <dgm:prSet/>
      <dgm:spPr/>
      <dgm:t>
        <a:bodyPr/>
        <a:lstStyle/>
        <a:p>
          <a:endParaRPr lang="en-US"/>
        </a:p>
      </dgm:t>
    </dgm:pt>
    <dgm:pt modelId="{3888880C-A7BF-464D-AFC1-44C62A6A2E70}" type="pres">
      <dgm:prSet presAssocID="{A9E58DB8-F013-4457-8406-12B7B5B7CED0}" presName="root" presStyleCnt="0">
        <dgm:presLayoutVars>
          <dgm:dir/>
          <dgm:resizeHandles val="exact"/>
        </dgm:presLayoutVars>
      </dgm:prSet>
      <dgm:spPr/>
    </dgm:pt>
    <dgm:pt modelId="{2ABAF886-49FE-4155-87CB-16A849E49320}" type="pres">
      <dgm:prSet presAssocID="{2A9657C6-511E-4B4D-8AD2-FA11CD52A4F3}" presName="compNode" presStyleCnt="0"/>
      <dgm:spPr/>
    </dgm:pt>
    <dgm:pt modelId="{77827A21-42E1-4A58-AEDE-FBC168EBCA3B}" type="pres">
      <dgm:prSet presAssocID="{2A9657C6-511E-4B4D-8AD2-FA11CD52A4F3}" presName="bgRect" presStyleLbl="bgShp" presStyleIdx="0" presStyleCnt="3"/>
      <dgm:spPr/>
    </dgm:pt>
    <dgm:pt modelId="{7A8E55B7-2F46-4BDC-94F4-1B2E30520A5A}" type="pres">
      <dgm:prSet presAssocID="{2A9657C6-511E-4B4D-8AD2-FA11CD52A4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0B1FD73-D12E-4CCC-A083-C25B3894D90C}" type="pres">
      <dgm:prSet presAssocID="{2A9657C6-511E-4B4D-8AD2-FA11CD52A4F3}" presName="spaceRect" presStyleCnt="0"/>
      <dgm:spPr/>
    </dgm:pt>
    <dgm:pt modelId="{7F0C6715-3EAC-4B05-974E-C493D1EA4B1B}" type="pres">
      <dgm:prSet presAssocID="{2A9657C6-511E-4B4D-8AD2-FA11CD52A4F3}" presName="parTx" presStyleLbl="revTx" presStyleIdx="0" presStyleCnt="3">
        <dgm:presLayoutVars>
          <dgm:chMax val="0"/>
          <dgm:chPref val="0"/>
        </dgm:presLayoutVars>
      </dgm:prSet>
      <dgm:spPr/>
    </dgm:pt>
    <dgm:pt modelId="{9333CC95-68FB-4845-B650-932C88257901}" type="pres">
      <dgm:prSet presAssocID="{FC8D3C1A-2FE4-4AE5-AB17-E589AD36936C}" presName="sibTrans" presStyleCnt="0"/>
      <dgm:spPr/>
    </dgm:pt>
    <dgm:pt modelId="{CCFD0033-6032-4292-9A42-92BE57924B3B}" type="pres">
      <dgm:prSet presAssocID="{B530748B-56DA-4DB2-AE1D-B73F718F479C}" presName="compNode" presStyleCnt="0"/>
      <dgm:spPr/>
    </dgm:pt>
    <dgm:pt modelId="{572710C8-F92B-49BE-9269-738AE389E7B6}" type="pres">
      <dgm:prSet presAssocID="{B530748B-56DA-4DB2-AE1D-B73F718F479C}" presName="bgRect" presStyleLbl="bgShp" presStyleIdx="1" presStyleCnt="3"/>
      <dgm:spPr/>
    </dgm:pt>
    <dgm:pt modelId="{7A933036-665C-47C0-9436-4372F9420C97}" type="pres">
      <dgm:prSet presAssocID="{B530748B-56DA-4DB2-AE1D-B73F718F47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645535B9-F198-48D5-9368-10E2926ECB41}" type="pres">
      <dgm:prSet presAssocID="{B530748B-56DA-4DB2-AE1D-B73F718F479C}" presName="spaceRect" presStyleCnt="0"/>
      <dgm:spPr/>
    </dgm:pt>
    <dgm:pt modelId="{382B83E6-236D-42DE-A9BA-D39F2E015777}" type="pres">
      <dgm:prSet presAssocID="{B530748B-56DA-4DB2-AE1D-B73F718F479C}" presName="parTx" presStyleLbl="revTx" presStyleIdx="1" presStyleCnt="3">
        <dgm:presLayoutVars>
          <dgm:chMax val="0"/>
          <dgm:chPref val="0"/>
        </dgm:presLayoutVars>
      </dgm:prSet>
      <dgm:spPr/>
    </dgm:pt>
    <dgm:pt modelId="{B0226CC6-9A0A-426A-ADA7-6B05819E23FA}" type="pres">
      <dgm:prSet presAssocID="{BC24E584-C776-486C-91A2-44A3D4C61060}" presName="sibTrans" presStyleCnt="0"/>
      <dgm:spPr/>
    </dgm:pt>
    <dgm:pt modelId="{CA7574C5-3280-4420-A730-D01DE6421E5F}" type="pres">
      <dgm:prSet presAssocID="{F1C03459-74C6-46EF-9653-E4D1FF0C14A4}" presName="compNode" presStyleCnt="0"/>
      <dgm:spPr/>
    </dgm:pt>
    <dgm:pt modelId="{0C2A112A-923D-4716-948E-19F8B2D42C12}" type="pres">
      <dgm:prSet presAssocID="{F1C03459-74C6-46EF-9653-E4D1FF0C14A4}" presName="bgRect" presStyleLbl="bgShp" presStyleIdx="2" presStyleCnt="3"/>
      <dgm:spPr/>
    </dgm:pt>
    <dgm:pt modelId="{8DCFC0E8-0734-41DE-AAB6-63EDD573ED28}" type="pres">
      <dgm:prSet presAssocID="{F1C03459-74C6-46EF-9653-E4D1FF0C14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re"/>
        </a:ext>
      </dgm:extLst>
    </dgm:pt>
    <dgm:pt modelId="{C3846A36-B9E6-4454-A8E0-3D7A704B8602}" type="pres">
      <dgm:prSet presAssocID="{F1C03459-74C6-46EF-9653-E4D1FF0C14A4}" presName="spaceRect" presStyleCnt="0"/>
      <dgm:spPr/>
    </dgm:pt>
    <dgm:pt modelId="{1824DDD1-ED0C-4966-BFAF-F554F4B6044C}" type="pres">
      <dgm:prSet presAssocID="{F1C03459-74C6-46EF-9653-E4D1FF0C14A4}" presName="parTx" presStyleLbl="revTx" presStyleIdx="2" presStyleCnt="3">
        <dgm:presLayoutVars>
          <dgm:chMax val="0"/>
          <dgm:chPref val="0"/>
        </dgm:presLayoutVars>
      </dgm:prSet>
      <dgm:spPr/>
    </dgm:pt>
  </dgm:ptLst>
  <dgm:cxnLst>
    <dgm:cxn modelId="{51E07532-3FC8-429C-B78E-0104FA4CD799}" srcId="{A9E58DB8-F013-4457-8406-12B7B5B7CED0}" destId="{2A9657C6-511E-4B4D-8AD2-FA11CD52A4F3}" srcOrd="0" destOrd="0" parTransId="{BBD88251-7ABE-4F67-8E9C-ACD1C987C431}" sibTransId="{FC8D3C1A-2FE4-4AE5-AB17-E589AD36936C}"/>
    <dgm:cxn modelId="{0C34F279-7E81-46F0-9A17-4C7CE237866F}" srcId="{A9E58DB8-F013-4457-8406-12B7B5B7CED0}" destId="{F1C03459-74C6-46EF-9653-E4D1FF0C14A4}" srcOrd="2" destOrd="0" parTransId="{C9DC5D1C-8D93-4B6A-8F0F-E0F772A99394}" sibTransId="{4E18357A-9FFB-4629-8059-101A375F85BC}"/>
    <dgm:cxn modelId="{F8A742CE-5838-4098-800E-0093C5FE5DE2}" type="presOf" srcId="{F1C03459-74C6-46EF-9653-E4D1FF0C14A4}" destId="{1824DDD1-ED0C-4966-BFAF-F554F4B6044C}" srcOrd="0" destOrd="0" presId="urn:microsoft.com/office/officeart/2018/2/layout/IconVerticalSolidList"/>
    <dgm:cxn modelId="{AE21FBEC-6FA5-4C04-9CFA-56F44F294E16}" type="presOf" srcId="{A9E58DB8-F013-4457-8406-12B7B5B7CED0}" destId="{3888880C-A7BF-464D-AFC1-44C62A6A2E70}" srcOrd="0" destOrd="0" presId="urn:microsoft.com/office/officeart/2018/2/layout/IconVerticalSolidList"/>
    <dgm:cxn modelId="{8B3D74EE-98D0-4CB3-9C76-AA4A3EC7143A}" type="presOf" srcId="{2A9657C6-511E-4B4D-8AD2-FA11CD52A4F3}" destId="{7F0C6715-3EAC-4B05-974E-C493D1EA4B1B}" srcOrd="0" destOrd="0" presId="urn:microsoft.com/office/officeart/2018/2/layout/IconVerticalSolidList"/>
    <dgm:cxn modelId="{501212F3-6423-4530-9222-5F86838007B0}" srcId="{A9E58DB8-F013-4457-8406-12B7B5B7CED0}" destId="{B530748B-56DA-4DB2-AE1D-B73F718F479C}" srcOrd="1" destOrd="0" parTransId="{E7317D6B-B002-4E3C-BBD1-947551C23407}" sibTransId="{BC24E584-C776-486C-91A2-44A3D4C61060}"/>
    <dgm:cxn modelId="{C64EAAF3-8DC4-4C70-8163-70A09DDB0115}" type="presOf" srcId="{B530748B-56DA-4DB2-AE1D-B73F718F479C}" destId="{382B83E6-236D-42DE-A9BA-D39F2E015777}" srcOrd="0" destOrd="0" presId="urn:microsoft.com/office/officeart/2018/2/layout/IconVerticalSolidList"/>
    <dgm:cxn modelId="{AFC902A8-ECEF-4B95-9395-5868667841DF}" type="presParOf" srcId="{3888880C-A7BF-464D-AFC1-44C62A6A2E70}" destId="{2ABAF886-49FE-4155-87CB-16A849E49320}" srcOrd="0" destOrd="0" presId="urn:microsoft.com/office/officeart/2018/2/layout/IconVerticalSolidList"/>
    <dgm:cxn modelId="{272F828A-4549-41C3-9DF1-A2F1CFDCCA19}" type="presParOf" srcId="{2ABAF886-49FE-4155-87CB-16A849E49320}" destId="{77827A21-42E1-4A58-AEDE-FBC168EBCA3B}" srcOrd="0" destOrd="0" presId="urn:microsoft.com/office/officeart/2018/2/layout/IconVerticalSolidList"/>
    <dgm:cxn modelId="{9DD9D6DF-9A88-42E5-B1EF-5400816E3FFE}" type="presParOf" srcId="{2ABAF886-49FE-4155-87CB-16A849E49320}" destId="{7A8E55B7-2F46-4BDC-94F4-1B2E30520A5A}" srcOrd="1" destOrd="0" presId="urn:microsoft.com/office/officeart/2018/2/layout/IconVerticalSolidList"/>
    <dgm:cxn modelId="{CE4C64A6-2732-43FE-8B3E-80C14221085C}" type="presParOf" srcId="{2ABAF886-49FE-4155-87CB-16A849E49320}" destId="{A0B1FD73-D12E-4CCC-A083-C25B3894D90C}" srcOrd="2" destOrd="0" presId="urn:microsoft.com/office/officeart/2018/2/layout/IconVerticalSolidList"/>
    <dgm:cxn modelId="{F038C77D-7A6B-4B8F-AC4C-946BD7C1C52A}" type="presParOf" srcId="{2ABAF886-49FE-4155-87CB-16A849E49320}" destId="{7F0C6715-3EAC-4B05-974E-C493D1EA4B1B}" srcOrd="3" destOrd="0" presId="urn:microsoft.com/office/officeart/2018/2/layout/IconVerticalSolidList"/>
    <dgm:cxn modelId="{466A8EE2-AB0B-4EC4-9FFC-F42690F0CD06}" type="presParOf" srcId="{3888880C-A7BF-464D-AFC1-44C62A6A2E70}" destId="{9333CC95-68FB-4845-B650-932C88257901}" srcOrd="1" destOrd="0" presId="urn:microsoft.com/office/officeart/2018/2/layout/IconVerticalSolidList"/>
    <dgm:cxn modelId="{871799B6-8439-4284-A7C1-A6C424AF9A8D}" type="presParOf" srcId="{3888880C-A7BF-464D-AFC1-44C62A6A2E70}" destId="{CCFD0033-6032-4292-9A42-92BE57924B3B}" srcOrd="2" destOrd="0" presId="urn:microsoft.com/office/officeart/2018/2/layout/IconVerticalSolidList"/>
    <dgm:cxn modelId="{D1CC91EC-CDAC-459A-AB6A-A53F54E4C389}" type="presParOf" srcId="{CCFD0033-6032-4292-9A42-92BE57924B3B}" destId="{572710C8-F92B-49BE-9269-738AE389E7B6}" srcOrd="0" destOrd="0" presId="urn:microsoft.com/office/officeart/2018/2/layout/IconVerticalSolidList"/>
    <dgm:cxn modelId="{70D828F3-04E4-45C0-A155-465630F438E0}" type="presParOf" srcId="{CCFD0033-6032-4292-9A42-92BE57924B3B}" destId="{7A933036-665C-47C0-9436-4372F9420C97}" srcOrd="1" destOrd="0" presId="urn:microsoft.com/office/officeart/2018/2/layout/IconVerticalSolidList"/>
    <dgm:cxn modelId="{49BDE769-09BB-4773-BEF9-BD7A2CEAC0E8}" type="presParOf" srcId="{CCFD0033-6032-4292-9A42-92BE57924B3B}" destId="{645535B9-F198-48D5-9368-10E2926ECB41}" srcOrd="2" destOrd="0" presId="urn:microsoft.com/office/officeart/2018/2/layout/IconVerticalSolidList"/>
    <dgm:cxn modelId="{A992C43D-A840-4CA2-911F-8CF8A703A4B8}" type="presParOf" srcId="{CCFD0033-6032-4292-9A42-92BE57924B3B}" destId="{382B83E6-236D-42DE-A9BA-D39F2E015777}" srcOrd="3" destOrd="0" presId="urn:microsoft.com/office/officeart/2018/2/layout/IconVerticalSolidList"/>
    <dgm:cxn modelId="{DB5EC92F-4169-4E6C-91D7-3AED80B89C6E}" type="presParOf" srcId="{3888880C-A7BF-464D-AFC1-44C62A6A2E70}" destId="{B0226CC6-9A0A-426A-ADA7-6B05819E23FA}" srcOrd="3" destOrd="0" presId="urn:microsoft.com/office/officeart/2018/2/layout/IconVerticalSolidList"/>
    <dgm:cxn modelId="{41271C4A-2396-449D-A81D-457635757CD4}" type="presParOf" srcId="{3888880C-A7BF-464D-AFC1-44C62A6A2E70}" destId="{CA7574C5-3280-4420-A730-D01DE6421E5F}" srcOrd="4" destOrd="0" presId="urn:microsoft.com/office/officeart/2018/2/layout/IconVerticalSolidList"/>
    <dgm:cxn modelId="{727B6CDF-D912-46A0-8A21-334A1665BC02}" type="presParOf" srcId="{CA7574C5-3280-4420-A730-D01DE6421E5F}" destId="{0C2A112A-923D-4716-948E-19F8B2D42C12}" srcOrd="0" destOrd="0" presId="urn:microsoft.com/office/officeart/2018/2/layout/IconVerticalSolidList"/>
    <dgm:cxn modelId="{FEE16449-E6CA-4426-88FC-325700533272}" type="presParOf" srcId="{CA7574C5-3280-4420-A730-D01DE6421E5F}" destId="{8DCFC0E8-0734-41DE-AAB6-63EDD573ED28}" srcOrd="1" destOrd="0" presId="urn:microsoft.com/office/officeart/2018/2/layout/IconVerticalSolidList"/>
    <dgm:cxn modelId="{1B309CFC-482B-41D7-9E07-99B861A1E2AA}" type="presParOf" srcId="{CA7574C5-3280-4420-A730-D01DE6421E5F}" destId="{C3846A36-B9E6-4454-A8E0-3D7A704B8602}" srcOrd="2" destOrd="0" presId="urn:microsoft.com/office/officeart/2018/2/layout/IconVerticalSolidList"/>
    <dgm:cxn modelId="{1A986736-BE37-4CB8-A8D2-00AA9EA28211}" type="presParOf" srcId="{CA7574C5-3280-4420-A730-D01DE6421E5F}" destId="{1824DDD1-ED0C-4966-BFAF-F554F4B6044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34374C-19CD-4313-B17C-649BD404EF99}"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64FFED-1362-46FA-9CA3-CB0CB410F3C3}">
      <dgm:prSet/>
      <dgm:spPr/>
      <dgm:t>
        <a:bodyPr/>
        <a:lstStyle/>
        <a:p>
          <a:r>
            <a:rPr lang="en-GB"/>
            <a:t>Using “exotic” TCP flags</a:t>
          </a:r>
          <a:endParaRPr lang="en-US"/>
        </a:p>
      </dgm:t>
    </dgm:pt>
    <dgm:pt modelId="{49BD3400-85ED-4CA0-B901-5A716A92B7AC}" type="parTrans" cxnId="{5301B5A1-6065-42E9-952D-0B9F60D4DF25}">
      <dgm:prSet/>
      <dgm:spPr/>
      <dgm:t>
        <a:bodyPr/>
        <a:lstStyle/>
        <a:p>
          <a:endParaRPr lang="en-US"/>
        </a:p>
      </dgm:t>
    </dgm:pt>
    <dgm:pt modelId="{033743FF-DF5D-41EB-8C2A-B6D582D7F137}" type="sibTrans" cxnId="{5301B5A1-6065-42E9-952D-0B9F60D4DF25}">
      <dgm:prSet/>
      <dgm:spPr/>
      <dgm:t>
        <a:bodyPr/>
        <a:lstStyle/>
        <a:p>
          <a:endParaRPr lang="en-US"/>
        </a:p>
      </dgm:t>
    </dgm:pt>
    <dgm:pt modelId="{232ECA0E-C495-4274-A1B6-0D87B222D3AD}">
      <dgm:prSet/>
      <dgm:spPr/>
      <dgm:t>
        <a:bodyPr/>
        <a:lstStyle/>
        <a:p>
          <a:r>
            <a:rPr lang="en-GB"/>
            <a:t>Usual ports (Targeting most frequent ports) reducing payload size of scanning</a:t>
          </a:r>
          <a:endParaRPr lang="en-US"/>
        </a:p>
      </dgm:t>
    </dgm:pt>
    <dgm:pt modelId="{65999369-FBAC-4F03-AC0D-1F4E84600C33}" type="parTrans" cxnId="{012335E5-0694-403D-91A0-E066A8A68D21}">
      <dgm:prSet/>
      <dgm:spPr/>
      <dgm:t>
        <a:bodyPr/>
        <a:lstStyle/>
        <a:p>
          <a:endParaRPr lang="en-US"/>
        </a:p>
      </dgm:t>
    </dgm:pt>
    <dgm:pt modelId="{FD8468DF-036A-4A6A-8AC9-61897F4AB5B9}" type="sibTrans" cxnId="{012335E5-0694-403D-91A0-E066A8A68D21}">
      <dgm:prSet/>
      <dgm:spPr/>
      <dgm:t>
        <a:bodyPr/>
        <a:lstStyle/>
        <a:p>
          <a:endParaRPr lang="en-US"/>
        </a:p>
      </dgm:t>
    </dgm:pt>
    <dgm:pt modelId="{03E79AA1-667E-4053-AACD-2E2D3A479E48}">
      <dgm:prSet/>
      <dgm:spPr/>
      <dgm:t>
        <a:bodyPr/>
        <a:lstStyle/>
        <a:p>
          <a:r>
            <a:rPr lang="en-GB"/>
            <a:t>Aggressive scans with known tools (Easy way of getting blocked)</a:t>
          </a:r>
          <a:endParaRPr lang="en-US"/>
        </a:p>
      </dgm:t>
    </dgm:pt>
    <dgm:pt modelId="{77100C29-ECEA-494E-A46B-A7C3121C4B56}" type="parTrans" cxnId="{D2AC1BF3-C745-40C2-BFEE-8A440F8C2DBA}">
      <dgm:prSet/>
      <dgm:spPr/>
      <dgm:t>
        <a:bodyPr/>
        <a:lstStyle/>
        <a:p>
          <a:endParaRPr lang="en-US"/>
        </a:p>
      </dgm:t>
    </dgm:pt>
    <dgm:pt modelId="{5507943B-F88E-4DC0-9294-2DC75BB446E3}" type="sibTrans" cxnId="{D2AC1BF3-C745-40C2-BFEE-8A440F8C2DBA}">
      <dgm:prSet/>
      <dgm:spPr/>
      <dgm:t>
        <a:bodyPr/>
        <a:lstStyle/>
        <a:p>
          <a:endParaRPr lang="en-US"/>
        </a:p>
      </dgm:t>
    </dgm:pt>
    <dgm:pt modelId="{E553CDBE-B914-43C8-A991-48BA8EEA3F27}">
      <dgm:prSet/>
      <dgm:spPr/>
      <dgm:t>
        <a:bodyPr/>
        <a:lstStyle/>
        <a:p>
          <a:r>
            <a:rPr lang="en-GB"/>
            <a:t>Stealthier scans with custom tools (Preferable to remain hidden)</a:t>
          </a:r>
          <a:endParaRPr lang="en-US"/>
        </a:p>
      </dgm:t>
    </dgm:pt>
    <dgm:pt modelId="{BEB8E18A-B1F5-45F4-A7DD-D2B3E392E5E3}" type="parTrans" cxnId="{04D0E3DD-7DB8-4A74-96DC-4BFA57A020A5}">
      <dgm:prSet/>
      <dgm:spPr/>
      <dgm:t>
        <a:bodyPr/>
        <a:lstStyle/>
        <a:p>
          <a:endParaRPr lang="en-US"/>
        </a:p>
      </dgm:t>
    </dgm:pt>
    <dgm:pt modelId="{96EF04CF-9E55-4C00-9D27-427E01F78716}" type="sibTrans" cxnId="{04D0E3DD-7DB8-4A74-96DC-4BFA57A020A5}">
      <dgm:prSet/>
      <dgm:spPr/>
      <dgm:t>
        <a:bodyPr/>
        <a:lstStyle/>
        <a:p>
          <a:endParaRPr lang="en-US"/>
        </a:p>
      </dgm:t>
    </dgm:pt>
    <dgm:pt modelId="{2A542FF9-B4C5-4C78-8407-D696C8E7069A}" type="pres">
      <dgm:prSet presAssocID="{C434374C-19CD-4313-B17C-649BD404EF99}" presName="root" presStyleCnt="0">
        <dgm:presLayoutVars>
          <dgm:dir/>
          <dgm:resizeHandles val="exact"/>
        </dgm:presLayoutVars>
      </dgm:prSet>
      <dgm:spPr/>
    </dgm:pt>
    <dgm:pt modelId="{EB604A64-856A-4441-BC2C-1800070AD923}" type="pres">
      <dgm:prSet presAssocID="{C434374C-19CD-4313-B17C-649BD404EF99}" presName="container" presStyleCnt="0">
        <dgm:presLayoutVars>
          <dgm:dir/>
          <dgm:resizeHandles val="exact"/>
        </dgm:presLayoutVars>
      </dgm:prSet>
      <dgm:spPr/>
    </dgm:pt>
    <dgm:pt modelId="{583E698E-4B0A-49BE-ADAE-8F5BEC7BBBC0}" type="pres">
      <dgm:prSet presAssocID="{1464FFED-1362-46FA-9CA3-CB0CB410F3C3}" presName="compNode" presStyleCnt="0"/>
      <dgm:spPr/>
    </dgm:pt>
    <dgm:pt modelId="{80955506-85B8-436F-8C6C-84A85D48836C}" type="pres">
      <dgm:prSet presAssocID="{1464FFED-1362-46FA-9CA3-CB0CB410F3C3}" presName="iconBgRect" presStyleLbl="bgShp" presStyleIdx="0" presStyleCnt="4"/>
      <dgm:spPr/>
    </dgm:pt>
    <dgm:pt modelId="{6E242CF2-3943-44CE-9A85-E00C89666030}" type="pres">
      <dgm:prSet presAssocID="{1464FFED-1362-46FA-9CA3-CB0CB410F3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ag"/>
        </a:ext>
      </dgm:extLst>
    </dgm:pt>
    <dgm:pt modelId="{2DB9BF70-2BE9-40A6-B26A-9ECB5E935DAE}" type="pres">
      <dgm:prSet presAssocID="{1464FFED-1362-46FA-9CA3-CB0CB410F3C3}" presName="spaceRect" presStyleCnt="0"/>
      <dgm:spPr/>
    </dgm:pt>
    <dgm:pt modelId="{039A4B9D-CCC9-4B3D-B87A-CB94AF8F4324}" type="pres">
      <dgm:prSet presAssocID="{1464FFED-1362-46FA-9CA3-CB0CB410F3C3}" presName="textRect" presStyleLbl="revTx" presStyleIdx="0" presStyleCnt="4">
        <dgm:presLayoutVars>
          <dgm:chMax val="1"/>
          <dgm:chPref val="1"/>
        </dgm:presLayoutVars>
      </dgm:prSet>
      <dgm:spPr/>
    </dgm:pt>
    <dgm:pt modelId="{8ABE79E7-6991-4E02-A53C-3F69EE0F2827}" type="pres">
      <dgm:prSet presAssocID="{033743FF-DF5D-41EB-8C2A-B6D582D7F137}" presName="sibTrans" presStyleLbl="sibTrans2D1" presStyleIdx="0" presStyleCnt="0"/>
      <dgm:spPr/>
    </dgm:pt>
    <dgm:pt modelId="{8BF11C95-5DA3-4B91-8A29-C7BACEFEEA57}" type="pres">
      <dgm:prSet presAssocID="{232ECA0E-C495-4274-A1B6-0D87B222D3AD}" presName="compNode" presStyleCnt="0"/>
      <dgm:spPr/>
    </dgm:pt>
    <dgm:pt modelId="{07EE9476-962B-4BD7-95A4-2BF443C983C1}" type="pres">
      <dgm:prSet presAssocID="{232ECA0E-C495-4274-A1B6-0D87B222D3AD}" presName="iconBgRect" presStyleLbl="bgShp" presStyleIdx="1" presStyleCnt="4"/>
      <dgm:spPr/>
    </dgm:pt>
    <dgm:pt modelId="{04EEC5A3-9AE0-43E5-B0DA-571BBAA14E5C}" type="pres">
      <dgm:prSet presAssocID="{232ECA0E-C495-4274-A1B6-0D87B222D3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nchor"/>
        </a:ext>
      </dgm:extLst>
    </dgm:pt>
    <dgm:pt modelId="{B1AEC0B5-CE3C-41B4-BB38-3F6570C447B3}" type="pres">
      <dgm:prSet presAssocID="{232ECA0E-C495-4274-A1B6-0D87B222D3AD}" presName="spaceRect" presStyleCnt="0"/>
      <dgm:spPr/>
    </dgm:pt>
    <dgm:pt modelId="{27F64DBB-18B1-45A0-BDD3-85D9242E0658}" type="pres">
      <dgm:prSet presAssocID="{232ECA0E-C495-4274-A1B6-0D87B222D3AD}" presName="textRect" presStyleLbl="revTx" presStyleIdx="1" presStyleCnt="4">
        <dgm:presLayoutVars>
          <dgm:chMax val="1"/>
          <dgm:chPref val="1"/>
        </dgm:presLayoutVars>
      </dgm:prSet>
      <dgm:spPr/>
    </dgm:pt>
    <dgm:pt modelId="{485C5A50-479F-4EE3-A856-21979AF536E8}" type="pres">
      <dgm:prSet presAssocID="{FD8468DF-036A-4A6A-8AC9-61897F4AB5B9}" presName="sibTrans" presStyleLbl="sibTrans2D1" presStyleIdx="0" presStyleCnt="0"/>
      <dgm:spPr/>
    </dgm:pt>
    <dgm:pt modelId="{610483F2-F8ED-49F7-BD8C-559B1BC9F7A2}" type="pres">
      <dgm:prSet presAssocID="{03E79AA1-667E-4053-AACD-2E2D3A479E48}" presName="compNode" presStyleCnt="0"/>
      <dgm:spPr/>
    </dgm:pt>
    <dgm:pt modelId="{ED6B6A4D-D12E-4628-93E6-F469EDEE1061}" type="pres">
      <dgm:prSet presAssocID="{03E79AA1-667E-4053-AACD-2E2D3A479E48}" presName="iconBgRect" presStyleLbl="bgShp" presStyleIdx="2" presStyleCnt="4"/>
      <dgm:spPr/>
    </dgm:pt>
    <dgm:pt modelId="{BD2CF4EC-2EE6-4BE2-BD74-F809D3D81EAA}" type="pres">
      <dgm:prSet presAssocID="{03E79AA1-667E-4053-AACD-2E2D3A479E4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2FAB14D-E13A-4AD9-8B05-B93735C29698}" type="pres">
      <dgm:prSet presAssocID="{03E79AA1-667E-4053-AACD-2E2D3A479E48}" presName="spaceRect" presStyleCnt="0"/>
      <dgm:spPr/>
    </dgm:pt>
    <dgm:pt modelId="{9E0D8C7D-35F8-4283-99A5-25F6C7510D78}" type="pres">
      <dgm:prSet presAssocID="{03E79AA1-667E-4053-AACD-2E2D3A479E48}" presName="textRect" presStyleLbl="revTx" presStyleIdx="2" presStyleCnt="4">
        <dgm:presLayoutVars>
          <dgm:chMax val="1"/>
          <dgm:chPref val="1"/>
        </dgm:presLayoutVars>
      </dgm:prSet>
      <dgm:spPr/>
    </dgm:pt>
    <dgm:pt modelId="{0F857366-C37A-44BB-B5B8-0CA0ABC48FE8}" type="pres">
      <dgm:prSet presAssocID="{5507943B-F88E-4DC0-9294-2DC75BB446E3}" presName="sibTrans" presStyleLbl="sibTrans2D1" presStyleIdx="0" presStyleCnt="0"/>
      <dgm:spPr/>
    </dgm:pt>
    <dgm:pt modelId="{541E4D13-8EDA-41F2-AA53-2EE051735E4E}" type="pres">
      <dgm:prSet presAssocID="{E553CDBE-B914-43C8-A991-48BA8EEA3F27}" presName="compNode" presStyleCnt="0"/>
      <dgm:spPr/>
    </dgm:pt>
    <dgm:pt modelId="{5120F281-A0BB-45E1-9715-8DB3AF9E6244}" type="pres">
      <dgm:prSet presAssocID="{E553CDBE-B914-43C8-A991-48BA8EEA3F27}" presName="iconBgRect" presStyleLbl="bgShp" presStyleIdx="3" presStyleCnt="4"/>
      <dgm:spPr/>
    </dgm:pt>
    <dgm:pt modelId="{F5897154-34E1-4685-9CC0-F7C4F26E8A22}" type="pres">
      <dgm:prSet presAssocID="{E553CDBE-B914-43C8-A991-48BA8EEA3F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code"/>
        </a:ext>
      </dgm:extLst>
    </dgm:pt>
    <dgm:pt modelId="{C8E9C2E4-B009-4489-A7C3-910F5E0E57D3}" type="pres">
      <dgm:prSet presAssocID="{E553CDBE-B914-43C8-A991-48BA8EEA3F27}" presName="spaceRect" presStyleCnt="0"/>
      <dgm:spPr/>
    </dgm:pt>
    <dgm:pt modelId="{EA85B659-A4C3-4F21-8BCE-7EDEDEBF153D}" type="pres">
      <dgm:prSet presAssocID="{E553CDBE-B914-43C8-A991-48BA8EEA3F27}" presName="textRect" presStyleLbl="revTx" presStyleIdx="3" presStyleCnt="4">
        <dgm:presLayoutVars>
          <dgm:chMax val="1"/>
          <dgm:chPref val="1"/>
        </dgm:presLayoutVars>
      </dgm:prSet>
      <dgm:spPr/>
    </dgm:pt>
  </dgm:ptLst>
  <dgm:cxnLst>
    <dgm:cxn modelId="{2A69795F-0346-496B-B979-25730B5509E1}" type="presOf" srcId="{C434374C-19CD-4313-B17C-649BD404EF99}" destId="{2A542FF9-B4C5-4C78-8407-D696C8E7069A}" srcOrd="0" destOrd="0" presId="urn:microsoft.com/office/officeart/2018/2/layout/IconCircleList"/>
    <dgm:cxn modelId="{3A583E7F-4122-4FFD-A3EE-0CEF68D3A54C}" type="presOf" srcId="{1464FFED-1362-46FA-9CA3-CB0CB410F3C3}" destId="{039A4B9D-CCC9-4B3D-B87A-CB94AF8F4324}" srcOrd="0" destOrd="0" presId="urn:microsoft.com/office/officeart/2018/2/layout/IconCircleList"/>
    <dgm:cxn modelId="{1C994D8F-DAA0-409A-9229-B41E18042759}" type="presOf" srcId="{E553CDBE-B914-43C8-A991-48BA8EEA3F27}" destId="{EA85B659-A4C3-4F21-8BCE-7EDEDEBF153D}" srcOrd="0" destOrd="0" presId="urn:microsoft.com/office/officeart/2018/2/layout/IconCircleList"/>
    <dgm:cxn modelId="{5301B5A1-6065-42E9-952D-0B9F60D4DF25}" srcId="{C434374C-19CD-4313-B17C-649BD404EF99}" destId="{1464FFED-1362-46FA-9CA3-CB0CB410F3C3}" srcOrd="0" destOrd="0" parTransId="{49BD3400-85ED-4CA0-B901-5A716A92B7AC}" sibTransId="{033743FF-DF5D-41EB-8C2A-B6D582D7F137}"/>
    <dgm:cxn modelId="{A25274D1-5442-4586-B3C3-0A2FB1E3D69B}" type="presOf" srcId="{FD8468DF-036A-4A6A-8AC9-61897F4AB5B9}" destId="{485C5A50-479F-4EE3-A856-21979AF536E8}" srcOrd="0" destOrd="0" presId="urn:microsoft.com/office/officeart/2018/2/layout/IconCircleList"/>
    <dgm:cxn modelId="{C85892D5-D355-48CC-8A75-52E2A298DD07}" type="presOf" srcId="{033743FF-DF5D-41EB-8C2A-B6D582D7F137}" destId="{8ABE79E7-6991-4E02-A53C-3F69EE0F2827}" srcOrd="0" destOrd="0" presId="urn:microsoft.com/office/officeart/2018/2/layout/IconCircleList"/>
    <dgm:cxn modelId="{04D0E3DD-7DB8-4A74-96DC-4BFA57A020A5}" srcId="{C434374C-19CD-4313-B17C-649BD404EF99}" destId="{E553CDBE-B914-43C8-A991-48BA8EEA3F27}" srcOrd="3" destOrd="0" parTransId="{BEB8E18A-B1F5-45F4-A7DD-D2B3E392E5E3}" sibTransId="{96EF04CF-9E55-4C00-9D27-427E01F78716}"/>
    <dgm:cxn modelId="{012335E5-0694-403D-91A0-E066A8A68D21}" srcId="{C434374C-19CD-4313-B17C-649BD404EF99}" destId="{232ECA0E-C495-4274-A1B6-0D87B222D3AD}" srcOrd="1" destOrd="0" parTransId="{65999369-FBAC-4F03-AC0D-1F4E84600C33}" sibTransId="{FD8468DF-036A-4A6A-8AC9-61897F4AB5B9}"/>
    <dgm:cxn modelId="{D2AC1BF3-C745-40C2-BFEE-8A440F8C2DBA}" srcId="{C434374C-19CD-4313-B17C-649BD404EF99}" destId="{03E79AA1-667E-4053-AACD-2E2D3A479E48}" srcOrd="2" destOrd="0" parTransId="{77100C29-ECEA-494E-A46B-A7C3121C4B56}" sibTransId="{5507943B-F88E-4DC0-9294-2DC75BB446E3}"/>
    <dgm:cxn modelId="{5DE30FF9-4A64-4531-B3C4-6DCD5B8F28AD}" type="presOf" srcId="{232ECA0E-C495-4274-A1B6-0D87B222D3AD}" destId="{27F64DBB-18B1-45A0-BDD3-85D9242E0658}" srcOrd="0" destOrd="0" presId="urn:microsoft.com/office/officeart/2018/2/layout/IconCircleList"/>
    <dgm:cxn modelId="{FF01DBFB-CB81-440B-8859-23911FADEBB2}" type="presOf" srcId="{5507943B-F88E-4DC0-9294-2DC75BB446E3}" destId="{0F857366-C37A-44BB-B5B8-0CA0ABC48FE8}" srcOrd="0" destOrd="0" presId="urn:microsoft.com/office/officeart/2018/2/layout/IconCircleList"/>
    <dgm:cxn modelId="{139CCBFE-F5E9-4480-93F5-C670240966EC}" type="presOf" srcId="{03E79AA1-667E-4053-AACD-2E2D3A479E48}" destId="{9E0D8C7D-35F8-4283-99A5-25F6C7510D78}" srcOrd="0" destOrd="0" presId="urn:microsoft.com/office/officeart/2018/2/layout/IconCircleList"/>
    <dgm:cxn modelId="{953A8D3A-8EE4-48A2-97B7-A2EEEDA764F4}" type="presParOf" srcId="{2A542FF9-B4C5-4C78-8407-D696C8E7069A}" destId="{EB604A64-856A-4441-BC2C-1800070AD923}" srcOrd="0" destOrd="0" presId="urn:microsoft.com/office/officeart/2018/2/layout/IconCircleList"/>
    <dgm:cxn modelId="{6E897722-BD44-4220-AA82-C73FF725660C}" type="presParOf" srcId="{EB604A64-856A-4441-BC2C-1800070AD923}" destId="{583E698E-4B0A-49BE-ADAE-8F5BEC7BBBC0}" srcOrd="0" destOrd="0" presId="urn:microsoft.com/office/officeart/2018/2/layout/IconCircleList"/>
    <dgm:cxn modelId="{8FF56D44-809B-4F44-9ABD-B997D6DC9A3E}" type="presParOf" srcId="{583E698E-4B0A-49BE-ADAE-8F5BEC7BBBC0}" destId="{80955506-85B8-436F-8C6C-84A85D48836C}" srcOrd="0" destOrd="0" presId="urn:microsoft.com/office/officeart/2018/2/layout/IconCircleList"/>
    <dgm:cxn modelId="{96922B72-C63C-43B0-8ADE-18967669161D}" type="presParOf" srcId="{583E698E-4B0A-49BE-ADAE-8F5BEC7BBBC0}" destId="{6E242CF2-3943-44CE-9A85-E00C89666030}" srcOrd="1" destOrd="0" presId="urn:microsoft.com/office/officeart/2018/2/layout/IconCircleList"/>
    <dgm:cxn modelId="{8E36C5CC-024F-44F7-87BF-8A6C433AFBE9}" type="presParOf" srcId="{583E698E-4B0A-49BE-ADAE-8F5BEC7BBBC0}" destId="{2DB9BF70-2BE9-40A6-B26A-9ECB5E935DAE}" srcOrd="2" destOrd="0" presId="urn:microsoft.com/office/officeart/2018/2/layout/IconCircleList"/>
    <dgm:cxn modelId="{0CC1EB19-5211-4B02-9A20-E5904128EE14}" type="presParOf" srcId="{583E698E-4B0A-49BE-ADAE-8F5BEC7BBBC0}" destId="{039A4B9D-CCC9-4B3D-B87A-CB94AF8F4324}" srcOrd="3" destOrd="0" presId="urn:microsoft.com/office/officeart/2018/2/layout/IconCircleList"/>
    <dgm:cxn modelId="{C378058B-56FE-47FC-B88C-7327B17613A8}" type="presParOf" srcId="{EB604A64-856A-4441-BC2C-1800070AD923}" destId="{8ABE79E7-6991-4E02-A53C-3F69EE0F2827}" srcOrd="1" destOrd="0" presId="urn:microsoft.com/office/officeart/2018/2/layout/IconCircleList"/>
    <dgm:cxn modelId="{2DC9A45F-C68D-4EE9-B511-F9C9D366CB19}" type="presParOf" srcId="{EB604A64-856A-4441-BC2C-1800070AD923}" destId="{8BF11C95-5DA3-4B91-8A29-C7BACEFEEA57}" srcOrd="2" destOrd="0" presId="urn:microsoft.com/office/officeart/2018/2/layout/IconCircleList"/>
    <dgm:cxn modelId="{CA6B0F9F-85BB-4D97-97EC-B88A0965176C}" type="presParOf" srcId="{8BF11C95-5DA3-4B91-8A29-C7BACEFEEA57}" destId="{07EE9476-962B-4BD7-95A4-2BF443C983C1}" srcOrd="0" destOrd="0" presId="urn:microsoft.com/office/officeart/2018/2/layout/IconCircleList"/>
    <dgm:cxn modelId="{FF0C67DE-5B1E-4EB8-A814-964F13AD292A}" type="presParOf" srcId="{8BF11C95-5DA3-4B91-8A29-C7BACEFEEA57}" destId="{04EEC5A3-9AE0-43E5-B0DA-571BBAA14E5C}" srcOrd="1" destOrd="0" presId="urn:microsoft.com/office/officeart/2018/2/layout/IconCircleList"/>
    <dgm:cxn modelId="{4DC8EFAF-B738-4AC0-9B98-855F2C35BEB1}" type="presParOf" srcId="{8BF11C95-5DA3-4B91-8A29-C7BACEFEEA57}" destId="{B1AEC0B5-CE3C-41B4-BB38-3F6570C447B3}" srcOrd="2" destOrd="0" presId="urn:microsoft.com/office/officeart/2018/2/layout/IconCircleList"/>
    <dgm:cxn modelId="{B2BAD9B1-B5FD-40C8-BA9E-449D482928AC}" type="presParOf" srcId="{8BF11C95-5DA3-4B91-8A29-C7BACEFEEA57}" destId="{27F64DBB-18B1-45A0-BDD3-85D9242E0658}" srcOrd="3" destOrd="0" presId="urn:microsoft.com/office/officeart/2018/2/layout/IconCircleList"/>
    <dgm:cxn modelId="{B00C7034-E839-435C-8D31-93AC37F85E6A}" type="presParOf" srcId="{EB604A64-856A-4441-BC2C-1800070AD923}" destId="{485C5A50-479F-4EE3-A856-21979AF536E8}" srcOrd="3" destOrd="0" presId="urn:microsoft.com/office/officeart/2018/2/layout/IconCircleList"/>
    <dgm:cxn modelId="{F0C8174B-E67F-4F13-96AB-F41ABEBA766A}" type="presParOf" srcId="{EB604A64-856A-4441-BC2C-1800070AD923}" destId="{610483F2-F8ED-49F7-BD8C-559B1BC9F7A2}" srcOrd="4" destOrd="0" presId="urn:microsoft.com/office/officeart/2018/2/layout/IconCircleList"/>
    <dgm:cxn modelId="{ACD5AFAD-10B1-42DF-A723-832438434579}" type="presParOf" srcId="{610483F2-F8ED-49F7-BD8C-559B1BC9F7A2}" destId="{ED6B6A4D-D12E-4628-93E6-F469EDEE1061}" srcOrd="0" destOrd="0" presId="urn:microsoft.com/office/officeart/2018/2/layout/IconCircleList"/>
    <dgm:cxn modelId="{81F41DFA-0E46-4601-AF58-1A83ACF9E428}" type="presParOf" srcId="{610483F2-F8ED-49F7-BD8C-559B1BC9F7A2}" destId="{BD2CF4EC-2EE6-4BE2-BD74-F809D3D81EAA}" srcOrd="1" destOrd="0" presId="urn:microsoft.com/office/officeart/2018/2/layout/IconCircleList"/>
    <dgm:cxn modelId="{5E68B4AD-637F-49E2-93B5-ED40DFC2DE8D}" type="presParOf" srcId="{610483F2-F8ED-49F7-BD8C-559B1BC9F7A2}" destId="{32FAB14D-E13A-4AD9-8B05-B93735C29698}" srcOrd="2" destOrd="0" presId="urn:microsoft.com/office/officeart/2018/2/layout/IconCircleList"/>
    <dgm:cxn modelId="{BE5F6B8E-1212-4879-9DDC-CAE7F6B5F757}" type="presParOf" srcId="{610483F2-F8ED-49F7-BD8C-559B1BC9F7A2}" destId="{9E0D8C7D-35F8-4283-99A5-25F6C7510D78}" srcOrd="3" destOrd="0" presId="urn:microsoft.com/office/officeart/2018/2/layout/IconCircleList"/>
    <dgm:cxn modelId="{DDA94359-BBD9-4CBF-9970-B178579D14B5}" type="presParOf" srcId="{EB604A64-856A-4441-BC2C-1800070AD923}" destId="{0F857366-C37A-44BB-B5B8-0CA0ABC48FE8}" srcOrd="5" destOrd="0" presId="urn:microsoft.com/office/officeart/2018/2/layout/IconCircleList"/>
    <dgm:cxn modelId="{96425798-DF63-4ED6-87C6-94C145D6AB12}" type="presParOf" srcId="{EB604A64-856A-4441-BC2C-1800070AD923}" destId="{541E4D13-8EDA-41F2-AA53-2EE051735E4E}" srcOrd="6" destOrd="0" presId="urn:microsoft.com/office/officeart/2018/2/layout/IconCircleList"/>
    <dgm:cxn modelId="{12870B31-7DD2-49DA-A282-4FBD9886022F}" type="presParOf" srcId="{541E4D13-8EDA-41F2-AA53-2EE051735E4E}" destId="{5120F281-A0BB-45E1-9715-8DB3AF9E6244}" srcOrd="0" destOrd="0" presId="urn:microsoft.com/office/officeart/2018/2/layout/IconCircleList"/>
    <dgm:cxn modelId="{6D1E8D9E-FD77-47DF-B4FF-5D1835999006}" type="presParOf" srcId="{541E4D13-8EDA-41F2-AA53-2EE051735E4E}" destId="{F5897154-34E1-4685-9CC0-F7C4F26E8A22}" srcOrd="1" destOrd="0" presId="urn:microsoft.com/office/officeart/2018/2/layout/IconCircleList"/>
    <dgm:cxn modelId="{5575E890-C948-4875-B1CC-93DF659F6E3F}" type="presParOf" srcId="{541E4D13-8EDA-41F2-AA53-2EE051735E4E}" destId="{C8E9C2E4-B009-4489-A7C3-910F5E0E57D3}" srcOrd="2" destOrd="0" presId="urn:microsoft.com/office/officeart/2018/2/layout/IconCircleList"/>
    <dgm:cxn modelId="{9924A9DF-78A0-44C6-9AE2-EC4D5CC88D1E}" type="presParOf" srcId="{541E4D13-8EDA-41F2-AA53-2EE051735E4E}" destId="{EA85B659-A4C3-4F21-8BCE-7EDEDEBF153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3A510-4475-4FD4-BD35-E3CFF0759D2B}">
      <dsp:nvSpPr>
        <dsp:cNvPr id="0" name=""/>
        <dsp:cNvSpPr/>
      </dsp:nvSpPr>
      <dsp:spPr>
        <a:xfrm>
          <a:off x="686474"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5558E1-F37B-4903-9FC1-263ABF55E924}">
      <dsp:nvSpPr>
        <dsp:cNvPr id="0" name=""/>
        <dsp:cNvSpPr/>
      </dsp:nvSpPr>
      <dsp:spPr>
        <a:xfrm>
          <a:off x="1110599" y="598243"/>
          <a:ext cx="1141875" cy="1141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E070D03-3A3A-4744-9997-10D6BB003091}">
      <dsp:nvSpPr>
        <dsp:cNvPr id="0" name=""/>
        <dsp:cNvSpPr/>
      </dsp:nvSpPr>
      <dsp:spPr>
        <a:xfrm>
          <a:off x="50287"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dirty="0"/>
            <a:t>Direct interaction with target organisation assets (Probing/scanning, sending/receiving data)</a:t>
          </a:r>
          <a:endParaRPr lang="en-US" sz="1200" kern="1200" dirty="0"/>
        </a:p>
      </dsp:txBody>
      <dsp:txXfrm>
        <a:off x="50287" y="2784119"/>
        <a:ext cx="3262500" cy="720000"/>
      </dsp:txXfrm>
    </dsp:sp>
    <dsp:sp modelId="{DFBFA675-2E7A-497B-991D-366887E6FA2A}">
      <dsp:nvSpPr>
        <dsp:cNvPr id="0" name=""/>
        <dsp:cNvSpPr/>
      </dsp:nvSpPr>
      <dsp:spPr>
        <a:xfrm>
          <a:off x="4519912"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75853C-6ADC-4D65-9FEB-2E94E59832AA}">
      <dsp:nvSpPr>
        <dsp:cNvPr id="0" name=""/>
        <dsp:cNvSpPr/>
      </dsp:nvSpPr>
      <dsp:spPr>
        <a:xfrm>
          <a:off x="4944037" y="598243"/>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D11F9F-04B7-40FD-8EB5-B205C2B5184C}">
      <dsp:nvSpPr>
        <dsp:cNvPr id="0" name=""/>
        <dsp:cNvSpPr/>
      </dsp:nvSpPr>
      <dsp:spPr>
        <a:xfrm>
          <a:off x="3883725"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Higher risk of getting “burnt” (Blocked by organisation defences)</a:t>
          </a:r>
          <a:endParaRPr lang="en-US" sz="1200" kern="1200"/>
        </a:p>
      </dsp:txBody>
      <dsp:txXfrm>
        <a:off x="3883725" y="2784119"/>
        <a:ext cx="3262500" cy="720000"/>
      </dsp:txXfrm>
    </dsp:sp>
    <dsp:sp modelId="{17C80967-A2E2-4147-99A6-A55AEA5871AB}">
      <dsp:nvSpPr>
        <dsp:cNvPr id="0" name=""/>
        <dsp:cNvSpPr/>
      </dsp:nvSpPr>
      <dsp:spPr>
        <a:xfrm>
          <a:off x="8353350" y="174118"/>
          <a:ext cx="1990125" cy="1990125"/>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6C862E-C260-4BAD-B7C2-C1E6EC3D92B2}">
      <dsp:nvSpPr>
        <dsp:cNvPr id="0" name=""/>
        <dsp:cNvSpPr/>
      </dsp:nvSpPr>
      <dsp:spPr>
        <a:xfrm>
          <a:off x="8777475" y="598243"/>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F39D12C-557C-4032-B6DA-C3EC9160C7F4}">
      <dsp:nvSpPr>
        <dsp:cNvPr id="0" name=""/>
        <dsp:cNvSpPr/>
      </dsp:nvSpPr>
      <dsp:spPr>
        <a:xfrm>
          <a:off x="7717162" y="2784119"/>
          <a:ext cx="326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kern="1200"/>
            <a:t>More reliable method of information gathering (Though less stealthy)</a:t>
          </a:r>
          <a:endParaRPr lang="en-US" sz="1200" kern="1200" dirty="0"/>
        </a:p>
      </dsp:txBody>
      <dsp:txXfrm>
        <a:off x="7717162" y="2784119"/>
        <a:ext cx="32625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27A21-42E1-4A58-AEDE-FBC168EBCA3B}">
      <dsp:nvSpPr>
        <dsp:cNvPr id="0" name=""/>
        <dsp:cNvSpPr/>
      </dsp:nvSpPr>
      <dsp:spPr>
        <a:xfrm>
          <a:off x="0" y="449"/>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8E55B7-2F46-4BDC-94F4-1B2E30520A5A}">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F0C6715-3EAC-4B05-974E-C493D1EA4B1B}">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NMAP OS Detection Engine (Very noisy and relies upon probability/guesswork)</a:t>
          </a:r>
        </a:p>
      </dsp:txBody>
      <dsp:txXfrm>
        <a:off x="1213522" y="449"/>
        <a:ext cx="9816427" cy="1050668"/>
      </dsp:txXfrm>
    </dsp:sp>
    <dsp:sp modelId="{572710C8-F92B-49BE-9269-738AE389E7B6}">
      <dsp:nvSpPr>
        <dsp:cNvPr id="0" name=""/>
        <dsp:cNvSpPr/>
      </dsp:nvSpPr>
      <dsp:spPr>
        <a:xfrm>
          <a:off x="0" y="1313784"/>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933036-665C-47C0-9436-4372F9420C97}">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2B83E6-236D-42DE-A9BA-D39F2E015777}">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p0f (Passive OS Detection Framework)</a:t>
          </a:r>
        </a:p>
      </dsp:txBody>
      <dsp:txXfrm>
        <a:off x="1213522" y="1313784"/>
        <a:ext cx="9816427" cy="1050668"/>
      </dsp:txXfrm>
    </dsp:sp>
    <dsp:sp modelId="{0C2A112A-923D-4716-948E-19F8B2D42C12}">
      <dsp:nvSpPr>
        <dsp:cNvPr id="0" name=""/>
        <dsp:cNvSpPr/>
      </dsp:nvSpPr>
      <dsp:spPr>
        <a:xfrm>
          <a:off x="0" y="2627120"/>
          <a:ext cx="11029950" cy="10506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CFC0E8-0734-41DE-AAB6-63EDD573ED28}">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4DDD1-ED0C-4966-BFAF-F554F4B6044C}">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111250">
            <a:lnSpc>
              <a:spcPct val="100000"/>
            </a:lnSpc>
            <a:spcBef>
              <a:spcPct val="0"/>
            </a:spcBef>
            <a:spcAft>
              <a:spcPct val="35000"/>
            </a:spcAft>
            <a:buNone/>
          </a:pPr>
          <a:r>
            <a:rPr lang="en-US" sz="2500" kern="1200" dirty="0"/>
            <a:t>Cross-checking target service banners</a:t>
          </a:r>
        </a:p>
      </dsp:txBody>
      <dsp:txXfrm>
        <a:off x="1213522" y="2627120"/>
        <a:ext cx="9816427" cy="10506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55506-85B8-436F-8C6C-84A85D48836C}">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242CF2-3943-44CE-9A85-E00C89666030}">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9A4B9D-CCC9-4B3D-B87A-CB94AF8F432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Using “exotic” TCP flags</a:t>
          </a:r>
          <a:endParaRPr lang="en-US" sz="2400" kern="1200"/>
        </a:p>
      </dsp:txBody>
      <dsp:txXfrm>
        <a:off x="1777484" y="67936"/>
        <a:ext cx="3437969" cy="1458532"/>
      </dsp:txXfrm>
    </dsp:sp>
    <dsp:sp modelId="{07EE9476-962B-4BD7-95A4-2BF443C983C1}">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EEC5A3-9AE0-43E5-B0DA-571BBAA14E5C}">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F64DBB-18B1-45A0-BDD3-85D9242E0658}">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Usual ports (Targeting most frequent ports) reducing payload size of scanning</a:t>
          </a:r>
          <a:endParaRPr lang="en-US" sz="2400" kern="1200"/>
        </a:p>
      </dsp:txBody>
      <dsp:txXfrm>
        <a:off x="7585570" y="67936"/>
        <a:ext cx="3437969" cy="1458532"/>
      </dsp:txXfrm>
    </dsp:sp>
    <dsp:sp modelId="{ED6B6A4D-D12E-4628-93E6-F469EDEE1061}">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2CF4EC-2EE6-4BE2-BD74-F809D3D81EAA}">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0D8C7D-35F8-4283-99A5-25F6C7510D78}">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Aggressive scans with known tools (Easy way of getting blocked)</a:t>
          </a:r>
          <a:endParaRPr lang="en-US" sz="2400" kern="1200"/>
        </a:p>
      </dsp:txBody>
      <dsp:txXfrm>
        <a:off x="1777484" y="2151769"/>
        <a:ext cx="3437969" cy="1458532"/>
      </dsp:txXfrm>
    </dsp:sp>
    <dsp:sp modelId="{5120F281-A0BB-45E1-9715-8DB3AF9E6244}">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897154-34E1-4685-9CC0-F7C4F26E8A22}">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85B659-A4C3-4F21-8BCE-7EDEDEBF153D}">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GB" sz="2400" kern="1200"/>
            <a:t>Stealthier scans with custom tools (Preferable to remain hidden)</a:t>
          </a:r>
          <a:endParaRPr lang="en-US" sz="2400" kern="1200"/>
        </a:p>
      </dsp:txBody>
      <dsp:txXfrm>
        <a:off x="7585570" y="2151769"/>
        <a:ext cx="3437969" cy="1458532"/>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8DC2F-1056-472E-80EB-EAADF9D565BE}" type="datetimeFigureOut">
              <a:rPr lang="en-GB" smtClean="0"/>
              <a:t>14/10/2021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63950-9A2F-47EA-ADEC-B79BCD7B56CE}" type="slidenum">
              <a:rPr lang="en-GB" smtClean="0"/>
              <a:t>‹#›</a:t>
            </a:fld>
            <a:endParaRPr lang="en-GB"/>
          </a:p>
        </p:txBody>
      </p:sp>
    </p:spTree>
    <p:extLst>
      <p:ext uri="{BB962C8B-B14F-4D97-AF65-F5344CB8AC3E}">
        <p14:creationId xmlns:p14="http://schemas.microsoft.com/office/powerpoint/2010/main" val="1850309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agenda before starting this presentation. I’ll firstly be introducing active reconnaissance talking about its uses and pros/cons.</a:t>
            </a:r>
          </a:p>
          <a:p>
            <a:endParaRPr lang="en-US" dirty="0"/>
          </a:p>
          <a:p>
            <a:r>
              <a:rPr lang="en-US" dirty="0"/>
              <a:t>Next I’ll be talking about the offensive security uses of the ICMP protocol</a:t>
            </a:r>
            <a:r>
              <a:rPr lang="en-GB" dirty="0"/>
              <a:t> involving establishing backdoors and information gathering.</a:t>
            </a:r>
          </a:p>
          <a:p>
            <a:endParaRPr lang="en-GB" dirty="0"/>
          </a:p>
          <a:p>
            <a:r>
              <a:rPr lang="en-GB" dirty="0"/>
              <a:t>Moving onto enumerating firewall rules from the external perimeter and port scanning methods using tools such as NMAP and </a:t>
            </a:r>
            <a:r>
              <a:rPr lang="en-GB" dirty="0" err="1"/>
              <a:t>Scapy</a:t>
            </a:r>
            <a:r>
              <a:rPr lang="en-GB" dirty="0"/>
              <a:t>.</a:t>
            </a:r>
          </a:p>
          <a:p>
            <a:endParaRPr lang="en-GB" dirty="0"/>
          </a:p>
          <a:p>
            <a:r>
              <a:rPr lang="en-GB" dirty="0"/>
              <a:t>Finally I’ll be discussing vulnerability/port scanning with burner machines. </a:t>
            </a:r>
          </a:p>
        </p:txBody>
      </p:sp>
      <p:sp>
        <p:nvSpPr>
          <p:cNvPr id="4" name="Slide Number Placeholder 3"/>
          <p:cNvSpPr>
            <a:spLocks noGrp="1"/>
          </p:cNvSpPr>
          <p:nvPr>
            <p:ph type="sldNum" sz="quarter" idx="5"/>
          </p:nvPr>
        </p:nvSpPr>
        <p:spPr/>
        <p:txBody>
          <a:bodyPr/>
          <a:lstStyle/>
          <a:p>
            <a:fld id="{B0863950-9A2F-47EA-ADEC-B79BCD7B56CE}" type="slidenum">
              <a:rPr lang="en-GB" smtClean="0"/>
              <a:t>2</a:t>
            </a:fld>
            <a:endParaRPr lang="en-GB"/>
          </a:p>
        </p:txBody>
      </p:sp>
    </p:spTree>
    <p:extLst>
      <p:ext uri="{BB962C8B-B14F-4D97-AF65-F5344CB8AC3E}">
        <p14:creationId xmlns:p14="http://schemas.microsoft.com/office/powerpoint/2010/main" val="109803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off with my first point. Active reconnaissance is a follow-up phase from passive reconnaissance. It involves direct interaction with the target which means to attempt port scans, sending data to the target servers trying to gain information through processes such as banner grabbing which can be gained passively. Coming to my next point. The higher risk of “getting burnt”. The definition of this is that you face a higher risk of getting detected by organisational defences and actively blocked. This would result in being burnt meaning you cannot proceed with a stealthy presence as you’ve sounded alarms and been caught. </a:t>
            </a:r>
          </a:p>
          <a:p>
            <a:endParaRPr lang="en-GB" dirty="0"/>
          </a:p>
          <a:p>
            <a:r>
              <a:rPr lang="en-GB" dirty="0"/>
              <a:t>However, aside from the dangers of active reconnaissance from an adversarial perspective: Active recon is more reliable as you are querying the target directly for information. This means you know for sure that the target is holding the information you are receiving in queries and it is not an outdated record. However, with high chances of accurate information can come the high probability of detection. </a:t>
            </a:r>
            <a:r>
              <a:rPr lang="en-GB"/>
              <a:t>So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3</a:t>
            </a:fld>
            <a:endParaRPr lang="en-GB"/>
          </a:p>
        </p:txBody>
      </p:sp>
    </p:spTree>
    <p:extLst>
      <p:ext uri="{BB962C8B-B14F-4D97-AF65-F5344CB8AC3E}">
        <p14:creationId xmlns:p14="http://schemas.microsoft.com/office/powerpoint/2010/main" val="4145477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ICMP as you all know is a protocol designed for diagnostics and troubleshooting. If you can reach a device with a ping message, then great you know it’s up and running; otherwise, there might be a problem which ICMP might be able to tell you based on the error code which is given back. In an ideal world we’d always use ICMP to check for issues. But with security in the question, ICMP is not available because of its ability to allow host discovery for an attacker. Attackers can use off the shelf tools such as NMAP which generally send pings unless told not to which can allow scanners to discover hosts. It’s also not an unusual practice for ICMP being disabled on internal network hosts to harden the internal perimeter of a network. </a:t>
            </a:r>
          </a:p>
          <a:p>
            <a:endParaRPr lang="en-US" dirty="0"/>
          </a:p>
          <a:p>
            <a:r>
              <a:rPr lang="en-US" dirty="0"/>
              <a:t>However, where ICMP is available, there are multiple uses of ICMP other than host discovery such as establishing covert channels in addition to identifying an operating system. </a:t>
            </a:r>
          </a:p>
          <a:p>
            <a:endParaRPr lang="en-US" dirty="0"/>
          </a:p>
          <a:p>
            <a:r>
              <a:rPr lang="en-US" dirty="0"/>
              <a:t>Establishing a covert channel is not a part of active reconnaissance so it will be covered in later training sessions of this course where it is applicable. However, identification of an operating system using pings is a perfect example of active reconnaissance which will be discussed further here. So how can we find this information? When we send an ICMP packet from our end it is known as an ECHO Request message. If we get a response, we’ll see an ECHO reply which will contain a time to live known as the TTL. The TTL can help us identify an operating system since each key operating system type has its own TTL value which will be sent in ICMP communications shown in the next slide.</a:t>
            </a:r>
          </a:p>
          <a:p>
            <a:endParaRPr lang="en-US" dirty="0"/>
          </a:p>
          <a:p>
            <a:r>
              <a:rPr lang="en-US" dirty="0"/>
              <a:t>We can firstly make use of the payload/data field in which we can establish covert channel communications with our target. What does this mean? Consider a hardened host which is firewalled.  Depending on how the firewall is configured such as having egress filtering, we can’t communicate with our attacking hosts from the target machine known as a reverse shell. However, if ICMP is available: ICMP is a completely separate communications channel which means any defenses applied to TCP/UDP would not exist for ICMP. The second point is that ICMP does not work at port level rather it uses echo request/reply packets to communicate which is the communications channel. Using </a:t>
            </a:r>
          </a:p>
        </p:txBody>
      </p:sp>
      <p:sp>
        <p:nvSpPr>
          <p:cNvPr id="4" name="Slide Number Placeholder 3"/>
          <p:cNvSpPr>
            <a:spLocks noGrp="1"/>
          </p:cNvSpPr>
          <p:nvPr>
            <p:ph type="sldNum" sz="quarter" idx="5"/>
          </p:nvPr>
        </p:nvSpPr>
        <p:spPr/>
        <p:txBody>
          <a:bodyPr/>
          <a:lstStyle/>
          <a:p>
            <a:fld id="{B0863950-9A2F-47EA-ADEC-B79BCD7B56CE}" type="slidenum">
              <a:rPr lang="en-GB" smtClean="0"/>
              <a:t>4</a:t>
            </a:fld>
            <a:endParaRPr lang="en-GB"/>
          </a:p>
        </p:txBody>
      </p:sp>
    </p:spTree>
    <p:extLst>
      <p:ext uri="{BB962C8B-B14F-4D97-AF65-F5344CB8AC3E}">
        <p14:creationId xmlns:p14="http://schemas.microsoft.com/office/powerpoint/2010/main" val="4258840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the TTL value of any packet which has come as a reply of your ping request, the default TTL values will not always equate to what is being seen in the table. The reason for this is because ICMP packets go through packet hops which involve the packet going by several hosts to reach the destination. To get the true TTL values we can perform some simple </a:t>
            </a:r>
            <a:r>
              <a:rPr lang="en-US" dirty="0" err="1"/>
              <a:t>maths</a:t>
            </a:r>
            <a:r>
              <a:rPr lang="en-US" dirty="0"/>
              <a:t> where we use the formula of number of hops + TTL value which will give us one of the original TTL values in the table. </a:t>
            </a:r>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5</a:t>
            </a:fld>
            <a:endParaRPr lang="en-GB"/>
          </a:p>
        </p:txBody>
      </p:sp>
    </p:spTree>
    <p:extLst>
      <p:ext uri="{BB962C8B-B14F-4D97-AF65-F5344CB8AC3E}">
        <p14:creationId xmlns:p14="http://schemas.microsoft.com/office/powerpoint/2010/main" val="1712923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example is from a previous </a:t>
            </a:r>
            <a:r>
              <a:rPr lang="en-GB" dirty="0" err="1"/>
              <a:t>pentest</a:t>
            </a:r>
            <a:r>
              <a:rPr lang="en-GB" dirty="0"/>
              <a:t> which was done on a system in Durham. This part of the test makes use of firewall enumeration in which open ports are enumerated based upon a misconfigured firewall. REJECT rules are used in order to </a:t>
            </a:r>
          </a:p>
        </p:txBody>
      </p:sp>
      <p:sp>
        <p:nvSpPr>
          <p:cNvPr id="4" name="Slide Number Placeholder 3"/>
          <p:cNvSpPr>
            <a:spLocks noGrp="1"/>
          </p:cNvSpPr>
          <p:nvPr>
            <p:ph type="sldNum" sz="quarter" idx="5"/>
          </p:nvPr>
        </p:nvSpPr>
        <p:spPr/>
        <p:txBody>
          <a:bodyPr/>
          <a:lstStyle/>
          <a:p>
            <a:fld id="{B0863950-9A2F-47EA-ADEC-B79BCD7B56CE}" type="slidenum">
              <a:rPr lang="en-GB" smtClean="0"/>
              <a:t>8</a:t>
            </a:fld>
            <a:endParaRPr lang="en-GB"/>
          </a:p>
        </p:txBody>
      </p:sp>
    </p:spTree>
    <p:extLst>
      <p:ext uri="{BB962C8B-B14F-4D97-AF65-F5344CB8AC3E}">
        <p14:creationId xmlns:p14="http://schemas.microsoft.com/office/powerpoint/2010/main" val="1445432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0863950-9A2F-47EA-ADEC-B79BCD7B56CE}" type="slidenum">
              <a:rPr lang="en-GB" smtClean="0"/>
              <a:t>20</a:t>
            </a:fld>
            <a:endParaRPr lang="en-GB"/>
          </a:p>
        </p:txBody>
      </p:sp>
    </p:spTree>
    <p:extLst>
      <p:ext uri="{BB962C8B-B14F-4D97-AF65-F5344CB8AC3E}">
        <p14:creationId xmlns:p14="http://schemas.microsoft.com/office/powerpoint/2010/main" val="366603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10/14/2021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10/14/2021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10/14/2021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10/14/2021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A4E4-EC42-4BD6-8066-60B1DE6EBCAF}"/>
              </a:ext>
            </a:extLst>
          </p:cNvPr>
          <p:cNvSpPr>
            <a:spLocks noGrp="1"/>
          </p:cNvSpPr>
          <p:nvPr>
            <p:ph type="ctrTitle"/>
          </p:nvPr>
        </p:nvSpPr>
        <p:spPr/>
        <p:txBody>
          <a:bodyPr/>
          <a:lstStyle/>
          <a:p>
            <a:pPr algn="ctr"/>
            <a:r>
              <a:rPr lang="en-GB" dirty="0"/>
              <a:t>Active reconnaissance</a:t>
            </a:r>
          </a:p>
        </p:txBody>
      </p:sp>
      <p:sp>
        <p:nvSpPr>
          <p:cNvPr id="3" name="Subtitle 2">
            <a:extLst>
              <a:ext uri="{FF2B5EF4-FFF2-40B4-BE49-F238E27FC236}">
                <a16:creationId xmlns:a16="http://schemas.microsoft.com/office/drawing/2014/main" id="{AC6D8A02-3594-4B66-80BD-2962932CF695}"/>
              </a:ext>
            </a:extLst>
          </p:cNvPr>
          <p:cNvSpPr>
            <a:spLocks noGrp="1"/>
          </p:cNvSpPr>
          <p:nvPr>
            <p:ph type="subTitle" idx="1"/>
          </p:nvPr>
        </p:nvSpPr>
        <p:spPr/>
        <p:txBody>
          <a:bodyPr/>
          <a:lstStyle/>
          <a:p>
            <a:pPr algn="ctr"/>
            <a:r>
              <a:rPr lang="en-GB" dirty="0">
                <a:solidFill>
                  <a:schemeClr val="tx1"/>
                </a:solidFill>
              </a:rPr>
              <a:t>Offensive security tactics for Linux professionals</a:t>
            </a:r>
          </a:p>
        </p:txBody>
      </p:sp>
    </p:spTree>
    <p:extLst>
      <p:ext uri="{BB962C8B-B14F-4D97-AF65-F5344CB8AC3E}">
        <p14:creationId xmlns:p14="http://schemas.microsoft.com/office/powerpoint/2010/main" val="2351325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389AF-CF51-4B0E-88B6-362FDAA1AA31}"/>
              </a:ext>
            </a:extLst>
          </p:cNvPr>
          <p:cNvSpPr>
            <a:spLocks noGrp="1"/>
          </p:cNvSpPr>
          <p:nvPr>
            <p:ph type="title"/>
          </p:nvPr>
        </p:nvSpPr>
        <p:spPr>
          <a:xfrm>
            <a:off x="581192" y="702156"/>
            <a:ext cx="11029616" cy="1013800"/>
          </a:xfrm>
        </p:spPr>
        <p:txBody>
          <a:bodyPr>
            <a:normAutofit/>
          </a:bodyPr>
          <a:lstStyle/>
          <a:p>
            <a:r>
              <a:rPr lang="en-GB">
                <a:solidFill>
                  <a:srgbClr val="FFFEFF"/>
                </a:solidFill>
              </a:rPr>
              <a:t>Scanning methods</a:t>
            </a:r>
          </a:p>
        </p:txBody>
      </p:sp>
      <p:graphicFrame>
        <p:nvGraphicFramePr>
          <p:cNvPr id="5" name="Content Placeholder 2">
            <a:extLst>
              <a:ext uri="{FF2B5EF4-FFF2-40B4-BE49-F238E27FC236}">
                <a16:creationId xmlns:a16="http://schemas.microsoft.com/office/drawing/2014/main" id="{54D98B6E-2418-45D8-8055-E9ED2454D22B}"/>
              </a:ext>
            </a:extLst>
          </p:cNvPr>
          <p:cNvGraphicFramePr>
            <a:graphicFrameLocks noGrp="1"/>
          </p:cNvGraphicFramePr>
          <p:nvPr>
            <p:ph idx="1"/>
            <p:extLst>
              <p:ext uri="{D42A27DB-BD31-4B8C-83A1-F6EECF244321}">
                <p14:modId xmlns:p14="http://schemas.microsoft.com/office/powerpoint/2010/main" val="300214112"/>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21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NMAP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One of the best port scanning tools capable to perform various port scanning techniques</a:t>
            </a:r>
          </a:p>
          <a:p>
            <a:pPr algn="ctr"/>
            <a:endParaRPr lang="en-GB" sz="2000" dirty="0"/>
          </a:p>
          <a:p>
            <a:pPr algn="ctr"/>
            <a:r>
              <a:rPr lang="en-GB" sz="2000" dirty="0"/>
              <a:t>Armed with a scripting engine allowing for customisation of traffic</a:t>
            </a:r>
          </a:p>
          <a:p>
            <a:pPr algn="ctr"/>
            <a:endParaRPr lang="en-GB" sz="2000" dirty="0"/>
          </a:p>
          <a:p>
            <a:pPr algn="ctr"/>
            <a:r>
              <a:rPr lang="en-GB" sz="2000" dirty="0"/>
              <a:t>Can be very loud sending a high volume of packets resulting in detection</a:t>
            </a:r>
          </a:p>
        </p:txBody>
      </p:sp>
    </p:spTree>
    <p:extLst>
      <p:ext uri="{BB962C8B-B14F-4D97-AF65-F5344CB8AC3E}">
        <p14:creationId xmlns:p14="http://schemas.microsoft.com/office/powerpoint/2010/main" val="10263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Netcat</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More barebones compared to NMAP but can be used for reverse shell operations</a:t>
            </a:r>
          </a:p>
          <a:p>
            <a:pPr algn="ctr"/>
            <a:endParaRPr lang="en-GB" sz="2000" dirty="0"/>
          </a:p>
          <a:p>
            <a:pPr algn="ctr"/>
            <a:r>
              <a:rPr lang="en-GB" sz="2000" dirty="0"/>
              <a:t>Can scan ports sending one packet to confirm availability but no scripting engine capabilities</a:t>
            </a:r>
          </a:p>
          <a:p>
            <a:pPr algn="ctr"/>
            <a:endParaRPr lang="en-GB" sz="2000" dirty="0"/>
          </a:p>
          <a:p>
            <a:pPr algn="ctr"/>
            <a:r>
              <a:rPr lang="en-GB" sz="2000" dirty="0"/>
              <a:t>Less traffic generation resulting in stealthier approach</a:t>
            </a:r>
          </a:p>
          <a:p>
            <a:pPr algn="ctr"/>
            <a:endParaRPr lang="en-GB" sz="2000" dirty="0"/>
          </a:p>
          <a:p>
            <a:pPr algn="ctr"/>
            <a:endParaRPr lang="en-GB" sz="2000" dirty="0"/>
          </a:p>
        </p:txBody>
      </p:sp>
    </p:spTree>
    <p:extLst>
      <p:ext uri="{BB962C8B-B14F-4D97-AF65-F5344CB8AC3E}">
        <p14:creationId xmlns:p14="http://schemas.microsoft.com/office/powerpoint/2010/main" val="285352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dirty="0" err="1">
                <a:solidFill>
                  <a:srgbClr val="FFFFFF"/>
                </a:solidFill>
              </a:rPr>
              <a:t>SCapy</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Packet crafting framework/Python </a:t>
            </a:r>
            <a:r>
              <a:rPr lang="en-GB" sz="2000" dirty="0" err="1"/>
              <a:t>libary</a:t>
            </a:r>
            <a:r>
              <a:rPr lang="en-GB" sz="2000" dirty="0"/>
              <a:t>. No ready made solution available</a:t>
            </a:r>
          </a:p>
          <a:p>
            <a:pPr algn="ctr"/>
            <a:endParaRPr lang="en-GB" sz="2000" dirty="0"/>
          </a:p>
          <a:p>
            <a:pPr algn="ctr"/>
            <a:r>
              <a:rPr lang="en-GB" sz="2000" dirty="0"/>
              <a:t>Scapy has extensive capabilities in order to create stealthy solutions</a:t>
            </a:r>
          </a:p>
          <a:p>
            <a:pPr algn="ctr"/>
            <a:endParaRPr lang="en-GB" sz="2000" dirty="0"/>
          </a:p>
          <a:p>
            <a:pPr algn="ctr"/>
            <a:r>
              <a:rPr lang="en-GB" sz="2000" dirty="0"/>
              <a:t>Knowledge of Python is required</a:t>
            </a:r>
          </a:p>
        </p:txBody>
      </p:sp>
    </p:spTree>
    <p:extLst>
      <p:ext uri="{BB962C8B-B14F-4D97-AF65-F5344CB8AC3E}">
        <p14:creationId xmlns:p14="http://schemas.microsoft.com/office/powerpoint/2010/main" val="69022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74">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76">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78">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81" name="Rectangle 80">
            <a:extLst>
              <a:ext uri="{FF2B5EF4-FFF2-40B4-BE49-F238E27FC236}">
                <a16:creationId xmlns:a16="http://schemas.microsoft.com/office/drawing/2014/main" id="{52A5E297-FCC0-4CBB-B0F2-AD10B61F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F7FBDA2-CA1E-4D12-868A-9193C9AA7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2873" y="734134"/>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1BCA46F-6BB6-4665-B762-6C23BADA1209}"/>
              </a:ext>
            </a:extLst>
          </p:cNvPr>
          <p:cNvSpPr>
            <a:spLocks noGrp="1"/>
          </p:cNvSpPr>
          <p:nvPr>
            <p:ph type="title"/>
          </p:nvPr>
        </p:nvSpPr>
        <p:spPr>
          <a:xfrm>
            <a:off x="4579243" y="1419225"/>
            <a:ext cx="6798608" cy="2085869"/>
          </a:xfrm>
        </p:spPr>
        <p:txBody>
          <a:bodyPr vert="horz" lIns="91440" tIns="45720" rIns="91440" bIns="45720" rtlCol="0" anchor="b">
            <a:normAutofit/>
          </a:bodyPr>
          <a:lstStyle/>
          <a:p>
            <a:pPr algn="ctr"/>
            <a:r>
              <a:rPr lang="en-US" sz="3600" dirty="0">
                <a:solidFill>
                  <a:srgbClr val="FFFFFF"/>
                </a:solidFill>
              </a:rPr>
              <a:t>Burner machines</a:t>
            </a:r>
          </a:p>
        </p:txBody>
      </p:sp>
      <p:grpSp>
        <p:nvGrpSpPr>
          <p:cNvPr id="85" name="Group 84">
            <a:extLst>
              <a:ext uri="{FF2B5EF4-FFF2-40B4-BE49-F238E27FC236}">
                <a16:creationId xmlns:a16="http://schemas.microsoft.com/office/drawing/2014/main" id="{C3E10249-5CE7-46B7-BF63-CADFE9DC19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6" name="Rectangle 85">
              <a:extLst>
                <a:ext uri="{FF2B5EF4-FFF2-40B4-BE49-F238E27FC236}">
                  <a16:creationId xmlns:a16="http://schemas.microsoft.com/office/drawing/2014/main" id="{E0A0B672-D861-46A7-A5CE-F47D2E89C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BE538C5F-339E-4E2E-9D0C-CB525B78A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8" name="Rectangle 87">
              <a:extLst>
                <a:ext uri="{FF2B5EF4-FFF2-40B4-BE49-F238E27FC236}">
                  <a16:creationId xmlns:a16="http://schemas.microsoft.com/office/drawing/2014/main" id="{BEA4A019-FFF6-4EC2-9691-648866110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pic>
        <p:nvPicPr>
          <p:cNvPr id="1028" name="Picture 4" descr="3,102 Bunsen Burner Stock Photos, Pictures &amp;amp; Royalty-Free Images - iStock">
            <a:extLst>
              <a:ext uri="{FF2B5EF4-FFF2-40B4-BE49-F238E27FC236}">
                <a16:creationId xmlns:a16="http://schemas.microsoft.com/office/drawing/2014/main" id="{B70F980A-3B6A-4D78-B259-0EBBD628AE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48" r="128" b="-2"/>
          <a:stretch/>
        </p:blipFill>
        <p:spPr bwMode="auto">
          <a:xfrm>
            <a:off x="478172" y="723899"/>
            <a:ext cx="3671681" cy="567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74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B6ED-47BD-4BE0-83FF-31EE7FB9DBE5}"/>
              </a:ext>
            </a:extLst>
          </p:cNvPr>
          <p:cNvSpPr>
            <a:spLocks noGrp="1"/>
          </p:cNvSpPr>
          <p:nvPr>
            <p:ph type="title"/>
          </p:nvPr>
        </p:nvSpPr>
        <p:spPr/>
        <p:txBody>
          <a:bodyPr/>
          <a:lstStyle/>
          <a:p>
            <a:pPr algn="ctr"/>
            <a:r>
              <a:rPr lang="en-GB" dirty="0"/>
              <a:t>What is a burner machine?</a:t>
            </a:r>
          </a:p>
        </p:txBody>
      </p:sp>
      <p:sp>
        <p:nvSpPr>
          <p:cNvPr id="3" name="Content Placeholder 2">
            <a:extLst>
              <a:ext uri="{FF2B5EF4-FFF2-40B4-BE49-F238E27FC236}">
                <a16:creationId xmlns:a16="http://schemas.microsoft.com/office/drawing/2014/main" id="{D8E36CC0-4F00-4813-A211-16F91FA270B2}"/>
              </a:ext>
            </a:extLst>
          </p:cNvPr>
          <p:cNvSpPr>
            <a:spLocks noGrp="1"/>
          </p:cNvSpPr>
          <p:nvPr>
            <p:ph idx="1"/>
          </p:nvPr>
        </p:nvSpPr>
        <p:spPr/>
        <p:txBody>
          <a:bodyPr>
            <a:normAutofit lnSpcReduction="10000"/>
          </a:bodyPr>
          <a:lstStyle/>
          <a:p>
            <a:r>
              <a:rPr lang="en-GB" dirty="0"/>
              <a:t>Similar to a throwaway email, a burner machine is intended for uses which provide anonymity to ones true identity</a:t>
            </a:r>
          </a:p>
          <a:p>
            <a:endParaRPr lang="en-GB" dirty="0"/>
          </a:p>
          <a:p>
            <a:r>
              <a:rPr lang="en-GB" dirty="0"/>
              <a:t>Online vulnerability search engines are available on the internet provide scanning capabilities with their own provided machines</a:t>
            </a:r>
          </a:p>
          <a:p>
            <a:endParaRPr lang="en-GB" dirty="0"/>
          </a:p>
          <a:p>
            <a:r>
              <a:rPr lang="en-GB" dirty="0"/>
              <a:t>Even if a burner machine provided by the scanner is blocked, we can maintain contact with the target as our own access is not blocked. </a:t>
            </a:r>
          </a:p>
          <a:p>
            <a:endParaRPr lang="en-GB" dirty="0"/>
          </a:p>
          <a:p>
            <a:r>
              <a:rPr lang="en-GB" dirty="0"/>
              <a:t>This leaves us with a potentially blocked connection from a separate machine, similar to performing a decoy scan using NMAP. </a:t>
            </a:r>
          </a:p>
        </p:txBody>
      </p:sp>
    </p:spTree>
    <p:extLst>
      <p:ext uri="{BB962C8B-B14F-4D97-AF65-F5344CB8AC3E}">
        <p14:creationId xmlns:p14="http://schemas.microsoft.com/office/powerpoint/2010/main" val="39534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3" name="Rectangle 32">
            <a:extLst>
              <a:ext uri="{FF2B5EF4-FFF2-40B4-BE49-F238E27FC236}">
                <a16:creationId xmlns:a16="http://schemas.microsoft.com/office/drawing/2014/main" id="{683F1FFD-1AA8-4EC2-97B9-FEC7564F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7E0598C1-7A81-43CD-985E-AFFF44F966C7}"/>
              </a:ext>
            </a:extLst>
          </p:cNvPr>
          <p:cNvPicPr>
            <a:picLocks noChangeAspect="1"/>
          </p:cNvPicPr>
          <p:nvPr/>
        </p:nvPicPr>
        <p:blipFill rotWithShape="1">
          <a:blip r:embed="rId2"/>
          <a:srcRect t="2347" r="2" b="2427"/>
          <a:stretch/>
        </p:blipFill>
        <p:spPr>
          <a:xfrm>
            <a:off x="228600" y="723899"/>
            <a:ext cx="7716550" cy="5841890"/>
          </a:xfrm>
          <a:prstGeom prst="rect">
            <a:avLst/>
          </a:prstGeom>
        </p:spPr>
      </p:pic>
      <p:sp>
        <p:nvSpPr>
          <p:cNvPr id="35" name="Rectangle 34">
            <a:extLst>
              <a:ext uri="{FF2B5EF4-FFF2-40B4-BE49-F238E27FC236}">
                <a16:creationId xmlns:a16="http://schemas.microsoft.com/office/drawing/2014/main" id="{8FF0F8A7-C9E3-49D9-A67E-09FF582C78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C4EF21-5077-4572-B2E6-21690959F196}"/>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Decoy Scan</a:t>
            </a:r>
          </a:p>
        </p:txBody>
      </p:sp>
      <p:grpSp>
        <p:nvGrpSpPr>
          <p:cNvPr id="37" name="Group 36">
            <a:extLst>
              <a:ext uri="{FF2B5EF4-FFF2-40B4-BE49-F238E27FC236}">
                <a16:creationId xmlns:a16="http://schemas.microsoft.com/office/drawing/2014/main" id="{A4274C20-A98B-4AC3-B16A-B7F41CB5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8" name="Rectangle 37">
              <a:extLst>
                <a:ext uri="{FF2B5EF4-FFF2-40B4-BE49-F238E27FC236}">
                  <a16:creationId xmlns:a16="http://schemas.microsoft.com/office/drawing/2014/main" id="{43ECC69B-2243-424A-8237-CF490F8B0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6D2EA3B9-3D17-4510-8464-E74F67267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AA5DFA43-F31D-4C31-8826-6B40A21C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582011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DD39-633B-40C7-ABFE-F7CB522EA467}"/>
              </a:ext>
            </a:extLst>
          </p:cNvPr>
          <p:cNvSpPr>
            <a:spLocks noGrp="1"/>
          </p:cNvSpPr>
          <p:nvPr>
            <p:ph type="title"/>
          </p:nvPr>
        </p:nvSpPr>
        <p:spPr/>
        <p:txBody>
          <a:bodyPr/>
          <a:lstStyle/>
          <a:p>
            <a:pPr algn="ctr"/>
            <a:r>
              <a:rPr lang="en-GB" dirty="0" err="1"/>
              <a:t>natlas</a:t>
            </a:r>
            <a:endParaRPr lang="en-GB" dirty="0"/>
          </a:p>
        </p:txBody>
      </p:sp>
      <p:sp>
        <p:nvSpPr>
          <p:cNvPr id="3" name="Content Placeholder 2">
            <a:extLst>
              <a:ext uri="{FF2B5EF4-FFF2-40B4-BE49-F238E27FC236}">
                <a16:creationId xmlns:a16="http://schemas.microsoft.com/office/drawing/2014/main" id="{5F3431B5-389D-4CB3-89CC-D188F4A731D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1625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3E9A-BED7-49BD-A5DB-501A48798D15}"/>
              </a:ext>
            </a:extLst>
          </p:cNvPr>
          <p:cNvSpPr>
            <a:spLocks noGrp="1"/>
          </p:cNvSpPr>
          <p:nvPr>
            <p:ph type="title"/>
          </p:nvPr>
        </p:nvSpPr>
        <p:spPr/>
        <p:txBody>
          <a:bodyPr/>
          <a:lstStyle/>
          <a:p>
            <a:pPr algn="ctr"/>
            <a:r>
              <a:rPr lang="en-GB" dirty="0"/>
              <a:t>Censys</a:t>
            </a:r>
          </a:p>
        </p:txBody>
      </p:sp>
      <p:sp>
        <p:nvSpPr>
          <p:cNvPr id="3" name="Content Placeholder 2">
            <a:extLst>
              <a:ext uri="{FF2B5EF4-FFF2-40B4-BE49-F238E27FC236}">
                <a16:creationId xmlns:a16="http://schemas.microsoft.com/office/drawing/2014/main" id="{FA7A6F7F-CF62-49E3-9901-2201A4611B8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675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80FE3-0857-4719-B270-1BA72FE6177C}"/>
              </a:ext>
            </a:extLst>
          </p:cNvPr>
          <p:cNvSpPr>
            <a:spLocks noGrp="1"/>
          </p:cNvSpPr>
          <p:nvPr>
            <p:ph type="title"/>
          </p:nvPr>
        </p:nvSpPr>
        <p:spPr/>
        <p:txBody>
          <a:bodyPr/>
          <a:lstStyle/>
          <a:p>
            <a:pPr algn="ctr"/>
            <a:r>
              <a:rPr lang="en-GB" dirty="0"/>
              <a:t>Shodan</a:t>
            </a:r>
          </a:p>
        </p:txBody>
      </p:sp>
      <p:sp>
        <p:nvSpPr>
          <p:cNvPr id="3" name="Content Placeholder 2">
            <a:extLst>
              <a:ext uri="{FF2B5EF4-FFF2-40B4-BE49-F238E27FC236}">
                <a16:creationId xmlns:a16="http://schemas.microsoft.com/office/drawing/2014/main" id="{30A1CD9F-2118-4841-BDAE-E456D6C845CA}"/>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96253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B2D80-65E8-45C5-AD25-C8CD69121B4C}"/>
              </a:ext>
            </a:extLst>
          </p:cNvPr>
          <p:cNvSpPr>
            <a:spLocks noGrp="1"/>
          </p:cNvSpPr>
          <p:nvPr>
            <p:ph type="title"/>
          </p:nvPr>
        </p:nvSpPr>
        <p:spPr>
          <a:xfrm>
            <a:off x="643468" y="1033389"/>
            <a:ext cx="4826256" cy="4825409"/>
          </a:xfrm>
        </p:spPr>
        <p:txBody>
          <a:bodyPr anchor="ctr">
            <a:normAutofit/>
          </a:bodyPr>
          <a:lstStyle/>
          <a:p>
            <a:pPr algn="ctr"/>
            <a:r>
              <a:rPr lang="en-GB" sz="5400" dirty="0">
                <a:solidFill>
                  <a:srgbClr val="FFFFFF"/>
                </a:solidFill>
              </a:rPr>
              <a:t>Agenda</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Content Placeholder 2">
            <a:extLst>
              <a:ext uri="{FF2B5EF4-FFF2-40B4-BE49-F238E27FC236}">
                <a16:creationId xmlns:a16="http://schemas.microsoft.com/office/drawing/2014/main" id="{D2C2B710-815C-4CEA-87EB-AFB93E09F544}"/>
              </a:ext>
            </a:extLst>
          </p:cNvPr>
          <p:cNvSpPr>
            <a:spLocks noGrp="1"/>
          </p:cNvSpPr>
          <p:nvPr>
            <p:ph idx="1"/>
          </p:nvPr>
        </p:nvSpPr>
        <p:spPr>
          <a:xfrm>
            <a:off x="6755769" y="1033390"/>
            <a:ext cx="5131431" cy="4825409"/>
          </a:xfrm>
          <a:ln w="57150">
            <a:noFill/>
          </a:ln>
        </p:spPr>
        <p:txBody>
          <a:bodyPr anchor="ctr">
            <a:normAutofit/>
          </a:bodyPr>
          <a:lstStyle/>
          <a:p>
            <a:pPr algn="ctr"/>
            <a:r>
              <a:rPr lang="en-GB" sz="2000" dirty="0">
                <a:solidFill>
                  <a:schemeClr val="accent2">
                    <a:lumMod val="50000"/>
                  </a:schemeClr>
                </a:solidFill>
              </a:rPr>
              <a:t>What is Active Reconnaissance?</a:t>
            </a:r>
          </a:p>
          <a:p>
            <a:pPr algn="ctr"/>
            <a:r>
              <a:rPr lang="en-GB" sz="2000" dirty="0">
                <a:solidFill>
                  <a:schemeClr val="accent2">
                    <a:lumMod val="50000"/>
                  </a:schemeClr>
                </a:solidFill>
              </a:rPr>
              <a:t>Offensive ICMP</a:t>
            </a:r>
          </a:p>
          <a:p>
            <a:pPr algn="ctr"/>
            <a:r>
              <a:rPr lang="en-GB" sz="2000" dirty="0" err="1">
                <a:solidFill>
                  <a:schemeClr val="accent2">
                    <a:lumMod val="50000"/>
                  </a:schemeClr>
                </a:solidFill>
              </a:rPr>
              <a:t>IPTables</a:t>
            </a:r>
            <a:r>
              <a:rPr lang="en-GB" sz="2000" dirty="0">
                <a:solidFill>
                  <a:schemeClr val="accent2">
                    <a:lumMod val="50000"/>
                  </a:schemeClr>
                </a:solidFill>
              </a:rPr>
              <a:t> Firewall Enumeration</a:t>
            </a:r>
          </a:p>
          <a:p>
            <a:pPr algn="ctr"/>
            <a:r>
              <a:rPr lang="en-GB" sz="2000" dirty="0">
                <a:solidFill>
                  <a:schemeClr val="accent2">
                    <a:lumMod val="50000"/>
                  </a:schemeClr>
                </a:solidFill>
              </a:rPr>
              <a:t>Stealth scanning techniques using NMAP/Scapy</a:t>
            </a:r>
          </a:p>
          <a:p>
            <a:pPr algn="ctr"/>
            <a:r>
              <a:rPr lang="en-GB" sz="2000" dirty="0">
                <a:solidFill>
                  <a:schemeClr val="accent2">
                    <a:lumMod val="50000"/>
                  </a:schemeClr>
                </a:solidFill>
              </a:rPr>
              <a:t>Vulnerability Scanning With Burner Machines</a:t>
            </a:r>
          </a:p>
        </p:txBody>
      </p:sp>
    </p:spTree>
    <p:extLst>
      <p:ext uri="{BB962C8B-B14F-4D97-AF65-F5344CB8AC3E}">
        <p14:creationId xmlns:p14="http://schemas.microsoft.com/office/powerpoint/2010/main" val="10237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A82A5-5464-45A0-81BD-C2047E6D9019}"/>
              </a:ext>
            </a:extLst>
          </p:cNvPr>
          <p:cNvSpPr>
            <a:spLocks noGrp="1"/>
          </p:cNvSpPr>
          <p:nvPr>
            <p:ph type="title"/>
          </p:nvPr>
        </p:nvSpPr>
        <p:spPr/>
        <p:txBody>
          <a:bodyPr/>
          <a:lstStyle/>
          <a:p>
            <a:pPr algn="ctr"/>
            <a:r>
              <a:rPr lang="en-GB" dirty="0" err="1"/>
              <a:t>Zoomeye</a:t>
            </a:r>
            <a:endParaRPr lang="en-GB" dirty="0"/>
          </a:p>
        </p:txBody>
      </p:sp>
      <p:sp>
        <p:nvSpPr>
          <p:cNvPr id="3" name="Content Placeholder 2">
            <a:extLst>
              <a:ext uri="{FF2B5EF4-FFF2-40B4-BE49-F238E27FC236}">
                <a16:creationId xmlns:a16="http://schemas.microsoft.com/office/drawing/2014/main" id="{1DF945C4-46CD-4D69-8355-8F79E53EE59B}"/>
              </a:ext>
            </a:extLst>
          </p:cNvPr>
          <p:cNvSpPr>
            <a:spLocks noGrp="1"/>
          </p:cNvSpPr>
          <p:nvPr>
            <p:ph idx="1"/>
          </p:nvPr>
        </p:nvSpPr>
        <p:spPr/>
        <p:txBody>
          <a:bodyPr/>
          <a:lstStyle/>
          <a:p>
            <a:r>
              <a:rPr lang="en-GB" dirty="0"/>
              <a:t>Recognised as the Chinese version of Shodan</a:t>
            </a:r>
          </a:p>
          <a:p>
            <a:endParaRPr lang="en-GB" dirty="0"/>
          </a:p>
          <a:p>
            <a:r>
              <a:rPr lang="en-GB" dirty="0"/>
              <a:t>Only allowed to access 20 records without any subscription</a:t>
            </a:r>
          </a:p>
          <a:p>
            <a:endParaRPr lang="en-GB" dirty="0"/>
          </a:p>
          <a:p>
            <a:r>
              <a:rPr lang="en-GB" dirty="0"/>
              <a:t>Available from any device with an internet connection (Games console, Tablet, Mobile Phone)</a:t>
            </a:r>
          </a:p>
          <a:p>
            <a:endParaRPr lang="en-GB" dirty="0"/>
          </a:p>
          <a:p>
            <a:endParaRPr lang="en-GB" dirty="0"/>
          </a:p>
        </p:txBody>
      </p:sp>
    </p:spTree>
    <p:extLst>
      <p:ext uri="{BB962C8B-B14F-4D97-AF65-F5344CB8AC3E}">
        <p14:creationId xmlns:p14="http://schemas.microsoft.com/office/powerpoint/2010/main" val="643692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25A6-95B0-4AD8-9AC2-D60461085A18}"/>
              </a:ext>
            </a:extLst>
          </p:cNvPr>
          <p:cNvSpPr>
            <a:spLocks noGrp="1"/>
          </p:cNvSpPr>
          <p:nvPr>
            <p:ph type="title"/>
          </p:nvPr>
        </p:nvSpPr>
        <p:spPr>
          <a:xfrm>
            <a:off x="581192" y="702156"/>
            <a:ext cx="11029616" cy="1013800"/>
          </a:xfrm>
        </p:spPr>
        <p:txBody>
          <a:bodyPr>
            <a:normAutofit/>
          </a:bodyPr>
          <a:lstStyle/>
          <a:p>
            <a:pPr algn="ctr"/>
            <a:r>
              <a:rPr lang="en-GB" dirty="0">
                <a:solidFill>
                  <a:srgbClr val="FFFEFF"/>
                </a:solidFill>
              </a:rPr>
              <a:t>What is active reconnaissance?</a:t>
            </a:r>
          </a:p>
        </p:txBody>
      </p:sp>
      <p:graphicFrame>
        <p:nvGraphicFramePr>
          <p:cNvPr id="5" name="Content Placeholder 2">
            <a:extLst>
              <a:ext uri="{FF2B5EF4-FFF2-40B4-BE49-F238E27FC236}">
                <a16:creationId xmlns:a16="http://schemas.microsoft.com/office/drawing/2014/main" id="{766A4D15-932F-4F9C-BA1E-4E928BC7E89D}"/>
              </a:ext>
            </a:extLst>
          </p:cNvPr>
          <p:cNvGraphicFramePr>
            <a:graphicFrameLocks noGrp="1"/>
          </p:cNvGraphicFramePr>
          <p:nvPr>
            <p:ph idx="1"/>
            <p:extLst>
              <p:ext uri="{D42A27DB-BD31-4B8C-83A1-F6EECF244321}">
                <p14:modId xmlns:p14="http://schemas.microsoft.com/office/powerpoint/2010/main" val="321380847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397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21" name="Rectangle 20">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E2D3CE-458E-4417-90DB-8354877F655D}"/>
              </a:ext>
            </a:extLst>
          </p:cNvPr>
          <p:cNvSpPr>
            <a:spLocks noGrp="1"/>
          </p:cNvSpPr>
          <p:nvPr>
            <p:ph type="title"/>
          </p:nvPr>
        </p:nvSpPr>
        <p:spPr>
          <a:xfrm>
            <a:off x="643468" y="1033389"/>
            <a:ext cx="4826256" cy="4825409"/>
          </a:xfrm>
        </p:spPr>
        <p:txBody>
          <a:bodyPr anchor="ctr">
            <a:normAutofit/>
          </a:bodyPr>
          <a:lstStyle/>
          <a:p>
            <a:pPr algn="ctr"/>
            <a:r>
              <a:rPr lang="en-GB" sz="5000" dirty="0">
                <a:solidFill>
                  <a:srgbClr val="FFFFFF"/>
                </a:solidFill>
              </a:rPr>
              <a:t>Offensive ICMP</a:t>
            </a:r>
          </a:p>
        </p:txBody>
      </p:sp>
      <p:sp>
        <p:nvSpPr>
          <p:cNvPr id="23" name="Rectangle 22">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E91F9B-60DE-4B0E-863B-BEA0A8B6579B}"/>
              </a:ext>
            </a:extLst>
          </p:cNvPr>
          <p:cNvSpPr>
            <a:spLocks noGrp="1"/>
          </p:cNvSpPr>
          <p:nvPr>
            <p:ph idx="1"/>
          </p:nvPr>
        </p:nvSpPr>
        <p:spPr>
          <a:xfrm>
            <a:off x="6755769" y="1033390"/>
            <a:ext cx="4855037" cy="4825409"/>
          </a:xfrm>
          <a:ln w="57150">
            <a:noFill/>
          </a:ln>
        </p:spPr>
        <p:txBody>
          <a:bodyPr anchor="ctr">
            <a:normAutofit lnSpcReduction="10000"/>
          </a:bodyPr>
          <a:lstStyle/>
          <a:p>
            <a:pPr algn="ctr">
              <a:lnSpc>
                <a:spcPct val="90000"/>
              </a:lnSpc>
            </a:pPr>
            <a:r>
              <a:rPr lang="en-GB" sz="1700" dirty="0">
                <a:solidFill>
                  <a:schemeClr val="accent2">
                    <a:lumMod val="50000"/>
                  </a:schemeClr>
                </a:solidFill>
              </a:rPr>
              <a:t>ICMP (Internet Control Messaging Protocol) designed to confirm availability of hosts on a network</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Not always available on hosts to prevent host discovery from scanners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ICMP packets can serve well for offensive operations as follows: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Data exfiltration/establishing reverse shell communications via “data” field (Covered in more detail in later slides)</a:t>
            </a:r>
          </a:p>
          <a:p>
            <a:pPr algn="ctr">
              <a:lnSpc>
                <a:spcPct val="90000"/>
              </a:lnSpc>
            </a:pPr>
            <a:endParaRPr lang="en-GB" sz="1700" dirty="0">
              <a:solidFill>
                <a:schemeClr val="accent2">
                  <a:lumMod val="50000"/>
                </a:schemeClr>
              </a:solidFill>
            </a:endParaRPr>
          </a:p>
          <a:p>
            <a:pPr algn="ctr">
              <a:lnSpc>
                <a:spcPct val="90000"/>
              </a:lnSpc>
            </a:pPr>
            <a:r>
              <a:rPr lang="en-GB" sz="1700" dirty="0">
                <a:solidFill>
                  <a:schemeClr val="accent2">
                    <a:lumMod val="50000"/>
                  </a:schemeClr>
                </a:solidFill>
              </a:rPr>
              <a:t>TTL response values to identify target operating system</a:t>
            </a:r>
          </a:p>
        </p:txBody>
      </p:sp>
    </p:spTree>
    <p:extLst>
      <p:ext uri="{BB962C8B-B14F-4D97-AF65-F5344CB8AC3E}">
        <p14:creationId xmlns:p14="http://schemas.microsoft.com/office/powerpoint/2010/main" val="27962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4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4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4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5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59" name="Rectangle 52">
            <a:extLst>
              <a:ext uri="{FF2B5EF4-FFF2-40B4-BE49-F238E27FC236}">
                <a16:creationId xmlns:a16="http://schemas.microsoft.com/office/drawing/2014/main" id="{F9CD4BEB-C391-4F7E-9838-95411A832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6134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2B84F-74B2-48E8-91F1-607A2313C805}"/>
              </a:ext>
            </a:extLst>
          </p:cNvPr>
          <p:cNvSpPr>
            <a:spLocks noGrp="1"/>
          </p:cNvSpPr>
          <p:nvPr>
            <p:ph type="title"/>
          </p:nvPr>
        </p:nvSpPr>
        <p:spPr>
          <a:xfrm>
            <a:off x="581191" y="723901"/>
            <a:ext cx="10993549" cy="1428750"/>
          </a:xfrm>
        </p:spPr>
        <p:txBody>
          <a:bodyPr vert="horz" lIns="91440" tIns="45720" rIns="91440" bIns="45720" rtlCol="0" anchor="b">
            <a:normAutofit/>
          </a:bodyPr>
          <a:lstStyle/>
          <a:p>
            <a:pPr algn="ctr"/>
            <a:r>
              <a:rPr lang="en-US" sz="3600">
                <a:solidFill>
                  <a:schemeClr val="accent1"/>
                </a:solidFill>
              </a:rPr>
              <a:t>ICMP TTL values</a:t>
            </a:r>
            <a:endParaRPr lang="en-US" sz="3600" dirty="0">
              <a:solidFill>
                <a:schemeClr val="accent1"/>
              </a:solidFill>
            </a:endParaRPr>
          </a:p>
        </p:txBody>
      </p:sp>
      <p:graphicFrame>
        <p:nvGraphicFramePr>
          <p:cNvPr id="8" name="Table 8">
            <a:extLst>
              <a:ext uri="{FF2B5EF4-FFF2-40B4-BE49-F238E27FC236}">
                <a16:creationId xmlns:a16="http://schemas.microsoft.com/office/drawing/2014/main" id="{DE8BCB4A-2889-4A59-9458-2E3C9BB94AE9}"/>
              </a:ext>
            </a:extLst>
          </p:cNvPr>
          <p:cNvGraphicFramePr>
            <a:graphicFrameLocks noGrp="1"/>
          </p:cNvGraphicFramePr>
          <p:nvPr>
            <p:extLst>
              <p:ext uri="{D42A27DB-BD31-4B8C-83A1-F6EECF244321}">
                <p14:modId xmlns:p14="http://schemas.microsoft.com/office/powerpoint/2010/main" val="1509434972"/>
              </p:ext>
            </p:extLst>
          </p:nvPr>
        </p:nvGraphicFramePr>
        <p:xfrm>
          <a:off x="2317172" y="2790605"/>
          <a:ext cx="7563574" cy="3602738"/>
        </p:xfrm>
        <a:graphic>
          <a:graphicData uri="http://schemas.openxmlformats.org/drawingml/2006/table">
            <a:tbl>
              <a:tblPr firstRow="1" bandRow="1">
                <a:tableStyleId>{5C22544A-7EE6-4342-B048-85BDC9FD1C3A}</a:tableStyleId>
              </a:tblPr>
              <a:tblGrid>
                <a:gridCol w="3640086">
                  <a:extLst>
                    <a:ext uri="{9D8B030D-6E8A-4147-A177-3AD203B41FA5}">
                      <a16:colId xmlns:a16="http://schemas.microsoft.com/office/drawing/2014/main" val="4117251180"/>
                    </a:ext>
                  </a:extLst>
                </a:gridCol>
                <a:gridCol w="3923488">
                  <a:extLst>
                    <a:ext uri="{9D8B030D-6E8A-4147-A177-3AD203B41FA5}">
                      <a16:colId xmlns:a16="http://schemas.microsoft.com/office/drawing/2014/main" val="2533975159"/>
                    </a:ext>
                  </a:extLst>
                </a:gridCol>
              </a:tblGrid>
              <a:tr h="1136953">
                <a:tc>
                  <a:txBody>
                    <a:bodyPr/>
                    <a:lstStyle/>
                    <a:p>
                      <a:pPr algn="ctr"/>
                      <a:r>
                        <a:rPr lang="en-US" sz="3100"/>
                        <a:t>Operating System</a:t>
                      </a:r>
                      <a:endParaRPr lang="en-GB" sz="3100"/>
                    </a:p>
                  </a:txBody>
                  <a:tcPr marL="157512" marR="157512" marT="78756" marB="78756"/>
                </a:tc>
                <a:tc>
                  <a:txBody>
                    <a:bodyPr/>
                    <a:lstStyle/>
                    <a:p>
                      <a:pPr algn="ctr"/>
                      <a:r>
                        <a:rPr lang="en-US" sz="3100"/>
                        <a:t>TTL value (Time To Live)</a:t>
                      </a:r>
                      <a:endParaRPr lang="en-GB" sz="3100"/>
                    </a:p>
                  </a:txBody>
                  <a:tcPr marL="157512" marR="157512" marT="78756" marB="78756"/>
                </a:tc>
                <a:extLst>
                  <a:ext uri="{0D108BD9-81ED-4DB2-BD59-A6C34878D82A}">
                    <a16:rowId xmlns:a16="http://schemas.microsoft.com/office/drawing/2014/main" val="3975842701"/>
                  </a:ext>
                </a:extLst>
              </a:tr>
              <a:tr h="664416">
                <a:tc>
                  <a:txBody>
                    <a:bodyPr/>
                    <a:lstStyle/>
                    <a:p>
                      <a:pPr algn="ctr"/>
                      <a:r>
                        <a:rPr lang="en-US" sz="3100"/>
                        <a:t>Linux</a:t>
                      </a:r>
                      <a:endParaRPr lang="en-GB" sz="3100"/>
                    </a:p>
                  </a:txBody>
                  <a:tcPr marL="157512" marR="157512" marT="78756" marB="78756"/>
                </a:tc>
                <a:tc>
                  <a:txBody>
                    <a:bodyPr/>
                    <a:lstStyle/>
                    <a:p>
                      <a:pPr algn="ctr"/>
                      <a:r>
                        <a:rPr lang="en-US" sz="3100" dirty="0"/>
                        <a:t>64</a:t>
                      </a:r>
                      <a:endParaRPr lang="en-GB" sz="3100" dirty="0"/>
                    </a:p>
                  </a:txBody>
                  <a:tcPr marL="157512" marR="157512" marT="78756" marB="78756"/>
                </a:tc>
                <a:extLst>
                  <a:ext uri="{0D108BD9-81ED-4DB2-BD59-A6C34878D82A}">
                    <a16:rowId xmlns:a16="http://schemas.microsoft.com/office/drawing/2014/main" val="3669403302"/>
                  </a:ext>
                </a:extLst>
              </a:tr>
              <a:tr h="664416">
                <a:tc>
                  <a:txBody>
                    <a:bodyPr/>
                    <a:lstStyle/>
                    <a:p>
                      <a:pPr algn="ctr"/>
                      <a:r>
                        <a:rPr lang="en-US" sz="3100"/>
                        <a:t>Windows</a:t>
                      </a:r>
                      <a:endParaRPr lang="en-GB" sz="3100"/>
                    </a:p>
                  </a:txBody>
                  <a:tcPr marL="157512" marR="157512" marT="78756" marB="78756"/>
                </a:tc>
                <a:tc>
                  <a:txBody>
                    <a:bodyPr/>
                    <a:lstStyle/>
                    <a:p>
                      <a:pPr algn="ctr"/>
                      <a:r>
                        <a:rPr lang="en-US" sz="3100"/>
                        <a:t>128</a:t>
                      </a:r>
                      <a:endParaRPr lang="en-GB" sz="3100"/>
                    </a:p>
                  </a:txBody>
                  <a:tcPr marL="157512" marR="157512" marT="78756" marB="78756"/>
                </a:tc>
                <a:extLst>
                  <a:ext uri="{0D108BD9-81ED-4DB2-BD59-A6C34878D82A}">
                    <a16:rowId xmlns:a16="http://schemas.microsoft.com/office/drawing/2014/main" val="3876271205"/>
                  </a:ext>
                </a:extLst>
              </a:tr>
              <a:tr h="1136953">
                <a:tc>
                  <a:txBody>
                    <a:bodyPr/>
                    <a:lstStyle/>
                    <a:p>
                      <a:pPr algn="ctr"/>
                      <a:r>
                        <a:rPr lang="en-US" sz="3100"/>
                        <a:t>Network Devices (Cisco)</a:t>
                      </a:r>
                      <a:endParaRPr lang="en-GB" sz="3100"/>
                    </a:p>
                  </a:txBody>
                  <a:tcPr marL="157512" marR="157512" marT="78756" marB="78756"/>
                </a:tc>
                <a:tc>
                  <a:txBody>
                    <a:bodyPr/>
                    <a:lstStyle/>
                    <a:p>
                      <a:pPr algn="ctr"/>
                      <a:r>
                        <a:rPr lang="en-US" sz="3100" dirty="0"/>
                        <a:t>255</a:t>
                      </a:r>
                      <a:endParaRPr lang="en-GB" sz="3100" dirty="0"/>
                    </a:p>
                  </a:txBody>
                  <a:tcPr marL="157512" marR="157512" marT="78756" marB="78756"/>
                </a:tc>
                <a:extLst>
                  <a:ext uri="{0D108BD9-81ED-4DB2-BD59-A6C34878D82A}">
                    <a16:rowId xmlns:a16="http://schemas.microsoft.com/office/drawing/2014/main" val="2469235916"/>
                  </a:ext>
                </a:extLst>
              </a:tr>
            </a:tbl>
          </a:graphicData>
        </a:graphic>
      </p:graphicFrame>
    </p:spTree>
    <p:extLst>
      <p:ext uri="{BB962C8B-B14F-4D97-AF65-F5344CB8AC3E}">
        <p14:creationId xmlns:p14="http://schemas.microsoft.com/office/powerpoint/2010/main" val="171214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5215-1C74-49C4-8062-C60BB665290F}"/>
              </a:ext>
            </a:extLst>
          </p:cNvPr>
          <p:cNvSpPr>
            <a:spLocks noGrp="1"/>
          </p:cNvSpPr>
          <p:nvPr>
            <p:ph type="title"/>
          </p:nvPr>
        </p:nvSpPr>
        <p:spPr>
          <a:xfrm>
            <a:off x="581192" y="702156"/>
            <a:ext cx="11029616" cy="1013800"/>
          </a:xfrm>
        </p:spPr>
        <p:txBody>
          <a:bodyPr>
            <a:normAutofit/>
          </a:bodyPr>
          <a:lstStyle/>
          <a:p>
            <a:r>
              <a:rPr lang="en-US">
                <a:solidFill>
                  <a:srgbClr val="FFFEFF"/>
                </a:solidFill>
              </a:rPr>
              <a:t>More os detection methods</a:t>
            </a:r>
            <a:endParaRPr lang="en-GB">
              <a:solidFill>
                <a:srgbClr val="FFFEFF"/>
              </a:solidFill>
            </a:endParaRPr>
          </a:p>
        </p:txBody>
      </p:sp>
      <p:graphicFrame>
        <p:nvGraphicFramePr>
          <p:cNvPr id="5" name="Content Placeholder 2">
            <a:extLst>
              <a:ext uri="{FF2B5EF4-FFF2-40B4-BE49-F238E27FC236}">
                <a16:creationId xmlns:a16="http://schemas.microsoft.com/office/drawing/2014/main" id="{03B7349A-E126-459F-A204-9B385FFE9357}"/>
              </a:ext>
            </a:extLst>
          </p:cNvPr>
          <p:cNvGraphicFramePr>
            <a:graphicFrameLocks noGrp="1"/>
          </p:cNvGraphicFramePr>
          <p:nvPr>
            <p:ph idx="1"/>
            <p:extLst>
              <p:ext uri="{D42A27DB-BD31-4B8C-83A1-F6EECF244321}">
                <p14:modId xmlns:p14="http://schemas.microsoft.com/office/powerpoint/2010/main" val="50596465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581192" y="641653"/>
            <a:ext cx="11029616" cy="1095560"/>
          </a:xfrm>
        </p:spPr>
        <p:txBody>
          <a:bodyPr anchor="t">
            <a:normAutofit/>
          </a:bodyPr>
          <a:lstStyle/>
          <a:p>
            <a:pPr algn="ctr"/>
            <a:r>
              <a:rPr lang="en-GB" sz="5400" dirty="0">
                <a:solidFill>
                  <a:schemeClr val="accent2"/>
                </a:solidFill>
              </a:rPr>
              <a:t>Firewall Enumeration</a:t>
            </a:r>
          </a:p>
        </p:txBody>
      </p:sp>
      <p:sp>
        <p:nvSpPr>
          <p:cNvPr id="28" name="Rectangle 27">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581192" y="1879600"/>
            <a:ext cx="11029615" cy="3979200"/>
          </a:xfrm>
        </p:spPr>
        <p:txBody>
          <a:bodyPr>
            <a:normAutofit/>
          </a:bodyPr>
          <a:lstStyle/>
          <a:p>
            <a:r>
              <a:rPr lang="en-GB" sz="2400" dirty="0" err="1">
                <a:solidFill>
                  <a:schemeClr val="accent2">
                    <a:lumMod val="50000"/>
                  </a:schemeClr>
                </a:solidFill>
              </a:rPr>
              <a:t>IPTables</a:t>
            </a:r>
            <a:r>
              <a:rPr lang="en-GB" sz="2400" dirty="0">
                <a:solidFill>
                  <a:schemeClr val="accent2">
                    <a:lumMod val="50000"/>
                  </a:schemeClr>
                </a:solidFill>
              </a:rPr>
              <a:t> – A Linux based firewall hooked into the kernel with high capabilities of traffic logging/prevention</a:t>
            </a:r>
          </a:p>
          <a:p>
            <a:endParaRPr lang="en-GB" sz="2400" dirty="0">
              <a:solidFill>
                <a:schemeClr val="accent2">
                  <a:lumMod val="50000"/>
                </a:schemeClr>
              </a:solidFill>
            </a:endParaRPr>
          </a:p>
          <a:p>
            <a:r>
              <a:rPr lang="en-GB" sz="2400" dirty="0" err="1">
                <a:solidFill>
                  <a:schemeClr val="accent2">
                    <a:lumMod val="50000"/>
                  </a:schemeClr>
                </a:solidFill>
              </a:rPr>
              <a:t>IPTables</a:t>
            </a:r>
            <a:r>
              <a:rPr lang="en-GB" sz="2400" dirty="0">
                <a:solidFill>
                  <a:schemeClr val="accent2">
                    <a:lumMod val="50000"/>
                  </a:schemeClr>
                </a:solidFill>
              </a:rPr>
              <a:t> firewall rules when misconfigured with rules such as REJECT can allow opportunities to enumerate open ports due to information disclosure</a:t>
            </a:r>
          </a:p>
          <a:p>
            <a:endParaRPr lang="en-GB" sz="2400" dirty="0">
              <a:solidFill>
                <a:schemeClr val="accent2">
                  <a:lumMod val="50000"/>
                </a:schemeClr>
              </a:solidFill>
            </a:endParaRPr>
          </a:p>
          <a:p>
            <a:r>
              <a:rPr lang="en-GB" sz="2400" dirty="0">
                <a:solidFill>
                  <a:schemeClr val="accent2">
                    <a:lumMod val="50000"/>
                  </a:schemeClr>
                </a:solidFill>
              </a:rPr>
              <a:t>Enumerating outbound firewall rules can aid in payload weaponization to achieve infiltration or client side attack from external perimeter.</a:t>
            </a:r>
          </a:p>
        </p:txBody>
      </p:sp>
    </p:spTree>
    <p:extLst>
      <p:ext uri="{BB962C8B-B14F-4D97-AF65-F5344CB8AC3E}">
        <p14:creationId xmlns:p14="http://schemas.microsoft.com/office/powerpoint/2010/main" val="140968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with low confidence">
            <a:extLst>
              <a:ext uri="{FF2B5EF4-FFF2-40B4-BE49-F238E27FC236}">
                <a16:creationId xmlns:a16="http://schemas.microsoft.com/office/drawing/2014/main" id="{2504CC88-C184-423B-A2D4-0C1AA97D82FD}"/>
              </a:ext>
            </a:extLst>
          </p:cNvPr>
          <p:cNvPicPr>
            <a:picLocks noChangeAspect="1"/>
          </p:cNvPicPr>
          <p:nvPr/>
        </p:nvPicPr>
        <p:blipFill>
          <a:blip r:embed="rId3"/>
          <a:stretch>
            <a:fillRect/>
          </a:stretch>
        </p:blipFill>
        <p:spPr>
          <a:xfrm>
            <a:off x="1203303" y="1047665"/>
            <a:ext cx="5970784" cy="5030386"/>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251F5-0744-4D7F-8343-5A4F1ABCEB35}"/>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300">
                <a:solidFill>
                  <a:srgbClr val="FFFFFF"/>
                </a:solidFill>
              </a:rPr>
              <a:t>Firewall enumeration </a:t>
            </a:r>
          </a:p>
        </p:txBody>
      </p:sp>
    </p:spTree>
    <p:extLst>
      <p:ext uri="{BB962C8B-B14F-4D97-AF65-F5344CB8AC3E}">
        <p14:creationId xmlns:p14="http://schemas.microsoft.com/office/powerpoint/2010/main" val="353829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6B504-03DB-450E-A2C9-2B3C97FBE8D6}"/>
              </a:ext>
            </a:extLst>
          </p:cNvPr>
          <p:cNvSpPr>
            <a:spLocks noGrp="1"/>
          </p:cNvSpPr>
          <p:nvPr>
            <p:ph type="title"/>
          </p:nvPr>
        </p:nvSpPr>
        <p:spPr>
          <a:xfrm>
            <a:off x="643468" y="1033389"/>
            <a:ext cx="4826256" cy="4825409"/>
          </a:xfrm>
        </p:spPr>
        <p:txBody>
          <a:bodyPr anchor="ctr">
            <a:normAutofit/>
          </a:bodyPr>
          <a:lstStyle/>
          <a:p>
            <a:pPr algn="ctr"/>
            <a:r>
              <a:rPr lang="en-GB" sz="5000">
                <a:solidFill>
                  <a:srgbClr val="FFFFFF"/>
                </a:solidFill>
              </a:rPr>
              <a:t>Port scanning</a:t>
            </a:r>
            <a:endParaRPr lang="en-GB" sz="5000" dirty="0">
              <a:solidFill>
                <a:srgbClr val="FFFFFF"/>
              </a:solidFill>
            </a:endParaRP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75A717A-39A2-4D8B-B76C-C5ED05D90258}"/>
              </a:ext>
            </a:extLst>
          </p:cNvPr>
          <p:cNvSpPr>
            <a:spLocks noGrp="1"/>
          </p:cNvSpPr>
          <p:nvPr>
            <p:ph idx="1"/>
          </p:nvPr>
        </p:nvSpPr>
        <p:spPr>
          <a:xfrm>
            <a:off x="6755769" y="1033390"/>
            <a:ext cx="4855037" cy="4825409"/>
          </a:xfrm>
          <a:ln w="57150">
            <a:noFill/>
          </a:ln>
        </p:spPr>
        <p:txBody>
          <a:bodyPr anchor="ctr">
            <a:normAutofit/>
          </a:bodyPr>
          <a:lstStyle/>
          <a:p>
            <a:pPr algn="ctr"/>
            <a:r>
              <a:rPr lang="en-GB" sz="2000" dirty="0"/>
              <a:t>Active reconnaissance technique used to check the availability of a network port.</a:t>
            </a:r>
          </a:p>
          <a:p>
            <a:pPr algn="ctr"/>
            <a:endParaRPr lang="en-GB" sz="2000" dirty="0"/>
          </a:p>
          <a:p>
            <a:pPr algn="ctr"/>
            <a:r>
              <a:rPr lang="en-GB" sz="2000" dirty="0"/>
              <a:t>Port scanning can be conducted in many ways rather than a typical TCP connect.</a:t>
            </a:r>
          </a:p>
          <a:p>
            <a:pPr algn="ctr"/>
            <a:endParaRPr lang="en-GB" sz="2000" dirty="0"/>
          </a:p>
          <a:p>
            <a:pPr algn="ctr"/>
            <a:r>
              <a:rPr lang="en-GB" sz="2000" dirty="0"/>
              <a:t>Port scanning if done too loud/aggressively can cause defences to trigger.</a:t>
            </a:r>
          </a:p>
        </p:txBody>
      </p:sp>
    </p:spTree>
    <p:extLst>
      <p:ext uri="{BB962C8B-B14F-4D97-AF65-F5344CB8AC3E}">
        <p14:creationId xmlns:p14="http://schemas.microsoft.com/office/powerpoint/2010/main" val="3932310634"/>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22</TotalTime>
  <Words>1419</Words>
  <Application>Microsoft Office PowerPoint</Application>
  <PresentationFormat>Widescreen</PresentationFormat>
  <Paragraphs>115</Paragraphs>
  <Slides>20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Gill Sans MT</vt:lpstr>
      <vt:lpstr>Wingdings 2</vt:lpstr>
      <vt:lpstr>Dividend</vt:lpstr>
      <vt:lpstr>Active reconnaissance</vt:lpstr>
      <vt:lpstr>Agenda</vt:lpstr>
      <vt:lpstr>What is active reconnaissance?</vt:lpstr>
      <vt:lpstr>Offensive ICMP</vt:lpstr>
      <vt:lpstr>ICMP TTL values</vt:lpstr>
      <vt:lpstr>More os detection methods</vt:lpstr>
      <vt:lpstr>Firewall Enumeration</vt:lpstr>
      <vt:lpstr>Firewall enumeration </vt:lpstr>
      <vt:lpstr>Port scanning</vt:lpstr>
      <vt:lpstr>Scanning methods</vt:lpstr>
      <vt:lpstr>NMAP</vt:lpstr>
      <vt:lpstr>Netcat</vt:lpstr>
      <vt:lpstr>SCapy</vt:lpstr>
      <vt:lpstr>Burner machines</vt:lpstr>
      <vt:lpstr>What is a burner machine?</vt:lpstr>
      <vt:lpstr>Decoy Scan</vt:lpstr>
      <vt:lpstr>natlas</vt:lpstr>
      <vt:lpstr>Censys</vt:lpstr>
      <vt:lpstr>Shodan</vt:lpstr>
      <vt:lpstr>Zoomeye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Aqeeb Hussain</dc:creator>
  <cp:lastModifiedBy>Aqeeb Hussain</cp:lastModifiedBy>
  <cp:revision>530</cp:revision>
  <dcterms:created xsi:type="dcterms:W3CDTF">2021-09-16T15:48:05Z</dcterms:created>
  <dcterms:modified xsi:type="dcterms:W3CDTF">2021-10-14T16:35:46Z</dcterms:modified>
</cp:coreProperties>
</file>