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4"/>
  </p:sldMasterIdLst>
  <p:notesMasterIdLst>
    <p:notesMasterId r:id="rId22"/>
  </p:notesMasterIdLst>
  <p:sldIdLst>
    <p:sldId id="306" r:id="rId5"/>
    <p:sldId id="307" r:id="rId6"/>
    <p:sldId id="308" r:id="rId7"/>
    <p:sldId id="315" r:id="rId8"/>
    <p:sldId id="309" r:id="rId9"/>
    <p:sldId id="316" r:id="rId10"/>
    <p:sldId id="330" r:id="rId11"/>
    <p:sldId id="325" r:id="rId12"/>
    <p:sldId id="317" r:id="rId13"/>
    <p:sldId id="326" r:id="rId14"/>
    <p:sldId id="319" r:id="rId15"/>
    <p:sldId id="328" r:id="rId16"/>
    <p:sldId id="322" r:id="rId17"/>
    <p:sldId id="327" r:id="rId18"/>
    <p:sldId id="324" r:id="rId19"/>
    <p:sldId id="320" r:id="rId20"/>
    <p:sldId id="312"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92" userDrawn="1">
          <p15:clr>
            <a:srgbClr val="A4A3A4"/>
          </p15:clr>
        </p15:guide>
        <p15:guide id="2" pos="7056" userDrawn="1">
          <p15:clr>
            <a:srgbClr val="A4A3A4"/>
          </p15:clr>
        </p15:guide>
        <p15:guide id="3" orient="horz" pos="3168"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0024" autoAdjust="0"/>
  </p:normalViewPr>
  <p:slideViewPr>
    <p:cSldViewPr snapToGrid="0">
      <p:cViewPr>
        <p:scale>
          <a:sx n="100" d="100"/>
          <a:sy n="100" d="100"/>
        </p:scale>
        <p:origin x="936" y="-216"/>
      </p:cViewPr>
      <p:guideLst>
        <p:guide orient="horz" pos="1392"/>
        <p:guide pos="7056"/>
        <p:guide orient="horz" pos="3168"/>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microsoft.com/office/2018/10/relationships/authors" Target="author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F4C6061-5535-43FE-AA7B-2832F827C863}"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60F5C96D-348A-449E-85FF-664FDFD3A57D}">
      <dgm:prSet/>
      <dgm:spPr/>
      <dgm:t>
        <a:bodyPr/>
        <a:lstStyle/>
        <a:p>
          <a:pPr algn="ctr"/>
          <a:r>
            <a:rPr lang="en-US" dirty="0">
              <a:latin typeface="Arial" panose="020B0604020202020204" pitchFamily="34" charset="0"/>
              <a:cs typeface="Arial" panose="020B0604020202020204" pitchFamily="34" charset="0"/>
            </a:rPr>
            <a:t>theHarvester</a:t>
          </a:r>
        </a:p>
      </dgm:t>
    </dgm:pt>
    <dgm:pt modelId="{A47AD073-4318-4812-8513-8CA506B6040E}" type="parTrans" cxnId="{4239D8F7-D4EB-474B-8663-9CD82667BFDC}">
      <dgm:prSet/>
      <dgm:spPr/>
      <dgm:t>
        <a:bodyPr/>
        <a:lstStyle/>
        <a:p>
          <a:endParaRPr lang="en-US"/>
        </a:p>
      </dgm:t>
    </dgm:pt>
    <dgm:pt modelId="{3D95359E-9FF7-4AF5-8B1A-7BEC661D0FCB}" type="sibTrans" cxnId="{4239D8F7-D4EB-474B-8663-9CD82667BFDC}">
      <dgm:prSet/>
      <dgm:spPr/>
      <dgm:t>
        <a:bodyPr/>
        <a:lstStyle/>
        <a:p>
          <a:endParaRPr lang="en-US"/>
        </a:p>
      </dgm:t>
    </dgm:pt>
    <dgm:pt modelId="{8C5098F9-D28B-4F14-AC8D-A8811E6FAAB4}">
      <dgm:prSet/>
      <dgm:spPr/>
      <dgm:t>
        <a:bodyPr/>
        <a:lstStyle/>
        <a:p>
          <a:pPr algn="ctr"/>
          <a:r>
            <a:rPr lang="en-US" dirty="0">
              <a:latin typeface="Arial" panose="020B0604020202020204" pitchFamily="34" charset="0"/>
              <a:cs typeface="Arial" panose="020B0604020202020204" pitchFamily="34" charset="0"/>
            </a:rPr>
            <a:t>Netcraft</a:t>
          </a:r>
        </a:p>
      </dgm:t>
    </dgm:pt>
    <dgm:pt modelId="{A864C8D4-20EE-47F2-A201-A4C8AFDC9221}" type="parTrans" cxnId="{8D89337F-6C50-48E1-88E8-DFC49D95EA92}">
      <dgm:prSet/>
      <dgm:spPr/>
      <dgm:t>
        <a:bodyPr/>
        <a:lstStyle/>
        <a:p>
          <a:endParaRPr lang="en-US"/>
        </a:p>
      </dgm:t>
    </dgm:pt>
    <dgm:pt modelId="{577FE0F2-0999-462F-B873-D6A99883567A}" type="sibTrans" cxnId="{8D89337F-6C50-48E1-88E8-DFC49D95EA92}">
      <dgm:prSet/>
      <dgm:spPr/>
      <dgm:t>
        <a:bodyPr/>
        <a:lstStyle/>
        <a:p>
          <a:endParaRPr lang="en-US"/>
        </a:p>
      </dgm:t>
    </dgm:pt>
    <dgm:pt modelId="{FD5E6C92-1178-4060-916A-1BBF67779AA8}">
      <dgm:prSet/>
      <dgm:spPr/>
      <dgm:t>
        <a:bodyPr/>
        <a:lstStyle/>
        <a:p>
          <a:pPr algn="ctr"/>
          <a:r>
            <a:rPr lang="en-US" dirty="0">
              <a:latin typeface="Arial" panose="020B0604020202020204" pitchFamily="34" charset="0"/>
              <a:cs typeface="Arial" panose="020B0604020202020204" pitchFamily="34" charset="0"/>
            </a:rPr>
            <a:t>The Wayback Machine</a:t>
          </a:r>
        </a:p>
      </dgm:t>
    </dgm:pt>
    <dgm:pt modelId="{5351618D-0FAA-4010-98E3-E51903AB6824}" type="parTrans" cxnId="{9B8F1F99-9FB1-4CF3-B478-784E6FDC6078}">
      <dgm:prSet/>
      <dgm:spPr/>
      <dgm:t>
        <a:bodyPr/>
        <a:lstStyle/>
        <a:p>
          <a:endParaRPr lang="en-US"/>
        </a:p>
      </dgm:t>
    </dgm:pt>
    <dgm:pt modelId="{8CF179F3-E8CC-4225-9F73-047D2D034C97}" type="sibTrans" cxnId="{9B8F1F99-9FB1-4CF3-B478-784E6FDC6078}">
      <dgm:prSet/>
      <dgm:spPr/>
      <dgm:t>
        <a:bodyPr/>
        <a:lstStyle/>
        <a:p>
          <a:endParaRPr lang="en-US"/>
        </a:p>
      </dgm:t>
    </dgm:pt>
    <dgm:pt modelId="{43BB4DD5-87F9-4706-8CAE-D9DE5D2BD2D0}">
      <dgm:prSet/>
      <dgm:spPr/>
      <dgm:t>
        <a:bodyPr/>
        <a:lstStyle/>
        <a:p>
          <a:pPr algn="ctr"/>
          <a:r>
            <a:rPr lang="en-US" dirty="0">
              <a:latin typeface="Arial" panose="020B0604020202020204" pitchFamily="34" charset="0"/>
              <a:cs typeface="Arial" panose="020B0604020202020204" pitchFamily="34" charset="0"/>
            </a:rPr>
            <a:t>Google Dorks</a:t>
          </a:r>
        </a:p>
      </dgm:t>
    </dgm:pt>
    <dgm:pt modelId="{DA0D8D72-8D9B-4DEF-B353-ACF5269AA9AA}" type="parTrans" cxnId="{C403045C-4795-4806-A3F5-09BD9648E07D}">
      <dgm:prSet/>
      <dgm:spPr/>
      <dgm:t>
        <a:bodyPr/>
        <a:lstStyle/>
        <a:p>
          <a:endParaRPr lang="en-US"/>
        </a:p>
      </dgm:t>
    </dgm:pt>
    <dgm:pt modelId="{41443ECA-EAFB-453C-AB6A-3EF1255F836A}" type="sibTrans" cxnId="{C403045C-4795-4806-A3F5-09BD9648E07D}">
      <dgm:prSet/>
      <dgm:spPr/>
      <dgm:t>
        <a:bodyPr/>
        <a:lstStyle/>
        <a:p>
          <a:endParaRPr lang="en-US"/>
        </a:p>
      </dgm:t>
    </dgm:pt>
    <dgm:pt modelId="{09A9505B-3AAC-4780-8B05-9CBB3501BCBE}">
      <dgm:prSet/>
      <dgm:spPr/>
      <dgm:t>
        <a:bodyPr/>
        <a:lstStyle/>
        <a:p>
          <a:pPr algn="ctr"/>
          <a:r>
            <a:rPr lang="en-US" dirty="0" err="1">
              <a:latin typeface="Arial" panose="020B0604020202020204" pitchFamily="34" charset="0"/>
              <a:cs typeface="Arial" panose="020B0604020202020204" pitchFamily="34" charset="0"/>
            </a:rPr>
            <a:t>BreachDirectory</a:t>
          </a:r>
          <a:r>
            <a:rPr lang="en-US" dirty="0">
              <a:latin typeface="Arial" panose="020B0604020202020204" pitchFamily="34" charset="0"/>
              <a:cs typeface="Arial" panose="020B0604020202020204" pitchFamily="34" charset="0"/>
            </a:rPr>
            <a:t> API (Rohan Patra)</a:t>
          </a:r>
        </a:p>
      </dgm:t>
    </dgm:pt>
    <dgm:pt modelId="{92DF450A-92FF-4813-8A28-C040BC6A516E}" type="parTrans" cxnId="{52EA7D7B-A35E-4B82-9D9F-D7473E7D9979}">
      <dgm:prSet/>
      <dgm:spPr/>
      <dgm:t>
        <a:bodyPr/>
        <a:lstStyle/>
        <a:p>
          <a:endParaRPr lang="en-US"/>
        </a:p>
      </dgm:t>
    </dgm:pt>
    <dgm:pt modelId="{7C566D32-6D33-4066-A131-1A9553D1B96A}" type="sibTrans" cxnId="{52EA7D7B-A35E-4B82-9D9F-D7473E7D9979}">
      <dgm:prSet/>
      <dgm:spPr/>
      <dgm:t>
        <a:bodyPr/>
        <a:lstStyle/>
        <a:p>
          <a:endParaRPr lang="en-US"/>
        </a:p>
      </dgm:t>
    </dgm:pt>
    <dgm:pt modelId="{ADB340D3-2ED0-4753-A947-8761D7BE7D86}" type="pres">
      <dgm:prSet presAssocID="{BF4C6061-5535-43FE-AA7B-2832F827C863}" presName="vert0" presStyleCnt="0">
        <dgm:presLayoutVars>
          <dgm:dir/>
          <dgm:animOne val="branch"/>
          <dgm:animLvl val="lvl"/>
        </dgm:presLayoutVars>
      </dgm:prSet>
      <dgm:spPr/>
    </dgm:pt>
    <dgm:pt modelId="{0FEA481E-AD3E-4EF2-9DDE-F4E61C562C33}" type="pres">
      <dgm:prSet presAssocID="{60F5C96D-348A-449E-85FF-664FDFD3A57D}" presName="thickLine" presStyleLbl="alignNode1" presStyleIdx="0" presStyleCnt="5"/>
      <dgm:spPr/>
    </dgm:pt>
    <dgm:pt modelId="{A1F11710-3973-4298-980D-2FB137BB1C0F}" type="pres">
      <dgm:prSet presAssocID="{60F5C96D-348A-449E-85FF-664FDFD3A57D}" presName="horz1" presStyleCnt="0"/>
      <dgm:spPr/>
    </dgm:pt>
    <dgm:pt modelId="{C91354AD-1CF7-4447-B3C7-6971AE86E3D7}" type="pres">
      <dgm:prSet presAssocID="{60F5C96D-348A-449E-85FF-664FDFD3A57D}" presName="tx1" presStyleLbl="revTx" presStyleIdx="0" presStyleCnt="5"/>
      <dgm:spPr/>
    </dgm:pt>
    <dgm:pt modelId="{EF5369A6-51E9-4394-BF50-E03675293EAF}" type="pres">
      <dgm:prSet presAssocID="{60F5C96D-348A-449E-85FF-664FDFD3A57D}" presName="vert1" presStyleCnt="0"/>
      <dgm:spPr/>
    </dgm:pt>
    <dgm:pt modelId="{8EB59163-CB1D-495D-8BD2-E9DC7D6C5307}" type="pres">
      <dgm:prSet presAssocID="{8C5098F9-D28B-4F14-AC8D-A8811E6FAAB4}" presName="thickLine" presStyleLbl="alignNode1" presStyleIdx="1" presStyleCnt="5"/>
      <dgm:spPr/>
    </dgm:pt>
    <dgm:pt modelId="{AA2F7A96-7590-4F75-91A9-46C8B63ACC2C}" type="pres">
      <dgm:prSet presAssocID="{8C5098F9-D28B-4F14-AC8D-A8811E6FAAB4}" presName="horz1" presStyleCnt="0"/>
      <dgm:spPr/>
    </dgm:pt>
    <dgm:pt modelId="{CBF4DE00-CCF0-4F89-90A9-849956AE5BC8}" type="pres">
      <dgm:prSet presAssocID="{8C5098F9-D28B-4F14-AC8D-A8811E6FAAB4}" presName="tx1" presStyleLbl="revTx" presStyleIdx="1" presStyleCnt="5"/>
      <dgm:spPr/>
    </dgm:pt>
    <dgm:pt modelId="{06D0C738-CF33-491A-99ED-B04D17521262}" type="pres">
      <dgm:prSet presAssocID="{8C5098F9-D28B-4F14-AC8D-A8811E6FAAB4}" presName="vert1" presStyleCnt="0"/>
      <dgm:spPr/>
    </dgm:pt>
    <dgm:pt modelId="{B0E6E969-5CB0-448B-9109-14BE6017CA21}" type="pres">
      <dgm:prSet presAssocID="{FD5E6C92-1178-4060-916A-1BBF67779AA8}" presName="thickLine" presStyleLbl="alignNode1" presStyleIdx="2" presStyleCnt="5"/>
      <dgm:spPr/>
    </dgm:pt>
    <dgm:pt modelId="{62D2DB51-1961-48D1-BFE6-5D038492C4DD}" type="pres">
      <dgm:prSet presAssocID="{FD5E6C92-1178-4060-916A-1BBF67779AA8}" presName="horz1" presStyleCnt="0"/>
      <dgm:spPr/>
    </dgm:pt>
    <dgm:pt modelId="{E04AF721-1614-4B84-BB80-B343EBBF0410}" type="pres">
      <dgm:prSet presAssocID="{FD5E6C92-1178-4060-916A-1BBF67779AA8}" presName="tx1" presStyleLbl="revTx" presStyleIdx="2" presStyleCnt="5"/>
      <dgm:spPr/>
    </dgm:pt>
    <dgm:pt modelId="{A5FCAA7F-A09B-4FD8-B466-C8F3FEB49E24}" type="pres">
      <dgm:prSet presAssocID="{FD5E6C92-1178-4060-916A-1BBF67779AA8}" presName="vert1" presStyleCnt="0"/>
      <dgm:spPr/>
    </dgm:pt>
    <dgm:pt modelId="{C5838B1A-7163-4510-8B88-2F6CD15FDA3E}" type="pres">
      <dgm:prSet presAssocID="{43BB4DD5-87F9-4706-8CAE-D9DE5D2BD2D0}" presName="thickLine" presStyleLbl="alignNode1" presStyleIdx="3" presStyleCnt="5"/>
      <dgm:spPr/>
    </dgm:pt>
    <dgm:pt modelId="{C0D49385-EAEF-4B73-9F70-77BE95F70862}" type="pres">
      <dgm:prSet presAssocID="{43BB4DD5-87F9-4706-8CAE-D9DE5D2BD2D0}" presName="horz1" presStyleCnt="0"/>
      <dgm:spPr/>
    </dgm:pt>
    <dgm:pt modelId="{31BCCB0A-DD30-45E8-B5A5-A96A001E8B7C}" type="pres">
      <dgm:prSet presAssocID="{43BB4DD5-87F9-4706-8CAE-D9DE5D2BD2D0}" presName="tx1" presStyleLbl="revTx" presStyleIdx="3" presStyleCnt="5"/>
      <dgm:spPr/>
    </dgm:pt>
    <dgm:pt modelId="{139862B1-9F6E-4891-8896-D24DABA1B3A1}" type="pres">
      <dgm:prSet presAssocID="{43BB4DD5-87F9-4706-8CAE-D9DE5D2BD2D0}" presName="vert1" presStyleCnt="0"/>
      <dgm:spPr/>
    </dgm:pt>
    <dgm:pt modelId="{02C2A1FB-F163-4029-B0C1-F5B29E243C48}" type="pres">
      <dgm:prSet presAssocID="{09A9505B-3AAC-4780-8B05-9CBB3501BCBE}" presName="thickLine" presStyleLbl="alignNode1" presStyleIdx="4" presStyleCnt="5"/>
      <dgm:spPr/>
    </dgm:pt>
    <dgm:pt modelId="{C069E4FD-E1FA-454F-A181-12A5FA766EFA}" type="pres">
      <dgm:prSet presAssocID="{09A9505B-3AAC-4780-8B05-9CBB3501BCBE}" presName="horz1" presStyleCnt="0"/>
      <dgm:spPr/>
    </dgm:pt>
    <dgm:pt modelId="{6C51F2AD-386B-4545-983F-927DB8D36BAF}" type="pres">
      <dgm:prSet presAssocID="{09A9505B-3AAC-4780-8B05-9CBB3501BCBE}" presName="tx1" presStyleLbl="revTx" presStyleIdx="4" presStyleCnt="5"/>
      <dgm:spPr/>
    </dgm:pt>
    <dgm:pt modelId="{3C9DB1D1-3865-44E2-833E-DDC5565F720A}" type="pres">
      <dgm:prSet presAssocID="{09A9505B-3AAC-4780-8B05-9CBB3501BCBE}" presName="vert1" presStyleCnt="0"/>
      <dgm:spPr/>
    </dgm:pt>
  </dgm:ptLst>
  <dgm:cxnLst>
    <dgm:cxn modelId="{4E3D6114-0C6A-4EB4-9031-606C7B13981E}" type="presOf" srcId="{FD5E6C92-1178-4060-916A-1BBF67779AA8}" destId="{E04AF721-1614-4B84-BB80-B343EBBF0410}" srcOrd="0" destOrd="0" presId="urn:microsoft.com/office/officeart/2008/layout/LinedList"/>
    <dgm:cxn modelId="{0306FA17-CF2D-4C67-91D6-66F2FA0A6ADE}" type="presOf" srcId="{8C5098F9-D28B-4F14-AC8D-A8811E6FAAB4}" destId="{CBF4DE00-CCF0-4F89-90A9-849956AE5BC8}" srcOrd="0" destOrd="0" presId="urn:microsoft.com/office/officeart/2008/layout/LinedList"/>
    <dgm:cxn modelId="{836A1E3E-6951-475E-A426-F3A173263F70}" type="presOf" srcId="{BF4C6061-5535-43FE-AA7B-2832F827C863}" destId="{ADB340D3-2ED0-4753-A947-8761D7BE7D86}" srcOrd="0" destOrd="0" presId="urn:microsoft.com/office/officeart/2008/layout/LinedList"/>
    <dgm:cxn modelId="{C403045C-4795-4806-A3F5-09BD9648E07D}" srcId="{BF4C6061-5535-43FE-AA7B-2832F827C863}" destId="{43BB4DD5-87F9-4706-8CAE-D9DE5D2BD2D0}" srcOrd="3" destOrd="0" parTransId="{DA0D8D72-8D9B-4DEF-B353-ACF5269AA9AA}" sibTransId="{41443ECA-EAFB-453C-AB6A-3EF1255F836A}"/>
    <dgm:cxn modelId="{007E847A-82EF-49BF-8ABF-43C0B5AC4670}" type="presOf" srcId="{09A9505B-3AAC-4780-8B05-9CBB3501BCBE}" destId="{6C51F2AD-386B-4545-983F-927DB8D36BAF}" srcOrd="0" destOrd="0" presId="urn:microsoft.com/office/officeart/2008/layout/LinedList"/>
    <dgm:cxn modelId="{52EA7D7B-A35E-4B82-9D9F-D7473E7D9979}" srcId="{BF4C6061-5535-43FE-AA7B-2832F827C863}" destId="{09A9505B-3AAC-4780-8B05-9CBB3501BCBE}" srcOrd="4" destOrd="0" parTransId="{92DF450A-92FF-4813-8A28-C040BC6A516E}" sibTransId="{7C566D32-6D33-4066-A131-1A9553D1B96A}"/>
    <dgm:cxn modelId="{8D89337F-6C50-48E1-88E8-DFC49D95EA92}" srcId="{BF4C6061-5535-43FE-AA7B-2832F827C863}" destId="{8C5098F9-D28B-4F14-AC8D-A8811E6FAAB4}" srcOrd="1" destOrd="0" parTransId="{A864C8D4-20EE-47F2-A201-A4C8AFDC9221}" sibTransId="{577FE0F2-0999-462F-B873-D6A99883567A}"/>
    <dgm:cxn modelId="{A1F3C682-957D-4656-A253-BAF3C96458BD}" type="presOf" srcId="{43BB4DD5-87F9-4706-8CAE-D9DE5D2BD2D0}" destId="{31BCCB0A-DD30-45E8-B5A5-A96A001E8B7C}" srcOrd="0" destOrd="0" presId="urn:microsoft.com/office/officeart/2008/layout/LinedList"/>
    <dgm:cxn modelId="{9B8F1F99-9FB1-4CF3-B478-784E6FDC6078}" srcId="{BF4C6061-5535-43FE-AA7B-2832F827C863}" destId="{FD5E6C92-1178-4060-916A-1BBF67779AA8}" srcOrd="2" destOrd="0" parTransId="{5351618D-0FAA-4010-98E3-E51903AB6824}" sibTransId="{8CF179F3-E8CC-4225-9F73-047D2D034C97}"/>
    <dgm:cxn modelId="{8A3CB49C-60CD-479D-B5D4-2F595735E00F}" type="presOf" srcId="{60F5C96D-348A-449E-85FF-664FDFD3A57D}" destId="{C91354AD-1CF7-4447-B3C7-6971AE86E3D7}" srcOrd="0" destOrd="0" presId="urn:microsoft.com/office/officeart/2008/layout/LinedList"/>
    <dgm:cxn modelId="{4239D8F7-D4EB-474B-8663-9CD82667BFDC}" srcId="{BF4C6061-5535-43FE-AA7B-2832F827C863}" destId="{60F5C96D-348A-449E-85FF-664FDFD3A57D}" srcOrd="0" destOrd="0" parTransId="{A47AD073-4318-4812-8513-8CA506B6040E}" sibTransId="{3D95359E-9FF7-4AF5-8B1A-7BEC661D0FCB}"/>
    <dgm:cxn modelId="{A5CD70D2-0FC9-44BC-8895-4BFEC8F4C7C2}" type="presParOf" srcId="{ADB340D3-2ED0-4753-A947-8761D7BE7D86}" destId="{0FEA481E-AD3E-4EF2-9DDE-F4E61C562C33}" srcOrd="0" destOrd="0" presId="urn:microsoft.com/office/officeart/2008/layout/LinedList"/>
    <dgm:cxn modelId="{E02111F2-DE18-4E4C-801F-E14E10D485C7}" type="presParOf" srcId="{ADB340D3-2ED0-4753-A947-8761D7BE7D86}" destId="{A1F11710-3973-4298-980D-2FB137BB1C0F}" srcOrd="1" destOrd="0" presId="urn:microsoft.com/office/officeart/2008/layout/LinedList"/>
    <dgm:cxn modelId="{44D01C7B-9EC0-4203-80D7-C0D6B8107180}" type="presParOf" srcId="{A1F11710-3973-4298-980D-2FB137BB1C0F}" destId="{C91354AD-1CF7-4447-B3C7-6971AE86E3D7}" srcOrd="0" destOrd="0" presId="urn:microsoft.com/office/officeart/2008/layout/LinedList"/>
    <dgm:cxn modelId="{B2396AE6-C9F0-49A1-9000-5F79808A6391}" type="presParOf" srcId="{A1F11710-3973-4298-980D-2FB137BB1C0F}" destId="{EF5369A6-51E9-4394-BF50-E03675293EAF}" srcOrd="1" destOrd="0" presId="urn:microsoft.com/office/officeart/2008/layout/LinedList"/>
    <dgm:cxn modelId="{57ADE7B8-4999-407D-962F-3EED81DA3FFD}" type="presParOf" srcId="{ADB340D3-2ED0-4753-A947-8761D7BE7D86}" destId="{8EB59163-CB1D-495D-8BD2-E9DC7D6C5307}" srcOrd="2" destOrd="0" presId="urn:microsoft.com/office/officeart/2008/layout/LinedList"/>
    <dgm:cxn modelId="{C2F9F540-228F-4750-8E70-407535A13B6D}" type="presParOf" srcId="{ADB340D3-2ED0-4753-A947-8761D7BE7D86}" destId="{AA2F7A96-7590-4F75-91A9-46C8B63ACC2C}" srcOrd="3" destOrd="0" presId="urn:microsoft.com/office/officeart/2008/layout/LinedList"/>
    <dgm:cxn modelId="{34E7E678-8882-41CD-AF12-57171DB66294}" type="presParOf" srcId="{AA2F7A96-7590-4F75-91A9-46C8B63ACC2C}" destId="{CBF4DE00-CCF0-4F89-90A9-849956AE5BC8}" srcOrd="0" destOrd="0" presId="urn:microsoft.com/office/officeart/2008/layout/LinedList"/>
    <dgm:cxn modelId="{4EBC5BD8-FA15-461E-B6CF-2A602C3FE77F}" type="presParOf" srcId="{AA2F7A96-7590-4F75-91A9-46C8B63ACC2C}" destId="{06D0C738-CF33-491A-99ED-B04D17521262}" srcOrd="1" destOrd="0" presId="urn:microsoft.com/office/officeart/2008/layout/LinedList"/>
    <dgm:cxn modelId="{7E410040-FFFC-46D1-B1FC-7D51F4D8B570}" type="presParOf" srcId="{ADB340D3-2ED0-4753-A947-8761D7BE7D86}" destId="{B0E6E969-5CB0-448B-9109-14BE6017CA21}" srcOrd="4" destOrd="0" presId="urn:microsoft.com/office/officeart/2008/layout/LinedList"/>
    <dgm:cxn modelId="{5B20CF7E-A6E6-4BFC-B12C-3589FBD6B550}" type="presParOf" srcId="{ADB340D3-2ED0-4753-A947-8761D7BE7D86}" destId="{62D2DB51-1961-48D1-BFE6-5D038492C4DD}" srcOrd="5" destOrd="0" presId="urn:microsoft.com/office/officeart/2008/layout/LinedList"/>
    <dgm:cxn modelId="{8E06BC50-D463-4BF2-BC90-233878839E40}" type="presParOf" srcId="{62D2DB51-1961-48D1-BFE6-5D038492C4DD}" destId="{E04AF721-1614-4B84-BB80-B343EBBF0410}" srcOrd="0" destOrd="0" presId="urn:microsoft.com/office/officeart/2008/layout/LinedList"/>
    <dgm:cxn modelId="{68AE931E-9837-4384-8F70-39EB92E03C07}" type="presParOf" srcId="{62D2DB51-1961-48D1-BFE6-5D038492C4DD}" destId="{A5FCAA7F-A09B-4FD8-B466-C8F3FEB49E24}" srcOrd="1" destOrd="0" presId="urn:microsoft.com/office/officeart/2008/layout/LinedList"/>
    <dgm:cxn modelId="{21106375-4830-45D4-BA38-86A348E7D470}" type="presParOf" srcId="{ADB340D3-2ED0-4753-A947-8761D7BE7D86}" destId="{C5838B1A-7163-4510-8B88-2F6CD15FDA3E}" srcOrd="6" destOrd="0" presId="urn:microsoft.com/office/officeart/2008/layout/LinedList"/>
    <dgm:cxn modelId="{3051C7A1-8D91-4533-A89E-03162026B7D4}" type="presParOf" srcId="{ADB340D3-2ED0-4753-A947-8761D7BE7D86}" destId="{C0D49385-EAEF-4B73-9F70-77BE95F70862}" srcOrd="7" destOrd="0" presId="urn:microsoft.com/office/officeart/2008/layout/LinedList"/>
    <dgm:cxn modelId="{E3CEC5EF-D715-46EB-B35B-E678041332E2}" type="presParOf" srcId="{C0D49385-EAEF-4B73-9F70-77BE95F70862}" destId="{31BCCB0A-DD30-45E8-B5A5-A96A001E8B7C}" srcOrd="0" destOrd="0" presId="urn:microsoft.com/office/officeart/2008/layout/LinedList"/>
    <dgm:cxn modelId="{E77D70C3-3722-4144-A19A-1A4E6081D572}" type="presParOf" srcId="{C0D49385-EAEF-4B73-9F70-77BE95F70862}" destId="{139862B1-9F6E-4891-8896-D24DABA1B3A1}" srcOrd="1" destOrd="0" presId="urn:microsoft.com/office/officeart/2008/layout/LinedList"/>
    <dgm:cxn modelId="{90234EA7-8568-4295-8331-8302CCA24237}" type="presParOf" srcId="{ADB340D3-2ED0-4753-A947-8761D7BE7D86}" destId="{02C2A1FB-F163-4029-B0C1-F5B29E243C48}" srcOrd="8" destOrd="0" presId="urn:microsoft.com/office/officeart/2008/layout/LinedList"/>
    <dgm:cxn modelId="{9EB0F34A-DAB6-43F0-BA99-C769456942D8}" type="presParOf" srcId="{ADB340D3-2ED0-4753-A947-8761D7BE7D86}" destId="{C069E4FD-E1FA-454F-A181-12A5FA766EFA}" srcOrd="9" destOrd="0" presId="urn:microsoft.com/office/officeart/2008/layout/LinedList"/>
    <dgm:cxn modelId="{19624C1F-7F11-490D-9B9D-E20BFD777062}" type="presParOf" srcId="{C069E4FD-E1FA-454F-A181-12A5FA766EFA}" destId="{6C51F2AD-386B-4545-983F-927DB8D36BAF}" srcOrd="0" destOrd="0" presId="urn:microsoft.com/office/officeart/2008/layout/LinedList"/>
    <dgm:cxn modelId="{E6C8740A-DFC1-44BC-87CA-A7290709F834}" type="presParOf" srcId="{C069E4FD-E1FA-454F-A181-12A5FA766EFA}" destId="{3C9DB1D1-3865-44E2-833E-DDC5565F720A}"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52C2BD9-0562-4FDA-A125-54106C5A8396}"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BC60AAE0-9208-415E-95FF-EFD7A73B6B7F}">
      <dgm:prSet/>
      <dgm:spPr/>
      <dgm:t>
        <a:bodyPr/>
        <a:lstStyle/>
        <a:p>
          <a:pPr algn="ctr"/>
          <a:r>
            <a:rPr lang="en-US" dirty="0">
              <a:latin typeface="Arial" panose="020B0604020202020204" pitchFamily="34" charset="0"/>
              <a:cs typeface="Arial" panose="020B0604020202020204" pitchFamily="34" charset="0"/>
            </a:rPr>
            <a:t>Written in Python, a scraping tool capable of querying the internet with multiple search engines.</a:t>
          </a:r>
        </a:p>
      </dgm:t>
    </dgm:pt>
    <dgm:pt modelId="{857EAAED-74A8-40BB-B5FA-D93A69AEC603}" type="parTrans" cxnId="{80BBA616-45CE-4BC3-8E57-85BC61687394}">
      <dgm:prSet/>
      <dgm:spPr/>
      <dgm:t>
        <a:bodyPr/>
        <a:lstStyle/>
        <a:p>
          <a:endParaRPr lang="en-US"/>
        </a:p>
      </dgm:t>
    </dgm:pt>
    <dgm:pt modelId="{9A0CD33D-4D6F-4617-81D5-8889E09E3C71}" type="sibTrans" cxnId="{80BBA616-45CE-4BC3-8E57-85BC61687394}">
      <dgm:prSet/>
      <dgm:spPr/>
      <dgm:t>
        <a:bodyPr/>
        <a:lstStyle/>
        <a:p>
          <a:endParaRPr lang="en-US"/>
        </a:p>
      </dgm:t>
    </dgm:pt>
    <dgm:pt modelId="{F01BFCC3-FB66-490F-B87D-7466B4779153}">
      <dgm:prSet/>
      <dgm:spPr/>
      <dgm:t>
        <a:bodyPr/>
        <a:lstStyle/>
        <a:p>
          <a:pPr algn="ctr"/>
          <a:r>
            <a:rPr lang="en-US" dirty="0">
              <a:latin typeface="Arial" panose="020B0604020202020204" pitchFamily="34" charset="0"/>
              <a:cs typeface="Arial" panose="020B0604020202020204" pitchFamily="34" charset="0"/>
            </a:rPr>
            <a:t>Capable of gathering target domains, employee emails and target hosts</a:t>
          </a:r>
        </a:p>
      </dgm:t>
    </dgm:pt>
    <dgm:pt modelId="{F441A180-4A11-47DF-9125-14869DD09C92}" type="parTrans" cxnId="{D75B688D-1D97-4637-9F3B-D3DB4D69FA47}">
      <dgm:prSet/>
      <dgm:spPr/>
      <dgm:t>
        <a:bodyPr/>
        <a:lstStyle/>
        <a:p>
          <a:endParaRPr lang="en-US"/>
        </a:p>
      </dgm:t>
    </dgm:pt>
    <dgm:pt modelId="{29C0FD19-EEFD-4E07-B2F6-81DA8E431EBD}" type="sibTrans" cxnId="{D75B688D-1D97-4637-9F3B-D3DB4D69FA47}">
      <dgm:prSet/>
      <dgm:spPr/>
      <dgm:t>
        <a:bodyPr/>
        <a:lstStyle/>
        <a:p>
          <a:endParaRPr lang="en-US"/>
        </a:p>
      </dgm:t>
    </dgm:pt>
    <dgm:pt modelId="{DDA8390E-3265-46AD-BDB6-E015C8E81E46}">
      <dgm:prSet/>
      <dgm:spPr/>
      <dgm:t>
        <a:bodyPr/>
        <a:lstStyle/>
        <a:p>
          <a:pPr algn="ctr"/>
          <a:r>
            <a:rPr lang="en-US" dirty="0">
              <a:latin typeface="Arial" panose="020B0604020202020204" pitchFamily="34" charset="0"/>
              <a:cs typeface="Arial" panose="020B0604020202020204" pitchFamily="34" charset="0"/>
            </a:rPr>
            <a:t>Supports passive reconnaissance (No direct communication to the target)</a:t>
          </a:r>
        </a:p>
      </dgm:t>
    </dgm:pt>
    <dgm:pt modelId="{4C5CACC5-114A-4C44-BAF6-FAA8F602FCDF}" type="parTrans" cxnId="{FE10C83D-2A34-454C-8CE1-01DD0ABAE72A}">
      <dgm:prSet/>
      <dgm:spPr/>
      <dgm:t>
        <a:bodyPr/>
        <a:lstStyle/>
        <a:p>
          <a:endParaRPr lang="en-US"/>
        </a:p>
      </dgm:t>
    </dgm:pt>
    <dgm:pt modelId="{D6305C90-A365-4328-9740-FC2340190C2B}" type="sibTrans" cxnId="{FE10C83D-2A34-454C-8CE1-01DD0ABAE72A}">
      <dgm:prSet/>
      <dgm:spPr/>
      <dgm:t>
        <a:bodyPr/>
        <a:lstStyle/>
        <a:p>
          <a:endParaRPr lang="en-US"/>
        </a:p>
      </dgm:t>
    </dgm:pt>
    <dgm:pt modelId="{B032211A-0BC4-4E02-ABC4-FCF1D215CCC3}" type="pres">
      <dgm:prSet presAssocID="{B52C2BD9-0562-4FDA-A125-54106C5A8396}" presName="vert0" presStyleCnt="0">
        <dgm:presLayoutVars>
          <dgm:dir/>
          <dgm:animOne val="branch"/>
          <dgm:animLvl val="lvl"/>
        </dgm:presLayoutVars>
      </dgm:prSet>
      <dgm:spPr/>
    </dgm:pt>
    <dgm:pt modelId="{4FC70126-1C90-4029-BA58-6F4A43D16073}" type="pres">
      <dgm:prSet presAssocID="{BC60AAE0-9208-415E-95FF-EFD7A73B6B7F}" presName="thickLine" presStyleLbl="alignNode1" presStyleIdx="0" presStyleCnt="3"/>
      <dgm:spPr/>
    </dgm:pt>
    <dgm:pt modelId="{983EE767-0329-4E4F-A946-9E67990E8A0A}" type="pres">
      <dgm:prSet presAssocID="{BC60AAE0-9208-415E-95FF-EFD7A73B6B7F}" presName="horz1" presStyleCnt="0"/>
      <dgm:spPr/>
    </dgm:pt>
    <dgm:pt modelId="{50760EE2-A1E2-42E9-BEE8-7C6F2BD0DAE7}" type="pres">
      <dgm:prSet presAssocID="{BC60AAE0-9208-415E-95FF-EFD7A73B6B7F}" presName="tx1" presStyleLbl="revTx" presStyleIdx="0" presStyleCnt="3"/>
      <dgm:spPr/>
    </dgm:pt>
    <dgm:pt modelId="{7FDD60F7-C9D7-4A13-B71C-0B6FFE7250F9}" type="pres">
      <dgm:prSet presAssocID="{BC60AAE0-9208-415E-95FF-EFD7A73B6B7F}" presName="vert1" presStyleCnt="0"/>
      <dgm:spPr/>
    </dgm:pt>
    <dgm:pt modelId="{1E08A00E-D0AA-43BC-87F6-E4F69F35F995}" type="pres">
      <dgm:prSet presAssocID="{F01BFCC3-FB66-490F-B87D-7466B4779153}" presName="thickLine" presStyleLbl="alignNode1" presStyleIdx="1" presStyleCnt="3"/>
      <dgm:spPr/>
    </dgm:pt>
    <dgm:pt modelId="{D8AC5E8F-C2FF-4CB1-A996-788AB5C33289}" type="pres">
      <dgm:prSet presAssocID="{F01BFCC3-FB66-490F-B87D-7466B4779153}" presName="horz1" presStyleCnt="0"/>
      <dgm:spPr/>
    </dgm:pt>
    <dgm:pt modelId="{199183BB-3F50-414A-9104-99A008F52B37}" type="pres">
      <dgm:prSet presAssocID="{F01BFCC3-FB66-490F-B87D-7466B4779153}" presName="tx1" presStyleLbl="revTx" presStyleIdx="1" presStyleCnt="3"/>
      <dgm:spPr/>
    </dgm:pt>
    <dgm:pt modelId="{6D6F4C9F-3820-49C1-8D0F-0CC88C54F15C}" type="pres">
      <dgm:prSet presAssocID="{F01BFCC3-FB66-490F-B87D-7466B4779153}" presName="vert1" presStyleCnt="0"/>
      <dgm:spPr/>
    </dgm:pt>
    <dgm:pt modelId="{199722BB-6399-448C-80AE-024DD6D5B42F}" type="pres">
      <dgm:prSet presAssocID="{DDA8390E-3265-46AD-BDB6-E015C8E81E46}" presName="thickLine" presStyleLbl="alignNode1" presStyleIdx="2" presStyleCnt="3"/>
      <dgm:spPr/>
    </dgm:pt>
    <dgm:pt modelId="{2FE32426-3F64-421D-8A05-A1190E887F3A}" type="pres">
      <dgm:prSet presAssocID="{DDA8390E-3265-46AD-BDB6-E015C8E81E46}" presName="horz1" presStyleCnt="0"/>
      <dgm:spPr/>
    </dgm:pt>
    <dgm:pt modelId="{1CB63CE9-06B1-4933-B476-708BBB6A8B5A}" type="pres">
      <dgm:prSet presAssocID="{DDA8390E-3265-46AD-BDB6-E015C8E81E46}" presName="tx1" presStyleLbl="revTx" presStyleIdx="2" presStyleCnt="3"/>
      <dgm:spPr/>
    </dgm:pt>
    <dgm:pt modelId="{6D598202-830B-4949-9E01-D9CEB1CA815C}" type="pres">
      <dgm:prSet presAssocID="{DDA8390E-3265-46AD-BDB6-E015C8E81E46}" presName="vert1" presStyleCnt="0"/>
      <dgm:spPr/>
    </dgm:pt>
  </dgm:ptLst>
  <dgm:cxnLst>
    <dgm:cxn modelId="{D1371001-C460-4F0C-858E-CC61A0850AD4}" type="presOf" srcId="{BC60AAE0-9208-415E-95FF-EFD7A73B6B7F}" destId="{50760EE2-A1E2-42E9-BEE8-7C6F2BD0DAE7}" srcOrd="0" destOrd="0" presId="urn:microsoft.com/office/officeart/2008/layout/LinedList"/>
    <dgm:cxn modelId="{80BBA616-45CE-4BC3-8E57-85BC61687394}" srcId="{B52C2BD9-0562-4FDA-A125-54106C5A8396}" destId="{BC60AAE0-9208-415E-95FF-EFD7A73B6B7F}" srcOrd="0" destOrd="0" parTransId="{857EAAED-74A8-40BB-B5FA-D93A69AEC603}" sibTransId="{9A0CD33D-4D6F-4617-81D5-8889E09E3C71}"/>
    <dgm:cxn modelId="{00FF6721-374D-4699-B5AF-3A1BCD3037D8}" type="presOf" srcId="{F01BFCC3-FB66-490F-B87D-7466B4779153}" destId="{199183BB-3F50-414A-9104-99A008F52B37}" srcOrd="0" destOrd="0" presId="urn:microsoft.com/office/officeart/2008/layout/LinedList"/>
    <dgm:cxn modelId="{A165DE2F-66E6-438C-9F62-3D8ED8D9D64E}" type="presOf" srcId="{B52C2BD9-0562-4FDA-A125-54106C5A8396}" destId="{B032211A-0BC4-4E02-ABC4-FCF1D215CCC3}" srcOrd="0" destOrd="0" presId="urn:microsoft.com/office/officeart/2008/layout/LinedList"/>
    <dgm:cxn modelId="{FE10C83D-2A34-454C-8CE1-01DD0ABAE72A}" srcId="{B52C2BD9-0562-4FDA-A125-54106C5A8396}" destId="{DDA8390E-3265-46AD-BDB6-E015C8E81E46}" srcOrd="2" destOrd="0" parTransId="{4C5CACC5-114A-4C44-BAF6-FAA8F602FCDF}" sibTransId="{D6305C90-A365-4328-9740-FC2340190C2B}"/>
    <dgm:cxn modelId="{F754413F-4739-4938-897E-7D3461FA2673}" type="presOf" srcId="{DDA8390E-3265-46AD-BDB6-E015C8E81E46}" destId="{1CB63CE9-06B1-4933-B476-708BBB6A8B5A}" srcOrd="0" destOrd="0" presId="urn:microsoft.com/office/officeart/2008/layout/LinedList"/>
    <dgm:cxn modelId="{D75B688D-1D97-4637-9F3B-D3DB4D69FA47}" srcId="{B52C2BD9-0562-4FDA-A125-54106C5A8396}" destId="{F01BFCC3-FB66-490F-B87D-7466B4779153}" srcOrd="1" destOrd="0" parTransId="{F441A180-4A11-47DF-9125-14869DD09C92}" sibTransId="{29C0FD19-EEFD-4E07-B2F6-81DA8E431EBD}"/>
    <dgm:cxn modelId="{0BB95817-7508-4DEF-8615-20718A2C612D}" type="presParOf" srcId="{B032211A-0BC4-4E02-ABC4-FCF1D215CCC3}" destId="{4FC70126-1C90-4029-BA58-6F4A43D16073}" srcOrd="0" destOrd="0" presId="urn:microsoft.com/office/officeart/2008/layout/LinedList"/>
    <dgm:cxn modelId="{84F4246D-092F-4870-BDF7-9B0E3276ED5B}" type="presParOf" srcId="{B032211A-0BC4-4E02-ABC4-FCF1D215CCC3}" destId="{983EE767-0329-4E4F-A946-9E67990E8A0A}" srcOrd="1" destOrd="0" presId="urn:microsoft.com/office/officeart/2008/layout/LinedList"/>
    <dgm:cxn modelId="{739A38E6-B232-444C-BCE1-BC27D3E3900B}" type="presParOf" srcId="{983EE767-0329-4E4F-A946-9E67990E8A0A}" destId="{50760EE2-A1E2-42E9-BEE8-7C6F2BD0DAE7}" srcOrd="0" destOrd="0" presId="urn:microsoft.com/office/officeart/2008/layout/LinedList"/>
    <dgm:cxn modelId="{54C97988-90B8-4C93-8187-8C00E74F5629}" type="presParOf" srcId="{983EE767-0329-4E4F-A946-9E67990E8A0A}" destId="{7FDD60F7-C9D7-4A13-B71C-0B6FFE7250F9}" srcOrd="1" destOrd="0" presId="urn:microsoft.com/office/officeart/2008/layout/LinedList"/>
    <dgm:cxn modelId="{D54DAE0E-4159-4DCF-B350-1422F06F137A}" type="presParOf" srcId="{B032211A-0BC4-4E02-ABC4-FCF1D215CCC3}" destId="{1E08A00E-D0AA-43BC-87F6-E4F69F35F995}" srcOrd="2" destOrd="0" presId="urn:microsoft.com/office/officeart/2008/layout/LinedList"/>
    <dgm:cxn modelId="{A70AF7E6-5013-478B-AD28-9E6E1A06B08C}" type="presParOf" srcId="{B032211A-0BC4-4E02-ABC4-FCF1D215CCC3}" destId="{D8AC5E8F-C2FF-4CB1-A996-788AB5C33289}" srcOrd="3" destOrd="0" presId="urn:microsoft.com/office/officeart/2008/layout/LinedList"/>
    <dgm:cxn modelId="{512FEADD-D89F-4124-B70D-A77136BA9212}" type="presParOf" srcId="{D8AC5E8F-C2FF-4CB1-A996-788AB5C33289}" destId="{199183BB-3F50-414A-9104-99A008F52B37}" srcOrd="0" destOrd="0" presId="urn:microsoft.com/office/officeart/2008/layout/LinedList"/>
    <dgm:cxn modelId="{D396E2D8-C147-47AD-8818-AECEC537B750}" type="presParOf" srcId="{D8AC5E8F-C2FF-4CB1-A996-788AB5C33289}" destId="{6D6F4C9F-3820-49C1-8D0F-0CC88C54F15C}" srcOrd="1" destOrd="0" presId="urn:microsoft.com/office/officeart/2008/layout/LinedList"/>
    <dgm:cxn modelId="{257AACF2-C64C-46FD-B53E-40B4891247A5}" type="presParOf" srcId="{B032211A-0BC4-4E02-ABC4-FCF1D215CCC3}" destId="{199722BB-6399-448C-80AE-024DD6D5B42F}" srcOrd="4" destOrd="0" presId="urn:microsoft.com/office/officeart/2008/layout/LinedList"/>
    <dgm:cxn modelId="{ACC0F11F-AC1F-43EF-804A-031D5E6C6E16}" type="presParOf" srcId="{B032211A-0BC4-4E02-ABC4-FCF1D215CCC3}" destId="{2FE32426-3F64-421D-8A05-A1190E887F3A}" srcOrd="5" destOrd="0" presId="urn:microsoft.com/office/officeart/2008/layout/LinedList"/>
    <dgm:cxn modelId="{332E1F08-A80F-4590-966A-6EAA380CCE68}" type="presParOf" srcId="{2FE32426-3F64-421D-8A05-A1190E887F3A}" destId="{1CB63CE9-06B1-4933-B476-708BBB6A8B5A}" srcOrd="0" destOrd="0" presId="urn:microsoft.com/office/officeart/2008/layout/LinedList"/>
    <dgm:cxn modelId="{07256303-F652-4063-9974-BEBD0E70D794}" type="presParOf" srcId="{2FE32426-3F64-421D-8A05-A1190E887F3A}" destId="{6D598202-830B-4949-9E01-D9CEB1CA815C}"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52C2BD9-0562-4FDA-A125-54106C5A8396}"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BC60AAE0-9208-415E-95FF-EFD7A73B6B7F}">
      <dgm:prSet/>
      <dgm:spPr/>
      <dgm:t>
        <a:bodyPr/>
        <a:lstStyle/>
        <a:p>
          <a:pPr algn="ctr"/>
          <a:r>
            <a:rPr lang="en-US" dirty="0">
              <a:latin typeface="Arial" panose="020B0604020202020204" pitchFamily="34" charset="0"/>
              <a:cs typeface="Arial" panose="020B0604020202020204" pitchFamily="34" charset="0"/>
            </a:rPr>
            <a:t>Internet </a:t>
          </a:r>
          <a:r>
            <a:rPr lang="en-US" baseline="0" dirty="0">
              <a:latin typeface="Arial" panose="020B0604020202020204" pitchFamily="34" charset="0"/>
              <a:cs typeface="Arial" panose="020B0604020202020204" pitchFamily="34" charset="0"/>
            </a:rPr>
            <a:t>site capable of dumping more information than theHarvester.</a:t>
          </a:r>
          <a:endParaRPr lang="en-US" dirty="0">
            <a:latin typeface="Arial" panose="020B0604020202020204" pitchFamily="34" charset="0"/>
            <a:cs typeface="Arial" panose="020B0604020202020204" pitchFamily="34" charset="0"/>
          </a:endParaRPr>
        </a:p>
      </dgm:t>
    </dgm:pt>
    <dgm:pt modelId="{857EAAED-74A8-40BB-B5FA-D93A69AEC603}" type="parTrans" cxnId="{80BBA616-45CE-4BC3-8E57-85BC61687394}">
      <dgm:prSet/>
      <dgm:spPr/>
      <dgm:t>
        <a:bodyPr/>
        <a:lstStyle/>
        <a:p>
          <a:endParaRPr lang="en-US"/>
        </a:p>
      </dgm:t>
    </dgm:pt>
    <dgm:pt modelId="{9A0CD33D-4D6F-4617-81D5-8889E09E3C71}" type="sibTrans" cxnId="{80BBA616-45CE-4BC3-8E57-85BC61687394}">
      <dgm:prSet/>
      <dgm:spPr/>
      <dgm:t>
        <a:bodyPr/>
        <a:lstStyle/>
        <a:p>
          <a:endParaRPr lang="en-US"/>
        </a:p>
      </dgm:t>
    </dgm:pt>
    <dgm:pt modelId="{F01BFCC3-FB66-490F-B87D-7466B4779153}">
      <dgm:prSet/>
      <dgm:spPr/>
      <dgm:t>
        <a:bodyPr/>
        <a:lstStyle/>
        <a:p>
          <a:pPr algn="ctr"/>
          <a:r>
            <a:rPr lang="en-US" dirty="0">
              <a:latin typeface="Arial" panose="020B0604020202020204" pitchFamily="34" charset="0"/>
              <a:cs typeface="Arial" panose="020B0604020202020204" pitchFamily="34" charset="0"/>
            </a:rPr>
            <a:t>Capable of gathering target domains, employee emails and target hosts</a:t>
          </a:r>
        </a:p>
      </dgm:t>
    </dgm:pt>
    <dgm:pt modelId="{F441A180-4A11-47DF-9125-14869DD09C92}" type="parTrans" cxnId="{D75B688D-1D97-4637-9F3B-D3DB4D69FA47}">
      <dgm:prSet/>
      <dgm:spPr/>
      <dgm:t>
        <a:bodyPr/>
        <a:lstStyle/>
        <a:p>
          <a:endParaRPr lang="en-US"/>
        </a:p>
      </dgm:t>
    </dgm:pt>
    <dgm:pt modelId="{29C0FD19-EEFD-4E07-B2F6-81DA8E431EBD}" type="sibTrans" cxnId="{D75B688D-1D97-4637-9F3B-D3DB4D69FA47}">
      <dgm:prSet/>
      <dgm:spPr/>
      <dgm:t>
        <a:bodyPr/>
        <a:lstStyle/>
        <a:p>
          <a:endParaRPr lang="en-US"/>
        </a:p>
      </dgm:t>
    </dgm:pt>
    <dgm:pt modelId="{DDA8390E-3265-46AD-BDB6-E015C8E81E46}">
      <dgm:prSet/>
      <dgm:spPr/>
      <dgm:t>
        <a:bodyPr/>
        <a:lstStyle/>
        <a:p>
          <a:pPr algn="ctr"/>
          <a:r>
            <a:rPr lang="en-US" dirty="0">
              <a:latin typeface="Arial" panose="020B0604020202020204" pitchFamily="34" charset="0"/>
              <a:cs typeface="Arial" panose="020B0604020202020204" pitchFamily="34" charset="0"/>
            </a:rPr>
            <a:t>Supports passive reconnaissance (No direct communication to the target)</a:t>
          </a:r>
        </a:p>
      </dgm:t>
    </dgm:pt>
    <dgm:pt modelId="{4C5CACC5-114A-4C44-BAF6-FAA8F602FCDF}" type="parTrans" cxnId="{FE10C83D-2A34-454C-8CE1-01DD0ABAE72A}">
      <dgm:prSet/>
      <dgm:spPr/>
      <dgm:t>
        <a:bodyPr/>
        <a:lstStyle/>
        <a:p>
          <a:endParaRPr lang="en-US"/>
        </a:p>
      </dgm:t>
    </dgm:pt>
    <dgm:pt modelId="{D6305C90-A365-4328-9740-FC2340190C2B}" type="sibTrans" cxnId="{FE10C83D-2A34-454C-8CE1-01DD0ABAE72A}">
      <dgm:prSet/>
      <dgm:spPr/>
      <dgm:t>
        <a:bodyPr/>
        <a:lstStyle/>
        <a:p>
          <a:endParaRPr lang="en-US"/>
        </a:p>
      </dgm:t>
    </dgm:pt>
    <dgm:pt modelId="{B032211A-0BC4-4E02-ABC4-FCF1D215CCC3}" type="pres">
      <dgm:prSet presAssocID="{B52C2BD9-0562-4FDA-A125-54106C5A8396}" presName="vert0" presStyleCnt="0">
        <dgm:presLayoutVars>
          <dgm:dir/>
          <dgm:animOne val="branch"/>
          <dgm:animLvl val="lvl"/>
        </dgm:presLayoutVars>
      </dgm:prSet>
      <dgm:spPr/>
    </dgm:pt>
    <dgm:pt modelId="{4FC70126-1C90-4029-BA58-6F4A43D16073}" type="pres">
      <dgm:prSet presAssocID="{BC60AAE0-9208-415E-95FF-EFD7A73B6B7F}" presName="thickLine" presStyleLbl="alignNode1" presStyleIdx="0" presStyleCnt="3"/>
      <dgm:spPr/>
    </dgm:pt>
    <dgm:pt modelId="{983EE767-0329-4E4F-A946-9E67990E8A0A}" type="pres">
      <dgm:prSet presAssocID="{BC60AAE0-9208-415E-95FF-EFD7A73B6B7F}" presName="horz1" presStyleCnt="0"/>
      <dgm:spPr/>
    </dgm:pt>
    <dgm:pt modelId="{50760EE2-A1E2-42E9-BEE8-7C6F2BD0DAE7}" type="pres">
      <dgm:prSet presAssocID="{BC60AAE0-9208-415E-95FF-EFD7A73B6B7F}" presName="tx1" presStyleLbl="revTx" presStyleIdx="0" presStyleCnt="3"/>
      <dgm:spPr/>
    </dgm:pt>
    <dgm:pt modelId="{7FDD60F7-C9D7-4A13-B71C-0B6FFE7250F9}" type="pres">
      <dgm:prSet presAssocID="{BC60AAE0-9208-415E-95FF-EFD7A73B6B7F}" presName="vert1" presStyleCnt="0"/>
      <dgm:spPr/>
    </dgm:pt>
    <dgm:pt modelId="{1E08A00E-D0AA-43BC-87F6-E4F69F35F995}" type="pres">
      <dgm:prSet presAssocID="{F01BFCC3-FB66-490F-B87D-7466B4779153}" presName="thickLine" presStyleLbl="alignNode1" presStyleIdx="1" presStyleCnt="3"/>
      <dgm:spPr/>
    </dgm:pt>
    <dgm:pt modelId="{D8AC5E8F-C2FF-4CB1-A996-788AB5C33289}" type="pres">
      <dgm:prSet presAssocID="{F01BFCC3-FB66-490F-B87D-7466B4779153}" presName="horz1" presStyleCnt="0"/>
      <dgm:spPr/>
    </dgm:pt>
    <dgm:pt modelId="{199183BB-3F50-414A-9104-99A008F52B37}" type="pres">
      <dgm:prSet presAssocID="{F01BFCC3-FB66-490F-B87D-7466B4779153}" presName="tx1" presStyleLbl="revTx" presStyleIdx="1" presStyleCnt="3"/>
      <dgm:spPr/>
    </dgm:pt>
    <dgm:pt modelId="{6D6F4C9F-3820-49C1-8D0F-0CC88C54F15C}" type="pres">
      <dgm:prSet presAssocID="{F01BFCC3-FB66-490F-B87D-7466B4779153}" presName="vert1" presStyleCnt="0"/>
      <dgm:spPr/>
    </dgm:pt>
    <dgm:pt modelId="{199722BB-6399-448C-80AE-024DD6D5B42F}" type="pres">
      <dgm:prSet presAssocID="{DDA8390E-3265-46AD-BDB6-E015C8E81E46}" presName="thickLine" presStyleLbl="alignNode1" presStyleIdx="2" presStyleCnt="3"/>
      <dgm:spPr/>
    </dgm:pt>
    <dgm:pt modelId="{2FE32426-3F64-421D-8A05-A1190E887F3A}" type="pres">
      <dgm:prSet presAssocID="{DDA8390E-3265-46AD-BDB6-E015C8E81E46}" presName="horz1" presStyleCnt="0"/>
      <dgm:spPr/>
    </dgm:pt>
    <dgm:pt modelId="{1CB63CE9-06B1-4933-B476-708BBB6A8B5A}" type="pres">
      <dgm:prSet presAssocID="{DDA8390E-3265-46AD-BDB6-E015C8E81E46}" presName="tx1" presStyleLbl="revTx" presStyleIdx="2" presStyleCnt="3"/>
      <dgm:spPr/>
    </dgm:pt>
    <dgm:pt modelId="{6D598202-830B-4949-9E01-D9CEB1CA815C}" type="pres">
      <dgm:prSet presAssocID="{DDA8390E-3265-46AD-BDB6-E015C8E81E46}" presName="vert1" presStyleCnt="0"/>
      <dgm:spPr/>
    </dgm:pt>
  </dgm:ptLst>
  <dgm:cxnLst>
    <dgm:cxn modelId="{D1371001-C460-4F0C-858E-CC61A0850AD4}" type="presOf" srcId="{BC60AAE0-9208-415E-95FF-EFD7A73B6B7F}" destId="{50760EE2-A1E2-42E9-BEE8-7C6F2BD0DAE7}" srcOrd="0" destOrd="0" presId="urn:microsoft.com/office/officeart/2008/layout/LinedList"/>
    <dgm:cxn modelId="{80BBA616-45CE-4BC3-8E57-85BC61687394}" srcId="{B52C2BD9-0562-4FDA-A125-54106C5A8396}" destId="{BC60AAE0-9208-415E-95FF-EFD7A73B6B7F}" srcOrd="0" destOrd="0" parTransId="{857EAAED-74A8-40BB-B5FA-D93A69AEC603}" sibTransId="{9A0CD33D-4D6F-4617-81D5-8889E09E3C71}"/>
    <dgm:cxn modelId="{00FF6721-374D-4699-B5AF-3A1BCD3037D8}" type="presOf" srcId="{F01BFCC3-FB66-490F-B87D-7466B4779153}" destId="{199183BB-3F50-414A-9104-99A008F52B37}" srcOrd="0" destOrd="0" presId="urn:microsoft.com/office/officeart/2008/layout/LinedList"/>
    <dgm:cxn modelId="{A165DE2F-66E6-438C-9F62-3D8ED8D9D64E}" type="presOf" srcId="{B52C2BD9-0562-4FDA-A125-54106C5A8396}" destId="{B032211A-0BC4-4E02-ABC4-FCF1D215CCC3}" srcOrd="0" destOrd="0" presId="urn:microsoft.com/office/officeart/2008/layout/LinedList"/>
    <dgm:cxn modelId="{FE10C83D-2A34-454C-8CE1-01DD0ABAE72A}" srcId="{B52C2BD9-0562-4FDA-A125-54106C5A8396}" destId="{DDA8390E-3265-46AD-BDB6-E015C8E81E46}" srcOrd="2" destOrd="0" parTransId="{4C5CACC5-114A-4C44-BAF6-FAA8F602FCDF}" sibTransId="{D6305C90-A365-4328-9740-FC2340190C2B}"/>
    <dgm:cxn modelId="{F754413F-4739-4938-897E-7D3461FA2673}" type="presOf" srcId="{DDA8390E-3265-46AD-BDB6-E015C8E81E46}" destId="{1CB63CE9-06B1-4933-B476-708BBB6A8B5A}" srcOrd="0" destOrd="0" presId="urn:microsoft.com/office/officeart/2008/layout/LinedList"/>
    <dgm:cxn modelId="{D75B688D-1D97-4637-9F3B-D3DB4D69FA47}" srcId="{B52C2BD9-0562-4FDA-A125-54106C5A8396}" destId="{F01BFCC3-FB66-490F-B87D-7466B4779153}" srcOrd="1" destOrd="0" parTransId="{F441A180-4A11-47DF-9125-14869DD09C92}" sibTransId="{29C0FD19-EEFD-4E07-B2F6-81DA8E431EBD}"/>
    <dgm:cxn modelId="{0BB95817-7508-4DEF-8615-20718A2C612D}" type="presParOf" srcId="{B032211A-0BC4-4E02-ABC4-FCF1D215CCC3}" destId="{4FC70126-1C90-4029-BA58-6F4A43D16073}" srcOrd="0" destOrd="0" presId="urn:microsoft.com/office/officeart/2008/layout/LinedList"/>
    <dgm:cxn modelId="{84F4246D-092F-4870-BDF7-9B0E3276ED5B}" type="presParOf" srcId="{B032211A-0BC4-4E02-ABC4-FCF1D215CCC3}" destId="{983EE767-0329-4E4F-A946-9E67990E8A0A}" srcOrd="1" destOrd="0" presId="urn:microsoft.com/office/officeart/2008/layout/LinedList"/>
    <dgm:cxn modelId="{739A38E6-B232-444C-BCE1-BC27D3E3900B}" type="presParOf" srcId="{983EE767-0329-4E4F-A946-9E67990E8A0A}" destId="{50760EE2-A1E2-42E9-BEE8-7C6F2BD0DAE7}" srcOrd="0" destOrd="0" presId="urn:microsoft.com/office/officeart/2008/layout/LinedList"/>
    <dgm:cxn modelId="{54C97988-90B8-4C93-8187-8C00E74F5629}" type="presParOf" srcId="{983EE767-0329-4E4F-A946-9E67990E8A0A}" destId="{7FDD60F7-C9D7-4A13-B71C-0B6FFE7250F9}" srcOrd="1" destOrd="0" presId="urn:microsoft.com/office/officeart/2008/layout/LinedList"/>
    <dgm:cxn modelId="{D54DAE0E-4159-4DCF-B350-1422F06F137A}" type="presParOf" srcId="{B032211A-0BC4-4E02-ABC4-FCF1D215CCC3}" destId="{1E08A00E-D0AA-43BC-87F6-E4F69F35F995}" srcOrd="2" destOrd="0" presId="urn:microsoft.com/office/officeart/2008/layout/LinedList"/>
    <dgm:cxn modelId="{A70AF7E6-5013-478B-AD28-9E6E1A06B08C}" type="presParOf" srcId="{B032211A-0BC4-4E02-ABC4-FCF1D215CCC3}" destId="{D8AC5E8F-C2FF-4CB1-A996-788AB5C33289}" srcOrd="3" destOrd="0" presId="urn:microsoft.com/office/officeart/2008/layout/LinedList"/>
    <dgm:cxn modelId="{512FEADD-D89F-4124-B70D-A77136BA9212}" type="presParOf" srcId="{D8AC5E8F-C2FF-4CB1-A996-788AB5C33289}" destId="{199183BB-3F50-414A-9104-99A008F52B37}" srcOrd="0" destOrd="0" presId="urn:microsoft.com/office/officeart/2008/layout/LinedList"/>
    <dgm:cxn modelId="{D396E2D8-C147-47AD-8818-AECEC537B750}" type="presParOf" srcId="{D8AC5E8F-C2FF-4CB1-A996-788AB5C33289}" destId="{6D6F4C9F-3820-49C1-8D0F-0CC88C54F15C}" srcOrd="1" destOrd="0" presId="urn:microsoft.com/office/officeart/2008/layout/LinedList"/>
    <dgm:cxn modelId="{257AACF2-C64C-46FD-B53E-40B4891247A5}" type="presParOf" srcId="{B032211A-0BC4-4E02-ABC4-FCF1D215CCC3}" destId="{199722BB-6399-448C-80AE-024DD6D5B42F}" srcOrd="4" destOrd="0" presId="urn:microsoft.com/office/officeart/2008/layout/LinedList"/>
    <dgm:cxn modelId="{ACC0F11F-AC1F-43EF-804A-031D5E6C6E16}" type="presParOf" srcId="{B032211A-0BC4-4E02-ABC4-FCF1D215CCC3}" destId="{2FE32426-3F64-421D-8A05-A1190E887F3A}" srcOrd="5" destOrd="0" presId="urn:microsoft.com/office/officeart/2008/layout/LinedList"/>
    <dgm:cxn modelId="{332E1F08-A80F-4590-966A-6EAA380CCE68}" type="presParOf" srcId="{2FE32426-3F64-421D-8A05-A1190E887F3A}" destId="{1CB63CE9-06B1-4933-B476-708BBB6A8B5A}" srcOrd="0" destOrd="0" presId="urn:microsoft.com/office/officeart/2008/layout/LinedList"/>
    <dgm:cxn modelId="{07256303-F652-4063-9974-BEBD0E70D794}" type="presParOf" srcId="{2FE32426-3F64-421D-8A05-A1190E887F3A}" destId="{6D598202-830B-4949-9E01-D9CEB1CA815C}"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EA481E-AD3E-4EF2-9DDE-F4E61C562C33}">
      <dsp:nvSpPr>
        <dsp:cNvPr id="0" name=""/>
        <dsp:cNvSpPr/>
      </dsp:nvSpPr>
      <dsp:spPr>
        <a:xfrm>
          <a:off x="0" y="408"/>
          <a:ext cx="10503407"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91354AD-1CF7-4447-B3C7-6971AE86E3D7}">
      <dsp:nvSpPr>
        <dsp:cNvPr id="0" name=""/>
        <dsp:cNvSpPr/>
      </dsp:nvSpPr>
      <dsp:spPr>
        <a:xfrm>
          <a:off x="0" y="408"/>
          <a:ext cx="10503407" cy="6691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ctr" defTabSz="1422400">
            <a:lnSpc>
              <a:spcPct val="90000"/>
            </a:lnSpc>
            <a:spcBef>
              <a:spcPct val="0"/>
            </a:spcBef>
            <a:spcAft>
              <a:spcPct val="35000"/>
            </a:spcAft>
            <a:buNone/>
          </a:pPr>
          <a:r>
            <a:rPr lang="en-US" sz="3200" kern="1200" dirty="0">
              <a:latin typeface="Arial" panose="020B0604020202020204" pitchFamily="34" charset="0"/>
              <a:cs typeface="Arial" panose="020B0604020202020204" pitchFamily="34" charset="0"/>
            </a:rPr>
            <a:t>theHarvester</a:t>
          </a:r>
        </a:p>
      </dsp:txBody>
      <dsp:txXfrm>
        <a:off x="0" y="408"/>
        <a:ext cx="10503407" cy="669177"/>
      </dsp:txXfrm>
    </dsp:sp>
    <dsp:sp modelId="{8EB59163-CB1D-495D-8BD2-E9DC7D6C5307}">
      <dsp:nvSpPr>
        <dsp:cNvPr id="0" name=""/>
        <dsp:cNvSpPr/>
      </dsp:nvSpPr>
      <dsp:spPr>
        <a:xfrm>
          <a:off x="0" y="669585"/>
          <a:ext cx="10503407"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BF4DE00-CCF0-4F89-90A9-849956AE5BC8}">
      <dsp:nvSpPr>
        <dsp:cNvPr id="0" name=""/>
        <dsp:cNvSpPr/>
      </dsp:nvSpPr>
      <dsp:spPr>
        <a:xfrm>
          <a:off x="0" y="669585"/>
          <a:ext cx="10503407" cy="6691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ctr" defTabSz="1422400">
            <a:lnSpc>
              <a:spcPct val="90000"/>
            </a:lnSpc>
            <a:spcBef>
              <a:spcPct val="0"/>
            </a:spcBef>
            <a:spcAft>
              <a:spcPct val="35000"/>
            </a:spcAft>
            <a:buNone/>
          </a:pPr>
          <a:r>
            <a:rPr lang="en-US" sz="3200" kern="1200" dirty="0">
              <a:latin typeface="Arial" panose="020B0604020202020204" pitchFamily="34" charset="0"/>
              <a:cs typeface="Arial" panose="020B0604020202020204" pitchFamily="34" charset="0"/>
            </a:rPr>
            <a:t>Netcraft</a:t>
          </a:r>
        </a:p>
      </dsp:txBody>
      <dsp:txXfrm>
        <a:off x="0" y="669585"/>
        <a:ext cx="10503407" cy="669177"/>
      </dsp:txXfrm>
    </dsp:sp>
    <dsp:sp modelId="{B0E6E969-5CB0-448B-9109-14BE6017CA21}">
      <dsp:nvSpPr>
        <dsp:cNvPr id="0" name=""/>
        <dsp:cNvSpPr/>
      </dsp:nvSpPr>
      <dsp:spPr>
        <a:xfrm>
          <a:off x="0" y="1338763"/>
          <a:ext cx="10503407"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04AF721-1614-4B84-BB80-B343EBBF0410}">
      <dsp:nvSpPr>
        <dsp:cNvPr id="0" name=""/>
        <dsp:cNvSpPr/>
      </dsp:nvSpPr>
      <dsp:spPr>
        <a:xfrm>
          <a:off x="0" y="1338763"/>
          <a:ext cx="10503407" cy="6691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ctr" defTabSz="1422400">
            <a:lnSpc>
              <a:spcPct val="90000"/>
            </a:lnSpc>
            <a:spcBef>
              <a:spcPct val="0"/>
            </a:spcBef>
            <a:spcAft>
              <a:spcPct val="35000"/>
            </a:spcAft>
            <a:buNone/>
          </a:pPr>
          <a:r>
            <a:rPr lang="en-US" sz="3200" kern="1200" dirty="0">
              <a:latin typeface="Arial" panose="020B0604020202020204" pitchFamily="34" charset="0"/>
              <a:cs typeface="Arial" panose="020B0604020202020204" pitchFamily="34" charset="0"/>
            </a:rPr>
            <a:t>The Wayback Machine</a:t>
          </a:r>
        </a:p>
      </dsp:txBody>
      <dsp:txXfrm>
        <a:off x="0" y="1338763"/>
        <a:ext cx="10503407" cy="669177"/>
      </dsp:txXfrm>
    </dsp:sp>
    <dsp:sp modelId="{C5838B1A-7163-4510-8B88-2F6CD15FDA3E}">
      <dsp:nvSpPr>
        <dsp:cNvPr id="0" name=""/>
        <dsp:cNvSpPr/>
      </dsp:nvSpPr>
      <dsp:spPr>
        <a:xfrm>
          <a:off x="0" y="2007940"/>
          <a:ext cx="10503407"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1BCCB0A-DD30-45E8-B5A5-A96A001E8B7C}">
      <dsp:nvSpPr>
        <dsp:cNvPr id="0" name=""/>
        <dsp:cNvSpPr/>
      </dsp:nvSpPr>
      <dsp:spPr>
        <a:xfrm>
          <a:off x="0" y="2007940"/>
          <a:ext cx="10503407" cy="6691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ctr" defTabSz="1422400">
            <a:lnSpc>
              <a:spcPct val="90000"/>
            </a:lnSpc>
            <a:spcBef>
              <a:spcPct val="0"/>
            </a:spcBef>
            <a:spcAft>
              <a:spcPct val="35000"/>
            </a:spcAft>
            <a:buNone/>
          </a:pPr>
          <a:r>
            <a:rPr lang="en-US" sz="3200" kern="1200" dirty="0">
              <a:latin typeface="Arial" panose="020B0604020202020204" pitchFamily="34" charset="0"/>
              <a:cs typeface="Arial" panose="020B0604020202020204" pitchFamily="34" charset="0"/>
            </a:rPr>
            <a:t>Google Dorks</a:t>
          </a:r>
        </a:p>
      </dsp:txBody>
      <dsp:txXfrm>
        <a:off x="0" y="2007940"/>
        <a:ext cx="10503407" cy="669177"/>
      </dsp:txXfrm>
    </dsp:sp>
    <dsp:sp modelId="{02C2A1FB-F163-4029-B0C1-F5B29E243C48}">
      <dsp:nvSpPr>
        <dsp:cNvPr id="0" name=""/>
        <dsp:cNvSpPr/>
      </dsp:nvSpPr>
      <dsp:spPr>
        <a:xfrm>
          <a:off x="0" y="2677118"/>
          <a:ext cx="10503407"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C51F2AD-386B-4545-983F-927DB8D36BAF}">
      <dsp:nvSpPr>
        <dsp:cNvPr id="0" name=""/>
        <dsp:cNvSpPr/>
      </dsp:nvSpPr>
      <dsp:spPr>
        <a:xfrm>
          <a:off x="0" y="2677118"/>
          <a:ext cx="10503407" cy="6691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ctr" defTabSz="1422400">
            <a:lnSpc>
              <a:spcPct val="90000"/>
            </a:lnSpc>
            <a:spcBef>
              <a:spcPct val="0"/>
            </a:spcBef>
            <a:spcAft>
              <a:spcPct val="35000"/>
            </a:spcAft>
            <a:buNone/>
          </a:pPr>
          <a:r>
            <a:rPr lang="en-US" sz="3200" kern="1200" dirty="0" err="1">
              <a:latin typeface="Arial" panose="020B0604020202020204" pitchFamily="34" charset="0"/>
              <a:cs typeface="Arial" panose="020B0604020202020204" pitchFamily="34" charset="0"/>
            </a:rPr>
            <a:t>BreachDirectory</a:t>
          </a:r>
          <a:r>
            <a:rPr lang="en-US" sz="3200" kern="1200" dirty="0">
              <a:latin typeface="Arial" panose="020B0604020202020204" pitchFamily="34" charset="0"/>
              <a:cs typeface="Arial" panose="020B0604020202020204" pitchFamily="34" charset="0"/>
            </a:rPr>
            <a:t> API (Rohan Patra)</a:t>
          </a:r>
        </a:p>
      </dsp:txBody>
      <dsp:txXfrm>
        <a:off x="0" y="2677118"/>
        <a:ext cx="10503407" cy="66917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C70126-1C90-4029-BA58-6F4A43D16073}">
      <dsp:nvSpPr>
        <dsp:cNvPr id="0" name=""/>
        <dsp:cNvSpPr/>
      </dsp:nvSpPr>
      <dsp:spPr>
        <a:xfrm>
          <a:off x="0" y="2500"/>
          <a:ext cx="412475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0760EE2-A1E2-42E9-BEE8-7C6F2BD0DAE7}">
      <dsp:nvSpPr>
        <dsp:cNvPr id="0" name=""/>
        <dsp:cNvSpPr/>
      </dsp:nvSpPr>
      <dsp:spPr>
        <a:xfrm>
          <a:off x="0" y="2500"/>
          <a:ext cx="4124758" cy="17052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ctr" defTabSz="1200150">
            <a:lnSpc>
              <a:spcPct val="90000"/>
            </a:lnSpc>
            <a:spcBef>
              <a:spcPct val="0"/>
            </a:spcBef>
            <a:spcAft>
              <a:spcPct val="35000"/>
            </a:spcAft>
            <a:buNone/>
          </a:pPr>
          <a:r>
            <a:rPr lang="en-US" sz="2700" kern="1200" dirty="0">
              <a:latin typeface="Arial" panose="020B0604020202020204" pitchFamily="34" charset="0"/>
              <a:cs typeface="Arial" panose="020B0604020202020204" pitchFamily="34" charset="0"/>
            </a:rPr>
            <a:t>Written in Python, a scraping tool capable of querying the internet with multiple search engines.</a:t>
          </a:r>
        </a:p>
      </dsp:txBody>
      <dsp:txXfrm>
        <a:off x="0" y="2500"/>
        <a:ext cx="4124758" cy="1705251"/>
      </dsp:txXfrm>
    </dsp:sp>
    <dsp:sp modelId="{1E08A00E-D0AA-43BC-87F6-E4F69F35F995}">
      <dsp:nvSpPr>
        <dsp:cNvPr id="0" name=""/>
        <dsp:cNvSpPr/>
      </dsp:nvSpPr>
      <dsp:spPr>
        <a:xfrm>
          <a:off x="0" y="1707751"/>
          <a:ext cx="412475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99183BB-3F50-414A-9104-99A008F52B37}">
      <dsp:nvSpPr>
        <dsp:cNvPr id="0" name=""/>
        <dsp:cNvSpPr/>
      </dsp:nvSpPr>
      <dsp:spPr>
        <a:xfrm>
          <a:off x="0" y="1707751"/>
          <a:ext cx="4124758" cy="17052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ctr" defTabSz="1200150">
            <a:lnSpc>
              <a:spcPct val="90000"/>
            </a:lnSpc>
            <a:spcBef>
              <a:spcPct val="0"/>
            </a:spcBef>
            <a:spcAft>
              <a:spcPct val="35000"/>
            </a:spcAft>
            <a:buNone/>
          </a:pPr>
          <a:r>
            <a:rPr lang="en-US" sz="2700" kern="1200" dirty="0">
              <a:latin typeface="Arial" panose="020B0604020202020204" pitchFamily="34" charset="0"/>
              <a:cs typeface="Arial" panose="020B0604020202020204" pitchFamily="34" charset="0"/>
            </a:rPr>
            <a:t>Capable of gathering target domains, employee emails and target hosts</a:t>
          </a:r>
        </a:p>
      </dsp:txBody>
      <dsp:txXfrm>
        <a:off x="0" y="1707751"/>
        <a:ext cx="4124758" cy="1705251"/>
      </dsp:txXfrm>
    </dsp:sp>
    <dsp:sp modelId="{199722BB-6399-448C-80AE-024DD6D5B42F}">
      <dsp:nvSpPr>
        <dsp:cNvPr id="0" name=""/>
        <dsp:cNvSpPr/>
      </dsp:nvSpPr>
      <dsp:spPr>
        <a:xfrm>
          <a:off x="0" y="3413003"/>
          <a:ext cx="412475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CB63CE9-06B1-4933-B476-708BBB6A8B5A}">
      <dsp:nvSpPr>
        <dsp:cNvPr id="0" name=""/>
        <dsp:cNvSpPr/>
      </dsp:nvSpPr>
      <dsp:spPr>
        <a:xfrm>
          <a:off x="0" y="3413003"/>
          <a:ext cx="4124758" cy="17052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ctr" defTabSz="1200150">
            <a:lnSpc>
              <a:spcPct val="90000"/>
            </a:lnSpc>
            <a:spcBef>
              <a:spcPct val="0"/>
            </a:spcBef>
            <a:spcAft>
              <a:spcPct val="35000"/>
            </a:spcAft>
            <a:buNone/>
          </a:pPr>
          <a:r>
            <a:rPr lang="en-US" sz="2700" kern="1200" dirty="0">
              <a:latin typeface="Arial" panose="020B0604020202020204" pitchFamily="34" charset="0"/>
              <a:cs typeface="Arial" panose="020B0604020202020204" pitchFamily="34" charset="0"/>
            </a:rPr>
            <a:t>Supports passive reconnaissance (No direct communication to the target)</a:t>
          </a:r>
        </a:p>
      </dsp:txBody>
      <dsp:txXfrm>
        <a:off x="0" y="3413003"/>
        <a:ext cx="4124758" cy="170525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C70126-1C90-4029-BA58-6F4A43D16073}">
      <dsp:nvSpPr>
        <dsp:cNvPr id="0" name=""/>
        <dsp:cNvSpPr/>
      </dsp:nvSpPr>
      <dsp:spPr>
        <a:xfrm>
          <a:off x="0" y="2500"/>
          <a:ext cx="412475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0760EE2-A1E2-42E9-BEE8-7C6F2BD0DAE7}">
      <dsp:nvSpPr>
        <dsp:cNvPr id="0" name=""/>
        <dsp:cNvSpPr/>
      </dsp:nvSpPr>
      <dsp:spPr>
        <a:xfrm>
          <a:off x="0" y="2500"/>
          <a:ext cx="4124758" cy="17052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ctr" defTabSz="1244600">
            <a:lnSpc>
              <a:spcPct val="90000"/>
            </a:lnSpc>
            <a:spcBef>
              <a:spcPct val="0"/>
            </a:spcBef>
            <a:spcAft>
              <a:spcPct val="35000"/>
            </a:spcAft>
            <a:buNone/>
          </a:pPr>
          <a:r>
            <a:rPr lang="en-US" sz="2800" kern="1200" dirty="0">
              <a:latin typeface="Arial" panose="020B0604020202020204" pitchFamily="34" charset="0"/>
              <a:cs typeface="Arial" panose="020B0604020202020204" pitchFamily="34" charset="0"/>
            </a:rPr>
            <a:t>Internet </a:t>
          </a:r>
          <a:r>
            <a:rPr lang="en-US" sz="2800" kern="1200" baseline="0" dirty="0">
              <a:latin typeface="Arial" panose="020B0604020202020204" pitchFamily="34" charset="0"/>
              <a:cs typeface="Arial" panose="020B0604020202020204" pitchFamily="34" charset="0"/>
            </a:rPr>
            <a:t>site capable of dumping more information than theHarvester.</a:t>
          </a:r>
          <a:endParaRPr lang="en-US" sz="2800" kern="1200" dirty="0">
            <a:latin typeface="Arial" panose="020B0604020202020204" pitchFamily="34" charset="0"/>
            <a:cs typeface="Arial" panose="020B0604020202020204" pitchFamily="34" charset="0"/>
          </a:endParaRPr>
        </a:p>
      </dsp:txBody>
      <dsp:txXfrm>
        <a:off x="0" y="2500"/>
        <a:ext cx="4124758" cy="1705251"/>
      </dsp:txXfrm>
    </dsp:sp>
    <dsp:sp modelId="{1E08A00E-D0AA-43BC-87F6-E4F69F35F995}">
      <dsp:nvSpPr>
        <dsp:cNvPr id="0" name=""/>
        <dsp:cNvSpPr/>
      </dsp:nvSpPr>
      <dsp:spPr>
        <a:xfrm>
          <a:off x="0" y="1707751"/>
          <a:ext cx="412475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99183BB-3F50-414A-9104-99A008F52B37}">
      <dsp:nvSpPr>
        <dsp:cNvPr id="0" name=""/>
        <dsp:cNvSpPr/>
      </dsp:nvSpPr>
      <dsp:spPr>
        <a:xfrm>
          <a:off x="0" y="1707751"/>
          <a:ext cx="4124758" cy="17052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ctr" defTabSz="1244600">
            <a:lnSpc>
              <a:spcPct val="90000"/>
            </a:lnSpc>
            <a:spcBef>
              <a:spcPct val="0"/>
            </a:spcBef>
            <a:spcAft>
              <a:spcPct val="35000"/>
            </a:spcAft>
            <a:buNone/>
          </a:pPr>
          <a:r>
            <a:rPr lang="en-US" sz="2800" kern="1200" dirty="0">
              <a:latin typeface="Arial" panose="020B0604020202020204" pitchFamily="34" charset="0"/>
              <a:cs typeface="Arial" panose="020B0604020202020204" pitchFamily="34" charset="0"/>
            </a:rPr>
            <a:t>Capable of gathering target domains, employee emails and target hosts</a:t>
          </a:r>
        </a:p>
      </dsp:txBody>
      <dsp:txXfrm>
        <a:off x="0" y="1707751"/>
        <a:ext cx="4124758" cy="1705251"/>
      </dsp:txXfrm>
    </dsp:sp>
    <dsp:sp modelId="{199722BB-6399-448C-80AE-024DD6D5B42F}">
      <dsp:nvSpPr>
        <dsp:cNvPr id="0" name=""/>
        <dsp:cNvSpPr/>
      </dsp:nvSpPr>
      <dsp:spPr>
        <a:xfrm>
          <a:off x="0" y="3413003"/>
          <a:ext cx="412475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CB63CE9-06B1-4933-B476-708BBB6A8B5A}">
      <dsp:nvSpPr>
        <dsp:cNvPr id="0" name=""/>
        <dsp:cNvSpPr/>
      </dsp:nvSpPr>
      <dsp:spPr>
        <a:xfrm>
          <a:off x="0" y="3413003"/>
          <a:ext cx="4124758" cy="17052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ctr" defTabSz="1244600">
            <a:lnSpc>
              <a:spcPct val="90000"/>
            </a:lnSpc>
            <a:spcBef>
              <a:spcPct val="0"/>
            </a:spcBef>
            <a:spcAft>
              <a:spcPct val="35000"/>
            </a:spcAft>
            <a:buNone/>
          </a:pPr>
          <a:r>
            <a:rPr lang="en-US" sz="2800" kern="1200" dirty="0">
              <a:latin typeface="Arial" panose="020B0604020202020204" pitchFamily="34" charset="0"/>
              <a:cs typeface="Arial" panose="020B0604020202020204" pitchFamily="34" charset="0"/>
            </a:rPr>
            <a:t>Supports passive reconnaissance (No direct communication to the target)</a:t>
          </a:r>
        </a:p>
      </dsp:txBody>
      <dsp:txXfrm>
        <a:off x="0" y="3413003"/>
        <a:ext cx="4124758" cy="1705251"/>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A28068-AFBD-4979-B752-9EB6F90B1386}" type="datetimeFigureOut">
              <a:rPr lang="en-US" smtClean="0"/>
              <a:t>12/24/2021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939589-3E79-4C82-AA4A-FE78234FAA59}" type="slidenum">
              <a:rPr lang="en-US" smtClean="0"/>
              <a:t>‹#›</a:t>
            </a:fld>
            <a:endParaRPr lang="en-US" dirty="0"/>
          </a:p>
        </p:txBody>
      </p:sp>
    </p:spTree>
    <p:extLst>
      <p:ext uri="{BB962C8B-B14F-4D97-AF65-F5344CB8AC3E}">
        <p14:creationId xmlns:p14="http://schemas.microsoft.com/office/powerpoint/2010/main" val="21949689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OSINT itself is a set of steps which can be used by an attacker to gain information using public resources. OSINT can be done in two different approaches which can involve person based OSINT or organisational based OSINT. </a:t>
            </a:r>
          </a:p>
          <a:p>
            <a:endParaRPr lang="en-GB" dirty="0"/>
          </a:p>
          <a:p>
            <a:r>
              <a:rPr lang="en-GB" dirty="0"/>
              <a:t>Person based OSINT is very up close and personal to a target. It involves gaining personal information on our target such as family members, place of work, home address, date of birth and any user accounts which they may have belonging to them. </a:t>
            </a:r>
          </a:p>
          <a:p>
            <a:endParaRPr lang="en-GB" dirty="0"/>
          </a:p>
          <a:p>
            <a:r>
              <a:rPr lang="en-GB" dirty="0"/>
              <a:t>In our case, we will be focusing more on </a:t>
            </a:r>
            <a:r>
              <a:rPr lang="en-GB"/>
              <a:t>organisational based OSINT. </a:t>
            </a:r>
            <a:endParaRPr lang="en-GB" dirty="0"/>
          </a:p>
        </p:txBody>
      </p:sp>
      <p:sp>
        <p:nvSpPr>
          <p:cNvPr id="4" name="Slide Number Placeholder 3"/>
          <p:cNvSpPr>
            <a:spLocks noGrp="1"/>
          </p:cNvSpPr>
          <p:nvPr>
            <p:ph type="sldNum" sz="quarter" idx="5"/>
          </p:nvPr>
        </p:nvSpPr>
        <p:spPr/>
        <p:txBody>
          <a:bodyPr/>
          <a:lstStyle/>
          <a:p>
            <a:fld id="{D5939589-3E79-4C82-AA4A-FE78234FAA59}" type="slidenum">
              <a:rPr lang="en-US" smtClean="0"/>
              <a:t>3</a:t>
            </a:fld>
            <a:endParaRPr lang="en-US" dirty="0"/>
          </a:p>
        </p:txBody>
      </p:sp>
    </p:spTree>
    <p:extLst>
      <p:ext uri="{BB962C8B-B14F-4D97-AF65-F5344CB8AC3E}">
        <p14:creationId xmlns:p14="http://schemas.microsoft.com/office/powerpoint/2010/main" val="12397505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D5939589-3E79-4C82-AA4A-FE78234FAA59}" type="slidenum">
              <a:rPr lang="en-US" smtClean="0"/>
              <a:t>16</a:t>
            </a:fld>
            <a:endParaRPr lang="en-US" dirty="0"/>
          </a:p>
        </p:txBody>
      </p:sp>
    </p:spTree>
    <p:extLst>
      <p:ext uri="{BB962C8B-B14F-4D97-AF65-F5344CB8AC3E}">
        <p14:creationId xmlns:p14="http://schemas.microsoft.com/office/powerpoint/2010/main" val="31883411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D5939589-3E79-4C82-AA4A-FE78234FAA59}" type="slidenum">
              <a:rPr lang="en-US" smtClean="0"/>
              <a:t>17</a:t>
            </a:fld>
            <a:endParaRPr lang="en-US" dirty="0"/>
          </a:p>
        </p:txBody>
      </p:sp>
    </p:spTree>
    <p:extLst>
      <p:ext uri="{BB962C8B-B14F-4D97-AF65-F5344CB8AC3E}">
        <p14:creationId xmlns:p14="http://schemas.microsoft.com/office/powerpoint/2010/main" val="7094742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As part of OSINT, using tools can be a common practice. You are not in a restricted environment where you risk detection provided you make zero direct contact with your target i.e. Emails, phone calls alerting target employees to your presence. OSINT can involve several automation tools, useful APIs and websites which can provide relevant and useful information. I’ll be discussing each tool mentioned on this slide in more detail as the output from these tools &amp; sites can determine the strength of your passive reconnaissance phase. </a:t>
            </a:r>
          </a:p>
          <a:p>
            <a:endParaRPr lang="en-GB" dirty="0"/>
          </a:p>
          <a:p>
            <a:r>
              <a:rPr lang="en-GB" dirty="0"/>
              <a:t>The next tool which is a lot more useful when targeting an organisation is theHarvester. TheHarvester, a tool which is written in Python is capable of scraping the internet and querying various search engines such as Google, Bing and Yahoo in relation to a provided target domain. TheHarvester is also capable for locating email addresses which are associated to the target domain, all of this information can come useful when querying breached credential databases and attempting to gain access to target infrastructure via legacy pathways such as IMAP. TheHarvester can also be very useful in mapping the target organisations domains together, we are able to see all of the different internet facing hosts which belong to the organisation which we can attempt to query for further information later on.</a:t>
            </a:r>
          </a:p>
          <a:p>
            <a:endParaRPr lang="en-GB" dirty="0"/>
          </a:p>
          <a:p>
            <a:r>
              <a:rPr lang="en-GB" dirty="0"/>
              <a:t>Next is </a:t>
            </a:r>
            <a:r>
              <a:rPr lang="en-GB" dirty="0" err="1"/>
              <a:t>netcraft</a:t>
            </a:r>
            <a:r>
              <a:rPr lang="en-GB" dirty="0"/>
              <a:t>. Netcraft can act as a worthy source of information when conducting passive reconnaissance. </a:t>
            </a:r>
            <a:r>
              <a:rPr lang="en-GB" dirty="0" err="1"/>
              <a:t>Netcr</a:t>
            </a:r>
            <a:endParaRPr lang="en-GB" dirty="0"/>
          </a:p>
        </p:txBody>
      </p:sp>
      <p:sp>
        <p:nvSpPr>
          <p:cNvPr id="4" name="Slide Number Placeholder 3"/>
          <p:cNvSpPr>
            <a:spLocks noGrp="1"/>
          </p:cNvSpPr>
          <p:nvPr>
            <p:ph type="sldNum" sz="quarter" idx="5"/>
          </p:nvPr>
        </p:nvSpPr>
        <p:spPr/>
        <p:txBody>
          <a:bodyPr/>
          <a:lstStyle/>
          <a:p>
            <a:fld id="{D5939589-3E79-4C82-AA4A-FE78234FAA59}" type="slidenum">
              <a:rPr lang="en-US" smtClean="0"/>
              <a:t>4</a:t>
            </a:fld>
            <a:endParaRPr lang="en-US" dirty="0"/>
          </a:p>
        </p:txBody>
      </p:sp>
    </p:spTree>
    <p:extLst>
      <p:ext uri="{BB962C8B-B14F-4D97-AF65-F5344CB8AC3E}">
        <p14:creationId xmlns:p14="http://schemas.microsoft.com/office/powerpoint/2010/main" val="2149582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Firstly introducing theHarvester: A tool which is written in Python is capable of scraping the internet and querying various search engines such as Google, Bing and Yahoo in relation to a provided target domain. You can also include LinkedIn profiles from theHarvester proving that theHarvester as an automation tool when conducting OSINT can be extremely powerful as we can use this information to determine any key employees who could be targeted in any phishing campaigns. </a:t>
            </a:r>
          </a:p>
          <a:p>
            <a:endParaRPr lang="en-GB" dirty="0"/>
          </a:p>
          <a:p>
            <a:r>
              <a:rPr lang="en-GB" dirty="0"/>
              <a:t>theHarvester is also extremely customisable. With the ability to plug this tool into many other APIs, we can extend its functionalities and we can try gaining more information on a target which would be helpful to us in the external testing phase.</a:t>
            </a:r>
          </a:p>
          <a:p>
            <a:endParaRPr lang="en-GB" dirty="0"/>
          </a:p>
          <a:p>
            <a:r>
              <a:rPr lang="en-GB" dirty="0"/>
              <a:t>TheHarvester is also capable for locating email addresses which are associated to the target domain, all of this information can come useful when querying breached credential APIs. Since we can grab any breached credentials to attempt gaining access to target infrastructure via legacy pathways such as IMAP to bypass 2FA (If IMAP is available). TheHarvester can also be very useful in mapping the target organisations domains together, we are able to see all of the different internet facing hosts which belong to the organisation which we can attempt to query for further information later on. </a:t>
            </a:r>
          </a:p>
          <a:p>
            <a:endParaRPr lang="en-GB" dirty="0"/>
          </a:p>
          <a:p>
            <a:r>
              <a:rPr lang="en-GB" dirty="0"/>
              <a:t>The best part of this as an attacker? You’re not making any interactions with the target organisation, you’re just querying the internet and information gathering. This is exactly the power of OSINT and is just the tip of the iceberg. OSINT can be used for many more operations such as finding misconfigured webpages against organisations, SSH keys if they’re on the internet, misconfigured management devices such as IDRACs which may be available through the internet, an easy way into the management network achieved by client side attack or infiltration. Some of these things will be demonstrated in these slides to prove the power of OSINT and why a trained adversary chooses OSINT before making any further advances towards the target.</a:t>
            </a:r>
          </a:p>
          <a:p>
            <a:endParaRPr lang="en-GB" dirty="0"/>
          </a:p>
          <a:p>
            <a:r>
              <a:rPr lang="en-GB" dirty="0"/>
              <a:t>theHarvester also has a sibling tool which achieves the same tasks but within a graphical environment known as </a:t>
            </a:r>
            <a:r>
              <a:rPr lang="en-GB" dirty="0" err="1"/>
              <a:t>Maltego</a:t>
            </a:r>
            <a:r>
              <a:rPr lang="en-GB" dirty="0"/>
              <a:t>. This tool is not covered in this course, but I’d encourage to explore other tools to find common trends/methods in which information is found to be able to conduct deeper OSINT. Tools in any situation can only provide information in some cases a limited amount, it is our job as adversaries to interpret this information correctly to aid our attempts to compromise the network. </a:t>
            </a:r>
          </a:p>
        </p:txBody>
      </p:sp>
      <p:sp>
        <p:nvSpPr>
          <p:cNvPr id="4" name="Slide Number Placeholder 3"/>
          <p:cNvSpPr>
            <a:spLocks noGrp="1"/>
          </p:cNvSpPr>
          <p:nvPr>
            <p:ph type="sldNum" sz="quarter" idx="5"/>
          </p:nvPr>
        </p:nvSpPr>
        <p:spPr/>
        <p:txBody>
          <a:bodyPr/>
          <a:lstStyle/>
          <a:p>
            <a:fld id="{D5939589-3E79-4C82-AA4A-FE78234FAA59}" type="slidenum">
              <a:rPr lang="en-US" smtClean="0"/>
              <a:t>6</a:t>
            </a:fld>
            <a:endParaRPr lang="en-US" dirty="0"/>
          </a:p>
        </p:txBody>
      </p:sp>
    </p:spTree>
    <p:extLst>
      <p:ext uri="{BB962C8B-B14F-4D97-AF65-F5344CB8AC3E}">
        <p14:creationId xmlns:p14="http://schemas.microsoft.com/office/powerpoint/2010/main" val="18182434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Next I want to introduce a site hosted from Czech Republic known as phonebook.cz</a:t>
            </a:r>
          </a:p>
          <a:p>
            <a:endParaRPr lang="en-GB" dirty="0"/>
          </a:p>
          <a:p>
            <a:r>
              <a:rPr lang="en-GB" dirty="0"/>
              <a:t>This site is able to scrape many more emails out of the internet in comparison to theHarvester. This is a tested fact from comparing results with theHarvester and phonebook.cz against employees belonging to target organisation.</a:t>
            </a:r>
          </a:p>
        </p:txBody>
      </p:sp>
      <p:sp>
        <p:nvSpPr>
          <p:cNvPr id="4" name="Slide Number Placeholder 3"/>
          <p:cNvSpPr>
            <a:spLocks noGrp="1"/>
          </p:cNvSpPr>
          <p:nvPr>
            <p:ph type="sldNum" sz="quarter" idx="5"/>
          </p:nvPr>
        </p:nvSpPr>
        <p:spPr/>
        <p:txBody>
          <a:bodyPr/>
          <a:lstStyle/>
          <a:p>
            <a:fld id="{D5939589-3E79-4C82-AA4A-FE78234FAA59}" type="slidenum">
              <a:rPr lang="en-US" smtClean="0"/>
              <a:t>7</a:t>
            </a:fld>
            <a:endParaRPr lang="en-US" dirty="0"/>
          </a:p>
        </p:txBody>
      </p:sp>
    </p:spTree>
    <p:extLst>
      <p:ext uri="{BB962C8B-B14F-4D97-AF65-F5344CB8AC3E}">
        <p14:creationId xmlns:p14="http://schemas.microsoft.com/office/powerpoint/2010/main" val="17426076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Moving onto BGP ASNs and conducting host based enumeration using Netcraft.</a:t>
            </a:r>
          </a:p>
        </p:txBody>
      </p:sp>
      <p:sp>
        <p:nvSpPr>
          <p:cNvPr id="4" name="Slide Number Placeholder 3"/>
          <p:cNvSpPr>
            <a:spLocks noGrp="1"/>
          </p:cNvSpPr>
          <p:nvPr>
            <p:ph type="sldNum" sz="quarter" idx="5"/>
          </p:nvPr>
        </p:nvSpPr>
        <p:spPr/>
        <p:txBody>
          <a:bodyPr/>
          <a:lstStyle/>
          <a:p>
            <a:fld id="{D5939589-3E79-4C82-AA4A-FE78234FAA59}" type="slidenum">
              <a:rPr lang="en-US" smtClean="0"/>
              <a:t>8</a:t>
            </a:fld>
            <a:endParaRPr lang="en-US" dirty="0"/>
          </a:p>
        </p:txBody>
      </p:sp>
    </p:spTree>
    <p:extLst>
      <p:ext uri="{BB962C8B-B14F-4D97-AF65-F5344CB8AC3E}">
        <p14:creationId xmlns:p14="http://schemas.microsoft.com/office/powerpoint/2010/main" val="31191405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Netcraft is a domain reporting site which can be helpful to report information on target domains such as hosting history which involves OS type, installed services and validity of the domain. </a:t>
            </a:r>
          </a:p>
        </p:txBody>
      </p:sp>
      <p:sp>
        <p:nvSpPr>
          <p:cNvPr id="4" name="Slide Number Placeholder 3"/>
          <p:cNvSpPr>
            <a:spLocks noGrp="1"/>
          </p:cNvSpPr>
          <p:nvPr>
            <p:ph type="sldNum" sz="quarter" idx="5"/>
          </p:nvPr>
        </p:nvSpPr>
        <p:spPr/>
        <p:txBody>
          <a:bodyPr/>
          <a:lstStyle/>
          <a:p>
            <a:fld id="{D5939589-3E79-4C82-AA4A-FE78234FAA59}" type="slidenum">
              <a:rPr lang="en-US" smtClean="0"/>
              <a:t>9</a:t>
            </a:fld>
            <a:endParaRPr lang="en-US" dirty="0"/>
          </a:p>
        </p:txBody>
      </p:sp>
    </p:spTree>
    <p:extLst>
      <p:ext uri="{BB962C8B-B14F-4D97-AF65-F5344CB8AC3E}">
        <p14:creationId xmlns:p14="http://schemas.microsoft.com/office/powerpoint/2010/main" val="17888755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D5939589-3E79-4C82-AA4A-FE78234FAA59}" type="slidenum">
              <a:rPr lang="en-US" smtClean="0"/>
              <a:t>11</a:t>
            </a:fld>
            <a:endParaRPr lang="en-US" dirty="0"/>
          </a:p>
        </p:txBody>
      </p:sp>
    </p:spTree>
    <p:extLst>
      <p:ext uri="{BB962C8B-B14F-4D97-AF65-F5344CB8AC3E}">
        <p14:creationId xmlns:p14="http://schemas.microsoft.com/office/powerpoint/2010/main" val="32349503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D5939589-3E79-4C82-AA4A-FE78234FAA59}" type="slidenum">
              <a:rPr lang="en-US" smtClean="0"/>
              <a:t>13</a:t>
            </a:fld>
            <a:endParaRPr lang="en-US" dirty="0"/>
          </a:p>
        </p:txBody>
      </p:sp>
    </p:spTree>
    <p:extLst>
      <p:ext uri="{BB962C8B-B14F-4D97-AF65-F5344CB8AC3E}">
        <p14:creationId xmlns:p14="http://schemas.microsoft.com/office/powerpoint/2010/main" val="30091402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Next I will be talking about </a:t>
            </a:r>
            <a:r>
              <a:rPr lang="en-GB" dirty="0" err="1"/>
              <a:t>BreachDirectory</a:t>
            </a:r>
            <a:r>
              <a:rPr lang="en-GB" dirty="0"/>
              <a:t> which is an API available on the internet for free.  </a:t>
            </a:r>
            <a:r>
              <a:rPr lang="en-GB" dirty="0" err="1"/>
              <a:t>BreachDirectory</a:t>
            </a:r>
            <a:r>
              <a:rPr lang="en-GB" dirty="0"/>
              <a:t> is an API which I have used in previous OSINT engagements which resulted in finding a lot of passwords on target emails. We can use this same API against target organisation email addresses to see if we can score any breached credentials and attempt initial access to the </a:t>
            </a:r>
          </a:p>
        </p:txBody>
      </p:sp>
      <p:sp>
        <p:nvSpPr>
          <p:cNvPr id="4" name="Slide Number Placeholder 3"/>
          <p:cNvSpPr>
            <a:spLocks noGrp="1"/>
          </p:cNvSpPr>
          <p:nvPr>
            <p:ph type="sldNum" sz="quarter" idx="5"/>
          </p:nvPr>
        </p:nvSpPr>
        <p:spPr/>
        <p:txBody>
          <a:bodyPr/>
          <a:lstStyle/>
          <a:p>
            <a:fld id="{D5939589-3E79-4C82-AA4A-FE78234FAA59}" type="slidenum">
              <a:rPr lang="en-US" smtClean="0"/>
              <a:t>15</a:t>
            </a:fld>
            <a:endParaRPr lang="en-US" dirty="0"/>
          </a:p>
        </p:txBody>
      </p:sp>
    </p:spTree>
    <p:extLst>
      <p:ext uri="{BB962C8B-B14F-4D97-AF65-F5344CB8AC3E}">
        <p14:creationId xmlns:p14="http://schemas.microsoft.com/office/powerpoint/2010/main" val="43427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122363"/>
            <a:ext cx="9144000" cy="2387600"/>
          </a:xfrm>
        </p:spPr>
        <p:txBody>
          <a:bodyPr anchor="b"/>
          <a:lstStyle>
            <a:lvl1pPr algn="l">
              <a:defRPr sz="6000" b="1" i="0" cap="all"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4000" y="3602038"/>
            <a:ext cx="91440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11" name="Straight Connector 10">
            <a:extLst>
              <a:ext uri="{FF2B5EF4-FFF2-40B4-BE49-F238E27FC236}">
                <a16:creationId xmlns:a16="http://schemas.microsoft.com/office/drawing/2014/main" id="{D1B787A8-0D67-4B7E-9B48-86BD906AB6B5}"/>
              </a:ext>
            </a:extLst>
          </p:cNvPr>
          <p:cNvCxnSpPr>
            <a:cxnSpLocks/>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97802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1444752" y="1681163"/>
            <a:ext cx="45537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1444752" y="2505075"/>
            <a:ext cx="4553712"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6784848" y="1681163"/>
            <a:ext cx="45537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6784848" y="2505075"/>
            <a:ext cx="4553712"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phic 15">
            <a:extLst>
              <a:ext uri="{FF2B5EF4-FFF2-40B4-BE49-F238E27FC236}">
                <a16:creationId xmlns:a16="http://schemas.microsoft.com/office/drawing/2014/main" id="{A9475260-301F-4744-B1DA-7B00F6FB434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4" name="Graphic 16">
            <a:extLst>
              <a:ext uri="{FF2B5EF4-FFF2-40B4-BE49-F238E27FC236}">
                <a16:creationId xmlns:a16="http://schemas.microsoft.com/office/drawing/2014/main" id="{9BBD3F4B-0836-48C5-AC68-747456D1DD50}"/>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6" name="Graphic 14">
            <a:extLst>
              <a:ext uri="{FF2B5EF4-FFF2-40B4-BE49-F238E27FC236}">
                <a16:creationId xmlns:a16="http://schemas.microsoft.com/office/drawing/2014/main" id="{9B4398D5-99F4-4F83-AA77-9B4177648CAF}"/>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Tree>
    <p:extLst>
      <p:ext uri="{BB962C8B-B14F-4D97-AF65-F5344CB8AC3E}">
        <p14:creationId xmlns:p14="http://schemas.microsoft.com/office/powerpoint/2010/main" val="937595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1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1444752" y="1681163"/>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1444752" y="2505075"/>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4983480" y="1681163"/>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4983480" y="2505075"/>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phic 15">
            <a:extLst>
              <a:ext uri="{FF2B5EF4-FFF2-40B4-BE49-F238E27FC236}">
                <a16:creationId xmlns:a16="http://schemas.microsoft.com/office/drawing/2014/main" id="{A9475260-301F-4744-B1DA-7B00F6FB434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4" name="Graphic 16">
            <a:extLst>
              <a:ext uri="{FF2B5EF4-FFF2-40B4-BE49-F238E27FC236}">
                <a16:creationId xmlns:a16="http://schemas.microsoft.com/office/drawing/2014/main" id="{9BBD3F4B-0836-48C5-AC68-747456D1DD50}"/>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6" name="Graphic 14">
            <a:extLst>
              <a:ext uri="{FF2B5EF4-FFF2-40B4-BE49-F238E27FC236}">
                <a16:creationId xmlns:a16="http://schemas.microsoft.com/office/drawing/2014/main" id="{9B4398D5-99F4-4F83-AA77-9B4177648CAF}"/>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15" name="Text Placeholder 4">
            <a:extLst>
              <a:ext uri="{FF2B5EF4-FFF2-40B4-BE49-F238E27FC236}">
                <a16:creationId xmlns:a16="http://schemas.microsoft.com/office/drawing/2014/main" id="{2D693B15-7265-4478-9579-62FCD5222D04}"/>
              </a:ext>
            </a:extLst>
          </p:cNvPr>
          <p:cNvSpPr>
            <a:spLocks noGrp="1"/>
          </p:cNvSpPr>
          <p:nvPr>
            <p:ph type="body" sz="quarter" idx="13"/>
          </p:nvPr>
        </p:nvSpPr>
        <p:spPr>
          <a:xfrm>
            <a:off x="8531352" y="1769269"/>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5">
            <a:extLst>
              <a:ext uri="{FF2B5EF4-FFF2-40B4-BE49-F238E27FC236}">
                <a16:creationId xmlns:a16="http://schemas.microsoft.com/office/drawing/2014/main" id="{48F9E92F-BB16-4896-A47F-6497C3D705B9}"/>
              </a:ext>
            </a:extLst>
          </p:cNvPr>
          <p:cNvSpPr>
            <a:spLocks noGrp="1"/>
          </p:cNvSpPr>
          <p:nvPr>
            <p:ph sz="quarter" idx="14"/>
          </p:nvPr>
        </p:nvSpPr>
        <p:spPr>
          <a:xfrm>
            <a:off x="8531352" y="2593181"/>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730798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hasCustomPrompt="1"/>
          </p:nvPr>
        </p:nvSpPr>
        <p:spPr>
          <a:xfrm>
            <a:off x="6391656" y="804672"/>
            <a:ext cx="4434840" cy="886968"/>
          </a:xfrm>
        </p:spPr>
        <p:txBody>
          <a:bodyPr anchor="b"/>
          <a:lstStyle>
            <a:lvl1pPr algn="l">
              <a:defRPr sz="5400" b="0" i="0" cap="none" baseline="0"/>
            </a:lvl1pPr>
          </a:lstStyle>
          <a:p>
            <a:r>
              <a:rPr lang="en-US" dirty="0"/>
              <a:t>Title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6391654" y="1801368"/>
            <a:ext cx="4434840" cy="4754880"/>
          </a:xfrm>
        </p:spPr>
        <p:txBody>
          <a:bodyPr>
            <a:normAutofit/>
          </a:bodyPr>
          <a:lstStyle>
            <a:lvl1pPr marL="0" indent="0" algn="l">
              <a:lnSpc>
                <a:spcPct val="11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a:lstStyle>
            <a:lvl1pPr>
              <a:defRPr>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7" name="Straight Connector 6">
            <a:extLst>
              <a:ext uri="{FF2B5EF4-FFF2-40B4-BE49-F238E27FC236}">
                <a16:creationId xmlns:a16="http://schemas.microsoft.com/office/drawing/2014/main"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12">
            <a:extLst>
              <a:ext uri="{FF2B5EF4-FFF2-40B4-BE49-F238E27FC236}">
                <a16:creationId xmlns:a16="http://schemas.microsoft.com/office/drawing/2014/main" id="{9CEC7E0F-60E8-418B-978D-C607C82E97F7}"/>
              </a:ext>
            </a:extLst>
          </p:cNvPr>
          <p:cNvSpPr>
            <a:spLocks noGrp="1"/>
          </p:cNvSpPr>
          <p:nvPr>
            <p:ph type="pic" sz="quarter" idx="13"/>
          </p:nvPr>
        </p:nvSpPr>
        <p:spPr>
          <a:xfrm>
            <a:off x="283464" y="3108960"/>
            <a:ext cx="5221224" cy="3447288"/>
          </a:xfrm>
        </p:spPr>
        <p:txBody>
          <a:bodyPr anchor="ctr"/>
          <a:lstStyle>
            <a:lvl1pPr algn="ctr">
              <a:buNone/>
              <a:defRPr>
                <a:solidFill>
                  <a:schemeClr val="bg1"/>
                </a:solidFill>
              </a:defRPr>
            </a:lvl1pPr>
          </a:lstStyle>
          <a:p>
            <a:r>
              <a:rPr lang="en-US"/>
              <a:t>Click icon to add picture</a:t>
            </a:r>
            <a:endParaRPr lang="en-US" dirty="0"/>
          </a:p>
        </p:txBody>
      </p:sp>
      <p:sp>
        <p:nvSpPr>
          <p:cNvPr id="10" name="Picture Placeholder 12">
            <a:extLst>
              <a:ext uri="{FF2B5EF4-FFF2-40B4-BE49-F238E27FC236}">
                <a16:creationId xmlns:a16="http://schemas.microsoft.com/office/drawing/2014/main" id="{F146D6C1-343E-4F97-A565-55BBB15F4C77}"/>
              </a:ext>
            </a:extLst>
          </p:cNvPr>
          <p:cNvSpPr>
            <a:spLocks noGrp="1"/>
          </p:cNvSpPr>
          <p:nvPr>
            <p:ph type="pic" sz="quarter" idx="14"/>
          </p:nvPr>
        </p:nvSpPr>
        <p:spPr>
          <a:xfrm>
            <a:off x="283464" y="301752"/>
            <a:ext cx="2459736" cy="2505456"/>
          </a:xfrm>
        </p:spPr>
        <p:txBody>
          <a:bodyPr anchor="ctr"/>
          <a:lstStyle>
            <a:lvl1pPr algn="ctr">
              <a:buNone/>
              <a:defRPr>
                <a:solidFill>
                  <a:schemeClr val="bg1"/>
                </a:solidFill>
              </a:defRPr>
            </a:lvl1pPr>
          </a:lstStyle>
          <a:p>
            <a:r>
              <a:rPr lang="en-US"/>
              <a:t>Click icon to add picture</a:t>
            </a:r>
            <a:endParaRPr lang="en-US" dirty="0"/>
          </a:p>
        </p:txBody>
      </p:sp>
      <p:sp>
        <p:nvSpPr>
          <p:cNvPr id="11" name="Picture Placeholder 12">
            <a:extLst>
              <a:ext uri="{FF2B5EF4-FFF2-40B4-BE49-F238E27FC236}">
                <a16:creationId xmlns:a16="http://schemas.microsoft.com/office/drawing/2014/main" id="{BA123E2D-4554-47D5-B0EC-0C47EDB41626}"/>
              </a:ext>
            </a:extLst>
          </p:cNvPr>
          <p:cNvSpPr>
            <a:spLocks noGrp="1"/>
          </p:cNvSpPr>
          <p:nvPr>
            <p:ph type="pic" sz="quarter" idx="15"/>
          </p:nvPr>
        </p:nvSpPr>
        <p:spPr>
          <a:xfrm>
            <a:off x="3044952" y="301752"/>
            <a:ext cx="2459736" cy="2505456"/>
          </a:xfrm>
        </p:spPr>
        <p:txBody>
          <a:bodyPr anchor="ctr"/>
          <a:lstStyle>
            <a:lvl1pPr algn="ctr">
              <a:buNone/>
              <a:defRPr>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12578914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Only">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33" name="Picture Placeholder 32">
            <a:extLst>
              <a:ext uri="{FF2B5EF4-FFF2-40B4-BE49-F238E27FC236}">
                <a16:creationId xmlns:a16="http://schemas.microsoft.com/office/drawing/2014/main" id="{3186EA6A-5CD5-4DF7-9C8A-EDFAF28A80D9}"/>
              </a:ext>
            </a:extLst>
          </p:cNvPr>
          <p:cNvSpPr>
            <a:spLocks noGrp="1"/>
          </p:cNvSpPr>
          <p:nvPr>
            <p:ph type="pic" sz="quarter" idx="14"/>
          </p:nvPr>
        </p:nvSpPr>
        <p:spPr>
          <a:xfrm>
            <a:off x="1777111" y="407499"/>
            <a:ext cx="1952279" cy="1952279"/>
          </a:xfrm>
          <a:custGeom>
            <a:avLst/>
            <a:gdLst>
              <a:gd name="connsiteX0" fmla="*/ 976140 w 1952279"/>
              <a:gd name="connsiteY0" fmla="*/ 0 h 1952279"/>
              <a:gd name="connsiteX1" fmla="*/ 1952279 w 1952279"/>
              <a:gd name="connsiteY1" fmla="*/ 976140 h 1952279"/>
              <a:gd name="connsiteX2" fmla="*/ 976140 w 1952279"/>
              <a:gd name="connsiteY2" fmla="*/ 1952279 h 1952279"/>
              <a:gd name="connsiteX3" fmla="*/ 0 w 1952279"/>
              <a:gd name="connsiteY3" fmla="*/ 976140 h 1952279"/>
              <a:gd name="connsiteX4" fmla="*/ 976140 w 1952279"/>
              <a:gd name="connsiteY4" fmla="*/ 0 h 19522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2279" h="1952279">
                <a:moveTo>
                  <a:pt x="976140" y="0"/>
                </a:moveTo>
                <a:cubicBezTo>
                  <a:pt x="1515247" y="0"/>
                  <a:pt x="1952279" y="437033"/>
                  <a:pt x="1952279" y="976140"/>
                </a:cubicBezTo>
                <a:cubicBezTo>
                  <a:pt x="1952279" y="1515246"/>
                  <a:pt x="1515247" y="1952279"/>
                  <a:pt x="976140" y="1952279"/>
                </a:cubicBezTo>
                <a:cubicBezTo>
                  <a:pt x="437033" y="1952279"/>
                  <a:pt x="0" y="1515246"/>
                  <a:pt x="0" y="976140"/>
                </a:cubicBezTo>
                <a:cubicBezTo>
                  <a:pt x="0" y="437033"/>
                  <a:pt x="437033" y="0"/>
                  <a:pt x="976140" y="0"/>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32" name="Picture Placeholder 31">
            <a:extLst>
              <a:ext uri="{FF2B5EF4-FFF2-40B4-BE49-F238E27FC236}">
                <a16:creationId xmlns:a16="http://schemas.microsoft.com/office/drawing/2014/main" id="{83D5117F-F235-498D-99A5-9DE2D665576C}"/>
              </a:ext>
            </a:extLst>
          </p:cNvPr>
          <p:cNvSpPr>
            <a:spLocks noGrp="1"/>
          </p:cNvSpPr>
          <p:nvPr>
            <p:ph type="pic" sz="quarter" idx="15"/>
          </p:nvPr>
        </p:nvSpPr>
        <p:spPr>
          <a:xfrm>
            <a:off x="3528345" y="1972581"/>
            <a:ext cx="2290065" cy="2273502"/>
          </a:xfrm>
          <a:custGeom>
            <a:avLst/>
            <a:gdLst>
              <a:gd name="connsiteX0" fmla="*/ 1145032 w 2290065"/>
              <a:gd name="connsiteY0" fmla="*/ 0 h 2273502"/>
              <a:gd name="connsiteX1" fmla="*/ 2290065 w 2290065"/>
              <a:gd name="connsiteY1" fmla="*/ 1145033 h 2273502"/>
              <a:gd name="connsiteX2" fmla="*/ 1375797 w 2290065"/>
              <a:gd name="connsiteY2" fmla="*/ 2266803 h 2273502"/>
              <a:gd name="connsiteX3" fmla="*/ 1331903 w 2290065"/>
              <a:gd name="connsiteY3" fmla="*/ 2273502 h 2273502"/>
              <a:gd name="connsiteX4" fmla="*/ 958162 w 2290065"/>
              <a:gd name="connsiteY4" fmla="*/ 2273502 h 2273502"/>
              <a:gd name="connsiteX5" fmla="*/ 914268 w 2290065"/>
              <a:gd name="connsiteY5" fmla="*/ 2266803 h 2273502"/>
              <a:gd name="connsiteX6" fmla="*/ 5911 w 2290065"/>
              <a:gd name="connsiteY6" fmla="*/ 1262106 h 2273502"/>
              <a:gd name="connsiteX7" fmla="*/ 0 w 2290065"/>
              <a:gd name="connsiteY7" fmla="*/ 1145053 h 2273502"/>
              <a:gd name="connsiteX8" fmla="*/ 0 w 2290065"/>
              <a:gd name="connsiteY8" fmla="*/ 1145014 h 2273502"/>
              <a:gd name="connsiteX9" fmla="*/ 5911 w 2290065"/>
              <a:gd name="connsiteY9" fmla="*/ 1027960 h 2273502"/>
              <a:gd name="connsiteX10" fmla="*/ 1145032 w 2290065"/>
              <a:gd name="connsiteY10" fmla="*/ 0 h 2273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90065" h="2273502">
                <a:moveTo>
                  <a:pt x="1145032" y="0"/>
                </a:moveTo>
                <a:cubicBezTo>
                  <a:pt x="1777417" y="0"/>
                  <a:pt x="2290065" y="512649"/>
                  <a:pt x="2290065" y="1145033"/>
                </a:cubicBezTo>
                <a:cubicBezTo>
                  <a:pt x="2290065" y="1698370"/>
                  <a:pt x="1897569" y="2160033"/>
                  <a:pt x="1375797" y="2266803"/>
                </a:cubicBezTo>
                <a:lnTo>
                  <a:pt x="1331903" y="2273502"/>
                </a:lnTo>
                <a:lnTo>
                  <a:pt x="958162" y="2273502"/>
                </a:lnTo>
                <a:lnTo>
                  <a:pt x="914268" y="2266803"/>
                </a:lnTo>
                <a:cubicBezTo>
                  <a:pt x="429765" y="2167660"/>
                  <a:pt x="56730" y="1762511"/>
                  <a:pt x="5911" y="1262106"/>
                </a:cubicBezTo>
                <a:lnTo>
                  <a:pt x="0" y="1145053"/>
                </a:lnTo>
                <a:lnTo>
                  <a:pt x="0" y="1145014"/>
                </a:lnTo>
                <a:lnTo>
                  <a:pt x="5911" y="1027960"/>
                </a:lnTo>
                <a:cubicBezTo>
                  <a:pt x="64548" y="450571"/>
                  <a:pt x="552172" y="0"/>
                  <a:pt x="1145032" y="0"/>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31" name="Picture Placeholder 30">
            <a:extLst>
              <a:ext uri="{FF2B5EF4-FFF2-40B4-BE49-F238E27FC236}">
                <a16:creationId xmlns:a16="http://schemas.microsoft.com/office/drawing/2014/main" id="{E1E0A794-F1D3-4628-B5B1-9D48AB34C3D4}"/>
              </a:ext>
            </a:extLst>
          </p:cNvPr>
          <p:cNvSpPr>
            <a:spLocks noGrp="1"/>
          </p:cNvSpPr>
          <p:nvPr>
            <p:ph type="pic" sz="quarter" idx="16"/>
          </p:nvPr>
        </p:nvSpPr>
        <p:spPr>
          <a:xfrm>
            <a:off x="5579539" y="4386312"/>
            <a:ext cx="3119293" cy="2462810"/>
          </a:xfrm>
          <a:custGeom>
            <a:avLst/>
            <a:gdLst>
              <a:gd name="connsiteX0" fmla="*/ 1559647 w 3119293"/>
              <a:gd name="connsiteY0" fmla="*/ 0 h 2462810"/>
              <a:gd name="connsiteX1" fmla="*/ 3119293 w 3119293"/>
              <a:gd name="connsiteY1" fmla="*/ 1559647 h 2462810"/>
              <a:gd name="connsiteX2" fmla="*/ 2852930 w 3119293"/>
              <a:gd name="connsiteY2" fmla="*/ 2431660 h 2462810"/>
              <a:gd name="connsiteX3" fmla="*/ 2829636 w 3119293"/>
              <a:gd name="connsiteY3" fmla="*/ 2462810 h 2462810"/>
              <a:gd name="connsiteX4" fmla="*/ 289658 w 3119293"/>
              <a:gd name="connsiteY4" fmla="*/ 2462810 h 2462810"/>
              <a:gd name="connsiteX5" fmla="*/ 266363 w 3119293"/>
              <a:gd name="connsiteY5" fmla="*/ 2431660 h 2462810"/>
              <a:gd name="connsiteX6" fmla="*/ 0 w 3119293"/>
              <a:gd name="connsiteY6" fmla="*/ 1559647 h 2462810"/>
              <a:gd name="connsiteX7" fmla="*/ 1559647 w 3119293"/>
              <a:gd name="connsiteY7" fmla="*/ 0 h 2462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9293" h="2462810">
                <a:moveTo>
                  <a:pt x="1559647" y="0"/>
                </a:moveTo>
                <a:cubicBezTo>
                  <a:pt x="2421016" y="0"/>
                  <a:pt x="3119293" y="698278"/>
                  <a:pt x="3119293" y="1559647"/>
                </a:cubicBezTo>
                <a:cubicBezTo>
                  <a:pt x="3119293" y="1882660"/>
                  <a:pt x="3021098" y="2182739"/>
                  <a:pt x="2852930" y="2431660"/>
                </a:cubicBezTo>
                <a:lnTo>
                  <a:pt x="2829636" y="2462810"/>
                </a:lnTo>
                <a:lnTo>
                  <a:pt x="289658" y="2462810"/>
                </a:lnTo>
                <a:lnTo>
                  <a:pt x="266363" y="2431660"/>
                </a:lnTo>
                <a:cubicBezTo>
                  <a:pt x="98195" y="2182739"/>
                  <a:pt x="0" y="1882660"/>
                  <a:pt x="0" y="1559647"/>
                </a:cubicBezTo>
                <a:cubicBezTo>
                  <a:pt x="0" y="698278"/>
                  <a:pt x="698278" y="0"/>
                  <a:pt x="1559647" y="0"/>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30" name="Picture Placeholder 29">
            <a:extLst>
              <a:ext uri="{FF2B5EF4-FFF2-40B4-BE49-F238E27FC236}">
                <a16:creationId xmlns:a16="http://schemas.microsoft.com/office/drawing/2014/main" id="{B8D3F45B-B631-47D3-A33C-71CEC2B3602C}"/>
              </a:ext>
            </a:extLst>
          </p:cNvPr>
          <p:cNvSpPr>
            <a:spLocks noGrp="1"/>
          </p:cNvSpPr>
          <p:nvPr>
            <p:ph type="pic" sz="quarter" idx="17"/>
          </p:nvPr>
        </p:nvSpPr>
        <p:spPr>
          <a:xfrm>
            <a:off x="1092905" y="4018982"/>
            <a:ext cx="3854161" cy="2839018"/>
          </a:xfrm>
          <a:custGeom>
            <a:avLst/>
            <a:gdLst>
              <a:gd name="connsiteX0" fmla="*/ 1927061 w 3854161"/>
              <a:gd name="connsiteY0" fmla="*/ 0 h 2839018"/>
              <a:gd name="connsiteX1" fmla="*/ 1927101 w 3854161"/>
              <a:gd name="connsiteY1" fmla="*/ 0 h 2839018"/>
              <a:gd name="connsiteX2" fmla="*/ 2124114 w 3854161"/>
              <a:gd name="connsiteY2" fmla="*/ 9948 h 2839018"/>
              <a:gd name="connsiteX3" fmla="*/ 3854161 w 3854161"/>
              <a:gd name="connsiteY3" fmla="*/ 1927080 h 2839018"/>
              <a:gd name="connsiteX4" fmla="*/ 3702722 w 3854161"/>
              <a:gd name="connsiteY4" fmla="*/ 2677187 h 2839018"/>
              <a:gd name="connsiteX5" fmla="*/ 3624763 w 3854161"/>
              <a:gd name="connsiteY5" fmla="*/ 2839018 h 2839018"/>
              <a:gd name="connsiteX6" fmla="*/ 229398 w 3854161"/>
              <a:gd name="connsiteY6" fmla="*/ 2839018 h 2839018"/>
              <a:gd name="connsiteX7" fmla="*/ 151440 w 3854161"/>
              <a:gd name="connsiteY7" fmla="*/ 2677187 h 2839018"/>
              <a:gd name="connsiteX8" fmla="*/ 0 w 3854161"/>
              <a:gd name="connsiteY8" fmla="*/ 1927080 h 2839018"/>
              <a:gd name="connsiteX9" fmla="*/ 1730048 w 3854161"/>
              <a:gd name="connsiteY9" fmla="*/ 9948 h 2839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54161" h="2839018">
                <a:moveTo>
                  <a:pt x="1927061" y="0"/>
                </a:moveTo>
                <a:lnTo>
                  <a:pt x="1927101" y="0"/>
                </a:lnTo>
                <a:lnTo>
                  <a:pt x="2124114" y="9948"/>
                </a:lnTo>
                <a:cubicBezTo>
                  <a:pt x="3095856" y="108634"/>
                  <a:pt x="3854161" y="929301"/>
                  <a:pt x="3854161" y="1927080"/>
                </a:cubicBezTo>
                <a:cubicBezTo>
                  <a:pt x="3854161" y="2193154"/>
                  <a:pt x="3800237" y="2446634"/>
                  <a:pt x="3702722" y="2677187"/>
                </a:cubicBezTo>
                <a:lnTo>
                  <a:pt x="3624763" y="2839018"/>
                </a:lnTo>
                <a:lnTo>
                  <a:pt x="229398" y="2839018"/>
                </a:lnTo>
                <a:lnTo>
                  <a:pt x="151440" y="2677187"/>
                </a:lnTo>
                <a:cubicBezTo>
                  <a:pt x="53924" y="2446634"/>
                  <a:pt x="0" y="2193154"/>
                  <a:pt x="0" y="1927080"/>
                </a:cubicBezTo>
                <a:cubicBezTo>
                  <a:pt x="0" y="929301"/>
                  <a:pt x="758305" y="108634"/>
                  <a:pt x="1730048" y="9948"/>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a:xfrm>
            <a:off x="5760720" y="585216"/>
            <a:ext cx="5276088" cy="2276856"/>
          </a:xfrm>
        </p:spPr>
        <p:txBody>
          <a:bodyPr anchor="b"/>
          <a:lstStyle>
            <a:lvl1pPr algn="r">
              <a:defRPr sz="4800" b="1" cap="all" spc="400" baseline="0">
                <a:solidFill>
                  <a:schemeClr val="bg1"/>
                </a:solidFill>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a:xfrm>
            <a:off x="658368" y="201168"/>
            <a:ext cx="2743200" cy="365125"/>
          </a:xfrm>
        </p:spPr>
        <p:txBody>
          <a:bodyPr/>
          <a:lstStyle>
            <a:lvl1pPr>
              <a:defRPr>
                <a:solidFill>
                  <a:schemeClr val="bg1"/>
                </a:solidFill>
              </a:defRPr>
            </a:lvl1pPr>
          </a:lstStyle>
          <a:p>
            <a:r>
              <a:rPr lang="en-US" dirty="0"/>
              <a:t>9/3/20XX</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a:lstStyle>
            <a:lvl1pPr>
              <a:defRPr>
                <a:solidFill>
                  <a:schemeClr val="bg1"/>
                </a:solidFill>
              </a:defRPr>
            </a:lvl1p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a:lstStyle>
            <a:lvl1pPr>
              <a:defRPr>
                <a:solidFill>
                  <a:schemeClr val="bg1"/>
                </a:solidFill>
              </a:defRPr>
            </a:lvl1pPr>
          </a:lstStyle>
          <a:p>
            <a:fld id="{D8DA9DAA-006C-4F4B-980E-E3DF019B24E2}" type="slidenum">
              <a:rPr lang="en-US" smtClean="0"/>
              <a:pPr/>
              <a:t>‹#›</a:t>
            </a:fld>
            <a:endParaRPr lang="en-US" dirty="0"/>
          </a:p>
        </p:txBody>
      </p:sp>
      <p:sp>
        <p:nvSpPr>
          <p:cNvPr id="8" name="Graphic 32">
            <a:extLst>
              <a:ext uri="{FF2B5EF4-FFF2-40B4-BE49-F238E27FC236}">
                <a16:creationId xmlns:a16="http://schemas.microsoft.com/office/drawing/2014/main" id="{846CD0EA-B0AA-4845-81A5-4ADD7C58B12F}"/>
              </a:ext>
            </a:extLst>
          </p:cNvPr>
          <p:cNvSpPr/>
          <p:nvPr userDrawn="1"/>
        </p:nvSpPr>
        <p:spPr>
          <a:xfrm>
            <a:off x="1472366" y="1859534"/>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10" name="Graphic 33">
            <a:extLst>
              <a:ext uri="{FF2B5EF4-FFF2-40B4-BE49-F238E27FC236}">
                <a16:creationId xmlns:a16="http://schemas.microsoft.com/office/drawing/2014/main" id="{0E97A0CB-7CB1-47F0-BD48-EEECBAC39CD2}"/>
              </a:ext>
            </a:extLst>
          </p:cNvPr>
          <p:cNvSpPr/>
          <p:nvPr userDrawn="1"/>
        </p:nvSpPr>
        <p:spPr>
          <a:xfrm>
            <a:off x="2014523" y="3146867"/>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
        <p:nvSpPr>
          <p:cNvPr id="12" name="Graphic 31">
            <a:extLst>
              <a:ext uri="{FF2B5EF4-FFF2-40B4-BE49-F238E27FC236}">
                <a16:creationId xmlns:a16="http://schemas.microsoft.com/office/drawing/2014/main" id="{477816C9-06CB-4BC5-B26B-6A2877BD941A}"/>
              </a:ext>
            </a:extLst>
          </p:cNvPr>
          <p:cNvSpPr/>
          <p:nvPr userDrawn="1"/>
        </p:nvSpPr>
        <p:spPr>
          <a:xfrm>
            <a:off x="5404920" y="4508295"/>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cxnSp>
        <p:nvCxnSpPr>
          <p:cNvPr id="14" name="Straight Connector 13">
            <a:extLst>
              <a:ext uri="{FF2B5EF4-FFF2-40B4-BE49-F238E27FC236}">
                <a16:creationId xmlns:a16="http://schemas.microsoft.com/office/drawing/2014/main" id="{13AE7F8D-AE68-4A83-BAB5-3A97D473CE3C}"/>
              </a:ext>
            </a:extLst>
          </p:cNvPr>
          <p:cNvCxnSpPr>
            <a:cxnSpLocks/>
          </p:cNvCxnSpPr>
          <p:nvPr userDrawn="1"/>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id="{A928810C-E773-43AE-A2A1-4073955CC8DA}"/>
              </a:ext>
            </a:extLst>
          </p:cNvPr>
          <p:cNvSpPr>
            <a:spLocks noGrp="1"/>
          </p:cNvSpPr>
          <p:nvPr>
            <p:ph type="body" sz="quarter" idx="13"/>
          </p:nvPr>
        </p:nvSpPr>
        <p:spPr>
          <a:xfrm>
            <a:off x="5760720" y="3127248"/>
            <a:ext cx="5276088" cy="1124712"/>
          </a:xfrm>
        </p:spPr>
        <p:txBody>
          <a:bodyPr/>
          <a:lstStyle>
            <a:lvl1pPr marL="0" indent="0" algn="r">
              <a:buNone/>
              <a:defRPr sz="180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3010451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p:txBody>
          <a:bodyPr/>
          <a:lstStyle/>
          <a:p>
            <a:r>
              <a:rPr lang="en-US" dirty="0"/>
              <a:t>9/3/20XX</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6" name="Straight Connector 5">
            <a:extLst>
              <a:ext uri="{FF2B5EF4-FFF2-40B4-BE49-F238E27FC236}">
                <a16:creationId xmlns:a16="http://schemas.microsoft.com/office/drawing/2014/main" id="{57596AF9-469C-436D-B7D2-77952EF1825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32910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FF36D6-399B-43E3-84DD-9FC5119ECCE9}"/>
              </a:ext>
            </a:extLst>
          </p:cNvPr>
          <p:cNvSpPr>
            <a:spLocks noGrp="1"/>
          </p:cNvSpPr>
          <p:nvPr>
            <p:ph type="dt" sz="half" idx="10"/>
          </p:nvPr>
        </p:nvSpPr>
        <p:spPr/>
        <p:txBody>
          <a:bodyPr/>
          <a:lstStyle/>
          <a:p>
            <a:r>
              <a:rPr lang="en-US" dirty="0"/>
              <a:t>9/3/20XX</a:t>
            </a:r>
          </a:p>
        </p:txBody>
      </p:sp>
      <p:sp>
        <p:nvSpPr>
          <p:cNvPr id="3" name="Footer Placeholder 2">
            <a:extLst>
              <a:ext uri="{FF2B5EF4-FFF2-40B4-BE49-F238E27FC236}">
                <a16:creationId xmlns:a16="http://schemas.microsoft.com/office/drawing/2014/main" id="{50234AB7-3B85-4028-A500-5A1BDBF45C56}"/>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AC1F40F0-9909-442F-BBA4-409D061ED027}"/>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5" name="Straight Connector 4">
            <a:extLst>
              <a:ext uri="{FF2B5EF4-FFF2-40B4-BE49-F238E27FC236}">
                <a16:creationId xmlns:a16="http://schemas.microsoft.com/office/drawing/2014/main" id="{353C1207-D1C8-49E3-8837-E2B89D366FA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8676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0F214-646F-4D81-AD12-65628EC987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F71768-C3FA-49EF-99EF-06E6C3B284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DA6F24-ED6C-4D12-A9D6-EE37FBD686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E6AACE-FAFB-4934-8E3C-AB5B216353D8}"/>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181533EA-D0F8-4C79-8721-F190DE2D2DC0}"/>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A059BAC9-F101-4394-BBA4-3D21A3497126}"/>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8" name="Straight Connector 7">
            <a:extLst>
              <a:ext uri="{FF2B5EF4-FFF2-40B4-BE49-F238E27FC236}">
                <a16:creationId xmlns:a16="http://schemas.microsoft.com/office/drawing/2014/main" id="{0F3A79C9-7EDC-44F6-AC48-5DD98A7695AD}"/>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68059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CB71F-B6C2-4866-BC97-304F78816E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5ED73B-8413-478D-80D7-B78B69763B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91BDF226-1B94-4D2D-98B3-7B932FB17D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0C4E9A-CA29-4CCD-ACFA-B29F80FBA163}"/>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71A5B7BE-3F1B-4FF3-B1D7-6E39B99D07BD}"/>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142F18F1-E27E-470E-AE13-4755DEE63A32}"/>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8" name="Straight Connector 7">
            <a:extLst>
              <a:ext uri="{FF2B5EF4-FFF2-40B4-BE49-F238E27FC236}">
                <a16:creationId xmlns:a16="http://schemas.microsoft.com/office/drawing/2014/main" id="{00F08750-B7F2-4119-B151-68DE774813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775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2 Slide">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298448" y="594360"/>
            <a:ext cx="6272784" cy="2843784"/>
          </a:xfrm>
        </p:spPr>
        <p:txBody>
          <a:bodyPr anchor="b"/>
          <a:lstStyle>
            <a:lvl1pPr algn="l">
              <a:defRPr sz="5400" b="1" i="0" cap="all" baseline="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5641848" y="4700016"/>
            <a:ext cx="5093208" cy="1197864"/>
          </a:xfrm>
        </p:spPr>
        <p:txBody>
          <a:bodyPr>
            <a:normAutofit/>
          </a:bodyPr>
          <a:lstStyle>
            <a:lvl1pPr marL="0" indent="0" algn="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9" name="Straight Connector 8">
            <a:extLst>
              <a:ext uri="{FF2B5EF4-FFF2-40B4-BE49-F238E27FC236}">
                <a16:creationId xmlns:a16="http://schemas.microsoft.com/office/drawing/2014/main" id="{8E825845-66DD-4B77-A729-CD97D156FE6C}"/>
              </a:ext>
            </a:extLst>
          </p:cNvPr>
          <p:cNvCxnSpPr>
            <a:cxnSpLocks/>
          </p:cNvCxnSpPr>
          <p:nvPr userDrawn="1"/>
        </p:nvCxnSpPr>
        <p:spPr>
          <a:xfrm>
            <a:off x="1301262" y="3496322"/>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9" name="Graphic 12">
            <a:extLst>
              <a:ext uri="{FF2B5EF4-FFF2-40B4-BE49-F238E27FC236}">
                <a16:creationId xmlns:a16="http://schemas.microsoft.com/office/drawing/2014/main" id="{818B4386-1FCF-4ACE-BE25-AF9CC5E2256F}"/>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21" name="Graphic 13">
            <a:extLst>
              <a:ext uri="{FF2B5EF4-FFF2-40B4-BE49-F238E27FC236}">
                <a16:creationId xmlns:a16="http://schemas.microsoft.com/office/drawing/2014/main" id="{19319560-50ED-4963-A2CF-74663239D426}"/>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23" name="Graphic 15">
            <a:extLst>
              <a:ext uri="{FF2B5EF4-FFF2-40B4-BE49-F238E27FC236}">
                <a16:creationId xmlns:a16="http://schemas.microsoft.com/office/drawing/2014/main" id="{E5ABBDAD-943D-48F3-9C80-B29C48966C79}"/>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spTree>
    <p:extLst>
      <p:ext uri="{BB962C8B-B14F-4D97-AF65-F5344CB8AC3E}">
        <p14:creationId xmlns:p14="http://schemas.microsoft.com/office/powerpoint/2010/main" val="2137906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Only">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34120D15-E48C-4FBE-BB95-24DB36D9F458}"/>
              </a:ext>
            </a:extLst>
          </p:cNvPr>
          <p:cNvSpPr>
            <a:spLocks noGrp="1"/>
          </p:cNvSpPr>
          <p:nvPr>
            <p:ph type="pic" sz="quarter" idx="14"/>
          </p:nvPr>
        </p:nvSpPr>
        <p:spPr>
          <a:xfrm>
            <a:off x="1366432" y="2530058"/>
            <a:ext cx="3707972" cy="3707971"/>
          </a:xfrm>
          <a:custGeom>
            <a:avLst/>
            <a:gdLst>
              <a:gd name="connsiteX0" fmla="*/ 1853986 w 3707972"/>
              <a:gd name="connsiteY0" fmla="*/ 0 h 3707971"/>
              <a:gd name="connsiteX1" fmla="*/ 3707972 w 3707972"/>
              <a:gd name="connsiteY1" fmla="*/ 1853986 h 3707971"/>
              <a:gd name="connsiteX2" fmla="*/ 2043545 w 3707972"/>
              <a:gd name="connsiteY2" fmla="*/ 3698400 h 3707971"/>
              <a:gd name="connsiteX3" fmla="*/ 1854006 w 3707972"/>
              <a:gd name="connsiteY3" fmla="*/ 3707971 h 3707971"/>
              <a:gd name="connsiteX4" fmla="*/ 1853966 w 3707972"/>
              <a:gd name="connsiteY4" fmla="*/ 3707971 h 3707971"/>
              <a:gd name="connsiteX5" fmla="*/ 1664427 w 3707972"/>
              <a:gd name="connsiteY5" fmla="*/ 3698400 h 3707971"/>
              <a:gd name="connsiteX6" fmla="*/ 0 w 3707972"/>
              <a:gd name="connsiteY6" fmla="*/ 1853986 h 3707971"/>
              <a:gd name="connsiteX7" fmla="*/ 1853986 w 3707972"/>
              <a:gd name="connsiteY7" fmla="*/ 0 h 370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07972" h="3707971">
                <a:moveTo>
                  <a:pt x="1853986" y="0"/>
                </a:moveTo>
                <a:cubicBezTo>
                  <a:pt x="2877914" y="0"/>
                  <a:pt x="3707972" y="830058"/>
                  <a:pt x="3707972" y="1853986"/>
                </a:cubicBezTo>
                <a:cubicBezTo>
                  <a:pt x="3707972" y="2813919"/>
                  <a:pt x="2978429" y="3603458"/>
                  <a:pt x="2043545" y="3698400"/>
                </a:cubicBezTo>
                <a:lnTo>
                  <a:pt x="1854006" y="3707971"/>
                </a:lnTo>
                <a:lnTo>
                  <a:pt x="1853966" y="3707971"/>
                </a:lnTo>
                <a:lnTo>
                  <a:pt x="1664427" y="3698400"/>
                </a:lnTo>
                <a:cubicBezTo>
                  <a:pt x="729543" y="3603458"/>
                  <a:pt x="0" y="2813919"/>
                  <a:pt x="0" y="1853986"/>
                </a:cubicBezTo>
                <a:cubicBezTo>
                  <a:pt x="0" y="830058"/>
                  <a:pt x="830058" y="0"/>
                  <a:pt x="1853986" y="0"/>
                </a:cubicBezTo>
                <a:close/>
              </a:path>
            </a:pathLst>
          </a:custGeom>
        </p:spPr>
        <p:txBody>
          <a:bodyPr wrap="square" anchor="ctr">
            <a:noAutofit/>
          </a:bodyPr>
          <a:lstStyle>
            <a:lvl1pPr algn="ctr">
              <a:buNone/>
              <a:defRPr sz="1600" b="1">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E969F227-D21C-48B3-828A-6BFA9585E82F}"/>
              </a:ext>
            </a:extLst>
          </p:cNvPr>
          <p:cNvSpPr>
            <a:spLocks noGrp="1"/>
          </p:cNvSpPr>
          <p:nvPr>
            <p:ph type="title" hasCustomPrompt="1"/>
          </p:nvPr>
        </p:nvSpPr>
        <p:spPr>
          <a:xfrm>
            <a:off x="5202936" y="585216"/>
            <a:ext cx="5833872" cy="2276856"/>
          </a:xfrm>
        </p:spPr>
        <p:txBody>
          <a:bodyPr anchor="b"/>
          <a:lstStyle>
            <a:lvl1pPr algn="r">
              <a:defRPr sz="6000" b="1" cap="all" spc="400" baseline="0">
                <a:solidFill>
                  <a:schemeClr val="bg1"/>
                </a:solidFill>
              </a:defRPr>
            </a:lvl1pPr>
          </a:lstStyle>
          <a:p>
            <a:r>
              <a:rPr lang="en-US" dirty="0"/>
              <a:t>Title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a:xfrm>
            <a:off x="658368" y="201168"/>
            <a:ext cx="2743200" cy="365125"/>
          </a:xfrm>
        </p:spPr>
        <p:txBody>
          <a:bodyPr/>
          <a:lstStyle>
            <a:lvl1pPr>
              <a:defRPr>
                <a:solidFill>
                  <a:schemeClr val="bg1"/>
                </a:solidFill>
              </a:defRPr>
            </a:lvl1pPr>
          </a:lstStyle>
          <a:p>
            <a:r>
              <a:rPr lang="en-US" dirty="0"/>
              <a:t>9/3/20XX</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a:lstStyle>
            <a:lvl1pPr>
              <a:defRPr>
                <a:solidFill>
                  <a:schemeClr val="bg1"/>
                </a:solidFill>
              </a:defRPr>
            </a:lvl1p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a:lstStyle>
            <a:lvl1pPr>
              <a:defRPr>
                <a:solidFill>
                  <a:schemeClr val="bg1"/>
                </a:solidFill>
              </a:defRPr>
            </a:lvl1pPr>
          </a:lstStyle>
          <a:p>
            <a:fld id="{D8DA9DAA-006C-4F4B-980E-E3DF019B24E2}" type="slidenum">
              <a:rPr lang="en-US" smtClean="0"/>
              <a:pPr/>
              <a:t>‹#›</a:t>
            </a:fld>
            <a:endParaRPr lang="en-US" dirty="0"/>
          </a:p>
        </p:txBody>
      </p:sp>
      <p:cxnSp>
        <p:nvCxnSpPr>
          <p:cNvPr id="14" name="Straight Connector 13">
            <a:extLst>
              <a:ext uri="{FF2B5EF4-FFF2-40B4-BE49-F238E27FC236}">
                <a16:creationId xmlns:a16="http://schemas.microsoft.com/office/drawing/2014/main" id="{13AE7F8D-AE68-4A83-BAB5-3A97D473CE3C}"/>
              </a:ext>
            </a:extLst>
          </p:cNvPr>
          <p:cNvCxnSpPr>
            <a:cxnSpLocks/>
          </p:cNvCxnSpPr>
          <p:nvPr userDrawn="1"/>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id="{A928810C-E773-43AE-A2A1-4073955CC8DA}"/>
              </a:ext>
            </a:extLst>
          </p:cNvPr>
          <p:cNvSpPr>
            <a:spLocks noGrp="1"/>
          </p:cNvSpPr>
          <p:nvPr>
            <p:ph type="body" sz="quarter" idx="13"/>
          </p:nvPr>
        </p:nvSpPr>
        <p:spPr>
          <a:xfrm>
            <a:off x="5202936" y="3127248"/>
            <a:ext cx="5833872" cy="3118104"/>
          </a:xfrm>
        </p:spPr>
        <p:txBody>
          <a:bodyPr/>
          <a:lstStyle>
            <a:lvl1pPr marL="0" indent="0" algn="r">
              <a:buNone/>
              <a:defRPr sz="1800">
                <a:solidFill>
                  <a:schemeClr val="bg1"/>
                </a:solidFill>
              </a:defRPr>
            </a:lvl1pPr>
          </a:lstStyle>
          <a:p>
            <a:pPr lvl="0"/>
            <a:r>
              <a:rPr lang="en-US"/>
              <a:t>Click to edit Master text styles</a:t>
            </a:r>
          </a:p>
        </p:txBody>
      </p:sp>
      <p:sp>
        <p:nvSpPr>
          <p:cNvPr id="11" name="Graphic 12">
            <a:extLst>
              <a:ext uri="{FF2B5EF4-FFF2-40B4-BE49-F238E27FC236}">
                <a16:creationId xmlns:a16="http://schemas.microsoft.com/office/drawing/2014/main" id="{EA1B6985-3E5A-40F4-9268-D4AB3BBF8C91}"/>
              </a:ext>
            </a:extLst>
          </p:cNvPr>
          <p:cNvSpPr/>
          <p:nvPr userDrawn="1"/>
        </p:nvSpPr>
        <p:spPr>
          <a:xfrm>
            <a:off x="4745394" y="276027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13" name="Graphic 13">
            <a:extLst>
              <a:ext uri="{FF2B5EF4-FFF2-40B4-BE49-F238E27FC236}">
                <a16:creationId xmlns:a16="http://schemas.microsoft.com/office/drawing/2014/main" id="{338BC906-9D03-4280-85E8-21A81BC21D73}"/>
              </a:ext>
            </a:extLst>
          </p:cNvPr>
          <p:cNvSpPr/>
          <p:nvPr userDrawn="1"/>
        </p:nvSpPr>
        <p:spPr>
          <a:xfrm>
            <a:off x="4386614" y="253098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17" name="Graphic 15">
            <a:extLst>
              <a:ext uri="{FF2B5EF4-FFF2-40B4-BE49-F238E27FC236}">
                <a16:creationId xmlns:a16="http://schemas.microsoft.com/office/drawing/2014/main" id="{C5C06D53-C9F6-47E8-BFE1-B8193A1AED8B}"/>
              </a:ext>
            </a:extLst>
          </p:cNvPr>
          <p:cNvSpPr/>
          <p:nvPr userDrawn="1"/>
        </p:nvSpPr>
        <p:spPr>
          <a:xfrm>
            <a:off x="1669987" y="6031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Tree>
    <p:extLst>
      <p:ext uri="{BB962C8B-B14F-4D97-AF65-F5344CB8AC3E}">
        <p14:creationId xmlns:p14="http://schemas.microsoft.com/office/powerpoint/2010/main" val="2490768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id="{E62FC6D8-DD87-4B93-8491-43C84EE63FE2}"/>
              </a:ext>
            </a:extLst>
          </p:cNvPr>
          <p:cNvSpPr>
            <a:spLocks noGrp="1"/>
          </p:cNvSpPr>
          <p:nvPr>
            <p:ph type="pic" sz="quarter" idx="13"/>
          </p:nvPr>
        </p:nvSpPr>
        <p:spPr>
          <a:xfrm>
            <a:off x="7451965" y="1665520"/>
            <a:ext cx="4266960" cy="4266968"/>
          </a:xfrm>
          <a:custGeom>
            <a:avLst/>
            <a:gdLst>
              <a:gd name="connsiteX0" fmla="*/ 2133823 w 4266960"/>
              <a:gd name="connsiteY0" fmla="*/ 0 h 4266968"/>
              <a:gd name="connsiteX1" fmla="*/ 4256628 w 4266960"/>
              <a:gd name="connsiteY1" fmla="*/ 1915652 h 4266968"/>
              <a:gd name="connsiteX2" fmla="*/ 4266960 w 4266960"/>
              <a:gd name="connsiteY2" fmla="*/ 2120258 h 4266968"/>
              <a:gd name="connsiteX3" fmla="*/ 4266960 w 4266960"/>
              <a:gd name="connsiteY3" fmla="*/ 2147389 h 4266968"/>
              <a:gd name="connsiteX4" fmla="*/ 4256628 w 4266960"/>
              <a:gd name="connsiteY4" fmla="*/ 2351994 h 4266968"/>
              <a:gd name="connsiteX5" fmla="*/ 2351994 w 4266960"/>
              <a:gd name="connsiteY5" fmla="*/ 4256629 h 4266968"/>
              <a:gd name="connsiteX6" fmla="*/ 2147230 w 4266960"/>
              <a:gd name="connsiteY6" fmla="*/ 4266968 h 4266968"/>
              <a:gd name="connsiteX7" fmla="*/ 2120416 w 4266960"/>
              <a:gd name="connsiteY7" fmla="*/ 4266968 h 4266968"/>
              <a:gd name="connsiteX8" fmla="*/ 1915652 w 4266960"/>
              <a:gd name="connsiteY8" fmla="*/ 4256629 h 4266968"/>
              <a:gd name="connsiteX9" fmla="*/ 0 w 4266960"/>
              <a:gd name="connsiteY9" fmla="*/ 2133823 h 4266968"/>
              <a:gd name="connsiteX10" fmla="*/ 2133823 w 4266960"/>
              <a:gd name="connsiteY10" fmla="*/ 0 h 426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6960" h="4266968">
                <a:moveTo>
                  <a:pt x="2133823" y="0"/>
                </a:moveTo>
                <a:cubicBezTo>
                  <a:pt x="3238644" y="0"/>
                  <a:pt x="4147355" y="839660"/>
                  <a:pt x="4256628" y="1915652"/>
                </a:cubicBezTo>
                <a:lnTo>
                  <a:pt x="4266960" y="2120258"/>
                </a:lnTo>
                <a:lnTo>
                  <a:pt x="4266960" y="2147389"/>
                </a:lnTo>
                <a:lnTo>
                  <a:pt x="4256628" y="2351994"/>
                </a:lnTo>
                <a:cubicBezTo>
                  <a:pt x="4154640" y="3356254"/>
                  <a:pt x="3356253" y="4154640"/>
                  <a:pt x="2351994" y="4256629"/>
                </a:cubicBezTo>
                <a:lnTo>
                  <a:pt x="2147230" y="4266968"/>
                </a:lnTo>
                <a:lnTo>
                  <a:pt x="2120416" y="4266968"/>
                </a:lnTo>
                <a:lnTo>
                  <a:pt x="1915652" y="4256629"/>
                </a:lnTo>
                <a:cubicBezTo>
                  <a:pt x="839660" y="4147356"/>
                  <a:pt x="0" y="3238645"/>
                  <a:pt x="0" y="2133823"/>
                </a:cubicBezTo>
                <a:cubicBezTo>
                  <a:pt x="0" y="955346"/>
                  <a:pt x="955346" y="0"/>
                  <a:pt x="2133823"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a:xfrm>
            <a:off x="804672" y="1335024"/>
            <a:ext cx="6190488" cy="1179576"/>
          </a:xfrm>
        </p:spPr>
        <p:txBody>
          <a:bodyPr lIns="91440" tIns="45720" rIns="91440" bIns="45720" anchor="b"/>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a:xfrm>
            <a:off x="850392" y="2825496"/>
            <a:ext cx="6190488" cy="3346704"/>
          </a:xfrm>
        </p:spPr>
        <p:txBody>
          <a:bodyPr/>
          <a:lstStyle>
            <a:lvl1pPr marL="0" indent="0">
              <a:lnSpc>
                <a:spcPct val="110000"/>
              </a:lnSpc>
              <a:buNone/>
              <a:defRPr sz="2000"/>
            </a:lvl1pPr>
            <a:lvl2pPr marL="228600">
              <a:defRPr sz="1800"/>
            </a:lvl2pPr>
            <a:lvl3pPr marL="457200">
              <a:defRPr sz="1600"/>
            </a:lvl3pPr>
            <a:lvl4pPr marL="685800">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lvl1pPr>
              <a:defRPr>
                <a:solidFill>
                  <a:schemeClr val="accent2"/>
                </a:solidFill>
              </a:defRPr>
            </a:lvl1pPr>
          </a:lstStyle>
          <a:p>
            <a:r>
              <a:rPr lang="en-US" dirty="0"/>
              <a:t>9/3/20XX</a:t>
            </a:r>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a:xfrm>
            <a:off x="7964424" y="621792"/>
            <a:ext cx="4114800" cy="365125"/>
          </a:xfrm>
        </p:spPr>
        <p:txBody>
          <a:bodyPr/>
          <a:lstStyle>
            <a:lvl1pPr>
              <a:defRPr baseline="0">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9" name="Straight Connector 8">
            <a:extLst>
              <a:ext uri="{FF2B5EF4-FFF2-40B4-BE49-F238E27FC236}">
                <a16:creationId xmlns:a16="http://schemas.microsoft.com/office/drawing/2014/main" id="{FA8B3D0E-ED3F-46FA-AE79-5FEFDE9168E3}"/>
              </a:ext>
            </a:extLst>
          </p:cNvPr>
          <p:cNvCxnSpPr>
            <a:cxnSpLocks/>
          </p:cNvCxnSpPr>
          <p:nvPr userDrawn="1"/>
        </p:nvCxnSpPr>
        <p:spPr>
          <a:xfrm>
            <a:off x="0"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17" name="Graphic 10">
            <a:extLst>
              <a:ext uri="{FF2B5EF4-FFF2-40B4-BE49-F238E27FC236}">
                <a16:creationId xmlns:a16="http://schemas.microsoft.com/office/drawing/2014/main" id="{AAD06B87-D9B2-4F94-B734-A8F039A2033F}"/>
              </a:ext>
            </a:extLst>
          </p:cNvPr>
          <p:cNvSpPr/>
          <p:nvPr userDrawn="1"/>
        </p:nvSpPr>
        <p:spPr>
          <a:xfrm>
            <a:off x="11281590" y="2070656"/>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19" name="Graphic 11">
            <a:extLst>
              <a:ext uri="{FF2B5EF4-FFF2-40B4-BE49-F238E27FC236}">
                <a16:creationId xmlns:a16="http://schemas.microsoft.com/office/drawing/2014/main" id="{BB13A13C-36EA-4B13-9175-C5FE95B34D33}"/>
              </a:ext>
            </a:extLst>
          </p:cNvPr>
          <p:cNvSpPr/>
          <p:nvPr userDrawn="1"/>
        </p:nvSpPr>
        <p:spPr>
          <a:xfrm>
            <a:off x="10969280" y="178001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Tree>
    <p:extLst>
      <p:ext uri="{BB962C8B-B14F-4D97-AF65-F5344CB8AC3E}">
        <p14:creationId xmlns:p14="http://schemas.microsoft.com/office/powerpoint/2010/main" val="1897111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Section Header">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463040"/>
            <a:ext cx="9144000" cy="2340864"/>
          </a:xfrm>
        </p:spPr>
        <p:txBody>
          <a:bodyPr anchor="b">
            <a:normAutofit/>
          </a:bodyPr>
          <a:lstStyle>
            <a:lvl1pPr algn="ctr">
              <a:defRPr sz="6000" b="1" i="0" cap="all" baseline="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7048" y="3858768"/>
            <a:ext cx="9144000" cy="1325880"/>
          </a:xfrm>
        </p:spPr>
        <p:txBody>
          <a:bodyPr>
            <a:normAutofit/>
          </a:bodyPr>
          <a:lstStyle>
            <a:lvl1pPr marL="0" indent="0" algn="ct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Graphic 12">
            <a:extLst>
              <a:ext uri="{FF2B5EF4-FFF2-40B4-BE49-F238E27FC236}">
                <a16:creationId xmlns:a16="http://schemas.microsoft.com/office/drawing/2014/main" id="{8A41917E-4B97-447C-98AB-970D625F1DE6}"/>
              </a:ext>
            </a:extLst>
          </p:cNvPr>
          <p:cNvSpPr/>
          <p:nvPr userDrawn="1"/>
        </p:nvSpPr>
        <p:spPr>
          <a:xfrm>
            <a:off x="10772266" y="3054359"/>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5" name="Graphic 13">
            <a:extLst>
              <a:ext uri="{FF2B5EF4-FFF2-40B4-BE49-F238E27FC236}">
                <a16:creationId xmlns:a16="http://schemas.microsoft.com/office/drawing/2014/main" id="{3B3FD238-4561-4AF8-A1F1-185B0CAFE2AC}"/>
              </a:ext>
            </a:extLst>
          </p:cNvPr>
          <p:cNvSpPr/>
          <p:nvPr userDrawn="1"/>
        </p:nvSpPr>
        <p:spPr>
          <a:xfrm>
            <a:off x="10724364" y="2515838"/>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6" name="Graphic 15">
            <a:extLst>
              <a:ext uri="{FF2B5EF4-FFF2-40B4-BE49-F238E27FC236}">
                <a16:creationId xmlns:a16="http://schemas.microsoft.com/office/drawing/2014/main" id="{BAB9414C-AE69-4648-873E-9CE6B2DF8A71}"/>
              </a:ext>
            </a:extLst>
          </p:cNvPr>
          <p:cNvSpPr/>
          <p:nvPr userDrawn="1"/>
        </p:nvSpPr>
        <p:spPr>
          <a:xfrm>
            <a:off x="11024834" y="2787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
        <p:nvSpPr>
          <p:cNvPr id="7" name="Graphic 22">
            <a:extLst>
              <a:ext uri="{FF2B5EF4-FFF2-40B4-BE49-F238E27FC236}">
                <a16:creationId xmlns:a16="http://schemas.microsoft.com/office/drawing/2014/main" id="{3BF75235-4E6E-4184-82A5-EE6FE7993BBC}"/>
              </a:ext>
            </a:extLst>
          </p:cNvPr>
          <p:cNvSpPr/>
          <p:nvPr userDrawn="1"/>
        </p:nvSpPr>
        <p:spPr>
          <a:xfrm>
            <a:off x="1261869" y="2633448"/>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dirty="0"/>
          </a:p>
        </p:txBody>
      </p:sp>
      <p:sp>
        <p:nvSpPr>
          <p:cNvPr id="11" name="Graphic 21">
            <a:extLst>
              <a:ext uri="{FF2B5EF4-FFF2-40B4-BE49-F238E27FC236}">
                <a16:creationId xmlns:a16="http://schemas.microsoft.com/office/drawing/2014/main" id="{E66FE37C-2F4B-42DA-BFF6-92DD00BDC49B}"/>
              </a:ext>
            </a:extLst>
          </p:cNvPr>
          <p:cNvSpPr/>
          <p:nvPr userDrawn="1"/>
        </p:nvSpPr>
        <p:spPr>
          <a:xfrm>
            <a:off x="1064053" y="3083338"/>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chemeClr val="bg1"/>
          </a:solidFill>
          <a:ln w="469" cap="flat">
            <a:noFill/>
            <a:prstDash val="solid"/>
            <a:miter/>
          </a:ln>
        </p:spPr>
        <p:txBody>
          <a:bodyPr rtlCol="0" anchor="ctr"/>
          <a:lstStyle/>
          <a:p>
            <a:endParaRPr lang="en-US" dirty="0"/>
          </a:p>
        </p:txBody>
      </p:sp>
      <p:sp>
        <p:nvSpPr>
          <p:cNvPr id="13" name="Graphic 23">
            <a:extLst>
              <a:ext uri="{FF2B5EF4-FFF2-40B4-BE49-F238E27FC236}">
                <a16:creationId xmlns:a16="http://schemas.microsoft.com/office/drawing/2014/main" id="{DDD38822-731A-48DA-A8A0-FBBAF7A6D65D}"/>
              </a:ext>
            </a:extLst>
          </p:cNvPr>
          <p:cNvSpPr/>
          <p:nvPr userDrawn="1"/>
        </p:nvSpPr>
        <p:spPr>
          <a:xfrm>
            <a:off x="1413405" y="349287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dirty="0"/>
          </a:p>
        </p:txBody>
      </p:sp>
    </p:spTree>
    <p:extLst>
      <p:ext uri="{BB962C8B-B14F-4D97-AF65-F5344CB8AC3E}">
        <p14:creationId xmlns:p14="http://schemas.microsoft.com/office/powerpoint/2010/main" val="3442482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7" name="Straight Connector 6">
            <a:extLst>
              <a:ext uri="{FF2B5EF4-FFF2-40B4-BE49-F238E27FC236}">
                <a16:creationId xmlns:a16="http://schemas.microsoft.com/office/drawing/2014/main" id="{5C05CAAB-DBA2-4548-AD5F-01BB97FBB207}"/>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1745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6391656" y="841248"/>
            <a:ext cx="4434840" cy="3236976"/>
          </a:xfrm>
        </p:spPr>
        <p:txBody>
          <a:bodyPr anchor="b"/>
          <a:lstStyle>
            <a:lvl1pPr algn="l">
              <a:lnSpc>
                <a:spcPct val="110000"/>
              </a:lnSpc>
              <a:spcBef>
                <a:spcPts val="1000"/>
              </a:spcBef>
              <a:defRPr sz="3600" b="0" i="0" cap="none"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6391655" y="4498848"/>
            <a:ext cx="4434835" cy="510474"/>
          </a:xfrm>
        </p:spPr>
        <p:txBody>
          <a:bodyPr/>
          <a:lstStyle>
            <a:lvl1pPr marL="0" indent="0" algn="l">
              <a:lnSpc>
                <a:spcPct val="11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a:lstStyle>
            <a:lvl1pPr>
              <a:defRPr>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7" name="Straight Connector 6">
            <a:extLst>
              <a:ext uri="{FF2B5EF4-FFF2-40B4-BE49-F238E27FC236}">
                <a16:creationId xmlns:a16="http://schemas.microsoft.com/office/drawing/2014/main"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12">
            <a:extLst>
              <a:ext uri="{FF2B5EF4-FFF2-40B4-BE49-F238E27FC236}">
                <a16:creationId xmlns:a16="http://schemas.microsoft.com/office/drawing/2014/main" id="{9CEC7E0F-60E8-418B-978D-C607C82E97F7}"/>
              </a:ext>
            </a:extLst>
          </p:cNvPr>
          <p:cNvSpPr>
            <a:spLocks noGrp="1"/>
          </p:cNvSpPr>
          <p:nvPr>
            <p:ph type="pic" sz="quarter" idx="13"/>
          </p:nvPr>
        </p:nvSpPr>
        <p:spPr>
          <a:xfrm>
            <a:off x="283464" y="301752"/>
            <a:ext cx="5221224" cy="6263640"/>
          </a:xfrm>
        </p:spPr>
        <p:txBody>
          <a:bodyPr anchor="ctr"/>
          <a:lstStyle>
            <a:lvl1pPr algn="ctr">
              <a:buNone/>
              <a:defRPr>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1299048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3_Title and Content">
    <p:bg>
      <p:bgPr>
        <a:gradFill>
          <a:gsLst>
            <a:gs pos="100000">
              <a:schemeClr val="accent4"/>
            </a:gs>
            <a:gs pos="0">
              <a:schemeClr val="accent2"/>
            </a:gs>
          </a:gsLst>
          <a:lin ang="189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hasCustomPrompt="1"/>
          </p:nvPr>
        </p:nvSpPr>
        <p:spPr>
          <a:xfrm>
            <a:off x="576072" y="365125"/>
            <a:ext cx="10771632" cy="1325563"/>
          </a:xfrm>
        </p:spPr>
        <p:txBody>
          <a:bodyPr/>
          <a:lstStyle>
            <a:lvl1pPr>
              <a:defRPr sz="5400" b="1" cap="all" baseline="0">
                <a:solidFill>
                  <a:schemeClr val="bg1"/>
                </a:solidFill>
              </a:defRPr>
            </a:lvl1pPr>
          </a:lstStyle>
          <a:p>
            <a:r>
              <a:rPr lang="en-US" dirty="0"/>
              <a:t>Title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a:xfrm>
            <a:off x="576072" y="1825625"/>
            <a:ext cx="10771632"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a:xfrm>
            <a:off x="658368" y="6356350"/>
            <a:ext cx="2743200" cy="365125"/>
          </a:xfrm>
        </p:spPr>
        <p:txBody>
          <a:bodyPr/>
          <a:lstStyle>
            <a:lvl1pPr>
              <a:defRPr>
                <a:solidFill>
                  <a:schemeClr val="bg1"/>
                </a:solidFill>
              </a:defRPr>
            </a:lvl1pPr>
          </a:lstStyle>
          <a:p>
            <a:r>
              <a:rPr lang="en-US" dirty="0"/>
              <a:t>9/3/20XX</a:t>
            </a:r>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a:xfrm>
            <a:off x="8503920" y="841248"/>
            <a:ext cx="3630168" cy="365125"/>
          </a:xfrm>
        </p:spPr>
        <p:txBody>
          <a:bodyPr/>
          <a:lstStyle>
            <a:lvl1pPr>
              <a:defRPr>
                <a:solidFill>
                  <a:schemeClr val="bg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lvl1pPr>
              <a:defRPr>
                <a:solidFill>
                  <a:schemeClr val="bg1"/>
                </a:solidFill>
              </a:defRPr>
            </a:lvl1pPr>
          </a:lstStyle>
          <a:p>
            <a:fld id="{D8DA9DAA-006C-4F4B-980E-E3DF019B24E2}" type="slidenum">
              <a:rPr lang="en-US" smtClean="0"/>
              <a:pPr/>
              <a:t>‹#›</a:t>
            </a:fld>
            <a:endParaRPr lang="en-US" dirty="0"/>
          </a:p>
        </p:txBody>
      </p:sp>
      <p:sp>
        <p:nvSpPr>
          <p:cNvPr id="9" name="Graphic 22">
            <a:extLst>
              <a:ext uri="{FF2B5EF4-FFF2-40B4-BE49-F238E27FC236}">
                <a16:creationId xmlns:a16="http://schemas.microsoft.com/office/drawing/2014/main" id="{4EADA2ED-8A8C-4D17-8798-F26BF3B4CE25}"/>
              </a:ext>
            </a:extLst>
          </p:cNvPr>
          <p:cNvSpPr/>
          <p:nvPr userDrawn="1"/>
        </p:nvSpPr>
        <p:spPr>
          <a:xfrm>
            <a:off x="11202264" y="344083"/>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dirty="0"/>
          </a:p>
        </p:txBody>
      </p:sp>
      <p:sp>
        <p:nvSpPr>
          <p:cNvPr id="11" name="Graphic 23">
            <a:extLst>
              <a:ext uri="{FF2B5EF4-FFF2-40B4-BE49-F238E27FC236}">
                <a16:creationId xmlns:a16="http://schemas.microsoft.com/office/drawing/2014/main" id="{54AB3A25-6605-4446-9E53-ACEECD25E27B}"/>
              </a:ext>
            </a:extLst>
          </p:cNvPr>
          <p:cNvSpPr/>
          <p:nvPr userDrawn="1"/>
        </p:nvSpPr>
        <p:spPr>
          <a:xfrm>
            <a:off x="11563141" y="59091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dirty="0"/>
          </a:p>
        </p:txBody>
      </p:sp>
    </p:spTree>
    <p:extLst>
      <p:ext uri="{BB962C8B-B14F-4D97-AF65-F5344CB8AC3E}">
        <p14:creationId xmlns:p14="http://schemas.microsoft.com/office/powerpoint/2010/main" val="122263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57166-6921-4546-BA2C-99E464681F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5B9122-6371-4049-B57A-33DED7DA2F76}"/>
              </a:ext>
            </a:extLst>
          </p:cNvPr>
          <p:cNvSpPr>
            <a:spLocks noGrp="1"/>
          </p:cNvSpPr>
          <p:nvPr>
            <p:ph sz="half" idx="1"/>
          </p:nvPr>
        </p:nvSpPr>
        <p:spPr>
          <a:xfrm>
            <a:off x="1444752" y="1825625"/>
            <a:ext cx="4553712" cy="435133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BA14555D-0753-4312-A26B-2338813F9BB1}"/>
              </a:ext>
            </a:extLst>
          </p:cNvPr>
          <p:cNvSpPr>
            <a:spLocks noGrp="1"/>
          </p:cNvSpPr>
          <p:nvPr>
            <p:ph sz="half" idx="2"/>
          </p:nvPr>
        </p:nvSpPr>
        <p:spPr>
          <a:xfrm>
            <a:off x="6784848" y="1825625"/>
            <a:ext cx="4553712" cy="435133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a:extLst>
              <a:ext uri="{FF2B5EF4-FFF2-40B4-BE49-F238E27FC236}">
                <a16:creationId xmlns:a16="http://schemas.microsoft.com/office/drawing/2014/main" id="{3FB7E8F4-3FB3-45AB-A381-9093CA95AAE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0" name="Graphic 15">
            <a:extLst>
              <a:ext uri="{FF2B5EF4-FFF2-40B4-BE49-F238E27FC236}">
                <a16:creationId xmlns:a16="http://schemas.microsoft.com/office/drawing/2014/main" id="{D8685329-C6A1-4CB4-8AAE-150D0341F6A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2" name="Graphic 16">
            <a:extLst>
              <a:ext uri="{FF2B5EF4-FFF2-40B4-BE49-F238E27FC236}">
                <a16:creationId xmlns:a16="http://schemas.microsoft.com/office/drawing/2014/main" id="{83CE1DAA-30A3-41AE-8AE1-A7EE5C48A6F3}"/>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4" name="Graphic 14">
            <a:extLst>
              <a:ext uri="{FF2B5EF4-FFF2-40B4-BE49-F238E27FC236}">
                <a16:creationId xmlns:a16="http://schemas.microsoft.com/office/drawing/2014/main" id="{065162DD-7ACB-4F9C-90DD-24C743035892}"/>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Tree>
    <p:extLst>
      <p:ext uri="{BB962C8B-B14F-4D97-AF65-F5344CB8AC3E}">
        <p14:creationId xmlns:p14="http://schemas.microsoft.com/office/powerpoint/2010/main" val="12052880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tx1">
                    <a:tint val="75000"/>
                  </a:schemeClr>
                </a:solidFill>
              </a:defRPr>
            </a:lvl1pPr>
          </a:lstStyle>
          <a:p>
            <a:r>
              <a:rPr lang="en-US" dirty="0"/>
              <a:t>9/3/20XX</a:t>
            </a:r>
          </a:p>
        </p:txBody>
      </p:sp>
      <p:sp>
        <p:nvSpPr>
          <p:cNvPr id="5" name="Footer Placeholder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tx1">
                    <a:tint val="75000"/>
                  </a:schemeClr>
                </a:solidFill>
              </a:defRPr>
            </a:lvl1pPr>
          </a:lstStyle>
          <a:p>
            <a:fld id="{D8DA9DAA-006C-4F4B-980E-E3DF019B24E2}" type="slidenum">
              <a:rPr lang="en-US" smtClean="0"/>
              <a:t>‹#›</a:t>
            </a:fld>
            <a:endParaRPr lang="en-US" dirty="0"/>
          </a:p>
        </p:txBody>
      </p:sp>
    </p:spTree>
    <p:extLst>
      <p:ext uri="{BB962C8B-B14F-4D97-AF65-F5344CB8AC3E}">
        <p14:creationId xmlns:p14="http://schemas.microsoft.com/office/powerpoint/2010/main" val="1999713800"/>
      </p:ext>
    </p:extLst>
  </p:cSld>
  <p:clrMap bg1="lt1" tx1="dk1" bg2="lt2" tx2="dk2" accent1="accent1" accent2="accent2" accent3="accent3" accent4="accent4" accent5="accent5" accent6="accent6" hlink="hlink" folHlink="folHlink"/>
  <p:sldLayoutIdLst>
    <p:sldLayoutId id="2147483697" r:id="rId1"/>
    <p:sldLayoutId id="2147483708" r:id="rId2"/>
    <p:sldLayoutId id="2147483717" r:id="rId3"/>
    <p:sldLayoutId id="2147483710" r:id="rId4"/>
    <p:sldLayoutId id="2147483709" r:id="rId5"/>
    <p:sldLayoutId id="2147483698" r:id="rId6"/>
    <p:sldLayoutId id="2147483713" r:id="rId7"/>
    <p:sldLayoutId id="2147483712" r:id="rId8"/>
    <p:sldLayoutId id="2147483700" r:id="rId9"/>
    <p:sldLayoutId id="2147483701" r:id="rId10"/>
    <p:sldLayoutId id="2147483716" r:id="rId11"/>
    <p:sldLayoutId id="2147483714" r:id="rId12"/>
    <p:sldLayoutId id="2147483715" r:id="rId13"/>
    <p:sldLayoutId id="2147483702" r:id="rId14"/>
    <p:sldLayoutId id="2147483703" r:id="rId15"/>
    <p:sldLayoutId id="2147483704" r:id="rId16"/>
    <p:sldLayoutId id="2147483705" r:id="rId17"/>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image" Target="../media/image13.svg"/></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13.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6.jpeg"/><Relationship Id="rId7" Type="http://schemas.openxmlformats.org/officeDocument/2006/relationships/diagramColors" Target="../diagrams/colors2.xml"/><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 name="Rectangle 36">
            <a:extLst>
              <a:ext uri="{FF2B5EF4-FFF2-40B4-BE49-F238E27FC236}">
                <a16:creationId xmlns:a16="http://schemas.microsoft.com/office/drawing/2014/main" id="{D9FB580A-BA0E-4D5E-90F4-C42767A783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3A9968B-2619-4F71-AB00-4C493E120805}"/>
              </a:ext>
            </a:extLst>
          </p:cNvPr>
          <p:cNvSpPr>
            <a:spLocks noGrp="1"/>
          </p:cNvSpPr>
          <p:nvPr>
            <p:ph type="ctrTitle"/>
          </p:nvPr>
        </p:nvSpPr>
        <p:spPr>
          <a:xfrm>
            <a:off x="914401" y="3655371"/>
            <a:ext cx="10615448" cy="1463136"/>
          </a:xfrm>
        </p:spPr>
        <p:txBody>
          <a:bodyPr anchor="b">
            <a:normAutofit/>
          </a:bodyPr>
          <a:lstStyle/>
          <a:p>
            <a:pPr algn="ctr"/>
            <a:r>
              <a:rPr lang="en-US" sz="3000" spc="400" dirty="0"/>
              <a:t>osint (open-source intelligence) &amp; Passive reconnaissance</a:t>
            </a:r>
            <a:endParaRPr lang="en-US" sz="3000" dirty="0"/>
          </a:p>
        </p:txBody>
      </p:sp>
      <p:sp>
        <p:nvSpPr>
          <p:cNvPr id="3" name="Subtitle 2">
            <a:extLst>
              <a:ext uri="{FF2B5EF4-FFF2-40B4-BE49-F238E27FC236}">
                <a16:creationId xmlns:a16="http://schemas.microsoft.com/office/drawing/2014/main" id="{A5F14073-9F68-4B7E-A576-26899D58C7A9}"/>
              </a:ext>
            </a:extLst>
          </p:cNvPr>
          <p:cNvSpPr>
            <a:spLocks noGrp="1"/>
          </p:cNvSpPr>
          <p:nvPr>
            <p:ph type="subTitle" idx="1"/>
          </p:nvPr>
        </p:nvSpPr>
        <p:spPr>
          <a:xfrm>
            <a:off x="1256275" y="5252936"/>
            <a:ext cx="9679449" cy="654610"/>
          </a:xfrm>
        </p:spPr>
        <p:txBody>
          <a:bodyPr anchor="ctr">
            <a:normAutofit/>
          </a:bodyPr>
          <a:lstStyle/>
          <a:p>
            <a:pPr algn="ctr"/>
            <a:r>
              <a:rPr lang="en-US" sz="1400" dirty="0"/>
              <a:t>Aqeeb Hussain (Durham DiRAC)</a:t>
            </a:r>
          </a:p>
          <a:p>
            <a:pPr algn="ctr"/>
            <a:r>
              <a:rPr lang="en-US" sz="1400" dirty="0"/>
              <a:t>Offensive Security Tactics for Linux Professionals</a:t>
            </a:r>
          </a:p>
        </p:txBody>
      </p:sp>
      <p:pic>
        <p:nvPicPr>
          <p:cNvPr id="46" name="Graphic 33" descr="Head with Gears">
            <a:extLst>
              <a:ext uri="{FF2B5EF4-FFF2-40B4-BE49-F238E27FC236}">
                <a16:creationId xmlns:a16="http://schemas.microsoft.com/office/drawing/2014/main" id="{0D537CF8-63EC-4D75-B9CB-458989F387D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791995" y="820991"/>
            <a:ext cx="2608009" cy="2608009"/>
          </a:xfrm>
          <a:prstGeom prst="rect">
            <a:avLst/>
          </a:prstGeom>
        </p:spPr>
      </p:pic>
    </p:spTree>
    <p:extLst>
      <p:ext uri="{BB962C8B-B14F-4D97-AF65-F5344CB8AC3E}">
        <p14:creationId xmlns:p14="http://schemas.microsoft.com/office/powerpoint/2010/main" val="114769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gtEl>
                                        <p:attrNameLst>
                                          <p:attrName>style.visibility</p:attrName>
                                        </p:attrNameLst>
                                      </p:cBhvr>
                                      <p:to>
                                        <p:strVal val="visible"/>
                                      </p:to>
                                    </p:set>
                                    <p:animEffect transition="in" filter="fade">
                                      <p:cBhvr>
                                        <p:cTn id="7" dur="700"/>
                                        <p:tgtEl>
                                          <p:spTgt spid="3"/>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p:bldP spid="3" grpId="0" uiExpand="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2FB0B-15EC-453B-BC9B-69AD35DDCEA3}"/>
              </a:ext>
            </a:extLst>
          </p:cNvPr>
          <p:cNvSpPr>
            <a:spLocks noGrp="1"/>
          </p:cNvSpPr>
          <p:nvPr>
            <p:ph type="ctrTitle"/>
          </p:nvPr>
        </p:nvSpPr>
        <p:spPr/>
        <p:txBody>
          <a:bodyPr/>
          <a:lstStyle/>
          <a:p>
            <a:r>
              <a:rPr lang="en-US" b="1" cap="all" spc="400" dirty="0">
                <a:solidFill>
                  <a:schemeClr val="bg1"/>
                </a:solidFill>
                <a:latin typeface="Arial" panose="020B0604020202020204" pitchFamily="34" charset="0"/>
                <a:cs typeface="Arial" panose="020B0604020202020204" pitchFamily="34" charset="0"/>
              </a:rPr>
              <a:t>Topic three</a:t>
            </a:r>
            <a:endParaRPr lang="en-US" dirty="0">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05408798-0DB3-46BF-880E-7BB904D700F6}"/>
              </a:ext>
            </a:extLst>
          </p:cNvPr>
          <p:cNvSpPr>
            <a:spLocks noGrp="1"/>
          </p:cNvSpPr>
          <p:nvPr>
            <p:ph type="subTitle" idx="1"/>
          </p:nvPr>
        </p:nvSpPr>
        <p:spPr/>
        <p:txBody>
          <a:bodyPr>
            <a:normAutofit/>
          </a:bodyPr>
          <a:lstStyle/>
          <a:p>
            <a:r>
              <a:rPr lang="en-US" sz="3200" b="1" dirty="0">
                <a:latin typeface="Arial" panose="020B0604020202020204" pitchFamily="34" charset="0"/>
                <a:cs typeface="Arial" panose="020B0604020202020204" pitchFamily="34" charset="0"/>
              </a:rPr>
              <a:t>Internet Archiving with The Wayback Machine</a:t>
            </a:r>
          </a:p>
        </p:txBody>
      </p:sp>
    </p:spTree>
    <p:extLst>
      <p:ext uri="{BB962C8B-B14F-4D97-AF65-F5344CB8AC3E}">
        <p14:creationId xmlns:p14="http://schemas.microsoft.com/office/powerpoint/2010/main" val="3328529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71" name="Straight Connector 70">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useBgFill="1">
        <p:nvSpPr>
          <p:cNvPr id="73" name="Rectangle 72">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62D2526E-A49F-4062-A5D4-6634C280CC79}"/>
              </a:ext>
            </a:extLst>
          </p:cNvPr>
          <p:cNvSpPr>
            <a:spLocks noGrp="1"/>
          </p:cNvSpPr>
          <p:nvPr>
            <p:ph type="title"/>
          </p:nvPr>
        </p:nvSpPr>
        <p:spPr>
          <a:xfrm>
            <a:off x="838200" y="698643"/>
            <a:ext cx="5243394" cy="2225532"/>
          </a:xfrm>
        </p:spPr>
        <p:txBody>
          <a:bodyPr vert="horz" lIns="91440" tIns="45720" rIns="91440" bIns="45720" rtlCol="0" anchor="t">
            <a:normAutofit/>
          </a:bodyPr>
          <a:lstStyle/>
          <a:p>
            <a:pPr algn="ctr"/>
            <a:r>
              <a:rPr lang="en-US" sz="6000" b="1" kern="1200" dirty="0">
                <a:solidFill>
                  <a:schemeClr val="tx1"/>
                </a:solidFill>
                <a:latin typeface="Arial" panose="020B0604020202020204" pitchFamily="34" charset="0"/>
                <a:cs typeface="Arial" panose="020B0604020202020204" pitchFamily="34" charset="0"/>
              </a:rPr>
              <a:t>The Wayback Machine</a:t>
            </a:r>
          </a:p>
        </p:txBody>
      </p:sp>
      <p:cxnSp>
        <p:nvCxnSpPr>
          <p:cNvPr id="75" name="Straight Connector 74">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622" y="373056"/>
            <a:ext cx="0" cy="6476066"/>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77"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25948" y="74031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4"/>
          </a:solidFill>
          <a:ln w="603" cap="flat">
            <a:noFill/>
            <a:prstDash val="solid"/>
            <a:miter/>
          </a:ln>
        </p:spPr>
        <p:txBody>
          <a:bodyPr rtlCol="0" anchor="ctr"/>
          <a:lstStyle/>
          <a:p>
            <a:endParaRPr lang="en-US"/>
          </a:p>
        </p:txBody>
      </p:sp>
      <p:sp>
        <p:nvSpPr>
          <p:cNvPr id="79"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84728" y="969611"/>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solidFill>
          <a:ln w="422" cap="flat">
            <a:noFill/>
            <a:prstDash val="solid"/>
            <a:miter/>
          </a:ln>
        </p:spPr>
        <p:txBody>
          <a:bodyPr rtlCol="0" anchor="ctr"/>
          <a:lstStyle/>
          <a:p>
            <a:endParaRPr lang="en-US"/>
          </a:p>
        </p:txBody>
      </p:sp>
      <p:sp>
        <p:nvSpPr>
          <p:cNvPr id="81"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10408" y="1484755"/>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4"/>
          </a:solidFill>
          <a:ln w="610" cap="flat">
            <a:noFill/>
            <a:prstDash val="solid"/>
            <a:miter/>
          </a:ln>
        </p:spPr>
        <p:txBody>
          <a:bodyPr rtlCol="0" anchor="ctr"/>
          <a:lstStyle/>
          <a:p>
            <a:endParaRPr lang="en-US"/>
          </a:p>
        </p:txBody>
      </p:sp>
      <p:pic>
        <p:nvPicPr>
          <p:cNvPr id="1026" name="Picture 2" descr="The Wayback Machine: Fighting Digital Extinction in New Ways - Internet  Archive Blogs">
            <a:extLst>
              <a:ext uri="{FF2B5EF4-FFF2-40B4-BE49-F238E27FC236}">
                <a16:creationId xmlns:a16="http://schemas.microsoft.com/office/drawing/2014/main" id="{5B8E4F62-D712-4B59-997F-43210872796E}"/>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38200" y="3451861"/>
            <a:ext cx="5243391" cy="2097356"/>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a:extLst>
              <a:ext uri="{FF2B5EF4-FFF2-40B4-BE49-F238E27FC236}">
                <a16:creationId xmlns:a16="http://schemas.microsoft.com/office/drawing/2014/main" id="{4668D41E-43F3-486E-A56B-0541B839CE63}"/>
              </a:ext>
            </a:extLst>
          </p:cNvPr>
          <p:cNvSpPr>
            <a:spLocks noGrp="1"/>
          </p:cNvSpPr>
          <p:nvPr>
            <p:ph idx="1"/>
          </p:nvPr>
        </p:nvSpPr>
        <p:spPr>
          <a:xfrm>
            <a:off x="7229042" y="879355"/>
            <a:ext cx="4124758" cy="5120755"/>
          </a:xfrm>
        </p:spPr>
        <p:txBody>
          <a:bodyPr vert="horz" lIns="91440" tIns="45720" rIns="91440" bIns="45720" rtlCol="0" anchor="ctr">
            <a:normAutofit lnSpcReduction="10000"/>
          </a:bodyPr>
          <a:lstStyle/>
          <a:p>
            <a:pPr indent="-228600" algn="ctr">
              <a:lnSpc>
                <a:spcPct val="90000"/>
              </a:lnSpc>
              <a:buFont typeface="Arial" panose="020B0604020202020204" pitchFamily="34" charset="0"/>
              <a:buChar char="•"/>
            </a:pPr>
            <a:r>
              <a:rPr lang="en-US" sz="2400" dirty="0">
                <a:latin typeface="Arial" panose="020B0604020202020204" pitchFamily="34" charset="0"/>
                <a:cs typeface="Arial" panose="020B0604020202020204" pitchFamily="34" charset="0"/>
              </a:rPr>
              <a:t>Internet archive database which we can use for querying previous pages which no longer exist</a:t>
            </a:r>
          </a:p>
          <a:p>
            <a:pPr indent="-228600" algn="ctr">
              <a:lnSpc>
                <a:spcPct val="90000"/>
              </a:lnSpc>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a:p>
            <a:pPr indent="-228600" algn="ctr">
              <a:lnSpc>
                <a:spcPct val="90000"/>
              </a:lnSpc>
              <a:buFont typeface="Arial" panose="020B0604020202020204" pitchFamily="34" charset="0"/>
              <a:buChar char="•"/>
            </a:pPr>
            <a:r>
              <a:rPr lang="en-US" sz="2400" dirty="0">
                <a:latin typeface="Arial" panose="020B0604020202020204" pitchFamily="34" charset="0"/>
                <a:cs typeface="Arial" panose="020B0604020202020204" pitchFamily="34" charset="0"/>
              </a:rPr>
              <a:t>Universities support The Wayback Machine due to being a public organization and data preservation</a:t>
            </a:r>
          </a:p>
          <a:p>
            <a:pPr indent="-228600" algn="ctr">
              <a:lnSpc>
                <a:spcPct val="90000"/>
              </a:lnSpc>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a:p>
            <a:pPr indent="-228600" algn="ctr">
              <a:lnSpc>
                <a:spcPct val="90000"/>
              </a:lnSpc>
              <a:buFont typeface="Arial" panose="020B0604020202020204" pitchFamily="34" charset="0"/>
              <a:buChar char="•"/>
            </a:pPr>
            <a:r>
              <a:rPr lang="en-US" sz="2400" dirty="0">
                <a:latin typeface="Arial" panose="020B0604020202020204" pitchFamily="34" charset="0"/>
                <a:cs typeface="Arial" panose="020B0604020202020204" pitchFamily="34" charset="0"/>
              </a:rPr>
              <a:t>Can be used for purposes such as viewing previously deleted </a:t>
            </a:r>
            <a:r>
              <a:rPr lang="en-US" sz="2400" dirty="0" err="1">
                <a:latin typeface="Arial" panose="020B0604020202020204" pitchFamily="34" charset="0"/>
                <a:cs typeface="Arial" panose="020B0604020202020204" pitchFamily="34" charset="0"/>
              </a:rPr>
              <a:t>PasteBin</a:t>
            </a:r>
            <a:r>
              <a:rPr lang="en-US" sz="2400" dirty="0">
                <a:latin typeface="Arial" panose="020B0604020202020204" pitchFamily="34" charset="0"/>
                <a:cs typeface="Arial" panose="020B0604020202020204" pitchFamily="34" charset="0"/>
              </a:rPr>
              <a:t> records of data breaches</a:t>
            </a:r>
          </a:p>
          <a:p>
            <a:pPr indent="-228600" algn="ctr">
              <a:lnSpc>
                <a:spcPct val="90000"/>
              </a:lnSpc>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p:txBody>
      </p:sp>
      <p:sp>
        <p:nvSpPr>
          <p:cNvPr id="7" name="Slide Number Placeholder 6">
            <a:extLst>
              <a:ext uri="{FF2B5EF4-FFF2-40B4-BE49-F238E27FC236}">
                <a16:creationId xmlns:a16="http://schemas.microsoft.com/office/drawing/2014/main" id="{C171286D-C9D8-4D73-A9D8-BEF68D78AAF1}"/>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D8DA9DAA-006C-4F4B-980E-E3DF019B24E2}" type="slidenum">
              <a:rPr lang="en-US" smtClean="0"/>
              <a:pPr>
                <a:spcAft>
                  <a:spcPts val="600"/>
                </a:spcAft>
              </a:pPr>
              <a:t>11</a:t>
            </a:fld>
            <a:endParaRPr lang="en-US"/>
          </a:p>
        </p:txBody>
      </p:sp>
    </p:spTree>
    <p:extLst>
      <p:ext uri="{BB962C8B-B14F-4D97-AF65-F5344CB8AC3E}">
        <p14:creationId xmlns:p14="http://schemas.microsoft.com/office/powerpoint/2010/main" val="30424611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2FB0B-15EC-453B-BC9B-69AD35DDCEA3}"/>
              </a:ext>
            </a:extLst>
          </p:cNvPr>
          <p:cNvSpPr>
            <a:spLocks noGrp="1"/>
          </p:cNvSpPr>
          <p:nvPr>
            <p:ph type="ctrTitle"/>
          </p:nvPr>
        </p:nvSpPr>
        <p:spPr/>
        <p:txBody>
          <a:bodyPr/>
          <a:lstStyle/>
          <a:p>
            <a:r>
              <a:rPr lang="en-US" b="1" cap="all" spc="400" dirty="0">
                <a:solidFill>
                  <a:schemeClr val="bg1"/>
                </a:solidFill>
                <a:latin typeface="Arial" panose="020B0604020202020204" pitchFamily="34" charset="0"/>
                <a:cs typeface="Arial" panose="020B0604020202020204" pitchFamily="34" charset="0"/>
              </a:rPr>
              <a:t>Topic Four</a:t>
            </a:r>
            <a:endParaRPr lang="en-US" dirty="0">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05408798-0DB3-46BF-880E-7BB904D700F6}"/>
              </a:ext>
            </a:extLst>
          </p:cNvPr>
          <p:cNvSpPr>
            <a:spLocks noGrp="1"/>
          </p:cNvSpPr>
          <p:nvPr>
            <p:ph type="subTitle" idx="1"/>
          </p:nvPr>
        </p:nvSpPr>
        <p:spPr/>
        <p:txBody>
          <a:bodyPr>
            <a:normAutofit/>
          </a:bodyPr>
          <a:lstStyle/>
          <a:p>
            <a:r>
              <a:rPr lang="en-US" sz="3200" dirty="0">
                <a:latin typeface="Arial" panose="020B0604020202020204" pitchFamily="34" charset="0"/>
                <a:cs typeface="Arial" panose="020B0604020202020204" pitchFamily="34" charset="0"/>
              </a:rPr>
              <a:t>Google Dorking with GHDB (Google Hacking Database)</a:t>
            </a:r>
          </a:p>
        </p:txBody>
      </p:sp>
    </p:spTree>
    <p:extLst>
      <p:ext uri="{BB962C8B-B14F-4D97-AF65-F5344CB8AC3E}">
        <p14:creationId xmlns:p14="http://schemas.microsoft.com/office/powerpoint/2010/main" val="705522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71" name="Straight Connector 70">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useBgFill="1">
        <p:nvSpPr>
          <p:cNvPr id="73" name="Rectangle 72">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62D2526E-A49F-4062-A5D4-6634C280CC79}"/>
              </a:ext>
            </a:extLst>
          </p:cNvPr>
          <p:cNvSpPr>
            <a:spLocks noGrp="1"/>
          </p:cNvSpPr>
          <p:nvPr>
            <p:ph type="title"/>
          </p:nvPr>
        </p:nvSpPr>
        <p:spPr>
          <a:xfrm>
            <a:off x="838200" y="698643"/>
            <a:ext cx="5243394" cy="2225532"/>
          </a:xfrm>
        </p:spPr>
        <p:txBody>
          <a:bodyPr vert="horz" lIns="91440" tIns="45720" rIns="91440" bIns="45720" rtlCol="0" anchor="t">
            <a:normAutofit/>
          </a:bodyPr>
          <a:lstStyle/>
          <a:p>
            <a:pPr algn="ctr"/>
            <a:r>
              <a:rPr lang="en-US" sz="6000" b="1" kern="1200" dirty="0">
                <a:solidFill>
                  <a:schemeClr val="tx1"/>
                </a:solidFill>
                <a:latin typeface="Arial" panose="020B0604020202020204" pitchFamily="34" charset="0"/>
                <a:cs typeface="Arial" panose="020B0604020202020204" pitchFamily="34" charset="0"/>
              </a:rPr>
              <a:t>Google Dorks (GHDB)</a:t>
            </a:r>
          </a:p>
        </p:txBody>
      </p:sp>
      <p:cxnSp>
        <p:nvCxnSpPr>
          <p:cNvPr id="75" name="Straight Connector 74">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622" y="373056"/>
            <a:ext cx="0" cy="6476066"/>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77"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25948" y="74031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4"/>
          </a:solidFill>
          <a:ln w="603" cap="flat">
            <a:noFill/>
            <a:prstDash val="solid"/>
            <a:miter/>
          </a:ln>
        </p:spPr>
        <p:txBody>
          <a:bodyPr rtlCol="0" anchor="ctr"/>
          <a:lstStyle/>
          <a:p>
            <a:endParaRPr lang="en-US"/>
          </a:p>
        </p:txBody>
      </p:sp>
      <p:sp>
        <p:nvSpPr>
          <p:cNvPr id="79"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84728" y="969611"/>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solidFill>
          <a:ln w="422" cap="flat">
            <a:noFill/>
            <a:prstDash val="solid"/>
            <a:miter/>
          </a:ln>
        </p:spPr>
        <p:txBody>
          <a:bodyPr rtlCol="0" anchor="ctr"/>
          <a:lstStyle/>
          <a:p>
            <a:endParaRPr lang="en-US"/>
          </a:p>
        </p:txBody>
      </p:sp>
      <p:sp>
        <p:nvSpPr>
          <p:cNvPr id="81"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10408" y="1484755"/>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4"/>
          </a:solidFill>
          <a:ln w="610" cap="flat">
            <a:noFill/>
            <a:prstDash val="solid"/>
            <a:miter/>
          </a:ln>
        </p:spPr>
        <p:txBody>
          <a:bodyPr rtlCol="0" anchor="ctr"/>
          <a:lstStyle/>
          <a:p>
            <a:endParaRPr lang="en-US"/>
          </a:p>
        </p:txBody>
      </p:sp>
      <p:sp>
        <p:nvSpPr>
          <p:cNvPr id="4" name="Content Placeholder 3">
            <a:extLst>
              <a:ext uri="{FF2B5EF4-FFF2-40B4-BE49-F238E27FC236}">
                <a16:creationId xmlns:a16="http://schemas.microsoft.com/office/drawing/2014/main" id="{4668D41E-43F3-486E-A56B-0541B839CE63}"/>
              </a:ext>
            </a:extLst>
          </p:cNvPr>
          <p:cNvSpPr>
            <a:spLocks noGrp="1"/>
          </p:cNvSpPr>
          <p:nvPr>
            <p:ph idx="1"/>
          </p:nvPr>
        </p:nvSpPr>
        <p:spPr>
          <a:xfrm>
            <a:off x="7229042" y="879355"/>
            <a:ext cx="4124758" cy="5120755"/>
          </a:xfrm>
        </p:spPr>
        <p:txBody>
          <a:bodyPr vert="horz" lIns="91440" tIns="45720" rIns="91440" bIns="45720" rtlCol="0" anchor="ctr">
            <a:normAutofit lnSpcReduction="10000"/>
          </a:bodyPr>
          <a:lstStyle/>
          <a:p>
            <a:pPr indent="-228600" algn="ctr">
              <a:lnSpc>
                <a:spcPct val="90000"/>
              </a:lnSpc>
              <a:buFont typeface="Arial" panose="020B0604020202020204" pitchFamily="34" charset="0"/>
              <a:buChar char="•"/>
            </a:pPr>
            <a:r>
              <a:rPr lang="en-US" sz="2400" dirty="0">
                <a:latin typeface="Arial" panose="020B0604020202020204" pitchFamily="34" charset="0"/>
                <a:cs typeface="Arial" panose="020B0604020202020204" pitchFamily="34" charset="0"/>
              </a:rPr>
              <a:t>Google Hacking Database armed with search filters to produce more accurate results</a:t>
            </a:r>
          </a:p>
          <a:p>
            <a:pPr indent="-228600" algn="ctr">
              <a:lnSpc>
                <a:spcPct val="90000"/>
              </a:lnSpc>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a:p>
            <a:pPr indent="-228600" algn="ctr">
              <a:lnSpc>
                <a:spcPct val="90000"/>
              </a:lnSpc>
              <a:buFont typeface="Arial" panose="020B0604020202020204" pitchFamily="34" charset="0"/>
              <a:buChar char="•"/>
            </a:pPr>
            <a:r>
              <a:rPr lang="en-US" sz="2400" dirty="0">
                <a:latin typeface="Arial" panose="020B0604020202020204" pitchFamily="34" charset="0"/>
                <a:cs typeface="Arial" panose="020B0604020202020204" pitchFamily="34" charset="0"/>
              </a:rPr>
              <a:t>Operators such as: “” file, intext, </a:t>
            </a:r>
            <a:r>
              <a:rPr lang="en-US" sz="2400" dirty="0" err="1">
                <a:latin typeface="Arial" panose="020B0604020202020204" pitchFamily="34" charset="0"/>
                <a:cs typeface="Arial" panose="020B0604020202020204" pitchFamily="34" charset="0"/>
              </a:rPr>
              <a:t>inurl</a:t>
            </a:r>
            <a:r>
              <a:rPr lang="en-US" sz="2400" dirty="0">
                <a:latin typeface="Arial" panose="020B0604020202020204" pitchFamily="34" charset="0"/>
                <a:cs typeface="Arial" panose="020B0604020202020204" pitchFamily="34" charset="0"/>
              </a:rPr>
              <a:t> can be used to check for keywords in files, URLs and webpages.</a:t>
            </a:r>
          </a:p>
          <a:p>
            <a:pPr indent="-228600" algn="ctr">
              <a:lnSpc>
                <a:spcPct val="90000"/>
              </a:lnSpc>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a:p>
            <a:pPr indent="-228600" algn="ctr">
              <a:lnSpc>
                <a:spcPct val="90000"/>
              </a:lnSpc>
              <a:buFont typeface="Arial" panose="020B0604020202020204" pitchFamily="34" charset="0"/>
              <a:buChar char="•"/>
            </a:pPr>
            <a:r>
              <a:rPr lang="en-US" sz="2400" dirty="0">
                <a:latin typeface="Arial" panose="020B0604020202020204" pitchFamily="34" charset="0"/>
                <a:cs typeface="Arial" panose="020B0604020202020204" pitchFamily="34" charset="0"/>
              </a:rPr>
              <a:t>OSINT use cases: SSH keys, Management IDRACs, misconfigured webpages, </a:t>
            </a:r>
            <a:r>
              <a:rPr lang="en-US" sz="2400" dirty="0" err="1">
                <a:latin typeface="Arial" panose="020B0604020202020204" pitchFamily="34" charset="0"/>
                <a:cs typeface="Arial" panose="020B0604020202020204" pitchFamily="34" charset="0"/>
              </a:rPr>
              <a:t>pastebin</a:t>
            </a:r>
            <a:r>
              <a:rPr lang="en-US" sz="2400" dirty="0">
                <a:latin typeface="Arial" panose="020B0604020202020204" pitchFamily="34" charset="0"/>
                <a:cs typeface="Arial" panose="020B0604020202020204" pitchFamily="34" charset="0"/>
              </a:rPr>
              <a:t> dumps</a:t>
            </a:r>
          </a:p>
        </p:txBody>
      </p:sp>
      <p:sp>
        <p:nvSpPr>
          <p:cNvPr id="7" name="Slide Number Placeholder 6">
            <a:extLst>
              <a:ext uri="{FF2B5EF4-FFF2-40B4-BE49-F238E27FC236}">
                <a16:creationId xmlns:a16="http://schemas.microsoft.com/office/drawing/2014/main" id="{C171286D-C9D8-4D73-A9D8-BEF68D78AAF1}"/>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D8DA9DAA-006C-4F4B-980E-E3DF019B24E2}" type="slidenum">
              <a:rPr lang="en-US" smtClean="0"/>
              <a:pPr>
                <a:spcAft>
                  <a:spcPts val="600"/>
                </a:spcAft>
              </a:pPr>
              <a:t>13</a:t>
            </a:fld>
            <a:endParaRPr lang="en-US"/>
          </a:p>
        </p:txBody>
      </p:sp>
      <p:pic>
        <p:nvPicPr>
          <p:cNvPr id="13" name="Picture 4" descr="GHDB (@GoogleHacking) | Twitter">
            <a:extLst>
              <a:ext uri="{FF2B5EF4-FFF2-40B4-BE49-F238E27FC236}">
                <a16:creationId xmlns:a16="http://schemas.microsoft.com/office/drawing/2014/main" id="{0925A538-3643-4064-9E80-12981CD7243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3" b="-3"/>
          <a:stretch/>
        </p:blipFill>
        <p:spPr bwMode="auto">
          <a:xfrm>
            <a:off x="1706811" y="2617987"/>
            <a:ext cx="3541370" cy="3541370"/>
          </a:xfrm>
          <a:custGeom>
            <a:avLst/>
            <a:gdLst/>
            <a:ahLst/>
            <a:cxnLst/>
            <a:rect l="l" t="t" r="r" b="b"/>
            <a:pathLst>
              <a:path w="1838528" h="1838528">
                <a:moveTo>
                  <a:pt x="919264" y="0"/>
                </a:moveTo>
                <a:cubicBezTo>
                  <a:pt x="1426959" y="0"/>
                  <a:pt x="1838528" y="411569"/>
                  <a:pt x="1838528" y="919264"/>
                </a:cubicBezTo>
                <a:cubicBezTo>
                  <a:pt x="1838528" y="1426959"/>
                  <a:pt x="1426959" y="1838528"/>
                  <a:pt x="919264" y="1838528"/>
                </a:cubicBezTo>
                <a:cubicBezTo>
                  <a:pt x="411569" y="1838528"/>
                  <a:pt x="0" y="1426959"/>
                  <a:pt x="0" y="919264"/>
                </a:cubicBezTo>
                <a:cubicBezTo>
                  <a:pt x="0" y="411569"/>
                  <a:pt x="411569" y="0"/>
                  <a:pt x="919264" y="0"/>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19328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2FB0B-15EC-453B-BC9B-69AD35DDCEA3}"/>
              </a:ext>
            </a:extLst>
          </p:cNvPr>
          <p:cNvSpPr>
            <a:spLocks noGrp="1"/>
          </p:cNvSpPr>
          <p:nvPr>
            <p:ph type="ctrTitle"/>
          </p:nvPr>
        </p:nvSpPr>
        <p:spPr/>
        <p:txBody>
          <a:bodyPr/>
          <a:lstStyle/>
          <a:p>
            <a:r>
              <a:rPr lang="en-US" b="1" cap="all" spc="400" dirty="0">
                <a:solidFill>
                  <a:schemeClr val="bg1"/>
                </a:solidFill>
                <a:latin typeface="Arial" panose="020B0604020202020204" pitchFamily="34" charset="0"/>
                <a:cs typeface="Arial" panose="020B0604020202020204" pitchFamily="34" charset="0"/>
              </a:rPr>
              <a:t>Topic five</a:t>
            </a:r>
            <a:endParaRPr lang="en-US" dirty="0">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05408798-0DB3-46BF-880E-7BB904D700F6}"/>
              </a:ext>
            </a:extLst>
          </p:cNvPr>
          <p:cNvSpPr>
            <a:spLocks noGrp="1"/>
          </p:cNvSpPr>
          <p:nvPr>
            <p:ph type="subTitle" idx="1"/>
          </p:nvPr>
        </p:nvSpPr>
        <p:spPr/>
        <p:txBody>
          <a:bodyPr/>
          <a:lstStyle/>
          <a:p>
            <a:r>
              <a:rPr lang="en-US" dirty="0">
                <a:latin typeface="Arial" panose="020B0604020202020204" pitchFamily="34" charset="0"/>
                <a:cs typeface="Arial" panose="020B0604020202020204" pitchFamily="34" charset="0"/>
              </a:rPr>
              <a:t>Breached Credentials API</a:t>
            </a:r>
          </a:p>
        </p:txBody>
      </p:sp>
    </p:spTree>
    <p:extLst>
      <p:ext uri="{BB962C8B-B14F-4D97-AF65-F5344CB8AC3E}">
        <p14:creationId xmlns:p14="http://schemas.microsoft.com/office/powerpoint/2010/main" val="844779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3076" name="Straight Connector 134">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useBgFill="1">
        <p:nvSpPr>
          <p:cNvPr id="3077" name="Rectangle 136">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62D2526E-A49F-4062-A5D4-6634C280CC79}"/>
              </a:ext>
            </a:extLst>
          </p:cNvPr>
          <p:cNvSpPr>
            <a:spLocks noGrp="1"/>
          </p:cNvSpPr>
          <p:nvPr>
            <p:ph type="title"/>
          </p:nvPr>
        </p:nvSpPr>
        <p:spPr>
          <a:xfrm>
            <a:off x="838200" y="698643"/>
            <a:ext cx="5243393" cy="2225532"/>
          </a:xfrm>
        </p:spPr>
        <p:txBody>
          <a:bodyPr vert="horz" lIns="91440" tIns="45720" rIns="91440" bIns="45720" rtlCol="0" anchor="t">
            <a:normAutofit fontScale="90000"/>
          </a:bodyPr>
          <a:lstStyle/>
          <a:p>
            <a:pPr algn="ctr"/>
            <a:r>
              <a:rPr lang="en-US" b="1" kern="1200" dirty="0" err="1">
                <a:solidFill>
                  <a:schemeClr val="tx1"/>
                </a:solidFill>
                <a:latin typeface="Arial" panose="020B0604020202020204" pitchFamily="34" charset="0"/>
                <a:cs typeface="Arial" panose="020B0604020202020204" pitchFamily="34" charset="0"/>
              </a:rPr>
              <a:t>BreachDirectory</a:t>
            </a:r>
            <a:br>
              <a:rPr lang="en-US" b="1" kern="1200" dirty="0">
                <a:solidFill>
                  <a:schemeClr val="tx1"/>
                </a:solidFill>
                <a:latin typeface="Arial" panose="020B0604020202020204" pitchFamily="34" charset="0"/>
                <a:cs typeface="Arial" panose="020B0604020202020204" pitchFamily="34" charset="0"/>
              </a:rPr>
            </a:br>
            <a:r>
              <a:rPr lang="en-US" b="1" kern="1200" dirty="0">
                <a:solidFill>
                  <a:schemeClr val="tx1"/>
                </a:solidFill>
                <a:latin typeface="Arial" panose="020B0604020202020204" pitchFamily="34" charset="0"/>
                <a:cs typeface="Arial" panose="020B0604020202020204" pitchFamily="34" charset="0"/>
              </a:rPr>
              <a:t>API</a:t>
            </a:r>
          </a:p>
        </p:txBody>
      </p:sp>
      <p:cxnSp>
        <p:nvCxnSpPr>
          <p:cNvPr id="3078" name="Straight Connector 138">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622" y="373056"/>
            <a:ext cx="0" cy="6476066"/>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3079"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25948" y="74031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4"/>
          </a:solidFill>
          <a:ln w="603" cap="flat">
            <a:noFill/>
            <a:prstDash val="solid"/>
            <a:miter/>
          </a:ln>
        </p:spPr>
        <p:txBody>
          <a:bodyPr rtlCol="0" anchor="ctr"/>
          <a:lstStyle/>
          <a:p>
            <a:endParaRPr lang="en-US"/>
          </a:p>
        </p:txBody>
      </p:sp>
      <p:sp>
        <p:nvSpPr>
          <p:cNvPr id="3080"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84728" y="969611"/>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solidFill>
          <a:ln w="422" cap="flat">
            <a:noFill/>
            <a:prstDash val="solid"/>
            <a:miter/>
          </a:ln>
        </p:spPr>
        <p:txBody>
          <a:bodyPr rtlCol="0" anchor="ctr"/>
          <a:lstStyle/>
          <a:p>
            <a:endParaRPr lang="en-US"/>
          </a:p>
        </p:txBody>
      </p:sp>
      <p:sp>
        <p:nvSpPr>
          <p:cNvPr id="145"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10408" y="1484755"/>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4"/>
          </a:solidFill>
          <a:ln w="610" cap="flat">
            <a:noFill/>
            <a:prstDash val="solid"/>
            <a:miter/>
          </a:ln>
        </p:spPr>
        <p:txBody>
          <a:bodyPr rtlCol="0" anchor="ctr"/>
          <a:lstStyle/>
          <a:p>
            <a:endParaRPr lang="en-US"/>
          </a:p>
        </p:txBody>
      </p:sp>
      <p:pic>
        <p:nvPicPr>
          <p:cNvPr id="3074" name="Picture 2" descr="12,403 Breach Photos - Free &amp;amp; Royalty-Free Stock Photos from Dreamstime">
            <a:extLst>
              <a:ext uri="{FF2B5EF4-FFF2-40B4-BE49-F238E27FC236}">
                <a16:creationId xmlns:a16="http://schemas.microsoft.com/office/drawing/2014/main" id="{F1F6B642-00F8-4AE1-92F6-4017F0886279}"/>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97173" y="2035361"/>
            <a:ext cx="6115840" cy="4082323"/>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a:extLst>
              <a:ext uri="{FF2B5EF4-FFF2-40B4-BE49-F238E27FC236}">
                <a16:creationId xmlns:a16="http://schemas.microsoft.com/office/drawing/2014/main" id="{4668D41E-43F3-486E-A56B-0541B839CE63}"/>
              </a:ext>
            </a:extLst>
          </p:cNvPr>
          <p:cNvSpPr>
            <a:spLocks noGrp="1"/>
          </p:cNvSpPr>
          <p:nvPr>
            <p:ph idx="1"/>
          </p:nvPr>
        </p:nvSpPr>
        <p:spPr>
          <a:xfrm>
            <a:off x="7229042" y="1484755"/>
            <a:ext cx="4124758" cy="4515355"/>
          </a:xfrm>
        </p:spPr>
        <p:txBody>
          <a:bodyPr vert="horz" lIns="91440" tIns="45720" rIns="91440" bIns="45720" rtlCol="0" anchor="ctr">
            <a:normAutofit lnSpcReduction="10000"/>
          </a:bodyPr>
          <a:lstStyle/>
          <a:p>
            <a:pPr indent="-228600" algn="ctr">
              <a:lnSpc>
                <a:spcPct val="90000"/>
              </a:lnSpc>
              <a:buFont typeface="Arial" panose="020B0604020202020204" pitchFamily="34" charset="0"/>
              <a:buChar char="•"/>
            </a:pPr>
            <a:r>
              <a:rPr lang="en-US" sz="2400" dirty="0">
                <a:latin typeface="Arial" panose="020B0604020202020204" pitchFamily="34" charset="0"/>
                <a:cs typeface="Arial" panose="020B0604020202020204" pitchFamily="34" charset="0"/>
              </a:rPr>
              <a:t>Written by C++ programmer Rohan Patra, available for free limited use/paid access</a:t>
            </a:r>
          </a:p>
          <a:p>
            <a:pPr indent="-228600" algn="ctr">
              <a:lnSpc>
                <a:spcPct val="90000"/>
              </a:lnSpc>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a:p>
            <a:pPr indent="-228600" algn="ctr">
              <a:lnSpc>
                <a:spcPct val="90000"/>
              </a:lnSpc>
              <a:buFont typeface="Arial" panose="020B0604020202020204" pitchFamily="34" charset="0"/>
              <a:buChar char="•"/>
            </a:pPr>
            <a:r>
              <a:rPr lang="en-US" sz="2400" dirty="0">
                <a:latin typeface="Arial" panose="020B0604020202020204" pitchFamily="34" charset="0"/>
                <a:cs typeface="Arial" panose="020B0604020202020204" pitchFamily="34" charset="0"/>
              </a:rPr>
              <a:t>Query email addresses to find plain text passwords involved in data breaches</a:t>
            </a:r>
          </a:p>
          <a:p>
            <a:pPr indent="-228600" algn="ctr">
              <a:lnSpc>
                <a:spcPct val="90000"/>
              </a:lnSpc>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a:p>
            <a:pPr indent="-228600" algn="ctr">
              <a:lnSpc>
                <a:spcPct val="90000"/>
              </a:lnSpc>
              <a:buFont typeface="Arial" panose="020B0604020202020204" pitchFamily="34" charset="0"/>
              <a:buChar char="•"/>
            </a:pPr>
            <a:r>
              <a:rPr lang="en-US" sz="2400" dirty="0">
                <a:latin typeface="Arial" panose="020B0604020202020204" pitchFamily="34" charset="0"/>
                <a:cs typeface="Arial" panose="020B0604020202020204" pitchFamily="34" charset="0"/>
              </a:rPr>
              <a:t>API access allowing extensible integration into OSINT scripts.</a:t>
            </a:r>
          </a:p>
        </p:txBody>
      </p:sp>
      <p:sp>
        <p:nvSpPr>
          <p:cNvPr id="7" name="Slide Number Placeholder 6">
            <a:extLst>
              <a:ext uri="{FF2B5EF4-FFF2-40B4-BE49-F238E27FC236}">
                <a16:creationId xmlns:a16="http://schemas.microsoft.com/office/drawing/2014/main" id="{C171286D-C9D8-4D73-A9D8-BEF68D78AAF1}"/>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D8DA9DAA-006C-4F4B-980E-E3DF019B24E2}" type="slidenum">
              <a:rPr lang="en-US" smtClean="0"/>
              <a:pPr>
                <a:spcAft>
                  <a:spcPts val="600"/>
                </a:spcAft>
              </a:pPr>
              <a:t>15</a:t>
            </a:fld>
            <a:endParaRPr lang="en-US"/>
          </a:p>
        </p:txBody>
      </p:sp>
    </p:spTree>
    <p:extLst>
      <p:ext uri="{BB962C8B-B14F-4D97-AF65-F5344CB8AC3E}">
        <p14:creationId xmlns:p14="http://schemas.microsoft.com/office/powerpoint/2010/main" val="1140968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72" name="Straight Connector 71">
            <a:extLst>
              <a:ext uri="{FF2B5EF4-FFF2-40B4-BE49-F238E27FC236}">
                <a16:creationId xmlns:a16="http://schemas.microsoft.com/office/drawing/2014/main" id="{D1B787A8-0D67-4B7E-9B48-86BD906AB6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74" name="Rectangle 73">
            <a:extLst>
              <a:ext uri="{FF2B5EF4-FFF2-40B4-BE49-F238E27FC236}">
                <a16:creationId xmlns:a16="http://schemas.microsoft.com/office/drawing/2014/main" id="{D9FB580A-BA0E-4D5E-90F4-C42767A783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60FE655-D60F-410F-8EF8-E0B350B4F602}"/>
              </a:ext>
            </a:extLst>
          </p:cNvPr>
          <p:cNvSpPr>
            <a:spLocks noGrp="1"/>
          </p:cNvSpPr>
          <p:nvPr>
            <p:ph type="ctrTitle"/>
          </p:nvPr>
        </p:nvSpPr>
        <p:spPr>
          <a:xfrm>
            <a:off x="1256275" y="3655371"/>
            <a:ext cx="9679449" cy="1463136"/>
          </a:xfrm>
        </p:spPr>
        <p:txBody>
          <a:bodyPr vert="horz" lIns="91440" tIns="45720" rIns="91440" bIns="45720" rtlCol="0" anchor="b">
            <a:normAutofit/>
          </a:bodyPr>
          <a:lstStyle/>
          <a:p>
            <a:pPr algn="ctr"/>
            <a:r>
              <a:rPr lang="en-US" sz="6000" b="1" i="0" kern="1200" cap="all" baseline="0" dirty="0">
                <a:solidFill>
                  <a:schemeClr val="bg1"/>
                </a:solidFill>
                <a:latin typeface="Arial" panose="020B0604020202020204" pitchFamily="34" charset="0"/>
                <a:cs typeface="Arial" panose="020B0604020202020204" pitchFamily="34" charset="0"/>
              </a:rPr>
              <a:t>Questions?</a:t>
            </a:r>
          </a:p>
        </p:txBody>
      </p:sp>
      <p:pic>
        <p:nvPicPr>
          <p:cNvPr id="69" name="Graphic 68" descr="Question mark">
            <a:extLst>
              <a:ext uri="{FF2B5EF4-FFF2-40B4-BE49-F238E27FC236}">
                <a16:creationId xmlns:a16="http://schemas.microsoft.com/office/drawing/2014/main" id="{1F3C7113-8D85-4002-80CF-6A51621C7EE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791995" y="820991"/>
            <a:ext cx="2608009" cy="2608009"/>
          </a:xfrm>
          <a:prstGeom prst="rect">
            <a:avLst/>
          </a:prstGeom>
        </p:spPr>
      </p:pic>
      <p:sp>
        <p:nvSpPr>
          <p:cNvPr id="5" name="Slide Number Placeholder 4">
            <a:extLst>
              <a:ext uri="{FF2B5EF4-FFF2-40B4-BE49-F238E27FC236}">
                <a16:creationId xmlns:a16="http://schemas.microsoft.com/office/drawing/2014/main" id="{7ABC3296-6C6F-4B22-A8FF-01F97F86B1CC}"/>
              </a:ext>
            </a:extLst>
          </p:cNvPr>
          <p:cNvSpPr>
            <a:spLocks noGrp="1"/>
          </p:cNvSpPr>
          <p:nvPr>
            <p:ph type="sldNum" sz="quarter" idx="12"/>
          </p:nvPr>
        </p:nvSpPr>
        <p:spPr>
          <a:xfrm>
            <a:off x="8610600" y="6160417"/>
            <a:ext cx="2743200" cy="365125"/>
          </a:xfrm>
        </p:spPr>
        <p:txBody>
          <a:bodyPr vert="horz" lIns="91440" tIns="45720" rIns="91440" bIns="45720" rtlCol="0" anchor="ctr">
            <a:normAutofit/>
          </a:bodyPr>
          <a:lstStyle/>
          <a:p>
            <a:pPr>
              <a:spcAft>
                <a:spcPts val="600"/>
              </a:spcAft>
            </a:pPr>
            <a:fld id="{D8DA9DAA-006C-4F4B-980E-E3DF019B24E2}" type="slidenum">
              <a:rPr lang="en-US" smtClean="0">
                <a:solidFill>
                  <a:schemeClr val="bg1"/>
                </a:solidFill>
              </a:rPr>
              <a:pPr>
                <a:spcAft>
                  <a:spcPts val="600"/>
                </a:spcAft>
              </a:pPr>
              <a:t>16</a:t>
            </a:fld>
            <a:endParaRPr lang="en-US">
              <a:solidFill>
                <a:schemeClr val="bg1"/>
              </a:solidFill>
            </a:endParaRPr>
          </a:p>
        </p:txBody>
      </p:sp>
    </p:spTree>
    <p:extLst>
      <p:ext uri="{BB962C8B-B14F-4D97-AF65-F5344CB8AC3E}">
        <p14:creationId xmlns:p14="http://schemas.microsoft.com/office/powerpoint/2010/main" val="671596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52" name="Straight Connector 51">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useBgFill="1">
        <p:nvSpPr>
          <p:cNvPr id="54" name="Rectangle 53">
            <a:extLst>
              <a:ext uri="{FF2B5EF4-FFF2-40B4-BE49-F238E27FC236}">
                <a16:creationId xmlns:a16="http://schemas.microsoft.com/office/drawing/2014/main" id="{D9A7F3BF-8763-4074-AD77-92790AF314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5">
            <a:extLst>
              <a:ext uri="{FF2B5EF4-FFF2-40B4-BE49-F238E27FC236}">
                <a16:creationId xmlns:a16="http://schemas.microsoft.com/office/drawing/2014/main" id="{FF777B66-94CB-491C-AC6B-BDAC98E21D57}"/>
              </a:ext>
            </a:extLst>
          </p:cNvPr>
          <p:cNvSpPr>
            <a:spLocks noGrp="1"/>
          </p:cNvSpPr>
          <p:nvPr>
            <p:ph type="title"/>
          </p:nvPr>
        </p:nvSpPr>
        <p:spPr>
          <a:xfrm>
            <a:off x="623622" y="381935"/>
            <a:ext cx="5472373" cy="2344840"/>
          </a:xfrm>
        </p:spPr>
        <p:txBody>
          <a:bodyPr vert="horz" lIns="91440" tIns="45720" rIns="91440" bIns="45720" rtlCol="0" anchor="b">
            <a:normAutofit/>
          </a:bodyPr>
          <a:lstStyle/>
          <a:p>
            <a:pPr algn="ctr"/>
            <a:r>
              <a:rPr lang="en-US" sz="6000" kern="1200" dirty="0">
                <a:solidFill>
                  <a:schemeClr val="tx1"/>
                </a:solidFill>
                <a:latin typeface="Arial" panose="020B0604020202020204" pitchFamily="34" charset="0"/>
                <a:cs typeface="Arial" panose="020B0604020202020204" pitchFamily="34" charset="0"/>
              </a:rPr>
              <a:t>Thank you</a:t>
            </a:r>
          </a:p>
        </p:txBody>
      </p:sp>
      <p:sp>
        <p:nvSpPr>
          <p:cNvPr id="56"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99747" y="1316552"/>
            <a:ext cx="171515" cy="171514"/>
          </a:xfrm>
          <a:custGeom>
            <a:avLst/>
            <a:gdLst>
              <a:gd name="connsiteX0" fmla="*/ 159874 w 171515"/>
              <a:gd name="connsiteY0" fmla="*/ 74116 h 171514"/>
              <a:gd name="connsiteX1" fmla="*/ 97399 w 171515"/>
              <a:gd name="connsiteY1" fmla="*/ 74116 h 171514"/>
              <a:gd name="connsiteX2" fmla="*/ 97399 w 171515"/>
              <a:gd name="connsiteY2" fmla="*/ 11641 h 171514"/>
              <a:gd name="connsiteX3" fmla="*/ 85758 w 171515"/>
              <a:gd name="connsiteY3" fmla="*/ 0 h 171514"/>
              <a:gd name="connsiteX4" fmla="*/ 74116 w 171515"/>
              <a:gd name="connsiteY4" fmla="*/ 11641 h 171514"/>
              <a:gd name="connsiteX5" fmla="*/ 74116 w 171515"/>
              <a:gd name="connsiteY5" fmla="*/ 74116 h 171514"/>
              <a:gd name="connsiteX6" fmla="*/ 11641 w 171515"/>
              <a:gd name="connsiteY6" fmla="*/ 74116 h 171514"/>
              <a:gd name="connsiteX7" fmla="*/ 0 w 171515"/>
              <a:gd name="connsiteY7" fmla="*/ 85757 h 171514"/>
              <a:gd name="connsiteX8" fmla="*/ 11641 w 171515"/>
              <a:gd name="connsiteY8" fmla="*/ 97398 h 171514"/>
              <a:gd name="connsiteX9" fmla="*/ 74116 w 171515"/>
              <a:gd name="connsiteY9" fmla="*/ 97398 h 171514"/>
              <a:gd name="connsiteX10" fmla="*/ 74116 w 171515"/>
              <a:gd name="connsiteY10" fmla="*/ 159873 h 171514"/>
              <a:gd name="connsiteX11" fmla="*/ 85758 w 171515"/>
              <a:gd name="connsiteY11" fmla="*/ 171514 h 171514"/>
              <a:gd name="connsiteX12" fmla="*/ 97399 w 171515"/>
              <a:gd name="connsiteY12" fmla="*/ 159873 h 171514"/>
              <a:gd name="connsiteX13" fmla="*/ 97399 w 171515"/>
              <a:gd name="connsiteY13" fmla="*/ 97398 h 171514"/>
              <a:gd name="connsiteX14" fmla="*/ 159874 w 171515"/>
              <a:gd name="connsiteY14" fmla="*/ 97398 h 171514"/>
              <a:gd name="connsiteX15" fmla="*/ 171515 w 171515"/>
              <a:gd name="connsiteY15" fmla="*/ 85757 h 171514"/>
              <a:gd name="connsiteX16" fmla="*/ 159874 w 171515"/>
              <a:gd name="connsiteY16" fmla="*/ 74116 h 1715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4">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7"/>
                </a:cubicBezTo>
                <a:cubicBezTo>
                  <a:pt x="0" y="92186"/>
                  <a:pt x="5212" y="97398"/>
                  <a:pt x="11641" y="97398"/>
                </a:cubicBezTo>
                <a:lnTo>
                  <a:pt x="74116" y="97398"/>
                </a:lnTo>
                <a:lnTo>
                  <a:pt x="74116" y="159873"/>
                </a:lnTo>
                <a:cubicBezTo>
                  <a:pt x="74116" y="166302"/>
                  <a:pt x="79328" y="171514"/>
                  <a:pt x="85758" y="171514"/>
                </a:cubicBezTo>
                <a:cubicBezTo>
                  <a:pt x="92187" y="171514"/>
                  <a:pt x="97399" y="166302"/>
                  <a:pt x="97399" y="159873"/>
                </a:cubicBezTo>
                <a:lnTo>
                  <a:pt x="97399" y="97398"/>
                </a:lnTo>
                <a:lnTo>
                  <a:pt x="159874" y="97398"/>
                </a:lnTo>
                <a:cubicBezTo>
                  <a:pt x="166303" y="97398"/>
                  <a:pt x="171515" y="92186"/>
                  <a:pt x="171515" y="85757"/>
                </a:cubicBezTo>
                <a:cubicBezTo>
                  <a:pt x="171515" y="79328"/>
                  <a:pt x="166303" y="74116"/>
                  <a:pt x="159874" y="74116"/>
                </a:cubicBezTo>
                <a:close/>
              </a:path>
            </a:pathLst>
          </a:custGeom>
          <a:solidFill>
            <a:schemeClr val="accent4"/>
          </a:solidFill>
          <a:ln w="776" cap="flat">
            <a:noFill/>
            <a:prstDash val="solid"/>
            <a:miter/>
          </a:ln>
        </p:spPr>
        <p:txBody>
          <a:bodyPr rtlCol="0" anchor="ctr"/>
          <a:lstStyle/>
          <a:p>
            <a:endParaRPr lang="en-US"/>
          </a:p>
        </p:txBody>
      </p:sp>
      <p:cxnSp>
        <p:nvCxnSpPr>
          <p:cNvPr id="58" name="Straight Connector 57">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622" y="3610394"/>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7" name="Text Placeholder 6">
            <a:extLst>
              <a:ext uri="{FF2B5EF4-FFF2-40B4-BE49-F238E27FC236}">
                <a16:creationId xmlns:a16="http://schemas.microsoft.com/office/drawing/2014/main" id="{42AF1107-8D35-4E35-93C7-D3640946F742}"/>
              </a:ext>
            </a:extLst>
          </p:cNvPr>
          <p:cNvSpPr>
            <a:spLocks noGrp="1"/>
          </p:cNvSpPr>
          <p:nvPr>
            <p:ph type="body" sz="quarter" idx="13"/>
          </p:nvPr>
        </p:nvSpPr>
        <p:spPr>
          <a:xfrm>
            <a:off x="715888" y="3175551"/>
            <a:ext cx="5380109" cy="3545924"/>
          </a:xfrm>
        </p:spPr>
        <p:txBody>
          <a:bodyPr vert="horz" lIns="91440" tIns="45720" rIns="91440" bIns="45720" rtlCol="0" anchor="t">
            <a:normAutofit/>
          </a:bodyPr>
          <a:lstStyle/>
          <a:p>
            <a:pPr indent="-228600" algn="ctr">
              <a:buFont typeface="Arial" panose="020B0604020202020204" pitchFamily="34" charset="0"/>
              <a:buChar char="•"/>
            </a:pPr>
            <a:r>
              <a:rPr lang="en-US" sz="2400" dirty="0">
                <a:solidFill>
                  <a:schemeClr val="tx1"/>
                </a:solidFill>
                <a:latin typeface="Arial" panose="020B0604020202020204" pitchFamily="34" charset="0"/>
                <a:cs typeface="Arial" panose="020B0604020202020204" pitchFamily="34" charset="0"/>
              </a:rPr>
              <a:t>Instructor: </a:t>
            </a:r>
            <a:br>
              <a:rPr lang="en-US" sz="2400" dirty="0">
                <a:solidFill>
                  <a:schemeClr val="tx1"/>
                </a:solidFill>
                <a:latin typeface="Arial" panose="020B0604020202020204" pitchFamily="34" charset="0"/>
                <a:cs typeface="Arial" panose="020B0604020202020204" pitchFamily="34" charset="0"/>
              </a:rPr>
            </a:br>
            <a:r>
              <a:rPr lang="en-US" sz="2400" dirty="0">
                <a:solidFill>
                  <a:schemeClr val="tx1"/>
                </a:solidFill>
                <a:latin typeface="Arial" panose="020B0604020202020204" pitchFamily="34" charset="0"/>
                <a:cs typeface="Arial" panose="020B0604020202020204" pitchFamily="34" charset="0"/>
              </a:rPr>
              <a:t>Aqeeb Hussain </a:t>
            </a:r>
          </a:p>
          <a:p>
            <a:pPr indent="-228600" algn="ctr">
              <a:buFont typeface="Arial" panose="020B0604020202020204" pitchFamily="34" charset="0"/>
              <a:buChar char="•"/>
            </a:pPr>
            <a:r>
              <a:rPr lang="en-US" sz="2400" dirty="0">
                <a:solidFill>
                  <a:schemeClr val="tx1"/>
                </a:solidFill>
                <a:latin typeface="Arial" panose="020B0604020202020204" pitchFamily="34" charset="0"/>
                <a:cs typeface="Arial" panose="020B0604020202020204" pitchFamily="34" charset="0"/>
              </a:rPr>
              <a:t>Email:</a:t>
            </a:r>
            <a:br>
              <a:rPr lang="en-US" sz="2400" dirty="0">
                <a:solidFill>
                  <a:schemeClr val="tx1"/>
                </a:solidFill>
                <a:latin typeface="Arial" panose="020B0604020202020204" pitchFamily="34" charset="0"/>
                <a:cs typeface="Arial" panose="020B0604020202020204" pitchFamily="34" charset="0"/>
              </a:rPr>
            </a:br>
            <a:r>
              <a:rPr lang="en-US" sz="2400" dirty="0">
                <a:solidFill>
                  <a:schemeClr val="tx1"/>
                </a:solidFill>
                <a:latin typeface="Arial" panose="020B0604020202020204" pitchFamily="34" charset="0"/>
                <a:cs typeface="Arial" panose="020B0604020202020204" pitchFamily="34" charset="0"/>
              </a:rPr>
              <a:t>aqeeb.r.hussain@durham.ac.uk</a:t>
            </a:r>
          </a:p>
          <a:p>
            <a:pPr indent="-228600" algn="ctr">
              <a:buFont typeface="Arial" panose="020B0604020202020204" pitchFamily="34" charset="0"/>
              <a:buChar char="•"/>
            </a:pPr>
            <a:r>
              <a:rPr lang="en-US" sz="2400" dirty="0">
                <a:solidFill>
                  <a:schemeClr val="tx1"/>
                </a:solidFill>
                <a:latin typeface="Arial" panose="020B0604020202020204" pitchFamily="34" charset="0"/>
                <a:cs typeface="Arial" panose="020B0604020202020204" pitchFamily="34" charset="0"/>
              </a:rPr>
              <a:t>GitHub:</a:t>
            </a:r>
            <a:br>
              <a:rPr lang="en-US" sz="2400" dirty="0">
                <a:solidFill>
                  <a:schemeClr val="tx1"/>
                </a:solidFill>
                <a:latin typeface="Arial" panose="020B0604020202020204" pitchFamily="34" charset="0"/>
                <a:cs typeface="Arial" panose="020B0604020202020204" pitchFamily="34" charset="0"/>
              </a:rPr>
            </a:br>
            <a:r>
              <a:rPr lang="en-US" sz="2400" dirty="0">
                <a:solidFill>
                  <a:schemeClr val="tx1"/>
                </a:solidFill>
                <a:latin typeface="Arial" panose="020B0604020202020204" pitchFamily="34" charset="0"/>
                <a:cs typeface="Arial" panose="020B0604020202020204" pitchFamily="34" charset="0"/>
              </a:rPr>
              <a:t>https://github.com/aqeebhussain122/</a:t>
            </a:r>
          </a:p>
        </p:txBody>
      </p:sp>
      <p:pic>
        <p:nvPicPr>
          <p:cNvPr id="13" name="Picture Placeholder 12" descr="mountains under the night sky just before dawn">
            <a:extLst>
              <a:ext uri="{FF2B5EF4-FFF2-40B4-BE49-F238E27FC236}">
                <a16:creationId xmlns:a16="http://schemas.microsoft.com/office/drawing/2014/main" id="{E02C4914-F076-4415-9C5D-A9BDB6CC6110}"/>
              </a:ext>
            </a:extLst>
          </p:cNvPr>
          <p:cNvPicPr>
            <a:picLocks noGrp="1" noChangeAspect="1"/>
          </p:cNvPicPr>
          <p:nvPr>
            <p:ph type="pic" sz="quarter" idx="16"/>
          </p:nvPr>
        </p:nvPicPr>
        <p:blipFill rotWithShape="1">
          <a:blip r:embed="rId3"/>
          <a:srcRect r="42123" b="2"/>
          <a:stretch/>
        </p:blipFill>
        <p:spPr>
          <a:xfrm>
            <a:off x="9138888" y="711376"/>
            <a:ext cx="3053110" cy="4167318"/>
          </a:xfrm>
          <a:custGeom>
            <a:avLst/>
            <a:gdLst/>
            <a:ahLst/>
            <a:cxnLst/>
            <a:rect l="l" t="t" r="r" b="b"/>
            <a:pathLst>
              <a:path w="3053110" h="4167318">
                <a:moveTo>
                  <a:pt x="2083659" y="0"/>
                </a:moveTo>
                <a:cubicBezTo>
                  <a:pt x="2371352" y="0"/>
                  <a:pt x="2645428" y="58305"/>
                  <a:pt x="2894714" y="163744"/>
                </a:cubicBezTo>
                <a:lnTo>
                  <a:pt x="3053110" y="240048"/>
                </a:lnTo>
                <a:lnTo>
                  <a:pt x="3053110" y="3927271"/>
                </a:lnTo>
                <a:lnTo>
                  <a:pt x="2894714" y="4003574"/>
                </a:lnTo>
                <a:cubicBezTo>
                  <a:pt x="2645428" y="4109013"/>
                  <a:pt x="2371352" y="4167318"/>
                  <a:pt x="2083659" y="4167318"/>
                </a:cubicBezTo>
                <a:cubicBezTo>
                  <a:pt x="932885" y="4167318"/>
                  <a:pt x="0" y="3234433"/>
                  <a:pt x="0" y="2083659"/>
                </a:cubicBezTo>
                <a:cubicBezTo>
                  <a:pt x="0" y="932885"/>
                  <a:pt x="932885" y="0"/>
                  <a:pt x="2083659" y="0"/>
                </a:cubicBezTo>
                <a:close/>
              </a:path>
            </a:pathLst>
          </a:custGeom>
        </p:spPr>
      </p:pic>
      <p:pic>
        <p:nvPicPr>
          <p:cNvPr id="11" name="Picture Placeholder 10" descr="mountains at sunset">
            <a:extLst>
              <a:ext uri="{FF2B5EF4-FFF2-40B4-BE49-F238E27FC236}">
                <a16:creationId xmlns:a16="http://schemas.microsoft.com/office/drawing/2014/main" id="{E63B7C3F-04A4-43F6-881D-FA11061CBAFA}"/>
              </a:ext>
            </a:extLst>
          </p:cNvPr>
          <p:cNvPicPr>
            <a:picLocks noGrp="1" noChangeAspect="1"/>
          </p:cNvPicPr>
          <p:nvPr>
            <p:ph type="pic" sz="quarter" idx="15"/>
          </p:nvPr>
        </p:nvPicPr>
        <p:blipFill rotWithShape="1">
          <a:blip r:embed="rId4"/>
          <a:srcRect t="17356" r="3" b="16609"/>
          <a:stretch/>
        </p:blipFill>
        <p:spPr>
          <a:xfrm>
            <a:off x="7210713" y="3"/>
            <a:ext cx="2381544" cy="1572707"/>
          </a:xfrm>
          <a:custGeom>
            <a:avLst/>
            <a:gdLst/>
            <a:ahLst/>
            <a:cxnLst/>
            <a:rect l="l" t="t" r="r" b="b"/>
            <a:pathLst>
              <a:path w="2381544" h="1572707">
                <a:moveTo>
                  <a:pt x="63723" y="0"/>
                </a:moveTo>
                <a:lnTo>
                  <a:pt x="2317821" y="0"/>
                </a:lnTo>
                <a:lnTo>
                  <a:pt x="2328009" y="27836"/>
                </a:lnTo>
                <a:cubicBezTo>
                  <a:pt x="2362801" y="139696"/>
                  <a:pt x="2381544" y="258627"/>
                  <a:pt x="2381544" y="381935"/>
                </a:cubicBezTo>
                <a:cubicBezTo>
                  <a:pt x="2381544" y="1039581"/>
                  <a:pt x="1848418" y="1572707"/>
                  <a:pt x="1190772" y="1572707"/>
                </a:cubicBezTo>
                <a:cubicBezTo>
                  <a:pt x="533127" y="1572707"/>
                  <a:pt x="0" y="1039581"/>
                  <a:pt x="0" y="381935"/>
                </a:cubicBezTo>
                <a:cubicBezTo>
                  <a:pt x="0" y="258627"/>
                  <a:pt x="18743" y="139696"/>
                  <a:pt x="53535" y="27836"/>
                </a:cubicBezTo>
                <a:close/>
              </a:path>
            </a:pathLst>
          </a:custGeom>
        </p:spPr>
      </p:pic>
      <p:sp>
        <p:nvSpPr>
          <p:cNvPr id="60"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88071" y="2105820"/>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4"/>
          </a:solidFill>
          <a:ln w="516" cap="flat">
            <a:noFill/>
            <a:prstDash val="solid"/>
            <a:miter/>
          </a:ln>
        </p:spPr>
        <p:txBody>
          <a:bodyPr rtlCol="0" anchor="ctr"/>
          <a:lstStyle/>
          <a:p>
            <a:endParaRPr lang="en-US"/>
          </a:p>
        </p:txBody>
      </p:sp>
      <p:pic>
        <p:nvPicPr>
          <p:cNvPr id="9" name="Picture Placeholder 8" descr="mountains at sunset">
            <a:extLst>
              <a:ext uri="{FF2B5EF4-FFF2-40B4-BE49-F238E27FC236}">
                <a16:creationId xmlns:a16="http://schemas.microsoft.com/office/drawing/2014/main" id="{C82DA925-978C-48A9-98AD-0653B7A3D2D9}"/>
              </a:ext>
            </a:extLst>
          </p:cNvPr>
          <p:cNvPicPr>
            <a:picLocks noGrp="1" noChangeAspect="1"/>
          </p:cNvPicPr>
          <p:nvPr>
            <p:ph type="pic" sz="quarter" idx="14"/>
          </p:nvPr>
        </p:nvPicPr>
        <p:blipFill rotWithShape="1">
          <a:blip r:embed="rId5"/>
          <a:srcRect r="5" b="5"/>
          <a:stretch/>
        </p:blipFill>
        <p:spPr>
          <a:xfrm>
            <a:off x="5999047" y="1713711"/>
            <a:ext cx="2486917" cy="2486917"/>
          </a:xfrm>
          <a:custGeom>
            <a:avLst/>
            <a:gdLst/>
            <a:ahLst/>
            <a:cxnLst/>
            <a:rect l="l" t="t" r="r" b="b"/>
            <a:pathLst>
              <a:path w="2927682" h="2927682">
                <a:moveTo>
                  <a:pt x="1463841" y="0"/>
                </a:moveTo>
                <a:cubicBezTo>
                  <a:pt x="2272298" y="0"/>
                  <a:pt x="2927682" y="655384"/>
                  <a:pt x="2927682" y="1463841"/>
                </a:cubicBezTo>
                <a:cubicBezTo>
                  <a:pt x="2927682" y="2272298"/>
                  <a:pt x="2272298" y="2927682"/>
                  <a:pt x="1463841" y="2927682"/>
                </a:cubicBezTo>
                <a:cubicBezTo>
                  <a:pt x="655384" y="2927682"/>
                  <a:pt x="0" y="2272298"/>
                  <a:pt x="0" y="1463841"/>
                </a:cubicBezTo>
                <a:cubicBezTo>
                  <a:pt x="0" y="655384"/>
                  <a:pt x="655384" y="0"/>
                  <a:pt x="1463841" y="0"/>
                </a:cubicBezTo>
                <a:close/>
              </a:path>
            </a:pathLst>
          </a:custGeom>
        </p:spPr>
      </p:pic>
      <p:pic>
        <p:nvPicPr>
          <p:cNvPr id="15" name="Picture Placeholder 14" descr="mountains under near dusk sky">
            <a:extLst>
              <a:ext uri="{FF2B5EF4-FFF2-40B4-BE49-F238E27FC236}">
                <a16:creationId xmlns:a16="http://schemas.microsoft.com/office/drawing/2014/main" id="{3D15FDC1-74B5-4FD8-BD17-0E2502C411A6}"/>
              </a:ext>
            </a:extLst>
          </p:cNvPr>
          <p:cNvPicPr>
            <a:picLocks noGrp="1" noChangeAspect="1"/>
          </p:cNvPicPr>
          <p:nvPr>
            <p:ph type="pic" sz="quarter" idx="17"/>
          </p:nvPr>
        </p:nvPicPr>
        <p:blipFill rotWithShape="1">
          <a:blip r:embed="rId6"/>
          <a:srcRect r="2708" b="5"/>
          <a:stretch/>
        </p:blipFill>
        <p:spPr>
          <a:xfrm>
            <a:off x="6711424" y="4275042"/>
            <a:ext cx="3419243" cy="2582956"/>
          </a:xfrm>
          <a:custGeom>
            <a:avLst/>
            <a:gdLst/>
            <a:ahLst/>
            <a:cxnLst/>
            <a:rect l="l" t="t" r="r" b="b"/>
            <a:pathLst>
              <a:path w="3419243" h="2582956">
                <a:moveTo>
                  <a:pt x="1709622" y="0"/>
                </a:moveTo>
                <a:cubicBezTo>
                  <a:pt x="2653819" y="0"/>
                  <a:pt x="3419243" y="765424"/>
                  <a:pt x="3419243" y="1709622"/>
                </a:cubicBezTo>
                <a:cubicBezTo>
                  <a:pt x="3419243" y="2004683"/>
                  <a:pt x="3344495" y="2282287"/>
                  <a:pt x="3212901" y="2524529"/>
                </a:cubicBezTo>
                <a:lnTo>
                  <a:pt x="3177405" y="2582956"/>
                </a:lnTo>
                <a:lnTo>
                  <a:pt x="241838" y="2582956"/>
                </a:lnTo>
                <a:lnTo>
                  <a:pt x="206343" y="2524529"/>
                </a:lnTo>
                <a:cubicBezTo>
                  <a:pt x="74749" y="2282287"/>
                  <a:pt x="0" y="2004683"/>
                  <a:pt x="0" y="1709622"/>
                </a:cubicBezTo>
                <a:cubicBezTo>
                  <a:pt x="0" y="765424"/>
                  <a:pt x="765424" y="0"/>
                  <a:pt x="1709622" y="0"/>
                </a:cubicBezTo>
                <a:close/>
              </a:path>
            </a:pathLst>
          </a:custGeom>
        </p:spPr>
      </p:pic>
      <p:sp>
        <p:nvSpPr>
          <p:cNvPr id="24" name="Slide Number Placeholder 23">
            <a:extLst>
              <a:ext uri="{FF2B5EF4-FFF2-40B4-BE49-F238E27FC236}">
                <a16:creationId xmlns:a16="http://schemas.microsoft.com/office/drawing/2014/main" id="{5D838446-B95D-4AB7-B8CA-D5804BB79A11}"/>
              </a:ext>
            </a:extLst>
          </p:cNvPr>
          <p:cNvSpPr>
            <a:spLocks noGrp="1"/>
          </p:cNvSpPr>
          <p:nvPr>
            <p:ph type="sldNum" sz="quarter" idx="12"/>
          </p:nvPr>
        </p:nvSpPr>
        <p:spPr>
          <a:xfrm>
            <a:off x="10292824" y="6356350"/>
            <a:ext cx="1060976" cy="365125"/>
          </a:xfrm>
        </p:spPr>
        <p:txBody>
          <a:bodyPr vert="horz" lIns="91440" tIns="45720" rIns="91440" bIns="45720" rtlCol="0" anchor="ctr">
            <a:normAutofit/>
          </a:bodyPr>
          <a:lstStyle/>
          <a:p>
            <a:pPr>
              <a:spcAft>
                <a:spcPts val="600"/>
              </a:spcAft>
            </a:pPr>
            <a:fld id="{D8DA9DAA-006C-4F4B-980E-E3DF019B24E2}" type="slidenum">
              <a:rPr lang="en-US" smtClean="0">
                <a:solidFill>
                  <a:schemeClr val="accent2"/>
                </a:solidFill>
              </a:rPr>
              <a:pPr>
                <a:spcAft>
                  <a:spcPts val="600"/>
                </a:spcAft>
              </a:pPr>
              <a:t>17</a:t>
            </a:fld>
            <a:endParaRPr lang="en-US">
              <a:solidFill>
                <a:schemeClr val="accent2"/>
              </a:solidFill>
            </a:endParaRPr>
          </a:p>
        </p:txBody>
      </p:sp>
    </p:spTree>
    <p:extLst>
      <p:ext uri="{BB962C8B-B14F-4D97-AF65-F5344CB8AC3E}">
        <p14:creationId xmlns:p14="http://schemas.microsoft.com/office/powerpoint/2010/main" val="9273131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7" name="Straight Connector 26">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useBgFill="1">
        <p:nvSpPr>
          <p:cNvPr id="29" name="Rectangle 28">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1DDBBC93-70DF-4E4E-98E3-08124185AB18}"/>
              </a:ext>
            </a:extLst>
          </p:cNvPr>
          <p:cNvSpPr>
            <a:spLocks noGrp="1"/>
          </p:cNvSpPr>
          <p:nvPr>
            <p:ph type="title"/>
          </p:nvPr>
        </p:nvSpPr>
        <p:spPr>
          <a:xfrm>
            <a:off x="1294356" y="1019504"/>
            <a:ext cx="5560791" cy="1170424"/>
          </a:xfrm>
        </p:spPr>
        <p:txBody>
          <a:bodyPr vert="horz" lIns="91440" tIns="45720" rIns="91440" bIns="45720" rtlCol="0" anchor="b">
            <a:normAutofit/>
          </a:bodyPr>
          <a:lstStyle/>
          <a:p>
            <a:pPr algn="ctr"/>
            <a:r>
              <a:rPr lang="en-US" sz="5400" b="1" kern="1200" cap="all" spc="400" dirty="0">
                <a:solidFill>
                  <a:schemeClr val="tx1"/>
                </a:solidFill>
                <a:latin typeface="Arial" panose="020B0604020202020204" pitchFamily="34" charset="0"/>
                <a:cs typeface="Arial" panose="020B0604020202020204" pitchFamily="34" charset="0"/>
              </a:rPr>
              <a:t>Agenda</a:t>
            </a:r>
            <a:endParaRPr lang="en-US" sz="5400" kern="1200" dirty="0">
              <a:solidFill>
                <a:schemeClr val="tx1"/>
              </a:solidFill>
              <a:latin typeface="Arial" panose="020B0604020202020204" pitchFamily="34" charset="0"/>
              <a:cs typeface="Arial" panose="020B0604020202020204" pitchFamily="34" charset="0"/>
            </a:endParaRPr>
          </a:p>
        </p:txBody>
      </p:sp>
      <p:cxnSp>
        <p:nvCxnSpPr>
          <p:cNvPr id="31" name="Straight Connector 30">
            <a:extLst>
              <a:ext uri="{FF2B5EF4-FFF2-40B4-BE49-F238E27FC236}">
                <a16:creationId xmlns:a16="http://schemas.microsoft.com/office/drawing/2014/main" id="{7EB498BD-8089-4626-91EA-4978EBEF53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65DE74E9-AA78-46C1-845A-0B72FA8AF35E}"/>
              </a:ext>
            </a:extLst>
          </p:cNvPr>
          <p:cNvSpPr>
            <a:spLocks noGrp="1"/>
          </p:cNvSpPr>
          <p:nvPr>
            <p:ph type="body" sz="quarter" idx="13"/>
          </p:nvPr>
        </p:nvSpPr>
        <p:spPr>
          <a:xfrm>
            <a:off x="803776" y="2427894"/>
            <a:ext cx="6190412" cy="3928456"/>
          </a:xfrm>
        </p:spPr>
        <p:txBody>
          <a:bodyPr vert="horz" lIns="91440" tIns="45720" rIns="91440" bIns="45720" rtlCol="0" anchor="t">
            <a:noAutofit/>
          </a:bodyPr>
          <a:lstStyle/>
          <a:p>
            <a:pPr marL="228600" algn="ctr"/>
            <a:r>
              <a:rPr lang="en-US" sz="2400" dirty="0">
                <a:solidFill>
                  <a:schemeClr val="tx1"/>
                </a:solidFill>
                <a:latin typeface="Arial" panose="020B0604020202020204" pitchFamily="34" charset="0"/>
                <a:cs typeface="Arial" panose="020B0604020202020204" pitchFamily="34" charset="0"/>
              </a:rPr>
              <a:t>Topic One: Email/Domain Harvesting with theHarvester/Phonebook.cz</a:t>
            </a:r>
          </a:p>
          <a:p>
            <a:pPr marL="228600" algn="ctr"/>
            <a:r>
              <a:rPr lang="en-US" sz="2400" dirty="0">
                <a:solidFill>
                  <a:schemeClr val="tx1"/>
                </a:solidFill>
                <a:latin typeface="Arial" panose="020B0604020202020204" pitchFamily="34" charset="0"/>
                <a:cs typeface="Arial" panose="020B0604020202020204" pitchFamily="34" charset="0"/>
              </a:rPr>
              <a:t>Topic Two: BGP ASN/Host Enumeration with Netcraft</a:t>
            </a:r>
          </a:p>
          <a:p>
            <a:pPr marL="228600" algn="ctr"/>
            <a:r>
              <a:rPr lang="en-US" sz="2400" dirty="0">
                <a:solidFill>
                  <a:schemeClr val="tx1"/>
                </a:solidFill>
                <a:latin typeface="Arial" panose="020B0604020202020204" pitchFamily="34" charset="0"/>
                <a:cs typeface="Arial" panose="020B0604020202020204" pitchFamily="34" charset="0"/>
              </a:rPr>
              <a:t>Topic Three: Internet Archiving with The Wayback Machine</a:t>
            </a:r>
          </a:p>
          <a:p>
            <a:pPr marL="228600" algn="ctr"/>
            <a:r>
              <a:rPr lang="en-US" sz="2400" dirty="0">
                <a:solidFill>
                  <a:schemeClr val="tx1"/>
                </a:solidFill>
                <a:latin typeface="Arial" panose="020B0604020202020204" pitchFamily="34" charset="0"/>
                <a:cs typeface="Arial" panose="020B0604020202020204" pitchFamily="34" charset="0"/>
              </a:rPr>
              <a:t>Topic Four: Google Dorking with GHDB (Google Hacking Database)</a:t>
            </a:r>
          </a:p>
          <a:p>
            <a:pPr marL="228600" algn="ctr"/>
            <a:r>
              <a:rPr lang="en-US" sz="2400" dirty="0">
                <a:solidFill>
                  <a:schemeClr val="tx1"/>
                </a:solidFill>
                <a:latin typeface="Arial" panose="020B0604020202020204" pitchFamily="34" charset="0"/>
                <a:cs typeface="Arial" panose="020B0604020202020204" pitchFamily="34" charset="0"/>
              </a:rPr>
              <a:t>Topic Five: Breached Credentials API</a:t>
            </a:r>
          </a:p>
        </p:txBody>
      </p:sp>
      <p:pic>
        <p:nvPicPr>
          <p:cNvPr id="13" name="Graphic 12" descr="Programmer">
            <a:extLst>
              <a:ext uri="{FF2B5EF4-FFF2-40B4-BE49-F238E27FC236}">
                <a16:creationId xmlns:a16="http://schemas.microsoft.com/office/drawing/2014/main" id="{E5D118C3-1AA7-498B-9E56-2BE976A8189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72653" y="1980885"/>
            <a:ext cx="3548404" cy="3548404"/>
          </a:xfrm>
          <a:prstGeom prst="rect">
            <a:avLst/>
          </a:prstGeom>
        </p:spPr>
      </p:pic>
      <p:sp>
        <p:nvSpPr>
          <p:cNvPr id="33"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4552" y="1899284"/>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35"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6862" y="2189928"/>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
        <p:nvSpPr>
          <p:cNvPr id="9" name="Slide Number Placeholder 8">
            <a:extLst>
              <a:ext uri="{FF2B5EF4-FFF2-40B4-BE49-F238E27FC236}">
                <a16:creationId xmlns:a16="http://schemas.microsoft.com/office/drawing/2014/main" id="{6DCF8D89-56D9-4E2B-9838-07DFB6E9D2BB}"/>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D8DA9DAA-006C-4F4B-980E-E3DF019B24E2}" type="slidenum">
              <a:rPr lang="en-US">
                <a:solidFill>
                  <a:schemeClr val="accent2"/>
                </a:solidFill>
              </a:rPr>
              <a:pPr>
                <a:spcAft>
                  <a:spcPts val="600"/>
                </a:spcAft>
              </a:pPr>
              <a:t>2</a:t>
            </a:fld>
            <a:endParaRPr lang="en-US">
              <a:solidFill>
                <a:schemeClr val="accent2"/>
              </a:solidFill>
            </a:endParaRPr>
          </a:p>
        </p:txBody>
      </p:sp>
    </p:spTree>
    <p:extLst>
      <p:ext uri="{BB962C8B-B14F-4D97-AF65-F5344CB8AC3E}">
        <p14:creationId xmlns:p14="http://schemas.microsoft.com/office/powerpoint/2010/main" val="1613598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3" name="Straight Connector 22">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useBgFill="1">
        <p:nvSpPr>
          <p:cNvPr id="25" name="Rectangle 24">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838200" y="1336390"/>
            <a:ext cx="6155988" cy="1182927"/>
          </a:xfrm>
        </p:spPr>
        <p:txBody>
          <a:bodyPr vert="horz" lIns="91440" tIns="45720" rIns="91440" bIns="45720" rtlCol="0" anchor="b">
            <a:normAutofit/>
          </a:bodyPr>
          <a:lstStyle/>
          <a:p>
            <a:pPr algn="ctr"/>
            <a:r>
              <a:rPr lang="en-US" b="1" kern="1200" dirty="0">
                <a:solidFill>
                  <a:schemeClr val="tx1"/>
                </a:solidFill>
                <a:latin typeface="Arial" panose="020B0604020202020204" pitchFamily="34" charset="0"/>
                <a:cs typeface="Arial" panose="020B0604020202020204" pitchFamily="34" charset="0"/>
              </a:rPr>
              <a:t>What is OSINT?</a:t>
            </a:r>
          </a:p>
        </p:txBody>
      </p:sp>
      <p:cxnSp>
        <p:nvCxnSpPr>
          <p:cNvPr id="27" name="Straight Connector 26">
            <a:extLst>
              <a:ext uri="{FF2B5EF4-FFF2-40B4-BE49-F238E27FC236}">
                <a16:creationId xmlns:a16="http://schemas.microsoft.com/office/drawing/2014/main" id="{7EB498BD-8089-4626-91EA-4978EBEF53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B0881FA9-F3B0-4912-B0E1-352094195C30}"/>
              </a:ext>
            </a:extLst>
          </p:cNvPr>
          <p:cNvSpPr>
            <a:spLocks noGrp="1"/>
          </p:cNvSpPr>
          <p:nvPr>
            <p:ph idx="1"/>
          </p:nvPr>
        </p:nvSpPr>
        <p:spPr>
          <a:xfrm>
            <a:off x="803776" y="2829330"/>
            <a:ext cx="6190412" cy="3527018"/>
          </a:xfrm>
        </p:spPr>
        <p:txBody>
          <a:bodyPr vert="horz" lIns="91440" tIns="45720" rIns="91440" bIns="45720" rtlCol="0" anchor="t">
            <a:normAutofit fontScale="85000" lnSpcReduction="10000"/>
          </a:bodyPr>
          <a:lstStyle/>
          <a:p>
            <a:pPr marL="342900" indent="-228600" algn="ctr">
              <a:lnSpc>
                <a:spcPct val="90000"/>
              </a:lnSpc>
              <a:buFont typeface="Arial" panose="020B0604020202020204" pitchFamily="34" charset="0"/>
              <a:buChar char="•"/>
            </a:pPr>
            <a:r>
              <a:rPr lang="en-US" sz="2800" dirty="0">
                <a:latin typeface="Arial" panose="020B0604020202020204" pitchFamily="34" charset="0"/>
                <a:cs typeface="Arial" panose="020B0604020202020204" pitchFamily="34" charset="0"/>
              </a:rPr>
              <a:t>A methodology involving the use of public data/OSINT tools to gather information against a target.</a:t>
            </a:r>
          </a:p>
          <a:p>
            <a:pPr marL="342900" indent="-228600" algn="ctr">
              <a:lnSpc>
                <a:spcPct val="90000"/>
              </a:lnSpc>
              <a:buFont typeface="Arial" panose="020B0604020202020204" pitchFamily="34" charset="0"/>
              <a:buChar char="•"/>
            </a:pPr>
            <a:r>
              <a:rPr lang="en-US" sz="2800" dirty="0">
                <a:latin typeface="Arial" panose="020B0604020202020204" pitchFamily="34" charset="0"/>
                <a:cs typeface="Arial" panose="020B0604020202020204" pitchFamily="34" charset="0"/>
              </a:rPr>
              <a:t>OSINT can target people/organizations</a:t>
            </a:r>
          </a:p>
          <a:p>
            <a:pPr marL="342900" indent="-228600" algn="ctr">
              <a:lnSpc>
                <a:spcPct val="90000"/>
              </a:lnSpc>
              <a:buFont typeface="Arial" panose="020B0604020202020204" pitchFamily="34" charset="0"/>
              <a:buChar char="•"/>
            </a:pPr>
            <a:r>
              <a:rPr lang="en-US" sz="2800" dirty="0">
                <a:latin typeface="Arial" panose="020B0604020202020204" pitchFamily="34" charset="0"/>
                <a:cs typeface="Arial" panose="020B0604020202020204" pitchFamily="34" charset="0"/>
              </a:rPr>
              <a:t>OSINT is the first step an adversary would take in order to gather information against a target.</a:t>
            </a:r>
          </a:p>
          <a:p>
            <a:pPr marL="342900" indent="-228600" algn="ctr">
              <a:lnSpc>
                <a:spcPct val="90000"/>
              </a:lnSpc>
              <a:buFont typeface="Arial" panose="020B0604020202020204" pitchFamily="34" charset="0"/>
              <a:buChar char="•"/>
            </a:pPr>
            <a:r>
              <a:rPr lang="en-US" sz="2800" dirty="0">
                <a:latin typeface="Arial" panose="020B0604020202020204" pitchFamily="34" charset="0"/>
                <a:cs typeface="Arial" panose="020B0604020202020204" pitchFamily="34" charset="0"/>
              </a:rPr>
              <a:t>OSINT is a completely passive process (No direct interaction or link to the target)</a:t>
            </a:r>
          </a:p>
        </p:txBody>
      </p:sp>
      <p:pic>
        <p:nvPicPr>
          <p:cNvPr id="18" name="Picture 6" descr="Detective logo design Royalty Free Vector Image , #affiliate, #design,  #logo, #Detective, #Royalty #AD | Logo design, Bear logo design, Horse logo  design">
            <a:extLst>
              <a:ext uri="{FF2B5EF4-FFF2-40B4-BE49-F238E27FC236}">
                <a16:creationId xmlns:a16="http://schemas.microsoft.com/office/drawing/2014/main" id="{95D792A8-5C56-44FD-B329-A824D292F55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9310" t="9978" r="29476" b="42835"/>
          <a:stretch/>
        </p:blipFill>
        <p:spPr bwMode="auto">
          <a:xfrm>
            <a:off x="7572653" y="1559053"/>
            <a:ext cx="3548404" cy="4392067"/>
          </a:xfrm>
          <a:prstGeom prst="rect">
            <a:avLst/>
          </a:prstGeom>
          <a:noFill/>
          <a:extLst>
            <a:ext uri="{909E8E84-426E-40DD-AFC4-6F175D3DCCD1}">
              <a14:hiddenFill xmlns:a14="http://schemas.microsoft.com/office/drawing/2010/main">
                <a:solidFill>
                  <a:srgbClr val="FFFFFF"/>
                </a:solidFill>
              </a14:hiddenFill>
            </a:ext>
          </a:extLst>
        </p:spPr>
      </p:pic>
      <p:sp>
        <p:nvSpPr>
          <p:cNvPr id="29"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4552" y="1899284"/>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31"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6862" y="2189928"/>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D8DA9DAA-006C-4F4B-980E-E3DF019B24E2}" type="slidenum">
              <a:rPr lang="en-US" smtClean="0"/>
              <a:pPr>
                <a:spcAft>
                  <a:spcPts val="600"/>
                </a:spcAft>
              </a:pPr>
              <a:t>3</a:t>
            </a:fld>
            <a:endParaRPr lang="en-US"/>
          </a:p>
        </p:txBody>
      </p:sp>
    </p:spTree>
    <p:extLst>
      <p:ext uri="{BB962C8B-B14F-4D97-AF65-F5344CB8AC3E}">
        <p14:creationId xmlns:p14="http://schemas.microsoft.com/office/powerpoint/2010/main" val="3653349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850392" y="1335024"/>
            <a:ext cx="10503408" cy="1179576"/>
          </a:xfrm>
        </p:spPr>
        <p:txBody>
          <a:bodyPr>
            <a:normAutofit/>
          </a:bodyPr>
          <a:lstStyle/>
          <a:p>
            <a:pPr algn="ctr"/>
            <a:r>
              <a:rPr lang="en-US" sz="5400" b="1" dirty="0">
                <a:latin typeface="Arial" panose="020B0604020202020204" pitchFamily="34" charset="0"/>
                <a:cs typeface="Arial" panose="020B0604020202020204" pitchFamily="34" charset="0"/>
              </a:rPr>
              <a:t>OSINT Tools</a:t>
            </a:r>
            <a:endParaRPr lang="en-US" b="1" dirty="0">
              <a:latin typeface="Arial" panose="020B0604020202020204" pitchFamily="34" charset="0"/>
              <a:cs typeface="Arial" panose="020B0604020202020204" pitchFamily="34" charset="0"/>
            </a:endParaRPr>
          </a:p>
        </p:txBody>
      </p:sp>
      <p:graphicFrame>
        <p:nvGraphicFramePr>
          <p:cNvPr id="13" name="Content Placeholder 3">
            <a:extLst>
              <a:ext uri="{FF2B5EF4-FFF2-40B4-BE49-F238E27FC236}">
                <a16:creationId xmlns:a16="http://schemas.microsoft.com/office/drawing/2014/main" id="{9992E7FD-2EAE-474C-AAB0-C8A4799C09AE}"/>
              </a:ext>
            </a:extLst>
          </p:cNvPr>
          <p:cNvGraphicFramePr>
            <a:graphicFrameLocks noGrp="1"/>
          </p:cNvGraphicFramePr>
          <p:nvPr>
            <p:ph idx="1"/>
            <p:extLst>
              <p:ext uri="{D42A27DB-BD31-4B8C-83A1-F6EECF244321}">
                <p14:modId xmlns:p14="http://schemas.microsoft.com/office/powerpoint/2010/main" val="3807787373"/>
              </p:ext>
            </p:extLst>
          </p:nvPr>
        </p:nvGraphicFramePr>
        <p:xfrm>
          <a:off x="850392" y="2825496"/>
          <a:ext cx="10503408" cy="33467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p:txBody>
          <a:bodyPr/>
          <a:lstStyle/>
          <a:p>
            <a:fld id="{D8DA9DAA-006C-4F4B-980E-E3DF019B24E2}" type="slidenum">
              <a:rPr lang="en-US" smtClean="0"/>
              <a:pPr/>
              <a:t>4</a:t>
            </a:fld>
            <a:endParaRPr lang="en-US" dirty="0"/>
          </a:p>
        </p:txBody>
      </p:sp>
    </p:spTree>
    <p:extLst>
      <p:ext uri="{BB962C8B-B14F-4D97-AF65-F5344CB8AC3E}">
        <p14:creationId xmlns:p14="http://schemas.microsoft.com/office/powerpoint/2010/main" val="530878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Graphic spid="13" grpId="0">
        <p:bldAsOne/>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2FB0B-15EC-453B-BC9B-69AD35DDCEA3}"/>
              </a:ext>
            </a:extLst>
          </p:cNvPr>
          <p:cNvSpPr>
            <a:spLocks noGrp="1"/>
          </p:cNvSpPr>
          <p:nvPr>
            <p:ph type="ctrTitle"/>
          </p:nvPr>
        </p:nvSpPr>
        <p:spPr/>
        <p:txBody>
          <a:bodyPr/>
          <a:lstStyle/>
          <a:p>
            <a:r>
              <a:rPr lang="en-US" b="1" cap="all" spc="400" dirty="0">
                <a:solidFill>
                  <a:schemeClr val="bg1"/>
                </a:solidFill>
                <a:latin typeface="Arial" panose="020B0604020202020204" pitchFamily="34" charset="0"/>
                <a:cs typeface="Arial" panose="020B0604020202020204" pitchFamily="34" charset="0"/>
              </a:rPr>
              <a:t>Topic one</a:t>
            </a:r>
            <a:endParaRPr lang="en-US" dirty="0">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05408798-0DB3-46BF-880E-7BB904D700F6}"/>
              </a:ext>
            </a:extLst>
          </p:cNvPr>
          <p:cNvSpPr>
            <a:spLocks noGrp="1"/>
          </p:cNvSpPr>
          <p:nvPr>
            <p:ph type="subTitle" idx="1"/>
          </p:nvPr>
        </p:nvSpPr>
        <p:spPr/>
        <p:txBody>
          <a:bodyPr/>
          <a:lstStyle/>
          <a:p>
            <a:r>
              <a:rPr lang="en-US" dirty="0">
                <a:latin typeface="Arial" panose="020B0604020202020204" pitchFamily="34" charset="0"/>
                <a:cs typeface="Arial" panose="020B0604020202020204" pitchFamily="34" charset="0"/>
              </a:rPr>
              <a:t>Email/Domain Harvesting</a:t>
            </a:r>
          </a:p>
        </p:txBody>
      </p:sp>
    </p:spTree>
    <p:extLst>
      <p:ext uri="{BB962C8B-B14F-4D97-AF65-F5344CB8AC3E}">
        <p14:creationId xmlns:p14="http://schemas.microsoft.com/office/powerpoint/2010/main" val="2227882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92" name="Straight Connector 191">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useBgFill="1">
        <p:nvSpPr>
          <p:cNvPr id="193" name="Rectangle 192">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838200" y="356812"/>
            <a:ext cx="5243394" cy="1646517"/>
          </a:xfrm>
        </p:spPr>
        <p:txBody>
          <a:bodyPr vert="horz" lIns="91440" tIns="45720" rIns="91440" bIns="45720" rtlCol="0" anchor="t">
            <a:noAutofit/>
          </a:bodyPr>
          <a:lstStyle/>
          <a:p>
            <a:pPr algn="ctr"/>
            <a:r>
              <a:rPr lang="en-US" sz="6000" b="1" kern="1200" dirty="0">
                <a:solidFill>
                  <a:schemeClr val="tx1"/>
                </a:solidFill>
                <a:latin typeface="Arial" panose="020B0604020202020204" pitchFamily="34" charset="0"/>
                <a:cs typeface="Arial" panose="020B0604020202020204" pitchFamily="34" charset="0"/>
              </a:rPr>
              <a:t>The Harvester</a:t>
            </a:r>
          </a:p>
        </p:txBody>
      </p:sp>
      <p:cxnSp>
        <p:nvCxnSpPr>
          <p:cNvPr id="194" name="Straight Connector 193">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622" y="373056"/>
            <a:ext cx="0" cy="6476066"/>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95"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25948" y="74031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4"/>
          </a:solidFill>
          <a:ln w="603" cap="flat">
            <a:noFill/>
            <a:prstDash val="solid"/>
            <a:miter/>
          </a:ln>
        </p:spPr>
        <p:txBody>
          <a:bodyPr rtlCol="0" anchor="ctr"/>
          <a:lstStyle/>
          <a:p>
            <a:endParaRPr lang="en-US"/>
          </a:p>
        </p:txBody>
      </p:sp>
      <p:sp>
        <p:nvSpPr>
          <p:cNvPr id="196"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84728" y="969611"/>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solidFill>
          <a:ln w="422" cap="flat">
            <a:noFill/>
            <a:prstDash val="solid"/>
            <a:miter/>
          </a:ln>
        </p:spPr>
        <p:txBody>
          <a:bodyPr rtlCol="0" anchor="ctr"/>
          <a:lstStyle/>
          <a:p>
            <a:endParaRPr lang="en-US"/>
          </a:p>
        </p:txBody>
      </p:sp>
      <p:sp>
        <p:nvSpPr>
          <p:cNvPr id="197"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10408" y="1484755"/>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4"/>
          </a:solidFill>
          <a:ln w="610" cap="flat">
            <a:noFill/>
            <a:prstDash val="solid"/>
            <a:miter/>
          </a:ln>
        </p:spPr>
        <p:txBody>
          <a:bodyPr rtlCol="0" anchor="ctr"/>
          <a:lstStyle/>
          <a:p>
            <a:endParaRPr lang="en-US"/>
          </a:p>
        </p:txBody>
      </p:sp>
      <p:pic>
        <p:nvPicPr>
          <p:cNvPr id="7" name="Picture 4" descr="A tractor in a field&#10;&#10;Description automatically generated with medium confidence">
            <a:extLst>
              <a:ext uri="{FF2B5EF4-FFF2-40B4-BE49-F238E27FC236}">
                <a16:creationId xmlns:a16="http://schemas.microsoft.com/office/drawing/2014/main" id="{029927DE-A186-46E9-9D36-95A0938F4DF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11595"/>
          <a:stretch/>
        </p:blipFill>
        <p:spPr bwMode="auto">
          <a:xfrm>
            <a:off x="838199" y="2185604"/>
            <a:ext cx="5152698" cy="3416411"/>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99" name="Content Placeholder 3">
            <a:extLst>
              <a:ext uri="{FF2B5EF4-FFF2-40B4-BE49-F238E27FC236}">
                <a16:creationId xmlns:a16="http://schemas.microsoft.com/office/drawing/2014/main" id="{03AAF541-1515-4BAA-A54A-8B104F503168}"/>
              </a:ext>
            </a:extLst>
          </p:cNvPr>
          <p:cNvGraphicFramePr>
            <a:graphicFrameLocks noGrp="1"/>
          </p:cNvGraphicFramePr>
          <p:nvPr>
            <p:ph idx="1"/>
            <p:extLst>
              <p:ext uri="{D42A27DB-BD31-4B8C-83A1-F6EECF244321}">
                <p14:modId xmlns:p14="http://schemas.microsoft.com/office/powerpoint/2010/main" val="536126646"/>
              </p:ext>
            </p:extLst>
          </p:nvPr>
        </p:nvGraphicFramePr>
        <p:xfrm>
          <a:off x="7229042" y="879355"/>
          <a:ext cx="4124758" cy="512075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D8DA9DAA-006C-4F4B-980E-E3DF019B24E2}" type="slidenum">
              <a:rPr lang="en-US" smtClean="0"/>
              <a:pPr>
                <a:spcAft>
                  <a:spcPts val="600"/>
                </a:spcAft>
              </a:pPr>
              <a:t>6</a:t>
            </a:fld>
            <a:endParaRPr lang="en-US"/>
          </a:p>
        </p:txBody>
      </p:sp>
    </p:spTree>
    <p:extLst>
      <p:ext uri="{BB962C8B-B14F-4D97-AF65-F5344CB8AC3E}">
        <p14:creationId xmlns:p14="http://schemas.microsoft.com/office/powerpoint/2010/main" val="1571263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Graphic spid="199" grpId="0">
        <p:bldAsOne/>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92" name="Straight Connector 191">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useBgFill="1">
        <p:nvSpPr>
          <p:cNvPr id="193" name="Rectangle 192">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838200" y="356812"/>
            <a:ext cx="5399922" cy="1646517"/>
          </a:xfrm>
        </p:spPr>
        <p:txBody>
          <a:bodyPr vert="horz" lIns="91440" tIns="45720" rIns="91440" bIns="45720" rtlCol="0" anchor="t">
            <a:noAutofit/>
          </a:bodyPr>
          <a:lstStyle/>
          <a:p>
            <a:pPr algn="ctr"/>
            <a:r>
              <a:rPr lang="en-US" sz="6000" b="1" dirty="0">
                <a:latin typeface="Arial" panose="020B0604020202020204" pitchFamily="34" charset="0"/>
                <a:cs typeface="Arial" panose="020B0604020202020204" pitchFamily="34" charset="0"/>
              </a:rPr>
              <a:t>Phonebook.cz</a:t>
            </a:r>
            <a:endParaRPr lang="en-US" sz="6000" b="1" kern="1200" dirty="0">
              <a:solidFill>
                <a:schemeClr val="tx1"/>
              </a:solidFill>
              <a:latin typeface="Arial" panose="020B0604020202020204" pitchFamily="34" charset="0"/>
              <a:cs typeface="Arial" panose="020B0604020202020204" pitchFamily="34" charset="0"/>
            </a:endParaRPr>
          </a:p>
        </p:txBody>
      </p:sp>
      <p:cxnSp>
        <p:nvCxnSpPr>
          <p:cNvPr id="194" name="Straight Connector 193">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622" y="373056"/>
            <a:ext cx="0" cy="6476066"/>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95"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25948" y="74031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4"/>
          </a:solidFill>
          <a:ln w="603" cap="flat">
            <a:noFill/>
            <a:prstDash val="solid"/>
            <a:miter/>
          </a:ln>
        </p:spPr>
        <p:txBody>
          <a:bodyPr rtlCol="0" anchor="ctr"/>
          <a:lstStyle/>
          <a:p>
            <a:endParaRPr lang="en-US"/>
          </a:p>
        </p:txBody>
      </p:sp>
      <p:sp>
        <p:nvSpPr>
          <p:cNvPr id="196"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84728" y="969611"/>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solidFill>
          <a:ln w="422" cap="flat">
            <a:noFill/>
            <a:prstDash val="solid"/>
            <a:miter/>
          </a:ln>
        </p:spPr>
        <p:txBody>
          <a:bodyPr rtlCol="0" anchor="ctr"/>
          <a:lstStyle/>
          <a:p>
            <a:endParaRPr lang="en-US"/>
          </a:p>
        </p:txBody>
      </p:sp>
      <p:sp>
        <p:nvSpPr>
          <p:cNvPr id="197"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10408" y="1484755"/>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4"/>
          </a:solidFill>
          <a:ln w="610" cap="flat">
            <a:noFill/>
            <a:prstDash val="solid"/>
            <a:miter/>
          </a:ln>
        </p:spPr>
        <p:txBody>
          <a:bodyPr rtlCol="0" anchor="ctr"/>
          <a:lstStyle/>
          <a:p>
            <a:endParaRPr lang="en-US"/>
          </a:p>
        </p:txBody>
      </p:sp>
      <p:graphicFrame>
        <p:nvGraphicFramePr>
          <p:cNvPr id="199" name="Content Placeholder 3">
            <a:extLst>
              <a:ext uri="{FF2B5EF4-FFF2-40B4-BE49-F238E27FC236}">
                <a16:creationId xmlns:a16="http://schemas.microsoft.com/office/drawing/2014/main" id="{03AAF541-1515-4BAA-A54A-8B104F503168}"/>
              </a:ext>
            </a:extLst>
          </p:cNvPr>
          <p:cNvGraphicFramePr>
            <a:graphicFrameLocks noGrp="1"/>
          </p:cNvGraphicFramePr>
          <p:nvPr>
            <p:ph idx="1"/>
            <p:extLst>
              <p:ext uri="{D42A27DB-BD31-4B8C-83A1-F6EECF244321}">
                <p14:modId xmlns:p14="http://schemas.microsoft.com/office/powerpoint/2010/main" val="1741627639"/>
              </p:ext>
            </p:extLst>
          </p:nvPr>
        </p:nvGraphicFramePr>
        <p:xfrm>
          <a:off x="7229042" y="879355"/>
          <a:ext cx="4124758" cy="512075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D8DA9DAA-006C-4F4B-980E-E3DF019B24E2}" type="slidenum">
              <a:rPr lang="en-US" smtClean="0"/>
              <a:pPr>
                <a:spcAft>
                  <a:spcPts val="600"/>
                </a:spcAft>
              </a:pPr>
              <a:t>7</a:t>
            </a:fld>
            <a:endParaRPr lang="en-US"/>
          </a:p>
        </p:txBody>
      </p:sp>
      <p:pic>
        <p:nvPicPr>
          <p:cNvPr id="1028" name="Picture 4" descr="Clipart Phonebook | Free Images at Clker.com - vector clip art online, royalty  free &amp;amp; public domain">
            <a:extLst>
              <a:ext uri="{FF2B5EF4-FFF2-40B4-BE49-F238E27FC236}">
                <a16:creationId xmlns:a16="http://schemas.microsoft.com/office/drawing/2014/main" id="{473B894E-2E8A-4F78-9C5A-46F132D499F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55187" y="1832084"/>
            <a:ext cx="3559875" cy="39998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92199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Graphic spid="199" grpId="0">
        <p:bldAsOne/>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2FB0B-15EC-453B-BC9B-69AD35DDCEA3}"/>
              </a:ext>
            </a:extLst>
          </p:cNvPr>
          <p:cNvSpPr>
            <a:spLocks noGrp="1"/>
          </p:cNvSpPr>
          <p:nvPr>
            <p:ph type="ctrTitle"/>
          </p:nvPr>
        </p:nvSpPr>
        <p:spPr/>
        <p:txBody>
          <a:bodyPr/>
          <a:lstStyle/>
          <a:p>
            <a:r>
              <a:rPr lang="en-US" cap="all" spc="400" dirty="0">
                <a:solidFill>
                  <a:schemeClr val="bg1"/>
                </a:solidFill>
                <a:latin typeface="Arial" panose="020B0604020202020204" pitchFamily="34" charset="0"/>
                <a:cs typeface="Arial" panose="020B0604020202020204" pitchFamily="34" charset="0"/>
              </a:rPr>
              <a:t>Topic Two</a:t>
            </a:r>
            <a:endParaRPr lang="en-US" dirty="0">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05408798-0DB3-46BF-880E-7BB904D700F6}"/>
              </a:ext>
            </a:extLst>
          </p:cNvPr>
          <p:cNvSpPr>
            <a:spLocks noGrp="1"/>
          </p:cNvSpPr>
          <p:nvPr>
            <p:ph type="subTitle" idx="1"/>
          </p:nvPr>
        </p:nvSpPr>
        <p:spPr>
          <a:xfrm>
            <a:off x="1524000" y="3845105"/>
            <a:ext cx="9144000" cy="1325880"/>
          </a:xfrm>
        </p:spPr>
        <p:txBody>
          <a:bodyPr/>
          <a:lstStyle/>
          <a:p>
            <a:r>
              <a:rPr lang="en-US" dirty="0">
                <a:latin typeface="Arial" panose="020B0604020202020204" pitchFamily="34" charset="0"/>
                <a:cs typeface="Arial" panose="020B0604020202020204" pitchFamily="34" charset="0"/>
              </a:rPr>
              <a:t>BGP ASN/Host Enumeration with Netcraft</a:t>
            </a: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85196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92" name="Straight Connector 191">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useBgFill="1">
        <p:nvSpPr>
          <p:cNvPr id="193" name="Rectangle 192">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91533C82-930A-4574-A42A-5583647FF308}"/>
              </a:ext>
            </a:extLst>
          </p:cNvPr>
          <p:cNvSpPr>
            <a:spLocks noGrp="1"/>
          </p:cNvSpPr>
          <p:nvPr>
            <p:ph type="title"/>
          </p:nvPr>
        </p:nvSpPr>
        <p:spPr>
          <a:xfrm>
            <a:off x="838200" y="698643"/>
            <a:ext cx="5243394" cy="1130157"/>
          </a:xfrm>
        </p:spPr>
        <p:txBody>
          <a:bodyPr vert="horz" lIns="91440" tIns="45720" rIns="91440" bIns="45720" rtlCol="0" anchor="t">
            <a:normAutofit/>
          </a:bodyPr>
          <a:lstStyle/>
          <a:p>
            <a:pPr algn="ctr"/>
            <a:r>
              <a:rPr lang="en-US" sz="6000" b="1" kern="1200" dirty="0">
                <a:solidFill>
                  <a:schemeClr val="tx1"/>
                </a:solidFill>
                <a:latin typeface="Arial" panose="020B0604020202020204" pitchFamily="34" charset="0"/>
                <a:cs typeface="Arial" panose="020B0604020202020204" pitchFamily="34" charset="0"/>
              </a:rPr>
              <a:t>Netcraft</a:t>
            </a:r>
          </a:p>
        </p:txBody>
      </p:sp>
      <p:cxnSp>
        <p:nvCxnSpPr>
          <p:cNvPr id="194" name="Straight Connector 193">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622" y="373056"/>
            <a:ext cx="0" cy="6476066"/>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95"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25948" y="74031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4"/>
          </a:solidFill>
          <a:ln w="603" cap="flat">
            <a:noFill/>
            <a:prstDash val="solid"/>
            <a:miter/>
          </a:ln>
        </p:spPr>
        <p:txBody>
          <a:bodyPr rtlCol="0" anchor="ctr"/>
          <a:lstStyle/>
          <a:p>
            <a:endParaRPr lang="en-US"/>
          </a:p>
        </p:txBody>
      </p:sp>
      <p:sp>
        <p:nvSpPr>
          <p:cNvPr id="196"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84728" y="969611"/>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solidFill>
          <a:ln w="422" cap="flat">
            <a:noFill/>
            <a:prstDash val="solid"/>
            <a:miter/>
          </a:ln>
        </p:spPr>
        <p:txBody>
          <a:bodyPr rtlCol="0" anchor="ctr"/>
          <a:lstStyle/>
          <a:p>
            <a:endParaRPr lang="en-US"/>
          </a:p>
        </p:txBody>
      </p:sp>
      <p:sp>
        <p:nvSpPr>
          <p:cNvPr id="197"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10408" y="1484755"/>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4"/>
          </a:solidFill>
          <a:ln w="610" cap="flat">
            <a:noFill/>
            <a:prstDash val="solid"/>
            <a:miter/>
          </a:ln>
        </p:spPr>
        <p:txBody>
          <a:bodyPr rtlCol="0" anchor="ctr"/>
          <a:lstStyle/>
          <a:p>
            <a:endParaRPr lang="en-US"/>
          </a:p>
        </p:txBody>
      </p:sp>
      <p:pic>
        <p:nvPicPr>
          <p:cNvPr id="2050" name="Picture 2" descr="Web Application Security Testing | Netcraft">
            <a:extLst>
              <a:ext uri="{FF2B5EF4-FFF2-40B4-BE49-F238E27FC236}">
                <a16:creationId xmlns:a16="http://schemas.microsoft.com/office/drawing/2014/main" id="{29AB8693-E18D-42FB-BB34-79AF50EA2CF0}"/>
              </a:ext>
            </a:extLst>
          </p:cNvPr>
          <p:cNvPicPr>
            <a:picLocks noGrp="1" noChangeAspect="1" noChangeArrowheads="1"/>
          </p:cNvPicPr>
          <p:nvPr>
            <p:ph type="pic" sz="quarter" idx="13"/>
          </p:nvPr>
        </p:nvPicPr>
        <p:blipFill rotWithShape="1">
          <a:blip r:embed="rId3">
            <a:extLst>
              <a:ext uri="{28A0092B-C50C-407E-A947-70E740481C1C}">
                <a14:useLocalDpi xmlns:a14="http://schemas.microsoft.com/office/drawing/2010/main" val="0"/>
              </a:ext>
            </a:extLst>
          </a:blip>
          <a:srcRect t="33079" r="2" b="29481"/>
          <a:stretch/>
        </p:blipFill>
        <p:spPr bwMode="auto">
          <a:xfrm>
            <a:off x="1540444" y="2884603"/>
            <a:ext cx="3838906" cy="1437291"/>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a:extLst>
              <a:ext uri="{FF2B5EF4-FFF2-40B4-BE49-F238E27FC236}">
                <a16:creationId xmlns:a16="http://schemas.microsoft.com/office/drawing/2014/main" id="{E866A818-5DE4-4677-A9D2-A6D6986FC340}"/>
              </a:ext>
            </a:extLst>
          </p:cNvPr>
          <p:cNvSpPr>
            <a:spLocks noGrp="1"/>
          </p:cNvSpPr>
          <p:nvPr>
            <p:ph idx="1"/>
          </p:nvPr>
        </p:nvSpPr>
        <p:spPr>
          <a:xfrm>
            <a:off x="7229042" y="698643"/>
            <a:ext cx="4124758" cy="5657707"/>
          </a:xfrm>
        </p:spPr>
        <p:txBody>
          <a:bodyPr vert="horz" lIns="91440" tIns="45720" rIns="91440" bIns="45720" rtlCol="0" anchor="ctr">
            <a:normAutofit lnSpcReduction="10000"/>
          </a:bodyPr>
          <a:lstStyle/>
          <a:p>
            <a:pPr indent="-228600" algn="ctr">
              <a:lnSpc>
                <a:spcPct val="90000"/>
              </a:lnSpc>
              <a:buFont typeface="Arial" panose="020B0604020202020204" pitchFamily="34" charset="0"/>
              <a:buChar char="•"/>
            </a:pPr>
            <a:r>
              <a:rPr lang="en-US" sz="2400" dirty="0">
                <a:latin typeface="Arial" panose="020B0604020202020204" pitchFamily="34" charset="0"/>
                <a:cs typeface="Arial" panose="020B0604020202020204" pitchFamily="34" charset="0"/>
              </a:rPr>
              <a:t>Provides site reports on domains of interest.</a:t>
            </a:r>
          </a:p>
          <a:p>
            <a:pPr algn="ctr">
              <a:lnSpc>
                <a:spcPct val="90000"/>
              </a:lnSpc>
            </a:pPr>
            <a:endParaRPr lang="en-US" sz="2400" dirty="0">
              <a:latin typeface="Arial" panose="020B0604020202020204" pitchFamily="34" charset="0"/>
              <a:cs typeface="Arial" panose="020B0604020202020204" pitchFamily="34" charset="0"/>
            </a:endParaRPr>
          </a:p>
          <a:p>
            <a:pPr indent="-228600" algn="ctr">
              <a:lnSpc>
                <a:spcPct val="90000"/>
              </a:lnSpc>
              <a:buFont typeface="Arial" panose="020B0604020202020204" pitchFamily="34" charset="0"/>
              <a:buChar char="•"/>
            </a:pPr>
            <a:r>
              <a:rPr lang="en-US" sz="2400" dirty="0">
                <a:latin typeface="Arial" panose="020B0604020202020204" pitchFamily="34" charset="0"/>
                <a:cs typeface="Arial" panose="020B0604020202020204" pitchFamily="34" charset="0"/>
              </a:rPr>
              <a:t>Can act as a defensive site to determine phishing domains</a:t>
            </a:r>
          </a:p>
          <a:p>
            <a:pPr indent="-228600" algn="ctr">
              <a:lnSpc>
                <a:spcPct val="90000"/>
              </a:lnSpc>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a:p>
            <a:pPr indent="-228600" algn="ctr">
              <a:lnSpc>
                <a:spcPct val="90000"/>
              </a:lnSpc>
              <a:buFont typeface="Arial" panose="020B0604020202020204" pitchFamily="34" charset="0"/>
              <a:buChar char="•"/>
            </a:pPr>
            <a:r>
              <a:rPr lang="en-US" sz="2400" dirty="0">
                <a:latin typeface="Arial" panose="020B0604020202020204" pitchFamily="34" charset="0"/>
                <a:cs typeface="Arial" panose="020B0604020202020204" pitchFamily="34" charset="0"/>
              </a:rPr>
              <a:t>Provides BGP ASN allowing us to determine delegated subnets of target organization</a:t>
            </a:r>
          </a:p>
          <a:p>
            <a:pPr indent="-228600" algn="ctr">
              <a:lnSpc>
                <a:spcPct val="90000"/>
              </a:lnSpc>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a:p>
            <a:pPr indent="-228600" algn="ctr">
              <a:lnSpc>
                <a:spcPct val="90000"/>
              </a:lnSpc>
              <a:buFont typeface="Arial" panose="020B0604020202020204" pitchFamily="34" charset="0"/>
              <a:buChar char="•"/>
            </a:pPr>
            <a:r>
              <a:rPr lang="en-US" sz="2400" dirty="0">
                <a:latin typeface="Arial" panose="020B0604020202020204" pitchFamily="34" charset="0"/>
                <a:cs typeface="Arial" panose="020B0604020202020204" pitchFamily="34" charset="0"/>
              </a:rPr>
              <a:t>Available hosting history to determine installed services and operating system of target</a:t>
            </a:r>
          </a:p>
          <a:p>
            <a:pPr indent="-228600" algn="ctr">
              <a:lnSpc>
                <a:spcPct val="90000"/>
              </a:lnSpc>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p:txBody>
      </p:sp>
      <p:sp>
        <p:nvSpPr>
          <p:cNvPr id="7" name="Slide Number Placeholder 6">
            <a:extLst>
              <a:ext uri="{FF2B5EF4-FFF2-40B4-BE49-F238E27FC236}">
                <a16:creationId xmlns:a16="http://schemas.microsoft.com/office/drawing/2014/main" id="{27EF9A57-94C4-45BF-BA7F-156FD8424884}"/>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D8DA9DAA-006C-4F4B-980E-E3DF019B24E2}" type="slidenum">
              <a:rPr lang="en-US" smtClean="0"/>
              <a:pPr>
                <a:spcAft>
                  <a:spcPts val="600"/>
                </a:spcAft>
              </a:pPr>
              <a:t>9</a:t>
            </a:fld>
            <a:endParaRPr lang="en-US"/>
          </a:p>
        </p:txBody>
      </p:sp>
    </p:spTree>
    <p:extLst>
      <p:ext uri="{BB962C8B-B14F-4D97-AF65-F5344CB8AC3E}">
        <p14:creationId xmlns:p14="http://schemas.microsoft.com/office/powerpoint/2010/main" val="1180286861"/>
      </p:ext>
    </p:extLst>
  </p:cSld>
  <p:clrMapOvr>
    <a:masterClrMapping/>
  </p:clrMapOvr>
</p:sld>
</file>

<file path=ppt/theme/theme1.xml><?xml version="1.0" encoding="utf-8"?>
<a:theme xmlns:a="http://schemas.openxmlformats.org/drawingml/2006/main" name="GradientUnivers">
  <a:themeElements>
    <a:clrScheme name="Gradient">
      <a:dk1>
        <a:sysClr val="windowText" lastClr="000000"/>
      </a:dk1>
      <a:lt1>
        <a:sysClr val="window" lastClr="FFFFFF"/>
      </a:lt1>
      <a:dk2>
        <a:srgbClr val="10013F"/>
      </a:dk2>
      <a:lt2>
        <a:srgbClr val="F2F0FF"/>
      </a:lt2>
      <a:accent1>
        <a:srgbClr val="814DFF"/>
      </a:accent1>
      <a:accent2>
        <a:srgbClr val="243FFF"/>
      </a:accent2>
      <a:accent3>
        <a:srgbClr val="FF83B6"/>
      </a:accent3>
      <a:accent4>
        <a:srgbClr val="FF9022"/>
      </a:accent4>
      <a:accent5>
        <a:srgbClr val="FF1F85"/>
      </a:accent5>
      <a:accent6>
        <a:srgbClr val="1A98FF"/>
      </a:accent6>
      <a:hlink>
        <a:srgbClr val="0563C1"/>
      </a:hlink>
      <a:folHlink>
        <a:srgbClr val="954F72"/>
      </a:folHlink>
    </a:clrScheme>
    <a:fontScheme name="Univers">
      <a:majorFont>
        <a:latin typeface="Univers"/>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Univers" id="{605F9078-86F9-4258-A3E1-F8EFF02AE8CC}" vid="{4848699B-BB01-41E3-9EC4-3D97DFE529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C8E00D1-8EA3-4E42-801D-0253E1EAFC21}">
  <ds:schemaRefs>
    <ds:schemaRef ds:uri="http://schemas.microsoft.com/sharepoint/v3/contenttype/forms"/>
  </ds:schemaRefs>
</ds:datastoreItem>
</file>

<file path=customXml/itemProps2.xml><?xml version="1.0" encoding="utf-8"?>
<ds:datastoreItem xmlns:ds="http://schemas.openxmlformats.org/officeDocument/2006/customXml" ds:itemID="{99919F73-B6C2-4A43-95E2-833EC48925FE}">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ABC329F5-30EE-4BF7-AA2A-B837B51416B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354</TotalTime>
  <Words>1473</Words>
  <Application>Microsoft Office PowerPoint</Application>
  <PresentationFormat>Widescreen</PresentationFormat>
  <Paragraphs>116</Paragraphs>
  <Slides>17</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Univers</vt:lpstr>
      <vt:lpstr>GradientUnivers</vt:lpstr>
      <vt:lpstr>osint (open-source intelligence) &amp; Passive reconnaissance</vt:lpstr>
      <vt:lpstr>Agenda</vt:lpstr>
      <vt:lpstr>What is OSINT?</vt:lpstr>
      <vt:lpstr>OSINT Tools</vt:lpstr>
      <vt:lpstr>Topic one</vt:lpstr>
      <vt:lpstr>The Harvester</vt:lpstr>
      <vt:lpstr>Phonebook.cz</vt:lpstr>
      <vt:lpstr>Topic Two</vt:lpstr>
      <vt:lpstr>Netcraft</vt:lpstr>
      <vt:lpstr>Topic three</vt:lpstr>
      <vt:lpstr>The Wayback Machine</vt:lpstr>
      <vt:lpstr>Topic Four</vt:lpstr>
      <vt:lpstr>Google Dorks (GHDB)</vt:lpstr>
      <vt:lpstr>Topic five</vt:lpstr>
      <vt:lpstr>BreachDirectory API</vt:lpstr>
      <vt:lpstr>Questions?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Galaxy</dc:title>
  <dc:creator>Aqeeb Hussain</dc:creator>
  <cp:lastModifiedBy>Aqeeb Hussain</cp:lastModifiedBy>
  <cp:revision>760</cp:revision>
  <dcterms:created xsi:type="dcterms:W3CDTF">2021-09-08T22:58:28Z</dcterms:created>
  <dcterms:modified xsi:type="dcterms:W3CDTF">2021-12-24T20:33:10Z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