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52"/>
  </p:notesMasterIdLst>
  <p:handoutMasterIdLst>
    <p:handoutMasterId r:id="rId53"/>
  </p:handoutMasterIdLst>
  <p:sldIdLst>
    <p:sldId id="974" r:id="rId2"/>
    <p:sldId id="979" r:id="rId3"/>
    <p:sldId id="1683" r:id="rId4"/>
    <p:sldId id="1684" r:id="rId5"/>
    <p:sldId id="1686" r:id="rId6"/>
    <p:sldId id="1685" r:id="rId7"/>
    <p:sldId id="1763" r:id="rId8"/>
    <p:sldId id="1764" r:id="rId9"/>
    <p:sldId id="1765" r:id="rId10"/>
    <p:sldId id="1766" r:id="rId11"/>
    <p:sldId id="1687" r:id="rId12"/>
    <p:sldId id="1688" r:id="rId13"/>
    <p:sldId id="1767" r:id="rId14"/>
    <p:sldId id="1689" r:id="rId15"/>
    <p:sldId id="1690" r:id="rId16"/>
    <p:sldId id="1691" r:id="rId17"/>
    <p:sldId id="1692" r:id="rId18"/>
    <p:sldId id="1768" r:id="rId19"/>
    <p:sldId id="1694" r:id="rId20"/>
    <p:sldId id="1695" r:id="rId21"/>
    <p:sldId id="1696" r:id="rId22"/>
    <p:sldId id="1697" r:id="rId23"/>
    <p:sldId id="1698" r:id="rId24"/>
    <p:sldId id="1699" r:id="rId25"/>
    <p:sldId id="1700" r:id="rId26"/>
    <p:sldId id="1701" r:id="rId27"/>
    <p:sldId id="1702" r:id="rId28"/>
    <p:sldId id="1703" r:id="rId29"/>
    <p:sldId id="1704" r:id="rId30"/>
    <p:sldId id="1705" r:id="rId31"/>
    <p:sldId id="1708" r:id="rId32"/>
    <p:sldId id="1709" r:id="rId33"/>
    <p:sldId id="1710" r:id="rId34"/>
    <p:sldId id="1711" r:id="rId35"/>
    <p:sldId id="1712" r:id="rId36"/>
    <p:sldId id="1713" r:id="rId37"/>
    <p:sldId id="1714" r:id="rId38"/>
    <p:sldId id="1715" r:id="rId39"/>
    <p:sldId id="1716" r:id="rId40"/>
    <p:sldId id="1718" r:id="rId41"/>
    <p:sldId id="1719" r:id="rId42"/>
    <p:sldId id="1720" r:id="rId43"/>
    <p:sldId id="1721" r:id="rId44"/>
    <p:sldId id="1723" r:id="rId45"/>
    <p:sldId id="1724" r:id="rId46"/>
    <p:sldId id="1725" r:id="rId47"/>
    <p:sldId id="1726" r:id="rId48"/>
    <p:sldId id="1728" r:id="rId49"/>
    <p:sldId id="978" r:id="rId50"/>
    <p:sldId id="97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ection>
        <p14:section name="Untitled Section" id="{626CD85F-AB9A-4856-B148-BBB4BF46DB5D}">
          <p14:sldIdLst>
            <p14:sldId id="974"/>
            <p14:sldId id="979"/>
            <p14:sldId id="1683"/>
            <p14:sldId id="1684"/>
            <p14:sldId id="1686"/>
            <p14:sldId id="1685"/>
            <p14:sldId id="1763"/>
            <p14:sldId id="1764"/>
            <p14:sldId id="1765"/>
            <p14:sldId id="1766"/>
            <p14:sldId id="1687"/>
            <p14:sldId id="1688"/>
            <p14:sldId id="1767"/>
            <p14:sldId id="1689"/>
            <p14:sldId id="1690"/>
            <p14:sldId id="1691"/>
            <p14:sldId id="1692"/>
            <p14:sldId id="1768"/>
            <p14:sldId id="1694"/>
            <p14:sldId id="1695"/>
            <p14:sldId id="1696"/>
            <p14:sldId id="1697"/>
            <p14:sldId id="1698"/>
            <p14:sldId id="1699"/>
            <p14:sldId id="1700"/>
            <p14:sldId id="1701"/>
            <p14:sldId id="1702"/>
            <p14:sldId id="1703"/>
            <p14:sldId id="1704"/>
            <p14:sldId id="1705"/>
            <p14:sldId id="1708"/>
            <p14:sldId id="1709"/>
            <p14:sldId id="1710"/>
            <p14:sldId id="1711"/>
            <p14:sldId id="1712"/>
            <p14:sldId id="1713"/>
            <p14:sldId id="1714"/>
            <p14:sldId id="1715"/>
            <p14:sldId id="1716"/>
            <p14:sldId id="1718"/>
            <p14:sldId id="1719"/>
            <p14:sldId id="1720"/>
            <p14:sldId id="1721"/>
            <p14:sldId id="1723"/>
            <p14:sldId id="1724"/>
            <p14:sldId id="1725"/>
            <p14:sldId id="1726"/>
            <p14:sldId id="1728"/>
            <p14:sldId id="978"/>
            <p14:sldId id="976"/>
          </p14:sldIdLst>
        </p14:section>
        <p14:section name="Appendix" id="{E35CCD6A-2288-476E-BC93-C75323AE1F32}">
          <p14:sldIdLst/>
        </p14:section>
      </p14:sectionLst>
    </p:ext>
    <p:ext uri="{EFAFB233-063F-42B5-8137-9DF3F51BA10A}">
      <p15:sldGuideLst xmlns:p15="http://schemas.microsoft.com/office/powerpoint/2012/main">
        <p15:guide id="1" orient="horz" pos="2208" userDrawn="1">
          <p15:clr>
            <a:srgbClr val="A4A3A4"/>
          </p15:clr>
        </p15:guide>
        <p15:guide id="2" orient="horz" pos="384" userDrawn="1">
          <p15:clr>
            <a:srgbClr val="A4A3A4"/>
          </p15:clr>
        </p15:guide>
        <p15:guide id="3" pos="2928" userDrawn="1">
          <p15:clr>
            <a:srgbClr val="A4A3A4"/>
          </p15:clr>
        </p15:guide>
        <p15:guide id="4" pos="288">
          <p15:clr>
            <a:srgbClr val="A4A3A4"/>
          </p15:clr>
        </p15:guide>
        <p15:guide id="5"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781" autoAdjust="0"/>
    <p:restoredTop sz="88225" autoAdjust="0"/>
  </p:normalViewPr>
  <p:slideViewPr>
    <p:cSldViewPr>
      <p:cViewPr varScale="1">
        <p:scale>
          <a:sx n="107" d="100"/>
          <a:sy n="107" d="100"/>
        </p:scale>
        <p:origin x="1254" y="78"/>
      </p:cViewPr>
      <p:guideLst>
        <p:guide orient="horz" pos="2208"/>
        <p:guide orient="horz" pos="384"/>
        <p:guide pos="2928"/>
        <p:guide pos="288"/>
        <p:guide pos="5472"/>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100" d="100"/>
        <a:sy n="100" d="100"/>
      </p:scale>
      <p:origin x="0" y="0"/>
    </p:cViewPr>
  </p:sorterViewPr>
  <p:notesViewPr>
    <p:cSldViewPr>
      <p:cViewPr varScale="1">
        <p:scale>
          <a:sx n="48" d="100"/>
          <a:sy n="48" d="100"/>
        </p:scale>
        <p:origin x="-272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C4D088-C02B-4F78-987E-33593DD274A4}" type="datetimeFigureOut">
              <a:rPr lang="en-IN" smtClean="0"/>
              <a:pPr/>
              <a:t>04-09-2025</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FF00F3-9898-47DB-8404-FEBA10F2C911}" type="slidenum">
              <a:rPr lang="en-IN" smtClean="0"/>
              <a:pPr/>
              <a:t>‹#›</a:t>
            </a:fld>
            <a:endParaRPr lang="en-IN" dirty="0"/>
          </a:p>
        </p:txBody>
      </p:sp>
    </p:spTree>
    <p:extLst>
      <p:ext uri="{BB962C8B-B14F-4D97-AF65-F5344CB8AC3E}">
        <p14:creationId xmlns:p14="http://schemas.microsoft.com/office/powerpoint/2010/main" val="3887313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9/4/2025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r>
              <a:rPr lang="en-US" dirty="0"/>
              <a:t>z</a:t>
            </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dirty="0"/>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dirty="0"/>
          </a:p>
        </p:txBody>
      </p:sp>
      <p:sp>
        <p:nvSpPr>
          <p:cNvPr id="6148" name="Slide Number Placeholder 3"/>
          <p:cNvSpPr>
            <a:spLocks noGrp="1"/>
          </p:cNvSpPr>
          <p:nvPr>
            <p:ph type="sldNum" sz="quarter" idx="4294967295"/>
          </p:nvPr>
        </p:nvSpPr>
        <p:spPr bwMode="auto">
          <a:xfrm>
            <a:off x="3884613"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eaLnBrk="1" hangingPunct="1"/>
            <a:fld id="{42949388-6C22-4931-B6B1-EC9178439402}" type="slidenum">
              <a:rPr lang="en-US">
                <a:latin typeface="Calibri" panose="020F0502020204030204" pitchFamily="34" charset="0"/>
              </a:rPr>
              <a:pPr eaLnBrk="1" hangingPunct="1"/>
              <a:t>2</a:t>
            </a:fld>
            <a:endParaRPr lang="en-US" dirty="0">
              <a:latin typeface="Calibri" panose="020F0502020204030204" pitchFamily="34" charset="0"/>
            </a:endParaRPr>
          </a:p>
        </p:txBody>
      </p:sp>
    </p:spTree>
    <p:extLst>
      <p:ext uri="{BB962C8B-B14F-4D97-AF65-F5344CB8AC3E}">
        <p14:creationId xmlns:p14="http://schemas.microsoft.com/office/powerpoint/2010/main" val="196465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538"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2025</a:t>
            </a:r>
            <a:r>
              <a:rPr lang="en-US" sz="1200" baseline="0" dirty="0">
                <a:solidFill>
                  <a:srgbClr val="595959"/>
                </a:solidFill>
                <a:latin typeface="Cambria" panose="02040503050406030204" pitchFamily="18" charset="0"/>
              </a:rPr>
              <a:t> </a:t>
            </a:r>
            <a:r>
              <a:rPr lang="en-US" sz="1200" dirty="0">
                <a:solidFill>
                  <a:srgbClr val="595959"/>
                </a:solidFill>
                <a:latin typeface="Cambria" panose="02040503050406030204" pitchFamily="18" charset="0"/>
              </a:rPr>
              <a:t>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dirty="0"/>
              <a:t>Click icon to add picture</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387795"/>
          </a:xfrm>
        </p:spPr>
        <p:txBody>
          <a:bodyPr anchor="t">
            <a:normAutofit/>
          </a:bodyPr>
          <a:lstStyle>
            <a:lvl1pPr algn="l">
              <a:defRPr sz="20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341437"/>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dirty="0"/>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538" y="6587867"/>
            <a:ext cx="291829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2025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200" y="908720"/>
            <a:ext cx="8229600" cy="5458930"/>
          </a:xfrm>
          <a:prstGeom prst="rect">
            <a:avLst/>
          </a:prstGeom>
        </p:spPr>
        <p:txBody>
          <a:bodyPr wrap="square">
            <a:spAutoFit/>
          </a:bodyPr>
          <a:lstStyle/>
          <a:p>
            <a:pPr>
              <a:lnSpc>
                <a:spcPct val="120000"/>
              </a:lnSpc>
              <a:spcBef>
                <a:spcPts val="500"/>
              </a:spcBef>
              <a:spcAft>
                <a:spcPts val="500"/>
              </a:spcAft>
            </a:pPr>
            <a:r>
              <a:rPr lang="en-US" sz="3200" b="1" dirty="0">
                <a:latin typeface="Cambria" pitchFamily="18" charset="0"/>
              </a:rPr>
              <a:t>FOR PERSONALISED TRAINING:</a:t>
            </a:r>
          </a:p>
          <a:p>
            <a:pPr marL="1800000" indent="-457200">
              <a:lnSpc>
                <a:spcPct val="120000"/>
              </a:lnSpc>
              <a:spcBef>
                <a:spcPts val="500"/>
              </a:spcBef>
              <a:spcAft>
                <a:spcPts val="500"/>
              </a:spcAft>
              <a:buFont typeface="Wingdings" pitchFamily="2" charset="2"/>
              <a:buChar char="Ø"/>
            </a:pPr>
            <a:r>
              <a:rPr lang="en-US" sz="3000" b="1" dirty="0">
                <a:latin typeface="Cambria" pitchFamily="18" charset="0"/>
              </a:rPr>
              <a:t>Company Specific</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Technical Courses</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Competitive Exam</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Bank Exam</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Spoken English</a:t>
            </a:r>
          </a:p>
          <a:p>
            <a:pPr marL="360000">
              <a:lnSpc>
                <a:spcPct val="120000"/>
              </a:lnSpc>
              <a:spcBef>
                <a:spcPts val="500"/>
              </a:spcBef>
              <a:spcAft>
                <a:spcPts val="500"/>
              </a:spcAft>
            </a:pPr>
            <a:endParaRPr lang="en-US" sz="3000" b="1" dirty="0">
              <a:latin typeface="Cambria" pitchFamily="18" charset="0"/>
            </a:endParaRPr>
          </a:p>
          <a:p>
            <a:pPr marL="360000">
              <a:lnSpc>
                <a:spcPct val="120000"/>
              </a:lnSpc>
              <a:spcBef>
                <a:spcPts val="500"/>
              </a:spcBef>
              <a:spcAft>
                <a:spcPts val="500"/>
              </a:spcAft>
            </a:pPr>
            <a:r>
              <a:rPr lang="en-US" sz="3000" b="1" dirty="0">
                <a:latin typeface="Cambria" pitchFamily="18" charset="0"/>
              </a:rPr>
              <a:t>Contact No: 9840173873</a:t>
            </a:r>
            <a:endParaRPr lang="en-IN" sz="3000" b="1" dirty="0">
              <a:latin typeface="Cambria" pitchFamily="18" charset="0"/>
            </a:endParaRPr>
          </a:p>
        </p:txBody>
      </p:sp>
    </p:spTree>
    <p:extLst>
      <p:ext uri="{BB962C8B-B14F-4D97-AF65-F5344CB8AC3E}">
        <p14:creationId xmlns:p14="http://schemas.microsoft.com/office/powerpoint/2010/main" val="1717157492"/>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CB5B9-BCD9-97AF-3329-97085D59EAF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C95D0581-D340-E5A6-5F72-BFB1143C3B70}"/>
              </a:ext>
            </a:extLst>
          </p:cNvPr>
          <p:cNvSpPr/>
          <p:nvPr/>
        </p:nvSpPr>
        <p:spPr>
          <a:xfrm>
            <a:off x="457200" y="609600"/>
            <a:ext cx="8213646" cy="344748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        {1, 3, 3, 3, 3, 0, 1, 0},</a:t>
            </a:r>
          </a:p>
          <a:p>
            <a:pPr marL="468000" indent="-468000" algn="just">
              <a:lnSpc>
                <a:spcPct val="150000"/>
              </a:lnSpc>
              <a:spcBef>
                <a:spcPts val="500"/>
              </a:spcBef>
              <a:spcAft>
                <a:spcPts val="500"/>
              </a:spcAft>
            </a:pPr>
            <a:r>
              <a:rPr lang="en-US" sz="2000" dirty="0">
                <a:latin typeface="+mj-lt"/>
              </a:rPr>
              <a:t>        {1, 1, 1, 3, 3, 0, 1, 0},</a:t>
            </a:r>
          </a:p>
          <a:p>
            <a:pPr marL="468000" indent="-468000" algn="just">
              <a:lnSpc>
                <a:spcPct val="150000"/>
              </a:lnSpc>
              <a:spcBef>
                <a:spcPts val="500"/>
              </a:spcBef>
              <a:spcAft>
                <a:spcPts val="500"/>
              </a:spcAft>
            </a:pPr>
            <a:r>
              <a:rPr lang="en-US" sz="2000" dirty="0">
                <a:latin typeface="+mj-lt"/>
              </a:rPr>
              <a:t>        {1, 1, 1, 3, 3, 3, 3, 0},</a:t>
            </a:r>
          </a:p>
          <a:p>
            <a:pPr marL="468000" indent="-468000" algn="just">
              <a:lnSpc>
                <a:spcPct val="150000"/>
              </a:lnSpc>
              <a:spcBef>
                <a:spcPts val="500"/>
              </a:spcBef>
              <a:spcAft>
                <a:spcPts val="500"/>
              </a:spcAft>
            </a:pPr>
            <a:r>
              <a:rPr lang="en-US" sz="2000" dirty="0">
                <a:latin typeface="+mj-lt"/>
              </a:rPr>
              <a:t>        {1, 1, 1, 1, 1, 3, 1, 1},</a:t>
            </a:r>
          </a:p>
          <a:p>
            <a:pPr marL="468000" indent="-468000" algn="just">
              <a:lnSpc>
                <a:spcPct val="150000"/>
              </a:lnSpc>
              <a:spcBef>
                <a:spcPts val="500"/>
              </a:spcBef>
              <a:spcAft>
                <a:spcPts val="500"/>
              </a:spcAft>
            </a:pPr>
            <a:r>
              <a:rPr lang="en-US" sz="2000" dirty="0">
                <a:latin typeface="+mj-lt"/>
              </a:rPr>
              <a:t>        {1, 1, 1, 1, 1, 3, 3, 1},</a:t>
            </a:r>
          </a:p>
          <a:p>
            <a:pPr marL="468000" indent="-468000" algn="just">
              <a:lnSpc>
                <a:spcPct val="150000"/>
              </a:lnSpc>
              <a:spcBef>
                <a:spcPts val="500"/>
              </a:spcBef>
              <a:spcAft>
                <a:spcPts val="500"/>
              </a:spcAft>
            </a:pPr>
            <a:r>
              <a:rPr lang="en-US" sz="2000" dirty="0">
                <a:latin typeface="+mj-lt"/>
              </a:rPr>
              <a:t>	};</a:t>
            </a:r>
          </a:p>
        </p:txBody>
      </p:sp>
      <p:sp>
        <p:nvSpPr>
          <p:cNvPr id="2" name="Rectangle 4">
            <a:extLst>
              <a:ext uri="{FF2B5EF4-FFF2-40B4-BE49-F238E27FC236}">
                <a16:creationId xmlns:a16="http://schemas.microsoft.com/office/drawing/2014/main" id="{42F138F7-FF55-ABF6-2A98-BBFF70CE6C8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53848550-E76C-F4F2-CBE2-88BC7F13372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B07D3E2B-02C4-8BC2-092C-F673246ECCD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E85FE9E8-23F0-DEA7-2678-381D5F10FF1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0155ACAF-A1EC-938E-E929-BB9932BF133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A261B021-143E-21EE-DAA0-7EC84A6515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7819EF0D-31A5-EB44-7C3C-F6D3134AA0D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3FFE8BDF-A102-0508-6F54-108ACF7C2A9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B89FF787-B715-85F7-F35E-70F77D7F351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4576134"/>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0742E-41B2-2D8C-CC72-C50C53CF9C0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EEB1741-60E0-E396-3FC8-60108A7908B7}"/>
              </a:ext>
            </a:extLst>
          </p:cNvPr>
          <p:cNvSpPr/>
          <p:nvPr/>
        </p:nvSpPr>
        <p:spPr>
          <a:xfrm>
            <a:off x="457200" y="609600"/>
            <a:ext cx="8213646" cy="508895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5.	Given a matrix of 2D array of n rows and m </a:t>
            </a:r>
            <a:r>
              <a:rPr lang="en-US" sz="2000" dirty="0" err="1">
                <a:latin typeface="+mj-lt"/>
              </a:rPr>
              <a:t>coloumns</a:t>
            </a:r>
            <a:r>
              <a:rPr lang="en-US" sz="2000" dirty="0">
                <a:latin typeface="+mj-lt"/>
              </a:rPr>
              <a:t>. Print this matrix in ZIG-ZAG fashion as shown in figure.</a:t>
            </a:r>
          </a:p>
          <a:p>
            <a:pPr marL="468000" indent="-468000" algn="just">
              <a:lnSpc>
                <a:spcPct val="150000"/>
              </a:lnSpc>
              <a:spcBef>
                <a:spcPts val="500"/>
              </a:spcBef>
              <a:spcAft>
                <a:spcPts val="500"/>
              </a:spcAft>
            </a:pPr>
            <a:r>
              <a:rPr lang="en-US" sz="2000" dirty="0">
                <a:latin typeface="+mj-lt"/>
              </a:rPr>
              <a:t>	Example:</a:t>
            </a:r>
          </a:p>
          <a:p>
            <a:pPr marL="468000" indent="-468000" algn="just">
              <a:lnSpc>
                <a:spcPct val="150000"/>
              </a:lnSpc>
              <a:spcBef>
                <a:spcPts val="500"/>
              </a:spcBef>
              <a:spcAft>
                <a:spcPts val="500"/>
              </a:spcAft>
            </a:pPr>
            <a:r>
              <a:rPr lang="en-US" sz="2000" dirty="0">
                <a:latin typeface="+mj-lt"/>
              </a:rPr>
              <a:t>	Input: </a:t>
            </a:r>
          </a:p>
          <a:p>
            <a:pPr marL="468000" indent="-468000" algn="just">
              <a:lnSpc>
                <a:spcPct val="150000"/>
              </a:lnSpc>
              <a:spcBef>
                <a:spcPts val="500"/>
              </a:spcBef>
              <a:spcAft>
                <a:spcPts val="500"/>
              </a:spcAft>
            </a:pPr>
            <a:r>
              <a:rPr lang="en-US" sz="2000" dirty="0">
                <a:latin typeface="+mj-lt"/>
              </a:rPr>
              <a:t>	1 2 3</a:t>
            </a:r>
          </a:p>
          <a:p>
            <a:pPr marL="468000" indent="-468000" algn="just">
              <a:lnSpc>
                <a:spcPct val="150000"/>
              </a:lnSpc>
              <a:spcBef>
                <a:spcPts val="500"/>
              </a:spcBef>
              <a:spcAft>
                <a:spcPts val="500"/>
              </a:spcAft>
            </a:pPr>
            <a:r>
              <a:rPr lang="en-US" sz="2000" dirty="0">
                <a:latin typeface="+mj-lt"/>
              </a:rPr>
              <a:t>	4 5 6</a:t>
            </a:r>
          </a:p>
          <a:p>
            <a:pPr marL="468000" indent="-468000" algn="just">
              <a:lnSpc>
                <a:spcPct val="150000"/>
              </a:lnSpc>
              <a:spcBef>
                <a:spcPts val="500"/>
              </a:spcBef>
              <a:spcAft>
                <a:spcPts val="500"/>
              </a:spcAft>
            </a:pPr>
            <a:r>
              <a:rPr lang="en-US" sz="2000" dirty="0">
                <a:latin typeface="+mj-lt"/>
              </a:rPr>
              <a:t>	7 8 9</a:t>
            </a:r>
          </a:p>
          <a:p>
            <a:pPr marL="468000" indent="-468000" algn="just">
              <a:lnSpc>
                <a:spcPct val="150000"/>
              </a:lnSpc>
              <a:spcBef>
                <a:spcPts val="500"/>
              </a:spcBef>
              <a:spcAft>
                <a:spcPts val="500"/>
              </a:spcAft>
            </a:pPr>
            <a:r>
              <a:rPr lang="en-US" sz="2000" dirty="0">
                <a:latin typeface="+mj-lt"/>
              </a:rPr>
              <a:t>	Output: </a:t>
            </a:r>
          </a:p>
          <a:p>
            <a:pPr marL="468000" indent="-468000" algn="just">
              <a:lnSpc>
                <a:spcPct val="150000"/>
              </a:lnSpc>
              <a:spcBef>
                <a:spcPts val="500"/>
              </a:spcBef>
              <a:spcAft>
                <a:spcPts val="500"/>
              </a:spcAft>
            </a:pPr>
            <a:r>
              <a:rPr lang="en-US" sz="2000" dirty="0">
                <a:latin typeface="+mj-lt"/>
              </a:rPr>
              <a:t>	1 2 4 7 5 3 6 8 9</a:t>
            </a:r>
          </a:p>
        </p:txBody>
      </p:sp>
      <p:sp>
        <p:nvSpPr>
          <p:cNvPr id="2" name="Rectangle 4">
            <a:extLst>
              <a:ext uri="{FF2B5EF4-FFF2-40B4-BE49-F238E27FC236}">
                <a16:creationId xmlns:a16="http://schemas.microsoft.com/office/drawing/2014/main" id="{C7834FC4-6D4E-5CD5-6B52-4BB20DB6D87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1388592F-DCC1-AADA-E672-73253D1E9AE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604E2D80-5136-17E7-4043-61021F4952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9E1378C7-1D4C-5D85-8F6A-169B4097FBE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ECD9CB82-9CA1-8A70-C2FB-861C14C0D92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6F9D692B-18C7-CE44-C326-4E44990EC87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2575E99D-8717-DF75-1FE5-BF4E395AF77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D9C0ADCE-FCF9-FA34-1B6A-D1636D08C8A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D665071F-1281-C571-A5F2-0FBB6221431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29327687"/>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804AC-4887-5837-1B3E-69D889AABE9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6B511FC7-FE2D-40F4-764D-9459CBE5019E}"/>
              </a:ext>
            </a:extLst>
          </p:cNvPr>
          <p:cNvSpPr/>
          <p:nvPr/>
        </p:nvSpPr>
        <p:spPr>
          <a:xfrm>
            <a:off x="457200" y="609600"/>
            <a:ext cx="8213646" cy="508895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6.	Remove the duplicates in the String.</a:t>
            </a:r>
          </a:p>
          <a:p>
            <a:pPr marL="468000" indent="-468000" algn="just">
              <a:lnSpc>
                <a:spcPct val="150000"/>
              </a:lnSpc>
              <a:spcBef>
                <a:spcPts val="500"/>
              </a:spcBef>
              <a:spcAft>
                <a:spcPts val="500"/>
              </a:spcAft>
            </a:pPr>
            <a:r>
              <a:rPr lang="en-US" sz="2000" dirty="0">
                <a:latin typeface="+mj-lt"/>
              </a:rPr>
              <a:t>	Testcase 1:</a:t>
            </a:r>
          </a:p>
          <a:p>
            <a:pPr marL="468000" indent="-468000" algn="just">
              <a:lnSpc>
                <a:spcPct val="150000"/>
              </a:lnSpc>
              <a:spcBef>
                <a:spcPts val="500"/>
              </a:spcBef>
              <a:spcAft>
                <a:spcPts val="500"/>
              </a:spcAft>
            </a:pPr>
            <a:r>
              <a:rPr lang="en-US" sz="2000" dirty="0">
                <a:latin typeface="+mj-lt"/>
              </a:rPr>
              <a:t>	Input: Java1234</a:t>
            </a:r>
          </a:p>
          <a:p>
            <a:pPr marL="468000" indent="-468000" algn="just">
              <a:lnSpc>
                <a:spcPct val="150000"/>
              </a:lnSpc>
              <a:spcBef>
                <a:spcPts val="500"/>
              </a:spcBef>
              <a:spcAft>
                <a:spcPts val="500"/>
              </a:spcAft>
            </a:pPr>
            <a:r>
              <a:rPr lang="en-US" sz="2000" dirty="0">
                <a:latin typeface="+mj-lt"/>
              </a:rPr>
              <a:t>	Output: Javb1234 (Remove the second ‘a’ as it is duplicated)</a:t>
            </a:r>
          </a:p>
          <a:p>
            <a:pPr marL="468000" indent="-468000" algn="just">
              <a:lnSpc>
                <a:spcPct val="150000"/>
              </a:lnSpc>
              <a:spcBef>
                <a:spcPts val="500"/>
              </a:spcBef>
              <a:spcAft>
                <a:spcPts val="500"/>
              </a:spcAft>
            </a:pPr>
            <a:r>
              <a:rPr lang="en-US" sz="2000" dirty="0">
                <a:latin typeface="+mj-lt"/>
              </a:rPr>
              <a:t>	Testcase 2:</a:t>
            </a:r>
          </a:p>
          <a:p>
            <a:pPr marL="468000" indent="-468000" algn="just">
              <a:lnSpc>
                <a:spcPct val="150000"/>
              </a:lnSpc>
              <a:spcBef>
                <a:spcPts val="500"/>
              </a:spcBef>
              <a:spcAft>
                <a:spcPts val="500"/>
              </a:spcAft>
            </a:pPr>
            <a:r>
              <a:rPr lang="en-US" sz="2000" dirty="0">
                <a:latin typeface="+mj-lt"/>
              </a:rPr>
              <a:t>	Input: Python1223:</a:t>
            </a:r>
          </a:p>
          <a:p>
            <a:pPr marL="468000" indent="-468000" algn="just">
              <a:lnSpc>
                <a:spcPct val="150000"/>
              </a:lnSpc>
              <a:spcBef>
                <a:spcPts val="500"/>
              </a:spcBef>
              <a:spcAft>
                <a:spcPts val="500"/>
              </a:spcAft>
            </a:pPr>
            <a:r>
              <a:rPr lang="en-US" sz="2000" dirty="0">
                <a:latin typeface="+mj-lt"/>
              </a:rPr>
              <a:t>	Output: Python1234 (Replace the second 2 with 3, and replace 3 with 4 as 3 is replaced for the duplicated 2)</a:t>
            </a:r>
          </a:p>
          <a:p>
            <a:pPr marL="468000" indent="-468000" algn="just">
              <a:lnSpc>
                <a:spcPct val="150000"/>
              </a:lnSpc>
              <a:spcBef>
                <a:spcPts val="500"/>
              </a:spcBef>
              <a:spcAft>
                <a:spcPts val="500"/>
              </a:spcAft>
            </a:pPr>
            <a:r>
              <a:rPr lang="en-US" sz="2000" dirty="0">
                <a:latin typeface="+mj-lt"/>
              </a:rPr>
              <a:t>	</a:t>
            </a:r>
          </a:p>
        </p:txBody>
      </p:sp>
      <p:sp>
        <p:nvSpPr>
          <p:cNvPr id="2" name="Rectangle 4">
            <a:extLst>
              <a:ext uri="{FF2B5EF4-FFF2-40B4-BE49-F238E27FC236}">
                <a16:creationId xmlns:a16="http://schemas.microsoft.com/office/drawing/2014/main" id="{379EDB3E-55E8-4858-7C79-D1EF35CB33A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8B30AEE8-4C90-0E31-24B6-C8BBAA0DBF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1491842D-CE7D-1298-DF0E-561B2A016D8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915F4098-3840-650B-0729-1D6385274CA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67FC3F39-1AAE-4774-5E29-34C8F48B8FF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E5DCDB21-797F-20B0-A4AC-9B6FFA85F86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A9964D9C-2E85-E58E-4637-C8B2657DB8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32B35039-8DAE-2DA8-745B-CE71D69DB01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B7119879-C520-79EB-F920-F3A65B2F850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7861023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2B800-0317-C9F1-74F1-F3068928F71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31A166D-CAE1-3725-639C-6BBB9494A122}"/>
              </a:ext>
            </a:extLst>
          </p:cNvPr>
          <p:cNvSpPr/>
          <p:nvPr/>
        </p:nvSpPr>
        <p:spPr>
          <a:xfrm>
            <a:off x="457200" y="609600"/>
            <a:ext cx="8213646" cy="365266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	Testcase 3:</a:t>
            </a:r>
          </a:p>
          <a:p>
            <a:pPr marL="468000" indent="-468000" algn="just">
              <a:lnSpc>
                <a:spcPct val="150000"/>
              </a:lnSpc>
              <a:spcBef>
                <a:spcPts val="500"/>
              </a:spcBef>
              <a:spcAft>
                <a:spcPts val="500"/>
              </a:spcAft>
            </a:pPr>
            <a:r>
              <a:rPr lang="en-US" sz="2000" dirty="0">
                <a:latin typeface="+mj-lt"/>
              </a:rPr>
              <a:t>	Input: aBuzZ9900</a:t>
            </a:r>
          </a:p>
          <a:p>
            <a:pPr marL="468000" indent="-468000" algn="just">
              <a:lnSpc>
                <a:spcPct val="150000"/>
              </a:lnSpc>
              <a:spcBef>
                <a:spcPts val="500"/>
              </a:spcBef>
              <a:spcAft>
                <a:spcPts val="500"/>
              </a:spcAft>
            </a:pPr>
            <a:r>
              <a:rPr lang="en-US" sz="2000" dirty="0">
                <a:latin typeface="+mj-lt"/>
              </a:rPr>
              <a:t>	Output: aBuzC9012</a:t>
            </a:r>
          </a:p>
          <a:p>
            <a:pPr marL="468000" indent="-468000" algn="just">
              <a:lnSpc>
                <a:spcPct val="150000"/>
              </a:lnSpc>
              <a:spcBef>
                <a:spcPts val="500"/>
              </a:spcBef>
              <a:spcAft>
                <a:spcPts val="500"/>
              </a:spcAft>
            </a:pPr>
            <a:r>
              <a:rPr lang="en-US" sz="2000" dirty="0">
                <a:latin typeface="+mj-lt"/>
              </a:rPr>
              <a:t>	(Replace the second ‘Z’ with ‘C’ as ‘a’ and ‘B’ are already there in the String. Replace with capital C as the letter to be replaced is capital Z. The second 9 turns out to be zero and the zero turns out to ‘1’ and the second zero turns out to ‘2’)</a:t>
            </a:r>
          </a:p>
        </p:txBody>
      </p:sp>
      <p:sp>
        <p:nvSpPr>
          <p:cNvPr id="2" name="Rectangle 4">
            <a:extLst>
              <a:ext uri="{FF2B5EF4-FFF2-40B4-BE49-F238E27FC236}">
                <a16:creationId xmlns:a16="http://schemas.microsoft.com/office/drawing/2014/main" id="{35899E0B-187B-9C6B-7F36-A981EBC7D2E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D3B80AC0-5571-8A76-4782-C0B3C967E0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6381C09E-5237-3DAF-6F8F-F82C5B141DB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36E9113B-EC9E-B497-6913-1EF747BBFC7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F1A7EEE3-5C02-2B0E-2074-68D2041F2C3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3A4BA9E8-A30A-0C49-FBE2-25699043780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EF7E1476-C3DF-BD20-CFD9-29C58BCB8B7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BE04F860-C5D0-265F-6342-F96EB5F5086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E0772369-4AB6-A862-4BD4-C846EAFF33F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8820049"/>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C102E-9911-F4CB-040D-642A705C532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BB5D598-E53D-7A2F-9EA8-E65AA38E024E}"/>
              </a:ext>
            </a:extLst>
          </p:cNvPr>
          <p:cNvSpPr/>
          <p:nvPr/>
        </p:nvSpPr>
        <p:spPr>
          <a:xfrm>
            <a:off x="457200" y="609600"/>
            <a:ext cx="8213646" cy="5146345"/>
          </a:xfrm>
          <a:prstGeom prst="rect">
            <a:avLst/>
          </a:prstGeom>
        </p:spPr>
        <p:txBody>
          <a:bodyPr wrap="square">
            <a:spAutoFit/>
          </a:bodyPr>
          <a:lstStyle/>
          <a:p>
            <a:pPr marL="468000" indent="-468000" algn="just">
              <a:lnSpc>
                <a:spcPct val="130000"/>
              </a:lnSpc>
              <a:spcBef>
                <a:spcPts val="300"/>
              </a:spcBef>
              <a:spcAft>
                <a:spcPts val="300"/>
              </a:spcAft>
            </a:pPr>
            <a:r>
              <a:rPr lang="en-US" dirty="0">
                <a:latin typeface="+mj-lt"/>
              </a:rPr>
              <a:t>7. 	Print whether the version is upgraded, downgraded or not changed according to the input given.</a:t>
            </a:r>
          </a:p>
          <a:p>
            <a:pPr marL="468000" indent="-468000" algn="just">
              <a:lnSpc>
                <a:spcPct val="130000"/>
              </a:lnSpc>
              <a:spcBef>
                <a:spcPts val="300"/>
              </a:spcBef>
              <a:spcAft>
                <a:spcPts val="300"/>
              </a:spcAft>
            </a:pPr>
            <a:r>
              <a:rPr lang="en-US" dirty="0">
                <a:latin typeface="+mj-lt"/>
              </a:rPr>
              <a:t>	Example: </a:t>
            </a:r>
          </a:p>
          <a:p>
            <a:pPr marL="468000" indent="-468000" algn="just">
              <a:lnSpc>
                <a:spcPct val="130000"/>
              </a:lnSpc>
              <a:spcBef>
                <a:spcPts val="300"/>
              </a:spcBef>
              <a:spcAft>
                <a:spcPts val="300"/>
              </a:spcAft>
            </a:pPr>
            <a:r>
              <a:rPr lang="en-US" dirty="0">
                <a:latin typeface="+mj-lt"/>
              </a:rPr>
              <a:t>	Input : </a:t>
            </a:r>
          </a:p>
          <a:p>
            <a:pPr marL="468000" indent="-468000" algn="just">
              <a:lnSpc>
                <a:spcPct val="130000"/>
              </a:lnSpc>
              <a:spcBef>
                <a:spcPts val="300"/>
              </a:spcBef>
              <a:spcAft>
                <a:spcPts val="300"/>
              </a:spcAft>
            </a:pPr>
            <a:r>
              <a:rPr lang="en-US" dirty="0">
                <a:latin typeface="+mj-lt"/>
              </a:rPr>
              <a:t>	Version1 4.8.2 </a:t>
            </a:r>
          </a:p>
          <a:p>
            <a:pPr marL="468000" indent="-468000" algn="just">
              <a:lnSpc>
                <a:spcPct val="130000"/>
              </a:lnSpc>
              <a:spcBef>
                <a:spcPts val="300"/>
              </a:spcBef>
              <a:spcAft>
                <a:spcPts val="300"/>
              </a:spcAft>
            </a:pPr>
            <a:r>
              <a:rPr lang="en-US" dirty="0">
                <a:latin typeface="+mj-lt"/>
              </a:rPr>
              <a:t>	Version2 4.8.4 </a:t>
            </a:r>
          </a:p>
          <a:p>
            <a:pPr marL="468000" indent="-468000" algn="just">
              <a:lnSpc>
                <a:spcPct val="130000"/>
              </a:lnSpc>
              <a:spcBef>
                <a:spcPts val="300"/>
              </a:spcBef>
              <a:spcAft>
                <a:spcPts val="300"/>
              </a:spcAft>
            </a:pPr>
            <a:r>
              <a:rPr lang="en-US" dirty="0">
                <a:latin typeface="+mj-lt"/>
              </a:rPr>
              <a:t>	Output: </a:t>
            </a:r>
          </a:p>
          <a:p>
            <a:pPr marL="468000" indent="-468000" algn="just">
              <a:lnSpc>
                <a:spcPct val="130000"/>
              </a:lnSpc>
              <a:spcBef>
                <a:spcPts val="300"/>
              </a:spcBef>
              <a:spcAft>
                <a:spcPts val="300"/>
              </a:spcAft>
            </a:pPr>
            <a:r>
              <a:rPr lang="en-US" dirty="0">
                <a:latin typeface="+mj-lt"/>
              </a:rPr>
              <a:t>	upgraded, </a:t>
            </a:r>
          </a:p>
          <a:p>
            <a:pPr marL="468000" indent="-468000" algn="just">
              <a:lnSpc>
                <a:spcPct val="130000"/>
              </a:lnSpc>
              <a:spcBef>
                <a:spcPts val="300"/>
              </a:spcBef>
              <a:spcAft>
                <a:spcPts val="300"/>
              </a:spcAft>
            </a:pPr>
            <a:r>
              <a:rPr lang="en-US" dirty="0">
                <a:latin typeface="+mj-lt"/>
              </a:rPr>
              <a:t>	Input : </a:t>
            </a:r>
          </a:p>
          <a:p>
            <a:pPr marL="468000" indent="-468000" algn="just">
              <a:lnSpc>
                <a:spcPct val="130000"/>
              </a:lnSpc>
              <a:spcBef>
                <a:spcPts val="300"/>
              </a:spcBef>
              <a:spcAft>
                <a:spcPts val="300"/>
              </a:spcAft>
            </a:pPr>
            <a:r>
              <a:rPr lang="en-US" dirty="0">
                <a:latin typeface="+mj-lt"/>
              </a:rPr>
              <a:t>	Version1 4.0.2 </a:t>
            </a:r>
          </a:p>
          <a:p>
            <a:pPr marL="468000" indent="-468000" algn="just">
              <a:lnSpc>
                <a:spcPct val="130000"/>
              </a:lnSpc>
              <a:spcBef>
                <a:spcPts val="300"/>
              </a:spcBef>
              <a:spcAft>
                <a:spcPts val="300"/>
              </a:spcAft>
            </a:pPr>
            <a:r>
              <a:rPr lang="en-US" dirty="0">
                <a:latin typeface="+mj-lt"/>
              </a:rPr>
              <a:t>	Version2 4.8.4 </a:t>
            </a:r>
          </a:p>
          <a:p>
            <a:pPr marL="468000" indent="-468000" algn="just">
              <a:lnSpc>
                <a:spcPct val="130000"/>
              </a:lnSpc>
              <a:spcBef>
                <a:spcPts val="300"/>
              </a:spcBef>
              <a:spcAft>
                <a:spcPts val="300"/>
              </a:spcAft>
            </a:pPr>
            <a:r>
              <a:rPr lang="en-US" dirty="0">
                <a:latin typeface="+mj-lt"/>
              </a:rPr>
              <a:t>	Output: downgraded</a:t>
            </a:r>
          </a:p>
        </p:txBody>
      </p:sp>
      <p:sp>
        <p:nvSpPr>
          <p:cNvPr id="2" name="Rectangle 4">
            <a:extLst>
              <a:ext uri="{FF2B5EF4-FFF2-40B4-BE49-F238E27FC236}">
                <a16:creationId xmlns:a16="http://schemas.microsoft.com/office/drawing/2014/main" id="{D056BBFA-6131-771C-B9B7-32EF3FE2DB8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CD466261-55CD-2826-F1D6-22EDE1F6F4C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4A79AB8D-7336-EC93-5D43-BC9F7FB201A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3731FFD5-5F01-BF21-1C44-80267BAE1BE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FDBAB2F6-6CAA-7770-2C44-1E370A040F4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84AD99C8-C7BF-2848-8AA1-C754541E12A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6F67532C-05F5-6EEF-26F0-B2F25922B66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F4D621BF-9885-5297-B8F4-6426A345A65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5354B652-ACB1-4D92-C1C3-F4823110B2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78719637"/>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E15F6-7FF4-1687-C1F5-EEB240AF480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3D0E3FA-5438-9897-C2E2-FA0192A4D6F5}"/>
              </a:ext>
            </a:extLst>
          </p:cNvPr>
          <p:cNvSpPr/>
          <p:nvPr/>
        </p:nvSpPr>
        <p:spPr>
          <a:xfrm>
            <a:off x="457200" y="609600"/>
            <a:ext cx="8213646" cy="390914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8.	Print all possible subsets of the given array whose sum equal to given N.</a:t>
            </a:r>
          </a:p>
          <a:p>
            <a:pPr marL="468000" indent="-468000" algn="just">
              <a:lnSpc>
                <a:spcPct val="150000"/>
              </a:lnSpc>
              <a:spcBef>
                <a:spcPts val="500"/>
              </a:spcBef>
              <a:spcAft>
                <a:spcPts val="500"/>
              </a:spcAft>
            </a:pPr>
            <a:r>
              <a:rPr lang="en-US" sz="2000" dirty="0">
                <a:latin typeface="+mj-lt"/>
              </a:rPr>
              <a:t>	Example: </a:t>
            </a:r>
          </a:p>
          <a:p>
            <a:pPr marL="468000" indent="-468000" algn="just">
              <a:lnSpc>
                <a:spcPct val="150000"/>
              </a:lnSpc>
              <a:spcBef>
                <a:spcPts val="500"/>
              </a:spcBef>
              <a:spcAft>
                <a:spcPts val="500"/>
              </a:spcAft>
            </a:pPr>
            <a:r>
              <a:rPr lang="en-US" sz="2000" dirty="0">
                <a:latin typeface="+mj-lt"/>
              </a:rPr>
              <a:t>	Input: </a:t>
            </a:r>
          </a:p>
          <a:p>
            <a:pPr marL="468000" indent="-468000" algn="just">
              <a:lnSpc>
                <a:spcPct val="150000"/>
              </a:lnSpc>
              <a:spcBef>
                <a:spcPts val="500"/>
              </a:spcBef>
              <a:spcAft>
                <a:spcPts val="500"/>
              </a:spcAft>
            </a:pPr>
            <a:r>
              <a:rPr lang="en-US" sz="2000" dirty="0">
                <a:latin typeface="+mj-lt"/>
              </a:rPr>
              <a:t>	{1, 2, 3, 4, 5} N=6 </a:t>
            </a:r>
          </a:p>
          <a:p>
            <a:pPr marL="468000" indent="-468000" algn="just">
              <a:lnSpc>
                <a:spcPct val="150000"/>
              </a:lnSpc>
              <a:spcBef>
                <a:spcPts val="500"/>
              </a:spcBef>
              <a:spcAft>
                <a:spcPts val="500"/>
              </a:spcAft>
            </a:pPr>
            <a:r>
              <a:rPr lang="en-US" sz="2000" dirty="0">
                <a:latin typeface="+mj-lt"/>
              </a:rPr>
              <a:t>	Output: </a:t>
            </a:r>
          </a:p>
          <a:p>
            <a:pPr marL="468000" indent="-468000" algn="just">
              <a:lnSpc>
                <a:spcPct val="150000"/>
              </a:lnSpc>
              <a:spcBef>
                <a:spcPts val="500"/>
              </a:spcBef>
              <a:spcAft>
                <a:spcPts val="500"/>
              </a:spcAft>
            </a:pPr>
            <a:r>
              <a:rPr lang="en-US" sz="2000" dirty="0">
                <a:latin typeface="+mj-lt"/>
              </a:rPr>
              <a:t>	{1, 2, 3}, {1, 5}, {2, 4}</a:t>
            </a:r>
          </a:p>
        </p:txBody>
      </p:sp>
      <p:sp>
        <p:nvSpPr>
          <p:cNvPr id="2" name="Rectangle 4">
            <a:extLst>
              <a:ext uri="{FF2B5EF4-FFF2-40B4-BE49-F238E27FC236}">
                <a16:creationId xmlns:a16="http://schemas.microsoft.com/office/drawing/2014/main" id="{91B4F65F-406E-9C07-1777-17428E1999A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6277B00A-B499-A6D9-59CF-ADC1EAD1038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E2F03878-42E9-9BF4-4E7E-C9B9A6D1DF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917FE232-6AE3-A080-679D-8013C25D8B3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1665378D-B717-D939-BB21-C28F942A60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D681DFAC-4768-B75A-BF6C-B999A1283A5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055C9FBD-582E-BD3B-3241-B5C7F10EF92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EF227B23-4795-12D5-514D-C878B2DD764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557F46C0-2719-7822-096A-809E27C45DA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15295067"/>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598A8-78A5-5609-00F4-589B299B088A}"/>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C51E73D5-96AA-4D2D-FF40-001095017CA8}"/>
              </a:ext>
            </a:extLst>
          </p:cNvPr>
          <p:cNvSpPr/>
          <p:nvPr/>
        </p:nvSpPr>
        <p:spPr>
          <a:xfrm>
            <a:off x="457200" y="609600"/>
            <a:ext cx="8213646" cy="272933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9.	Reverse the words in the given String1 from the first occurrence of String2 in String1 by maintaining white Spaces.</a:t>
            </a:r>
          </a:p>
          <a:p>
            <a:pPr marL="468000" indent="-468000" algn="just">
              <a:lnSpc>
                <a:spcPct val="150000"/>
              </a:lnSpc>
              <a:spcBef>
                <a:spcPts val="500"/>
              </a:spcBef>
              <a:spcAft>
                <a:spcPts val="500"/>
              </a:spcAft>
            </a:pPr>
            <a:r>
              <a:rPr lang="en-US" sz="2000" dirty="0">
                <a:latin typeface="+mj-lt"/>
              </a:rPr>
              <a:t>	Example: </a:t>
            </a:r>
          </a:p>
          <a:p>
            <a:pPr marL="468000" indent="-468000" algn="just">
              <a:lnSpc>
                <a:spcPct val="150000"/>
              </a:lnSpc>
              <a:spcBef>
                <a:spcPts val="500"/>
              </a:spcBef>
              <a:spcAft>
                <a:spcPts val="500"/>
              </a:spcAft>
            </a:pPr>
            <a:r>
              <a:rPr lang="en-US" sz="2000" dirty="0">
                <a:latin typeface="+mj-lt"/>
              </a:rPr>
              <a:t>	String1 = Input: This is a test String only </a:t>
            </a:r>
          </a:p>
          <a:p>
            <a:pPr marL="468000" indent="-468000" algn="just">
              <a:lnSpc>
                <a:spcPct val="150000"/>
              </a:lnSpc>
              <a:spcBef>
                <a:spcPts val="500"/>
              </a:spcBef>
              <a:spcAft>
                <a:spcPts val="500"/>
              </a:spcAft>
            </a:pPr>
            <a:r>
              <a:rPr lang="en-US" sz="2000" dirty="0">
                <a:latin typeface="+mj-lt"/>
              </a:rPr>
              <a:t>	String2 = </a:t>
            </a:r>
            <a:r>
              <a:rPr lang="en-US" sz="2000" dirty="0" err="1">
                <a:latin typeface="+mj-lt"/>
              </a:rPr>
              <a:t>st</a:t>
            </a:r>
            <a:r>
              <a:rPr lang="en-US" sz="2000" dirty="0">
                <a:latin typeface="+mj-lt"/>
              </a:rPr>
              <a:t>  Output: This is a only String test</a:t>
            </a:r>
          </a:p>
        </p:txBody>
      </p:sp>
      <p:sp>
        <p:nvSpPr>
          <p:cNvPr id="2" name="Rectangle 4">
            <a:extLst>
              <a:ext uri="{FF2B5EF4-FFF2-40B4-BE49-F238E27FC236}">
                <a16:creationId xmlns:a16="http://schemas.microsoft.com/office/drawing/2014/main" id="{892A3DE9-30ED-D6FF-73BD-BAE70D46DD6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E519F6C9-A8A1-FE74-85F4-E45C60440FA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C68B6468-71E9-B9B6-B8B7-582F8C2C414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D6F000AA-391A-3AC8-03EF-40E28A2E78E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962C367A-B559-1326-E6BA-E6C0B79E079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6335054C-ECEF-1296-92ED-3B12B7F564D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ABA106FE-5F07-1592-440B-B9BBD6F0637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A51C5ADE-73F1-8B65-2D6F-02D9E713C7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2A047C44-4CAE-C517-71DF-E84CBAAB727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6598003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E1A14-C172-864B-5F5E-E05286697470}"/>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75C2854-0D8D-F7DE-FF62-5BB1FFD0F2AA}"/>
              </a:ext>
            </a:extLst>
          </p:cNvPr>
          <p:cNvSpPr/>
          <p:nvPr/>
        </p:nvSpPr>
        <p:spPr>
          <a:xfrm>
            <a:off x="457200" y="609600"/>
            <a:ext cx="8213646" cy="483247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10.	Calculate Maximum number of chocolates can eat and Number of wrappers left in hand.</a:t>
            </a:r>
          </a:p>
          <a:p>
            <a:pPr marL="468000" indent="-468000" algn="just">
              <a:lnSpc>
                <a:spcPct val="150000"/>
              </a:lnSpc>
              <a:spcBef>
                <a:spcPts val="500"/>
              </a:spcBef>
              <a:spcAft>
                <a:spcPts val="500"/>
              </a:spcAft>
            </a:pPr>
            <a:r>
              <a:rPr lang="en-US" sz="2000" dirty="0">
                <a:latin typeface="+mj-lt"/>
              </a:rPr>
              <a:t>	Money: Total money one has to spend.</a:t>
            </a:r>
          </a:p>
          <a:p>
            <a:pPr marL="468000" indent="-468000" algn="just">
              <a:lnSpc>
                <a:spcPct val="150000"/>
              </a:lnSpc>
              <a:spcBef>
                <a:spcPts val="500"/>
              </a:spcBef>
              <a:spcAft>
                <a:spcPts val="500"/>
              </a:spcAft>
            </a:pPr>
            <a:r>
              <a:rPr lang="en-US" sz="2000" dirty="0">
                <a:latin typeface="+mj-lt"/>
              </a:rPr>
              <a:t>	Price: price per chocolate.</a:t>
            </a:r>
          </a:p>
          <a:p>
            <a:pPr marL="468000" indent="-468000" algn="just">
              <a:lnSpc>
                <a:spcPct val="150000"/>
              </a:lnSpc>
              <a:spcBef>
                <a:spcPts val="500"/>
              </a:spcBef>
              <a:spcAft>
                <a:spcPts val="500"/>
              </a:spcAft>
            </a:pPr>
            <a:r>
              <a:rPr lang="en-US" sz="2000" dirty="0">
                <a:latin typeface="+mj-lt"/>
              </a:rPr>
              <a:t>	wrappers: minimum number of wrappers for exchange </a:t>
            </a:r>
            <a:r>
              <a:rPr lang="en-US" sz="2000" dirty="0" err="1">
                <a:latin typeface="+mj-lt"/>
              </a:rPr>
              <a:t>choco</a:t>
            </a:r>
            <a:r>
              <a:rPr lang="en-US" sz="2000" dirty="0">
                <a:latin typeface="+mj-lt"/>
              </a:rPr>
              <a:t>: number of chocolate for wrappers.</a:t>
            </a:r>
          </a:p>
          <a:p>
            <a:pPr marL="468000" indent="-468000" algn="just">
              <a:lnSpc>
                <a:spcPct val="150000"/>
              </a:lnSpc>
              <a:spcBef>
                <a:spcPts val="500"/>
              </a:spcBef>
              <a:spcAft>
                <a:spcPts val="500"/>
              </a:spcAft>
            </a:pPr>
            <a:r>
              <a:rPr lang="en-US" sz="2000" dirty="0">
                <a:latin typeface="+mj-lt"/>
              </a:rPr>
              <a:t>	Max visit: Maximum number of times one can visit the shop.(if zero consider it infinite)</a:t>
            </a:r>
          </a:p>
          <a:p>
            <a:pPr marL="468000" indent="-468000" algn="just">
              <a:lnSpc>
                <a:spcPct val="150000"/>
              </a:lnSpc>
              <a:spcBef>
                <a:spcPts val="500"/>
              </a:spcBef>
              <a:spcAft>
                <a:spcPts val="500"/>
              </a:spcAft>
            </a:pPr>
            <a:r>
              <a:rPr lang="en-US" sz="2000" dirty="0">
                <a:latin typeface="+mj-lt"/>
              </a:rPr>
              <a:t>	</a:t>
            </a:r>
          </a:p>
        </p:txBody>
      </p:sp>
      <p:sp>
        <p:nvSpPr>
          <p:cNvPr id="2" name="Rectangle 4">
            <a:extLst>
              <a:ext uri="{FF2B5EF4-FFF2-40B4-BE49-F238E27FC236}">
                <a16:creationId xmlns:a16="http://schemas.microsoft.com/office/drawing/2014/main" id="{BE04E18B-26DF-50B2-9698-089A32689CF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BA77EA7C-4EA2-7986-85F8-96B216394D6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DEEAC723-286B-5DDD-9035-029444CC371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69ADC1C1-F90C-0055-389D-DA658F4ED0A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F504A6D3-18CF-888E-1CE7-0A64A1FFEB6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2F6D6BE0-F420-0CB0-2958-098F40AA42A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26C01C63-1DFF-7989-4DC6-C93CDAEB336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8FC50E10-1E1C-8AED-791D-84CF6B8D622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D48EA60D-B5E7-080C-CFD8-0401D377935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49376705"/>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49D78-6947-1221-EB47-4C8F051CFB2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BFED18E-B02D-DA6D-A72C-36777FA3398E}"/>
              </a:ext>
            </a:extLst>
          </p:cNvPr>
          <p:cNvSpPr/>
          <p:nvPr/>
        </p:nvSpPr>
        <p:spPr>
          <a:xfrm>
            <a:off x="457200" y="609600"/>
            <a:ext cx="8213646" cy="521719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	Example: </a:t>
            </a:r>
          </a:p>
          <a:p>
            <a:pPr marL="468000" indent="-468000" algn="just">
              <a:lnSpc>
                <a:spcPct val="150000"/>
              </a:lnSpc>
              <a:spcBef>
                <a:spcPts val="500"/>
              </a:spcBef>
              <a:spcAft>
                <a:spcPts val="500"/>
              </a:spcAft>
            </a:pPr>
            <a:r>
              <a:rPr lang="en-US" sz="2000" dirty="0">
                <a:latin typeface="+mj-lt"/>
              </a:rPr>
              <a:t>	Input: </a:t>
            </a:r>
          </a:p>
          <a:p>
            <a:pPr marL="468000" indent="-468000" algn="just">
              <a:lnSpc>
                <a:spcPct val="150000"/>
              </a:lnSpc>
              <a:spcBef>
                <a:spcPts val="500"/>
              </a:spcBef>
              <a:spcAft>
                <a:spcPts val="500"/>
              </a:spcAft>
            </a:pPr>
            <a:r>
              <a:rPr lang="en-US" sz="2000" dirty="0">
                <a:latin typeface="+mj-lt"/>
              </a:rPr>
              <a:t>	Money:40 </a:t>
            </a:r>
          </a:p>
          <a:p>
            <a:pPr marL="468000" indent="-468000" algn="just">
              <a:lnSpc>
                <a:spcPct val="150000"/>
              </a:lnSpc>
              <a:spcBef>
                <a:spcPts val="500"/>
              </a:spcBef>
              <a:spcAft>
                <a:spcPts val="500"/>
              </a:spcAft>
            </a:pPr>
            <a:r>
              <a:rPr lang="en-US" sz="2000" dirty="0">
                <a:latin typeface="+mj-lt"/>
              </a:rPr>
              <a:t>	Price:1 </a:t>
            </a:r>
          </a:p>
          <a:p>
            <a:pPr marL="468000" indent="-468000" algn="just">
              <a:lnSpc>
                <a:spcPct val="150000"/>
              </a:lnSpc>
              <a:spcBef>
                <a:spcPts val="500"/>
              </a:spcBef>
              <a:spcAft>
                <a:spcPts val="500"/>
              </a:spcAft>
            </a:pPr>
            <a:r>
              <a:rPr lang="en-US" sz="2000" dirty="0">
                <a:latin typeface="+mj-lt"/>
              </a:rPr>
              <a:t>	Wrappers:3 </a:t>
            </a:r>
          </a:p>
          <a:p>
            <a:pPr marL="468000" indent="-468000" algn="just">
              <a:lnSpc>
                <a:spcPct val="150000"/>
              </a:lnSpc>
              <a:spcBef>
                <a:spcPts val="500"/>
              </a:spcBef>
              <a:spcAft>
                <a:spcPts val="500"/>
              </a:spcAft>
            </a:pPr>
            <a:r>
              <a:rPr lang="en-US" sz="2000" dirty="0">
                <a:latin typeface="+mj-lt"/>
              </a:rPr>
              <a:t>	Choco:1 </a:t>
            </a:r>
          </a:p>
          <a:p>
            <a:pPr marL="468000" indent="-468000" algn="just">
              <a:lnSpc>
                <a:spcPct val="150000"/>
              </a:lnSpc>
              <a:spcBef>
                <a:spcPts val="500"/>
              </a:spcBef>
              <a:spcAft>
                <a:spcPts val="500"/>
              </a:spcAft>
            </a:pPr>
            <a:r>
              <a:rPr lang="en-US" sz="2000" dirty="0">
                <a:latin typeface="+mj-lt"/>
              </a:rPr>
              <a:t>	Max visit:1 </a:t>
            </a:r>
          </a:p>
          <a:p>
            <a:pPr marL="468000" indent="-468000" algn="just">
              <a:lnSpc>
                <a:spcPct val="150000"/>
              </a:lnSpc>
              <a:spcBef>
                <a:spcPts val="500"/>
              </a:spcBef>
              <a:spcAft>
                <a:spcPts val="500"/>
              </a:spcAft>
            </a:pPr>
            <a:r>
              <a:rPr lang="en-US" sz="2000" dirty="0">
                <a:latin typeface="+mj-lt"/>
              </a:rPr>
              <a:t>	Output: </a:t>
            </a:r>
          </a:p>
          <a:p>
            <a:pPr marL="468000" indent="-468000" algn="just">
              <a:lnSpc>
                <a:spcPct val="150000"/>
              </a:lnSpc>
              <a:spcBef>
                <a:spcPts val="500"/>
              </a:spcBef>
              <a:spcAft>
                <a:spcPts val="500"/>
              </a:spcAft>
            </a:pPr>
            <a:r>
              <a:rPr lang="en-US" sz="2000" dirty="0">
                <a:latin typeface="+mj-lt"/>
              </a:rPr>
              <a:t>	total chocolate can eat: 53 wrappers left in hand:14</a:t>
            </a:r>
          </a:p>
        </p:txBody>
      </p:sp>
      <p:sp>
        <p:nvSpPr>
          <p:cNvPr id="2" name="Rectangle 4">
            <a:extLst>
              <a:ext uri="{FF2B5EF4-FFF2-40B4-BE49-F238E27FC236}">
                <a16:creationId xmlns:a16="http://schemas.microsoft.com/office/drawing/2014/main" id="{AE06BCA3-0EEB-0F9C-7CFC-5D9A27E96F1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4E72F26E-7314-0287-59DA-3AA64CE4226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1650D5C6-4F69-771A-CE2D-2E9B0B0F53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48B681F0-4561-58A1-66D0-B19A5BFA54B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8DC5E086-F2AF-655C-A9B3-CA58ADC97DD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145F0527-9D52-1F9C-5FBD-8B221CC37B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AF07DC8A-B822-CDCF-D209-65879BE842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369072DB-37A9-FA14-F7EA-0596315C12F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84D6CB46-DB11-5A67-E243-0E371B919CE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49592664"/>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6DBF9-AE06-1570-1CA9-10A7F8AC923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22E9C7F-980F-A74C-A0B3-0BF36C500875}"/>
              </a:ext>
            </a:extLst>
          </p:cNvPr>
          <p:cNvSpPr/>
          <p:nvPr/>
        </p:nvSpPr>
        <p:spPr>
          <a:xfrm>
            <a:off x="457200" y="609600"/>
            <a:ext cx="8213646" cy="521719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11.	Print the word with odd letters – PROGRAM</a:t>
            </a:r>
          </a:p>
          <a:p>
            <a:pPr marL="468000" indent="-468000" algn="just">
              <a:lnSpc>
                <a:spcPct val="150000"/>
              </a:lnSpc>
              <a:spcBef>
                <a:spcPts val="500"/>
              </a:spcBef>
              <a:spcAft>
                <a:spcPts val="500"/>
              </a:spcAft>
            </a:pPr>
            <a:r>
              <a:rPr lang="en-US" sz="2000" dirty="0">
                <a:latin typeface="+mj-lt"/>
              </a:rPr>
              <a:t>	Sample Output-</a:t>
            </a:r>
          </a:p>
          <a:p>
            <a:pPr marL="468000" indent="-468000" algn="just">
              <a:lnSpc>
                <a:spcPct val="150000"/>
              </a:lnSpc>
              <a:spcBef>
                <a:spcPts val="500"/>
              </a:spcBef>
              <a:spcAft>
                <a:spcPts val="500"/>
              </a:spcAft>
            </a:pPr>
            <a:r>
              <a:rPr lang="en-US" sz="2000" dirty="0">
                <a:latin typeface="+mj-lt"/>
              </a:rPr>
              <a:t>	P      </a:t>
            </a:r>
            <a:r>
              <a:rPr lang="en-US" sz="2000" dirty="0" err="1">
                <a:latin typeface="+mj-lt"/>
              </a:rPr>
              <a:t>P</a:t>
            </a:r>
            <a:endParaRPr lang="en-US" sz="2000" dirty="0">
              <a:latin typeface="+mj-lt"/>
            </a:endParaRPr>
          </a:p>
          <a:p>
            <a:pPr marL="468000" indent="-468000" algn="just">
              <a:lnSpc>
                <a:spcPct val="150000"/>
              </a:lnSpc>
              <a:spcBef>
                <a:spcPts val="500"/>
              </a:spcBef>
              <a:spcAft>
                <a:spcPts val="500"/>
              </a:spcAft>
            </a:pPr>
            <a:r>
              <a:rPr lang="en-US" sz="2000" dirty="0">
                <a:latin typeface="+mj-lt"/>
              </a:rPr>
              <a:t>	 R    </a:t>
            </a:r>
            <a:r>
              <a:rPr lang="en-US" sz="2000" dirty="0" err="1">
                <a:latin typeface="+mj-lt"/>
              </a:rPr>
              <a:t>R</a:t>
            </a:r>
            <a:r>
              <a:rPr lang="en-US" sz="2000" dirty="0">
                <a:latin typeface="+mj-lt"/>
              </a:rPr>
              <a:t> </a:t>
            </a:r>
          </a:p>
          <a:p>
            <a:pPr marL="468000" indent="-468000" algn="just">
              <a:lnSpc>
                <a:spcPct val="150000"/>
              </a:lnSpc>
              <a:spcBef>
                <a:spcPts val="500"/>
              </a:spcBef>
              <a:spcAft>
                <a:spcPts val="500"/>
              </a:spcAft>
            </a:pPr>
            <a:r>
              <a:rPr lang="en-US" sz="2000" dirty="0">
                <a:latin typeface="+mj-lt"/>
              </a:rPr>
              <a:t>	  O  </a:t>
            </a:r>
            <a:r>
              <a:rPr lang="en-US" sz="2000" dirty="0" err="1">
                <a:latin typeface="+mj-lt"/>
              </a:rPr>
              <a:t>O</a:t>
            </a:r>
            <a:r>
              <a:rPr lang="en-US" sz="2000" dirty="0">
                <a:latin typeface="+mj-lt"/>
              </a:rPr>
              <a:t>  </a:t>
            </a:r>
          </a:p>
          <a:p>
            <a:pPr marL="468000" indent="-468000" algn="just">
              <a:lnSpc>
                <a:spcPct val="150000"/>
              </a:lnSpc>
              <a:spcBef>
                <a:spcPts val="500"/>
              </a:spcBef>
              <a:spcAft>
                <a:spcPts val="500"/>
              </a:spcAft>
            </a:pPr>
            <a:r>
              <a:rPr lang="en-US" sz="2000" dirty="0">
                <a:latin typeface="+mj-lt"/>
              </a:rPr>
              <a:t>	   G   </a:t>
            </a:r>
          </a:p>
          <a:p>
            <a:pPr marL="468000" indent="-468000" algn="just">
              <a:lnSpc>
                <a:spcPct val="150000"/>
              </a:lnSpc>
              <a:spcBef>
                <a:spcPts val="500"/>
              </a:spcBef>
              <a:spcAft>
                <a:spcPts val="500"/>
              </a:spcAft>
            </a:pPr>
            <a:r>
              <a:rPr lang="en-US" sz="2000" dirty="0">
                <a:latin typeface="+mj-lt"/>
              </a:rPr>
              <a:t>	  R  </a:t>
            </a:r>
            <a:r>
              <a:rPr lang="en-US" sz="2000" dirty="0" err="1">
                <a:latin typeface="+mj-lt"/>
              </a:rPr>
              <a:t>R</a:t>
            </a:r>
            <a:r>
              <a:rPr lang="en-US" sz="2000" dirty="0">
                <a:latin typeface="+mj-lt"/>
              </a:rPr>
              <a:t>  </a:t>
            </a:r>
          </a:p>
          <a:p>
            <a:pPr marL="468000" indent="-468000" algn="just">
              <a:lnSpc>
                <a:spcPct val="150000"/>
              </a:lnSpc>
              <a:spcBef>
                <a:spcPts val="500"/>
              </a:spcBef>
              <a:spcAft>
                <a:spcPts val="500"/>
              </a:spcAft>
            </a:pPr>
            <a:r>
              <a:rPr lang="en-US" sz="2000" dirty="0">
                <a:latin typeface="+mj-lt"/>
              </a:rPr>
              <a:t>	 A    </a:t>
            </a:r>
            <a:r>
              <a:rPr lang="en-US" sz="2000" dirty="0" err="1">
                <a:latin typeface="+mj-lt"/>
              </a:rPr>
              <a:t>A</a:t>
            </a:r>
            <a:r>
              <a:rPr lang="en-US" sz="2000" dirty="0">
                <a:latin typeface="+mj-lt"/>
              </a:rPr>
              <a:t> </a:t>
            </a:r>
          </a:p>
          <a:p>
            <a:pPr marL="468000" indent="-468000" algn="just">
              <a:lnSpc>
                <a:spcPct val="150000"/>
              </a:lnSpc>
              <a:spcBef>
                <a:spcPts val="500"/>
              </a:spcBef>
              <a:spcAft>
                <a:spcPts val="500"/>
              </a:spcAft>
            </a:pPr>
            <a:r>
              <a:rPr lang="en-US" sz="2000" dirty="0">
                <a:latin typeface="+mj-lt"/>
              </a:rPr>
              <a:t>	M      </a:t>
            </a:r>
            <a:r>
              <a:rPr lang="en-US" sz="2000" dirty="0" err="1">
                <a:latin typeface="+mj-lt"/>
              </a:rPr>
              <a:t>M</a:t>
            </a:r>
            <a:endParaRPr lang="en-US" sz="2000" dirty="0">
              <a:latin typeface="+mj-lt"/>
            </a:endParaRPr>
          </a:p>
        </p:txBody>
      </p:sp>
      <p:sp>
        <p:nvSpPr>
          <p:cNvPr id="2" name="Rectangle 4">
            <a:extLst>
              <a:ext uri="{FF2B5EF4-FFF2-40B4-BE49-F238E27FC236}">
                <a16:creationId xmlns:a16="http://schemas.microsoft.com/office/drawing/2014/main" id="{08E4AA60-2EF5-452E-FB42-3EB33453DA4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0DCFF43F-8474-3108-D8C0-5EBA17CA109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14668BF6-DC0B-DEA1-E3F6-9C6592D899C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3C2BD608-6039-2B50-A59C-9618D6AD94C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5BC39313-6AB2-29D1-6712-D7DF7B2099C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DF9815F3-E47B-4418-1328-1628C72A2CA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DFE1A99A-CBED-A402-4FE8-5CD3C559294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F5C23AE6-8332-985A-7EDB-5C713572D96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DDD3D675-1099-8E53-3545-613C72692BB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9717547"/>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8317-8DD1-4202-82C1-046D5FC8D528}"/>
              </a:ext>
            </a:extLst>
          </p:cNvPr>
          <p:cNvSpPr>
            <a:spLocks noGrp="1"/>
          </p:cNvSpPr>
          <p:nvPr>
            <p:ph type="title"/>
          </p:nvPr>
        </p:nvSpPr>
        <p:spPr>
          <a:xfrm>
            <a:off x="1280228" y="3124200"/>
            <a:ext cx="6801323" cy="817245"/>
          </a:xfrm>
        </p:spPr>
        <p:txBody>
          <a:bodyPr/>
          <a:lstStyle/>
          <a:p>
            <a:r>
              <a:rPr lang="en-US" sz="3600" dirty="0"/>
              <a:t>TECHNICAL CODING</a:t>
            </a:r>
          </a:p>
        </p:txBody>
      </p:sp>
    </p:spTree>
    <p:extLst>
      <p:ext uri="{BB962C8B-B14F-4D97-AF65-F5344CB8AC3E}">
        <p14:creationId xmlns:p14="http://schemas.microsoft.com/office/powerpoint/2010/main" val="1987711500"/>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0A8BE-0F13-8D52-A378-9C9AE94FA80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51D3CCC3-864F-A925-8440-97C00FDA21E0}"/>
              </a:ext>
            </a:extLst>
          </p:cNvPr>
          <p:cNvSpPr/>
          <p:nvPr/>
        </p:nvSpPr>
        <p:spPr>
          <a:xfrm>
            <a:off x="457200" y="609600"/>
            <a:ext cx="8213646" cy="226767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12.	Sample Input – Alternate Sorting </a:t>
            </a:r>
          </a:p>
          <a:p>
            <a:pPr marL="468000" indent="-468000" algn="just">
              <a:lnSpc>
                <a:spcPct val="150000"/>
              </a:lnSpc>
              <a:spcBef>
                <a:spcPts val="500"/>
              </a:spcBef>
              <a:spcAft>
                <a:spcPts val="500"/>
              </a:spcAft>
            </a:pPr>
            <a:r>
              <a:rPr lang="en-US" sz="2000" dirty="0">
                <a:latin typeface="+mj-lt"/>
              </a:rPr>
              <a:t>	Input: {1, 2, 3, 4, 5, 6, 7}</a:t>
            </a:r>
          </a:p>
          <a:p>
            <a:pPr marL="468000" indent="-468000" algn="just">
              <a:lnSpc>
                <a:spcPct val="150000"/>
              </a:lnSpc>
              <a:spcBef>
                <a:spcPts val="500"/>
              </a:spcBef>
              <a:spcAft>
                <a:spcPts val="500"/>
              </a:spcAft>
            </a:pPr>
            <a:r>
              <a:rPr lang="en-US" sz="2000" dirty="0">
                <a:latin typeface="+mj-lt"/>
              </a:rPr>
              <a:t>	Output: {7, 1, 6, 2, 5, 3, 4}</a:t>
            </a:r>
          </a:p>
          <a:p>
            <a:pPr marL="468000" indent="-468000" algn="just">
              <a:lnSpc>
                <a:spcPct val="150000"/>
              </a:lnSpc>
              <a:spcBef>
                <a:spcPts val="500"/>
              </a:spcBef>
              <a:spcAft>
                <a:spcPts val="500"/>
              </a:spcAft>
            </a:pPr>
            <a:r>
              <a:rPr lang="en-US" sz="2000" dirty="0">
                <a:latin typeface="+mj-lt"/>
              </a:rPr>
              <a:t> </a:t>
            </a:r>
          </a:p>
        </p:txBody>
      </p:sp>
      <p:sp>
        <p:nvSpPr>
          <p:cNvPr id="2" name="Rectangle 4">
            <a:extLst>
              <a:ext uri="{FF2B5EF4-FFF2-40B4-BE49-F238E27FC236}">
                <a16:creationId xmlns:a16="http://schemas.microsoft.com/office/drawing/2014/main" id="{2B5FFBB7-67D9-D3E0-C443-3E62A9D8F35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A64D42B7-A2F9-9D9A-A84B-ACC08ACCB1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9EF53FD6-2FF2-CE02-A388-643838731D3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BE1B8012-A092-6BB1-4E01-034003344F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FC25B037-5B8A-552A-0883-38EA61DB875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86659DE4-DA84-F601-DB66-1D2592E9E69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C37C227D-EDCA-8216-4F15-4EE4765967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84006E87-C8F6-2303-DF24-DECB0EA5FF4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D3AB7E02-6BA5-08F1-1342-D2F0D57417D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93825662"/>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21C09-AF26-A230-DFC7-FC869BCFBF1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5E7E367-E539-E8BF-27F9-4454324ECD6E}"/>
              </a:ext>
            </a:extLst>
          </p:cNvPr>
          <p:cNvSpPr/>
          <p:nvPr/>
        </p:nvSpPr>
        <p:spPr>
          <a:xfrm>
            <a:off x="457200" y="609600"/>
            <a:ext cx="8213646" cy="2806281"/>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13.	Given an array of values persons[], each represents the weight of the persons. There will be infinite bikes available. Given a value K which represents the maximum weight that a bike accommodates. Along with that one more condition, a bike can carry two persons at a time. You need to find out the least number of times, the bike trips are made.</a:t>
            </a:r>
          </a:p>
        </p:txBody>
      </p:sp>
      <p:sp>
        <p:nvSpPr>
          <p:cNvPr id="2" name="Rectangle 4">
            <a:extLst>
              <a:ext uri="{FF2B5EF4-FFF2-40B4-BE49-F238E27FC236}">
                <a16:creationId xmlns:a16="http://schemas.microsoft.com/office/drawing/2014/main" id="{BECEA49D-F43D-4EC5-8421-8F2CA967651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0DD9EB55-2338-81CD-BE22-DFAED0DF1AB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0CA245B2-B5E8-2FA4-36D7-20AF7BD7FC1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F2DBE5D7-B8EF-FD6B-8B09-047F4C04CFA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3C8555DF-567E-B408-6042-FB1F02F761D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9915EFA9-4E0B-9E6A-192D-BCF70516626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F54E7722-E4CB-D0D8-143B-26F45D02EB5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09D984F6-8B0A-FC57-BF04-ADF88A14388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2090EB0E-513E-75AE-4DD1-4A51CB266CC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52768858"/>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20F0B-D5ED-A5B9-2A4D-69C9533E255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53E0597-7614-5F38-D686-347A70FD5501}"/>
              </a:ext>
            </a:extLst>
          </p:cNvPr>
          <p:cNvSpPr/>
          <p:nvPr/>
        </p:nvSpPr>
        <p:spPr>
          <a:xfrm>
            <a:off x="457200" y="609600"/>
            <a:ext cx="8213646" cy="496071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14.	Assume there exists infinite grid, you’re given initial position x, y. Inputs will be movements either L or R or U or D. After n inputs, you need to give the current position.</a:t>
            </a:r>
          </a:p>
          <a:p>
            <a:pPr marL="468000" indent="-468000" algn="just">
              <a:lnSpc>
                <a:spcPct val="150000"/>
              </a:lnSpc>
              <a:spcBef>
                <a:spcPts val="500"/>
              </a:spcBef>
              <a:spcAft>
                <a:spcPts val="500"/>
              </a:spcAft>
            </a:pPr>
            <a:r>
              <a:rPr lang="en-US" sz="2000" dirty="0">
                <a:latin typeface="+mj-lt"/>
              </a:rPr>
              <a:t>	Input: </a:t>
            </a:r>
          </a:p>
          <a:p>
            <a:pPr marL="468000" indent="-468000" algn="just">
              <a:lnSpc>
                <a:spcPct val="150000"/>
              </a:lnSpc>
              <a:spcBef>
                <a:spcPts val="500"/>
              </a:spcBef>
              <a:spcAft>
                <a:spcPts val="500"/>
              </a:spcAft>
            </a:pPr>
            <a:r>
              <a:rPr lang="en-US" sz="2000" dirty="0">
                <a:latin typeface="+mj-lt"/>
              </a:rPr>
              <a:t>	4 5 //initial position x, y</a:t>
            </a:r>
          </a:p>
          <a:p>
            <a:pPr marL="468000" indent="-468000" algn="just">
              <a:lnSpc>
                <a:spcPct val="150000"/>
              </a:lnSpc>
              <a:spcBef>
                <a:spcPts val="500"/>
              </a:spcBef>
              <a:spcAft>
                <a:spcPts val="500"/>
              </a:spcAft>
            </a:pPr>
            <a:r>
              <a:rPr lang="en-US" sz="2000" dirty="0">
                <a:latin typeface="+mj-lt"/>
              </a:rPr>
              <a:t>	9 //number of movements</a:t>
            </a:r>
          </a:p>
          <a:p>
            <a:pPr marL="468000" indent="-468000" algn="just">
              <a:lnSpc>
                <a:spcPct val="150000"/>
              </a:lnSpc>
              <a:spcBef>
                <a:spcPts val="500"/>
              </a:spcBef>
              <a:spcAft>
                <a:spcPts val="500"/>
              </a:spcAft>
            </a:pPr>
            <a:r>
              <a:rPr lang="en-US" sz="2000" dirty="0">
                <a:latin typeface="+mj-lt"/>
              </a:rPr>
              <a:t>	U L R </a:t>
            </a:r>
            <a:r>
              <a:rPr lang="en-US" sz="2000" dirty="0" err="1">
                <a:latin typeface="+mj-lt"/>
              </a:rPr>
              <a:t>R</a:t>
            </a:r>
            <a:r>
              <a:rPr lang="en-US" sz="2000" dirty="0">
                <a:latin typeface="+mj-lt"/>
              </a:rPr>
              <a:t> D </a:t>
            </a:r>
            <a:r>
              <a:rPr lang="en-US" sz="2000" dirty="0" err="1">
                <a:latin typeface="+mj-lt"/>
              </a:rPr>
              <a:t>D</a:t>
            </a:r>
            <a:r>
              <a:rPr lang="en-US" sz="2000" dirty="0">
                <a:latin typeface="+mj-lt"/>
              </a:rPr>
              <a:t> U L R //7 movements</a:t>
            </a:r>
          </a:p>
          <a:p>
            <a:pPr marL="468000" indent="-468000" algn="just">
              <a:lnSpc>
                <a:spcPct val="150000"/>
              </a:lnSpc>
              <a:spcBef>
                <a:spcPts val="500"/>
              </a:spcBef>
              <a:spcAft>
                <a:spcPts val="500"/>
              </a:spcAft>
            </a:pPr>
            <a:r>
              <a:rPr lang="en-US" sz="2000" dirty="0">
                <a:latin typeface="+mj-lt"/>
              </a:rPr>
              <a:t>	Output:</a:t>
            </a:r>
          </a:p>
          <a:p>
            <a:pPr marL="468000" indent="-468000" algn="just">
              <a:lnSpc>
                <a:spcPct val="150000"/>
              </a:lnSpc>
              <a:spcBef>
                <a:spcPts val="500"/>
              </a:spcBef>
              <a:spcAft>
                <a:spcPts val="500"/>
              </a:spcAft>
            </a:pPr>
            <a:r>
              <a:rPr lang="en-US" sz="2000" dirty="0">
                <a:latin typeface="+mj-lt"/>
              </a:rPr>
              <a:t>	5 5</a:t>
            </a:r>
          </a:p>
        </p:txBody>
      </p:sp>
      <p:sp>
        <p:nvSpPr>
          <p:cNvPr id="2" name="Rectangle 4">
            <a:extLst>
              <a:ext uri="{FF2B5EF4-FFF2-40B4-BE49-F238E27FC236}">
                <a16:creationId xmlns:a16="http://schemas.microsoft.com/office/drawing/2014/main" id="{C0EFDB1B-81E2-A123-BF34-49EB89C68AD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5F4B8218-8D2B-5834-5408-FE88FAB6968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61E85C30-7B94-4D33-7A28-9CD6934DB2B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8CD2E779-6ACC-4E11-89BB-41B2AF6F7A3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0DC68E9F-CAAD-644E-AAE9-3EE8CD70F76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4A00DB48-E48D-B08E-C339-3AB9DF74AD9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5CF86A0C-299E-B854-ECF5-9F10A8A9771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ECB4257D-64C3-565A-228D-143506FF8EC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9E8821F6-74F9-432F-17D0-B936550560E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59682775"/>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03D37-483D-D47F-E334-DC3EF38B177A}"/>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54FBD3B6-7EDF-FB2F-B094-3CC4EE9600B8}"/>
              </a:ext>
            </a:extLst>
          </p:cNvPr>
          <p:cNvSpPr/>
          <p:nvPr/>
        </p:nvSpPr>
        <p:spPr>
          <a:xfrm>
            <a:off x="457200" y="609600"/>
            <a:ext cx="8213646" cy="811542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15.	Given a matrix </a:t>
            </a:r>
            <a:r>
              <a:rPr lang="en-US" sz="2000" dirty="0" err="1">
                <a:latin typeface="+mj-lt"/>
              </a:rPr>
              <a:t>NxN</a:t>
            </a:r>
            <a:r>
              <a:rPr lang="en-US" sz="2000" dirty="0">
                <a:latin typeface="+mj-lt"/>
              </a:rPr>
              <a:t>, you are initially in the 0, 0 position. The matrix is filled with ones and zeros. Value “one” represents the path is available, while “zero” represents the wall. You need to find the can you able to reach the (N-1)x(N-1) index in the matrix. You can move only along the right and down directions if there’s “one” available.</a:t>
            </a:r>
          </a:p>
          <a:p>
            <a:pPr marL="468000" indent="-468000" algn="just">
              <a:lnSpc>
                <a:spcPct val="150000"/>
              </a:lnSpc>
              <a:spcBef>
                <a:spcPts val="500"/>
              </a:spcBef>
              <a:spcAft>
                <a:spcPts val="500"/>
              </a:spcAft>
            </a:pPr>
            <a:r>
              <a:rPr lang="en-US" sz="2000" dirty="0">
                <a:latin typeface="+mj-lt"/>
              </a:rPr>
              <a:t>	Input:</a:t>
            </a:r>
          </a:p>
          <a:p>
            <a:pPr marL="468000" indent="-468000" algn="just">
              <a:lnSpc>
                <a:spcPct val="150000"/>
              </a:lnSpc>
              <a:spcBef>
                <a:spcPts val="500"/>
              </a:spcBef>
              <a:spcAft>
                <a:spcPts val="500"/>
              </a:spcAft>
            </a:pPr>
            <a:r>
              <a:rPr lang="en-US" sz="2000" dirty="0">
                <a:latin typeface="+mj-lt"/>
              </a:rPr>
              <a:t>	5 //N value</a:t>
            </a:r>
          </a:p>
          <a:p>
            <a:pPr marL="468000" indent="-468000" algn="just">
              <a:lnSpc>
                <a:spcPct val="150000"/>
              </a:lnSpc>
              <a:spcBef>
                <a:spcPts val="500"/>
              </a:spcBef>
              <a:spcAft>
                <a:spcPts val="500"/>
              </a:spcAft>
            </a:pPr>
            <a:r>
              <a:rPr lang="en-US" sz="2000" dirty="0">
                <a:latin typeface="+mj-lt"/>
              </a:rPr>
              <a:t>	1 0 1 0 0</a:t>
            </a:r>
          </a:p>
          <a:p>
            <a:pPr marL="468000" indent="-468000" algn="just">
              <a:lnSpc>
                <a:spcPct val="150000"/>
              </a:lnSpc>
              <a:spcBef>
                <a:spcPts val="500"/>
              </a:spcBef>
              <a:spcAft>
                <a:spcPts val="500"/>
              </a:spcAft>
            </a:pPr>
            <a:r>
              <a:rPr lang="en-US" sz="2000" dirty="0">
                <a:latin typeface="+mj-lt"/>
              </a:rPr>
              <a:t>	1 1 1 1 1</a:t>
            </a:r>
          </a:p>
          <a:p>
            <a:pPr marL="468000" indent="-468000" algn="just">
              <a:lnSpc>
                <a:spcPct val="150000"/>
              </a:lnSpc>
              <a:spcBef>
                <a:spcPts val="500"/>
              </a:spcBef>
              <a:spcAft>
                <a:spcPts val="500"/>
              </a:spcAft>
            </a:pPr>
            <a:r>
              <a:rPr lang="en-US" sz="2000" dirty="0">
                <a:latin typeface="+mj-lt"/>
              </a:rPr>
              <a:t>	0 0 0 1 0</a:t>
            </a:r>
          </a:p>
          <a:p>
            <a:pPr marL="468000" indent="-468000" algn="just">
              <a:lnSpc>
                <a:spcPct val="150000"/>
              </a:lnSpc>
              <a:spcBef>
                <a:spcPts val="500"/>
              </a:spcBef>
              <a:spcAft>
                <a:spcPts val="500"/>
              </a:spcAft>
            </a:pPr>
            <a:r>
              <a:rPr lang="en-US" sz="2000" dirty="0">
                <a:latin typeface="+mj-lt"/>
              </a:rPr>
              <a:t>	1 0 1 1 1</a:t>
            </a:r>
          </a:p>
          <a:p>
            <a:pPr marL="468000" indent="-468000" algn="just">
              <a:lnSpc>
                <a:spcPct val="150000"/>
              </a:lnSpc>
              <a:spcBef>
                <a:spcPts val="500"/>
              </a:spcBef>
              <a:spcAft>
                <a:spcPts val="500"/>
              </a:spcAft>
            </a:pPr>
            <a:r>
              <a:rPr lang="en-US" sz="2000" dirty="0">
                <a:latin typeface="+mj-lt"/>
              </a:rPr>
              <a:t>	0 1 1 0 1</a:t>
            </a:r>
          </a:p>
          <a:p>
            <a:pPr marL="468000" indent="-468000" algn="just">
              <a:lnSpc>
                <a:spcPct val="150000"/>
              </a:lnSpc>
              <a:spcBef>
                <a:spcPts val="500"/>
              </a:spcBef>
              <a:spcAft>
                <a:spcPts val="500"/>
              </a:spcAft>
            </a:pPr>
            <a:r>
              <a:rPr lang="en-US" sz="2000" dirty="0">
                <a:latin typeface="+mj-lt"/>
              </a:rPr>
              <a:t>	Output:</a:t>
            </a:r>
          </a:p>
          <a:p>
            <a:pPr marL="468000" indent="-468000" algn="just">
              <a:lnSpc>
                <a:spcPct val="150000"/>
              </a:lnSpc>
              <a:spcBef>
                <a:spcPts val="500"/>
              </a:spcBef>
              <a:spcAft>
                <a:spcPts val="500"/>
              </a:spcAft>
            </a:pPr>
            <a:r>
              <a:rPr lang="en-US" sz="2000" dirty="0">
                <a:latin typeface="+mj-lt"/>
              </a:rPr>
              <a:t>	Yes</a:t>
            </a:r>
          </a:p>
        </p:txBody>
      </p:sp>
      <p:sp>
        <p:nvSpPr>
          <p:cNvPr id="2" name="Rectangle 4">
            <a:extLst>
              <a:ext uri="{FF2B5EF4-FFF2-40B4-BE49-F238E27FC236}">
                <a16:creationId xmlns:a16="http://schemas.microsoft.com/office/drawing/2014/main" id="{47B653F5-3871-5860-CE92-4FD34A2BFB7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9BC3235F-D4E0-69DA-ADF6-2600895D7D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65D8564C-D896-0708-E4FF-E1C3AADDBE0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ACF25E7F-7C78-3771-9782-EAD42B26F05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5A366F28-52C2-D0DD-E111-9308D4E544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7864133B-9EB1-1354-E867-211460B7618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B1EA7EE3-E48F-91BE-4E99-83786B0D1F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210951CC-D575-84F4-329C-18D93A15A2F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F5375B16-E618-AD55-D6F0-55DB170783E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76803732"/>
      </p:ext>
    </p:extLst>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1B1CE-2551-341E-8B26-6A2066BCBDF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CE759216-87F7-E12B-E36D-38B434CA7205}"/>
              </a:ext>
            </a:extLst>
          </p:cNvPr>
          <p:cNvSpPr/>
          <p:nvPr/>
        </p:nvSpPr>
        <p:spPr>
          <a:xfrm>
            <a:off x="457200" y="609600"/>
            <a:ext cx="8213646" cy="588404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16.	Given an array of integers, compute the maximum value for each integer in the index, by either summing all the digits or multiplying all the digits. (Choose which operation gives the maximum value)</a:t>
            </a:r>
          </a:p>
          <a:p>
            <a:pPr marL="468000" indent="-468000" algn="just">
              <a:lnSpc>
                <a:spcPct val="150000"/>
              </a:lnSpc>
              <a:spcBef>
                <a:spcPts val="500"/>
              </a:spcBef>
              <a:spcAft>
                <a:spcPts val="500"/>
              </a:spcAft>
            </a:pPr>
            <a:r>
              <a:rPr lang="en-US" sz="2000" dirty="0">
                <a:latin typeface="+mj-lt"/>
              </a:rPr>
              <a:t>	Input:</a:t>
            </a:r>
          </a:p>
          <a:p>
            <a:pPr marL="468000" indent="-468000" algn="just">
              <a:lnSpc>
                <a:spcPct val="150000"/>
              </a:lnSpc>
              <a:spcBef>
                <a:spcPts val="500"/>
              </a:spcBef>
              <a:spcAft>
                <a:spcPts val="500"/>
              </a:spcAft>
            </a:pPr>
            <a:r>
              <a:rPr lang="en-US" sz="2000" dirty="0">
                <a:latin typeface="+mj-lt"/>
              </a:rPr>
              <a:t>	5</a:t>
            </a:r>
          </a:p>
          <a:p>
            <a:pPr marL="468000" indent="-468000" algn="just">
              <a:lnSpc>
                <a:spcPct val="150000"/>
              </a:lnSpc>
              <a:spcBef>
                <a:spcPts val="500"/>
              </a:spcBef>
              <a:spcAft>
                <a:spcPts val="500"/>
              </a:spcAft>
            </a:pPr>
            <a:r>
              <a:rPr lang="en-US" sz="2000" dirty="0">
                <a:latin typeface="+mj-lt"/>
              </a:rPr>
              <a:t>	120 24 71 10 59</a:t>
            </a:r>
          </a:p>
          <a:p>
            <a:pPr marL="468000" indent="-468000" algn="just">
              <a:lnSpc>
                <a:spcPct val="150000"/>
              </a:lnSpc>
              <a:spcBef>
                <a:spcPts val="500"/>
              </a:spcBef>
              <a:spcAft>
                <a:spcPts val="500"/>
              </a:spcAft>
            </a:pPr>
            <a:r>
              <a:rPr lang="en-US" sz="2000" dirty="0">
                <a:latin typeface="+mj-lt"/>
              </a:rPr>
              <a:t>	Output:</a:t>
            </a:r>
          </a:p>
          <a:p>
            <a:pPr marL="468000" indent="-468000" algn="just">
              <a:lnSpc>
                <a:spcPct val="150000"/>
              </a:lnSpc>
              <a:spcBef>
                <a:spcPts val="500"/>
              </a:spcBef>
              <a:spcAft>
                <a:spcPts val="500"/>
              </a:spcAft>
            </a:pPr>
            <a:r>
              <a:rPr lang="en-US" sz="2000" dirty="0">
                <a:latin typeface="+mj-lt"/>
              </a:rPr>
              <a:t>	3 8 8 1 45</a:t>
            </a:r>
          </a:p>
          <a:p>
            <a:pPr marL="468000" indent="-468000" algn="just">
              <a:lnSpc>
                <a:spcPct val="150000"/>
              </a:lnSpc>
              <a:spcBef>
                <a:spcPts val="500"/>
              </a:spcBef>
              <a:spcAft>
                <a:spcPts val="500"/>
              </a:spcAft>
            </a:pPr>
            <a:r>
              <a:rPr lang="en-US" sz="2000" dirty="0">
                <a:latin typeface="+mj-lt"/>
              </a:rPr>
              <a:t>	Explanation: For index 0, the integer is 120. Summing the digits will give 3, and whereas Multiplying the digits gives 0. Thus, maximum of this two is 3.</a:t>
            </a:r>
          </a:p>
        </p:txBody>
      </p:sp>
      <p:sp>
        <p:nvSpPr>
          <p:cNvPr id="2" name="Rectangle 4">
            <a:extLst>
              <a:ext uri="{FF2B5EF4-FFF2-40B4-BE49-F238E27FC236}">
                <a16:creationId xmlns:a16="http://schemas.microsoft.com/office/drawing/2014/main" id="{9735D558-A3B9-730A-C909-D2EF02EA42B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80263FB1-07FE-1A62-F3F3-8875CC37409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094E2E2D-72FD-42B0-E265-C13110EAF93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B8CDF182-9379-755B-8C5D-B5B81C6913B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48675F11-2A64-BFEB-DE83-D0F5DA3DE5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EDA93D53-581E-430A-2CFB-2AD8CBECEAA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04C4D16F-2229-71A4-7E64-779B525FB4B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B275763C-B332-AC5E-55C1-CDE139897CC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A67D3C5D-B3A2-F2B2-DFD3-9AD059F9FFC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97048762"/>
      </p:ext>
    </p:extLst>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01747-817C-8685-5C58-C1833D556C3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CAD8BB1-4858-5CCA-3280-88F3AC413A1B}"/>
              </a:ext>
            </a:extLst>
          </p:cNvPr>
          <p:cNvSpPr/>
          <p:nvPr/>
        </p:nvSpPr>
        <p:spPr>
          <a:xfrm>
            <a:off x="457200" y="609600"/>
            <a:ext cx="8213646" cy="508895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17.	-1 represents ocean and 1 represents land find the number of islands in the given matrix.</a:t>
            </a:r>
          </a:p>
          <a:p>
            <a:pPr marL="468000" indent="-468000" algn="just">
              <a:lnSpc>
                <a:spcPct val="150000"/>
              </a:lnSpc>
              <a:spcBef>
                <a:spcPts val="500"/>
              </a:spcBef>
              <a:spcAft>
                <a:spcPts val="500"/>
              </a:spcAft>
            </a:pPr>
            <a:r>
              <a:rPr lang="en-US" sz="2000" dirty="0">
                <a:latin typeface="+mj-lt"/>
              </a:rPr>
              <a:t>	Input:   n*n matrix</a:t>
            </a:r>
          </a:p>
          <a:p>
            <a:pPr marL="468000" indent="-468000" algn="just">
              <a:lnSpc>
                <a:spcPct val="150000"/>
              </a:lnSpc>
              <a:spcBef>
                <a:spcPts val="500"/>
              </a:spcBef>
              <a:spcAft>
                <a:spcPts val="500"/>
              </a:spcAft>
            </a:pPr>
            <a:r>
              <a:rPr lang="en-US" sz="2000" dirty="0">
                <a:latin typeface="+mj-lt"/>
              </a:rPr>
              <a:t>	1 -1 -1  1</a:t>
            </a:r>
          </a:p>
          <a:p>
            <a:pPr marL="468000" indent="-468000" algn="just">
              <a:lnSpc>
                <a:spcPct val="150000"/>
              </a:lnSpc>
              <a:spcBef>
                <a:spcPts val="500"/>
              </a:spcBef>
              <a:spcAft>
                <a:spcPts val="500"/>
              </a:spcAft>
            </a:pPr>
            <a:r>
              <a:rPr lang="en-US" sz="2000" dirty="0">
                <a:latin typeface="+mj-lt"/>
              </a:rPr>
              <a:t>	-1  1 -1  1</a:t>
            </a:r>
          </a:p>
          <a:p>
            <a:pPr marL="468000" indent="-468000" algn="just">
              <a:lnSpc>
                <a:spcPct val="150000"/>
              </a:lnSpc>
              <a:spcBef>
                <a:spcPts val="500"/>
              </a:spcBef>
              <a:spcAft>
                <a:spcPts val="500"/>
              </a:spcAft>
            </a:pPr>
            <a:r>
              <a:rPr lang="en-US" sz="2000" dirty="0">
                <a:latin typeface="+mj-lt"/>
              </a:rPr>
              <a:t>	-1 -1  1 -1</a:t>
            </a:r>
          </a:p>
          <a:p>
            <a:pPr marL="468000" indent="-468000" algn="just">
              <a:lnSpc>
                <a:spcPct val="150000"/>
              </a:lnSpc>
              <a:spcBef>
                <a:spcPts val="500"/>
              </a:spcBef>
              <a:spcAft>
                <a:spcPts val="500"/>
              </a:spcAft>
            </a:pPr>
            <a:r>
              <a:rPr lang="en-US" sz="2000" dirty="0">
                <a:latin typeface="+mj-lt"/>
              </a:rPr>
              <a:t>	-1 -1 -1  1</a:t>
            </a:r>
          </a:p>
          <a:p>
            <a:pPr marL="468000" indent="-468000" algn="just">
              <a:lnSpc>
                <a:spcPct val="150000"/>
              </a:lnSpc>
              <a:spcBef>
                <a:spcPts val="500"/>
              </a:spcBef>
              <a:spcAft>
                <a:spcPts val="500"/>
              </a:spcAft>
            </a:pPr>
            <a:r>
              <a:rPr lang="en-US" sz="2000" dirty="0">
                <a:latin typeface="+mj-lt"/>
              </a:rPr>
              <a:t>	Output: 2 (two islands that I have </a:t>
            </a:r>
          </a:p>
          <a:p>
            <a:pPr marL="468000" indent="-468000" algn="just">
              <a:lnSpc>
                <a:spcPct val="150000"/>
              </a:lnSpc>
              <a:spcBef>
                <a:spcPts val="500"/>
              </a:spcBef>
              <a:spcAft>
                <a:spcPts val="500"/>
              </a:spcAft>
            </a:pPr>
            <a:r>
              <a:rPr lang="en-US" sz="2000" dirty="0">
                <a:latin typeface="+mj-lt"/>
              </a:rPr>
              <a:t>	bold in matrix at 1, 1 and 2, 2)</a:t>
            </a:r>
          </a:p>
        </p:txBody>
      </p:sp>
      <p:sp>
        <p:nvSpPr>
          <p:cNvPr id="2" name="Rectangle 4">
            <a:extLst>
              <a:ext uri="{FF2B5EF4-FFF2-40B4-BE49-F238E27FC236}">
                <a16:creationId xmlns:a16="http://schemas.microsoft.com/office/drawing/2014/main" id="{1E102D65-B809-7995-E337-2DFAA94743C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11EF15F6-E005-F36A-E449-95ADCD973D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D6CD1519-7949-0A29-6368-FE2AED10F91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0AEBF101-A21F-AD34-DDDB-B34A39EF5BD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D70E3880-D9F6-D9E2-E876-48D65CD4AD3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FADFD0A9-81D4-4291-F858-F03F8F4050C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3B07EA32-567C-849A-DC0A-75825A2B418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225262F0-0FA7-EDCD-D96C-85C565471BE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03A4F2C5-90D2-533C-7BEC-DC22DAB14B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90974044"/>
      </p:ext>
    </p:extLst>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BDECC-03DF-E383-5307-872CEE7DEDA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0D1F737-C601-0EFF-33C2-C51E1F4FF9BD}"/>
              </a:ext>
            </a:extLst>
          </p:cNvPr>
          <p:cNvSpPr/>
          <p:nvPr/>
        </p:nvSpPr>
        <p:spPr>
          <a:xfrm>
            <a:off x="457200" y="609600"/>
            <a:ext cx="8213646" cy="344748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18.	Print all the possible subsets of array which adds up to give a sum.</a:t>
            </a:r>
          </a:p>
          <a:p>
            <a:pPr marL="468000" indent="-468000" algn="just">
              <a:lnSpc>
                <a:spcPct val="150000"/>
              </a:lnSpc>
              <a:spcBef>
                <a:spcPts val="500"/>
              </a:spcBef>
              <a:spcAft>
                <a:spcPts val="500"/>
              </a:spcAft>
            </a:pPr>
            <a:r>
              <a:rPr lang="en-US" sz="2000" dirty="0">
                <a:latin typeface="+mj-lt"/>
              </a:rPr>
              <a:t>	Input: array{2, 3, 5, 8, 10}</a:t>
            </a:r>
          </a:p>
          <a:p>
            <a:pPr marL="468000" indent="-468000" algn="just">
              <a:lnSpc>
                <a:spcPct val="150000"/>
              </a:lnSpc>
              <a:spcBef>
                <a:spcPts val="500"/>
              </a:spcBef>
              <a:spcAft>
                <a:spcPts val="500"/>
              </a:spcAft>
            </a:pPr>
            <a:r>
              <a:rPr lang="en-US" sz="2000" dirty="0">
                <a:latin typeface="+mj-lt"/>
              </a:rPr>
              <a:t>	sum=10</a:t>
            </a:r>
          </a:p>
          <a:p>
            <a:pPr marL="468000" indent="-468000" algn="just">
              <a:lnSpc>
                <a:spcPct val="150000"/>
              </a:lnSpc>
              <a:spcBef>
                <a:spcPts val="500"/>
              </a:spcBef>
              <a:spcAft>
                <a:spcPts val="500"/>
              </a:spcAft>
            </a:pPr>
            <a:r>
              <a:rPr lang="en-US" sz="2000" dirty="0">
                <a:latin typeface="+mj-lt"/>
              </a:rPr>
              <a:t>	Output: {2, 3, 5}</a:t>
            </a:r>
          </a:p>
          <a:p>
            <a:pPr marL="468000" indent="-468000" algn="just">
              <a:lnSpc>
                <a:spcPct val="150000"/>
              </a:lnSpc>
              <a:spcBef>
                <a:spcPts val="500"/>
              </a:spcBef>
              <a:spcAft>
                <a:spcPts val="500"/>
              </a:spcAft>
            </a:pPr>
            <a:r>
              <a:rPr lang="en-US" sz="2000" dirty="0">
                <a:latin typeface="+mj-lt"/>
              </a:rPr>
              <a:t>       {2, 8}</a:t>
            </a:r>
          </a:p>
          <a:p>
            <a:pPr marL="468000" indent="-468000" algn="just">
              <a:lnSpc>
                <a:spcPct val="150000"/>
              </a:lnSpc>
              <a:spcBef>
                <a:spcPts val="500"/>
              </a:spcBef>
              <a:spcAft>
                <a:spcPts val="500"/>
              </a:spcAft>
            </a:pPr>
            <a:r>
              <a:rPr lang="en-US" sz="2000" dirty="0">
                <a:latin typeface="+mj-lt"/>
              </a:rPr>
              <a:t>       {10}</a:t>
            </a:r>
          </a:p>
        </p:txBody>
      </p:sp>
      <p:sp>
        <p:nvSpPr>
          <p:cNvPr id="2" name="Rectangle 4">
            <a:extLst>
              <a:ext uri="{FF2B5EF4-FFF2-40B4-BE49-F238E27FC236}">
                <a16:creationId xmlns:a16="http://schemas.microsoft.com/office/drawing/2014/main" id="{FE77CFE3-93C7-7C72-F783-5492FA1E882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0AA8B925-E82E-D197-43A3-0D8A6ADCE27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C2C42007-5DA6-09B4-C7A5-61360352252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D75792D0-858E-E1E8-3F5F-19D5E1D2BE7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3D440C6A-D69C-E37A-F900-22C15850C3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D6728A43-8B89-B44C-F8B3-EA632977EA7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9407746A-8017-AF76-50F5-CEEAD22712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0D3E3430-680D-32CB-8D1F-44CC34B0DF1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F45F8008-DD42-AB2A-01D6-B5E25AA9A8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93200351"/>
      </p:ext>
    </p:extLst>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F227A-D51E-D97C-B446-30EFA37CB2B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39DB181-209C-DDB7-C932-C72E65C6B76B}"/>
              </a:ext>
            </a:extLst>
          </p:cNvPr>
          <p:cNvSpPr/>
          <p:nvPr/>
        </p:nvSpPr>
        <p:spPr>
          <a:xfrm>
            <a:off x="457200" y="609600"/>
            <a:ext cx="8213646" cy="5889433"/>
          </a:xfrm>
          <a:prstGeom prst="rect">
            <a:avLst/>
          </a:prstGeom>
        </p:spPr>
        <p:txBody>
          <a:bodyPr wrap="square">
            <a:spAutoFit/>
          </a:bodyPr>
          <a:lstStyle/>
          <a:p>
            <a:pPr marL="468000" indent="-468000" algn="just">
              <a:lnSpc>
                <a:spcPct val="150000"/>
              </a:lnSpc>
              <a:spcBef>
                <a:spcPts val="500"/>
              </a:spcBef>
              <a:spcAft>
                <a:spcPts val="500"/>
              </a:spcAft>
            </a:pPr>
            <a:r>
              <a:rPr lang="en-US" sz="1900" dirty="0">
                <a:latin typeface="+mj-lt"/>
              </a:rPr>
              <a:t>19. There is a circular queue of processes. Every time there will be certain no of process skipped and a particular start position. Find the safe position.</a:t>
            </a:r>
          </a:p>
          <a:p>
            <a:pPr marL="468000" indent="-468000" algn="just">
              <a:lnSpc>
                <a:spcPct val="150000"/>
              </a:lnSpc>
              <a:spcBef>
                <a:spcPts val="500"/>
              </a:spcBef>
              <a:spcAft>
                <a:spcPts val="500"/>
              </a:spcAft>
            </a:pPr>
            <a:r>
              <a:rPr lang="en-US" sz="1900" dirty="0">
                <a:latin typeface="+mj-lt"/>
              </a:rPr>
              <a:t>	Input: Number of process:5</a:t>
            </a:r>
          </a:p>
          <a:p>
            <a:pPr marL="468000" indent="-468000" algn="just">
              <a:lnSpc>
                <a:spcPct val="150000"/>
              </a:lnSpc>
              <a:spcBef>
                <a:spcPts val="500"/>
              </a:spcBef>
              <a:spcAft>
                <a:spcPts val="500"/>
              </a:spcAft>
            </a:pPr>
            <a:r>
              <a:rPr lang="en-US" sz="1900" dirty="0">
                <a:latin typeface="+mj-lt"/>
              </a:rPr>
              <a:t>       Start position:3</a:t>
            </a:r>
          </a:p>
          <a:p>
            <a:pPr marL="468000" indent="-468000" algn="just">
              <a:lnSpc>
                <a:spcPct val="150000"/>
              </a:lnSpc>
              <a:spcBef>
                <a:spcPts val="500"/>
              </a:spcBef>
              <a:spcAft>
                <a:spcPts val="500"/>
              </a:spcAft>
            </a:pPr>
            <a:r>
              <a:rPr lang="en-US" sz="1900" dirty="0">
                <a:latin typeface="+mj-lt"/>
              </a:rPr>
              <a:t>       Skip: 2nd</a:t>
            </a:r>
          </a:p>
          <a:p>
            <a:pPr marL="468000" indent="-468000" algn="just">
              <a:lnSpc>
                <a:spcPct val="150000"/>
              </a:lnSpc>
              <a:spcBef>
                <a:spcPts val="500"/>
              </a:spcBef>
              <a:spcAft>
                <a:spcPts val="500"/>
              </a:spcAft>
            </a:pPr>
            <a:r>
              <a:rPr lang="en-US" sz="1900" dirty="0">
                <a:latin typeface="+mj-lt"/>
              </a:rPr>
              <a:t>	Output: 1 will be the safest position</a:t>
            </a:r>
          </a:p>
          <a:p>
            <a:pPr marL="468000" indent="-468000" algn="just">
              <a:lnSpc>
                <a:spcPct val="150000"/>
              </a:lnSpc>
              <a:spcBef>
                <a:spcPts val="500"/>
              </a:spcBef>
              <a:spcAft>
                <a:spcPts val="500"/>
              </a:spcAft>
            </a:pPr>
            <a:r>
              <a:rPr lang="en-US" sz="1900" dirty="0">
                <a:latin typeface="+mj-lt"/>
              </a:rPr>
              <a:t>	(Logic: 1 2 3 4 5 starting from 3, 5th process will be skipped</a:t>
            </a:r>
          </a:p>
          <a:p>
            <a:pPr marL="468000" indent="-468000" algn="just">
              <a:lnSpc>
                <a:spcPct val="150000"/>
              </a:lnSpc>
              <a:spcBef>
                <a:spcPts val="500"/>
              </a:spcBef>
              <a:spcAft>
                <a:spcPts val="500"/>
              </a:spcAft>
            </a:pPr>
            <a:r>
              <a:rPr lang="en-US" sz="1900" dirty="0">
                <a:latin typeface="+mj-lt"/>
              </a:rPr>
              <a:t>        1 2 3 4 5 process 2 will be skipped</a:t>
            </a:r>
          </a:p>
          <a:p>
            <a:pPr marL="468000" indent="-468000" algn="just">
              <a:lnSpc>
                <a:spcPct val="150000"/>
              </a:lnSpc>
              <a:spcBef>
                <a:spcPts val="500"/>
              </a:spcBef>
              <a:spcAft>
                <a:spcPts val="500"/>
              </a:spcAft>
            </a:pPr>
            <a:r>
              <a:rPr lang="en-US" sz="1900" dirty="0">
                <a:latin typeface="+mj-lt"/>
              </a:rPr>
              <a:t>        1 2 3 4 5 process 4 will be skipped</a:t>
            </a:r>
          </a:p>
          <a:p>
            <a:pPr marL="468000" indent="-468000" algn="just">
              <a:lnSpc>
                <a:spcPct val="150000"/>
              </a:lnSpc>
              <a:spcBef>
                <a:spcPts val="500"/>
              </a:spcBef>
              <a:spcAft>
                <a:spcPts val="500"/>
              </a:spcAft>
            </a:pPr>
            <a:r>
              <a:rPr lang="en-US" sz="1900" dirty="0">
                <a:latin typeface="+mj-lt"/>
              </a:rPr>
              <a:t>        1 2 3 4 5 process 3 will be skipped, so safest process is 1.</a:t>
            </a:r>
          </a:p>
        </p:txBody>
      </p:sp>
      <p:sp>
        <p:nvSpPr>
          <p:cNvPr id="2" name="Rectangle 4">
            <a:extLst>
              <a:ext uri="{FF2B5EF4-FFF2-40B4-BE49-F238E27FC236}">
                <a16:creationId xmlns:a16="http://schemas.microsoft.com/office/drawing/2014/main" id="{B8497834-9DF0-BD11-5AC7-13D4F66F7ED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23B5F160-817C-604F-779A-FD727A0491F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45E0AD30-3ED6-45CD-3230-249947FF8B1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ED35044E-1650-6099-5F26-486F811DDD2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1B1CC156-1978-849E-5803-34FD8376307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684B9F0B-136D-15FA-3FF5-0A9456662D5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22219803-CFE9-6409-50B5-A1DEBA6601F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1E9276CC-CA8A-176A-DDE7-E4B30754AF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92AE0551-7A4F-A117-7A97-4CCCCE3638C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57842779"/>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796AC-3FB3-BFFB-A066-87C856D8844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A33197F-4DE4-0C37-B49C-34F7C8D0140A}"/>
              </a:ext>
            </a:extLst>
          </p:cNvPr>
          <p:cNvSpPr/>
          <p:nvPr/>
        </p:nvSpPr>
        <p:spPr>
          <a:xfrm>
            <a:off x="457200" y="609600"/>
            <a:ext cx="8213646" cy="390914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20.	Given N. print the following snake pattern (say N = 4). condition:  must not use arrays ( 1D array  or 2D array like Matrix ).</a:t>
            </a:r>
          </a:p>
          <a:p>
            <a:pPr marL="468000" indent="-468000" algn="just">
              <a:lnSpc>
                <a:spcPct val="150000"/>
              </a:lnSpc>
              <a:spcBef>
                <a:spcPts val="500"/>
              </a:spcBef>
              <a:spcAft>
                <a:spcPts val="500"/>
              </a:spcAft>
            </a:pPr>
            <a:r>
              <a:rPr lang="en-US" sz="2000" dirty="0">
                <a:latin typeface="+mj-lt"/>
              </a:rPr>
              <a:t>	1   2   3   4</a:t>
            </a:r>
          </a:p>
          <a:p>
            <a:pPr marL="468000" indent="-468000" algn="just">
              <a:lnSpc>
                <a:spcPct val="150000"/>
              </a:lnSpc>
              <a:spcBef>
                <a:spcPts val="500"/>
              </a:spcBef>
              <a:spcAft>
                <a:spcPts val="500"/>
              </a:spcAft>
            </a:pPr>
            <a:r>
              <a:rPr lang="en-US" sz="2000" dirty="0">
                <a:latin typeface="+mj-lt"/>
              </a:rPr>
              <a:t>	8   7   6    5</a:t>
            </a:r>
          </a:p>
          <a:p>
            <a:pPr marL="468000" indent="-468000" algn="just">
              <a:lnSpc>
                <a:spcPct val="150000"/>
              </a:lnSpc>
              <a:spcBef>
                <a:spcPts val="500"/>
              </a:spcBef>
              <a:spcAft>
                <a:spcPts val="500"/>
              </a:spcAft>
            </a:pPr>
            <a:r>
              <a:rPr lang="en-US" sz="2000" dirty="0">
                <a:latin typeface="+mj-lt"/>
              </a:rPr>
              <a:t>	9   10  11   12</a:t>
            </a:r>
          </a:p>
          <a:p>
            <a:pPr marL="468000" indent="-468000" algn="just">
              <a:lnSpc>
                <a:spcPct val="150000"/>
              </a:lnSpc>
              <a:spcBef>
                <a:spcPts val="500"/>
              </a:spcBef>
              <a:spcAft>
                <a:spcPts val="500"/>
              </a:spcAft>
            </a:pPr>
            <a:r>
              <a:rPr lang="en-US" sz="2000" dirty="0">
                <a:latin typeface="+mj-lt"/>
              </a:rPr>
              <a:t>	16  15  14  13</a:t>
            </a:r>
          </a:p>
          <a:p>
            <a:pPr marL="468000" indent="-468000" algn="just">
              <a:lnSpc>
                <a:spcPct val="150000"/>
              </a:lnSpc>
              <a:spcBef>
                <a:spcPts val="500"/>
              </a:spcBef>
              <a:spcAft>
                <a:spcPts val="500"/>
              </a:spcAft>
            </a:pPr>
            <a:r>
              <a:rPr lang="en-US" sz="2000" dirty="0">
                <a:latin typeface="+mj-lt"/>
              </a:rPr>
              <a:t> </a:t>
            </a:r>
          </a:p>
        </p:txBody>
      </p:sp>
      <p:sp>
        <p:nvSpPr>
          <p:cNvPr id="2" name="Rectangle 4">
            <a:extLst>
              <a:ext uri="{FF2B5EF4-FFF2-40B4-BE49-F238E27FC236}">
                <a16:creationId xmlns:a16="http://schemas.microsoft.com/office/drawing/2014/main" id="{6118A808-F1B7-FC75-7991-BE70F6DC9E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EBAD563E-6B74-FEE5-9DC4-EE9CB1C3BCF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5B58263E-4D5A-0B04-AFCB-6C2E029AC4D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7AE1B50F-0D90-83B9-13D6-E197E173429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0BF9E02A-4910-A7B7-58E4-066D5EC051B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7079229E-B6A4-703F-82ED-9292F39635B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2A9041DB-7BFF-E115-489E-8B870B1DC6D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5FF14576-ED4C-EE3A-EFB3-6FB23319CBC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A46F3C1A-2394-D4B8-9F73-98C051F164E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75514037"/>
      </p:ext>
    </p:extLst>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69525-4969-FD6C-8080-170CCCCEE6AA}"/>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264F76B-15F5-43C5-A13F-AE7E1C8144FE}"/>
              </a:ext>
            </a:extLst>
          </p:cNvPr>
          <p:cNvSpPr/>
          <p:nvPr/>
        </p:nvSpPr>
        <p:spPr>
          <a:xfrm>
            <a:off x="457200" y="609600"/>
            <a:ext cx="8213646" cy="319100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21.	Given N. print the Latin Matrix (say N = 3). condition:  must not use strings(aka character literals), arrays (both 1D and 2D), inbuilt functions(like rotate).</a:t>
            </a:r>
          </a:p>
          <a:p>
            <a:pPr marL="468000" indent="-468000" algn="just">
              <a:lnSpc>
                <a:spcPct val="150000"/>
              </a:lnSpc>
              <a:spcBef>
                <a:spcPts val="500"/>
              </a:spcBef>
              <a:spcAft>
                <a:spcPts val="500"/>
              </a:spcAft>
            </a:pPr>
            <a:r>
              <a:rPr lang="en-US" sz="2000" dirty="0">
                <a:latin typeface="+mj-lt"/>
              </a:rPr>
              <a:t>	A   B   C</a:t>
            </a:r>
          </a:p>
          <a:p>
            <a:pPr marL="468000" indent="-468000" algn="just">
              <a:lnSpc>
                <a:spcPct val="150000"/>
              </a:lnSpc>
              <a:spcBef>
                <a:spcPts val="500"/>
              </a:spcBef>
              <a:spcAft>
                <a:spcPts val="500"/>
              </a:spcAft>
            </a:pPr>
            <a:r>
              <a:rPr lang="en-US" sz="2000" dirty="0">
                <a:latin typeface="+mj-lt"/>
              </a:rPr>
              <a:t>	B   C   A</a:t>
            </a:r>
          </a:p>
          <a:p>
            <a:pPr marL="468000" indent="-468000" algn="just">
              <a:lnSpc>
                <a:spcPct val="150000"/>
              </a:lnSpc>
              <a:spcBef>
                <a:spcPts val="500"/>
              </a:spcBef>
              <a:spcAft>
                <a:spcPts val="500"/>
              </a:spcAft>
            </a:pPr>
            <a:r>
              <a:rPr lang="en-US" sz="2000" dirty="0">
                <a:latin typeface="+mj-lt"/>
              </a:rPr>
              <a:t>	C   A   B</a:t>
            </a:r>
          </a:p>
        </p:txBody>
      </p:sp>
      <p:sp>
        <p:nvSpPr>
          <p:cNvPr id="2" name="Rectangle 4">
            <a:extLst>
              <a:ext uri="{FF2B5EF4-FFF2-40B4-BE49-F238E27FC236}">
                <a16:creationId xmlns:a16="http://schemas.microsoft.com/office/drawing/2014/main" id="{083634C1-5CB3-5E08-632E-97585415DC0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E4F3F531-8096-B12C-CB68-5799F3711C6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9D0311A8-F882-8409-5C8E-F153D0426CC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A812C1E2-EA69-8A8E-36CB-D149BC7925F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70BE80A8-7063-E849-3069-EED804C421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FFFBE88F-6577-45D4-6829-AE8CCDCF0A3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080D70AE-EC86-31D7-E71C-3E75BC19FB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CDA03DCC-4174-7B4E-BF8D-B0DCDDA3E1F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C84BC073-F327-6069-AA3A-F0227941761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1162539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609600"/>
            <a:ext cx="8213646" cy="3524426"/>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1.	Replace every element with the greatest element on right side</a:t>
            </a:r>
          </a:p>
          <a:p>
            <a:pPr marL="468000" indent="-468000" algn="just">
              <a:lnSpc>
                <a:spcPct val="150000"/>
              </a:lnSpc>
              <a:spcBef>
                <a:spcPts val="500"/>
              </a:spcBef>
              <a:spcAft>
                <a:spcPts val="500"/>
              </a:spcAft>
            </a:pPr>
            <a:r>
              <a:rPr lang="en-US" sz="2000" dirty="0">
                <a:latin typeface="+mj-lt"/>
              </a:rPr>
              <a:t>	Last Updated: 06-05-2019</a:t>
            </a:r>
          </a:p>
          <a:p>
            <a:pPr marL="468000" indent="-468000" algn="just">
              <a:lnSpc>
                <a:spcPct val="150000"/>
              </a:lnSpc>
              <a:spcBef>
                <a:spcPts val="500"/>
              </a:spcBef>
              <a:spcAft>
                <a:spcPts val="500"/>
              </a:spcAft>
            </a:pPr>
            <a:r>
              <a:rPr lang="en-US" sz="2000" dirty="0">
                <a:latin typeface="+mj-lt"/>
              </a:rPr>
              <a:t>	Given an array of integers, replace every element with the next greatest element (greatest element on the right side) in the array. Since there is no element next to the last element, replace it with -1. For example, if the array is {16, 17, 4, 3, 5, 2}, then it should be modified to {17, 5, 5, 5, 2, -1}.</a:t>
            </a:r>
          </a:p>
        </p:txBody>
      </p:sp>
      <p:sp>
        <p:nvSpPr>
          <p:cNvPr id="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38490495"/>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932CD-EE3F-792A-2962-C64B08E91FC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AF246A7-8035-7F5A-13FC-F7B790646D27}"/>
              </a:ext>
            </a:extLst>
          </p:cNvPr>
          <p:cNvSpPr/>
          <p:nvPr/>
        </p:nvSpPr>
        <p:spPr>
          <a:xfrm>
            <a:off x="457200" y="609600"/>
            <a:ext cx="8213646" cy="5761193"/>
          </a:xfrm>
          <a:prstGeom prst="rect">
            <a:avLst/>
          </a:prstGeom>
        </p:spPr>
        <p:txBody>
          <a:bodyPr wrap="square">
            <a:spAutoFit/>
          </a:bodyPr>
          <a:lstStyle/>
          <a:p>
            <a:pPr marL="468000" indent="-468000" algn="just">
              <a:lnSpc>
                <a:spcPct val="150000"/>
              </a:lnSpc>
              <a:spcBef>
                <a:spcPts val="500"/>
              </a:spcBef>
              <a:spcAft>
                <a:spcPts val="500"/>
              </a:spcAft>
            </a:pPr>
            <a:r>
              <a:rPr lang="en-US" sz="1900" dirty="0">
                <a:latin typeface="+mj-lt"/>
              </a:rPr>
              <a:t>22.  Given a number N. find the minimum count of numbers in which N can be represented as a sum of numbers x1, x2, … </a:t>
            </a:r>
            <a:r>
              <a:rPr lang="en-US" sz="1900" dirty="0" err="1">
                <a:latin typeface="+mj-lt"/>
              </a:rPr>
              <a:t>xn</a:t>
            </a:r>
            <a:r>
              <a:rPr lang="en-US" sz="1900" dirty="0">
                <a:latin typeface="+mj-lt"/>
              </a:rPr>
              <a:t>. where xi is number whose digits are 0s and 1s.</a:t>
            </a:r>
          </a:p>
          <a:p>
            <a:pPr marL="468000" indent="-468000" algn="just">
              <a:lnSpc>
                <a:spcPct val="150000"/>
              </a:lnSpc>
              <a:spcBef>
                <a:spcPts val="500"/>
              </a:spcBef>
              <a:spcAft>
                <a:spcPts val="500"/>
              </a:spcAft>
            </a:pPr>
            <a:r>
              <a:rPr lang="en-US" sz="1900" dirty="0">
                <a:latin typeface="+mj-lt"/>
              </a:rPr>
              <a:t>	Example 1)  </a:t>
            </a:r>
          </a:p>
          <a:p>
            <a:pPr marL="468000" indent="-468000" algn="just">
              <a:lnSpc>
                <a:spcPct val="150000"/>
              </a:lnSpc>
              <a:spcBef>
                <a:spcPts val="500"/>
              </a:spcBef>
              <a:spcAft>
                <a:spcPts val="500"/>
              </a:spcAft>
            </a:pPr>
            <a:r>
              <a:rPr lang="en-US" sz="1900" dirty="0">
                <a:latin typeface="+mj-lt"/>
              </a:rPr>
              <a:t>	Input:  </a:t>
            </a:r>
          </a:p>
          <a:p>
            <a:pPr marL="468000" indent="-468000" algn="just">
              <a:lnSpc>
                <a:spcPct val="150000"/>
              </a:lnSpc>
              <a:spcBef>
                <a:spcPts val="500"/>
              </a:spcBef>
              <a:spcAft>
                <a:spcPts val="500"/>
              </a:spcAft>
            </a:pPr>
            <a:r>
              <a:rPr lang="en-US" sz="1900" dirty="0">
                <a:latin typeface="+mj-lt"/>
              </a:rPr>
              <a:t>	N = 33</a:t>
            </a:r>
          </a:p>
          <a:p>
            <a:pPr marL="468000" indent="-468000" algn="just">
              <a:lnSpc>
                <a:spcPct val="150000"/>
              </a:lnSpc>
              <a:spcBef>
                <a:spcPts val="500"/>
              </a:spcBef>
              <a:spcAft>
                <a:spcPts val="500"/>
              </a:spcAft>
            </a:pPr>
            <a:r>
              <a:rPr lang="en-US" sz="1900" dirty="0">
                <a:latin typeface="+mj-lt"/>
              </a:rPr>
              <a:t>	Output: </a:t>
            </a:r>
          </a:p>
          <a:p>
            <a:pPr marL="468000" indent="-468000" algn="just">
              <a:lnSpc>
                <a:spcPct val="150000"/>
              </a:lnSpc>
              <a:spcBef>
                <a:spcPts val="500"/>
              </a:spcBef>
              <a:spcAft>
                <a:spcPts val="500"/>
              </a:spcAft>
            </a:pPr>
            <a:r>
              <a:rPr lang="en-US" sz="1900" dirty="0">
                <a:latin typeface="+mj-lt"/>
              </a:rPr>
              <a:t>	count = 3.     </a:t>
            </a:r>
          </a:p>
          <a:p>
            <a:pPr marL="468000" indent="-468000" algn="just">
              <a:lnSpc>
                <a:spcPct val="150000"/>
              </a:lnSpc>
              <a:spcBef>
                <a:spcPts val="500"/>
              </a:spcBef>
              <a:spcAft>
                <a:spcPts val="500"/>
              </a:spcAft>
            </a:pPr>
            <a:r>
              <a:rPr lang="en-US" sz="1900" dirty="0">
                <a:latin typeface="+mj-lt"/>
              </a:rPr>
              <a:t>	33( 11 + 11 + 11 )</a:t>
            </a:r>
          </a:p>
          <a:p>
            <a:pPr marL="468000" indent="-468000" algn="just">
              <a:lnSpc>
                <a:spcPct val="150000"/>
              </a:lnSpc>
              <a:spcBef>
                <a:spcPts val="500"/>
              </a:spcBef>
              <a:spcAft>
                <a:spcPts val="500"/>
              </a:spcAft>
            </a:pPr>
            <a:r>
              <a:rPr lang="en-US" sz="1900" dirty="0">
                <a:latin typeface="+mj-lt"/>
              </a:rPr>
              <a:t>	some other possibilities of 33 is (11 + 11 + 10 + 1),   (11 + 10 + 10 +1+ 1), (10 + 10 + 10 + 1 + 1 + 1)</a:t>
            </a:r>
          </a:p>
        </p:txBody>
      </p:sp>
      <p:sp>
        <p:nvSpPr>
          <p:cNvPr id="2" name="Rectangle 4">
            <a:extLst>
              <a:ext uri="{FF2B5EF4-FFF2-40B4-BE49-F238E27FC236}">
                <a16:creationId xmlns:a16="http://schemas.microsoft.com/office/drawing/2014/main" id="{02EE1163-3863-AB49-E377-2DAAB23C999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BF2E4911-2557-A9FA-17FE-61511E3C8DA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D1C9517A-FF19-0938-9631-554EA809BC2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A2ACCDD0-2A35-BD0D-40EB-1529F55F96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92CE0939-27D5-E90F-E023-89F5C8975C1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B74B6402-0000-4F0B-9D33-298F3DFBE5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A1F6B5BB-1729-3414-C98E-09F257AC638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1B944398-2286-BA12-A9DE-E7FF4F066EF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3E523623-0CBA-0358-C701-1FC6FCCA9F4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78153918"/>
      </p:ext>
    </p:extLst>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B9E23-EFFF-BFDA-D025-8DE37C0C3AB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1B199AB-ED73-2C6D-F9DE-ECFFC7DA311D}"/>
              </a:ext>
            </a:extLst>
          </p:cNvPr>
          <p:cNvSpPr/>
          <p:nvPr/>
        </p:nvSpPr>
        <p:spPr>
          <a:xfrm>
            <a:off x="457200" y="609600"/>
            <a:ext cx="8213646" cy="390914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23. Pangram Checking</a:t>
            </a:r>
          </a:p>
          <a:p>
            <a:pPr marL="468000" indent="-468000" algn="just">
              <a:lnSpc>
                <a:spcPct val="150000"/>
              </a:lnSpc>
              <a:spcBef>
                <a:spcPts val="500"/>
              </a:spcBef>
              <a:spcAft>
                <a:spcPts val="500"/>
              </a:spcAft>
            </a:pPr>
            <a:r>
              <a:rPr lang="en-US" sz="2000" dirty="0">
                <a:latin typeface="+mj-lt"/>
              </a:rPr>
              <a:t>	Check whether all </a:t>
            </a:r>
            <a:r>
              <a:rPr lang="en-US" sz="2000" dirty="0" err="1">
                <a:latin typeface="+mj-lt"/>
              </a:rPr>
              <a:t>english</a:t>
            </a:r>
            <a:r>
              <a:rPr lang="en-US" sz="2000" dirty="0">
                <a:latin typeface="+mj-lt"/>
              </a:rPr>
              <a:t> alphabets are present in the given sentence or not</a:t>
            </a:r>
          </a:p>
          <a:p>
            <a:pPr marL="468000" indent="-468000" algn="just">
              <a:lnSpc>
                <a:spcPct val="150000"/>
              </a:lnSpc>
              <a:spcBef>
                <a:spcPts val="500"/>
              </a:spcBef>
              <a:spcAft>
                <a:spcPts val="500"/>
              </a:spcAft>
            </a:pPr>
            <a:r>
              <a:rPr lang="en-US" sz="2000" dirty="0">
                <a:latin typeface="+mj-lt"/>
              </a:rPr>
              <a:t>	I/P: </a:t>
            </a:r>
            <a:r>
              <a:rPr lang="en-US" sz="2000" dirty="0" err="1">
                <a:latin typeface="+mj-lt"/>
              </a:rPr>
              <a:t>abc</a:t>
            </a:r>
            <a:r>
              <a:rPr lang="en-US" sz="2000" dirty="0">
                <a:latin typeface="+mj-lt"/>
              </a:rPr>
              <a:t> </a:t>
            </a:r>
            <a:r>
              <a:rPr lang="en-US" sz="2000" dirty="0" err="1">
                <a:latin typeface="+mj-lt"/>
              </a:rPr>
              <a:t>defGhi</a:t>
            </a:r>
            <a:r>
              <a:rPr lang="en-US" sz="2000" dirty="0">
                <a:latin typeface="+mj-lt"/>
              </a:rPr>
              <a:t> </a:t>
            </a:r>
            <a:r>
              <a:rPr lang="en-US" sz="2000" dirty="0" err="1">
                <a:latin typeface="+mj-lt"/>
              </a:rPr>
              <a:t>JklmnOP</a:t>
            </a:r>
            <a:r>
              <a:rPr lang="en-US" sz="2000" dirty="0">
                <a:latin typeface="+mj-lt"/>
              </a:rPr>
              <a:t> </a:t>
            </a:r>
            <a:r>
              <a:rPr lang="en-US" sz="2000" dirty="0" err="1">
                <a:latin typeface="+mj-lt"/>
              </a:rPr>
              <a:t>QRStuv</a:t>
            </a:r>
            <a:r>
              <a:rPr lang="en-US" sz="2000" dirty="0">
                <a:latin typeface="+mj-lt"/>
              </a:rPr>
              <a:t> </a:t>
            </a:r>
            <a:r>
              <a:rPr lang="en-US" sz="2000" dirty="0" err="1">
                <a:latin typeface="+mj-lt"/>
              </a:rPr>
              <a:t>wxyz</a:t>
            </a:r>
            <a:endParaRPr lang="en-US" sz="2000" dirty="0">
              <a:latin typeface="+mj-lt"/>
            </a:endParaRPr>
          </a:p>
          <a:p>
            <a:pPr marL="468000" indent="-468000" algn="just">
              <a:lnSpc>
                <a:spcPct val="150000"/>
              </a:lnSpc>
              <a:spcBef>
                <a:spcPts val="500"/>
              </a:spcBef>
              <a:spcAft>
                <a:spcPts val="500"/>
              </a:spcAft>
            </a:pPr>
            <a:r>
              <a:rPr lang="en-US" sz="2000" dirty="0">
                <a:latin typeface="+mj-lt"/>
              </a:rPr>
              <a:t>	O/P: True</a:t>
            </a:r>
          </a:p>
          <a:p>
            <a:pPr marL="468000" indent="-468000" algn="just">
              <a:lnSpc>
                <a:spcPct val="150000"/>
              </a:lnSpc>
              <a:spcBef>
                <a:spcPts val="500"/>
              </a:spcBef>
              <a:spcAft>
                <a:spcPts val="500"/>
              </a:spcAft>
            </a:pPr>
            <a:r>
              <a:rPr lang="en-US" sz="2000" dirty="0">
                <a:latin typeface="+mj-lt"/>
              </a:rPr>
              <a:t>	I/P: </a:t>
            </a:r>
            <a:r>
              <a:rPr lang="en-US" sz="2000" dirty="0" err="1">
                <a:latin typeface="+mj-lt"/>
              </a:rPr>
              <a:t>abc</a:t>
            </a:r>
            <a:r>
              <a:rPr lang="en-US" sz="2000" dirty="0">
                <a:latin typeface="+mj-lt"/>
              </a:rPr>
              <a:t> </a:t>
            </a:r>
            <a:r>
              <a:rPr lang="en-US" sz="2000" dirty="0" err="1">
                <a:latin typeface="+mj-lt"/>
              </a:rPr>
              <a:t>defGhi</a:t>
            </a:r>
            <a:r>
              <a:rPr lang="en-US" sz="2000" dirty="0">
                <a:latin typeface="+mj-lt"/>
              </a:rPr>
              <a:t> </a:t>
            </a:r>
            <a:r>
              <a:rPr lang="en-US" sz="2000" dirty="0" err="1">
                <a:latin typeface="+mj-lt"/>
              </a:rPr>
              <a:t>JklmnOP</a:t>
            </a:r>
            <a:r>
              <a:rPr lang="en-US" sz="2000" dirty="0">
                <a:latin typeface="+mj-lt"/>
              </a:rPr>
              <a:t> </a:t>
            </a:r>
            <a:r>
              <a:rPr lang="en-US" sz="2000" dirty="0" err="1">
                <a:latin typeface="+mj-lt"/>
              </a:rPr>
              <a:t>QRStuv</a:t>
            </a:r>
            <a:endParaRPr lang="en-US" sz="2000" dirty="0">
              <a:latin typeface="+mj-lt"/>
            </a:endParaRPr>
          </a:p>
          <a:p>
            <a:pPr marL="468000" indent="-468000" algn="just">
              <a:lnSpc>
                <a:spcPct val="150000"/>
              </a:lnSpc>
              <a:spcBef>
                <a:spcPts val="500"/>
              </a:spcBef>
              <a:spcAft>
                <a:spcPts val="500"/>
              </a:spcAft>
            </a:pPr>
            <a:r>
              <a:rPr lang="en-US" sz="2000" dirty="0">
                <a:latin typeface="+mj-lt"/>
              </a:rPr>
              <a:t>	O/P: False</a:t>
            </a:r>
          </a:p>
        </p:txBody>
      </p:sp>
      <p:sp>
        <p:nvSpPr>
          <p:cNvPr id="2" name="Rectangle 4">
            <a:extLst>
              <a:ext uri="{FF2B5EF4-FFF2-40B4-BE49-F238E27FC236}">
                <a16:creationId xmlns:a16="http://schemas.microsoft.com/office/drawing/2014/main" id="{623B8ADF-6729-F6A2-F15A-113394FD77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2F7D708E-56CD-478E-91CD-3A68CCC17D6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3826BCF8-FCA2-0AF8-962B-2D18F876FC3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6D43D037-F1AA-99B2-5FF9-017C41DBFF9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5BE6EFBA-0652-097C-E945-5CCB6CCF7FB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208CB107-E590-9A8B-0345-898F31C0D70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7C378409-7309-B5C5-C6CB-C88BE65356C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813C8E5F-C478-1926-D070-75693256B23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31F90A02-4A39-A400-3EA1-B6396C54105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46939919"/>
      </p:ext>
    </p:extLst>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5EC9-4C9F-8CB4-F7E3-14AE75D2EAB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9B288A7-1AE4-DAF8-07A8-0F10094D0022}"/>
              </a:ext>
            </a:extLst>
          </p:cNvPr>
          <p:cNvSpPr/>
          <p:nvPr/>
        </p:nvSpPr>
        <p:spPr>
          <a:xfrm>
            <a:off x="457200" y="609600"/>
            <a:ext cx="8213646" cy="496071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24.	Password Strength</a:t>
            </a:r>
          </a:p>
          <a:p>
            <a:pPr marL="468000" indent="-468000" algn="just">
              <a:lnSpc>
                <a:spcPct val="150000"/>
              </a:lnSpc>
              <a:spcBef>
                <a:spcPts val="500"/>
              </a:spcBef>
              <a:spcAft>
                <a:spcPts val="500"/>
              </a:spcAft>
            </a:pPr>
            <a:r>
              <a:rPr lang="en-US" sz="2000" dirty="0">
                <a:latin typeface="+mj-lt"/>
              </a:rPr>
              <a:t>	Find the strength of the given password string based on the conditions</a:t>
            </a:r>
          </a:p>
          <a:p>
            <a:pPr marL="468000" indent="-468000" algn="just">
              <a:lnSpc>
                <a:spcPct val="150000"/>
              </a:lnSpc>
              <a:spcBef>
                <a:spcPts val="500"/>
              </a:spcBef>
              <a:spcAft>
                <a:spcPts val="500"/>
              </a:spcAft>
            </a:pPr>
            <a:r>
              <a:rPr lang="en-US" sz="2000" dirty="0">
                <a:latin typeface="+mj-lt"/>
              </a:rPr>
              <a:t>	Four rules were given based on the type and no. of characters in the string.</a:t>
            </a:r>
          </a:p>
          <a:p>
            <a:pPr marL="468000" indent="-468000" algn="just">
              <a:lnSpc>
                <a:spcPct val="150000"/>
              </a:lnSpc>
              <a:spcBef>
                <a:spcPts val="500"/>
              </a:spcBef>
              <a:spcAft>
                <a:spcPts val="500"/>
              </a:spcAft>
            </a:pPr>
            <a:r>
              <a:rPr lang="en-US" sz="2000" dirty="0">
                <a:latin typeface="+mj-lt"/>
              </a:rPr>
              <a:t>	Weak – only Rule 1 is satisfied or Rule 1 is not satisfied</a:t>
            </a:r>
          </a:p>
          <a:p>
            <a:pPr marL="468000" indent="-468000" algn="just">
              <a:lnSpc>
                <a:spcPct val="150000"/>
              </a:lnSpc>
              <a:spcBef>
                <a:spcPts val="500"/>
              </a:spcBef>
              <a:spcAft>
                <a:spcPts val="500"/>
              </a:spcAft>
            </a:pPr>
            <a:r>
              <a:rPr lang="en-US" sz="2000" dirty="0">
                <a:latin typeface="+mj-lt"/>
              </a:rPr>
              <a:t>	Medium – Two rules are satisfied</a:t>
            </a:r>
          </a:p>
          <a:p>
            <a:pPr marL="468000" indent="-468000" algn="just">
              <a:lnSpc>
                <a:spcPct val="150000"/>
              </a:lnSpc>
              <a:spcBef>
                <a:spcPts val="500"/>
              </a:spcBef>
              <a:spcAft>
                <a:spcPts val="500"/>
              </a:spcAft>
            </a:pPr>
            <a:r>
              <a:rPr lang="en-US" sz="2000" dirty="0">
                <a:latin typeface="+mj-lt"/>
              </a:rPr>
              <a:t>	Good – Three rules satisfied</a:t>
            </a:r>
          </a:p>
          <a:p>
            <a:pPr marL="468000" indent="-468000" algn="just">
              <a:lnSpc>
                <a:spcPct val="150000"/>
              </a:lnSpc>
              <a:spcBef>
                <a:spcPts val="500"/>
              </a:spcBef>
              <a:spcAft>
                <a:spcPts val="500"/>
              </a:spcAft>
            </a:pPr>
            <a:r>
              <a:rPr lang="en-US" sz="2000" dirty="0">
                <a:latin typeface="+mj-lt"/>
              </a:rPr>
              <a:t>	Strong – All Four rules satisfied</a:t>
            </a:r>
          </a:p>
        </p:txBody>
      </p:sp>
      <p:sp>
        <p:nvSpPr>
          <p:cNvPr id="2" name="Rectangle 4">
            <a:extLst>
              <a:ext uri="{FF2B5EF4-FFF2-40B4-BE49-F238E27FC236}">
                <a16:creationId xmlns:a16="http://schemas.microsoft.com/office/drawing/2014/main" id="{78529514-0300-ED41-CC65-F2C5427C0CD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340F3E3D-2D05-D7C0-0848-2E71C8F612E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ACD52560-5799-64D8-1D11-6207CEBD573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1F405430-8C15-83B7-3606-ED0EA38A93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73EB2679-9634-5A3F-028E-0448B236A7D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5BE62DF1-2808-4CCE-7370-9780C380DF2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A17B6DF6-A56C-B2E2-87A3-2B5EF938A1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78C7C97E-7204-B158-0A1E-556F77AE77A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B11F97F4-D0C9-15D1-2CF7-E67E88949DD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41992402"/>
      </p:ext>
    </p:extLst>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B1A2B-B3C0-0ECA-C9D1-4C39FEE3BE7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D5D5E51-491B-E79F-D57A-11CE760326F9}"/>
              </a:ext>
            </a:extLst>
          </p:cNvPr>
          <p:cNvSpPr/>
          <p:nvPr/>
        </p:nvSpPr>
        <p:spPr>
          <a:xfrm>
            <a:off x="457200" y="609600"/>
            <a:ext cx="8213646" cy="542238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25.	First Occurrences</a:t>
            </a:r>
          </a:p>
          <a:p>
            <a:pPr marL="468000" indent="-468000" algn="just">
              <a:lnSpc>
                <a:spcPct val="150000"/>
              </a:lnSpc>
              <a:spcBef>
                <a:spcPts val="500"/>
              </a:spcBef>
              <a:spcAft>
                <a:spcPts val="500"/>
              </a:spcAft>
            </a:pPr>
            <a:r>
              <a:rPr lang="en-US" sz="2000" dirty="0">
                <a:latin typeface="+mj-lt"/>
              </a:rPr>
              <a:t>	Given two strings, find the first occurrence of all characters of second string in the first string and</a:t>
            </a:r>
          </a:p>
          <a:p>
            <a:pPr marL="468000" indent="-468000" algn="just">
              <a:lnSpc>
                <a:spcPct val="150000"/>
              </a:lnSpc>
              <a:spcBef>
                <a:spcPts val="500"/>
              </a:spcBef>
              <a:spcAft>
                <a:spcPts val="500"/>
              </a:spcAft>
            </a:pPr>
            <a:r>
              <a:rPr lang="en-US" sz="2000" dirty="0">
                <a:latin typeface="+mj-lt"/>
              </a:rPr>
              <a:t>	print the characters between the least and the highest index</a:t>
            </a:r>
          </a:p>
          <a:p>
            <a:pPr marL="468000" indent="-468000" algn="just">
              <a:lnSpc>
                <a:spcPct val="150000"/>
              </a:lnSpc>
              <a:spcBef>
                <a:spcPts val="500"/>
              </a:spcBef>
              <a:spcAft>
                <a:spcPts val="500"/>
              </a:spcAft>
            </a:pPr>
            <a:r>
              <a:rPr lang="en-US" sz="2000" dirty="0">
                <a:latin typeface="+mj-lt"/>
              </a:rPr>
              <a:t>	I/P: ZOHOCORPORATION PORT</a:t>
            </a:r>
          </a:p>
          <a:p>
            <a:pPr marL="468000" indent="-468000" algn="just">
              <a:lnSpc>
                <a:spcPct val="150000"/>
              </a:lnSpc>
              <a:spcBef>
                <a:spcPts val="500"/>
              </a:spcBef>
              <a:spcAft>
                <a:spcPts val="500"/>
              </a:spcAft>
            </a:pPr>
            <a:r>
              <a:rPr lang="en-US" sz="2000" dirty="0">
                <a:latin typeface="+mj-lt"/>
              </a:rPr>
              <a:t>	O/P: OHOCORPORAT</a:t>
            </a:r>
          </a:p>
          <a:p>
            <a:pPr marL="468000" indent="-468000" algn="just">
              <a:lnSpc>
                <a:spcPct val="150000"/>
              </a:lnSpc>
              <a:spcBef>
                <a:spcPts val="500"/>
              </a:spcBef>
              <a:spcAft>
                <a:spcPts val="500"/>
              </a:spcAft>
            </a:pPr>
            <a:r>
              <a:rPr lang="en-US" sz="2000" dirty="0">
                <a:latin typeface="+mj-lt"/>
              </a:rPr>
              <a:t>	Explanation: The index of P in first string is 7, O is 1, R is 6 and T is 11. The largest range is 1 – 11.</a:t>
            </a:r>
          </a:p>
          <a:p>
            <a:pPr marL="468000" indent="-468000" algn="just">
              <a:lnSpc>
                <a:spcPct val="150000"/>
              </a:lnSpc>
              <a:spcBef>
                <a:spcPts val="500"/>
              </a:spcBef>
              <a:spcAft>
                <a:spcPts val="500"/>
              </a:spcAft>
            </a:pPr>
            <a:r>
              <a:rPr lang="en-US" sz="2000" dirty="0">
                <a:latin typeface="+mj-lt"/>
              </a:rPr>
              <a:t>	So print the characters of the first string in this </a:t>
            </a:r>
            <a:r>
              <a:rPr lang="en-US" sz="2000" dirty="0" err="1">
                <a:latin typeface="+mj-lt"/>
              </a:rPr>
              <a:t>inex</a:t>
            </a:r>
            <a:r>
              <a:rPr lang="en-US" sz="2000" dirty="0">
                <a:latin typeface="+mj-lt"/>
              </a:rPr>
              <a:t> range i.e. OHOCORPORAT</a:t>
            </a:r>
          </a:p>
        </p:txBody>
      </p:sp>
      <p:sp>
        <p:nvSpPr>
          <p:cNvPr id="2" name="Rectangle 4">
            <a:extLst>
              <a:ext uri="{FF2B5EF4-FFF2-40B4-BE49-F238E27FC236}">
                <a16:creationId xmlns:a16="http://schemas.microsoft.com/office/drawing/2014/main" id="{B5FCA275-F820-8B68-EEDC-BE023C0BC43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C6869385-CF14-75C0-56F6-5CF1034AFB9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CF23D8C6-86BF-0FA3-5B25-43E389A494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01D4370E-ED22-B935-35AA-E7EDB91CD85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CFD9C185-66B9-951B-E763-00956AF6D18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BE714D62-9262-B6A5-FAE8-919F6B25A5B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D96CD9A3-67F4-5ED5-143F-A8FA947317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12D66FB9-9BDF-8803-56EE-6D23AE654F1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A62D8B02-D31F-6FB5-64E9-5558E9FB5AE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10499520"/>
      </p:ext>
    </p:extLst>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BBED4-3778-F25F-D025-3541DF40DEF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2CA2DFA-2B84-9580-8C88-7F2080E5AD1C}"/>
              </a:ext>
            </a:extLst>
          </p:cNvPr>
          <p:cNvSpPr/>
          <p:nvPr/>
        </p:nvSpPr>
        <p:spPr>
          <a:xfrm>
            <a:off x="457200" y="609600"/>
            <a:ext cx="8213646" cy="508895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26.	Matrix Diagonal sum</a:t>
            </a:r>
          </a:p>
          <a:p>
            <a:pPr marL="468000" indent="-468000" algn="just">
              <a:lnSpc>
                <a:spcPct val="150000"/>
              </a:lnSpc>
              <a:spcBef>
                <a:spcPts val="500"/>
              </a:spcBef>
              <a:spcAft>
                <a:spcPts val="500"/>
              </a:spcAft>
            </a:pPr>
            <a:r>
              <a:rPr lang="en-US" sz="2000" dirty="0">
                <a:latin typeface="+mj-lt"/>
              </a:rPr>
              <a:t>	Given a matrix print the largest of the sums of the two triangles split by diagonal from top right to bottom left</a:t>
            </a:r>
          </a:p>
          <a:p>
            <a:pPr marL="468000" indent="-468000" algn="just">
              <a:lnSpc>
                <a:spcPct val="150000"/>
              </a:lnSpc>
              <a:spcBef>
                <a:spcPts val="500"/>
              </a:spcBef>
              <a:spcAft>
                <a:spcPts val="500"/>
              </a:spcAft>
            </a:pPr>
            <a:r>
              <a:rPr lang="en-US" sz="2000" dirty="0">
                <a:latin typeface="+mj-lt"/>
              </a:rPr>
              <a:t>	I/P:</a:t>
            </a:r>
          </a:p>
          <a:p>
            <a:pPr marL="468000" indent="-468000" algn="just">
              <a:lnSpc>
                <a:spcPct val="150000"/>
              </a:lnSpc>
              <a:spcBef>
                <a:spcPts val="500"/>
              </a:spcBef>
              <a:spcAft>
                <a:spcPts val="500"/>
              </a:spcAft>
            </a:pPr>
            <a:r>
              <a:rPr lang="en-US" sz="2000" dirty="0">
                <a:latin typeface="+mj-lt"/>
              </a:rPr>
              <a:t>	3 3</a:t>
            </a:r>
          </a:p>
          <a:p>
            <a:pPr marL="468000" indent="-468000" algn="just">
              <a:lnSpc>
                <a:spcPct val="150000"/>
              </a:lnSpc>
              <a:spcBef>
                <a:spcPts val="500"/>
              </a:spcBef>
              <a:spcAft>
                <a:spcPts val="500"/>
              </a:spcAft>
            </a:pPr>
            <a:r>
              <a:rPr lang="en-US" sz="2000" dirty="0">
                <a:latin typeface="+mj-lt"/>
              </a:rPr>
              <a:t>	1 2 3</a:t>
            </a:r>
          </a:p>
          <a:p>
            <a:pPr marL="468000" indent="-468000" algn="just">
              <a:lnSpc>
                <a:spcPct val="150000"/>
              </a:lnSpc>
              <a:spcBef>
                <a:spcPts val="500"/>
              </a:spcBef>
              <a:spcAft>
                <a:spcPts val="500"/>
              </a:spcAft>
            </a:pPr>
            <a:r>
              <a:rPr lang="en-US" sz="2000" dirty="0">
                <a:latin typeface="+mj-lt"/>
              </a:rPr>
              <a:t>	4 5 6</a:t>
            </a:r>
          </a:p>
          <a:p>
            <a:pPr marL="468000" indent="-468000" algn="just">
              <a:lnSpc>
                <a:spcPct val="150000"/>
              </a:lnSpc>
              <a:spcBef>
                <a:spcPts val="500"/>
              </a:spcBef>
              <a:spcAft>
                <a:spcPts val="500"/>
              </a:spcAft>
            </a:pPr>
            <a:r>
              <a:rPr lang="en-US" sz="2000" dirty="0">
                <a:latin typeface="+mj-lt"/>
              </a:rPr>
              <a:t>	7 8 9</a:t>
            </a:r>
          </a:p>
          <a:p>
            <a:pPr marL="468000" indent="-468000" algn="just">
              <a:lnSpc>
                <a:spcPct val="150000"/>
              </a:lnSpc>
              <a:spcBef>
                <a:spcPts val="500"/>
              </a:spcBef>
              <a:spcAft>
                <a:spcPts val="500"/>
              </a:spcAft>
            </a:pPr>
            <a:r>
              <a:rPr lang="en-US" sz="2000" dirty="0">
                <a:latin typeface="+mj-lt"/>
              </a:rPr>
              <a:t>	O/P: 38</a:t>
            </a:r>
          </a:p>
        </p:txBody>
      </p:sp>
      <p:sp>
        <p:nvSpPr>
          <p:cNvPr id="2" name="Rectangle 4">
            <a:extLst>
              <a:ext uri="{FF2B5EF4-FFF2-40B4-BE49-F238E27FC236}">
                <a16:creationId xmlns:a16="http://schemas.microsoft.com/office/drawing/2014/main" id="{95CF31CA-4608-B8E4-1608-DF94B4B364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1BF06B04-E2BA-C22E-F9E6-784AED64719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0E361CAD-FF57-36F1-ADB1-D3D8CCB4B44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8C57374E-DEEE-E5E0-F8E1-5D0496B5A10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A8F308A6-B93A-9E40-6710-FECA78DACC2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43EB0D4B-A9D2-9EAB-B925-B9C2CC1F2C0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40070B5A-87F5-92DB-90FE-AE3C6B2F40B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EB431F59-B6E8-EA08-48EA-85C1C7229D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CD3B8557-6C6A-B778-A43F-859F42D8847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54588326"/>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F473A-8A3D-3CF0-E2E9-E2A5A2D3280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947DB07-4890-67D1-D8B6-2ED443D2858D}"/>
              </a:ext>
            </a:extLst>
          </p:cNvPr>
          <p:cNvSpPr/>
          <p:nvPr/>
        </p:nvSpPr>
        <p:spPr>
          <a:xfrm>
            <a:off x="457200" y="609600"/>
            <a:ext cx="8213646" cy="567886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27.	Matrix Addition</a:t>
            </a:r>
          </a:p>
          <a:p>
            <a:pPr marL="468000" indent="-468000" algn="just">
              <a:lnSpc>
                <a:spcPct val="150000"/>
              </a:lnSpc>
              <a:spcBef>
                <a:spcPts val="500"/>
              </a:spcBef>
              <a:spcAft>
                <a:spcPts val="500"/>
              </a:spcAft>
            </a:pPr>
            <a:r>
              <a:rPr lang="en-US" sz="2000" dirty="0">
                <a:latin typeface="+mj-lt"/>
              </a:rPr>
              <a:t>	Given n integer arrays of different size, find the </a:t>
            </a:r>
            <a:r>
              <a:rPr lang="en-US" sz="2000" dirty="0" err="1">
                <a:latin typeface="+mj-lt"/>
              </a:rPr>
              <a:t>addititon</a:t>
            </a:r>
            <a:r>
              <a:rPr lang="en-US" sz="2000" dirty="0">
                <a:latin typeface="+mj-lt"/>
              </a:rPr>
              <a:t> of numbers represented by the arrays</a:t>
            </a:r>
          </a:p>
          <a:p>
            <a:pPr marL="468000" indent="-468000" algn="just">
              <a:lnSpc>
                <a:spcPct val="150000"/>
              </a:lnSpc>
              <a:spcBef>
                <a:spcPts val="500"/>
              </a:spcBef>
              <a:spcAft>
                <a:spcPts val="500"/>
              </a:spcAft>
            </a:pPr>
            <a:r>
              <a:rPr lang="en-US" sz="2000" dirty="0">
                <a:latin typeface="+mj-lt"/>
              </a:rPr>
              <a:t>	I/P: 4</a:t>
            </a:r>
          </a:p>
          <a:p>
            <a:pPr marL="468000" indent="-468000" algn="just">
              <a:lnSpc>
                <a:spcPct val="150000"/>
              </a:lnSpc>
              <a:spcBef>
                <a:spcPts val="500"/>
              </a:spcBef>
              <a:spcAft>
                <a:spcPts val="500"/>
              </a:spcAft>
            </a:pPr>
            <a:r>
              <a:rPr lang="en-US" sz="2000" dirty="0">
                <a:latin typeface="+mj-lt"/>
              </a:rPr>
              <a:t>	3 5 4 2</a:t>
            </a:r>
          </a:p>
          <a:p>
            <a:pPr marL="468000" indent="-468000" algn="just">
              <a:lnSpc>
                <a:spcPct val="150000"/>
              </a:lnSpc>
              <a:spcBef>
                <a:spcPts val="500"/>
              </a:spcBef>
              <a:spcAft>
                <a:spcPts val="500"/>
              </a:spcAft>
            </a:pPr>
            <a:r>
              <a:rPr lang="en-US" sz="2000" dirty="0">
                <a:latin typeface="+mj-lt"/>
              </a:rPr>
              <a:t>	2 4 5</a:t>
            </a:r>
          </a:p>
          <a:p>
            <a:pPr marL="468000" indent="-468000" algn="just">
              <a:lnSpc>
                <a:spcPct val="150000"/>
              </a:lnSpc>
              <a:spcBef>
                <a:spcPts val="500"/>
              </a:spcBef>
              <a:spcAft>
                <a:spcPts val="500"/>
              </a:spcAft>
            </a:pPr>
            <a:r>
              <a:rPr lang="en-US" sz="2000" dirty="0">
                <a:latin typeface="+mj-lt"/>
              </a:rPr>
              <a:t>	4 5 6 7 8</a:t>
            </a:r>
          </a:p>
          <a:p>
            <a:pPr marL="468000" indent="-468000" algn="just">
              <a:lnSpc>
                <a:spcPct val="150000"/>
              </a:lnSpc>
              <a:spcBef>
                <a:spcPts val="500"/>
              </a:spcBef>
              <a:spcAft>
                <a:spcPts val="500"/>
              </a:spcAft>
            </a:pPr>
            <a:r>
              <a:rPr lang="en-US" sz="2000" dirty="0">
                <a:latin typeface="+mj-lt"/>
              </a:rPr>
              <a:t>	4 9 2 1</a:t>
            </a:r>
          </a:p>
          <a:p>
            <a:pPr marL="468000" indent="-468000" algn="just">
              <a:lnSpc>
                <a:spcPct val="150000"/>
              </a:lnSpc>
              <a:spcBef>
                <a:spcPts val="500"/>
              </a:spcBef>
              <a:spcAft>
                <a:spcPts val="500"/>
              </a:spcAft>
            </a:pPr>
            <a:r>
              <a:rPr lang="en-US" sz="2000" dirty="0">
                <a:latin typeface="+mj-lt"/>
              </a:rPr>
              <a:t>	1 2</a:t>
            </a:r>
          </a:p>
          <a:p>
            <a:pPr marL="468000" indent="-468000" algn="just">
              <a:lnSpc>
                <a:spcPct val="150000"/>
              </a:lnSpc>
              <a:spcBef>
                <a:spcPts val="500"/>
              </a:spcBef>
              <a:spcAft>
                <a:spcPts val="500"/>
              </a:spcAft>
            </a:pPr>
            <a:r>
              <a:rPr lang="en-US" sz="2000" dirty="0">
                <a:latin typeface="+mj-lt"/>
              </a:rPr>
              <a:t>	O/P: 50856</a:t>
            </a:r>
          </a:p>
        </p:txBody>
      </p:sp>
      <p:sp>
        <p:nvSpPr>
          <p:cNvPr id="2" name="Rectangle 4">
            <a:extLst>
              <a:ext uri="{FF2B5EF4-FFF2-40B4-BE49-F238E27FC236}">
                <a16:creationId xmlns:a16="http://schemas.microsoft.com/office/drawing/2014/main" id="{00CD9D3E-B1AD-3B03-042E-7ECF8A5591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7C10BD99-6CB7-2169-F532-FD0F59CAF35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F0D38F86-C5FB-3882-310A-663DABC2AD3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FE11C874-7593-7C80-3B16-8720D94FA33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07721739-8582-90E7-7028-FC678E07A5C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A8DC20C3-9C3A-AB32-BC85-68F754F44EC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8F2FD8AC-DC29-58A6-69FC-071BCE65BD7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F8C3B17F-6F83-FE82-3AAA-0C3D584E40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BEBEFE65-4478-27BE-16B9-F9E043CA80C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78349752"/>
      </p:ext>
    </p:extLst>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C443A-E0CE-A511-5EFF-E14C4D33DF7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D4FB1FC-59AB-BB64-0C19-2AAD0C655857}"/>
              </a:ext>
            </a:extLst>
          </p:cNvPr>
          <p:cNvSpPr/>
          <p:nvPr/>
        </p:nvSpPr>
        <p:spPr>
          <a:xfrm>
            <a:off x="457200" y="609600"/>
            <a:ext cx="8213646" cy="306276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28.	Many students will able to solve 3 problems in this round. So make sure you stand apart from the </a:t>
            </a:r>
            <a:r>
              <a:rPr lang="en-US" sz="2000" dirty="0" err="1">
                <a:latin typeface="+mj-lt"/>
              </a:rPr>
              <a:t>crowd.Their</a:t>
            </a:r>
            <a:r>
              <a:rPr lang="en-US" sz="2000" dirty="0">
                <a:latin typeface="+mj-lt"/>
              </a:rPr>
              <a:t> vacancy is going to be 5 for a team. The performance in this round could be taken as a tie breaker for round 3.</a:t>
            </a:r>
          </a:p>
          <a:p>
            <a:pPr marL="468000" indent="-468000" algn="just">
              <a:lnSpc>
                <a:spcPct val="150000"/>
              </a:lnSpc>
              <a:spcBef>
                <a:spcPts val="500"/>
              </a:spcBef>
              <a:spcAft>
                <a:spcPts val="500"/>
              </a:spcAft>
            </a:pPr>
            <a:r>
              <a:rPr lang="en-US" sz="2000" dirty="0">
                <a:latin typeface="+mj-lt"/>
              </a:rPr>
              <a:t>	Input : </a:t>
            </a:r>
            <a:r>
              <a:rPr lang="en-US" sz="2000" dirty="0" err="1">
                <a:latin typeface="+mj-lt"/>
              </a:rPr>
              <a:t>aaabbcc</a:t>
            </a:r>
            <a:endParaRPr lang="en-US" sz="2000" dirty="0">
              <a:latin typeface="+mj-lt"/>
            </a:endParaRPr>
          </a:p>
          <a:p>
            <a:pPr marL="468000" indent="-468000" algn="just">
              <a:lnSpc>
                <a:spcPct val="150000"/>
              </a:lnSpc>
              <a:spcBef>
                <a:spcPts val="500"/>
              </a:spcBef>
              <a:spcAft>
                <a:spcPts val="500"/>
              </a:spcAft>
            </a:pPr>
            <a:r>
              <a:rPr lang="en-US" sz="2000" dirty="0">
                <a:latin typeface="+mj-lt"/>
              </a:rPr>
              <a:t>	Output : </a:t>
            </a:r>
            <a:r>
              <a:rPr lang="en-US" sz="2000" dirty="0" err="1">
                <a:latin typeface="+mj-lt"/>
              </a:rPr>
              <a:t>abc</a:t>
            </a:r>
            <a:endParaRPr lang="en-US" sz="2000" dirty="0">
              <a:latin typeface="+mj-lt"/>
            </a:endParaRPr>
          </a:p>
        </p:txBody>
      </p:sp>
      <p:sp>
        <p:nvSpPr>
          <p:cNvPr id="2" name="Rectangle 4">
            <a:extLst>
              <a:ext uri="{FF2B5EF4-FFF2-40B4-BE49-F238E27FC236}">
                <a16:creationId xmlns:a16="http://schemas.microsoft.com/office/drawing/2014/main" id="{8F034094-79CB-0A4D-7476-0D2917A3507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E2582899-BDCC-BA50-10D5-23718D3A0DE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A827B8C4-D084-FBF9-1E04-A923D5533D2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DADC43CE-01AC-153E-A5A4-792F986BBF1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EE3DCC60-4ECD-CA0E-163F-F28CC5FC6CA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86105C45-7C8A-9780-D8A3-E171DAB8D9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5F47A165-B470-AD2B-DDA8-FC70247B303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E4E68E87-5D75-0F2E-2CFC-5B1A6D4BDB2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3EF203C8-EEAA-2A7E-C863-E1490EAE8F2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53492045"/>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FB25B-A40F-CA50-8D03-F8B1A63F183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CB528FC-AF7E-7622-2FC0-84D5E5ABA289}"/>
              </a:ext>
            </a:extLst>
          </p:cNvPr>
          <p:cNvSpPr/>
          <p:nvPr/>
        </p:nvSpPr>
        <p:spPr>
          <a:xfrm>
            <a:off x="457200" y="609600"/>
            <a:ext cx="8213646" cy="5583388"/>
          </a:xfrm>
          <a:prstGeom prst="rect">
            <a:avLst/>
          </a:prstGeom>
        </p:spPr>
        <p:txBody>
          <a:bodyPr wrap="square">
            <a:spAutoFit/>
          </a:bodyPr>
          <a:lstStyle/>
          <a:p>
            <a:pPr marL="468000" indent="-468000" algn="just">
              <a:lnSpc>
                <a:spcPct val="130000"/>
              </a:lnSpc>
              <a:spcBef>
                <a:spcPts val="300"/>
              </a:spcBef>
              <a:spcAft>
                <a:spcPts val="300"/>
              </a:spcAft>
            </a:pPr>
            <a:r>
              <a:rPr lang="en-US" dirty="0">
                <a:latin typeface="+mj-lt"/>
              </a:rPr>
              <a:t>29.	Evaluate the expression and sort and print the output. Getting the input is the tricky part</a:t>
            </a:r>
          </a:p>
          <a:p>
            <a:pPr marL="468000" indent="-468000" algn="just">
              <a:lnSpc>
                <a:spcPct val="130000"/>
              </a:lnSpc>
              <a:spcBef>
                <a:spcPts val="300"/>
              </a:spcBef>
              <a:spcAft>
                <a:spcPts val="300"/>
              </a:spcAft>
            </a:pPr>
            <a:r>
              <a:rPr lang="en-US" dirty="0">
                <a:latin typeface="+mj-lt"/>
              </a:rPr>
              <a:t>	Input:</a:t>
            </a:r>
          </a:p>
          <a:p>
            <a:pPr marL="468000" indent="-468000" algn="just">
              <a:lnSpc>
                <a:spcPct val="130000"/>
              </a:lnSpc>
              <a:spcBef>
                <a:spcPts val="300"/>
              </a:spcBef>
              <a:spcAft>
                <a:spcPts val="300"/>
              </a:spcAft>
            </a:pPr>
            <a:r>
              <a:rPr lang="en-US" dirty="0">
                <a:latin typeface="+mj-lt"/>
              </a:rPr>
              <a:t>	Number of input : 4</a:t>
            </a:r>
          </a:p>
          <a:p>
            <a:pPr marL="468000" indent="-468000" algn="just">
              <a:lnSpc>
                <a:spcPct val="130000"/>
              </a:lnSpc>
              <a:spcBef>
                <a:spcPts val="300"/>
              </a:spcBef>
              <a:spcAft>
                <a:spcPts val="300"/>
              </a:spcAft>
            </a:pPr>
            <a:r>
              <a:rPr lang="en-US" dirty="0">
                <a:latin typeface="+mj-lt"/>
              </a:rPr>
              <a:t>	2*3</a:t>
            </a:r>
          </a:p>
          <a:p>
            <a:pPr marL="468000" indent="-468000" algn="just">
              <a:lnSpc>
                <a:spcPct val="130000"/>
              </a:lnSpc>
              <a:spcBef>
                <a:spcPts val="300"/>
              </a:spcBef>
              <a:spcAft>
                <a:spcPts val="300"/>
              </a:spcAft>
            </a:pPr>
            <a:r>
              <a:rPr lang="en-US" dirty="0">
                <a:latin typeface="+mj-lt"/>
              </a:rPr>
              <a:t>	2^2^2</a:t>
            </a:r>
          </a:p>
          <a:p>
            <a:pPr marL="468000" indent="-468000" algn="just">
              <a:lnSpc>
                <a:spcPct val="130000"/>
              </a:lnSpc>
              <a:spcBef>
                <a:spcPts val="300"/>
              </a:spcBef>
              <a:spcAft>
                <a:spcPts val="300"/>
              </a:spcAft>
            </a:pPr>
            <a:r>
              <a:rPr lang="en-US" dirty="0">
                <a:latin typeface="+mj-lt"/>
              </a:rPr>
              <a:t>	35</a:t>
            </a:r>
          </a:p>
          <a:p>
            <a:pPr marL="468000" indent="-468000" algn="just">
              <a:lnSpc>
                <a:spcPct val="130000"/>
              </a:lnSpc>
              <a:spcBef>
                <a:spcPts val="300"/>
              </a:spcBef>
              <a:spcAft>
                <a:spcPts val="300"/>
              </a:spcAft>
            </a:pPr>
            <a:r>
              <a:rPr lang="en-US" dirty="0">
                <a:latin typeface="+mj-lt"/>
              </a:rPr>
              <a:t>	3*1</a:t>
            </a:r>
          </a:p>
          <a:p>
            <a:pPr marL="468000" indent="-468000" algn="just">
              <a:lnSpc>
                <a:spcPct val="130000"/>
              </a:lnSpc>
              <a:spcBef>
                <a:spcPts val="300"/>
              </a:spcBef>
              <a:spcAft>
                <a:spcPts val="300"/>
              </a:spcAft>
            </a:pPr>
            <a:r>
              <a:rPr lang="en-US" dirty="0">
                <a:latin typeface="+mj-lt"/>
              </a:rPr>
              <a:t>	Output:</a:t>
            </a:r>
          </a:p>
          <a:p>
            <a:pPr marL="468000" indent="-468000" algn="just">
              <a:lnSpc>
                <a:spcPct val="130000"/>
              </a:lnSpc>
              <a:spcBef>
                <a:spcPts val="300"/>
              </a:spcBef>
              <a:spcAft>
                <a:spcPts val="300"/>
              </a:spcAft>
            </a:pPr>
            <a:r>
              <a:rPr lang="en-US" dirty="0">
                <a:latin typeface="+mj-lt"/>
              </a:rPr>
              <a:t>	3*1</a:t>
            </a:r>
          </a:p>
          <a:p>
            <a:pPr marL="468000" indent="-468000" algn="just">
              <a:lnSpc>
                <a:spcPct val="130000"/>
              </a:lnSpc>
              <a:spcBef>
                <a:spcPts val="300"/>
              </a:spcBef>
              <a:spcAft>
                <a:spcPts val="300"/>
              </a:spcAft>
            </a:pPr>
            <a:r>
              <a:rPr lang="en-US" dirty="0">
                <a:latin typeface="+mj-lt"/>
              </a:rPr>
              <a:t>	2*3</a:t>
            </a:r>
          </a:p>
          <a:p>
            <a:pPr marL="468000" indent="-468000" algn="just">
              <a:lnSpc>
                <a:spcPct val="130000"/>
              </a:lnSpc>
              <a:spcBef>
                <a:spcPts val="300"/>
              </a:spcBef>
              <a:spcAft>
                <a:spcPts val="300"/>
              </a:spcAft>
            </a:pPr>
            <a:r>
              <a:rPr lang="en-US" dirty="0">
                <a:latin typeface="+mj-lt"/>
              </a:rPr>
              <a:t>	2^2^2</a:t>
            </a:r>
          </a:p>
          <a:p>
            <a:pPr marL="468000" indent="-468000" algn="just">
              <a:lnSpc>
                <a:spcPct val="130000"/>
              </a:lnSpc>
              <a:spcBef>
                <a:spcPts val="300"/>
              </a:spcBef>
              <a:spcAft>
                <a:spcPts val="300"/>
              </a:spcAft>
            </a:pPr>
            <a:r>
              <a:rPr lang="en-US" dirty="0">
                <a:latin typeface="+mj-lt"/>
              </a:rPr>
              <a:t>	35</a:t>
            </a:r>
          </a:p>
        </p:txBody>
      </p:sp>
      <p:sp>
        <p:nvSpPr>
          <p:cNvPr id="2" name="Rectangle 4">
            <a:extLst>
              <a:ext uri="{FF2B5EF4-FFF2-40B4-BE49-F238E27FC236}">
                <a16:creationId xmlns:a16="http://schemas.microsoft.com/office/drawing/2014/main" id="{91EFBA45-AE08-4137-C676-B26E73CB0E1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213ED908-3E79-2566-E033-5D5CED7AEC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8AD60974-4755-6489-83BF-DD3E1FFC1EF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0FD7AE43-3478-B8B9-6242-5527224EE88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0F054255-44C3-D0DF-4FEA-9883F327F9D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423B4752-111E-D672-04C4-4A8B014F816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749A28FB-55EB-CB4A-4D0D-E319A59048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2D1A3810-2817-4155-762C-C37D8BEA7E4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4CD508AD-E84B-4D46-455F-0219D697F0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87893152"/>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B0B1E-F3F8-84C6-681E-7E2349AB370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FBC67DD-687C-BC3D-AF22-A7B47E1528D7}"/>
              </a:ext>
            </a:extLst>
          </p:cNvPr>
          <p:cNvSpPr/>
          <p:nvPr/>
        </p:nvSpPr>
        <p:spPr>
          <a:xfrm>
            <a:off x="457200" y="609600"/>
            <a:ext cx="8213646" cy="437081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30.	Given a 6 blocks, of different height h1, …, h6 . Make 2 towers using 3 Blocks for each tower in desired height h1, h2. Print the blocks to be used in ascending order</a:t>
            </a:r>
          </a:p>
          <a:p>
            <a:pPr marL="468000" indent="-468000" algn="just">
              <a:lnSpc>
                <a:spcPct val="150000"/>
              </a:lnSpc>
              <a:spcBef>
                <a:spcPts val="500"/>
              </a:spcBef>
              <a:spcAft>
                <a:spcPts val="500"/>
              </a:spcAft>
            </a:pPr>
            <a:r>
              <a:rPr lang="en-US" sz="2000" dirty="0">
                <a:latin typeface="+mj-lt"/>
              </a:rPr>
              <a:t>	Input:</a:t>
            </a:r>
          </a:p>
          <a:p>
            <a:pPr marL="468000" indent="-468000" algn="just">
              <a:lnSpc>
                <a:spcPct val="150000"/>
              </a:lnSpc>
              <a:spcBef>
                <a:spcPts val="500"/>
              </a:spcBef>
              <a:spcAft>
                <a:spcPts val="500"/>
              </a:spcAft>
            </a:pPr>
            <a:r>
              <a:rPr lang="en-US" sz="2000" dirty="0">
                <a:latin typeface="+mj-lt"/>
              </a:rPr>
              <a:t>	1 2 5 4 3  6</a:t>
            </a:r>
          </a:p>
          <a:p>
            <a:pPr marL="468000" indent="-468000" algn="just">
              <a:lnSpc>
                <a:spcPct val="150000"/>
              </a:lnSpc>
              <a:spcBef>
                <a:spcPts val="500"/>
              </a:spcBef>
              <a:spcAft>
                <a:spcPts val="500"/>
              </a:spcAft>
            </a:pPr>
            <a:r>
              <a:rPr lang="en-US" sz="2000" dirty="0">
                <a:latin typeface="+mj-lt"/>
              </a:rPr>
              <a:t>	height of tower: 6 15</a:t>
            </a:r>
          </a:p>
          <a:p>
            <a:pPr marL="468000" indent="-468000" algn="just">
              <a:lnSpc>
                <a:spcPct val="150000"/>
              </a:lnSpc>
              <a:spcBef>
                <a:spcPts val="500"/>
              </a:spcBef>
              <a:spcAft>
                <a:spcPts val="500"/>
              </a:spcAft>
            </a:pPr>
            <a:r>
              <a:rPr lang="en-US" sz="2000" dirty="0">
                <a:latin typeface="+mj-lt"/>
              </a:rPr>
              <a:t>	Output :</a:t>
            </a:r>
          </a:p>
          <a:p>
            <a:pPr marL="468000" indent="-468000" algn="just">
              <a:lnSpc>
                <a:spcPct val="150000"/>
              </a:lnSpc>
              <a:spcBef>
                <a:spcPts val="500"/>
              </a:spcBef>
              <a:spcAft>
                <a:spcPts val="500"/>
              </a:spcAft>
            </a:pPr>
            <a:r>
              <a:rPr lang="en-US" sz="2000" dirty="0">
                <a:latin typeface="+mj-lt"/>
              </a:rPr>
              <a:t>	1 2 3 &amp; 4 5 6</a:t>
            </a:r>
          </a:p>
        </p:txBody>
      </p:sp>
      <p:sp>
        <p:nvSpPr>
          <p:cNvPr id="2" name="Rectangle 4">
            <a:extLst>
              <a:ext uri="{FF2B5EF4-FFF2-40B4-BE49-F238E27FC236}">
                <a16:creationId xmlns:a16="http://schemas.microsoft.com/office/drawing/2014/main" id="{31826C72-34D0-1A3A-2BF5-445D2B37687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A78603D3-571C-05A6-49CE-803230A1371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0AD88896-2CCD-5FCF-3C69-0E9BEFF73A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F445E64D-1618-AE68-FB54-DB7EFAE7536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A7BD58B7-6BB4-8358-FC1B-E6DDD094DF1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5D2D93A1-FC27-E2FE-402B-0CFF26A8B1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2BAB118D-CFBF-6CA4-14FC-4EF836A0130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C7B0AFF5-F94F-E867-DFE4-9A7B6806DB9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2632824D-53E7-3CC7-62CD-A35F77408B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38104372"/>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4EC0E-B8BC-19DA-5812-C91ED042549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F9DFB1D-D56E-D28F-193F-56BF3EFC2F58}"/>
              </a:ext>
            </a:extLst>
          </p:cNvPr>
          <p:cNvSpPr/>
          <p:nvPr/>
        </p:nvSpPr>
        <p:spPr>
          <a:xfrm>
            <a:off x="457200" y="609600"/>
            <a:ext cx="8213646" cy="95962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31.	Given a 5X5 chess board as input. 9 knights are placed in the board. Print whether the configuration valid or Invalid.</a:t>
            </a:r>
          </a:p>
        </p:txBody>
      </p:sp>
      <p:sp>
        <p:nvSpPr>
          <p:cNvPr id="2" name="Rectangle 4">
            <a:extLst>
              <a:ext uri="{FF2B5EF4-FFF2-40B4-BE49-F238E27FC236}">
                <a16:creationId xmlns:a16="http://schemas.microsoft.com/office/drawing/2014/main" id="{FEFA438A-BA1A-F2A5-8DDB-247C43A724B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EBDB3139-BB06-B923-5D6F-60A29ED0B9C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CD73635B-A820-C983-7B3D-8BFF66F412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74FA28C0-1B6D-439F-EE9C-CC007CB0703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AB6C2579-B012-9499-086E-98AB4255B38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3AD662DE-73CD-78E1-16EF-61F5CDE923E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E1016C71-6BAA-F1F8-F228-FF8EDC4B218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A935FB15-002B-99F3-9462-BD91BAFBF66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AD30C827-23A1-3DD7-8537-01B40C60E0A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34875440"/>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09FAD-2E22-DB8B-645B-37C92C6633B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D896418-C1FE-4407-7383-F8188784DE3C}"/>
              </a:ext>
            </a:extLst>
          </p:cNvPr>
          <p:cNvSpPr/>
          <p:nvPr/>
        </p:nvSpPr>
        <p:spPr>
          <a:xfrm>
            <a:off x="457200" y="609600"/>
            <a:ext cx="8213646" cy="95962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2.	Given a Boolean matrix mat[M][N] of size M X N, modify it such that if a matrix cell mat[</a:t>
            </a:r>
            <a:r>
              <a:rPr lang="en-US" sz="2000" dirty="0" err="1">
                <a:latin typeface="+mj-lt"/>
              </a:rPr>
              <a:t>i</a:t>
            </a:r>
            <a:r>
              <a:rPr lang="en-US" sz="2000" dirty="0">
                <a:latin typeface="+mj-lt"/>
              </a:rPr>
              <a:t>][j] is 1 then make its adjacent cells as 0.</a:t>
            </a:r>
          </a:p>
        </p:txBody>
      </p:sp>
      <p:sp>
        <p:nvSpPr>
          <p:cNvPr id="2" name="Rectangle 4">
            <a:extLst>
              <a:ext uri="{FF2B5EF4-FFF2-40B4-BE49-F238E27FC236}">
                <a16:creationId xmlns:a16="http://schemas.microsoft.com/office/drawing/2014/main" id="{669982B3-93B7-CFFA-78B9-5D6D6E93BF7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5788D6D4-3669-4074-EAA7-5EAE89D7BEF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E866577A-6861-10D3-DE6C-EB13378D9C5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9E9060FB-5063-51CC-3B89-1F13CE9A6BE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E54E6F6A-0B22-65D6-8352-A8582905973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75CE2DDE-EA9B-7B7B-5884-C32CE2DD84C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985C35B6-F841-4E61-2886-58B42BDE95E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506067BB-EA95-2A53-72FF-1572B8749B8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0D88C0D2-E35B-8312-3B89-BA9347A4545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63441565"/>
      </p:ext>
    </p:extLst>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0808F-7636-6009-37E2-06CE18E2ACC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81FFF1F-995E-639C-9463-CD516D3291DD}"/>
              </a:ext>
            </a:extLst>
          </p:cNvPr>
          <p:cNvSpPr/>
          <p:nvPr/>
        </p:nvSpPr>
        <p:spPr>
          <a:xfrm>
            <a:off x="457200" y="609600"/>
            <a:ext cx="8213646" cy="260109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32.	Given a String with or without special characters find if it is Palindrome or Not.. No splitting of array must be done or No additional spaces must be used for storing the array..</a:t>
            </a:r>
          </a:p>
          <a:p>
            <a:pPr marL="468000" indent="-468000" algn="just">
              <a:lnSpc>
                <a:spcPct val="150000"/>
              </a:lnSpc>
              <a:spcBef>
                <a:spcPts val="500"/>
              </a:spcBef>
              <a:spcAft>
                <a:spcPts val="500"/>
              </a:spcAft>
            </a:pPr>
            <a:r>
              <a:rPr lang="en-US" sz="2000" dirty="0">
                <a:latin typeface="+mj-lt"/>
              </a:rPr>
              <a:t>	Eg: RACE CAR</a:t>
            </a:r>
          </a:p>
          <a:p>
            <a:pPr marL="468000" indent="-468000" algn="just">
              <a:lnSpc>
                <a:spcPct val="150000"/>
              </a:lnSpc>
              <a:spcBef>
                <a:spcPts val="500"/>
              </a:spcBef>
              <a:spcAft>
                <a:spcPts val="500"/>
              </a:spcAft>
            </a:pPr>
            <a:r>
              <a:rPr lang="en-US" sz="2000" dirty="0">
                <a:latin typeface="+mj-lt"/>
              </a:rPr>
              <a:t>	Eg: I DID, DID I ?</a:t>
            </a:r>
          </a:p>
        </p:txBody>
      </p:sp>
      <p:sp>
        <p:nvSpPr>
          <p:cNvPr id="2" name="Rectangle 4">
            <a:extLst>
              <a:ext uri="{FF2B5EF4-FFF2-40B4-BE49-F238E27FC236}">
                <a16:creationId xmlns:a16="http://schemas.microsoft.com/office/drawing/2014/main" id="{D82656C6-2756-83C3-11B7-8852AE81813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25869447-B414-3150-4DFB-02BE87463E0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EC331AC2-BF18-E9D1-F476-DEE8CFF129E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AB10D630-DE6F-69F7-77E4-3D04373A16A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A923B1DB-64B9-6C02-32A2-CCD1BE1CBF6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B6007C71-5BCE-0586-D219-585F902FE9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3A96D4BE-A04C-318B-FBF0-DBE9DF56DA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37F262D5-DD8F-1C74-53BB-272BD057DEF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8B8F492A-FAA3-A893-D105-3A76CE494C7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1115408"/>
      </p:ext>
    </p:extLst>
  </p:cSld>
  <p:clrMapOvr>
    <a:masterClrMapping/>
  </p:clrMapOvr>
  <p:transition spd="slow">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4417E-368E-5330-5DC4-F71F2C9AE7C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91C3F68-EF95-33BA-1D79-636C2BA9B5AC}"/>
              </a:ext>
            </a:extLst>
          </p:cNvPr>
          <p:cNvSpPr/>
          <p:nvPr/>
        </p:nvSpPr>
        <p:spPr>
          <a:xfrm>
            <a:off x="457200" y="609600"/>
            <a:ext cx="8213646" cy="424257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33.	Given an array of integers of size n. Convert the array in such a way that if next valid number is same as current number, double its value and replace the next number with 0. After the modification, rearrange the array such that all 0’s are shifted to the end.</a:t>
            </a:r>
          </a:p>
          <a:p>
            <a:pPr marL="468000" indent="-468000" algn="just">
              <a:lnSpc>
                <a:spcPct val="150000"/>
              </a:lnSpc>
              <a:spcBef>
                <a:spcPts val="500"/>
              </a:spcBef>
              <a:spcAft>
                <a:spcPts val="500"/>
              </a:spcAft>
            </a:pPr>
            <a:r>
              <a:rPr lang="en-US" sz="2000" dirty="0">
                <a:latin typeface="+mj-lt"/>
              </a:rPr>
              <a:t>	Input : </a:t>
            </a:r>
            <a:r>
              <a:rPr lang="en-US" sz="2000" dirty="0" err="1">
                <a:latin typeface="+mj-lt"/>
              </a:rPr>
              <a:t>arr</a:t>
            </a:r>
            <a:r>
              <a:rPr lang="en-US" sz="2000" dirty="0">
                <a:latin typeface="+mj-lt"/>
              </a:rPr>
              <a:t>[] = {2, 2, 0, 4, 0, 8}</a:t>
            </a:r>
          </a:p>
          <a:p>
            <a:pPr marL="468000" indent="-468000" algn="just">
              <a:lnSpc>
                <a:spcPct val="150000"/>
              </a:lnSpc>
              <a:spcBef>
                <a:spcPts val="500"/>
              </a:spcBef>
              <a:spcAft>
                <a:spcPts val="500"/>
              </a:spcAft>
            </a:pPr>
            <a:r>
              <a:rPr lang="en-US" sz="2000" dirty="0">
                <a:latin typeface="+mj-lt"/>
              </a:rPr>
              <a:t>	Output : 4 4 8 0 0 0</a:t>
            </a:r>
          </a:p>
          <a:p>
            <a:pPr marL="468000" indent="-468000" algn="just">
              <a:lnSpc>
                <a:spcPct val="150000"/>
              </a:lnSpc>
              <a:spcBef>
                <a:spcPts val="500"/>
              </a:spcBef>
              <a:spcAft>
                <a:spcPts val="500"/>
              </a:spcAft>
            </a:pPr>
            <a:r>
              <a:rPr lang="en-US" sz="2000" dirty="0">
                <a:latin typeface="+mj-lt"/>
              </a:rPr>
              <a:t>	Input : </a:t>
            </a:r>
            <a:r>
              <a:rPr lang="en-US" sz="2000" dirty="0" err="1">
                <a:latin typeface="+mj-lt"/>
              </a:rPr>
              <a:t>arr</a:t>
            </a:r>
            <a:r>
              <a:rPr lang="en-US" sz="2000" dirty="0">
                <a:latin typeface="+mj-lt"/>
              </a:rPr>
              <a:t>[] = {0, 2, 2, 2, 0, 6, 6, 0, 0, 8}</a:t>
            </a:r>
          </a:p>
          <a:p>
            <a:pPr marL="468000" indent="-468000" algn="just">
              <a:lnSpc>
                <a:spcPct val="150000"/>
              </a:lnSpc>
              <a:spcBef>
                <a:spcPts val="500"/>
              </a:spcBef>
              <a:spcAft>
                <a:spcPts val="500"/>
              </a:spcAft>
            </a:pPr>
            <a:r>
              <a:rPr lang="en-US" sz="2000" dirty="0">
                <a:latin typeface="+mj-lt"/>
              </a:rPr>
              <a:t>	Output : 4 2 12 8 0 0 0 0 0 0</a:t>
            </a:r>
          </a:p>
        </p:txBody>
      </p:sp>
      <p:sp>
        <p:nvSpPr>
          <p:cNvPr id="2" name="Rectangle 4">
            <a:extLst>
              <a:ext uri="{FF2B5EF4-FFF2-40B4-BE49-F238E27FC236}">
                <a16:creationId xmlns:a16="http://schemas.microsoft.com/office/drawing/2014/main" id="{F8D5AD70-E883-7614-3F1E-407EF8F6985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B0D9DD03-FA54-3D90-9E9A-3FB16720C37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66319B46-BC6E-9C30-5C6D-DBC21682957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8A5EC7F4-5D0E-9C02-1BE1-261ED0DF21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E0814C4F-768F-D39B-7490-CEDA2709F3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B60ECF42-CBD3-1580-04BF-C604DEC1FEC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B7998BBD-4960-9A60-9B65-0F5912BB470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5C171D8C-0599-1C57-E876-3EDDB9AE0F5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0CF9AC05-A99D-E73E-2873-84CE51FBEF7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04933126"/>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F9672-461C-9DD0-17CB-34D5DB2F836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8F7565A-900D-3A10-0A6A-F991314E2DCE}"/>
              </a:ext>
            </a:extLst>
          </p:cNvPr>
          <p:cNvSpPr/>
          <p:nvPr/>
        </p:nvSpPr>
        <p:spPr>
          <a:xfrm>
            <a:off x="457200" y="609600"/>
            <a:ext cx="8213646" cy="390914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34.	TWISTED PRIME NUMBER</a:t>
            </a:r>
          </a:p>
          <a:p>
            <a:pPr marL="468000" indent="-468000" algn="just">
              <a:lnSpc>
                <a:spcPct val="150000"/>
              </a:lnSpc>
              <a:spcBef>
                <a:spcPts val="500"/>
              </a:spcBef>
              <a:spcAft>
                <a:spcPts val="500"/>
              </a:spcAft>
            </a:pPr>
            <a:r>
              <a:rPr lang="en-US" sz="2000" dirty="0">
                <a:latin typeface="+mj-lt"/>
              </a:rPr>
              <a:t>	A number is said to be twisted prime if it is a prime number and reverse of the number is also a prime number.</a:t>
            </a:r>
          </a:p>
          <a:p>
            <a:pPr marL="468000" indent="-468000" algn="just">
              <a:lnSpc>
                <a:spcPct val="150000"/>
              </a:lnSpc>
              <a:spcBef>
                <a:spcPts val="500"/>
              </a:spcBef>
              <a:spcAft>
                <a:spcPts val="500"/>
              </a:spcAft>
            </a:pPr>
            <a:r>
              <a:rPr lang="en-US" sz="2000" dirty="0">
                <a:latin typeface="+mj-lt"/>
              </a:rPr>
              <a:t>	Input : 97</a:t>
            </a:r>
          </a:p>
          <a:p>
            <a:pPr marL="468000" indent="-468000" algn="just">
              <a:lnSpc>
                <a:spcPct val="150000"/>
              </a:lnSpc>
              <a:spcBef>
                <a:spcPts val="500"/>
              </a:spcBef>
              <a:spcAft>
                <a:spcPts val="500"/>
              </a:spcAft>
            </a:pPr>
            <a:r>
              <a:rPr lang="en-US" sz="2000" dirty="0">
                <a:latin typeface="+mj-lt"/>
              </a:rPr>
              <a:t>	Output : Twisted Prime Number</a:t>
            </a:r>
          </a:p>
          <a:p>
            <a:pPr marL="468000" indent="-468000" algn="just">
              <a:lnSpc>
                <a:spcPct val="150000"/>
              </a:lnSpc>
              <a:spcBef>
                <a:spcPts val="500"/>
              </a:spcBef>
              <a:spcAft>
                <a:spcPts val="500"/>
              </a:spcAft>
            </a:pPr>
            <a:r>
              <a:rPr lang="en-US" sz="2000" dirty="0">
                <a:latin typeface="+mj-lt"/>
              </a:rPr>
              <a:t>	Explanation: 97 is a prime number</a:t>
            </a:r>
          </a:p>
          <a:p>
            <a:pPr marL="468000" indent="-468000" algn="just">
              <a:lnSpc>
                <a:spcPct val="150000"/>
              </a:lnSpc>
              <a:spcBef>
                <a:spcPts val="500"/>
              </a:spcBef>
              <a:spcAft>
                <a:spcPts val="500"/>
              </a:spcAft>
            </a:pPr>
            <a:r>
              <a:rPr lang="en-US" sz="2000" dirty="0">
                <a:latin typeface="+mj-lt"/>
              </a:rPr>
              <a:t>	and its reverse 79 is also a prime number.</a:t>
            </a:r>
          </a:p>
        </p:txBody>
      </p:sp>
      <p:sp>
        <p:nvSpPr>
          <p:cNvPr id="2" name="Rectangle 4">
            <a:extLst>
              <a:ext uri="{FF2B5EF4-FFF2-40B4-BE49-F238E27FC236}">
                <a16:creationId xmlns:a16="http://schemas.microsoft.com/office/drawing/2014/main" id="{50D0FA90-7D34-66CB-DCA8-AF7BB629396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C51B18F1-342C-B97B-DFC4-FDC0228F62A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E09624BB-6A8D-39F6-875A-656F7E2E547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FA101A85-6E2F-E4F8-EF9B-E6AA9F5E5B8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717EEE8A-1E97-26F4-1678-1E4EF887E06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DA28A2C8-482A-73DA-B62E-2A40B49FC55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AB93BCC6-7A8E-1458-6A9B-C5EF66A1B65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7201146D-66C0-3AE6-6F56-ACBFA4EE978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09EE0D5B-D829-C5A3-7212-77FE83882CF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75647695"/>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BB04C-E33A-7DDC-5ED9-0B99E710F74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B9BCFAF-4136-487D-C973-A1AAD3E38CFB}"/>
              </a:ext>
            </a:extLst>
          </p:cNvPr>
          <p:cNvSpPr/>
          <p:nvPr/>
        </p:nvSpPr>
        <p:spPr>
          <a:xfrm>
            <a:off x="457200" y="609600"/>
            <a:ext cx="8213646" cy="272933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35.	Given an array A[] and a number x, check for pair in A[] with sum as x.</a:t>
            </a:r>
          </a:p>
          <a:p>
            <a:pPr marL="468000" indent="-468000" algn="just">
              <a:lnSpc>
                <a:spcPct val="150000"/>
              </a:lnSpc>
              <a:spcBef>
                <a:spcPts val="500"/>
              </a:spcBef>
              <a:spcAft>
                <a:spcPts val="500"/>
              </a:spcAft>
            </a:pPr>
            <a:r>
              <a:rPr lang="en-US" sz="2000" dirty="0">
                <a:latin typeface="+mj-lt"/>
              </a:rPr>
              <a:t>	Eg : Input {1, 2, 4, 3, 5, 6}</a:t>
            </a:r>
          </a:p>
          <a:p>
            <a:pPr marL="468000" indent="-468000" algn="just">
              <a:lnSpc>
                <a:spcPct val="150000"/>
              </a:lnSpc>
              <a:spcBef>
                <a:spcPts val="500"/>
              </a:spcBef>
              <a:spcAft>
                <a:spcPts val="500"/>
              </a:spcAft>
            </a:pPr>
            <a:r>
              <a:rPr lang="en-US" sz="2000" dirty="0">
                <a:latin typeface="+mj-lt"/>
              </a:rPr>
              <a:t>	SUM : 5</a:t>
            </a:r>
          </a:p>
          <a:p>
            <a:pPr marL="468000" indent="-468000" algn="just">
              <a:lnSpc>
                <a:spcPct val="150000"/>
              </a:lnSpc>
              <a:spcBef>
                <a:spcPts val="500"/>
              </a:spcBef>
              <a:spcAft>
                <a:spcPts val="500"/>
              </a:spcAft>
            </a:pPr>
            <a:r>
              <a:rPr lang="en-US" sz="2000" dirty="0">
                <a:latin typeface="+mj-lt"/>
              </a:rPr>
              <a:t>	Output : 2 (1, 4) &amp; (2, 3)</a:t>
            </a:r>
          </a:p>
        </p:txBody>
      </p:sp>
      <p:sp>
        <p:nvSpPr>
          <p:cNvPr id="2" name="Rectangle 4">
            <a:extLst>
              <a:ext uri="{FF2B5EF4-FFF2-40B4-BE49-F238E27FC236}">
                <a16:creationId xmlns:a16="http://schemas.microsoft.com/office/drawing/2014/main" id="{8AE06933-9C31-2643-2F5B-85A3C74EAC7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64720566-6126-3587-285F-7C5B44B7265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83B68A52-AEBF-97C8-3D32-57C4411656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5D304821-D282-C300-3B7F-550423FFE69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6C4A993C-9570-B44B-51C1-10669068163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646CA29E-0938-CF87-F1F6-8A040005139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4C04FA91-C5E3-377B-AD8C-8047CB74C0C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34B0483D-2BE3-B684-E9F7-57A35368CDC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1A1F39A3-6381-D371-57FB-9A79E7E0350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64536591"/>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A4A40-49FA-90EC-69B1-0CF0018A1EE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521B762-7216-2DA4-D074-7107398BEB21}"/>
              </a:ext>
            </a:extLst>
          </p:cNvPr>
          <p:cNvSpPr/>
          <p:nvPr/>
        </p:nvSpPr>
        <p:spPr>
          <a:xfrm>
            <a:off x="457200" y="609600"/>
            <a:ext cx="8213646" cy="344748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36.	Diamond pattern : for given input size -&gt; Here 3</a:t>
            </a:r>
          </a:p>
          <a:p>
            <a:pPr marL="468000" indent="-468000" algn="just">
              <a:lnSpc>
                <a:spcPct val="150000"/>
              </a:lnSpc>
              <a:spcBef>
                <a:spcPts val="500"/>
              </a:spcBef>
              <a:spcAft>
                <a:spcPts val="500"/>
              </a:spcAft>
            </a:pPr>
            <a:r>
              <a:rPr lang="en-US" sz="2000" dirty="0">
                <a:latin typeface="+mj-lt"/>
              </a:rPr>
              <a:t>	  *</a:t>
            </a:r>
          </a:p>
          <a:p>
            <a:pPr marL="468000" indent="-468000" algn="just">
              <a:lnSpc>
                <a:spcPct val="150000"/>
              </a:lnSpc>
              <a:spcBef>
                <a:spcPts val="500"/>
              </a:spcBef>
              <a:spcAft>
                <a:spcPts val="500"/>
              </a:spcAft>
            </a:pPr>
            <a:r>
              <a:rPr lang="en-US" sz="2000" dirty="0">
                <a:latin typeface="+mj-lt"/>
              </a:rPr>
              <a:t>	 ***</a:t>
            </a:r>
          </a:p>
          <a:p>
            <a:pPr marL="468000" indent="-468000" algn="just">
              <a:lnSpc>
                <a:spcPct val="150000"/>
              </a:lnSpc>
              <a:spcBef>
                <a:spcPts val="500"/>
              </a:spcBef>
              <a:spcAft>
                <a:spcPts val="500"/>
              </a:spcAft>
            </a:pPr>
            <a:r>
              <a:rPr lang="en-US" sz="2000" dirty="0">
                <a:latin typeface="+mj-lt"/>
              </a:rPr>
              <a:t>	*****</a:t>
            </a:r>
          </a:p>
          <a:p>
            <a:pPr marL="468000" indent="-468000" algn="just">
              <a:lnSpc>
                <a:spcPct val="150000"/>
              </a:lnSpc>
              <a:spcBef>
                <a:spcPts val="500"/>
              </a:spcBef>
              <a:spcAft>
                <a:spcPts val="500"/>
              </a:spcAft>
            </a:pPr>
            <a:r>
              <a:rPr lang="en-US" sz="2000" dirty="0">
                <a:latin typeface="+mj-lt"/>
              </a:rPr>
              <a:t>	 ***</a:t>
            </a:r>
          </a:p>
          <a:p>
            <a:pPr marL="468000" indent="-468000" algn="just">
              <a:lnSpc>
                <a:spcPct val="150000"/>
              </a:lnSpc>
              <a:spcBef>
                <a:spcPts val="500"/>
              </a:spcBef>
              <a:spcAft>
                <a:spcPts val="500"/>
              </a:spcAft>
            </a:pPr>
            <a:r>
              <a:rPr lang="en-US" sz="2000" dirty="0">
                <a:latin typeface="+mj-lt"/>
              </a:rPr>
              <a:t>	  *</a:t>
            </a:r>
          </a:p>
        </p:txBody>
      </p:sp>
      <p:sp>
        <p:nvSpPr>
          <p:cNvPr id="2" name="Rectangle 4">
            <a:extLst>
              <a:ext uri="{FF2B5EF4-FFF2-40B4-BE49-F238E27FC236}">
                <a16:creationId xmlns:a16="http://schemas.microsoft.com/office/drawing/2014/main" id="{52921291-68FD-18F3-5A42-42161C8944D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2D424F2A-084C-D0BF-9C9C-8845B0D3A27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E85DE2F8-710D-58A4-6165-3AEBE7B93F0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F0933299-2FF3-458C-5FC1-35AF9F2FDD8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C5DBB790-D36A-DDDA-2305-01E2DFFAE0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FC40AA4C-4DA5-0267-19A2-32D3E7858CC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5AECD1E2-B1CF-D7EA-7562-818775A6C39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F681860E-19F7-BE28-6D19-43D988AD849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3137F96F-4E3C-C273-50DB-9E5536A9E8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3949862"/>
      </p:ext>
    </p:extLst>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8D3AF-F228-7CF1-8311-BEDC36723C2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4F7D06D-6ADE-1CD5-677E-F3C66F1F99A0}"/>
              </a:ext>
            </a:extLst>
          </p:cNvPr>
          <p:cNvSpPr/>
          <p:nvPr/>
        </p:nvSpPr>
        <p:spPr>
          <a:xfrm>
            <a:off x="457200" y="609600"/>
            <a:ext cx="8213646" cy="5506444"/>
          </a:xfrm>
          <a:prstGeom prst="rect">
            <a:avLst/>
          </a:prstGeom>
        </p:spPr>
        <p:txBody>
          <a:bodyPr wrap="square">
            <a:spAutoFit/>
          </a:bodyPr>
          <a:lstStyle/>
          <a:p>
            <a:pPr marL="468000" indent="-468000" algn="just">
              <a:lnSpc>
                <a:spcPct val="130000"/>
              </a:lnSpc>
              <a:spcBef>
                <a:spcPts val="300"/>
              </a:spcBef>
              <a:spcAft>
                <a:spcPts val="300"/>
              </a:spcAft>
            </a:pPr>
            <a:r>
              <a:rPr lang="en-US" dirty="0">
                <a:latin typeface="+mj-lt"/>
              </a:rPr>
              <a:t>37.	Given a text and a wildcard pattern, implement wildcard pattern matching algorithm that finds if wildcard pattern is matched with text. The matching should cover the entire text (not partial text).</a:t>
            </a:r>
          </a:p>
          <a:p>
            <a:pPr marL="468000" indent="-468000" algn="just">
              <a:lnSpc>
                <a:spcPct val="130000"/>
              </a:lnSpc>
              <a:spcBef>
                <a:spcPts val="300"/>
              </a:spcBef>
              <a:spcAft>
                <a:spcPts val="300"/>
              </a:spcAft>
            </a:pPr>
            <a:r>
              <a:rPr lang="en-US" dirty="0">
                <a:latin typeface="+mj-lt"/>
              </a:rPr>
              <a:t>	The wildcard pattern can include the characters ‘?’ and ‘*’</a:t>
            </a:r>
          </a:p>
          <a:p>
            <a:pPr marL="468000" indent="-468000" algn="just">
              <a:lnSpc>
                <a:spcPct val="130000"/>
              </a:lnSpc>
              <a:spcBef>
                <a:spcPts val="300"/>
              </a:spcBef>
              <a:spcAft>
                <a:spcPts val="300"/>
              </a:spcAft>
            </a:pPr>
            <a:r>
              <a:rPr lang="en-US" dirty="0">
                <a:latin typeface="+mj-lt"/>
              </a:rPr>
              <a:t>	‘?’ – matches any single character</a:t>
            </a:r>
          </a:p>
          <a:p>
            <a:pPr marL="468000" indent="-468000" algn="just">
              <a:lnSpc>
                <a:spcPct val="130000"/>
              </a:lnSpc>
              <a:spcBef>
                <a:spcPts val="300"/>
              </a:spcBef>
              <a:spcAft>
                <a:spcPts val="300"/>
              </a:spcAft>
            </a:pPr>
            <a:r>
              <a:rPr lang="en-US" dirty="0">
                <a:latin typeface="+mj-lt"/>
              </a:rPr>
              <a:t>	‘*’ – Matches any sequence of characters (including the empty sequence)</a:t>
            </a:r>
          </a:p>
          <a:p>
            <a:pPr marL="468000" indent="-468000" algn="just">
              <a:lnSpc>
                <a:spcPct val="130000"/>
              </a:lnSpc>
              <a:spcBef>
                <a:spcPts val="300"/>
              </a:spcBef>
              <a:spcAft>
                <a:spcPts val="300"/>
              </a:spcAft>
            </a:pPr>
            <a:r>
              <a:rPr lang="en-US" dirty="0">
                <a:latin typeface="+mj-lt"/>
              </a:rPr>
              <a:t>	Example:</a:t>
            </a:r>
          </a:p>
          <a:p>
            <a:pPr marL="468000" indent="-468000" algn="just">
              <a:lnSpc>
                <a:spcPct val="130000"/>
              </a:lnSpc>
              <a:spcBef>
                <a:spcPts val="300"/>
              </a:spcBef>
              <a:spcAft>
                <a:spcPts val="300"/>
              </a:spcAft>
            </a:pPr>
            <a:r>
              <a:rPr lang="en-US" dirty="0">
                <a:latin typeface="+mj-lt"/>
              </a:rPr>
              <a:t>	Text = “</a:t>
            </a:r>
            <a:r>
              <a:rPr lang="en-US" dirty="0" err="1">
                <a:latin typeface="+mj-lt"/>
              </a:rPr>
              <a:t>baaabab</a:t>
            </a:r>
            <a:r>
              <a:rPr lang="en-US" dirty="0">
                <a:latin typeface="+mj-lt"/>
              </a:rPr>
              <a:t>”,</a:t>
            </a:r>
          </a:p>
          <a:p>
            <a:pPr marL="468000" indent="-468000" algn="just">
              <a:lnSpc>
                <a:spcPct val="130000"/>
              </a:lnSpc>
              <a:spcBef>
                <a:spcPts val="300"/>
              </a:spcBef>
              <a:spcAft>
                <a:spcPts val="300"/>
              </a:spcAft>
            </a:pPr>
            <a:r>
              <a:rPr lang="en-US" dirty="0">
                <a:latin typeface="+mj-lt"/>
              </a:rPr>
              <a:t>	Pattern = “*****</a:t>
            </a:r>
            <a:r>
              <a:rPr lang="en-US" dirty="0" err="1">
                <a:latin typeface="+mj-lt"/>
              </a:rPr>
              <a:t>ba</a:t>
            </a:r>
            <a:r>
              <a:rPr lang="en-US" dirty="0">
                <a:latin typeface="+mj-lt"/>
              </a:rPr>
              <a:t>*****ab”,</a:t>
            </a:r>
          </a:p>
          <a:p>
            <a:pPr marL="468000" indent="-468000" algn="just">
              <a:lnSpc>
                <a:spcPct val="130000"/>
              </a:lnSpc>
              <a:spcBef>
                <a:spcPts val="300"/>
              </a:spcBef>
              <a:spcAft>
                <a:spcPts val="300"/>
              </a:spcAft>
            </a:pPr>
            <a:r>
              <a:rPr lang="en-US" dirty="0">
                <a:latin typeface="+mj-lt"/>
              </a:rPr>
              <a:t>	Output : true</a:t>
            </a:r>
          </a:p>
          <a:p>
            <a:pPr marL="468000" indent="-468000" algn="just">
              <a:lnSpc>
                <a:spcPct val="130000"/>
              </a:lnSpc>
              <a:spcBef>
                <a:spcPts val="300"/>
              </a:spcBef>
              <a:spcAft>
                <a:spcPts val="300"/>
              </a:spcAft>
            </a:pPr>
            <a:r>
              <a:rPr lang="en-US" dirty="0">
                <a:latin typeface="+mj-lt"/>
              </a:rPr>
              <a:t>	Pattern = “</a:t>
            </a:r>
            <a:r>
              <a:rPr lang="en-US" dirty="0" err="1">
                <a:latin typeface="+mj-lt"/>
              </a:rPr>
              <a:t>baaa?ab</a:t>
            </a:r>
            <a:r>
              <a:rPr lang="en-US" dirty="0">
                <a:latin typeface="+mj-lt"/>
              </a:rPr>
              <a:t>”, output : true</a:t>
            </a:r>
          </a:p>
          <a:p>
            <a:pPr marL="468000" indent="-468000" algn="just">
              <a:lnSpc>
                <a:spcPct val="130000"/>
              </a:lnSpc>
              <a:spcBef>
                <a:spcPts val="300"/>
              </a:spcBef>
              <a:spcAft>
                <a:spcPts val="300"/>
              </a:spcAft>
            </a:pPr>
            <a:r>
              <a:rPr lang="en-US" dirty="0">
                <a:latin typeface="+mj-lt"/>
              </a:rPr>
              <a:t>	Pattern = “</a:t>
            </a:r>
            <a:r>
              <a:rPr lang="en-US" dirty="0" err="1">
                <a:latin typeface="+mj-lt"/>
              </a:rPr>
              <a:t>ba</a:t>
            </a:r>
            <a:r>
              <a:rPr lang="en-US" dirty="0">
                <a:latin typeface="+mj-lt"/>
              </a:rPr>
              <a:t>*a?”, output : true</a:t>
            </a:r>
          </a:p>
          <a:p>
            <a:pPr marL="468000" indent="-468000" algn="just">
              <a:lnSpc>
                <a:spcPct val="130000"/>
              </a:lnSpc>
              <a:spcBef>
                <a:spcPts val="300"/>
              </a:spcBef>
              <a:spcAft>
                <a:spcPts val="300"/>
              </a:spcAft>
            </a:pPr>
            <a:r>
              <a:rPr lang="en-US" dirty="0">
                <a:latin typeface="+mj-lt"/>
              </a:rPr>
              <a:t>	Pattern = “a*ab”, output : false</a:t>
            </a:r>
          </a:p>
        </p:txBody>
      </p:sp>
      <p:sp>
        <p:nvSpPr>
          <p:cNvPr id="2" name="Rectangle 4">
            <a:extLst>
              <a:ext uri="{FF2B5EF4-FFF2-40B4-BE49-F238E27FC236}">
                <a16:creationId xmlns:a16="http://schemas.microsoft.com/office/drawing/2014/main" id="{7AFA1A58-055E-9DC5-F5CE-C07C36EB979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AE4305D9-BE50-A5C1-CB86-050C9628221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EE362703-E19F-7DB0-0DC4-6DAAE1E17F8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0A88B1A2-017A-4EDA-AA4E-6615738FA59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5FDE2626-C6B7-73B3-DC1A-7BCAB995BC1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AE659ABC-773F-1607-DC20-D53F426F5DE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B3AEC30C-6F3D-19A9-9B58-4FC558DF46F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4D919E4E-A92D-77D5-D6E0-DE3B82D9759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74BD5235-C54D-B8D7-1F3B-AE9B81648B3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49366718"/>
      </p:ext>
    </p:extLst>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A0952-F795-3530-6F0D-A8DC3FFEC77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A86266D-AD5B-2A4A-150E-4C6CABA07E7F}"/>
              </a:ext>
            </a:extLst>
          </p:cNvPr>
          <p:cNvSpPr/>
          <p:nvPr/>
        </p:nvSpPr>
        <p:spPr>
          <a:xfrm>
            <a:off x="457200" y="609600"/>
            <a:ext cx="8213646" cy="5506444"/>
          </a:xfrm>
          <a:prstGeom prst="rect">
            <a:avLst/>
          </a:prstGeom>
        </p:spPr>
        <p:txBody>
          <a:bodyPr wrap="square">
            <a:spAutoFit/>
          </a:bodyPr>
          <a:lstStyle/>
          <a:p>
            <a:pPr marL="468000" indent="-468000" algn="just">
              <a:lnSpc>
                <a:spcPct val="130000"/>
              </a:lnSpc>
              <a:spcBef>
                <a:spcPts val="300"/>
              </a:spcBef>
              <a:spcAft>
                <a:spcPts val="300"/>
              </a:spcAft>
            </a:pPr>
            <a:r>
              <a:rPr lang="en-US" dirty="0">
                <a:latin typeface="+mj-lt"/>
              </a:rPr>
              <a:t>38.	Given an input string and a dictionary of words, find out if the input string can be segmented into a space-separated sequence of dictionary words. See following examples for more details.</a:t>
            </a:r>
          </a:p>
          <a:p>
            <a:pPr marL="468000" indent="-468000" algn="just">
              <a:lnSpc>
                <a:spcPct val="130000"/>
              </a:lnSpc>
              <a:spcBef>
                <a:spcPts val="300"/>
              </a:spcBef>
              <a:spcAft>
                <a:spcPts val="300"/>
              </a:spcAft>
            </a:pPr>
            <a:r>
              <a:rPr lang="en-US" dirty="0">
                <a:latin typeface="+mj-lt"/>
              </a:rPr>
              <a:t>	Consider the following dictionary </a:t>
            </a:r>
          </a:p>
          <a:p>
            <a:pPr marL="468000" indent="-468000" algn="just">
              <a:lnSpc>
                <a:spcPct val="130000"/>
              </a:lnSpc>
              <a:spcBef>
                <a:spcPts val="300"/>
              </a:spcBef>
              <a:spcAft>
                <a:spcPts val="300"/>
              </a:spcAft>
            </a:pPr>
            <a:r>
              <a:rPr lang="en-US" dirty="0">
                <a:latin typeface="+mj-lt"/>
              </a:rPr>
              <a:t>	{ </a:t>
            </a:r>
            <a:r>
              <a:rPr lang="en-US" dirty="0" err="1">
                <a:latin typeface="+mj-lt"/>
              </a:rPr>
              <a:t>i</a:t>
            </a:r>
            <a:r>
              <a:rPr lang="en-US" dirty="0">
                <a:latin typeface="+mj-lt"/>
              </a:rPr>
              <a:t>, like, </a:t>
            </a:r>
            <a:r>
              <a:rPr lang="en-US" dirty="0" err="1">
                <a:latin typeface="+mj-lt"/>
              </a:rPr>
              <a:t>sam</a:t>
            </a:r>
            <a:r>
              <a:rPr lang="en-US" dirty="0">
                <a:latin typeface="+mj-lt"/>
              </a:rPr>
              <a:t>, sung, </a:t>
            </a:r>
            <a:r>
              <a:rPr lang="en-US" dirty="0" err="1">
                <a:latin typeface="+mj-lt"/>
              </a:rPr>
              <a:t>samsung</a:t>
            </a:r>
            <a:r>
              <a:rPr lang="en-US" dirty="0">
                <a:latin typeface="+mj-lt"/>
              </a:rPr>
              <a:t>, mobile, ice, </a:t>
            </a:r>
          </a:p>
          <a:p>
            <a:pPr marL="468000" indent="-468000" algn="just">
              <a:lnSpc>
                <a:spcPct val="130000"/>
              </a:lnSpc>
              <a:spcBef>
                <a:spcPts val="300"/>
              </a:spcBef>
              <a:spcAft>
                <a:spcPts val="300"/>
              </a:spcAft>
            </a:pPr>
            <a:r>
              <a:rPr lang="en-US" dirty="0">
                <a:latin typeface="+mj-lt"/>
              </a:rPr>
              <a:t>	cream, </a:t>
            </a:r>
            <a:r>
              <a:rPr lang="en-US" dirty="0" err="1">
                <a:latin typeface="+mj-lt"/>
              </a:rPr>
              <a:t>icecream</a:t>
            </a:r>
            <a:r>
              <a:rPr lang="en-US" dirty="0">
                <a:latin typeface="+mj-lt"/>
              </a:rPr>
              <a:t>, man, go, mango}</a:t>
            </a:r>
          </a:p>
          <a:p>
            <a:pPr marL="468000" indent="-468000" algn="just">
              <a:lnSpc>
                <a:spcPct val="130000"/>
              </a:lnSpc>
              <a:spcBef>
                <a:spcPts val="300"/>
              </a:spcBef>
              <a:spcAft>
                <a:spcPts val="300"/>
              </a:spcAft>
            </a:pPr>
            <a:r>
              <a:rPr lang="en-US" dirty="0">
                <a:latin typeface="+mj-lt"/>
              </a:rPr>
              <a:t>	Input:  </a:t>
            </a:r>
            <a:r>
              <a:rPr lang="en-US" dirty="0" err="1">
                <a:latin typeface="+mj-lt"/>
              </a:rPr>
              <a:t>ilike</a:t>
            </a:r>
            <a:endParaRPr lang="en-US" dirty="0">
              <a:latin typeface="+mj-lt"/>
            </a:endParaRPr>
          </a:p>
          <a:p>
            <a:pPr marL="468000" indent="-468000" algn="just">
              <a:lnSpc>
                <a:spcPct val="130000"/>
              </a:lnSpc>
              <a:spcBef>
                <a:spcPts val="300"/>
              </a:spcBef>
              <a:spcAft>
                <a:spcPts val="300"/>
              </a:spcAft>
            </a:pPr>
            <a:r>
              <a:rPr lang="en-US" dirty="0">
                <a:latin typeface="+mj-lt"/>
              </a:rPr>
              <a:t>	Output: Yes </a:t>
            </a:r>
          </a:p>
          <a:p>
            <a:pPr marL="468000" indent="-468000" algn="just">
              <a:lnSpc>
                <a:spcPct val="130000"/>
              </a:lnSpc>
              <a:spcBef>
                <a:spcPts val="300"/>
              </a:spcBef>
              <a:spcAft>
                <a:spcPts val="300"/>
              </a:spcAft>
            </a:pPr>
            <a:r>
              <a:rPr lang="en-US" dirty="0">
                <a:latin typeface="+mj-lt"/>
              </a:rPr>
              <a:t>	The string can be segmented as "</a:t>
            </a:r>
            <a:r>
              <a:rPr lang="en-US" dirty="0" err="1">
                <a:latin typeface="+mj-lt"/>
              </a:rPr>
              <a:t>i</a:t>
            </a:r>
            <a:r>
              <a:rPr lang="en-US" dirty="0">
                <a:latin typeface="+mj-lt"/>
              </a:rPr>
              <a:t> like".</a:t>
            </a:r>
          </a:p>
          <a:p>
            <a:pPr marL="468000" indent="-468000" algn="just">
              <a:lnSpc>
                <a:spcPct val="130000"/>
              </a:lnSpc>
              <a:spcBef>
                <a:spcPts val="300"/>
              </a:spcBef>
              <a:spcAft>
                <a:spcPts val="300"/>
              </a:spcAft>
            </a:pPr>
            <a:r>
              <a:rPr lang="en-US" dirty="0">
                <a:latin typeface="+mj-lt"/>
              </a:rPr>
              <a:t>	Input:  </a:t>
            </a:r>
            <a:r>
              <a:rPr lang="en-US" dirty="0" err="1">
                <a:latin typeface="+mj-lt"/>
              </a:rPr>
              <a:t>ilikesamsung</a:t>
            </a:r>
            <a:endParaRPr lang="en-US" dirty="0">
              <a:latin typeface="+mj-lt"/>
            </a:endParaRPr>
          </a:p>
          <a:p>
            <a:pPr marL="468000" indent="-468000" algn="just">
              <a:lnSpc>
                <a:spcPct val="130000"/>
              </a:lnSpc>
              <a:spcBef>
                <a:spcPts val="300"/>
              </a:spcBef>
              <a:spcAft>
                <a:spcPts val="300"/>
              </a:spcAft>
            </a:pPr>
            <a:r>
              <a:rPr lang="en-US" dirty="0">
                <a:latin typeface="+mj-lt"/>
              </a:rPr>
              <a:t>	Output: Yes</a:t>
            </a:r>
          </a:p>
          <a:p>
            <a:pPr marL="468000" indent="-468000" algn="just">
              <a:lnSpc>
                <a:spcPct val="130000"/>
              </a:lnSpc>
              <a:spcBef>
                <a:spcPts val="300"/>
              </a:spcBef>
              <a:spcAft>
                <a:spcPts val="300"/>
              </a:spcAft>
            </a:pPr>
            <a:r>
              <a:rPr lang="en-US" dirty="0">
                <a:latin typeface="+mj-lt"/>
              </a:rPr>
              <a:t>	The string can be segmented as "</a:t>
            </a:r>
            <a:r>
              <a:rPr lang="en-US" dirty="0" err="1">
                <a:latin typeface="+mj-lt"/>
              </a:rPr>
              <a:t>i</a:t>
            </a:r>
            <a:r>
              <a:rPr lang="en-US" dirty="0">
                <a:latin typeface="+mj-lt"/>
              </a:rPr>
              <a:t> like </a:t>
            </a:r>
            <a:r>
              <a:rPr lang="en-US" dirty="0" err="1">
                <a:latin typeface="+mj-lt"/>
              </a:rPr>
              <a:t>samsung</a:t>
            </a:r>
            <a:r>
              <a:rPr lang="en-US" dirty="0">
                <a:latin typeface="+mj-lt"/>
              </a:rPr>
              <a:t>" </a:t>
            </a:r>
          </a:p>
          <a:p>
            <a:pPr marL="468000" indent="-468000" algn="just">
              <a:lnSpc>
                <a:spcPct val="130000"/>
              </a:lnSpc>
              <a:spcBef>
                <a:spcPts val="300"/>
              </a:spcBef>
              <a:spcAft>
                <a:spcPts val="300"/>
              </a:spcAft>
            </a:pPr>
            <a:r>
              <a:rPr lang="en-US" dirty="0">
                <a:latin typeface="+mj-lt"/>
              </a:rPr>
              <a:t>	or "</a:t>
            </a:r>
            <a:r>
              <a:rPr lang="en-US" dirty="0" err="1">
                <a:latin typeface="+mj-lt"/>
              </a:rPr>
              <a:t>i</a:t>
            </a:r>
            <a:r>
              <a:rPr lang="en-US" dirty="0">
                <a:latin typeface="+mj-lt"/>
              </a:rPr>
              <a:t> like </a:t>
            </a:r>
            <a:r>
              <a:rPr lang="en-US" dirty="0" err="1">
                <a:latin typeface="+mj-lt"/>
              </a:rPr>
              <a:t>sam</a:t>
            </a:r>
            <a:r>
              <a:rPr lang="en-US" dirty="0">
                <a:latin typeface="+mj-lt"/>
              </a:rPr>
              <a:t> sung".&lt;&gt;</a:t>
            </a:r>
          </a:p>
        </p:txBody>
      </p:sp>
      <p:sp>
        <p:nvSpPr>
          <p:cNvPr id="2" name="Rectangle 4">
            <a:extLst>
              <a:ext uri="{FF2B5EF4-FFF2-40B4-BE49-F238E27FC236}">
                <a16:creationId xmlns:a16="http://schemas.microsoft.com/office/drawing/2014/main" id="{6F4B90D1-4FDF-BFF6-BAFA-B4177A1A73B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F28C601C-3AC2-B6AD-6EB3-0150416377D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BB6BB44A-0120-F658-225A-BF525275976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5ACE8DBD-2669-DC84-1BDB-A67BF72DC1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70B7AD64-C543-9BD9-FDB6-7EA2DE34507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21453B86-49CE-6811-CA57-F7E09D9A21C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F1FB6474-3260-4020-B8D8-5476389F26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B028ED12-C60D-1AD3-B2DC-6B75C59C468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1C6CC8A0-BEC9-0462-C6BB-8E8FFC99EEF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37966571"/>
      </p:ext>
    </p:extLst>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D6A67-4271-85E1-8CFE-A11B5FEA720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3E1443D-813C-5AE9-78BD-771EBFA50932}"/>
              </a:ext>
            </a:extLst>
          </p:cNvPr>
          <p:cNvSpPr/>
          <p:nvPr/>
        </p:nvSpPr>
        <p:spPr>
          <a:xfrm>
            <a:off x="457200" y="609600"/>
            <a:ext cx="8213646" cy="521719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39.	Print the following pattern</a:t>
            </a:r>
          </a:p>
          <a:p>
            <a:pPr marL="468000" indent="-468000" algn="just">
              <a:lnSpc>
                <a:spcPct val="150000"/>
              </a:lnSpc>
              <a:spcBef>
                <a:spcPts val="500"/>
              </a:spcBef>
              <a:spcAft>
                <a:spcPts val="500"/>
              </a:spcAft>
            </a:pPr>
            <a:r>
              <a:rPr lang="en-US" sz="2000" dirty="0">
                <a:latin typeface="+mj-lt"/>
              </a:rPr>
              <a:t>	   1  </a:t>
            </a:r>
          </a:p>
          <a:p>
            <a:pPr marL="468000" indent="-468000" algn="just">
              <a:lnSpc>
                <a:spcPct val="150000"/>
              </a:lnSpc>
              <a:spcBef>
                <a:spcPts val="500"/>
              </a:spcBef>
              <a:spcAft>
                <a:spcPts val="500"/>
              </a:spcAft>
            </a:pPr>
            <a:r>
              <a:rPr lang="en-US" sz="2000" dirty="0">
                <a:latin typeface="+mj-lt"/>
              </a:rPr>
              <a:t>	  3 2</a:t>
            </a:r>
          </a:p>
          <a:p>
            <a:pPr marL="468000" indent="-468000" algn="just">
              <a:lnSpc>
                <a:spcPct val="150000"/>
              </a:lnSpc>
              <a:spcBef>
                <a:spcPts val="500"/>
              </a:spcBef>
              <a:spcAft>
                <a:spcPts val="500"/>
              </a:spcAft>
            </a:pPr>
            <a:r>
              <a:rPr lang="en-US" sz="2000" dirty="0">
                <a:latin typeface="+mj-lt"/>
              </a:rPr>
              <a:t>	 6 5 4</a:t>
            </a:r>
          </a:p>
          <a:p>
            <a:pPr marL="468000" indent="-468000" algn="just">
              <a:lnSpc>
                <a:spcPct val="150000"/>
              </a:lnSpc>
              <a:spcBef>
                <a:spcPts val="500"/>
              </a:spcBef>
              <a:spcAft>
                <a:spcPts val="500"/>
              </a:spcAft>
            </a:pPr>
            <a:r>
              <a:rPr lang="en-US" sz="2000" dirty="0">
                <a:latin typeface="+mj-lt"/>
              </a:rPr>
              <a:t>	10 9 8 7</a:t>
            </a:r>
          </a:p>
          <a:p>
            <a:pPr marL="468000" indent="-468000" algn="just">
              <a:lnSpc>
                <a:spcPct val="150000"/>
              </a:lnSpc>
              <a:spcBef>
                <a:spcPts val="500"/>
              </a:spcBef>
              <a:spcAft>
                <a:spcPts val="500"/>
              </a:spcAft>
            </a:pPr>
            <a:r>
              <a:rPr lang="en-US" sz="2000" dirty="0">
                <a:latin typeface="+mj-lt"/>
              </a:rPr>
              <a:t>	10 9 8 7 </a:t>
            </a:r>
          </a:p>
          <a:p>
            <a:pPr marL="468000" indent="-468000" algn="just">
              <a:lnSpc>
                <a:spcPct val="150000"/>
              </a:lnSpc>
              <a:spcBef>
                <a:spcPts val="500"/>
              </a:spcBef>
              <a:spcAft>
                <a:spcPts val="500"/>
              </a:spcAft>
            </a:pPr>
            <a:r>
              <a:rPr lang="en-US" sz="2000" dirty="0">
                <a:latin typeface="+mj-lt"/>
              </a:rPr>
              <a:t>	 6 5 4 </a:t>
            </a:r>
          </a:p>
          <a:p>
            <a:pPr marL="468000" indent="-468000" algn="just">
              <a:lnSpc>
                <a:spcPct val="150000"/>
              </a:lnSpc>
              <a:spcBef>
                <a:spcPts val="500"/>
              </a:spcBef>
              <a:spcAft>
                <a:spcPts val="500"/>
              </a:spcAft>
            </a:pPr>
            <a:r>
              <a:rPr lang="en-US" sz="2000" dirty="0">
                <a:latin typeface="+mj-lt"/>
              </a:rPr>
              <a:t>	  3 2 </a:t>
            </a:r>
          </a:p>
          <a:p>
            <a:pPr marL="468000" indent="-468000" algn="just">
              <a:lnSpc>
                <a:spcPct val="150000"/>
              </a:lnSpc>
              <a:spcBef>
                <a:spcPts val="500"/>
              </a:spcBef>
              <a:spcAft>
                <a:spcPts val="500"/>
              </a:spcAft>
            </a:pPr>
            <a:r>
              <a:rPr lang="en-US" sz="2000" dirty="0">
                <a:latin typeface="+mj-lt"/>
              </a:rPr>
              <a:t>	   1</a:t>
            </a:r>
          </a:p>
        </p:txBody>
      </p:sp>
      <p:sp>
        <p:nvSpPr>
          <p:cNvPr id="2" name="Rectangle 4">
            <a:extLst>
              <a:ext uri="{FF2B5EF4-FFF2-40B4-BE49-F238E27FC236}">
                <a16:creationId xmlns:a16="http://schemas.microsoft.com/office/drawing/2014/main" id="{354FA6FE-43A7-06C0-379D-CD31954904D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0F57D401-87B8-311E-C385-3ECDABA1B5C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5FA0D21E-2A3C-6E6F-5D6D-EFB3A4BCC6F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BD66EECA-416B-EF3D-C5FB-7EEAE7D3638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4EA35E4D-D6F3-C075-B843-BCDBEF73A8B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18209D7B-280D-AB5E-CD47-4519D4FAEE3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B941D676-FFE8-1C0C-C03A-C8FE79D42C7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9E40A19B-C91B-E850-CE34-8053887DB59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75E02CA4-57F4-1284-728D-1EBD763E8F2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75794644"/>
      </p:ext>
    </p:extLst>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35713-B496-CEE8-8CAC-3677D5DC015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E42BF09-7F49-6E08-DFD6-A834CA96EFBD}"/>
              </a:ext>
            </a:extLst>
          </p:cNvPr>
          <p:cNvSpPr/>
          <p:nvPr/>
        </p:nvSpPr>
        <p:spPr>
          <a:xfrm>
            <a:off x="457200" y="609600"/>
            <a:ext cx="8213646" cy="213943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40.	Given two Strings s1 and s2, remove all the characters from s1 which is present in s2.</a:t>
            </a:r>
          </a:p>
          <a:p>
            <a:pPr marL="468000" indent="-468000" algn="just">
              <a:lnSpc>
                <a:spcPct val="150000"/>
              </a:lnSpc>
              <a:spcBef>
                <a:spcPts val="500"/>
              </a:spcBef>
              <a:spcAft>
                <a:spcPts val="500"/>
              </a:spcAft>
            </a:pPr>
            <a:r>
              <a:rPr lang="en-US" sz="2000" dirty="0">
                <a:latin typeface="+mj-lt"/>
              </a:rPr>
              <a:t>	Input: s1=”</a:t>
            </a:r>
            <a:r>
              <a:rPr lang="en-US" sz="2000" dirty="0" err="1">
                <a:latin typeface="+mj-lt"/>
              </a:rPr>
              <a:t>expErIence</a:t>
            </a:r>
            <a:r>
              <a:rPr lang="en-US" sz="2000" dirty="0">
                <a:latin typeface="+mj-lt"/>
              </a:rPr>
              <a:t>”, s2=”En”</a:t>
            </a:r>
          </a:p>
          <a:p>
            <a:pPr marL="468000" indent="-468000" algn="just">
              <a:lnSpc>
                <a:spcPct val="150000"/>
              </a:lnSpc>
              <a:spcBef>
                <a:spcPts val="500"/>
              </a:spcBef>
              <a:spcAft>
                <a:spcPts val="500"/>
              </a:spcAft>
            </a:pPr>
            <a:r>
              <a:rPr lang="en-US" sz="2000" dirty="0">
                <a:latin typeface="+mj-lt"/>
              </a:rPr>
              <a:t>	Output: s1=”</a:t>
            </a:r>
            <a:r>
              <a:rPr lang="en-US" sz="2000" dirty="0" err="1">
                <a:latin typeface="+mj-lt"/>
              </a:rPr>
              <a:t>exprIece</a:t>
            </a:r>
            <a:r>
              <a:rPr lang="en-US" sz="2000" dirty="0">
                <a:latin typeface="+mj-lt"/>
              </a:rPr>
              <a:t>”</a:t>
            </a:r>
          </a:p>
        </p:txBody>
      </p:sp>
      <p:sp>
        <p:nvSpPr>
          <p:cNvPr id="2" name="Rectangle 4">
            <a:extLst>
              <a:ext uri="{FF2B5EF4-FFF2-40B4-BE49-F238E27FC236}">
                <a16:creationId xmlns:a16="http://schemas.microsoft.com/office/drawing/2014/main" id="{CD014F49-CC1C-9955-FDC2-2F527F1D699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84A3FD89-9B22-B1F5-87D0-A9EE629AB11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27207669-AE8C-3304-C8C1-9F72A67DF85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A8ADB45A-C197-535B-1DC8-98A64E00A54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756C3C2E-3C02-A643-7BFE-084B2F6A694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8CD86789-B49D-2330-443E-E5BEA498824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C75FF112-D9B0-8CC5-19B2-BF0DC53F0A9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E7892E8C-317C-EE03-4A46-40B75FE2918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DEEEC1A4-F895-AF89-4D1F-2E0ADD2BF36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30806586"/>
      </p:ext>
    </p:extLst>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09600" y="609600"/>
            <a:ext cx="8077200" cy="5458930"/>
          </a:xfrm>
          <a:prstGeom prst="rect">
            <a:avLst/>
          </a:prstGeom>
        </p:spPr>
        <p:txBody>
          <a:bodyPr wrap="square">
            <a:spAutoFit/>
          </a:bodyPr>
          <a:lstStyle/>
          <a:p>
            <a:pPr>
              <a:lnSpc>
                <a:spcPct val="120000"/>
              </a:lnSpc>
              <a:spcBef>
                <a:spcPts val="500"/>
              </a:spcBef>
              <a:spcAft>
                <a:spcPts val="500"/>
              </a:spcAft>
            </a:pPr>
            <a:r>
              <a:rPr lang="en-US" sz="3200" b="1" dirty="0">
                <a:latin typeface="Cambria" pitchFamily="18" charset="0"/>
              </a:rPr>
              <a:t>FOR PERSONALISED TRAINING:</a:t>
            </a:r>
          </a:p>
          <a:p>
            <a:pPr marL="1800000" indent="-457200">
              <a:lnSpc>
                <a:spcPct val="120000"/>
              </a:lnSpc>
              <a:spcBef>
                <a:spcPts val="500"/>
              </a:spcBef>
              <a:spcAft>
                <a:spcPts val="500"/>
              </a:spcAft>
              <a:buFont typeface="Wingdings" pitchFamily="2" charset="2"/>
              <a:buChar char="Ø"/>
            </a:pPr>
            <a:r>
              <a:rPr lang="en-US" sz="3000" b="1" dirty="0">
                <a:latin typeface="Cambria" pitchFamily="18" charset="0"/>
              </a:rPr>
              <a:t>Company Specific</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Technical Courses</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Competitive Exam</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Bank Exam</a:t>
            </a:r>
          </a:p>
          <a:p>
            <a:pPr marL="1800000" indent="-457200">
              <a:lnSpc>
                <a:spcPct val="120000"/>
              </a:lnSpc>
              <a:spcBef>
                <a:spcPts val="500"/>
              </a:spcBef>
              <a:spcAft>
                <a:spcPts val="500"/>
              </a:spcAft>
              <a:buFont typeface="Wingdings" pitchFamily="2" charset="2"/>
              <a:buChar char="Ø"/>
            </a:pPr>
            <a:r>
              <a:rPr lang="en-IN" sz="3000" b="1" dirty="0">
                <a:latin typeface="Cambria" pitchFamily="18" charset="0"/>
              </a:rPr>
              <a:t>Spoken English</a:t>
            </a:r>
          </a:p>
          <a:p>
            <a:pPr marL="360000">
              <a:lnSpc>
                <a:spcPct val="120000"/>
              </a:lnSpc>
              <a:spcBef>
                <a:spcPts val="500"/>
              </a:spcBef>
              <a:spcAft>
                <a:spcPts val="500"/>
              </a:spcAft>
            </a:pPr>
            <a:endParaRPr lang="en-US" sz="3000" b="1" dirty="0">
              <a:latin typeface="Cambria" pitchFamily="18" charset="0"/>
            </a:endParaRPr>
          </a:p>
          <a:p>
            <a:pPr marL="360000">
              <a:lnSpc>
                <a:spcPct val="120000"/>
              </a:lnSpc>
              <a:spcBef>
                <a:spcPts val="500"/>
              </a:spcBef>
              <a:spcAft>
                <a:spcPts val="500"/>
              </a:spcAft>
            </a:pPr>
            <a:r>
              <a:rPr lang="en-US" sz="3000" b="1" dirty="0">
                <a:latin typeface="Cambria" pitchFamily="18" charset="0"/>
              </a:rPr>
              <a:t>Contact No: 9840173873</a:t>
            </a:r>
            <a:endParaRPr lang="en-IN" sz="3000" b="1" dirty="0">
              <a:latin typeface="Cambria" pitchFamily="18" charset="0"/>
            </a:endParaRPr>
          </a:p>
        </p:txBody>
      </p:sp>
    </p:spTree>
    <p:extLst>
      <p:ext uri="{BB962C8B-B14F-4D97-AF65-F5344CB8AC3E}">
        <p14:creationId xmlns:p14="http://schemas.microsoft.com/office/powerpoint/2010/main" val="192089322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DA1E8-7634-C819-8F79-A95CD2AFE67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C298107-1F63-CA85-D5F5-396ED32893D9}"/>
              </a:ext>
            </a:extLst>
          </p:cNvPr>
          <p:cNvSpPr/>
          <p:nvPr/>
        </p:nvSpPr>
        <p:spPr>
          <a:xfrm>
            <a:off x="457200" y="609600"/>
            <a:ext cx="8213646" cy="555062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3.	Equilibrium index of an array is an index such that the sum of elements at lower indexes is equal to the sum of elements at higher indexes. For example, in an array A:</a:t>
            </a:r>
          </a:p>
          <a:p>
            <a:pPr marL="468000" indent="-468000" algn="just">
              <a:lnSpc>
                <a:spcPct val="150000"/>
              </a:lnSpc>
              <a:spcBef>
                <a:spcPts val="500"/>
              </a:spcBef>
              <a:spcAft>
                <a:spcPts val="500"/>
              </a:spcAft>
            </a:pPr>
            <a:r>
              <a:rPr lang="en-US" sz="2000" dirty="0">
                <a:latin typeface="+mj-lt"/>
              </a:rPr>
              <a:t>	Example :</a:t>
            </a:r>
          </a:p>
          <a:p>
            <a:pPr marL="468000" indent="-468000" algn="just">
              <a:lnSpc>
                <a:spcPct val="150000"/>
              </a:lnSpc>
              <a:spcBef>
                <a:spcPts val="500"/>
              </a:spcBef>
              <a:spcAft>
                <a:spcPts val="500"/>
              </a:spcAft>
            </a:pPr>
            <a:r>
              <a:rPr lang="en-US" sz="2000" dirty="0">
                <a:latin typeface="+mj-lt"/>
              </a:rPr>
              <a:t>	Input: A[] = {-7, 1, 5, 2, -4, 3, 0}</a:t>
            </a:r>
          </a:p>
          <a:p>
            <a:pPr marL="468000" indent="-468000" algn="just">
              <a:lnSpc>
                <a:spcPct val="150000"/>
              </a:lnSpc>
              <a:spcBef>
                <a:spcPts val="500"/>
              </a:spcBef>
              <a:spcAft>
                <a:spcPts val="500"/>
              </a:spcAft>
            </a:pPr>
            <a:r>
              <a:rPr lang="en-US" sz="2000" dirty="0">
                <a:latin typeface="+mj-lt"/>
              </a:rPr>
              <a:t>	Output: 3</a:t>
            </a:r>
          </a:p>
          <a:p>
            <a:pPr marL="468000" indent="-468000" algn="just">
              <a:lnSpc>
                <a:spcPct val="150000"/>
              </a:lnSpc>
              <a:spcBef>
                <a:spcPts val="500"/>
              </a:spcBef>
              <a:spcAft>
                <a:spcPts val="500"/>
              </a:spcAft>
            </a:pPr>
            <a:r>
              <a:rPr lang="en-US" sz="2000" dirty="0">
                <a:latin typeface="+mj-lt"/>
              </a:rPr>
              <a:t>	3 is an equilibrium index, because:</a:t>
            </a:r>
          </a:p>
          <a:p>
            <a:pPr marL="468000" indent="-468000" algn="just">
              <a:lnSpc>
                <a:spcPct val="150000"/>
              </a:lnSpc>
              <a:spcBef>
                <a:spcPts val="500"/>
              </a:spcBef>
              <a:spcAft>
                <a:spcPts val="500"/>
              </a:spcAft>
            </a:pPr>
            <a:r>
              <a:rPr lang="en-US" sz="2000" dirty="0">
                <a:latin typeface="+mj-lt"/>
              </a:rPr>
              <a:t>	A[0] + A[1] + A[2] = A[4] + A[5] + A[6]</a:t>
            </a:r>
          </a:p>
          <a:p>
            <a:pPr marL="468000" indent="-468000" algn="just">
              <a:lnSpc>
                <a:spcPct val="150000"/>
              </a:lnSpc>
              <a:spcBef>
                <a:spcPts val="500"/>
              </a:spcBef>
              <a:spcAft>
                <a:spcPts val="500"/>
              </a:spcAft>
            </a:pPr>
            <a:r>
              <a:rPr lang="en-US" sz="2000" dirty="0">
                <a:latin typeface="+mj-lt"/>
              </a:rPr>
              <a:t>	Input: A[] = {1, 2, 3}</a:t>
            </a:r>
          </a:p>
          <a:p>
            <a:pPr marL="468000" indent="-468000" algn="just">
              <a:lnSpc>
                <a:spcPct val="150000"/>
              </a:lnSpc>
              <a:spcBef>
                <a:spcPts val="500"/>
              </a:spcBef>
              <a:spcAft>
                <a:spcPts val="500"/>
              </a:spcAft>
            </a:pPr>
            <a:r>
              <a:rPr lang="en-US" sz="2000" dirty="0">
                <a:latin typeface="+mj-lt"/>
              </a:rPr>
              <a:t>	Output: -1</a:t>
            </a:r>
          </a:p>
        </p:txBody>
      </p:sp>
      <p:sp>
        <p:nvSpPr>
          <p:cNvPr id="2" name="Rectangle 4">
            <a:extLst>
              <a:ext uri="{FF2B5EF4-FFF2-40B4-BE49-F238E27FC236}">
                <a16:creationId xmlns:a16="http://schemas.microsoft.com/office/drawing/2014/main" id="{48F9A945-0D98-44C9-03A5-2B2EC951F78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F8905F87-A4A6-A858-EC36-BF7C6A847ED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DB86A50E-7E57-50D5-6A48-D8EAEFB8F67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D78868AB-209E-8078-F212-3A8CD2901C9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5925A5FC-486D-4601-751B-9A3A658B245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0A719ED6-85FE-ED88-4C1A-0F42CEEDC79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15071B7C-4CF6-DE9F-ADA3-D47BC6EB874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8EE627C6-D328-6A46-702C-676F5C148F8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2BA336DE-C8FC-4A28-8D6E-DAD98E0B830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76837058"/>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68CF-FB51-4BF5-A51D-CAE0D36EAE46}"/>
              </a:ext>
            </a:extLst>
          </p:cNvPr>
          <p:cNvSpPr>
            <a:spLocks noGrp="1"/>
          </p:cNvSpPr>
          <p:nvPr>
            <p:ph type="title"/>
          </p:nvPr>
        </p:nvSpPr>
        <p:spPr>
          <a:xfrm>
            <a:off x="3352800" y="3200400"/>
            <a:ext cx="2376350" cy="498347"/>
          </a:xfrm>
        </p:spPr>
        <p:txBody>
          <a:bodyPr>
            <a:normAutofit/>
          </a:bodyPr>
          <a:lstStyle/>
          <a:p>
            <a:pPr algn="ctr"/>
            <a:r>
              <a:rPr lang="en-US" sz="2400" b="1" dirty="0"/>
              <a:t>Thank You …</a:t>
            </a:r>
          </a:p>
        </p:txBody>
      </p:sp>
    </p:spTree>
    <p:extLst>
      <p:ext uri="{BB962C8B-B14F-4D97-AF65-F5344CB8AC3E}">
        <p14:creationId xmlns:p14="http://schemas.microsoft.com/office/powerpoint/2010/main" val="1929167063"/>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BFC61-26A9-32CC-21CE-8F87577D8EC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5A18E414-9F60-343F-9E80-D9AFAD172ECC}"/>
              </a:ext>
            </a:extLst>
          </p:cNvPr>
          <p:cNvSpPr/>
          <p:nvPr/>
        </p:nvSpPr>
        <p:spPr>
          <a:xfrm>
            <a:off x="457200" y="609600"/>
            <a:ext cx="8213646" cy="5884047"/>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4.	In MS-Paint, when we take the brush to a pixel and click, the color of the region of that pixel is replaced with a new selected color. Following is the problem statement to do this task.</a:t>
            </a:r>
          </a:p>
          <a:p>
            <a:pPr marL="468000" indent="-468000" algn="just">
              <a:lnSpc>
                <a:spcPct val="150000"/>
              </a:lnSpc>
              <a:spcBef>
                <a:spcPts val="500"/>
              </a:spcBef>
              <a:spcAft>
                <a:spcPts val="500"/>
              </a:spcAft>
            </a:pPr>
            <a:r>
              <a:rPr lang="en-US" sz="2000" dirty="0">
                <a:latin typeface="+mj-lt"/>
              </a:rPr>
              <a:t>	Given a 2D screen, location of a pixel in the screen and a color, replace color of the given pixel and all adjacent same colored pixels with the given color.</a:t>
            </a:r>
          </a:p>
          <a:p>
            <a:pPr marL="468000" indent="-468000" algn="just">
              <a:lnSpc>
                <a:spcPct val="150000"/>
              </a:lnSpc>
              <a:spcBef>
                <a:spcPts val="500"/>
              </a:spcBef>
              <a:spcAft>
                <a:spcPts val="500"/>
              </a:spcAft>
            </a:pPr>
            <a:r>
              <a:rPr lang="en-US" sz="2000" dirty="0">
                <a:latin typeface="+mj-lt"/>
              </a:rPr>
              <a:t>	Example:</a:t>
            </a:r>
          </a:p>
          <a:p>
            <a:pPr marL="468000" indent="-468000" algn="just">
              <a:lnSpc>
                <a:spcPct val="150000"/>
              </a:lnSpc>
              <a:spcBef>
                <a:spcPts val="500"/>
              </a:spcBef>
              <a:spcAft>
                <a:spcPts val="500"/>
              </a:spcAft>
            </a:pPr>
            <a:r>
              <a:rPr lang="en-US" sz="2000" dirty="0">
                <a:latin typeface="+mj-lt"/>
              </a:rPr>
              <a:t>	Input:</a:t>
            </a:r>
          </a:p>
          <a:p>
            <a:pPr marL="468000" indent="-468000" algn="just">
              <a:lnSpc>
                <a:spcPct val="150000"/>
              </a:lnSpc>
              <a:spcBef>
                <a:spcPts val="500"/>
              </a:spcBef>
              <a:spcAft>
                <a:spcPts val="500"/>
              </a:spcAft>
            </a:pPr>
            <a:r>
              <a:rPr lang="en-US" sz="2000" dirty="0">
                <a:latin typeface="+mj-lt"/>
              </a:rPr>
              <a:t>       screen[M][N] = {</a:t>
            </a:r>
          </a:p>
          <a:p>
            <a:pPr marL="468000" indent="-468000" algn="just">
              <a:lnSpc>
                <a:spcPct val="150000"/>
              </a:lnSpc>
              <a:spcBef>
                <a:spcPts val="500"/>
              </a:spcBef>
              <a:spcAft>
                <a:spcPts val="500"/>
              </a:spcAft>
            </a:pPr>
            <a:r>
              <a:rPr lang="en-US" sz="2000" dirty="0">
                <a:latin typeface="+mj-lt"/>
              </a:rPr>
              <a:t>	{1, 1, 1, 1, 1, 1, 1, 1},</a:t>
            </a:r>
          </a:p>
          <a:p>
            <a:pPr marL="468000" indent="-468000" algn="just">
              <a:lnSpc>
                <a:spcPct val="150000"/>
              </a:lnSpc>
              <a:spcBef>
                <a:spcPts val="500"/>
              </a:spcBef>
              <a:spcAft>
                <a:spcPts val="500"/>
              </a:spcAft>
            </a:pPr>
            <a:r>
              <a:rPr lang="en-US" sz="2000" dirty="0">
                <a:latin typeface="+mj-lt"/>
              </a:rPr>
              <a:t>	{1, 1, 1, 1, 1, 1, 0, 0},</a:t>
            </a:r>
          </a:p>
        </p:txBody>
      </p:sp>
      <p:sp>
        <p:nvSpPr>
          <p:cNvPr id="2" name="Rectangle 4">
            <a:extLst>
              <a:ext uri="{FF2B5EF4-FFF2-40B4-BE49-F238E27FC236}">
                <a16:creationId xmlns:a16="http://schemas.microsoft.com/office/drawing/2014/main" id="{42F7E0E8-84BA-FBE7-B236-3147DD83BBF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EF43D224-D0A3-D4B7-9D75-49EBC47BD16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73D13AA5-C701-F473-70DE-126743F0D12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B707D601-B636-825D-A6AA-EEBC9C77787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25ED4587-A918-B482-4346-45B2746C8C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8340DC69-2587-4618-EFA4-2A813F45FDC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E967867B-25D6-025E-F68E-DCA315CF3AB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5156F7C7-AF83-7664-5EE1-4A9A6D23E25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6AB0B292-D6F0-B529-39E9-E21ABBD03B6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88801502"/>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ECAB4-7231-A3CD-7C8E-8AEC2517CF3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EAB770D-E636-26DF-39E5-A8D7AEB95ED4}"/>
              </a:ext>
            </a:extLst>
          </p:cNvPr>
          <p:cNvSpPr/>
          <p:nvPr/>
        </p:nvSpPr>
        <p:spPr>
          <a:xfrm>
            <a:off x="457200" y="609600"/>
            <a:ext cx="8213646" cy="462729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	{1, 0, 0, 1, 1, 0, 1, 1},</a:t>
            </a:r>
          </a:p>
          <a:p>
            <a:pPr marL="468000" indent="-468000" algn="just">
              <a:lnSpc>
                <a:spcPct val="150000"/>
              </a:lnSpc>
              <a:spcBef>
                <a:spcPts val="500"/>
              </a:spcBef>
              <a:spcAft>
                <a:spcPts val="500"/>
              </a:spcAft>
            </a:pPr>
            <a:r>
              <a:rPr lang="en-US" sz="2000" dirty="0">
                <a:latin typeface="+mj-lt"/>
              </a:rPr>
              <a:t>	{1, 2, 2, 2, 2, 0, 1, 0},</a:t>
            </a:r>
          </a:p>
          <a:p>
            <a:pPr marL="468000" indent="-468000" algn="just">
              <a:lnSpc>
                <a:spcPct val="150000"/>
              </a:lnSpc>
              <a:spcBef>
                <a:spcPts val="500"/>
              </a:spcBef>
              <a:spcAft>
                <a:spcPts val="500"/>
              </a:spcAft>
            </a:pPr>
            <a:r>
              <a:rPr lang="en-US" sz="2000" dirty="0">
                <a:latin typeface="+mj-lt"/>
              </a:rPr>
              <a:t>        {1, 1, 1, 2, 2, 0, 1, 0},</a:t>
            </a:r>
          </a:p>
          <a:p>
            <a:pPr marL="468000" indent="-468000" algn="just">
              <a:lnSpc>
                <a:spcPct val="150000"/>
              </a:lnSpc>
              <a:spcBef>
                <a:spcPts val="500"/>
              </a:spcBef>
              <a:spcAft>
                <a:spcPts val="500"/>
              </a:spcAft>
            </a:pPr>
            <a:r>
              <a:rPr lang="en-US" sz="2000" dirty="0">
                <a:latin typeface="+mj-lt"/>
              </a:rPr>
              <a:t>        {1, 1, 1, 2, 2, 2, 2, 0},</a:t>
            </a:r>
          </a:p>
          <a:p>
            <a:pPr marL="468000" indent="-468000" algn="just">
              <a:lnSpc>
                <a:spcPct val="150000"/>
              </a:lnSpc>
              <a:spcBef>
                <a:spcPts val="500"/>
              </a:spcBef>
              <a:spcAft>
                <a:spcPts val="500"/>
              </a:spcAft>
            </a:pPr>
            <a:r>
              <a:rPr lang="en-US" sz="2000" dirty="0">
                <a:latin typeface="+mj-lt"/>
              </a:rPr>
              <a:t>        {1, 1, 1, 1, 1, 2, 1, 1},</a:t>
            </a:r>
          </a:p>
          <a:p>
            <a:pPr marL="468000" indent="-468000" algn="just">
              <a:lnSpc>
                <a:spcPct val="150000"/>
              </a:lnSpc>
              <a:spcBef>
                <a:spcPts val="500"/>
              </a:spcBef>
              <a:spcAft>
                <a:spcPts val="500"/>
              </a:spcAft>
            </a:pPr>
            <a:r>
              <a:rPr lang="en-US" sz="2000" dirty="0">
                <a:latin typeface="+mj-lt"/>
              </a:rPr>
              <a:t>        {1, 1, 1, 1, 1, 2, 2, 1},</a:t>
            </a:r>
          </a:p>
          <a:p>
            <a:pPr marL="468000" indent="-468000" algn="just">
              <a:lnSpc>
                <a:spcPct val="150000"/>
              </a:lnSpc>
              <a:spcBef>
                <a:spcPts val="500"/>
              </a:spcBef>
              <a:spcAft>
                <a:spcPts val="500"/>
              </a:spcAft>
            </a:pPr>
            <a:r>
              <a:rPr lang="en-US" sz="2000" dirty="0">
                <a:latin typeface="+mj-lt"/>
              </a:rPr>
              <a:t>	};</a:t>
            </a:r>
          </a:p>
          <a:p>
            <a:pPr marL="468000" indent="-468000" algn="just">
              <a:lnSpc>
                <a:spcPct val="150000"/>
              </a:lnSpc>
              <a:spcBef>
                <a:spcPts val="500"/>
              </a:spcBef>
              <a:spcAft>
                <a:spcPts val="500"/>
              </a:spcAft>
            </a:pPr>
            <a:r>
              <a:rPr lang="en-US" sz="2000" dirty="0">
                <a:latin typeface="+mj-lt"/>
              </a:rPr>
              <a:t>	x = 4, y = 4, </a:t>
            </a:r>
            <a:r>
              <a:rPr lang="en-US" sz="2000" dirty="0" err="1">
                <a:latin typeface="+mj-lt"/>
              </a:rPr>
              <a:t>newColor</a:t>
            </a:r>
            <a:r>
              <a:rPr lang="en-US" sz="2000" dirty="0">
                <a:latin typeface="+mj-lt"/>
              </a:rPr>
              <a:t> = 3</a:t>
            </a:r>
          </a:p>
        </p:txBody>
      </p:sp>
      <p:sp>
        <p:nvSpPr>
          <p:cNvPr id="2" name="Rectangle 4">
            <a:extLst>
              <a:ext uri="{FF2B5EF4-FFF2-40B4-BE49-F238E27FC236}">
                <a16:creationId xmlns:a16="http://schemas.microsoft.com/office/drawing/2014/main" id="{568386A0-9F94-1513-8315-215A0D60461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3BB96E58-2F0A-D3E6-5F01-AA47966B329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7A487056-63B6-1920-1281-A95BE0860EE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40EDD0E6-5497-A461-B090-4ED20958F9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DF547D19-8A90-3511-7A77-520E6585EA9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11978D45-F445-A520-4072-8C8C8F17D79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E9DD6984-7C40-2460-A1CA-111D8C0795E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7742D946-E6E5-99A9-A1B3-4450BA741B8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9C814EE7-7917-8959-A90C-205A7C7625E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5571978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0BFBC-0A4A-E81B-4F8D-F7CA6C97063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6360281C-C9E6-43CE-67B6-3ACD0B905946}"/>
              </a:ext>
            </a:extLst>
          </p:cNvPr>
          <p:cNvSpPr/>
          <p:nvPr/>
        </p:nvSpPr>
        <p:spPr>
          <a:xfrm>
            <a:off x="457200" y="609600"/>
            <a:ext cx="8213646" cy="462729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	{1, 0, 0, 1, 1, 0, 1, 1},</a:t>
            </a:r>
          </a:p>
          <a:p>
            <a:pPr marL="468000" indent="-468000" algn="just">
              <a:lnSpc>
                <a:spcPct val="150000"/>
              </a:lnSpc>
              <a:spcBef>
                <a:spcPts val="500"/>
              </a:spcBef>
              <a:spcAft>
                <a:spcPts val="500"/>
              </a:spcAft>
            </a:pPr>
            <a:r>
              <a:rPr lang="en-US" sz="2000" dirty="0">
                <a:latin typeface="+mj-lt"/>
              </a:rPr>
              <a:t>	{1, 2, 2, 2, 2, 0, 1, 0},</a:t>
            </a:r>
          </a:p>
          <a:p>
            <a:pPr marL="468000" indent="-468000" algn="just">
              <a:lnSpc>
                <a:spcPct val="150000"/>
              </a:lnSpc>
              <a:spcBef>
                <a:spcPts val="500"/>
              </a:spcBef>
              <a:spcAft>
                <a:spcPts val="500"/>
              </a:spcAft>
            </a:pPr>
            <a:r>
              <a:rPr lang="en-US" sz="2000" dirty="0">
                <a:latin typeface="+mj-lt"/>
              </a:rPr>
              <a:t>        {1, 1, 1, 2, 2, 0, 1, 0},</a:t>
            </a:r>
          </a:p>
          <a:p>
            <a:pPr marL="468000" indent="-468000" algn="just">
              <a:lnSpc>
                <a:spcPct val="150000"/>
              </a:lnSpc>
              <a:spcBef>
                <a:spcPts val="500"/>
              </a:spcBef>
              <a:spcAft>
                <a:spcPts val="500"/>
              </a:spcAft>
            </a:pPr>
            <a:r>
              <a:rPr lang="en-US" sz="2000" dirty="0">
                <a:latin typeface="+mj-lt"/>
              </a:rPr>
              <a:t>        {1, 1, 1, 2, 2, 2, 2, 0},</a:t>
            </a:r>
          </a:p>
          <a:p>
            <a:pPr marL="468000" indent="-468000" algn="just">
              <a:lnSpc>
                <a:spcPct val="150000"/>
              </a:lnSpc>
              <a:spcBef>
                <a:spcPts val="500"/>
              </a:spcBef>
              <a:spcAft>
                <a:spcPts val="500"/>
              </a:spcAft>
            </a:pPr>
            <a:r>
              <a:rPr lang="en-US" sz="2000" dirty="0">
                <a:latin typeface="+mj-lt"/>
              </a:rPr>
              <a:t>        {1, 1, 1, 1, 1, 2, 1, 1},</a:t>
            </a:r>
          </a:p>
          <a:p>
            <a:pPr marL="468000" indent="-468000" algn="just">
              <a:lnSpc>
                <a:spcPct val="150000"/>
              </a:lnSpc>
              <a:spcBef>
                <a:spcPts val="500"/>
              </a:spcBef>
              <a:spcAft>
                <a:spcPts val="500"/>
              </a:spcAft>
            </a:pPr>
            <a:r>
              <a:rPr lang="en-US" sz="2000" dirty="0">
                <a:latin typeface="+mj-lt"/>
              </a:rPr>
              <a:t>        {1, 1, 1, 1, 1, 2, 2, 1},</a:t>
            </a:r>
          </a:p>
          <a:p>
            <a:pPr marL="468000" indent="-468000" algn="just">
              <a:lnSpc>
                <a:spcPct val="150000"/>
              </a:lnSpc>
              <a:spcBef>
                <a:spcPts val="500"/>
              </a:spcBef>
              <a:spcAft>
                <a:spcPts val="500"/>
              </a:spcAft>
            </a:pPr>
            <a:r>
              <a:rPr lang="en-US" sz="2000" dirty="0">
                <a:latin typeface="+mj-lt"/>
              </a:rPr>
              <a:t>	};</a:t>
            </a:r>
          </a:p>
          <a:p>
            <a:pPr marL="468000" indent="-468000" algn="just">
              <a:lnSpc>
                <a:spcPct val="150000"/>
              </a:lnSpc>
              <a:spcBef>
                <a:spcPts val="500"/>
              </a:spcBef>
              <a:spcAft>
                <a:spcPts val="500"/>
              </a:spcAft>
            </a:pPr>
            <a:r>
              <a:rPr lang="en-US" sz="2000" dirty="0">
                <a:latin typeface="+mj-lt"/>
              </a:rPr>
              <a:t>	x = 4, y = 4, </a:t>
            </a:r>
            <a:r>
              <a:rPr lang="en-US" sz="2000" dirty="0" err="1">
                <a:latin typeface="+mj-lt"/>
              </a:rPr>
              <a:t>newColor</a:t>
            </a:r>
            <a:r>
              <a:rPr lang="en-US" sz="2000" dirty="0">
                <a:latin typeface="+mj-lt"/>
              </a:rPr>
              <a:t> = 3</a:t>
            </a:r>
          </a:p>
        </p:txBody>
      </p:sp>
      <p:sp>
        <p:nvSpPr>
          <p:cNvPr id="2" name="Rectangle 4">
            <a:extLst>
              <a:ext uri="{FF2B5EF4-FFF2-40B4-BE49-F238E27FC236}">
                <a16:creationId xmlns:a16="http://schemas.microsoft.com/office/drawing/2014/main" id="{49F06248-AD0B-89A1-AF2B-3D07015E92E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CF0CCD03-AE9A-000B-6536-6EA42A91C10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D925F9AB-9DB8-863B-8006-A2E626ECF69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8B90FA0F-7523-4D9E-0D25-7BF111418BB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89C0DBFC-E7C9-6E12-AC79-51D52B0986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A9BF6627-96DE-D08D-5C14-13D5089EAB2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E6368BFB-5913-BAD7-267A-A164970233D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87A22320-6A2A-4404-5025-0B034BBEB11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66413232-EC4A-95CC-44E5-45339F3FBDA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124600793"/>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DDFF1-0294-2616-4B35-9850EB71420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8689F54-615E-E835-1B58-36E07A1D3117}"/>
              </a:ext>
            </a:extLst>
          </p:cNvPr>
          <p:cNvSpPr/>
          <p:nvPr/>
        </p:nvSpPr>
        <p:spPr>
          <a:xfrm>
            <a:off x="457200" y="609600"/>
            <a:ext cx="8213646" cy="5678862"/>
          </a:xfrm>
          <a:prstGeom prst="rect">
            <a:avLst/>
          </a:prstGeom>
        </p:spPr>
        <p:txBody>
          <a:bodyPr wrap="square">
            <a:spAutoFit/>
          </a:bodyPr>
          <a:lstStyle/>
          <a:p>
            <a:pPr marL="468000" indent="-468000" algn="just">
              <a:lnSpc>
                <a:spcPct val="150000"/>
              </a:lnSpc>
              <a:spcBef>
                <a:spcPts val="500"/>
              </a:spcBef>
              <a:spcAft>
                <a:spcPts val="500"/>
              </a:spcAft>
            </a:pPr>
            <a:r>
              <a:rPr lang="en-US" sz="2000" dirty="0">
                <a:latin typeface="+mj-lt"/>
              </a:rPr>
              <a:t>	The values in the given 2D screen indicate colors of the pixels.</a:t>
            </a:r>
          </a:p>
          <a:p>
            <a:pPr marL="468000" indent="-468000" algn="just">
              <a:lnSpc>
                <a:spcPct val="150000"/>
              </a:lnSpc>
              <a:spcBef>
                <a:spcPts val="500"/>
              </a:spcBef>
              <a:spcAft>
                <a:spcPts val="500"/>
              </a:spcAft>
            </a:pPr>
            <a:r>
              <a:rPr lang="en-US" sz="2000" dirty="0">
                <a:latin typeface="+mj-lt"/>
              </a:rPr>
              <a:t>	x and y are coordinates of the brush, </a:t>
            </a:r>
            <a:r>
              <a:rPr lang="en-US" sz="2000" dirty="0" err="1">
                <a:latin typeface="+mj-lt"/>
              </a:rPr>
              <a:t>newColor</a:t>
            </a:r>
            <a:r>
              <a:rPr lang="en-US" sz="2000" dirty="0">
                <a:latin typeface="+mj-lt"/>
              </a:rPr>
              <a:t> is the color that</a:t>
            </a:r>
          </a:p>
          <a:p>
            <a:pPr marL="468000" indent="-468000" algn="just">
              <a:lnSpc>
                <a:spcPct val="150000"/>
              </a:lnSpc>
              <a:spcBef>
                <a:spcPts val="500"/>
              </a:spcBef>
              <a:spcAft>
                <a:spcPts val="500"/>
              </a:spcAft>
            </a:pPr>
            <a:r>
              <a:rPr lang="en-US" sz="2000" dirty="0">
                <a:latin typeface="+mj-lt"/>
              </a:rPr>
              <a:t>	should replace the previous color on screen[x][y] and all surrounding</a:t>
            </a:r>
          </a:p>
          <a:p>
            <a:pPr marL="468000" indent="-468000" algn="just">
              <a:lnSpc>
                <a:spcPct val="150000"/>
              </a:lnSpc>
              <a:spcBef>
                <a:spcPts val="500"/>
              </a:spcBef>
              <a:spcAft>
                <a:spcPts val="500"/>
              </a:spcAft>
            </a:pPr>
            <a:r>
              <a:rPr lang="en-US" sz="2000" dirty="0">
                <a:latin typeface="+mj-lt"/>
              </a:rPr>
              <a:t>	pixels with same color.</a:t>
            </a:r>
          </a:p>
          <a:p>
            <a:pPr marL="468000" indent="-468000" algn="just">
              <a:lnSpc>
                <a:spcPct val="150000"/>
              </a:lnSpc>
              <a:spcBef>
                <a:spcPts val="500"/>
              </a:spcBef>
              <a:spcAft>
                <a:spcPts val="500"/>
              </a:spcAft>
            </a:pPr>
            <a:r>
              <a:rPr lang="en-US" sz="2000" b="1" dirty="0">
                <a:latin typeface="+mj-lt"/>
              </a:rPr>
              <a:t>	Output:</a:t>
            </a:r>
          </a:p>
          <a:p>
            <a:pPr marL="468000" indent="-468000" algn="just">
              <a:lnSpc>
                <a:spcPct val="150000"/>
              </a:lnSpc>
              <a:spcBef>
                <a:spcPts val="500"/>
              </a:spcBef>
              <a:spcAft>
                <a:spcPts val="500"/>
              </a:spcAft>
            </a:pPr>
            <a:r>
              <a:rPr lang="en-US" sz="2000" dirty="0">
                <a:latin typeface="+mj-lt"/>
              </a:rPr>
              <a:t>	Screen should be changed to following.</a:t>
            </a:r>
          </a:p>
          <a:p>
            <a:pPr marL="468000" indent="-468000" algn="just">
              <a:lnSpc>
                <a:spcPct val="150000"/>
              </a:lnSpc>
              <a:spcBef>
                <a:spcPts val="500"/>
              </a:spcBef>
              <a:spcAft>
                <a:spcPts val="500"/>
              </a:spcAft>
            </a:pPr>
            <a:r>
              <a:rPr lang="en-US" sz="2000" dirty="0">
                <a:latin typeface="+mj-lt"/>
              </a:rPr>
              <a:t>	screen[M][N] = {{1, 1, 1, 1, 1, 1, 1, 1},</a:t>
            </a:r>
          </a:p>
          <a:p>
            <a:pPr marL="468000" indent="-468000" algn="just">
              <a:lnSpc>
                <a:spcPct val="150000"/>
              </a:lnSpc>
              <a:spcBef>
                <a:spcPts val="500"/>
              </a:spcBef>
              <a:spcAft>
                <a:spcPts val="500"/>
              </a:spcAft>
            </a:pPr>
            <a:r>
              <a:rPr lang="en-US" sz="2000" dirty="0">
                <a:latin typeface="+mj-lt"/>
              </a:rPr>
              <a:t>        {1, 1, 1, 1, 1, 1, 0, 0},</a:t>
            </a:r>
          </a:p>
          <a:p>
            <a:pPr marL="468000" indent="-468000" algn="just">
              <a:lnSpc>
                <a:spcPct val="150000"/>
              </a:lnSpc>
              <a:spcBef>
                <a:spcPts val="500"/>
              </a:spcBef>
              <a:spcAft>
                <a:spcPts val="500"/>
              </a:spcAft>
            </a:pPr>
            <a:r>
              <a:rPr lang="en-US" sz="2000" dirty="0">
                <a:latin typeface="+mj-lt"/>
              </a:rPr>
              <a:t>        {1, 0, 0, 1, 1, 0, 1, 1},</a:t>
            </a:r>
          </a:p>
        </p:txBody>
      </p:sp>
      <p:sp>
        <p:nvSpPr>
          <p:cNvPr id="2" name="Rectangle 4">
            <a:extLst>
              <a:ext uri="{FF2B5EF4-FFF2-40B4-BE49-F238E27FC236}">
                <a16:creationId xmlns:a16="http://schemas.microsoft.com/office/drawing/2014/main" id="{BD5540EB-1A5B-A3DA-384B-C15A14434BF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872D0AB2-A3EA-C82C-DA86-864D5DD71A0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22820064-6290-BB86-03BB-4C84805409B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13">
            <a:extLst>
              <a:ext uri="{FF2B5EF4-FFF2-40B4-BE49-F238E27FC236}">
                <a16:creationId xmlns:a16="http://schemas.microsoft.com/office/drawing/2014/main" id="{A3A6DF0A-3A4A-0D0A-1C58-3712436F787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F4DAF311-7F7E-7EB1-1EB3-58F42F2068C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a:extLst>
              <a:ext uri="{FF2B5EF4-FFF2-40B4-BE49-F238E27FC236}">
                <a16:creationId xmlns:a16="http://schemas.microsoft.com/office/drawing/2014/main" id="{038B6F7E-8922-1033-9D7A-161E72DB4F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0">
            <a:extLst>
              <a:ext uri="{FF2B5EF4-FFF2-40B4-BE49-F238E27FC236}">
                <a16:creationId xmlns:a16="http://schemas.microsoft.com/office/drawing/2014/main" id="{42D92D64-CB18-3F0F-C378-F172448EBBE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3">
            <a:extLst>
              <a:ext uri="{FF2B5EF4-FFF2-40B4-BE49-F238E27FC236}">
                <a16:creationId xmlns:a16="http://schemas.microsoft.com/office/drawing/2014/main" id="{8A6C6573-8E74-BC85-4887-CFB141A2F6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2A73E060-AEF2-34B0-5E98-82AFA27EEB9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83906218"/>
      </p:ext>
    </p:extLst>
  </p:cSld>
  <p:clrMapOvr>
    <a:masterClrMapping/>
  </p:clrMapOvr>
  <p:transition spd="slow">
    <p:fade/>
  </p:transition>
</p:sld>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3496</Words>
  <Application>Microsoft Office PowerPoint</Application>
  <PresentationFormat>On-screen Show (4:3)</PresentationFormat>
  <Paragraphs>322</Paragraphs>
  <Slides>50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Cambria</vt:lpstr>
      <vt:lpstr>Courier New</vt:lpstr>
      <vt:lpstr>Georgia</vt:lpstr>
      <vt:lpstr>Wingdings</vt:lpstr>
      <vt:lpstr>Smart_ppt_Theme</vt:lpstr>
      <vt:lpstr>PowerPoint Presentation</vt:lpstr>
      <vt:lpstr>TECHNICAL 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2025-09-04T12:40:17Z</dcterms:modified>
</cp:coreProperties>
</file>