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3330" r:id="rId3"/>
    <p:sldId id="3331" r:id="rId4"/>
    <p:sldId id="3332" r:id="rId5"/>
    <p:sldId id="3345" r:id="rId6"/>
    <p:sldId id="3346" r:id="rId7"/>
    <p:sldId id="3334" r:id="rId8"/>
    <p:sldId id="3347" r:id="rId9"/>
    <p:sldId id="3351" r:id="rId10"/>
    <p:sldId id="3350" r:id="rId11"/>
    <p:sldId id="3335" r:id="rId12"/>
    <p:sldId id="333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A3C2F-22C0-4C55-9145-3F0DAD7CB74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2080D-DB39-40BF-8458-BA9A1D8A6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90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E0BD6-5039-4164-B79B-376B63790D4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291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E0BD6-5039-4164-B79B-376B63790D4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974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E0BD6-5039-4164-B79B-376B63790D4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285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E0BD6-5039-4164-B79B-376B63790D4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906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E0BD6-5039-4164-B79B-376B63790D4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245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E0BD6-5039-4164-B79B-376B63790D4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78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E0BD6-5039-4164-B79B-376B63790D4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81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E0BD6-5039-4164-B79B-376B63790D4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95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E0BD6-5039-4164-B79B-376B63790D4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90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E0BD6-5039-4164-B79B-376B63790D4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79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9D20-A62F-6D53-275B-7BBD68F98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ED3D0-226A-BA6B-B482-10CC2494F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2194A-B564-AA33-E0E8-6E82EF444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D33B-120F-4801-B3DB-0C46A3CD621A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03EC8-66BE-19B6-5585-F7D3F0CC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9A494-93DA-38F8-37F7-9EE48395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BB4F-6833-42AD-A585-87EEFB084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8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5FD96-74B5-7D8B-1701-459D9E347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BF580-AC06-6456-75FE-E5E5C5EB4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B9C96-E27C-D95F-98B5-155378768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4C01-6E8B-478A-A769-32E4ED0D0405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429E5-6974-07FB-D07C-5BC641E3E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A2BDB-B779-776A-CD7C-CEC97BB91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BB4F-6833-42AD-A585-87EEFB084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142801-E59D-7BE0-CA8F-8EA6BC910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6E31F-499D-C545-E70D-82A9C5D80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A6EE9-620C-0BE8-2C3B-AC0236B3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DCC2-2363-4EC2-A6DF-01E87E601717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09D9E-C296-7084-1A02-FA1E18A4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00E1A-BACA-FFED-8CE1-63D990E0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BB4F-6833-42AD-A585-87EEFB084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49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05507" y="179639"/>
            <a:ext cx="11380987" cy="738720"/>
          </a:xfrm>
          <a:prstGeom prst="rect">
            <a:avLst/>
          </a:prstGeom>
        </p:spPr>
        <p:txBody>
          <a:bodyPr vert="horz" lIns="121848" tIns="60924" rIns="121848" bIns="60924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idx="1"/>
          </p:nvPr>
        </p:nvSpPr>
        <p:spPr>
          <a:xfrm>
            <a:off x="405507" y="1060863"/>
            <a:ext cx="11380987" cy="5616000"/>
          </a:xfrm>
          <a:prstGeom prst="rect">
            <a:avLst/>
          </a:prstGeom>
        </p:spPr>
        <p:txBody>
          <a:bodyPr vert="horz" lIns="121848" tIns="60924" rIns="121848" bIns="6092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722856" y="6461343"/>
            <a:ext cx="435591" cy="365125"/>
          </a:xfrm>
        </p:spPr>
        <p:txBody>
          <a:bodyPr/>
          <a:lstStyle/>
          <a:p>
            <a:fld id="{DD3FF57B-5F25-B54A-A918-FB50C26890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9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A03A-CA67-97A7-0C0B-8D01E0C3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344F6-FD37-1F2B-D606-433D9CEFB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9E5DB-6EF4-428D-3931-D231A530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0A37-EF74-46AE-82EE-BF9CD5C4BD38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A6DCB-5C75-CD83-9AEF-3957C0C0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CCB5E-EE5A-AB1A-0FAD-B1EDE951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BB4F-6833-42AD-A585-87EEFB084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5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CB74-7DE9-5BBC-43CA-6DCB6CE6B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2FD97-F6A6-B3A0-5B89-A5F1FB67A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8F746-B7DB-FC63-1481-9AFD4C115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37BE-E0B1-41CB-B015-1CC883B0F594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BEB9A-5E68-725D-D2AA-8FB4B63A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D7CDB-BE90-1AF9-D9ED-3902FB3D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BB4F-6833-42AD-A585-87EEFB084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9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8CAA-44E0-9C4E-B595-8E0DAD98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98303-5B19-B218-8687-1C4EB3364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D9D5D-398F-4D59-D4C5-E65D83716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3DA42-8324-5CD8-ECF8-03D24520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5741-0F2B-4EC6-A486-9038AB8DE158}" type="datetime1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3A8F7-F6FE-16E3-FB6B-AAA7538EC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B690E-9828-E924-63EB-D919B048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BB4F-6833-42AD-A585-87EEFB084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5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10FA-3236-081C-ECEB-6513485A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30EE1-B173-CBFE-884E-DD54012F4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BF287-DD51-3F2E-D43F-1895A1D20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ECF039-C542-6D73-A3F3-7380360ED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60770-D793-D9E5-56AA-310A318C3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2916F8-5C5C-2034-803E-7BD4AA58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A772-7986-4EC2-B872-2D2EA810A6AF}" type="datetime1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B5316A-5404-A62F-FFC0-32A0485D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FDD1F2-58BF-7F55-BB17-291A2D71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BB4F-6833-42AD-A585-87EEFB084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6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48CD-33D0-4AF4-3B04-11E96000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679605-3708-DB4E-FB5B-2A2237F6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1547-ABFE-456C-9430-F0692A32039B}" type="datetime1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06497-D6EC-BC32-5E9C-2CF9A26B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67CE2-BD31-1240-45E8-FCFF1F93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BB4F-6833-42AD-A585-87EEFB084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4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F9EDA4-C1CE-1787-5FB8-B850EC46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D955-E151-4777-8D04-238477B367C4}" type="datetime1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622540-306F-068E-1361-84875547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0B996-7D54-6475-C6F1-2D0CDB677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BB4F-6833-42AD-A585-87EEFB084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5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914A-F41B-3F11-3AA8-E8DF0AF9B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1E4C6-9358-5562-9362-6A3192E24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D0B61-3109-2B74-322F-382FE54F6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89C26-9EEA-8CA9-75DE-CC5B62F8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D75C-5C82-4FFA-8C81-6663FE4542FA}" type="datetime1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3A632-1244-F9B4-100B-DB2D18C0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A3F47-0A54-ACA2-CD4B-5206F589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BB4F-6833-42AD-A585-87EEFB084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0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E75F4-38EF-8FD8-3E62-A9F0841A7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3238C-5B1A-BE04-FE6C-4803EBFFE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CD953-AF69-92B0-098E-957EAB515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89B67-EB66-2BB0-8161-7D1E42CF1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1EFD-52BF-4865-8EB7-47EE1D609CCB}" type="datetime1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AE520-8954-80A5-73FB-F968E04E8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C6399-8966-27F4-2ECF-A7099F5D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BB4F-6833-42AD-A585-87EEFB084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6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0E1C11-493B-41DA-045B-F09C3615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F5EC0-A052-F55E-513A-AC2B0A4A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FEE71-5610-8FCE-781E-8BD20FCA5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571E12-213A-43F5-93EB-EE979258FB6D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F55DD-F91F-BD17-7FB7-B3A6943A5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2E60-D564-519B-453C-5A5BCB0E1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5EBB4F-6833-42AD-A585-87EEFB084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5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9383AC-6A49-2E02-83B5-420FA1F94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4243" y="3543670"/>
            <a:ext cx="3803514" cy="90186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Aqeel Nasir Malik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23i-8013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Research Methodology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5FD34-C6CF-17BF-B91C-4226A87E2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4911"/>
            <a:ext cx="9144000" cy="1185052"/>
          </a:xfrm>
          <a:solidFill>
            <a:schemeClr val="tx1"/>
          </a:solidFill>
        </p:spPr>
        <p:txBody>
          <a:bodyPr anchor="ctr">
            <a:normAutofit fontScale="90000"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A Novel Fusion-Based Deep Learning Model For Sentiment Analysis of COVID-19 Tweets</a:t>
            </a:r>
            <a:r>
              <a:rPr lang="en-US" sz="5300" b="1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BCF91-114B-EA9C-54C6-D9677456C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911" y="4883286"/>
            <a:ext cx="1527244" cy="1527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2DB39C-328C-602E-8447-E9C8058760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43" t="11657" r="9655" b="12433"/>
          <a:stretch/>
        </p:blipFill>
        <p:spPr>
          <a:xfrm>
            <a:off x="5367817" y="4712268"/>
            <a:ext cx="601720" cy="59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99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Image result for self sustainab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-1588" y="6829098"/>
            <a:ext cx="12188825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3"/>
          <p:cNvSpPr>
            <a:spLocks noGrp="1"/>
          </p:cNvSpPr>
          <p:nvPr>
            <p:ph type="title"/>
          </p:nvPr>
        </p:nvSpPr>
        <p:spPr>
          <a:xfrm>
            <a:off x="617580" y="-22821"/>
            <a:ext cx="10590372" cy="711081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/>
              <a:t>Critique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0" y="-22822"/>
            <a:ext cx="608012" cy="637457"/>
          </a:xfrm>
          <a:prstGeom prst="rect">
            <a:avLst/>
          </a:prstGeom>
          <a:solidFill>
            <a:schemeClr val="tx2">
              <a:lumMod val="75000"/>
              <a:lumOff val="2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2" y="609600"/>
            <a:ext cx="12188825" cy="0"/>
          </a:xfrm>
          <a:prstGeom prst="line">
            <a:avLst/>
          </a:prstGeom>
          <a:ln w="6350">
            <a:solidFill>
              <a:srgbClr val="00B050">
                <a:alpha val="7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D118D-BC54-57A6-2030-272DAEC997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F57B-5F25-B54A-A918-FB50C268907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73FF5A-5BAD-AECB-8F48-D089310963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43" t="11657" r="9655" b="12433"/>
          <a:stretch/>
        </p:blipFill>
        <p:spPr>
          <a:xfrm>
            <a:off x="11544884" y="33264"/>
            <a:ext cx="525927" cy="5212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98BB28-0558-0B5D-35A7-A599EEB3739D}"/>
              </a:ext>
            </a:extLst>
          </p:cNvPr>
          <p:cNvSpPr txBox="1"/>
          <p:nvPr/>
        </p:nvSpPr>
        <p:spPr>
          <a:xfrm>
            <a:off x="608011" y="914400"/>
            <a:ext cx="10958175" cy="337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paper clearly defines the objectives </a:t>
            </a:r>
            <a:r>
              <a:rPr lang="en-US" b="1" dirty="0"/>
              <a:t>(what) </a:t>
            </a:r>
            <a:r>
              <a:rPr lang="en-US" dirty="0"/>
              <a:t>of the research, which involve understanding global sentiment toward COVID-19, proposes a fusion model</a:t>
            </a:r>
            <a:r>
              <a:rPr lang="en-US" b="1" dirty="0"/>
              <a:t> (how) </a:t>
            </a:r>
            <a:r>
              <a:rPr lang="en-US" dirty="0"/>
              <a:t>to analyze sentiment using Twitter and Google Trends data, and explains the rationale </a:t>
            </a:r>
            <a:r>
              <a:rPr lang="en-US" b="1" dirty="0"/>
              <a:t>(why)</a:t>
            </a:r>
            <a:r>
              <a:rPr lang="en-US" dirty="0"/>
              <a:t> behind the study, emphasizing the importance of sentiment analysis in informing public health strategies during the pandemic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While the evaluation demonstrates promising performance, questions remain about the generalizability of findings beyond Twitter users and the long-term impact of the pandemic on public sentiment.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paper contributes valuable insights into global variations in sentiment towards COVID-19, emphasizing the importance of innovative approaches in sentiment analysis for informing public health interventions.</a:t>
            </a:r>
          </a:p>
        </p:txBody>
      </p:sp>
    </p:spTree>
    <p:extLst>
      <p:ext uri="{BB962C8B-B14F-4D97-AF65-F5344CB8AC3E}">
        <p14:creationId xmlns:p14="http://schemas.microsoft.com/office/powerpoint/2010/main" val="2773093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Image result for self sustainab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-1588" y="6829098"/>
            <a:ext cx="12188825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3"/>
          <p:cNvSpPr>
            <a:spLocks noGrp="1"/>
          </p:cNvSpPr>
          <p:nvPr>
            <p:ph type="title"/>
          </p:nvPr>
        </p:nvSpPr>
        <p:spPr>
          <a:xfrm>
            <a:off x="617580" y="-22821"/>
            <a:ext cx="10590372" cy="711081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/>
              <a:t>References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0" y="-22822"/>
            <a:ext cx="608012" cy="637457"/>
          </a:xfrm>
          <a:prstGeom prst="rect">
            <a:avLst/>
          </a:prstGeom>
          <a:solidFill>
            <a:schemeClr val="tx2">
              <a:lumMod val="75000"/>
              <a:lumOff val="2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2" y="609600"/>
            <a:ext cx="12188825" cy="0"/>
          </a:xfrm>
          <a:prstGeom prst="line">
            <a:avLst/>
          </a:prstGeom>
          <a:ln w="6350">
            <a:solidFill>
              <a:srgbClr val="00B050">
                <a:alpha val="7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2126941-C2F1-3C50-198E-25E50AD04C43}"/>
              </a:ext>
            </a:extLst>
          </p:cNvPr>
          <p:cNvSpPr txBox="1"/>
          <p:nvPr/>
        </p:nvSpPr>
        <p:spPr>
          <a:xfrm>
            <a:off x="453958" y="914399"/>
            <a:ext cx="11284084" cy="352404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171450" indent="-1714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0070C0"/>
                </a:solidFill>
                <a:latin typeface="Aptos Narrow" panose="020B0004020202020204" pitchFamily="34" charset="0"/>
              </a:rPr>
              <a:t>[1] </a:t>
            </a:r>
            <a:r>
              <a:rPr lang="en-US" sz="1600" dirty="0" err="1"/>
              <a:t>Bangren</a:t>
            </a:r>
            <a:r>
              <a:rPr lang="en-US" sz="1600" dirty="0"/>
              <a:t> Zhu, </a:t>
            </a:r>
            <a:r>
              <a:rPr lang="en-US" sz="1600" dirty="0" err="1"/>
              <a:t>Xinqi</a:t>
            </a:r>
            <a:r>
              <a:rPr lang="en-US" sz="1600" dirty="0"/>
              <a:t> Zheng, Haiyan Liu, Jiayang Li, </a:t>
            </a:r>
            <a:r>
              <a:rPr lang="en-US" sz="1600" dirty="0" err="1"/>
              <a:t>Peipei</a:t>
            </a:r>
            <a:r>
              <a:rPr lang="en-US" sz="1600" dirty="0"/>
              <a:t> Wang, Analysis of spatiotemporal characteristics of big data on social media sentiment with COVID-19 epidemic topics, Chaos Solitons Fractals 140 (2020) 110123</a:t>
            </a:r>
          </a:p>
          <a:p>
            <a:pPr marL="171450" indent="-1714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0070C0"/>
                </a:solidFill>
                <a:latin typeface="Aptos Narrow" panose="020B0004020202020204" pitchFamily="34" charset="0"/>
              </a:rPr>
              <a:t>[2] </a:t>
            </a:r>
            <a:r>
              <a:rPr lang="en-US" sz="1600" dirty="0" err="1"/>
              <a:t>Yuxin</a:t>
            </a:r>
            <a:r>
              <a:rPr lang="en-US" sz="1600" dirty="0"/>
              <a:t> Zhao, </a:t>
            </a:r>
            <a:r>
              <a:rPr lang="en-US" sz="1600" dirty="0" err="1"/>
              <a:t>Huilan</a:t>
            </a:r>
            <a:r>
              <a:rPr lang="en-US" sz="1600" dirty="0"/>
              <a:t> Xu, Chinese public attention to COVID-19 epidemic: Based on social media, J. Med. Internet Res. 22 (5) (2020) e18825.</a:t>
            </a:r>
          </a:p>
          <a:p>
            <a:pPr marL="171450" indent="-1714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0070C0"/>
                </a:solidFill>
                <a:latin typeface="Aptos Narrow" panose="020B0004020202020204" pitchFamily="34" charset="0"/>
              </a:rPr>
              <a:t>[3]</a:t>
            </a:r>
            <a:r>
              <a:rPr lang="en-US" sz="1600" dirty="0"/>
              <a:t> </a:t>
            </a:r>
            <a:r>
              <a:rPr lang="en-US" sz="1600" dirty="0" err="1"/>
              <a:t>Saleemi</a:t>
            </a:r>
            <a:r>
              <a:rPr lang="en-US" sz="1600" dirty="0"/>
              <a:t> Jawad, COVID-19 outbreak, correlating the cost-based market liquidity risk to microblogging sentiment indicators, Nat. Account. Rev. 2 (3) (2020) 249–262.</a:t>
            </a:r>
          </a:p>
          <a:p>
            <a:pPr marL="171450" indent="-1714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0070C0"/>
                </a:solidFill>
                <a:latin typeface="Aptos Narrow" panose="020B0004020202020204" pitchFamily="34" charset="0"/>
              </a:rPr>
              <a:t>[4]</a:t>
            </a:r>
            <a:r>
              <a:rPr lang="en-US" sz="1600" dirty="0"/>
              <a:t> </a:t>
            </a:r>
            <a:r>
              <a:rPr lang="en-US" sz="1600" dirty="0" err="1"/>
              <a:t>Barkur</a:t>
            </a:r>
            <a:r>
              <a:rPr lang="en-US" sz="1600" dirty="0"/>
              <a:t> Gopalkrishna, Giridhar B. Kamath Vibha, Sentiment analysis of nationwide lockdown due to COVID 19 outbreak: Evidence from India, Asian J. Psychiatry 51 (2020) 102089.</a:t>
            </a:r>
          </a:p>
          <a:p>
            <a:pPr marL="171450" indent="-1714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0070C0"/>
                </a:solidFill>
                <a:latin typeface="Aptos Narrow" panose="020B0004020202020204" pitchFamily="34" charset="0"/>
              </a:rPr>
              <a:t>[5]</a:t>
            </a:r>
            <a:r>
              <a:rPr lang="en-US" sz="1600" dirty="0"/>
              <a:t> Long Chen, </a:t>
            </a:r>
            <a:r>
              <a:rPr lang="en-US" sz="1600" dirty="0" err="1"/>
              <a:t>Hanjia</a:t>
            </a:r>
            <a:r>
              <a:rPr lang="en-US" sz="1600" dirty="0"/>
              <a:t> Lyu, </a:t>
            </a:r>
            <a:r>
              <a:rPr lang="en-US" sz="1600" dirty="0" err="1"/>
              <a:t>Tongyu</a:t>
            </a:r>
            <a:r>
              <a:rPr lang="en-US" sz="1600" dirty="0"/>
              <a:t> Yang, Yu Wang, </a:t>
            </a:r>
            <a:r>
              <a:rPr lang="en-US" sz="1600" dirty="0" err="1"/>
              <a:t>Jiebo</a:t>
            </a:r>
            <a:r>
              <a:rPr lang="en-US" sz="1600" dirty="0"/>
              <a:t> Luo, In the eyes of the beholder: Sentiment and topic analyses on social media use of neutral and controversial terms for covid-19, 2020, </a:t>
            </a:r>
            <a:r>
              <a:rPr lang="en-US" sz="1600" dirty="0" err="1"/>
              <a:t>arXiv</a:t>
            </a:r>
            <a:r>
              <a:rPr lang="en-US" sz="1600" dirty="0"/>
              <a:t> preprint arXiv:2004.10225</a:t>
            </a:r>
          </a:p>
          <a:p>
            <a:pPr>
              <a:spcAft>
                <a:spcPts val="300"/>
              </a:spcAft>
            </a:pPr>
            <a:br>
              <a:rPr lang="en-US" sz="1600" dirty="0"/>
            </a:b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436D11-D1B1-C7F8-F60E-69E456C4C4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F57B-5F25-B54A-A918-FB50C268907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FB21C1-47DA-3D87-0B3F-E34347B833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43" t="11657" r="9655" b="12433"/>
          <a:stretch/>
        </p:blipFill>
        <p:spPr>
          <a:xfrm>
            <a:off x="11544884" y="33264"/>
            <a:ext cx="525927" cy="52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41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5FD34-C6CF-17BF-B91C-4226A87E2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7040" y="2836474"/>
            <a:ext cx="6217920" cy="1185052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THANK YOU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93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Image result for self sustainab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-1588" y="6829098"/>
            <a:ext cx="12188825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3"/>
          <p:cNvSpPr>
            <a:spLocks noGrp="1"/>
          </p:cNvSpPr>
          <p:nvPr>
            <p:ph type="title"/>
          </p:nvPr>
        </p:nvSpPr>
        <p:spPr>
          <a:xfrm>
            <a:off x="617580" y="-22821"/>
            <a:ext cx="10590372" cy="711081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/>
              <a:t>Agenda</a:t>
            </a:r>
            <a:endParaRPr lang="en-US" sz="3600" b="1" dirty="0"/>
          </a:p>
        </p:txBody>
      </p:sp>
      <p:sp>
        <p:nvSpPr>
          <p:cNvPr id="63" name="Rectangle 62"/>
          <p:cNvSpPr/>
          <p:nvPr/>
        </p:nvSpPr>
        <p:spPr>
          <a:xfrm>
            <a:off x="0" y="-22822"/>
            <a:ext cx="608012" cy="637457"/>
          </a:xfrm>
          <a:prstGeom prst="rect">
            <a:avLst/>
          </a:prstGeom>
          <a:solidFill>
            <a:schemeClr val="tx2">
              <a:lumMod val="75000"/>
              <a:lumOff val="2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2" y="609600"/>
            <a:ext cx="12188825" cy="0"/>
          </a:xfrm>
          <a:prstGeom prst="line">
            <a:avLst/>
          </a:prstGeom>
          <a:ln w="6350">
            <a:solidFill>
              <a:srgbClr val="00B050">
                <a:alpha val="7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E8D382-DA19-FEC3-6A0D-849E5A9E78BF}"/>
              </a:ext>
            </a:extLst>
          </p:cNvPr>
          <p:cNvSpPr txBox="1"/>
          <p:nvPr/>
        </p:nvSpPr>
        <p:spPr>
          <a:xfrm>
            <a:off x="608012" y="914400"/>
            <a:ext cx="6478588" cy="500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Introduction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Background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Problem Statement/Research Gap: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Methodology: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Key Findings/Results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Discussion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Conclusion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Critique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Q&amp;A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E55E45-CA09-87A8-0240-2273774116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F57B-5F25-B54A-A918-FB50C268907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1D195C-27C8-7505-B2F4-C87DFD9482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43" t="11657" r="9655" b="12433"/>
          <a:stretch/>
        </p:blipFill>
        <p:spPr>
          <a:xfrm>
            <a:off x="11544884" y="33264"/>
            <a:ext cx="525927" cy="52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0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Image result for self sustainab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-1588" y="6848148"/>
            <a:ext cx="12188825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3"/>
          <p:cNvSpPr>
            <a:spLocks noGrp="1"/>
          </p:cNvSpPr>
          <p:nvPr>
            <p:ph type="title"/>
          </p:nvPr>
        </p:nvSpPr>
        <p:spPr>
          <a:xfrm>
            <a:off x="617580" y="-22821"/>
            <a:ext cx="10590372" cy="711081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/>
              <a:t>Introduction</a:t>
            </a:r>
          </a:p>
        </p:txBody>
      </p:sp>
      <p:sp>
        <p:nvSpPr>
          <p:cNvPr id="63" name="Rectangle 62"/>
          <p:cNvSpPr/>
          <p:nvPr/>
        </p:nvSpPr>
        <p:spPr>
          <a:xfrm>
            <a:off x="0" y="-22822"/>
            <a:ext cx="608012" cy="637457"/>
          </a:xfrm>
          <a:prstGeom prst="rect">
            <a:avLst/>
          </a:prstGeom>
          <a:solidFill>
            <a:schemeClr val="tx2">
              <a:lumMod val="75000"/>
              <a:lumOff val="2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2" y="609600"/>
            <a:ext cx="12188825" cy="0"/>
          </a:xfrm>
          <a:prstGeom prst="line">
            <a:avLst/>
          </a:prstGeom>
          <a:ln w="6350">
            <a:solidFill>
              <a:srgbClr val="00B050">
                <a:alpha val="7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9EBE6-D3CE-9DDC-A162-C3832878AA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F57B-5F25-B54A-A918-FB50C268907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C94838-DC1A-E95D-4EAF-B8EBFF10DABB}"/>
              </a:ext>
            </a:extLst>
          </p:cNvPr>
          <p:cNvSpPr/>
          <p:nvPr/>
        </p:nvSpPr>
        <p:spPr>
          <a:xfrm>
            <a:off x="746918" y="733428"/>
            <a:ext cx="1763713" cy="71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Paper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0D0B60-B269-DD18-D99C-50A83FC4A74E}"/>
              </a:ext>
            </a:extLst>
          </p:cNvPr>
          <p:cNvSpPr/>
          <p:nvPr/>
        </p:nvSpPr>
        <p:spPr>
          <a:xfrm>
            <a:off x="2577307" y="733428"/>
            <a:ext cx="8858250" cy="7110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 novel fusion-based deep learning model for sentiment analysis of COVID-19 tweets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8F8BB8-8498-8956-2865-B19B2F991C47}"/>
              </a:ext>
            </a:extLst>
          </p:cNvPr>
          <p:cNvSpPr/>
          <p:nvPr/>
        </p:nvSpPr>
        <p:spPr>
          <a:xfrm>
            <a:off x="746918" y="1533528"/>
            <a:ext cx="1763713" cy="711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Journal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E1D321-621F-0A40-E048-9F8880D17B06}"/>
              </a:ext>
            </a:extLst>
          </p:cNvPr>
          <p:cNvSpPr/>
          <p:nvPr/>
        </p:nvSpPr>
        <p:spPr>
          <a:xfrm>
            <a:off x="2577307" y="1533528"/>
            <a:ext cx="8858250" cy="7110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Knowledge-Based Systems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2B84C6-4593-D7D2-99E7-E673E488D725}"/>
              </a:ext>
            </a:extLst>
          </p:cNvPr>
          <p:cNvSpPr/>
          <p:nvPr/>
        </p:nvSpPr>
        <p:spPr>
          <a:xfrm>
            <a:off x="746918" y="2324103"/>
            <a:ext cx="1763713" cy="71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Category &amp; Medallion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FC5476-71E4-02B1-57AE-1FE2B7562E58}"/>
              </a:ext>
            </a:extLst>
          </p:cNvPr>
          <p:cNvSpPr/>
          <p:nvPr/>
        </p:nvSpPr>
        <p:spPr>
          <a:xfrm>
            <a:off x="2577307" y="2324103"/>
            <a:ext cx="8858250" cy="7110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 - Platinum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9D4CC5-4FFA-E955-A977-1045DF8CD210}"/>
              </a:ext>
            </a:extLst>
          </p:cNvPr>
          <p:cNvSpPr/>
          <p:nvPr/>
        </p:nvSpPr>
        <p:spPr>
          <a:xfrm>
            <a:off x="746918" y="3124203"/>
            <a:ext cx="1763713" cy="711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Author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F1310-00AD-64CD-1629-EB5DCE2B00E7}"/>
              </a:ext>
            </a:extLst>
          </p:cNvPr>
          <p:cNvSpPr/>
          <p:nvPr/>
        </p:nvSpPr>
        <p:spPr>
          <a:xfrm>
            <a:off x="2577307" y="3124203"/>
            <a:ext cx="8858250" cy="7110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Basiri, Mohammad Ehsan and Nemati, Shahla and Abdar, Moloud and Asadi, Somayeh and Acharrya, U Rajendra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A119FC-E434-E267-194C-6855D145D76A}"/>
              </a:ext>
            </a:extLst>
          </p:cNvPr>
          <p:cNvSpPr/>
          <p:nvPr/>
        </p:nvSpPr>
        <p:spPr>
          <a:xfrm>
            <a:off x="756443" y="3924303"/>
            <a:ext cx="1763713" cy="71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Publisher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AB5B23-22D7-4BAD-CD10-E7FE716A67DD}"/>
              </a:ext>
            </a:extLst>
          </p:cNvPr>
          <p:cNvSpPr/>
          <p:nvPr/>
        </p:nvSpPr>
        <p:spPr>
          <a:xfrm>
            <a:off x="2586832" y="3924303"/>
            <a:ext cx="8858250" cy="7110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Elsevier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D7CFDC-6FC5-E27D-EDF3-0828385B27FB}"/>
              </a:ext>
            </a:extLst>
          </p:cNvPr>
          <p:cNvSpPr/>
          <p:nvPr/>
        </p:nvSpPr>
        <p:spPr>
          <a:xfrm>
            <a:off x="756443" y="5514978"/>
            <a:ext cx="1763713" cy="11906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Article History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CE8517-35E3-4C0A-2316-6731916F6B60}"/>
              </a:ext>
            </a:extLst>
          </p:cNvPr>
          <p:cNvSpPr/>
          <p:nvPr/>
        </p:nvSpPr>
        <p:spPr>
          <a:xfrm>
            <a:off x="2586832" y="5514978"/>
            <a:ext cx="8858250" cy="11906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First Submission: 7 June 2020</a:t>
            </a:r>
          </a:p>
          <a:p>
            <a:r>
              <a:rPr lang="en-US" dirty="0">
                <a:solidFill>
                  <a:schemeClr val="tx1"/>
                </a:solidFill>
              </a:rPr>
              <a:t>Revised Submission: 30 April 2021</a:t>
            </a:r>
          </a:p>
          <a:p>
            <a:r>
              <a:rPr lang="en-US" dirty="0">
                <a:solidFill>
                  <a:schemeClr val="tx1"/>
                </a:solidFill>
              </a:rPr>
              <a:t>Acceptance Date: 15 June 2021</a:t>
            </a:r>
          </a:p>
          <a:p>
            <a:r>
              <a:rPr lang="en-US" dirty="0">
                <a:solidFill>
                  <a:schemeClr val="tx1"/>
                </a:solidFill>
              </a:rPr>
              <a:t>Available Online: 25 June 2021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6D32D3-FE72-AF76-B0B6-D0B5CB9FE20E}"/>
              </a:ext>
            </a:extLst>
          </p:cNvPr>
          <p:cNvSpPr/>
          <p:nvPr/>
        </p:nvSpPr>
        <p:spPr>
          <a:xfrm>
            <a:off x="765968" y="4724403"/>
            <a:ext cx="1763713" cy="711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Impact Factor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C5F7F9-FFD0-499C-E0CF-255920F4BF9C}"/>
              </a:ext>
            </a:extLst>
          </p:cNvPr>
          <p:cNvSpPr/>
          <p:nvPr/>
        </p:nvSpPr>
        <p:spPr>
          <a:xfrm>
            <a:off x="2596357" y="4724403"/>
            <a:ext cx="8858250" cy="7110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8.139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3F6E14-7A2D-D92B-2B32-5C01C66D31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43" t="11657" r="9655" b="12433"/>
          <a:stretch/>
        </p:blipFill>
        <p:spPr>
          <a:xfrm>
            <a:off x="11544884" y="33264"/>
            <a:ext cx="525927" cy="52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6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Image result for self sustainab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-1588" y="6819370"/>
            <a:ext cx="12188825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3"/>
          <p:cNvSpPr>
            <a:spLocks noGrp="1"/>
          </p:cNvSpPr>
          <p:nvPr>
            <p:ph type="title"/>
          </p:nvPr>
        </p:nvSpPr>
        <p:spPr>
          <a:xfrm>
            <a:off x="617580" y="-22821"/>
            <a:ext cx="10590372" cy="711081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/>
              <a:t>Background – Summary</a:t>
            </a:r>
          </a:p>
        </p:txBody>
      </p:sp>
      <p:sp>
        <p:nvSpPr>
          <p:cNvPr id="63" name="Rectangle 62"/>
          <p:cNvSpPr/>
          <p:nvPr/>
        </p:nvSpPr>
        <p:spPr>
          <a:xfrm>
            <a:off x="0" y="-22822"/>
            <a:ext cx="608012" cy="637457"/>
          </a:xfrm>
          <a:prstGeom prst="rect">
            <a:avLst/>
          </a:prstGeom>
          <a:solidFill>
            <a:schemeClr val="tx2">
              <a:lumMod val="75000"/>
              <a:lumOff val="2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2" y="609600"/>
            <a:ext cx="12188825" cy="0"/>
          </a:xfrm>
          <a:prstGeom prst="line">
            <a:avLst/>
          </a:prstGeom>
          <a:ln w="6350">
            <a:solidFill>
              <a:srgbClr val="00B050">
                <a:alpha val="7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D570589-1299-5DCD-2F01-CBAD92560D2E}"/>
              </a:ext>
            </a:extLst>
          </p:cNvPr>
          <p:cNvSpPr txBox="1"/>
          <p:nvPr/>
        </p:nvSpPr>
        <p:spPr>
          <a:xfrm>
            <a:off x="608011" y="914400"/>
            <a:ext cx="10958175" cy="4207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COVID-19 pandemic, a once-in-a-century event, has taken nearly 35 million lives and affected close to 150 million individuals globally, reshaping societies and economies profoundly.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research investigates sentiment analysis of COVID-19 related tweets using a novel fusion-based deep learning model.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It aims to understand changing sentiments across different countries and correlate them with factors like the number of infected cases, recoveries, and deaths.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Utilizes data from Google Trends and Twitter to gauge public interest and sentiment regarding COVID-19 topics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proposed fusion model combines deep learning and classical machine learning techniques to improve accuracy in sentiment classification, offering valuable insights for policymakers and health authorities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C78DA-3B8B-61DD-17BF-60DD7B2C30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F57B-5F25-B54A-A918-FB50C268907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DF7B5D-EFE5-CD41-9458-5AC5D7813C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43" t="11657" r="9655" b="12433"/>
          <a:stretch/>
        </p:blipFill>
        <p:spPr>
          <a:xfrm>
            <a:off x="11544884" y="33264"/>
            <a:ext cx="525927" cy="5212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91E8B9-B096-8476-D900-166A39E1DC72}"/>
              </a:ext>
            </a:extLst>
          </p:cNvPr>
          <p:cNvSpPr txBox="1"/>
          <p:nvPr/>
        </p:nvSpPr>
        <p:spPr>
          <a:xfrm>
            <a:off x="617581" y="6225702"/>
            <a:ext cx="805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Google Trends: To analyze the interest of people in COVID-19 related topics over time</a:t>
            </a:r>
            <a:br>
              <a:rPr lang="en-US" sz="1200" i="1" dirty="0"/>
            </a:br>
            <a:r>
              <a:rPr lang="en-US" sz="1200" i="1" dirty="0"/>
              <a:t>Twitter Data:  To analyze the sentiment expressed in tweets from eight countries</a:t>
            </a:r>
          </a:p>
        </p:txBody>
      </p:sp>
      <p:pic>
        <p:nvPicPr>
          <p:cNvPr id="1026" name="Picture 2" descr="Flag of the United States of America ...">
            <a:extLst>
              <a:ext uri="{FF2B5EF4-FFF2-40B4-BE49-F238E27FC236}">
                <a16:creationId xmlns:a16="http://schemas.microsoft.com/office/drawing/2014/main" id="{A540E0A6-60F8-B926-F31D-E7ECED7E8B7D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211" y="5415777"/>
            <a:ext cx="64008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ran - Wikipedia">
            <a:extLst>
              <a:ext uri="{FF2B5EF4-FFF2-40B4-BE49-F238E27FC236}">
                <a16:creationId xmlns:a16="http://schemas.microsoft.com/office/drawing/2014/main" id="{4A5F5CAC-2558-7475-7B9F-B1BE66F0423B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94" y="5415851"/>
            <a:ext cx="64008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4402AA-8912-CA54-3476-CCD6D43FA4CD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943477" y="5415851"/>
            <a:ext cx="640080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13A4D8-AE48-DDDD-95EB-C228C12D0FFF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5054758" y="5410934"/>
            <a:ext cx="640080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B76DC0-DBF7-2A90-50C3-2938F5F887E8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6185494" y="5420770"/>
            <a:ext cx="640080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B3B903-5049-269C-A2A3-78C511E95C6B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7306505" y="5410934"/>
            <a:ext cx="640080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5784B3-16F3-F8D0-4319-100B63BD5196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8495607" y="5410934"/>
            <a:ext cx="640080" cy="45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4177D5-C3CC-ACC5-D81C-78B4A5C124DB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9606888" y="5420770"/>
            <a:ext cx="64008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3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Image result for self sustainab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-1588" y="6829098"/>
            <a:ext cx="12188825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3"/>
          <p:cNvSpPr>
            <a:spLocks noGrp="1"/>
          </p:cNvSpPr>
          <p:nvPr>
            <p:ph type="title"/>
          </p:nvPr>
        </p:nvSpPr>
        <p:spPr>
          <a:xfrm>
            <a:off x="617580" y="-22821"/>
            <a:ext cx="10590372" cy="711081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/>
              <a:t>Background – Literature Review</a:t>
            </a:r>
          </a:p>
        </p:txBody>
      </p:sp>
      <p:sp>
        <p:nvSpPr>
          <p:cNvPr id="63" name="Rectangle 62"/>
          <p:cNvSpPr/>
          <p:nvPr/>
        </p:nvSpPr>
        <p:spPr>
          <a:xfrm>
            <a:off x="0" y="-22822"/>
            <a:ext cx="608012" cy="637457"/>
          </a:xfrm>
          <a:prstGeom prst="rect">
            <a:avLst/>
          </a:prstGeom>
          <a:solidFill>
            <a:schemeClr val="tx2">
              <a:lumMod val="75000"/>
              <a:lumOff val="2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2" y="609600"/>
            <a:ext cx="12188825" cy="0"/>
          </a:xfrm>
          <a:prstGeom prst="line">
            <a:avLst/>
          </a:prstGeom>
          <a:ln w="6350">
            <a:solidFill>
              <a:srgbClr val="00B050">
                <a:alpha val="7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C78DA-3B8B-61DD-17BF-60DD7B2C30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F57B-5F25-B54A-A918-FB50C268907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FD4C4B-B888-ABFD-E2C9-6FE043B662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43" t="11657" r="9655" b="12433"/>
          <a:stretch/>
        </p:blipFill>
        <p:spPr>
          <a:xfrm>
            <a:off x="11544884" y="33264"/>
            <a:ext cx="525927" cy="52121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04B770-A5CB-3863-EEFF-D671E24C2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377097"/>
              </p:ext>
            </p:extLst>
          </p:nvPr>
        </p:nvGraphicFramePr>
        <p:xfrm>
          <a:off x="355344" y="792759"/>
          <a:ext cx="11454035" cy="5710418"/>
        </p:xfrm>
        <a:graphic>
          <a:graphicData uri="http://schemas.openxmlformats.org/drawingml/2006/table">
            <a:tbl>
              <a:tblPr/>
              <a:tblGrid>
                <a:gridCol w="2152078">
                  <a:extLst>
                    <a:ext uri="{9D8B030D-6E8A-4147-A177-3AD203B41FA5}">
                      <a16:colId xmlns:a16="http://schemas.microsoft.com/office/drawing/2014/main" val="2108627586"/>
                    </a:ext>
                  </a:extLst>
                </a:gridCol>
                <a:gridCol w="1333932">
                  <a:extLst>
                    <a:ext uri="{9D8B030D-6E8A-4147-A177-3AD203B41FA5}">
                      <a16:colId xmlns:a16="http://schemas.microsoft.com/office/drawing/2014/main" val="4125752657"/>
                    </a:ext>
                  </a:extLst>
                </a:gridCol>
                <a:gridCol w="1298361">
                  <a:extLst>
                    <a:ext uri="{9D8B030D-6E8A-4147-A177-3AD203B41FA5}">
                      <a16:colId xmlns:a16="http://schemas.microsoft.com/office/drawing/2014/main" val="2540502143"/>
                    </a:ext>
                  </a:extLst>
                </a:gridCol>
                <a:gridCol w="3877299">
                  <a:extLst>
                    <a:ext uri="{9D8B030D-6E8A-4147-A177-3AD203B41FA5}">
                      <a16:colId xmlns:a16="http://schemas.microsoft.com/office/drawing/2014/main" val="3501717891"/>
                    </a:ext>
                  </a:extLst>
                </a:gridCol>
                <a:gridCol w="2792365">
                  <a:extLst>
                    <a:ext uri="{9D8B030D-6E8A-4147-A177-3AD203B41FA5}">
                      <a16:colId xmlns:a16="http://schemas.microsoft.com/office/drawing/2014/main" val="994753053"/>
                    </a:ext>
                  </a:extLst>
                </a:gridCol>
              </a:tblGrid>
              <a:tr h="316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Article - Conference Paper</a:t>
                      </a:r>
                    </a:p>
                  </a:txBody>
                  <a:tcPr marL="5333" marR="5333" marT="533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Year </a:t>
                      </a:r>
                    </a:p>
                  </a:txBody>
                  <a:tcPr marL="5333" marR="5333" marT="533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Type of Analysis</a:t>
                      </a:r>
                    </a:p>
                  </a:txBody>
                  <a:tcPr marL="5333" marR="5333" marT="533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Analysis Description</a:t>
                      </a:r>
                    </a:p>
                  </a:txBody>
                  <a:tcPr marL="5333" marR="5333" marT="533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Limitation</a:t>
                      </a:r>
                    </a:p>
                  </a:txBody>
                  <a:tcPr marL="5333" marR="5333" marT="533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752105"/>
                  </a:ext>
                </a:extLst>
              </a:tr>
              <a:tr h="6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70C0"/>
                          </a:solidFill>
                          <a:effectLst/>
                          <a:latin typeface="Aptos Narrow" panose="020B0004020202020204" pitchFamily="34" charset="0"/>
                        </a:rPr>
                        <a:t>[1]</a:t>
                      </a:r>
                    </a:p>
                  </a:txBody>
                  <a:tcPr marL="5333" marR="5333" marT="533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2020</a:t>
                      </a:r>
                    </a:p>
                  </a:txBody>
                  <a:tcPr marL="5333" marR="5333" marT="533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Spatiotemporal Analysis</a:t>
                      </a:r>
                    </a:p>
                  </a:txBody>
                  <a:tcPr marR="5333" marT="533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Analyzing the change of topics and mood during the epidemic from the perspective of time and space</a:t>
                      </a:r>
                    </a:p>
                  </a:txBody>
                  <a:tcPr marR="5333" marT="533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Province Level Data Only.</a:t>
                      </a:r>
                      <a:b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User Demographics like Age, Gender were not taken into consideration</a:t>
                      </a:r>
                    </a:p>
                  </a:txBody>
                  <a:tcPr marR="5333" marT="533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791564"/>
                  </a:ext>
                </a:extLst>
              </a:tr>
              <a:tr h="12479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70C0"/>
                          </a:solidFill>
                          <a:effectLst/>
                          <a:latin typeface="Aptos Narrow" panose="020B0004020202020204" pitchFamily="34" charset="0"/>
                        </a:rPr>
                        <a:t>[2] </a:t>
                      </a:r>
                    </a:p>
                  </a:txBody>
                  <a:tcPr marL="5333" marR="5333" marT="533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2020</a:t>
                      </a:r>
                    </a:p>
                  </a:txBody>
                  <a:tcPr marL="5333" marR="5333" marT="533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Topic Analysis</a:t>
                      </a:r>
                    </a:p>
                  </a:txBody>
                  <a:tcPr marR="5333" marT="533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Analyze the public’s attention to events related to COVID-19 in China at the beginning of the COVID-19</a:t>
                      </a:r>
                    </a:p>
                  </a:txBody>
                  <a:tcPr marR="5333" marT="533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Study limited to First 52 Days  of covid in China Only</a:t>
                      </a:r>
                      <a:b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Narrow Data from 1 Source only Inlcudes age group between 18 - 41 only (Roughly 50% of population missing)</a:t>
                      </a:r>
                      <a:b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Social Demographic Information missing</a:t>
                      </a:r>
                    </a:p>
                  </a:txBody>
                  <a:tcPr marR="5333" marT="533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811766"/>
                  </a:ext>
                </a:extLst>
              </a:tr>
              <a:tr h="9359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70C0"/>
                          </a:solidFill>
                          <a:effectLst/>
                          <a:latin typeface="Aptos Narrow" panose="020B0004020202020204" pitchFamily="34" charset="0"/>
                        </a:rPr>
                        <a:t>[3]</a:t>
                      </a:r>
                    </a:p>
                  </a:txBody>
                  <a:tcPr marL="5333" marR="5333" marT="533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2020</a:t>
                      </a:r>
                    </a:p>
                  </a:txBody>
                  <a:tcPr marL="5333" marR="5333" marT="533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Market Liquidity</a:t>
                      </a:r>
                    </a:p>
                  </a:txBody>
                  <a:tcPr marR="5333" marT="533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Studies the impact of coronavirus outbreak on the microblogging content-based investors’ behavior and as results, on the cost-based market liquidity regarding the Australian Securities Exchange (ASX)</a:t>
                      </a:r>
                    </a:p>
                  </a:txBody>
                  <a:tcPr marR="5333" marT="533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Study only analyzed the ASX</a:t>
                      </a:r>
                      <a:b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Global aspect is missing</a:t>
                      </a:r>
                    </a:p>
                  </a:txBody>
                  <a:tcPr marR="5333" marT="533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620316"/>
                  </a:ext>
                </a:extLst>
              </a:tr>
              <a:tr h="109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70C0"/>
                          </a:solidFill>
                          <a:effectLst/>
                          <a:latin typeface="Aptos Narrow" panose="020B0004020202020204" pitchFamily="34" charset="0"/>
                        </a:rPr>
                        <a:t>[4]</a:t>
                      </a:r>
                    </a:p>
                  </a:txBody>
                  <a:tcPr marL="5333" marR="5333" marT="533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2020</a:t>
                      </a:r>
                    </a:p>
                  </a:txBody>
                  <a:tcPr marL="5333" marR="5333" marT="533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Event Analysis</a:t>
                      </a:r>
                    </a:p>
                  </a:txBody>
                  <a:tcPr marR="5333" marT="533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Tweets were studied to gauge the feelings of Indians towards the lockdown. Tweets were extracted using the two prominent hashtags used namely: #IndiaLockdown and #IndiafightsCorona from March 25th to March 28th 2020.</a:t>
                      </a:r>
                    </a:p>
                  </a:txBody>
                  <a:tcPr marR="5333" marT="533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Study limited to indian region against two hashtags only based on 4 days data</a:t>
                      </a:r>
                      <a:b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Only refect good or bad sentiments</a:t>
                      </a:r>
                      <a:b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 correlation with economic or anyother factor</a:t>
                      </a:r>
                      <a:b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R="5333" marT="533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288248"/>
                  </a:ext>
                </a:extLst>
              </a:tr>
              <a:tr h="12479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70C0"/>
                          </a:solidFill>
                          <a:effectLst/>
                          <a:latin typeface="Aptos Narrow" panose="020B0004020202020204" pitchFamily="34" charset="0"/>
                        </a:rPr>
                        <a:t>[5]</a:t>
                      </a:r>
                    </a:p>
                  </a:txBody>
                  <a:tcPr marL="5333" marR="5333" marT="533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2020</a:t>
                      </a:r>
                    </a:p>
                  </a:txBody>
                  <a:tcPr marL="5333" marR="5333" marT="533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Term Analysis</a:t>
                      </a:r>
                    </a:p>
                  </a:txBody>
                  <a:tcPr marR="5333" marT="533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The study aims to answer three questions:</a:t>
                      </a:r>
                      <a:b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a) Do controversial COVID-19 terms convey emotions beyond geographic description of origin?</a:t>
                      </a:r>
                      <a:b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b) What are the linguistic features of tweets with these terms?</a:t>
                      </a:r>
                      <a:b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c) Are neutral and controversial terms interchangeable for classification?</a:t>
                      </a:r>
                    </a:p>
                  </a:txBody>
                  <a:tcPr marR="5333" marT="533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Very Limited keywords used to identify the sentiments</a:t>
                      </a:r>
                      <a:b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Scalability would be a challenge since data against each key word is very huge is size </a:t>
                      </a:r>
                    </a:p>
                  </a:txBody>
                  <a:tcPr marR="5333" marT="533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750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671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Image result for self sustainab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-1588" y="6829098"/>
            <a:ext cx="12188825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3"/>
          <p:cNvSpPr>
            <a:spLocks noGrp="1"/>
          </p:cNvSpPr>
          <p:nvPr>
            <p:ph type="title"/>
          </p:nvPr>
        </p:nvSpPr>
        <p:spPr>
          <a:xfrm>
            <a:off x="617580" y="-22821"/>
            <a:ext cx="10590372" cy="711081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/>
              <a:t>Background – Problem Statement</a:t>
            </a:r>
          </a:p>
        </p:txBody>
      </p:sp>
      <p:sp>
        <p:nvSpPr>
          <p:cNvPr id="63" name="Rectangle 62"/>
          <p:cNvSpPr/>
          <p:nvPr/>
        </p:nvSpPr>
        <p:spPr>
          <a:xfrm>
            <a:off x="0" y="-22822"/>
            <a:ext cx="608012" cy="637457"/>
          </a:xfrm>
          <a:prstGeom prst="rect">
            <a:avLst/>
          </a:prstGeom>
          <a:solidFill>
            <a:schemeClr val="tx2">
              <a:lumMod val="75000"/>
              <a:lumOff val="2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2" y="609600"/>
            <a:ext cx="12188825" cy="0"/>
          </a:xfrm>
          <a:prstGeom prst="line">
            <a:avLst/>
          </a:prstGeom>
          <a:ln w="6350">
            <a:solidFill>
              <a:srgbClr val="00B050">
                <a:alpha val="7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D570589-1299-5DCD-2F01-CBAD92560D2E}"/>
              </a:ext>
            </a:extLst>
          </p:cNvPr>
          <p:cNvSpPr txBox="1"/>
          <p:nvPr/>
        </p:nvSpPr>
        <p:spPr>
          <a:xfrm>
            <a:off x="608011" y="914400"/>
            <a:ext cx="10958175" cy="4207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Existing studies on COVID-19 microblog analysis have focused on various aspects such as spatiotemporal analysis, topic analysis, market liquidity, event analysis, and term analysis.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However, there's a gap in comprehensive research addressing the sentiment intensity of Twitter users towards COVID-19 across multiple countries.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Previous studies often analyzed data from specific platforms like Weibo or Reddit, limiting the scope to particular regions or demographics.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This study aims to bridge the gap by investigating sentiment trends across eight countries over a six-month period.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More specifically the study showed the relationship between several infected cases and death due to COVID-19 and the change in the sentiment intensity of Twitter users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C78DA-3B8B-61DD-17BF-60DD7B2C30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F57B-5F25-B54A-A918-FB50C268907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26472A-B8CA-C811-D57F-BA96DD4882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43" t="11657" r="9655" b="12433"/>
          <a:stretch/>
        </p:blipFill>
        <p:spPr>
          <a:xfrm>
            <a:off x="11544884" y="33264"/>
            <a:ext cx="525927" cy="52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32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CE92AAA-5BDC-8068-34CC-A5281DF7B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903" y="639351"/>
            <a:ext cx="6933908" cy="5948762"/>
          </a:xfrm>
          <a:prstGeom prst="rect">
            <a:avLst/>
          </a:prstGeom>
        </p:spPr>
      </p:pic>
      <p:sp>
        <p:nvSpPr>
          <p:cNvPr id="6" name="AutoShape 2" descr="Image result for self sustainab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-1588" y="6829098"/>
            <a:ext cx="12188825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3"/>
          <p:cNvSpPr>
            <a:spLocks noGrp="1"/>
          </p:cNvSpPr>
          <p:nvPr>
            <p:ph type="title"/>
          </p:nvPr>
        </p:nvSpPr>
        <p:spPr>
          <a:xfrm>
            <a:off x="617580" y="-22821"/>
            <a:ext cx="10590372" cy="711081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/>
              <a:t>Methodology</a:t>
            </a:r>
          </a:p>
        </p:txBody>
      </p:sp>
      <p:sp>
        <p:nvSpPr>
          <p:cNvPr id="63" name="Rectangle 62"/>
          <p:cNvSpPr/>
          <p:nvPr/>
        </p:nvSpPr>
        <p:spPr>
          <a:xfrm>
            <a:off x="0" y="-22822"/>
            <a:ext cx="608012" cy="637457"/>
          </a:xfrm>
          <a:prstGeom prst="rect">
            <a:avLst/>
          </a:prstGeom>
          <a:solidFill>
            <a:schemeClr val="tx2">
              <a:lumMod val="75000"/>
              <a:lumOff val="2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2" y="609600"/>
            <a:ext cx="12188825" cy="0"/>
          </a:xfrm>
          <a:prstGeom prst="line">
            <a:avLst/>
          </a:prstGeom>
          <a:ln w="6350">
            <a:solidFill>
              <a:srgbClr val="00B050">
                <a:alpha val="7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D118D-BC54-57A6-2030-272DAEC997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F57B-5F25-B54A-A918-FB50C268907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73FF5A-5BAD-AECB-8F48-D089310963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43" t="11657" r="9655" b="12433"/>
          <a:stretch/>
        </p:blipFill>
        <p:spPr>
          <a:xfrm>
            <a:off x="11544884" y="33264"/>
            <a:ext cx="525927" cy="5212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E7B44E-D0FD-B5EF-9018-48CA69475D9F}"/>
              </a:ext>
            </a:extLst>
          </p:cNvPr>
          <p:cNvSpPr txBox="1"/>
          <p:nvPr/>
        </p:nvSpPr>
        <p:spPr>
          <a:xfrm>
            <a:off x="608011" y="914400"/>
            <a:ext cx="4664379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1" u="sng" dirty="0"/>
              <a:t>Dataset Sources:</a:t>
            </a:r>
          </a:p>
          <a:p>
            <a:pPr marL="342900" indent="-342900" algn="just">
              <a:buAutoNum type="arabicPeriod"/>
            </a:pPr>
            <a:r>
              <a:rPr lang="en-US" sz="1400" b="1" dirty="0"/>
              <a:t>Google Trends</a:t>
            </a:r>
            <a:r>
              <a:rPr lang="en-US" sz="1400" dirty="0"/>
              <a:t> – </a:t>
            </a:r>
            <a:r>
              <a:rPr lang="en-US" sz="1400" i="1" dirty="0"/>
              <a:t>It</a:t>
            </a:r>
            <a:r>
              <a:rPr lang="en-US" sz="1400" b="1" i="1" dirty="0"/>
              <a:t> </a:t>
            </a:r>
            <a:r>
              <a:rPr lang="en-US" sz="1400" i="1" dirty="0"/>
              <a:t>was used to analyze the interest of people to obtain information about COVID-19 disease using Google searches of related keywords </a:t>
            </a:r>
          </a:p>
          <a:p>
            <a:pPr marL="342900" indent="-342900" algn="just">
              <a:buAutoNum type="arabicPeriod"/>
            </a:pPr>
            <a:r>
              <a:rPr lang="en-US" sz="1400" b="1" dirty="0"/>
              <a:t>Twitter – </a:t>
            </a:r>
            <a:r>
              <a:rPr lang="en-US" sz="1400" i="1" dirty="0"/>
              <a:t>To analyze the sentiment expressed in tweets from eight countries. Keywords are as follows:</a:t>
            </a:r>
          </a:p>
          <a:p>
            <a:pPr marL="342900" indent="-342900" algn="just">
              <a:buAutoNum type="arabicPeriod"/>
            </a:pPr>
            <a:endParaRPr lang="en-US" sz="1400" b="1" dirty="0"/>
          </a:p>
          <a:p>
            <a:pPr marL="342900" indent="-342900" algn="just">
              <a:buAutoNum type="arabicPeriod"/>
            </a:pPr>
            <a:endParaRPr lang="en-US" sz="1400" b="1" dirty="0"/>
          </a:p>
          <a:p>
            <a:pPr marL="342900" indent="-342900" algn="just">
              <a:buAutoNum type="arabicPeriod"/>
            </a:pPr>
            <a:endParaRPr lang="en-US" sz="1400" b="1" dirty="0"/>
          </a:p>
          <a:p>
            <a:pPr marL="342900" indent="-342900" algn="just">
              <a:buAutoNum type="arabicPeriod"/>
            </a:pPr>
            <a:endParaRPr lang="en-US" sz="1400" b="1" dirty="0"/>
          </a:p>
          <a:p>
            <a:pPr algn="just"/>
            <a:r>
              <a:rPr lang="en-US" sz="1400" b="1" u="sng" dirty="0"/>
              <a:t>Base Classifiers: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b="1" dirty="0"/>
              <a:t>NBSVM – </a:t>
            </a:r>
            <a:r>
              <a:rPr lang="en-US" sz="1400" i="1" dirty="0"/>
              <a:t>word count features are replaced by Naïve Bayes log-count ratios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b="1" dirty="0"/>
              <a:t>CNN</a:t>
            </a:r>
            <a:r>
              <a:rPr lang="en-US" sz="1400" dirty="0"/>
              <a:t> – </a:t>
            </a:r>
            <a:r>
              <a:rPr lang="en-US" sz="1400" i="1" dirty="0"/>
              <a:t>model consists of an embedding layer which is used for mapping vocabulary indices into an embedding space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b="1" dirty="0" err="1"/>
              <a:t>BiGRU</a:t>
            </a:r>
            <a:r>
              <a:rPr lang="en-US" sz="1400" dirty="0"/>
              <a:t> – </a:t>
            </a:r>
            <a:r>
              <a:rPr lang="en-US" sz="1400" i="1" dirty="0"/>
              <a:t>The </a:t>
            </a:r>
            <a:r>
              <a:rPr lang="en-US" sz="1400" i="1" dirty="0" err="1"/>
              <a:t>BiGRU</a:t>
            </a:r>
            <a:r>
              <a:rPr lang="en-US" sz="1400" i="1" dirty="0"/>
              <a:t> enables the model to consider both the preceding and succeeding contexts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b="1" dirty="0" err="1"/>
              <a:t>FastText</a:t>
            </a:r>
            <a:r>
              <a:rPr lang="en-US" sz="1400" dirty="0"/>
              <a:t> – </a:t>
            </a:r>
            <a:r>
              <a:rPr lang="en-US" sz="1400" i="1" dirty="0"/>
              <a:t>This model uses batch normalization layer to improve the training speed and performance of the model.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b="1" dirty="0" err="1"/>
              <a:t>DistilBERT</a:t>
            </a:r>
            <a:r>
              <a:rPr lang="en-US" sz="1400" b="1" dirty="0"/>
              <a:t> </a:t>
            </a:r>
            <a:r>
              <a:rPr lang="en-US" sz="1400" dirty="0"/>
              <a:t>– </a:t>
            </a:r>
            <a:r>
              <a:rPr lang="en-US" sz="1400" i="1" dirty="0"/>
              <a:t>This</a:t>
            </a:r>
            <a:r>
              <a:rPr lang="en-US" sz="1400" b="1" i="1" dirty="0"/>
              <a:t> </a:t>
            </a:r>
            <a:r>
              <a:rPr lang="en-US" sz="1400" i="1" dirty="0"/>
              <a:t>is proposed to reduce the size and improve the training speed of original bidirectional encoder representations from transformers (BERT) model</a:t>
            </a:r>
            <a:r>
              <a:rPr lang="en-US" sz="1400" b="1" i="1" dirty="0"/>
              <a:t> </a:t>
            </a:r>
            <a:endParaRPr lang="en-US" sz="1400" i="1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2A45A40-6950-0664-6F48-CF0881D34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455473"/>
              </p:ext>
            </p:extLst>
          </p:nvPr>
        </p:nvGraphicFramePr>
        <p:xfrm>
          <a:off x="1049664" y="2400652"/>
          <a:ext cx="4087239" cy="624642"/>
        </p:xfrm>
        <a:graphic>
          <a:graphicData uri="http://schemas.openxmlformats.org/drawingml/2006/table">
            <a:tbl>
              <a:tblPr/>
              <a:tblGrid>
                <a:gridCol w="830740">
                  <a:extLst>
                    <a:ext uri="{9D8B030D-6E8A-4147-A177-3AD203B41FA5}">
                      <a16:colId xmlns:a16="http://schemas.microsoft.com/office/drawing/2014/main" val="3058385441"/>
                    </a:ext>
                  </a:extLst>
                </a:gridCol>
                <a:gridCol w="1129805">
                  <a:extLst>
                    <a:ext uri="{9D8B030D-6E8A-4147-A177-3AD203B41FA5}">
                      <a16:colId xmlns:a16="http://schemas.microsoft.com/office/drawing/2014/main" val="1514977250"/>
                    </a:ext>
                  </a:extLst>
                </a:gridCol>
                <a:gridCol w="980273">
                  <a:extLst>
                    <a:ext uri="{9D8B030D-6E8A-4147-A177-3AD203B41FA5}">
                      <a16:colId xmlns:a16="http://schemas.microsoft.com/office/drawing/2014/main" val="2588891838"/>
                    </a:ext>
                  </a:extLst>
                </a:gridCol>
                <a:gridCol w="1146421">
                  <a:extLst>
                    <a:ext uri="{9D8B030D-6E8A-4147-A177-3AD203B41FA5}">
                      <a16:colId xmlns:a16="http://schemas.microsoft.com/office/drawing/2014/main" val="508662996"/>
                    </a:ext>
                  </a:extLst>
                </a:gridCol>
              </a:tblGrid>
              <a:tr h="208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F9ED5"/>
                          </a:highlight>
                          <a:latin typeface="Aptos Narrow" panose="020B0004020202020204" pitchFamily="34" charset="0"/>
                        </a:rPr>
                        <a:t>Corona</a:t>
                      </a:r>
                    </a:p>
                  </a:txBody>
                  <a:tcPr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F9ED5"/>
                          </a:highlight>
                          <a:latin typeface="Aptos Narrow" panose="020B0004020202020204" pitchFamily="34" charset="0"/>
                        </a:rPr>
                        <a:t>Coronavirus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F9ED5"/>
                          </a:highlight>
                          <a:latin typeface="Aptos Narrow" panose="020B0004020202020204" pitchFamily="34" charset="0"/>
                        </a:rPr>
                        <a:t>COVID-19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0F9ED5"/>
                          </a:highlight>
                          <a:latin typeface="Aptos Narrow" panose="020B0004020202020204" pitchFamily="34" charset="0"/>
                        </a:rPr>
                        <a:t>SARS-CoV-2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094201"/>
                  </a:ext>
                </a:extLst>
              </a:tr>
              <a:tr h="208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4DCF8"/>
                          </a:highlight>
                          <a:latin typeface="Aptos Narrow" panose="020B0004020202020204" pitchFamily="34" charset="0"/>
                        </a:rPr>
                        <a:t>nCoV</a:t>
                      </a:r>
                    </a:p>
                  </a:txBody>
                  <a:tcPr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D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4DCF8"/>
                          </a:highlight>
                          <a:latin typeface="Aptos Narrow" panose="020B0004020202020204" pitchFamily="34" charset="0"/>
                        </a:rPr>
                        <a:t>SARS-CoV-2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D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4DCF8"/>
                          </a:highlight>
                          <a:latin typeface="Aptos Narrow" panose="020B0004020202020204" pitchFamily="34" charset="0"/>
                        </a:rPr>
                        <a:t>2019-nCoV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DC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94DCF8"/>
                          </a:highlight>
                          <a:latin typeface="Aptos Narrow" panose="020B0004020202020204" pitchFamily="34" charset="0"/>
                        </a:rPr>
                        <a:t>COVID-2019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D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280781"/>
                  </a:ext>
                </a:extLst>
              </a:tr>
              <a:tr h="208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AEDFB"/>
                          </a:highlight>
                          <a:latin typeface="Aptos Narrow" panose="020B0004020202020204" pitchFamily="34" charset="0"/>
                        </a:rPr>
                        <a:t>SARS-CoV</a:t>
                      </a:r>
                    </a:p>
                  </a:txBody>
                  <a:tcPr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AEDFB"/>
                          </a:highlight>
                          <a:latin typeface="Aptos Narrow" panose="020B0004020202020204" pitchFamily="34" charset="0"/>
                        </a:rPr>
                        <a:t>SARS-CoV2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AEDFB"/>
                          </a:highlight>
                          <a:latin typeface="Aptos Narrow" panose="020B0004020202020204" pitchFamily="34" charset="0"/>
                        </a:rPr>
                        <a:t>SARS-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CAEDFB"/>
                          </a:highlight>
                          <a:latin typeface="Aptos Narrow" panose="020B0004020202020204" pitchFamily="34" charset="0"/>
                        </a:rPr>
                        <a:t>CoVs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AEDFB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AEDFB"/>
                          </a:highlight>
                          <a:latin typeface="Aptos Narrow" panose="020B0004020202020204" pitchFamily="34" charset="0"/>
                        </a:rPr>
                        <a:t>MERS-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CAEDFB"/>
                          </a:highlight>
                          <a:latin typeface="Aptos Narrow" panose="020B0004020202020204" pitchFamily="34" charset="0"/>
                        </a:rPr>
                        <a:t>CoV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AEDFB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005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262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Image result for self sustainab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-1588" y="6829098"/>
            <a:ext cx="12188825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3"/>
          <p:cNvSpPr>
            <a:spLocks noGrp="1"/>
          </p:cNvSpPr>
          <p:nvPr>
            <p:ph type="title"/>
          </p:nvPr>
        </p:nvSpPr>
        <p:spPr>
          <a:xfrm>
            <a:off x="617580" y="-22821"/>
            <a:ext cx="10590372" cy="711081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/>
              <a:t>Results – Key Findings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0" y="-22822"/>
            <a:ext cx="608012" cy="637457"/>
          </a:xfrm>
          <a:prstGeom prst="rect">
            <a:avLst/>
          </a:prstGeom>
          <a:solidFill>
            <a:schemeClr val="tx2">
              <a:lumMod val="75000"/>
              <a:lumOff val="2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2" y="609600"/>
            <a:ext cx="12188825" cy="0"/>
          </a:xfrm>
          <a:prstGeom prst="line">
            <a:avLst/>
          </a:prstGeom>
          <a:ln w="6350">
            <a:solidFill>
              <a:srgbClr val="00B050">
                <a:alpha val="7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D118D-BC54-57A6-2030-272DAEC997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F57B-5F25-B54A-A918-FB50C268907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73FF5A-5BAD-AECB-8F48-D089310963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43" t="11657" r="9655" b="12433"/>
          <a:stretch/>
        </p:blipFill>
        <p:spPr>
          <a:xfrm>
            <a:off x="11544884" y="33264"/>
            <a:ext cx="525927" cy="5212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E7B44E-D0FD-B5EF-9018-48CA69475D9F}"/>
              </a:ext>
            </a:extLst>
          </p:cNvPr>
          <p:cNvSpPr txBox="1"/>
          <p:nvPr/>
        </p:nvSpPr>
        <p:spPr>
          <a:xfrm>
            <a:off x="460375" y="743383"/>
            <a:ext cx="11189871" cy="5986254"/>
          </a:xfrm>
          <a:prstGeom prst="rect">
            <a:avLst/>
          </a:prstGeom>
          <a:noFill/>
        </p:spPr>
        <p:txBody>
          <a:bodyPr wrap="square" numCol="2" spcCol="457200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Confusion Matrix </a:t>
            </a:r>
            <a:r>
              <a:rPr lang="en-US" sz="1500" dirty="0"/>
              <a:t>used to get the accuracy and F1-Score of different Classifiers</a:t>
            </a:r>
          </a:p>
          <a:p>
            <a:pPr algn="just">
              <a:spcAft>
                <a:spcPts val="600"/>
              </a:spcAft>
            </a:pPr>
            <a:endParaRPr lang="en-US" sz="1500" b="1" u="sng" dirty="0"/>
          </a:p>
          <a:p>
            <a:pPr algn="just">
              <a:spcAft>
                <a:spcPts val="600"/>
              </a:spcAft>
            </a:pPr>
            <a:endParaRPr lang="en-US" sz="1500" b="1" u="sng" dirty="0"/>
          </a:p>
          <a:p>
            <a:pPr algn="just">
              <a:spcAft>
                <a:spcPts val="600"/>
              </a:spcAft>
            </a:pPr>
            <a:endParaRPr lang="en-US" sz="1500" b="1" u="sng" dirty="0"/>
          </a:p>
          <a:p>
            <a:pPr algn="just">
              <a:spcAft>
                <a:spcPts val="600"/>
              </a:spcAft>
            </a:pPr>
            <a:endParaRPr lang="en-US" sz="1500" b="1" u="sng" dirty="0"/>
          </a:p>
          <a:p>
            <a:pPr algn="just">
              <a:spcAft>
                <a:spcPts val="600"/>
              </a:spcAft>
            </a:pPr>
            <a:endParaRPr lang="en-US" sz="1500" b="1" u="sng" dirty="0"/>
          </a:p>
          <a:p>
            <a:pPr algn="just">
              <a:spcAft>
                <a:spcPts val="600"/>
              </a:spcAft>
            </a:pPr>
            <a:endParaRPr lang="en-US" sz="1500" b="1" u="sng" dirty="0"/>
          </a:p>
          <a:p>
            <a:pPr algn="just">
              <a:spcAft>
                <a:spcPts val="600"/>
              </a:spcAft>
            </a:pPr>
            <a:endParaRPr lang="en-US" sz="1500" b="1" u="sng" dirty="0"/>
          </a:p>
          <a:p>
            <a:pPr algn="just">
              <a:spcAft>
                <a:spcPts val="600"/>
              </a:spcAft>
            </a:pPr>
            <a:endParaRPr lang="en-US" sz="1500" b="1" u="sng" dirty="0"/>
          </a:p>
          <a:p>
            <a:pPr algn="just">
              <a:spcAft>
                <a:spcPts val="600"/>
              </a:spcAft>
            </a:pPr>
            <a:r>
              <a:rPr lang="en-US" sz="1500" b="1" u="sng" dirty="0"/>
              <a:t>Key Findings: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The proposed </a:t>
            </a:r>
            <a:r>
              <a:rPr lang="en-US" sz="1500" b="1" dirty="0"/>
              <a:t>sentiment analysis model outperformed</a:t>
            </a:r>
            <a:r>
              <a:rPr lang="en-US" sz="1500" dirty="0"/>
              <a:t> four other deep learning models and slightly </a:t>
            </a:r>
            <a:r>
              <a:rPr lang="en-US" sz="1500" b="1" dirty="0"/>
              <a:t>surpassed the state-of-the-art </a:t>
            </a:r>
            <a:r>
              <a:rPr lang="en-US" sz="1500" b="1" dirty="0" err="1"/>
              <a:t>DistilBERT</a:t>
            </a:r>
            <a:r>
              <a:rPr lang="en-US" sz="1500" b="1" dirty="0"/>
              <a:t> model</a:t>
            </a:r>
            <a:r>
              <a:rPr lang="en-US" sz="1500" dirty="0"/>
              <a:t> for text mining applications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It may be noted that </a:t>
            </a:r>
            <a:r>
              <a:rPr lang="en-US" sz="1500" b="1" dirty="0"/>
              <a:t>the increase in positive sentiment correlates with the increase in the number </a:t>
            </a:r>
            <a:r>
              <a:rPr lang="en-US" sz="1500" dirty="0"/>
              <a:t>of recoveries.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The most positive tweets belong to Iran, China, and Canada (</a:t>
            </a:r>
            <a:r>
              <a:rPr lang="en-US" sz="1500" b="1" dirty="0"/>
              <a:t>80%, 65%, and 65%</a:t>
            </a:r>
            <a:r>
              <a:rPr lang="en-US" sz="1500" dirty="0"/>
              <a:t>)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The most negative tweets belong to Iran, Italy, and Spain (</a:t>
            </a:r>
            <a:r>
              <a:rPr lang="en-US" sz="1500" b="1" dirty="0"/>
              <a:t>80%, 75</a:t>
            </a:r>
            <a:r>
              <a:rPr lang="en-US" sz="1500" b="1"/>
              <a:t>%, and 75</a:t>
            </a:r>
            <a:r>
              <a:rPr lang="en-US" sz="1500" b="1" dirty="0"/>
              <a:t>%</a:t>
            </a:r>
            <a:r>
              <a:rPr lang="en-US" sz="1500" dirty="0"/>
              <a:t>)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For English speaking countries, there is </a:t>
            </a:r>
            <a:r>
              <a:rPr lang="en-US" sz="1500" b="1" dirty="0"/>
              <a:t>less fluctuations in the percent of tweets’ sentiments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The maximum negative sentiment values are seen either around the </a:t>
            </a:r>
            <a:r>
              <a:rPr lang="en-US" sz="1500" b="1" dirty="0"/>
              <a:t>rise of new and active cases or the number of death charts</a:t>
            </a:r>
            <a:endParaRPr lang="en-US" sz="1500" dirty="0"/>
          </a:p>
          <a:p>
            <a:pPr algn="just">
              <a:spcAft>
                <a:spcPts val="600"/>
              </a:spcAft>
            </a:pPr>
            <a:endParaRPr lang="en-US" sz="1500" b="1" u="sng" dirty="0"/>
          </a:p>
          <a:p>
            <a:pPr algn="just">
              <a:spcAft>
                <a:spcPts val="600"/>
              </a:spcAft>
            </a:pPr>
            <a:r>
              <a:rPr lang="en-US" sz="1500" b="1" u="sng" dirty="0"/>
              <a:t>Significance: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Policy Making and Healthcare Management </a:t>
            </a:r>
            <a:r>
              <a:rPr lang="en-US" sz="1500" dirty="0"/>
              <a:t>– Strategies can be devised to address concerns and improve public mood, especially during periods of rising cases or deaths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Global Comparison and Prediction </a:t>
            </a:r>
            <a:r>
              <a:rPr lang="en-US" sz="1500" dirty="0"/>
              <a:t>– This analysis informs social scientists and healthcare agencies about public mood variations and aids in predicting how changes in COVID-19 metrics affect sentiment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Social Impact and Future Research</a:t>
            </a:r>
            <a:r>
              <a:rPr lang="en-US" sz="1500" dirty="0"/>
              <a:t> –  The study sheds light on COVID-19's societal impact, guiding future sentiment analysis in pandemics and aiding in devising strategies to counteract negative sentiments during health crise</a:t>
            </a:r>
          </a:p>
          <a:p>
            <a:pPr algn="just"/>
            <a:endParaRPr lang="en-US" sz="1500" dirty="0"/>
          </a:p>
          <a:p>
            <a:pPr algn="just"/>
            <a:r>
              <a:rPr lang="en-US" sz="1500" b="1" u="sng" dirty="0"/>
              <a:t> </a:t>
            </a:r>
            <a:endParaRPr lang="en-US" sz="15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E65BC4-32A5-B0E4-347D-90466C90C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086" y="1500755"/>
            <a:ext cx="5084652" cy="207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28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Image result for self sustainab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-1588" y="6829098"/>
            <a:ext cx="12188825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3"/>
          <p:cNvSpPr>
            <a:spLocks noGrp="1"/>
          </p:cNvSpPr>
          <p:nvPr>
            <p:ph type="title"/>
          </p:nvPr>
        </p:nvSpPr>
        <p:spPr>
          <a:xfrm>
            <a:off x="617580" y="-22821"/>
            <a:ext cx="10590372" cy="711081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/>
              <a:t>Conclusion – Discussion </a:t>
            </a:r>
          </a:p>
        </p:txBody>
      </p:sp>
      <p:sp>
        <p:nvSpPr>
          <p:cNvPr id="63" name="Rectangle 62"/>
          <p:cNvSpPr/>
          <p:nvPr/>
        </p:nvSpPr>
        <p:spPr>
          <a:xfrm>
            <a:off x="0" y="-22822"/>
            <a:ext cx="608012" cy="637457"/>
          </a:xfrm>
          <a:prstGeom prst="rect">
            <a:avLst/>
          </a:prstGeom>
          <a:solidFill>
            <a:schemeClr val="tx2">
              <a:lumMod val="75000"/>
              <a:lumOff val="2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2" y="609600"/>
            <a:ext cx="12188825" cy="0"/>
          </a:xfrm>
          <a:prstGeom prst="line">
            <a:avLst/>
          </a:prstGeom>
          <a:ln w="6350">
            <a:solidFill>
              <a:srgbClr val="00B050">
                <a:alpha val="7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D118D-BC54-57A6-2030-272DAEC997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F57B-5F25-B54A-A918-FB50C268907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73FF5A-5BAD-AECB-8F48-D089310963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43" t="11657" r="9655" b="12433"/>
          <a:stretch/>
        </p:blipFill>
        <p:spPr>
          <a:xfrm>
            <a:off x="11544884" y="33264"/>
            <a:ext cx="525927" cy="5212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D5068A-A3B8-CF6E-EC1A-0CDBA540D30A}"/>
              </a:ext>
            </a:extLst>
          </p:cNvPr>
          <p:cNvSpPr txBox="1"/>
          <p:nvPr/>
        </p:nvSpPr>
        <p:spPr>
          <a:xfrm>
            <a:off x="450647" y="753110"/>
            <a:ext cx="11189871" cy="4937760"/>
          </a:xfrm>
          <a:prstGeom prst="rect">
            <a:avLst/>
          </a:prstGeom>
          <a:noFill/>
        </p:spPr>
        <p:txBody>
          <a:bodyPr wrap="square" numCol="2" spcCol="457200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1600" b="1" u="sng" dirty="0"/>
              <a:t>Analyzing the Finding: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It contributes to the growing body of research on sentiment analysis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It aligns with previous studies that have utilized social media data and highlights the importance of understanding public perceptions during health crises</a:t>
            </a:r>
            <a:endParaRPr lang="en-US" sz="1600" b="1" u="sng" dirty="0"/>
          </a:p>
          <a:p>
            <a:pPr algn="just">
              <a:spcAft>
                <a:spcPts val="600"/>
              </a:spcAft>
            </a:pPr>
            <a:r>
              <a:rPr lang="en-US" sz="1600" b="1" u="sng" dirty="0"/>
              <a:t>Strengths: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Comprehensive analysis across eight countries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Novel fusion model for sentiment analysis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Provides valuable insights into correlation between sentiment and COVID-19 metrics</a:t>
            </a:r>
          </a:p>
          <a:p>
            <a:pPr algn="just">
              <a:spcAft>
                <a:spcPts val="600"/>
              </a:spcAft>
            </a:pPr>
            <a:r>
              <a:rPr lang="en-US" sz="1600" b="1" u="sng" dirty="0"/>
              <a:t>Weaknesses: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Study include potential biases in the Twitter data and the reliance on English-language tweets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It overlooks the influence of global news and statistics on sentiment</a:t>
            </a:r>
          </a:p>
          <a:p>
            <a:pPr algn="just">
              <a:spcAft>
                <a:spcPts val="600"/>
              </a:spcAft>
            </a:pPr>
            <a:r>
              <a:rPr lang="en-US" sz="1600" b="1" u="sng" dirty="0"/>
              <a:t>Alternative interpretations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There is a strong correlation between public sentiments and COVID-19 metrics.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Cultural and societal factors may influence sentiment differently across countries</a:t>
            </a:r>
          </a:p>
          <a:p>
            <a:pPr algn="just">
              <a:spcAft>
                <a:spcPts val="600"/>
              </a:spcAft>
            </a:pPr>
            <a:r>
              <a:rPr lang="en-US" sz="1600" b="1" u="sng" dirty="0"/>
              <a:t>Potential avenues for future research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Refining the sentiment analysis model to account for nuances in language and cultural context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exploring the impact of interventions or policies on public sentiment during pandemics could provide valuable insights for policymakers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studies could also investigate the longitudinal trends of sentiment and its implications for mental health and well-being</a:t>
            </a:r>
          </a:p>
          <a:p>
            <a:pPr algn="just">
              <a:spcAft>
                <a:spcPts val="600"/>
              </a:spcAft>
            </a:pPr>
            <a:endParaRPr lang="en-US" sz="1600" b="1" u="sng" dirty="0"/>
          </a:p>
          <a:p>
            <a:pPr algn="just"/>
            <a:endParaRPr lang="en-US" sz="1600" dirty="0"/>
          </a:p>
          <a:p>
            <a:pPr algn="just"/>
            <a:r>
              <a:rPr lang="en-US" sz="1600" b="1" u="sng" dirty="0"/>
              <a:t> 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312541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4296</TotalTime>
  <Words>1594</Words>
  <Application>Microsoft Office PowerPoint</Application>
  <PresentationFormat>Widescreen</PresentationFormat>
  <Paragraphs>179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Aptos Narrow</vt:lpstr>
      <vt:lpstr>Arial</vt:lpstr>
      <vt:lpstr>Wingdings</vt:lpstr>
      <vt:lpstr>Office Theme</vt:lpstr>
      <vt:lpstr>A Novel Fusion-Based Deep Learning Model For Sentiment Analysis of COVID-19 Tweets </vt:lpstr>
      <vt:lpstr>Agenda</vt:lpstr>
      <vt:lpstr>Introduction</vt:lpstr>
      <vt:lpstr>Background – Summary</vt:lpstr>
      <vt:lpstr>Background – Literature Review</vt:lpstr>
      <vt:lpstr>Background – Problem Statement</vt:lpstr>
      <vt:lpstr>Methodology</vt:lpstr>
      <vt:lpstr>Results – Key Findings</vt:lpstr>
      <vt:lpstr>Conclusion – Discussion </vt:lpstr>
      <vt:lpstr>Critique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Knowledge Graph Construction:  Integrating Code Language Models for Automated Semantic Understanding</dc:title>
  <dc:creator>Aqeel Nasir Malik</dc:creator>
  <cp:lastModifiedBy>Aqeel Nasir Malik</cp:lastModifiedBy>
  <cp:revision>17</cp:revision>
  <dcterms:created xsi:type="dcterms:W3CDTF">2024-03-28T18:26:31Z</dcterms:created>
  <dcterms:modified xsi:type="dcterms:W3CDTF">2024-05-04T08:36:06Z</dcterms:modified>
</cp:coreProperties>
</file>