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1" r:id="rId3"/>
    <p:sldId id="258" r:id="rId4"/>
    <p:sldId id="265" r:id="rId5"/>
    <p:sldId id="260" r:id="rId6"/>
    <p:sldId id="264" r:id="rId7"/>
    <p:sldId id="263" r:id="rId8"/>
    <p:sldId id="269" r:id="rId9"/>
    <p:sldId id="306" r:id="rId10"/>
    <p:sldId id="270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7FD7-7853-499E-A704-5ED9DEE68F8D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A4F-5D0D-4B0E-BE2F-6A999338378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198AA-A4B7-46FC-9B20-1747F862F8AA}" type="slidenum">
              <a:rPr lang="en-US"/>
              <a:pPr/>
              <a:t>10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02831-A65D-45C1-BD7D-71C5D5908DF2}" type="slidenum">
              <a:rPr lang="en-US"/>
              <a:pPr/>
              <a:t>12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13" tIns="45005" rIns="90013" bIns="45005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02831-A65D-45C1-BD7D-71C5D5908DF2}" type="slidenum">
              <a:rPr lang="en-US"/>
              <a:pPr/>
              <a:t>13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13" tIns="45005" rIns="90013" bIns="45005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66D3-F010-4A6B-997E-E56DC22D3516}" type="datetimeFigureOut">
              <a:rPr lang="tr-TR" smtClean="0"/>
              <a:pPr/>
              <a:t>23.12.2013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736304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755576" y="40050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Design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</a:rPr>
              <a:t>Design</a:t>
            </a:r>
            <a:r>
              <a:rPr lang="tr-TR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chemeClr val="tx2"/>
                </a:solidFill>
                <a:latin typeface="Comic Sans MS" pitchFamily="66" charset="0"/>
              </a:rPr>
              <a:t>Example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modulo 3 accumulator for 2-bit operands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15300" cy="502761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t adds each input operand to the stored sum, which is initially 0. </a:t>
            </a:r>
            <a:r>
              <a:rPr lang="tr-TR" sz="2400" dirty="0" err="1" smtClean="0">
                <a:latin typeface="Comic Sans MS" pitchFamily="66" charset="0"/>
              </a:rPr>
              <a:t>Then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takes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the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modulo</a:t>
            </a:r>
            <a:r>
              <a:rPr lang="tr-TR" sz="2400" dirty="0" smtClean="0">
                <a:latin typeface="Comic Sans MS" pitchFamily="66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>
                <a:latin typeface="Comic Sans MS" pitchFamily="66" charset="0"/>
              </a:rPr>
              <a:t>(</a:t>
            </a:r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 + 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tr-TR" sz="2400" dirty="0" smtClean="0">
                <a:latin typeface="Comic Sans MS" pitchFamily="66" charset="0"/>
              </a:rPr>
              <a:t>)</a:t>
            </a:r>
            <a:r>
              <a:rPr lang="en-US" sz="2400" dirty="0" smtClean="0">
                <a:latin typeface="Comic Sans MS" pitchFamily="66" charset="0"/>
              </a:rPr>
              <a:t> modulo 3 = 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tr-TR" sz="2400" dirty="0" smtClean="0">
                <a:latin typeface="Comic Sans MS" pitchFamily="66" charset="0"/>
              </a:rPr>
              <a:t>, (</a:t>
            </a:r>
            <a:r>
              <a:rPr lang="tr-TR" sz="2400" b="1" dirty="0" smtClean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tr-TR" sz="2400" dirty="0" smtClean="0">
                <a:latin typeface="Comic Sans MS" pitchFamily="66" charset="0"/>
              </a:rPr>
              <a:t>+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tr-TR" sz="2400" dirty="0" smtClean="0">
                <a:latin typeface="Comic Sans MS" pitchFamily="66" charset="0"/>
              </a:rPr>
              <a:t>) </a:t>
            </a:r>
            <a:r>
              <a:rPr lang="tr-TR" sz="2400" dirty="0" err="1" smtClean="0">
                <a:latin typeface="Comic Sans MS" pitchFamily="66" charset="0"/>
              </a:rPr>
              <a:t>modulo</a:t>
            </a:r>
            <a:r>
              <a:rPr lang="tr-TR" sz="2400" dirty="0" smtClean="0">
                <a:latin typeface="Comic Sans MS" pitchFamily="66" charset="0"/>
              </a:rPr>
              <a:t> 3 = 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tr-TR" sz="2400" dirty="0" smtClean="0">
                <a:latin typeface="Comic Sans MS" pitchFamily="66" charset="0"/>
              </a:rPr>
              <a:t> …  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Stored </a:t>
            </a:r>
            <a:r>
              <a:rPr lang="en-US" sz="2400" dirty="0">
                <a:latin typeface="Comic Sans MS" pitchFamily="66" charset="0"/>
              </a:rPr>
              <a:t>sum: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(Y</a:t>
            </a:r>
            <a:r>
              <a:rPr lang="en-US" sz="2400" b="1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,Y</a:t>
            </a:r>
            <a:r>
              <a:rPr lang="en-US" sz="2400" b="1" baseline="-25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), </a:t>
            </a:r>
            <a:r>
              <a:rPr lang="en-US" sz="2400" dirty="0">
                <a:latin typeface="Comic Sans MS" pitchFamily="66" charset="0"/>
              </a:rPr>
              <a:t>Input: 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400" b="1" baseline="-25000" dirty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,X</a:t>
            </a:r>
            <a:r>
              <a:rPr lang="en-US" sz="2400" b="1" baseline="-25000" dirty="0">
                <a:solidFill>
                  <a:schemeClr val="tx2"/>
                </a:solidFill>
                <a:latin typeface="Comic Sans MS" pitchFamily="66" charset="0"/>
              </a:rPr>
              <a:t>0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lang="en-US" sz="2400" dirty="0">
                <a:latin typeface="Comic Sans MS" pitchFamily="66" charset="0"/>
              </a:rPr>
              <a:t>, Output: </a:t>
            </a:r>
            <a:r>
              <a:rPr lang="en-US" sz="2400" b="1" dirty="0">
                <a:solidFill>
                  <a:srgbClr val="00B050"/>
                </a:solidFill>
                <a:latin typeface="Comic Sans MS" pitchFamily="66" charset="0"/>
              </a:rPr>
              <a:t>(Z</a:t>
            </a:r>
            <a:r>
              <a:rPr lang="en-US" sz="2400" b="1" baseline="-25000" dirty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2400" b="1" dirty="0">
                <a:solidFill>
                  <a:srgbClr val="00B050"/>
                </a:solidFill>
                <a:latin typeface="Comic Sans MS" pitchFamily="66" charset="0"/>
              </a:rPr>
              <a:t>,Z</a:t>
            </a:r>
            <a:r>
              <a:rPr lang="en-US" sz="2400" b="1" baseline="-25000" dirty="0">
                <a:solidFill>
                  <a:srgbClr val="00B050"/>
                </a:solidFill>
                <a:latin typeface="Comic Sans MS" pitchFamily="66" charset="0"/>
              </a:rPr>
              <a:t>0</a:t>
            </a:r>
            <a:r>
              <a:rPr lang="en-US" sz="2400" b="1" dirty="0">
                <a:solidFill>
                  <a:srgbClr val="00B050"/>
                </a:solidFill>
                <a:latin typeface="Comic Sans MS" pitchFamily="66" charset="0"/>
              </a:rPr>
              <a:t>)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583907" y="5657552"/>
            <a:ext cx="1076325" cy="939800"/>
            <a:chOff x="3550" y="2432"/>
            <a:chExt cx="678" cy="592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600" y="2432"/>
              <a:ext cx="584" cy="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550" y="2532"/>
              <a:ext cx="67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u="none" baseline="0" dirty="0"/>
                <a:t> </a:t>
              </a:r>
              <a:r>
                <a:rPr lang="en-US" sz="3200" u="none" baseline="0" dirty="0">
                  <a:solidFill>
                    <a:srgbClr val="FF0000"/>
                  </a:solidFill>
                </a:rPr>
                <a:t>B</a:t>
              </a:r>
              <a:r>
                <a:rPr lang="en-US" sz="3200" u="none" baseline="0" dirty="0"/>
                <a:t>/</a:t>
              </a:r>
              <a:r>
                <a:rPr lang="en-US" sz="3200" u="none" baseline="0" dirty="0">
                  <a:solidFill>
                    <a:srgbClr val="00B050"/>
                  </a:solidFill>
                </a:rPr>
                <a:t>01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891507" y="5632152"/>
            <a:ext cx="1076325" cy="939800"/>
            <a:chOff x="1446" y="2832"/>
            <a:chExt cx="678" cy="592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512" y="2832"/>
              <a:ext cx="584" cy="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446" y="2932"/>
              <a:ext cx="67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u="none" baseline="0" dirty="0"/>
                <a:t> </a:t>
              </a:r>
              <a:r>
                <a:rPr lang="en-US" sz="3200" u="none" baseline="0" dirty="0">
                  <a:solidFill>
                    <a:srgbClr val="FF0000"/>
                  </a:solidFill>
                </a:rPr>
                <a:t>C</a:t>
              </a:r>
              <a:r>
                <a:rPr lang="en-US" sz="3200" u="none" baseline="0" dirty="0"/>
                <a:t>/</a:t>
              </a:r>
              <a:r>
                <a:rPr lang="en-US" sz="3200" u="none" baseline="0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4402807" y="3066752"/>
            <a:ext cx="1489075" cy="1549400"/>
            <a:chOff x="2398" y="1216"/>
            <a:chExt cx="938" cy="976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2416" y="1216"/>
              <a:ext cx="568" cy="536"/>
              <a:chOff x="2416" y="1216"/>
              <a:chExt cx="568" cy="53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2416" y="1216"/>
                <a:ext cx="568" cy="5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2888" y="1560"/>
                <a:ext cx="88" cy="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398" y="1600"/>
              <a:ext cx="628" cy="592"/>
              <a:chOff x="2398" y="1600"/>
              <a:chExt cx="628" cy="592"/>
            </a:xfrm>
          </p:grpSpPr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2416" y="1600"/>
                <a:ext cx="584" cy="5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2398" y="1700"/>
                <a:ext cx="6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 u="none" baseline="0" dirty="0">
                    <a:solidFill>
                      <a:srgbClr val="FF0000"/>
                    </a:solidFill>
                  </a:rPr>
                  <a:t>A</a:t>
                </a:r>
                <a:r>
                  <a:rPr lang="en-US" sz="3200" u="none" baseline="0" dirty="0"/>
                  <a:t>/</a:t>
                </a:r>
                <a:r>
                  <a:rPr lang="en-US" sz="3200" u="none" baseline="0" dirty="0">
                    <a:solidFill>
                      <a:srgbClr val="00B050"/>
                    </a:solidFill>
                  </a:rPr>
                  <a:t>00</a:t>
                </a:r>
              </a:p>
            </p:txBody>
          </p:sp>
        </p:grp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960" y="1288"/>
              <a:ext cx="3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u="none" baseline="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61682" y="4768552"/>
            <a:ext cx="59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none" baseline="0" dirty="0">
                <a:solidFill>
                  <a:srgbClr val="FF0000"/>
                </a:solidFill>
              </a:rPr>
              <a:t>01</a:t>
            </a:r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5129882" y="4552652"/>
            <a:ext cx="787400" cy="1168400"/>
            <a:chOff x="2856" y="2152"/>
            <a:chExt cx="496" cy="736"/>
          </a:xfrm>
        </p:grpSpPr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856" y="2152"/>
              <a:ext cx="488" cy="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216" y="2704"/>
              <a:ext cx="136" cy="1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234282" y="3879552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none" baseline="0"/>
              <a:t>Reset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288382" y="4171652"/>
            <a:ext cx="1143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3275682" y="4184352"/>
            <a:ext cx="116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6660232" y="4365104"/>
            <a:ext cx="2106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Tahoma" pitchFamily="34" charset="0"/>
              </a:rPr>
              <a:t>Mealy</a:t>
            </a:r>
            <a:r>
              <a:rPr lang="tr-TR" sz="1800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Tahoma" pitchFamily="34" charset="0"/>
              </a:rPr>
              <a:t>or</a:t>
            </a:r>
            <a:r>
              <a:rPr lang="tr-TR" sz="1800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Tahoma" pitchFamily="34" charset="0"/>
              </a:rPr>
              <a:t>Moore</a:t>
            </a:r>
            <a:r>
              <a:rPr lang="tr-TR" sz="1800" b="1" dirty="0" smtClean="0">
                <a:solidFill>
                  <a:srgbClr val="FF0000"/>
                </a:solidFill>
                <a:latin typeface="Tahoma" pitchFamily="34" charset="0"/>
              </a:rPr>
              <a:t>?</a:t>
            </a:r>
            <a:endParaRPr lang="en-US" sz="1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-27384"/>
            <a:ext cx="88924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The State Machine Diagram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(SMD)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6273427" y="1134269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268189" y="1124744"/>
            <a:ext cx="2259013" cy="2390775"/>
            <a:chOff x="2507" y="859"/>
            <a:chExt cx="1423" cy="1506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482" y="163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07" y="85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3499" y="85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2914" y="1080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 rot="5400000">
              <a:off x="3394" y="1021"/>
              <a:ext cx="118" cy="122"/>
              <a:chOff x="2699" y="2518"/>
              <a:chExt cx="118" cy="122"/>
            </a:xfrm>
          </p:grpSpPr>
          <p:sp>
            <p:nvSpPr>
              <p:cNvPr id="28" name="Freeform 58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" name="Freeform 59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Freeform 60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2" name="Line 61"/>
            <p:cNvSpPr>
              <a:spLocks noChangeShapeType="1"/>
            </p:cNvSpPr>
            <p:nvPr/>
          </p:nvSpPr>
          <p:spPr bwMode="auto">
            <a:xfrm>
              <a:off x="2723" y="1272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2539" y="1400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0"/>
                <a:t>Y, Z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560" y="92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dirty="0"/>
                <a:t>S0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3568" y="92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738" y="2132"/>
              <a:ext cx="10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Moore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3030" y="861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</a:t>
              </a:r>
            </a:p>
          </p:txBody>
        </p: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386046">
              <a:off x="2853" y="1252"/>
              <a:ext cx="703" cy="450"/>
              <a:chOff x="2546" y="1624"/>
              <a:chExt cx="600" cy="389"/>
            </a:xfrm>
          </p:grpSpPr>
          <p:sp>
            <p:nvSpPr>
              <p:cNvPr id="23" name="Line 108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24" name="Group 109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25" name="Freeform 110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6" name="Freeform 111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7" name="Freeform 112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19" name="Text Box 115"/>
            <p:cNvSpPr txBox="1">
              <a:spLocks noChangeArrowheads="1"/>
            </p:cNvSpPr>
            <p:nvPr/>
          </p:nvSpPr>
          <p:spPr bwMode="auto">
            <a:xfrm>
              <a:off x="3538" y="170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20" name="Text Box 116"/>
            <p:cNvSpPr txBox="1">
              <a:spLocks noChangeArrowheads="1"/>
            </p:cNvSpPr>
            <p:nvPr/>
          </p:nvSpPr>
          <p:spPr bwMode="auto">
            <a:xfrm>
              <a:off x="3046" y="1197"/>
              <a:ext cx="4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</a:t>
              </a:r>
            </a:p>
          </p:txBody>
        </p:sp>
        <p:sp>
          <p:nvSpPr>
            <p:cNvPr id="21" name="Line 118"/>
            <p:cNvSpPr>
              <a:spLocks noChangeShapeType="1"/>
            </p:cNvSpPr>
            <p:nvPr/>
          </p:nvSpPr>
          <p:spPr bwMode="auto">
            <a:xfrm>
              <a:off x="3126" y="124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119"/>
            <p:cNvSpPr>
              <a:spLocks noChangeShapeType="1"/>
            </p:cNvSpPr>
            <p:nvPr/>
          </p:nvSpPr>
          <p:spPr bwMode="auto">
            <a:xfrm>
              <a:off x="3365" y="124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132"/>
          <p:cNvGrpSpPr>
            <a:grpSpLocks/>
          </p:cNvGrpSpPr>
          <p:nvPr/>
        </p:nvGrpSpPr>
        <p:grpSpPr bwMode="auto">
          <a:xfrm>
            <a:off x="6082927" y="1124744"/>
            <a:ext cx="2449513" cy="2371725"/>
            <a:chOff x="3936" y="847"/>
            <a:chExt cx="1543" cy="1494"/>
          </a:xfrm>
        </p:grpSpPr>
        <p:sp>
          <p:nvSpPr>
            <p:cNvPr id="32" name="Freeform 73"/>
            <p:cNvSpPr>
              <a:spLocks/>
            </p:cNvSpPr>
            <p:nvPr/>
          </p:nvSpPr>
          <p:spPr bwMode="auto">
            <a:xfrm>
              <a:off x="5048" y="853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463" y="1074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 rot="5400000">
              <a:off x="4943" y="1015"/>
              <a:ext cx="118" cy="122"/>
              <a:chOff x="2699" y="2518"/>
              <a:chExt cx="118" cy="122"/>
            </a:xfrm>
          </p:grpSpPr>
          <p:sp>
            <p:nvSpPr>
              <p:cNvPr id="52" name="Freeform 76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3" name="Freeform 77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" name="Freeform 78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272" y="1266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936" y="1410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0" dirty="0"/>
                <a:t>A/Y, B/Z</a:t>
              </a:r>
            </a:p>
          </p:txBody>
        </p:sp>
        <p:sp>
          <p:nvSpPr>
            <p:cNvPr id="37" name="Text Box 83"/>
            <p:cNvSpPr txBox="1">
              <a:spLocks noChangeArrowheads="1"/>
            </p:cNvSpPr>
            <p:nvPr/>
          </p:nvSpPr>
          <p:spPr bwMode="auto">
            <a:xfrm>
              <a:off x="4109" y="92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5117" y="92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4441" y="2108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TCI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40" name="Text Box 102"/>
            <p:cNvSpPr txBox="1">
              <a:spLocks noChangeArrowheads="1"/>
            </p:cNvSpPr>
            <p:nvPr/>
          </p:nvSpPr>
          <p:spPr bwMode="auto">
            <a:xfrm>
              <a:off x="4573" y="847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</a:t>
              </a:r>
            </a:p>
          </p:txBody>
        </p:sp>
        <p:grpSp>
          <p:nvGrpSpPr>
            <p:cNvPr id="41" name="Group 120"/>
            <p:cNvGrpSpPr>
              <a:grpSpLocks/>
            </p:cNvGrpSpPr>
            <p:nvPr/>
          </p:nvGrpSpPr>
          <p:grpSpPr bwMode="auto">
            <a:xfrm rot="386046">
              <a:off x="4413" y="1252"/>
              <a:ext cx="703" cy="450"/>
              <a:chOff x="2546" y="1624"/>
              <a:chExt cx="600" cy="389"/>
            </a:xfrm>
          </p:grpSpPr>
          <p:sp>
            <p:nvSpPr>
              <p:cNvPr id="47" name="Line 121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48" name="Group 122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49" name="Freeform 123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0" name="Freeform 124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" name="Freeform 125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42" name="Text Box 126"/>
            <p:cNvSpPr txBox="1">
              <a:spLocks noChangeArrowheads="1"/>
            </p:cNvSpPr>
            <p:nvPr/>
          </p:nvSpPr>
          <p:spPr bwMode="auto">
            <a:xfrm>
              <a:off x="5104" y="171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43" name="Freeform 127"/>
            <p:cNvSpPr>
              <a:spLocks/>
            </p:cNvSpPr>
            <p:nvPr/>
          </p:nvSpPr>
          <p:spPr bwMode="auto">
            <a:xfrm>
              <a:off x="5036" y="163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128"/>
            <p:cNvSpPr txBox="1">
              <a:spLocks noChangeArrowheads="1"/>
            </p:cNvSpPr>
            <p:nvPr/>
          </p:nvSpPr>
          <p:spPr bwMode="auto">
            <a:xfrm>
              <a:off x="4720" y="1263"/>
              <a:ext cx="4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</a:t>
              </a:r>
            </a:p>
          </p:txBody>
        </p:sp>
        <p:sp>
          <p:nvSpPr>
            <p:cNvPr id="45" name="Line 129"/>
            <p:cNvSpPr>
              <a:spLocks noChangeShapeType="1"/>
            </p:cNvSpPr>
            <p:nvPr/>
          </p:nvSpPr>
          <p:spPr bwMode="auto">
            <a:xfrm>
              <a:off x="4800" y="1312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Line 130"/>
            <p:cNvSpPr>
              <a:spLocks noChangeShapeType="1"/>
            </p:cNvSpPr>
            <p:nvPr/>
          </p:nvSpPr>
          <p:spPr bwMode="auto">
            <a:xfrm>
              <a:off x="5028" y="1312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5" name="Group 160"/>
          <p:cNvGrpSpPr>
            <a:grpSpLocks/>
          </p:cNvGrpSpPr>
          <p:nvPr/>
        </p:nvGrpSpPr>
        <p:grpSpPr bwMode="auto">
          <a:xfrm>
            <a:off x="209675" y="4219277"/>
            <a:ext cx="2259013" cy="2381250"/>
            <a:chOff x="2501" y="2449"/>
            <a:chExt cx="1423" cy="1500"/>
          </a:xfrm>
        </p:grpSpPr>
        <p:sp>
          <p:nvSpPr>
            <p:cNvPr id="56" name="Freeform 134"/>
            <p:cNvSpPr>
              <a:spLocks/>
            </p:cNvSpPr>
            <p:nvPr/>
          </p:nvSpPr>
          <p:spPr bwMode="auto">
            <a:xfrm>
              <a:off x="3476" y="322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7" name="Freeform 135"/>
            <p:cNvSpPr>
              <a:spLocks/>
            </p:cNvSpPr>
            <p:nvPr/>
          </p:nvSpPr>
          <p:spPr bwMode="auto">
            <a:xfrm>
              <a:off x="2501" y="244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Freeform 136"/>
            <p:cNvSpPr>
              <a:spLocks/>
            </p:cNvSpPr>
            <p:nvPr/>
          </p:nvSpPr>
          <p:spPr bwMode="auto">
            <a:xfrm>
              <a:off x="3493" y="244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908" y="2670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60" name="Group 138"/>
            <p:cNvGrpSpPr>
              <a:grpSpLocks/>
            </p:cNvGrpSpPr>
            <p:nvPr/>
          </p:nvGrpSpPr>
          <p:grpSpPr bwMode="auto">
            <a:xfrm rot="5400000">
              <a:off x="3388" y="2611"/>
              <a:ext cx="118" cy="122"/>
              <a:chOff x="2699" y="2518"/>
              <a:chExt cx="118" cy="122"/>
            </a:xfrm>
          </p:grpSpPr>
          <p:sp>
            <p:nvSpPr>
              <p:cNvPr id="75" name="Freeform 139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6" name="Freeform 140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7" name="Freeform 141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1" name="Text Box 144"/>
            <p:cNvSpPr txBox="1">
              <a:spLocks noChangeArrowheads="1"/>
            </p:cNvSpPr>
            <p:nvPr/>
          </p:nvSpPr>
          <p:spPr bwMode="auto">
            <a:xfrm>
              <a:off x="2554" y="25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62" name="Text Box 145"/>
            <p:cNvSpPr txBox="1">
              <a:spLocks noChangeArrowheads="1"/>
            </p:cNvSpPr>
            <p:nvPr/>
          </p:nvSpPr>
          <p:spPr bwMode="auto">
            <a:xfrm>
              <a:off x="3562" y="251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63" name="Text Box 146"/>
            <p:cNvSpPr txBox="1">
              <a:spLocks noChangeArrowheads="1"/>
            </p:cNvSpPr>
            <p:nvPr/>
          </p:nvSpPr>
          <p:spPr bwMode="auto">
            <a:xfrm>
              <a:off x="2797" y="3716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TCD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64" name="Text Box 147"/>
            <p:cNvSpPr txBox="1">
              <a:spLocks noChangeArrowheads="1"/>
            </p:cNvSpPr>
            <p:nvPr/>
          </p:nvSpPr>
          <p:spPr bwMode="auto">
            <a:xfrm>
              <a:off x="2952" y="2451"/>
              <a:ext cx="4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B/Y</a:t>
              </a:r>
            </a:p>
          </p:txBody>
        </p:sp>
        <p:grpSp>
          <p:nvGrpSpPr>
            <p:cNvPr id="65" name="Group 148"/>
            <p:cNvGrpSpPr>
              <a:grpSpLocks/>
            </p:cNvGrpSpPr>
            <p:nvPr/>
          </p:nvGrpSpPr>
          <p:grpSpPr bwMode="auto">
            <a:xfrm rot="386046">
              <a:off x="2847" y="2842"/>
              <a:ext cx="703" cy="450"/>
              <a:chOff x="2546" y="1624"/>
              <a:chExt cx="600" cy="389"/>
            </a:xfrm>
          </p:grpSpPr>
          <p:sp>
            <p:nvSpPr>
              <p:cNvPr id="70" name="Line 149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71" name="Group 150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72" name="Freeform 151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3" name="Freeform 152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4" name="Freeform 153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66" name="Text Box 154"/>
            <p:cNvSpPr txBox="1">
              <a:spLocks noChangeArrowheads="1"/>
            </p:cNvSpPr>
            <p:nvPr/>
          </p:nvSpPr>
          <p:spPr bwMode="auto">
            <a:xfrm>
              <a:off x="3532" y="3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67" name="Text Box 155"/>
            <p:cNvSpPr txBox="1">
              <a:spLocks noChangeArrowheads="1"/>
            </p:cNvSpPr>
            <p:nvPr/>
          </p:nvSpPr>
          <p:spPr bwMode="auto">
            <a:xfrm>
              <a:off x="3130" y="2847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(A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B)/Z</a:t>
              </a:r>
            </a:p>
          </p:txBody>
        </p:sp>
        <p:sp>
          <p:nvSpPr>
            <p:cNvPr id="68" name="Line 156"/>
            <p:cNvSpPr>
              <a:spLocks noChangeShapeType="1"/>
            </p:cNvSpPr>
            <p:nvPr/>
          </p:nvSpPr>
          <p:spPr bwMode="auto">
            <a:xfrm>
              <a:off x="3252" y="288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Line 157"/>
            <p:cNvSpPr>
              <a:spLocks noChangeShapeType="1"/>
            </p:cNvSpPr>
            <p:nvPr/>
          </p:nvSpPr>
          <p:spPr bwMode="auto">
            <a:xfrm>
              <a:off x="3480" y="288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6804248" y="6374655"/>
            <a:ext cx="1522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TCOD </a:t>
            </a:r>
            <a:r>
              <a:rPr lang="en-US" sz="1800" i="0" dirty="0"/>
              <a:t>Outputs</a:t>
            </a:r>
          </a:p>
        </p:txBody>
      </p:sp>
      <p:grpSp>
        <p:nvGrpSpPr>
          <p:cNvPr id="79" name="Group 192"/>
          <p:cNvGrpSpPr>
            <a:grpSpLocks/>
          </p:cNvGrpSpPr>
          <p:nvPr/>
        </p:nvGrpSpPr>
        <p:grpSpPr bwMode="auto">
          <a:xfrm>
            <a:off x="7365504" y="4866530"/>
            <a:ext cx="1508125" cy="590550"/>
            <a:chOff x="4786" y="2778"/>
            <a:chExt cx="950" cy="372"/>
          </a:xfrm>
        </p:grpSpPr>
        <p:sp>
          <p:nvSpPr>
            <p:cNvPr id="80" name="Text Box 181"/>
            <p:cNvSpPr txBox="1">
              <a:spLocks noChangeArrowheads="1"/>
            </p:cNvSpPr>
            <p:nvPr/>
          </p:nvSpPr>
          <p:spPr bwMode="auto">
            <a:xfrm>
              <a:off x="4786" y="2919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(A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B) </a:t>
              </a:r>
            </a:p>
          </p:txBody>
        </p:sp>
        <p:sp>
          <p:nvSpPr>
            <p:cNvPr id="81" name="Line 182"/>
            <p:cNvSpPr>
              <a:spLocks noChangeShapeType="1"/>
            </p:cNvSpPr>
            <p:nvPr/>
          </p:nvSpPr>
          <p:spPr bwMode="auto">
            <a:xfrm>
              <a:off x="4908" y="295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Line 183"/>
            <p:cNvSpPr>
              <a:spLocks noChangeShapeType="1"/>
            </p:cNvSpPr>
            <p:nvPr/>
          </p:nvSpPr>
          <p:spPr bwMode="auto">
            <a:xfrm>
              <a:off x="5136" y="295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 flipV="1">
              <a:off x="5304" y="2898"/>
              <a:ext cx="102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4" name="Text Box 188"/>
            <p:cNvSpPr txBox="1">
              <a:spLocks noChangeArrowheads="1"/>
            </p:cNvSpPr>
            <p:nvPr/>
          </p:nvSpPr>
          <p:spPr bwMode="auto">
            <a:xfrm>
              <a:off x="5372" y="2778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C/Y</a:t>
              </a:r>
            </a:p>
          </p:txBody>
        </p:sp>
      </p:grpSp>
      <p:grpSp>
        <p:nvGrpSpPr>
          <p:cNvPr id="85" name="Group 193"/>
          <p:cNvGrpSpPr>
            <a:grpSpLocks/>
          </p:cNvGrpSpPr>
          <p:nvPr/>
        </p:nvGrpSpPr>
        <p:grpSpPr bwMode="auto">
          <a:xfrm>
            <a:off x="6195517" y="4104530"/>
            <a:ext cx="2259012" cy="2174875"/>
            <a:chOff x="4049" y="2298"/>
            <a:chExt cx="1423" cy="1370"/>
          </a:xfrm>
        </p:grpSpPr>
        <p:sp>
          <p:nvSpPr>
            <p:cNvPr id="86" name="Freeform 162"/>
            <p:cNvSpPr>
              <a:spLocks/>
            </p:cNvSpPr>
            <p:nvPr/>
          </p:nvSpPr>
          <p:spPr bwMode="auto">
            <a:xfrm>
              <a:off x="5024" y="3238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Freeform 163"/>
            <p:cNvSpPr>
              <a:spLocks/>
            </p:cNvSpPr>
            <p:nvPr/>
          </p:nvSpPr>
          <p:spPr bwMode="auto">
            <a:xfrm>
              <a:off x="4049" y="2461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8" name="Freeform 164"/>
            <p:cNvSpPr>
              <a:spLocks/>
            </p:cNvSpPr>
            <p:nvPr/>
          </p:nvSpPr>
          <p:spPr bwMode="auto">
            <a:xfrm>
              <a:off x="5041" y="2461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" name="Line 165"/>
            <p:cNvSpPr>
              <a:spLocks noChangeShapeType="1"/>
            </p:cNvSpPr>
            <p:nvPr/>
          </p:nvSpPr>
          <p:spPr bwMode="auto">
            <a:xfrm>
              <a:off x="4456" y="2682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0" name="Group 166"/>
            <p:cNvGrpSpPr>
              <a:grpSpLocks/>
            </p:cNvGrpSpPr>
            <p:nvPr/>
          </p:nvGrpSpPr>
          <p:grpSpPr bwMode="auto">
            <a:xfrm rot="5400000">
              <a:off x="4936" y="2623"/>
              <a:ext cx="118" cy="122"/>
              <a:chOff x="2699" y="2518"/>
              <a:chExt cx="118" cy="122"/>
            </a:xfrm>
          </p:grpSpPr>
          <p:sp>
            <p:nvSpPr>
              <p:cNvPr id="106" name="Freeform 167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" name="Freeform 168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" name="Freeform 169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1" name="Text Box 170"/>
            <p:cNvSpPr txBox="1">
              <a:spLocks noChangeArrowheads="1"/>
            </p:cNvSpPr>
            <p:nvPr/>
          </p:nvSpPr>
          <p:spPr bwMode="auto">
            <a:xfrm>
              <a:off x="4102" y="252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92" name="Text Box 171"/>
            <p:cNvSpPr txBox="1">
              <a:spLocks noChangeArrowheads="1"/>
            </p:cNvSpPr>
            <p:nvPr/>
          </p:nvSpPr>
          <p:spPr bwMode="auto">
            <a:xfrm>
              <a:off x="5110" y="253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grpSp>
          <p:nvGrpSpPr>
            <p:cNvPr id="93" name="Group 174"/>
            <p:cNvGrpSpPr>
              <a:grpSpLocks/>
            </p:cNvGrpSpPr>
            <p:nvPr/>
          </p:nvGrpSpPr>
          <p:grpSpPr bwMode="auto">
            <a:xfrm rot="386046">
              <a:off x="4395" y="2854"/>
              <a:ext cx="703" cy="450"/>
              <a:chOff x="2546" y="1624"/>
              <a:chExt cx="600" cy="389"/>
            </a:xfrm>
          </p:grpSpPr>
          <p:sp>
            <p:nvSpPr>
              <p:cNvPr id="101" name="Line 175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2" name="Group 176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103" name="Freeform 177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" name="Freeform 178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5" name="Freeform 179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94" name="Text Box 180"/>
            <p:cNvSpPr txBox="1">
              <a:spLocks noChangeArrowheads="1"/>
            </p:cNvSpPr>
            <p:nvPr/>
          </p:nvSpPr>
          <p:spPr bwMode="auto">
            <a:xfrm>
              <a:off x="5080" y="330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grpSp>
          <p:nvGrpSpPr>
            <p:cNvPr id="95" name="Group 191"/>
            <p:cNvGrpSpPr>
              <a:grpSpLocks/>
            </p:cNvGrpSpPr>
            <p:nvPr/>
          </p:nvGrpSpPr>
          <p:grpSpPr bwMode="auto">
            <a:xfrm>
              <a:off x="4500" y="2298"/>
              <a:ext cx="738" cy="396"/>
              <a:chOff x="4500" y="2298"/>
              <a:chExt cx="738" cy="396"/>
            </a:xfrm>
          </p:grpSpPr>
          <p:sp>
            <p:nvSpPr>
              <p:cNvPr id="96" name="Text Box 173"/>
              <p:cNvSpPr txBox="1">
                <a:spLocks noChangeArrowheads="1"/>
              </p:cNvSpPr>
              <p:nvPr/>
            </p:nvSpPr>
            <p:spPr bwMode="auto">
              <a:xfrm>
                <a:off x="4500" y="2463"/>
                <a:ext cx="3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0" dirty="0"/>
                  <a:t>A</a:t>
                </a:r>
                <a:r>
                  <a:rPr lang="en-US" sz="1800" i="0" dirty="0">
                    <a:latin typeface="Symbol" pitchFamily="18" charset="2"/>
                  </a:rPr>
                  <a:t>×</a:t>
                </a:r>
                <a:r>
                  <a:rPr lang="en-US" sz="1800" i="0" dirty="0"/>
                  <a:t>B</a:t>
                </a:r>
              </a:p>
            </p:txBody>
          </p:sp>
          <p:sp>
            <p:nvSpPr>
              <p:cNvPr id="97" name="Line 184"/>
              <p:cNvSpPr>
                <a:spLocks noChangeShapeType="1"/>
              </p:cNvSpPr>
              <p:nvPr/>
            </p:nvSpPr>
            <p:spPr bwMode="auto">
              <a:xfrm flipV="1">
                <a:off x="4806" y="2418"/>
                <a:ext cx="10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98" name="Group 190"/>
              <p:cNvGrpSpPr>
                <a:grpSpLocks/>
              </p:cNvGrpSpPr>
              <p:nvPr/>
            </p:nvGrpSpPr>
            <p:grpSpPr bwMode="auto">
              <a:xfrm>
                <a:off x="4874" y="2298"/>
                <a:ext cx="364" cy="231"/>
                <a:chOff x="4874" y="2298"/>
                <a:chExt cx="364" cy="231"/>
              </a:xfrm>
            </p:grpSpPr>
            <p:sp>
              <p:nvSpPr>
                <p:cNvPr id="9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4874" y="2298"/>
                  <a:ext cx="3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i="0"/>
                    <a:t>C/Y</a:t>
                  </a:r>
                </a:p>
              </p:txBody>
            </p:sp>
            <p:sp>
              <p:nvSpPr>
                <p:cNvPr id="100" name="Line 189"/>
                <p:cNvSpPr>
                  <a:spLocks noChangeShapeType="1"/>
                </p:cNvSpPr>
                <p:nvPr/>
              </p:nvSpPr>
              <p:spPr bwMode="auto">
                <a:xfrm>
                  <a:off x="4944" y="2332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110" name="109 Dikdörtgen"/>
          <p:cNvSpPr/>
          <p:nvPr/>
        </p:nvSpPr>
        <p:spPr>
          <a:xfrm>
            <a:off x="2940740" y="1746916"/>
            <a:ext cx="292740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Transition condition 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mic Sans MS" pitchFamily="66" charset="0"/>
                <a:cs typeface="Courier New" pitchFamily="49" charset="0"/>
              </a:rPr>
              <a:t>(TC</a:t>
            </a:r>
            <a:r>
              <a:rPr lang="tr-TR" b="1" dirty="0" smtClean="0">
                <a:latin typeface="Comic Sans MS" pitchFamily="66" charset="0"/>
                <a:cs typeface="Courier New" pitchFamily="49" charset="0"/>
              </a:rPr>
              <a:t>)</a:t>
            </a:r>
          </a:p>
        </p:txBody>
      </p:sp>
      <p:sp>
        <p:nvSpPr>
          <p:cNvPr id="111" name="110 Dikdörtgen"/>
          <p:cNvSpPr/>
          <p:nvPr/>
        </p:nvSpPr>
        <p:spPr>
          <a:xfrm>
            <a:off x="3419872" y="263691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condition-independent </a:t>
            </a:r>
            <a:r>
              <a:rPr lang="en-US" b="1" dirty="0" smtClean="0">
                <a:latin typeface="Comic Sans MS" pitchFamily="66" charset="0"/>
              </a:rPr>
              <a:t>(TCI)</a:t>
            </a:r>
            <a:endParaRPr lang="tr-TR" b="1" dirty="0"/>
          </a:p>
        </p:txBody>
      </p:sp>
      <p:sp>
        <p:nvSpPr>
          <p:cNvPr id="112" name="Rectangle 3"/>
          <p:cNvSpPr txBox="1">
            <a:spLocks noChangeArrowheads="1"/>
          </p:cNvSpPr>
          <p:nvPr/>
        </p:nvSpPr>
        <p:spPr>
          <a:xfrm>
            <a:off x="179512" y="620688"/>
            <a:ext cx="871296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Variables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C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Output Variables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Y, Z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Default: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Y = 0, Z = 0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4" name="113 Düz Ok Bağlayıcısı"/>
          <p:cNvCxnSpPr>
            <a:stCxn id="17" idx="2"/>
          </p:cNvCxnSpPr>
          <p:nvPr/>
        </p:nvCxnSpPr>
        <p:spPr>
          <a:xfrm>
            <a:off x="1377851" y="1494632"/>
            <a:ext cx="1681981" cy="350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Ok Bağlayıcısı"/>
          <p:cNvCxnSpPr>
            <a:stCxn id="20" idx="2"/>
          </p:cNvCxnSpPr>
          <p:nvPr/>
        </p:nvCxnSpPr>
        <p:spPr>
          <a:xfrm flipV="1">
            <a:off x="1494533" y="1916832"/>
            <a:ext cx="1421283" cy="1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Ok Bağlayıcısı"/>
          <p:cNvCxnSpPr>
            <a:stCxn id="36" idx="2"/>
            <a:endCxn id="111" idx="0"/>
          </p:cNvCxnSpPr>
          <p:nvPr/>
        </p:nvCxnSpPr>
        <p:spPr>
          <a:xfrm flipH="1">
            <a:off x="5616116" y="2385220"/>
            <a:ext cx="1057361" cy="251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Dikdörtgen"/>
          <p:cNvSpPr/>
          <p:nvPr/>
        </p:nvSpPr>
        <p:spPr>
          <a:xfrm>
            <a:off x="1691680" y="371703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condition-dependent </a:t>
            </a:r>
            <a:r>
              <a:rPr lang="en-US" b="1" dirty="0" smtClean="0">
                <a:latin typeface="Comic Sans MS" pitchFamily="66" charset="0"/>
              </a:rPr>
              <a:t>(TC</a:t>
            </a:r>
            <a:r>
              <a:rPr lang="tr-TR" b="1" dirty="0" smtClean="0">
                <a:latin typeface="Comic Sans MS" pitchFamily="66" charset="0"/>
              </a:rPr>
              <a:t>D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tr-TR" b="1" dirty="0"/>
          </a:p>
        </p:txBody>
      </p:sp>
      <p:cxnSp>
        <p:nvCxnSpPr>
          <p:cNvPr id="125" name="124 Düz Ok Bağlayıcısı"/>
          <p:cNvCxnSpPr>
            <a:stCxn id="64" idx="2"/>
            <a:endCxn id="123" idx="2"/>
          </p:cNvCxnSpPr>
          <p:nvPr/>
        </p:nvCxnSpPr>
        <p:spPr>
          <a:xfrm flipV="1">
            <a:off x="1319337" y="4086364"/>
            <a:ext cx="2568587" cy="502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Ok Bağlayıcısı"/>
          <p:cNvCxnSpPr>
            <a:stCxn id="67" idx="2"/>
          </p:cNvCxnSpPr>
          <p:nvPr/>
        </p:nvCxnSpPr>
        <p:spPr>
          <a:xfrm flipV="1">
            <a:off x="1763044" y="4221088"/>
            <a:ext cx="2088876" cy="9967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Dikdörtgen"/>
          <p:cNvSpPr/>
          <p:nvPr/>
        </p:nvSpPr>
        <p:spPr>
          <a:xfrm>
            <a:off x="2123728" y="609329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i="1" dirty="0" err="1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i="1" dirty="0" err="1" smtClean="0">
                <a:solidFill>
                  <a:srgbClr val="FF0000"/>
                </a:solidFill>
                <a:latin typeface="Comic Sans MS" pitchFamily="66" charset="0"/>
              </a:rPr>
              <a:t>output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condition-dependent </a:t>
            </a:r>
            <a:r>
              <a:rPr lang="en-US" b="1" dirty="0" smtClean="0">
                <a:latin typeface="Comic Sans MS" pitchFamily="66" charset="0"/>
              </a:rPr>
              <a:t>(TC</a:t>
            </a:r>
            <a:r>
              <a:rPr lang="tr-TR" b="1" dirty="0" smtClean="0">
                <a:latin typeface="Comic Sans MS" pitchFamily="66" charset="0"/>
              </a:rPr>
              <a:t>OD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tr-TR" b="1" dirty="0"/>
          </a:p>
        </p:txBody>
      </p:sp>
      <p:cxnSp>
        <p:nvCxnSpPr>
          <p:cNvPr id="131" name="130 Düz Ok Bağlayıcısı"/>
          <p:cNvCxnSpPr>
            <a:stCxn id="99" idx="2"/>
            <a:endCxn id="129" idx="0"/>
          </p:cNvCxnSpPr>
          <p:nvPr/>
        </p:nvCxnSpPr>
        <p:spPr>
          <a:xfrm flipH="1">
            <a:off x="5040052" y="4471243"/>
            <a:ext cx="2754077" cy="1622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Ok Bağlayıcısı"/>
          <p:cNvCxnSpPr>
            <a:stCxn id="84" idx="2"/>
          </p:cNvCxnSpPr>
          <p:nvPr/>
        </p:nvCxnSpPr>
        <p:spPr>
          <a:xfrm flipH="1">
            <a:off x="5508104" y="5233243"/>
            <a:ext cx="3076600" cy="9320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8" grpId="0"/>
      <p:bldP spid="110" grpId="0"/>
      <p:bldP spid="111" grpId="0"/>
      <p:bldP spid="123" grpId="0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8796337" cy="10207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-1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2398494" y="5733256"/>
            <a:ext cx="4621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is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this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SMD?</a:t>
            </a:r>
            <a:endParaRPr lang="en-US" sz="1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9" name="Line 14"/>
          <p:cNvSpPr>
            <a:spLocks noChangeShapeType="1"/>
          </p:cNvSpPr>
          <p:nvPr/>
        </p:nvSpPr>
        <p:spPr bwMode="auto">
          <a:xfrm>
            <a:off x="3420145" y="15174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0" name="Text Box 15"/>
          <p:cNvSpPr txBox="1">
            <a:spLocks noChangeArrowheads="1"/>
          </p:cNvSpPr>
          <p:nvPr/>
        </p:nvSpPr>
        <p:spPr bwMode="auto">
          <a:xfrm>
            <a:off x="3089945" y="1196752"/>
            <a:ext cx="75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/>
              <a:t>Y, Z</a:t>
            </a: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6088732" y="1526952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2" name="Text Box 97"/>
          <p:cNvSpPr txBox="1">
            <a:spLocks noChangeArrowheads="1"/>
          </p:cNvSpPr>
          <p:nvPr/>
        </p:nvSpPr>
        <p:spPr bwMode="auto">
          <a:xfrm>
            <a:off x="2627784" y="3861048"/>
            <a:ext cx="5196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A</a:t>
            </a:r>
            <a:r>
              <a:rPr lang="en-US" dirty="0" smtClean="0"/>
              <a:t>/Y</a:t>
            </a:r>
          </a:p>
          <a:p>
            <a:endParaRPr lang="en-US" sz="1800" i="0" dirty="0"/>
          </a:p>
        </p:txBody>
      </p:sp>
      <p:sp>
        <p:nvSpPr>
          <p:cNvPr id="193" name="Line 98"/>
          <p:cNvSpPr>
            <a:spLocks noChangeShapeType="1"/>
          </p:cNvSpPr>
          <p:nvPr/>
        </p:nvSpPr>
        <p:spPr bwMode="auto">
          <a:xfrm rot="16200000" flipV="1">
            <a:off x="2627784" y="3771131"/>
            <a:ext cx="16192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" name="Text Box 100"/>
          <p:cNvSpPr txBox="1">
            <a:spLocks noChangeArrowheads="1"/>
          </p:cNvSpPr>
          <p:nvPr/>
        </p:nvSpPr>
        <p:spPr bwMode="auto">
          <a:xfrm>
            <a:off x="2267744" y="34290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 dirty="0" smtClean="0"/>
              <a:t>B</a:t>
            </a:r>
            <a:r>
              <a:rPr lang="en-US" sz="1800" i="0" dirty="0" smtClean="0">
                <a:latin typeface="Symbol" pitchFamily="18" charset="2"/>
              </a:rPr>
              <a:t>×</a:t>
            </a:r>
            <a:r>
              <a:rPr lang="en-US" sz="1800" i="0" dirty="0" smtClean="0"/>
              <a:t>C</a:t>
            </a:r>
            <a:endParaRPr lang="en-US" sz="1800" i="0" dirty="0"/>
          </a:p>
        </p:txBody>
      </p:sp>
      <p:sp>
        <p:nvSpPr>
          <p:cNvPr id="195" name="Freeform 6"/>
          <p:cNvSpPr>
            <a:spLocks/>
          </p:cNvSpPr>
          <p:nvPr/>
        </p:nvSpPr>
        <p:spPr bwMode="auto">
          <a:xfrm>
            <a:off x="5758532" y="4409852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8"/>
              </a:cxn>
              <a:cxn ang="0">
                <a:pos x="48" y="351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5"/>
              </a:cxn>
              <a:cxn ang="0">
                <a:pos x="213" y="430"/>
              </a:cxn>
              <a:cxn ang="0">
                <a:pos x="247" y="427"/>
              </a:cxn>
              <a:cxn ang="0">
                <a:pos x="287" y="418"/>
              </a:cxn>
              <a:cxn ang="0">
                <a:pos x="335" y="392"/>
              </a:cxn>
              <a:cxn ang="0">
                <a:pos x="404" y="316"/>
              </a:cxn>
              <a:cxn ang="0">
                <a:pos x="420" y="278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20"/>
              </a:cxn>
              <a:cxn ang="0">
                <a:pos x="382" y="76"/>
              </a:cxn>
              <a:cxn ang="0">
                <a:pos x="335" y="36"/>
              </a:cxn>
              <a:cxn ang="0">
                <a:pos x="287" y="11"/>
              </a:cxn>
              <a:cxn ang="0">
                <a:pos x="247" y="2"/>
              </a:cxn>
              <a:cxn ang="0">
                <a:pos x="171" y="4"/>
              </a:cxn>
              <a:cxn ang="0">
                <a:pos x="129" y="16"/>
              </a:cxn>
              <a:cxn ang="0">
                <a:pos x="95" y="36"/>
              </a:cxn>
              <a:cxn ang="0">
                <a:pos x="37" y="95"/>
              </a:cxn>
              <a:cxn ang="0">
                <a:pos x="17" y="129"/>
              </a:cxn>
              <a:cxn ang="0">
                <a:pos x="4" y="171"/>
              </a:cxn>
              <a:cxn ang="0">
                <a:pos x="22" y="214"/>
              </a:cxn>
              <a:cxn ang="0">
                <a:pos x="28" y="165"/>
              </a:cxn>
              <a:cxn ang="0">
                <a:pos x="40" y="131"/>
              </a:cxn>
              <a:cxn ang="0">
                <a:pos x="60" y="96"/>
              </a:cxn>
              <a:cxn ang="0">
                <a:pos x="84" y="73"/>
              </a:cxn>
              <a:cxn ang="0">
                <a:pos x="113" y="49"/>
              </a:cxn>
              <a:cxn ang="0">
                <a:pos x="147" y="33"/>
              </a:cxn>
              <a:cxn ang="0">
                <a:pos x="184" y="24"/>
              </a:cxn>
              <a:cxn ang="0">
                <a:pos x="244" y="24"/>
              </a:cxn>
              <a:cxn ang="0">
                <a:pos x="280" y="33"/>
              </a:cxn>
              <a:cxn ang="0">
                <a:pos x="324" y="55"/>
              </a:cxn>
              <a:cxn ang="0">
                <a:pos x="364" y="91"/>
              </a:cxn>
              <a:cxn ang="0">
                <a:pos x="385" y="122"/>
              </a:cxn>
              <a:cxn ang="0">
                <a:pos x="398" y="156"/>
              </a:cxn>
              <a:cxn ang="0">
                <a:pos x="407" y="193"/>
              </a:cxn>
              <a:cxn ang="0">
                <a:pos x="407" y="222"/>
              </a:cxn>
              <a:cxn ang="0">
                <a:pos x="402" y="262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9"/>
              </a:cxn>
              <a:cxn ang="0">
                <a:pos x="184" y="405"/>
              </a:cxn>
              <a:cxn ang="0">
                <a:pos x="147" y="396"/>
              </a:cxn>
              <a:cxn ang="0">
                <a:pos x="113" y="380"/>
              </a:cxn>
              <a:cxn ang="0">
                <a:pos x="78" y="351"/>
              </a:cxn>
              <a:cxn ang="0">
                <a:pos x="44" y="305"/>
              </a:cxn>
              <a:cxn ang="0">
                <a:pos x="31" y="271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9"/>
                </a:lnTo>
                <a:lnTo>
                  <a:pt x="9" y="278"/>
                </a:lnTo>
                <a:lnTo>
                  <a:pt x="11" y="287"/>
                </a:lnTo>
                <a:lnTo>
                  <a:pt x="17" y="298"/>
                </a:lnTo>
                <a:lnTo>
                  <a:pt x="22" y="307"/>
                </a:lnTo>
                <a:lnTo>
                  <a:pt x="26" y="316"/>
                </a:lnTo>
                <a:lnTo>
                  <a:pt x="37" y="334"/>
                </a:lnTo>
                <a:lnTo>
                  <a:pt x="48" y="351"/>
                </a:lnTo>
                <a:lnTo>
                  <a:pt x="55" y="358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8"/>
                </a:lnTo>
                <a:lnTo>
                  <a:pt x="111" y="403"/>
                </a:lnTo>
                <a:lnTo>
                  <a:pt x="120" y="407"/>
                </a:lnTo>
                <a:lnTo>
                  <a:pt x="129" y="412"/>
                </a:lnTo>
                <a:lnTo>
                  <a:pt x="140" y="418"/>
                </a:lnTo>
                <a:lnTo>
                  <a:pt x="149" y="420"/>
                </a:lnTo>
                <a:lnTo>
                  <a:pt x="158" y="423"/>
                </a:lnTo>
                <a:lnTo>
                  <a:pt x="171" y="425"/>
                </a:lnTo>
                <a:lnTo>
                  <a:pt x="180" y="427"/>
                </a:lnTo>
                <a:lnTo>
                  <a:pt x="191" y="429"/>
                </a:lnTo>
                <a:lnTo>
                  <a:pt x="202" y="429"/>
                </a:lnTo>
                <a:lnTo>
                  <a:pt x="213" y="430"/>
                </a:lnTo>
                <a:lnTo>
                  <a:pt x="216" y="430"/>
                </a:lnTo>
                <a:lnTo>
                  <a:pt x="226" y="429"/>
                </a:lnTo>
                <a:lnTo>
                  <a:pt x="235" y="429"/>
                </a:lnTo>
                <a:lnTo>
                  <a:pt x="247" y="427"/>
                </a:lnTo>
                <a:lnTo>
                  <a:pt x="256" y="425"/>
                </a:lnTo>
                <a:lnTo>
                  <a:pt x="269" y="423"/>
                </a:lnTo>
                <a:lnTo>
                  <a:pt x="278" y="420"/>
                </a:lnTo>
                <a:lnTo>
                  <a:pt x="287" y="418"/>
                </a:lnTo>
                <a:lnTo>
                  <a:pt x="298" y="412"/>
                </a:lnTo>
                <a:lnTo>
                  <a:pt x="307" y="407"/>
                </a:lnTo>
                <a:lnTo>
                  <a:pt x="316" y="403"/>
                </a:lnTo>
                <a:lnTo>
                  <a:pt x="335" y="392"/>
                </a:lnTo>
                <a:lnTo>
                  <a:pt x="351" y="381"/>
                </a:lnTo>
                <a:lnTo>
                  <a:pt x="382" y="351"/>
                </a:lnTo>
                <a:lnTo>
                  <a:pt x="393" y="334"/>
                </a:lnTo>
                <a:lnTo>
                  <a:pt x="404" y="316"/>
                </a:lnTo>
                <a:lnTo>
                  <a:pt x="407" y="307"/>
                </a:lnTo>
                <a:lnTo>
                  <a:pt x="413" y="298"/>
                </a:lnTo>
                <a:lnTo>
                  <a:pt x="418" y="287"/>
                </a:lnTo>
                <a:lnTo>
                  <a:pt x="420" y="278"/>
                </a:lnTo>
                <a:lnTo>
                  <a:pt x="423" y="269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3"/>
                </a:lnTo>
                <a:lnTo>
                  <a:pt x="429" y="203"/>
                </a:lnTo>
                <a:lnTo>
                  <a:pt x="429" y="193"/>
                </a:lnTo>
                <a:lnTo>
                  <a:pt x="427" y="180"/>
                </a:lnTo>
                <a:lnTo>
                  <a:pt x="425" y="171"/>
                </a:lnTo>
                <a:lnTo>
                  <a:pt x="423" y="158"/>
                </a:lnTo>
                <a:lnTo>
                  <a:pt x="420" y="149"/>
                </a:lnTo>
                <a:lnTo>
                  <a:pt x="418" y="140"/>
                </a:lnTo>
                <a:lnTo>
                  <a:pt x="413" y="129"/>
                </a:lnTo>
                <a:lnTo>
                  <a:pt x="407" y="120"/>
                </a:lnTo>
                <a:lnTo>
                  <a:pt x="404" y="111"/>
                </a:lnTo>
                <a:lnTo>
                  <a:pt x="398" y="102"/>
                </a:lnTo>
                <a:lnTo>
                  <a:pt x="393" y="95"/>
                </a:lnTo>
                <a:lnTo>
                  <a:pt x="382" y="76"/>
                </a:lnTo>
                <a:lnTo>
                  <a:pt x="365" y="60"/>
                </a:lnTo>
                <a:lnTo>
                  <a:pt x="358" y="55"/>
                </a:lnTo>
                <a:lnTo>
                  <a:pt x="351" y="47"/>
                </a:lnTo>
                <a:lnTo>
                  <a:pt x="335" y="36"/>
                </a:lnTo>
                <a:lnTo>
                  <a:pt x="316" y="26"/>
                </a:lnTo>
                <a:lnTo>
                  <a:pt x="307" y="22"/>
                </a:lnTo>
                <a:lnTo>
                  <a:pt x="298" y="16"/>
                </a:lnTo>
                <a:lnTo>
                  <a:pt x="287" y="11"/>
                </a:lnTo>
                <a:lnTo>
                  <a:pt x="278" y="9"/>
                </a:lnTo>
                <a:lnTo>
                  <a:pt x="269" y="6"/>
                </a:lnTo>
                <a:lnTo>
                  <a:pt x="256" y="4"/>
                </a:lnTo>
                <a:lnTo>
                  <a:pt x="247" y="2"/>
                </a:lnTo>
                <a:lnTo>
                  <a:pt x="236" y="0"/>
                </a:lnTo>
                <a:lnTo>
                  <a:pt x="193" y="0"/>
                </a:lnTo>
                <a:lnTo>
                  <a:pt x="180" y="2"/>
                </a:lnTo>
                <a:lnTo>
                  <a:pt x="171" y="4"/>
                </a:lnTo>
                <a:lnTo>
                  <a:pt x="158" y="6"/>
                </a:lnTo>
                <a:lnTo>
                  <a:pt x="149" y="9"/>
                </a:lnTo>
                <a:lnTo>
                  <a:pt x="140" y="11"/>
                </a:lnTo>
                <a:lnTo>
                  <a:pt x="129" y="16"/>
                </a:lnTo>
                <a:lnTo>
                  <a:pt x="120" y="22"/>
                </a:lnTo>
                <a:lnTo>
                  <a:pt x="111" y="26"/>
                </a:lnTo>
                <a:lnTo>
                  <a:pt x="102" y="31"/>
                </a:lnTo>
                <a:lnTo>
                  <a:pt x="95" y="36"/>
                </a:lnTo>
                <a:lnTo>
                  <a:pt x="77" y="47"/>
                </a:lnTo>
                <a:lnTo>
                  <a:pt x="62" y="62"/>
                </a:lnTo>
                <a:lnTo>
                  <a:pt x="48" y="76"/>
                </a:lnTo>
                <a:lnTo>
                  <a:pt x="37" y="95"/>
                </a:lnTo>
                <a:lnTo>
                  <a:pt x="31" y="102"/>
                </a:lnTo>
                <a:lnTo>
                  <a:pt x="26" y="111"/>
                </a:lnTo>
                <a:lnTo>
                  <a:pt x="22" y="120"/>
                </a:lnTo>
                <a:lnTo>
                  <a:pt x="17" y="129"/>
                </a:lnTo>
                <a:lnTo>
                  <a:pt x="11" y="140"/>
                </a:lnTo>
                <a:lnTo>
                  <a:pt x="9" y="149"/>
                </a:lnTo>
                <a:lnTo>
                  <a:pt x="6" y="158"/>
                </a:lnTo>
                <a:lnTo>
                  <a:pt x="4" y="171"/>
                </a:lnTo>
                <a:lnTo>
                  <a:pt x="2" y="180"/>
                </a:lnTo>
                <a:lnTo>
                  <a:pt x="0" y="191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4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40"/>
                </a:lnTo>
                <a:lnTo>
                  <a:pt x="40" y="131"/>
                </a:lnTo>
                <a:lnTo>
                  <a:pt x="44" y="122"/>
                </a:lnTo>
                <a:lnTo>
                  <a:pt x="49" y="113"/>
                </a:lnTo>
                <a:lnTo>
                  <a:pt x="55" y="105"/>
                </a:lnTo>
                <a:lnTo>
                  <a:pt x="60" y="96"/>
                </a:lnTo>
                <a:lnTo>
                  <a:pt x="66" y="91"/>
                </a:lnTo>
                <a:lnTo>
                  <a:pt x="73" y="84"/>
                </a:lnTo>
                <a:lnTo>
                  <a:pt x="77" y="76"/>
                </a:lnTo>
                <a:lnTo>
                  <a:pt x="84" y="73"/>
                </a:lnTo>
                <a:lnTo>
                  <a:pt x="91" y="65"/>
                </a:lnTo>
                <a:lnTo>
                  <a:pt x="97" y="60"/>
                </a:lnTo>
                <a:lnTo>
                  <a:pt x="106" y="55"/>
                </a:lnTo>
                <a:lnTo>
                  <a:pt x="113" y="49"/>
                </a:lnTo>
                <a:lnTo>
                  <a:pt x="122" y="44"/>
                </a:lnTo>
                <a:lnTo>
                  <a:pt x="131" y="40"/>
                </a:lnTo>
                <a:lnTo>
                  <a:pt x="140" y="35"/>
                </a:lnTo>
                <a:lnTo>
                  <a:pt x="147" y="33"/>
                </a:lnTo>
                <a:lnTo>
                  <a:pt x="157" y="31"/>
                </a:lnTo>
                <a:lnTo>
                  <a:pt x="166" y="27"/>
                </a:lnTo>
                <a:lnTo>
                  <a:pt x="175" y="26"/>
                </a:lnTo>
                <a:lnTo>
                  <a:pt x="184" y="24"/>
                </a:lnTo>
                <a:lnTo>
                  <a:pt x="193" y="22"/>
                </a:lnTo>
                <a:lnTo>
                  <a:pt x="215" y="22"/>
                </a:lnTo>
                <a:lnTo>
                  <a:pt x="233" y="22"/>
                </a:lnTo>
                <a:lnTo>
                  <a:pt x="244" y="24"/>
                </a:lnTo>
                <a:lnTo>
                  <a:pt x="253" y="26"/>
                </a:lnTo>
                <a:lnTo>
                  <a:pt x="262" y="27"/>
                </a:lnTo>
                <a:lnTo>
                  <a:pt x="271" y="31"/>
                </a:lnTo>
                <a:lnTo>
                  <a:pt x="280" y="33"/>
                </a:lnTo>
                <a:lnTo>
                  <a:pt x="287" y="35"/>
                </a:lnTo>
                <a:lnTo>
                  <a:pt x="296" y="40"/>
                </a:lnTo>
                <a:lnTo>
                  <a:pt x="305" y="44"/>
                </a:lnTo>
                <a:lnTo>
                  <a:pt x="324" y="55"/>
                </a:lnTo>
                <a:lnTo>
                  <a:pt x="336" y="65"/>
                </a:lnTo>
                <a:lnTo>
                  <a:pt x="344" y="73"/>
                </a:lnTo>
                <a:lnTo>
                  <a:pt x="351" y="78"/>
                </a:lnTo>
                <a:lnTo>
                  <a:pt x="364" y="91"/>
                </a:lnTo>
                <a:lnTo>
                  <a:pt x="369" y="96"/>
                </a:lnTo>
                <a:lnTo>
                  <a:pt x="374" y="105"/>
                </a:lnTo>
                <a:lnTo>
                  <a:pt x="380" y="113"/>
                </a:lnTo>
                <a:lnTo>
                  <a:pt x="385" y="122"/>
                </a:lnTo>
                <a:lnTo>
                  <a:pt x="389" y="131"/>
                </a:lnTo>
                <a:lnTo>
                  <a:pt x="394" y="140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4"/>
                </a:lnTo>
                <a:lnTo>
                  <a:pt x="407" y="193"/>
                </a:lnTo>
                <a:lnTo>
                  <a:pt x="407" y="203"/>
                </a:lnTo>
                <a:lnTo>
                  <a:pt x="409" y="216"/>
                </a:lnTo>
                <a:lnTo>
                  <a:pt x="409" y="213"/>
                </a:lnTo>
                <a:lnTo>
                  <a:pt x="407" y="222"/>
                </a:lnTo>
                <a:lnTo>
                  <a:pt x="407" y="233"/>
                </a:lnTo>
                <a:lnTo>
                  <a:pt x="405" y="243"/>
                </a:lnTo>
                <a:lnTo>
                  <a:pt x="404" y="253"/>
                </a:lnTo>
                <a:lnTo>
                  <a:pt x="402" y="262"/>
                </a:lnTo>
                <a:lnTo>
                  <a:pt x="398" y="271"/>
                </a:lnTo>
                <a:lnTo>
                  <a:pt x="396" y="280"/>
                </a:lnTo>
                <a:lnTo>
                  <a:pt x="394" y="287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9"/>
                </a:lnTo>
                <a:lnTo>
                  <a:pt x="287" y="394"/>
                </a:lnTo>
                <a:lnTo>
                  <a:pt x="280" y="396"/>
                </a:lnTo>
                <a:lnTo>
                  <a:pt x="271" y="398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7"/>
                </a:lnTo>
                <a:lnTo>
                  <a:pt x="222" y="407"/>
                </a:lnTo>
                <a:lnTo>
                  <a:pt x="213" y="409"/>
                </a:lnTo>
                <a:lnTo>
                  <a:pt x="216" y="409"/>
                </a:lnTo>
                <a:lnTo>
                  <a:pt x="206" y="407"/>
                </a:lnTo>
                <a:lnTo>
                  <a:pt x="195" y="407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8"/>
                </a:lnTo>
                <a:lnTo>
                  <a:pt x="147" y="396"/>
                </a:lnTo>
                <a:lnTo>
                  <a:pt x="140" y="394"/>
                </a:lnTo>
                <a:lnTo>
                  <a:pt x="131" y="389"/>
                </a:lnTo>
                <a:lnTo>
                  <a:pt x="122" y="385"/>
                </a:lnTo>
                <a:lnTo>
                  <a:pt x="113" y="380"/>
                </a:lnTo>
                <a:lnTo>
                  <a:pt x="106" y="374"/>
                </a:lnTo>
                <a:lnTo>
                  <a:pt x="97" y="369"/>
                </a:lnTo>
                <a:lnTo>
                  <a:pt x="91" y="363"/>
                </a:lnTo>
                <a:lnTo>
                  <a:pt x="78" y="351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7"/>
                </a:lnTo>
                <a:lnTo>
                  <a:pt x="33" y="280"/>
                </a:lnTo>
                <a:lnTo>
                  <a:pt x="31" y="271"/>
                </a:lnTo>
                <a:lnTo>
                  <a:pt x="28" y="262"/>
                </a:lnTo>
                <a:lnTo>
                  <a:pt x="26" y="253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6" name="Freeform 7"/>
          <p:cNvSpPr>
            <a:spLocks/>
          </p:cNvSpPr>
          <p:nvPr/>
        </p:nvSpPr>
        <p:spPr bwMode="auto">
          <a:xfrm>
            <a:off x="3086770" y="1795240"/>
            <a:ext cx="684212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7" name="Text Box 16"/>
          <p:cNvSpPr txBox="1">
            <a:spLocks noChangeArrowheads="1"/>
          </p:cNvSpPr>
          <p:nvPr/>
        </p:nvSpPr>
        <p:spPr bwMode="auto">
          <a:xfrm>
            <a:off x="3170907" y="1901602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S0</a:t>
            </a:r>
          </a:p>
        </p:txBody>
      </p:sp>
      <p:sp>
        <p:nvSpPr>
          <p:cNvPr id="198" name="Text Box 19"/>
          <p:cNvSpPr txBox="1">
            <a:spLocks noChangeArrowheads="1"/>
          </p:cNvSpPr>
          <p:nvPr/>
        </p:nvSpPr>
        <p:spPr bwMode="auto">
          <a:xfrm>
            <a:off x="3917032" y="1798415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B</a:t>
            </a:r>
          </a:p>
        </p:txBody>
      </p:sp>
      <p:sp>
        <p:nvSpPr>
          <p:cNvPr id="199" name="Line 21"/>
          <p:cNvSpPr>
            <a:spLocks noChangeShapeType="1"/>
          </p:cNvSpPr>
          <p:nvPr/>
        </p:nvSpPr>
        <p:spPr bwMode="auto">
          <a:xfrm rot="386046">
            <a:off x="3559845" y="2481040"/>
            <a:ext cx="2336800" cy="196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00" name="Group 22"/>
          <p:cNvGrpSpPr>
            <a:grpSpLocks/>
          </p:cNvGrpSpPr>
          <p:nvPr/>
        </p:nvGrpSpPr>
        <p:grpSpPr bwMode="auto">
          <a:xfrm rot="-12934234">
            <a:off x="5622007" y="4435252"/>
            <a:ext cx="217488" cy="227013"/>
            <a:chOff x="2699" y="2518"/>
            <a:chExt cx="118" cy="122"/>
          </a:xfrm>
        </p:grpSpPr>
        <p:sp>
          <p:nvSpPr>
            <p:cNvPr id="201" name="Freeform 23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2" name="Freeform 24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3" name="Freeform 25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4" name="Text Box 26"/>
          <p:cNvSpPr txBox="1">
            <a:spLocks noChangeArrowheads="1"/>
          </p:cNvSpPr>
          <p:nvPr/>
        </p:nvSpPr>
        <p:spPr bwMode="auto">
          <a:xfrm>
            <a:off x="5847432" y="452256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S2</a:t>
            </a:r>
          </a:p>
        </p:txBody>
      </p:sp>
      <p:sp>
        <p:nvSpPr>
          <p:cNvPr id="205" name="Text Box 27"/>
          <p:cNvSpPr txBox="1">
            <a:spLocks noChangeArrowheads="1"/>
          </p:cNvSpPr>
          <p:nvPr/>
        </p:nvSpPr>
        <p:spPr bwMode="auto">
          <a:xfrm>
            <a:off x="3809082" y="2217515"/>
            <a:ext cx="74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B</a:t>
            </a:r>
          </a:p>
        </p:txBody>
      </p:sp>
      <p:sp>
        <p:nvSpPr>
          <p:cNvPr id="206" name="Line 28"/>
          <p:cNvSpPr>
            <a:spLocks noChangeShapeType="1"/>
          </p:cNvSpPr>
          <p:nvPr/>
        </p:nvSpPr>
        <p:spPr bwMode="auto">
          <a:xfrm>
            <a:off x="3936082" y="22857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7" name="Line 29"/>
          <p:cNvSpPr>
            <a:spLocks noChangeShapeType="1"/>
          </p:cNvSpPr>
          <p:nvPr/>
        </p:nvSpPr>
        <p:spPr bwMode="auto">
          <a:xfrm>
            <a:off x="4298032" y="22857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5756945" y="1795240"/>
            <a:ext cx="684212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9" name="Line 9"/>
          <p:cNvSpPr>
            <a:spLocks noChangeShapeType="1"/>
          </p:cNvSpPr>
          <p:nvPr/>
        </p:nvSpPr>
        <p:spPr bwMode="auto">
          <a:xfrm>
            <a:off x="3732882" y="2146077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10" name="Group 10"/>
          <p:cNvGrpSpPr>
            <a:grpSpLocks/>
          </p:cNvGrpSpPr>
          <p:nvPr/>
        </p:nvGrpSpPr>
        <p:grpSpPr bwMode="auto">
          <a:xfrm rot="5400000">
            <a:off x="5580732" y="2052415"/>
            <a:ext cx="187325" cy="193675"/>
            <a:chOff x="2699" y="2518"/>
            <a:chExt cx="118" cy="122"/>
          </a:xfrm>
        </p:grpSpPr>
        <p:sp>
          <p:nvSpPr>
            <p:cNvPr id="211" name="Freeform 11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2" name="Freeform 12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3" name="Freeform 13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14" name="Text Box 17"/>
          <p:cNvSpPr txBox="1">
            <a:spLocks noChangeArrowheads="1"/>
          </p:cNvSpPr>
          <p:nvPr/>
        </p:nvSpPr>
        <p:spPr bwMode="auto">
          <a:xfrm>
            <a:off x="5866482" y="190636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S1</a:t>
            </a:r>
          </a:p>
        </p:txBody>
      </p:sp>
      <p:sp>
        <p:nvSpPr>
          <p:cNvPr id="215" name="Line 102"/>
          <p:cNvSpPr>
            <a:spLocks noChangeShapeType="1"/>
          </p:cNvSpPr>
          <p:nvPr/>
        </p:nvSpPr>
        <p:spPr bwMode="auto">
          <a:xfrm rot="16200000">
            <a:off x="5123532" y="3431952"/>
            <a:ext cx="194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16" name="Group 103"/>
          <p:cNvGrpSpPr>
            <a:grpSpLocks/>
          </p:cNvGrpSpPr>
          <p:nvPr/>
        </p:nvGrpSpPr>
        <p:grpSpPr bwMode="auto">
          <a:xfrm rot="10800000">
            <a:off x="5990307" y="4233640"/>
            <a:ext cx="187325" cy="193675"/>
            <a:chOff x="2699" y="2518"/>
            <a:chExt cx="118" cy="122"/>
          </a:xfrm>
        </p:grpSpPr>
        <p:sp>
          <p:nvSpPr>
            <p:cNvPr id="217" name="Freeform 104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8" name="Freeform 105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9" name="Freeform 106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0" name="Freeform 118"/>
          <p:cNvSpPr>
            <a:spLocks/>
          </p:cNvSpPr>
          <p:nvPr/>
        </p:nvSpPr>
        <p:spPr bwMode="auto">
          <a:xfrm rot="10800000">
            <a:off x="3082007" y="4430490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1" name="Line 119"/>
          <p:cNvSpPr>
            <a:spLocks noChangeShapeType="1"/>
          </p:cNvSpPr>
          <p:nvPr/>
        </p:nvSpPr>
        <p:spPr bwMode="auto">
          <a:xfrm rot="10800000">
            <a:off x="3861470" y="4762277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2" name="Freeform 121"/>
          <p:cNvSpPr>
            <a:spLocks/>
          </p:cNvSpPr>
          <p:nvPr/>
        </p:nvSpPr>
        <p:spPr bwMode="auto">
          <a:xfrm rot="16200000">
            <a:off x="3811463" y="4753546"/>
            <a:ext cx="92075" cy="2063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8" y="9"/>
              </a:cxn>
              <a:cxn ang="0">
                <a:pos x="29" y="0"/>
              </a:cxn>
              <a:cxn ang="0">
                <a:pos x="0" y="11"/>
              </a:cxn>
              <a:cxn ang="0">
                <a:pos x="0" y="13"/>
              </a:cxn>
            </a:cxnLst>
            <a:rect l="0" t="0" r="r" b="b"/>
            <a:pathLst>
              <a:path w="58" h="13">
                <a:moveTo>
                  <a:pt x="0" y="13"/>
                </a:moveTo>
                <a:lnTo>
                  <a:pt x="58" y="9"/>
                </a:lnTo>
                <a:lnTo>
                  <a:pt x="29" y="0"/>
                </a:lnTo>
                <a:lnTo>
                  <a:pt x="0" y="11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3" name="Freeform 122"/>
          <p:cNvSpPr>
            <a:spLocks/>
          </p:cNvSpPr>
          <p:nvPr/>
        </p:nvSpPr>
        <p:spPr bwMode="auto">
          <a:xfrm rot="16200000">
            <a:off x="3774157" y="4679727"/>
            <a:ext cx="152400" cy="15875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96" y="94"/>
              </a:cxn>
              <a:cxn ang="0">
                <a:pos x="45" y="49"/>
              </a:cxn>
              <a:cxn ang="0">
                <a:pos x="0" y="100"/>
              </a:cxn>
            </a:cxnLst>
            <a:rect l="0" t="0" r="r" b="b"/>
            <a:pathLst>
              <a:path w="96" h="100">
                <a:moveTo>
                  <a:pt x="0" y="100"/>
                </a:moveTo>
                <a:lnTo>
                  <a:pt x="43" y="0"/>
                </a:lnTo>
                <a:lnTo>
                  <a:pt x="96" y="94"/>
                </a:lnTo>
                <a:lnTo>
                  <a:pt x="45" y="49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4" name="Freeform 123"/>
          <p:cNvSpPr>
            <a:spLocks/>
          </p:cNvSpPr>
          <p:nvPr/>
        </p:nvSpPr>
        <p:spPr bwMode="auto">
          <a:xfrm rot="16200000">
            <a:off x="3756695" y="4662265"/>
            <a:ext cx="187325" cy="193675"/>
          </a:xfrm>
          <a:custGeom>
            <a:avLst/>
            <a:gdLst/>
            <a:ahLst/>
            <a:cxnLst>
              <a:cxn ang="0">
                <a:pos x="3" y="104"/>
              </a:cxn>
              <a:cxn ang="0">
                <a:pos x="20" y="114"/>
              </a:cxn>
              <a:cxn ang="0">
                <a:pos x="63" y="15"/>
              </a:cxn>
              <a:cxn ang="0">
                <a:pos x="45" y="16"/>
              </a:cxn>
              <a:cxn ang="0">
                <a:pos x="98" y="111"/>
              </a:cxn>
              <a:cxn ang="0">
                <a:pos x="114" y="98"/>
              </a:cxn>
              <a:cxn ang="0">
                <a:pos x="63" y="53"/>
              </a:cxn>
              <a:cxn ang="0">
                <a:pos x="61" y="51"/>
              </a:cxn>
              <a:cxn ang="0">
                <a:pos x="58" y="49"/>
              </a:cxn>
              <a:cxn ang="0">
                <a:pos x="52" y="49"/>
              </a:cxn>
              <a:cxn ang="0">
                <a:pos x="49" y="53"/>
              </a:cxn>
              <a:cxn ang="0">
                <a:pos x="3" y="104"/>
              </a:cxn>
              <a:cxn ang="0">
                <a:pos x="18" y="118"/>
              </a:cxn>
              <a:cxn ang="0">
                <a:pos x="63" y="67"/>
              </a:cxn>
              <a:cxn ang="0">
                <a:pos x="49" y="67"/>
              </a:cxn>
              <a:cxn ang="0">
                <a:pos x="100" y="113"/>
              </a:cxn>
              <a:cxn ang="0">
                <a:pos x="101" y="114"/>
              </a:cxn>
              <a:cxn ang="0">
                <a:pos x="103" y="116"/>
              </a:cxn>
              <a:cxn ang="0">
                <a:pos x="107" y="116"/>
              </a:cxn>
              <a:cxn ang="0">
                <a:pos x="109" y="116"/>
              </a:cxn>
              <a:cxn ang="0">
                <a:pos x="112" y="114"/>
              </a:cxn>
              <a:cxn ang="0">
                <a:pos x="114" y="113"/>
              </a:cxn>
              <a:cxn ang="0">
                <a:pos x="116" y="111"/>
              </a:cxn>
              <a:cxn ang="0">
                <a:pos x="118" y="109"/>
              </a:cxn>
              <a:cxn ang="0">
                <a:pos x="118" y="105"/>
              </a:cxn>
              <a:cxn ang="0">
                <a:pos x="118" y="104"/>
              </a:cxn>
              <a:cxn ang="0">
                <a:pos x="116" y="100"/>
              </a:cxn>
              <a:cxn ang="0">
                <a:pos x="63" y="5"/>
              </a:cxn>
              <a:cxn ang="0">
                <a:pos x="63" y="4"/>
              </a:cxn>
              <a:cxn ang="0">
                <a:pos x="61" y="2"/>
              </a:cxn>
              <a:cxn ang="0">
                <a:pos x="58" y="2"/>
              </a:cxn>
              <a:cxn ang="0">
                <a:pos x="56" y="0"/>
              </a:cxn>
              <a:cxn ang="0">
                <a:pos x="52" y="0"/>
              </a:cxn>
              <a:cxn ang="0">
                <a:pos x="51" y="0"/>
              </a:cxn>
              <a:cxn ang="0">
                <a:pos x="47" y="2"/>
              </a:cxn>
              <a:cxn ang="0">
                <a:pos x="45" y="4"/>
              </a:cxn>
              <a:cxn ang="0">
                <a:pos x="45" y="7"/>
              </a:cxn>
              <a:cxn ang="0">
                <a:pos x="2" y="107"/>
              </a:cxn>
              <a:cxn ang="0">
                <a:pos x="0" y="109"/>
              </a:cxn>
              <a:cxn ang="0">
                <a:pos x="0" y="111"/>
              </a:cxn>
              <a:cxn ang="0">
                <a:pos x="0" y="114"/>
              </a:cxn>
              <a:cxn ang="0">
                <a:pos x="2" y="116"/>
              </a:cxn>
              <a:cxn ang="0">
                <a:pos x="3" y="118"/>
              </a:cxn>
              <a:cxn ang="0">
                <a:pos x="5" y="120"/>
              </a:cxn>
              <a:cxn ang="0">
                <a:pos x="9" y="122"/>
              </a:cxn>
              <a:cxn ang="0">
                <a:pos x="11" y="122"/>
              </a:cxn>
              <a:cxn ang="0">
                <a:pos x="14" y="122"/>
              </a:cxn>
              <a:cxn ang="0">
                <a:pos x="16" y="120"/>
              </a:cxn>
              <a:cxn ang="0">
                <a:pos x="18" y="118"/>
              </a:cxn>
              <a:cxn ang="0">
                <a:pos x="3" y="104"/>
              </a:cxn>
            </a:cxnLst>
            <a:rect l="0" t="0" r="r" b="b"/>
            <a:pathLst>
              <a:path w="118" h="122">
                <a:moveTo>
                  <a:pt x="3" y="104"/>
                </a:moveTo>
                <a:lnTo>
                  <a:pt x="20" y="114"/>
                </a:lnTo>
                <a:lnTo>
                  <a:pt x="63" y="15"/>
                </a:lnTo>
                <a:lnTo>
                  <a:pt x="45" y="16"/>
                </a:lnTo>
                <a:lnTo>
                  <a:pt x="98" y="111"/>
                </a:lnTo>
                <a:lnTo>
                  <a:pt x="114" y="98"/>
                </a:lnTo>
                <a:lnTo>
                  <a:pt x="63" y="53"/>
                </a:lnTo>
                <a:lnTo>
                  <a:pt x="61" y="51"/>
                </a:lnTo>
                <a:lnTo>
                  <a:pt x="58" y="49"/>
                </a:lnTo>
                <a:lnTo>
                  <a:pt x="52" y="49"/>
                </a:lnTo>
                <a:lnTo>
                  <a:pt x="49" y="53"/>
                </a:lnTo>
                <a:lnTo>
                  <a:pt x="3" y="104"/>
                </a:lnTo>
                <a:lnTo>
                  <a:pt x="18" y="118"/>
                </a:lnTo>
                <a:lnTo>
                  <a:pt x="63" y="67"/>
                </a:lnTo>
                <a:lnTo>
                  <a:pt x="49" y="67"/>
                </a:lnTo>
                <a:lnTo>
                  <a:pt x="100" y="113"/>
                </a:lnTo>
                <a:lnTo>
                  <a:pt x="101" y="114"/>
                </a:lnTo>
                <a:lnTo>
                  <a:pt x="103" y="116"/>
                </a:lnTo>
                <a:lnTo>
                  <a:pt x="107" y="116"/>
                </a:lnTo>
                <a:lnTo>
                  <a:pt x="109" y="116"/>
                </a:lnTo>
                <a:lnTo>
                  <a:pt x="112" y="114"/>
                </a:lnTo>
                <a:lnTo>
                  <a:pt x="114" y="113"/>
                </a:lnTo>
                <a:lnTo>
                  <a:pt x="116" y="111"/>
                </a:lnTo>
                <a:lnTo>
                  <a:pt x="118" y="109"/>
                </a:lnTo>
                <a:lnTo>
                  <a:pt x="118" y="105"/>
                </a:lnTo>
                <a:lnTo>
                  <a:pt x="118" y="104"/>
                </a:lnTo>
                <a:lnTo>
                  <a:pt x="116" y="100"/>
                </a:lnTo>
                <a:lnTo>
                  <a:pt x="63" y="5"/>
                </a:lnTo>
                <a:lnTo>
                  <a:pt x="63" y="4"/>
                </a:lnTo>
                <a:lnTo>
                  <a:pt x="61" y="2"/>
                </a:ln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1" y="0"/>
                </a:lnTo>
                <a:lnTo>
                  <a:pt x="47" y="2"/>
                </a:lnTo>
                <a:lnTo>
                  <a:pt x="45" y="4"/>
                </a:lnTo>
                <a:lnTo>
                  <a:pt x="45" y="7"/>
                </a:lnTo>
                <a:lnTo>
                  <a:pt x="2" y="107"/>
                </a:lnTo>
                <a:lnTo>
                  <a:pt x="0" y="109"/>
                </a:lnTo>
                <a:lnTo>
                  <a:pt x="0" y="111"/>
                </a:lnTo>
                <a:lnTo>
                  <a:pt x="0" y="114"/>
                </a:lnTo>
                <a:lnTo>
                  <a:pt x="2" y="116"/>
                </a:lnTo>
                <a:lnTo>
                  <a:pt x="3" y="118"/>
                </a:lnTo>
                <a:lnTo>
                  <a:pt x="5" y="120"/>
                </a:lnTo>
                <a:lnTo>
                  <a:pt x="9" y="122"/>
                </a:lnTo>
                <a:lnTo>
                  <a:pt x="11" y="122"/>
                </a:lnTo>
                <a:lnTo>
                  <a:pt x="14" y="122"/>
                </a:lnTo>
                <a:lnTo>
                  <a:pt x="16" y="120"/>
                </a:lnTo>
                <a:lnTo>
                  <a:pt x="18" y="118"/>
                </a:lnTo>
                <a:lnTo>
                  <a:pt x="3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5" name="Line 125"/>
          <p:cNvSpPr>
            <a:spLocks noChangeShapeType="1"/>
          </p:cNvSpPr>
          <p:nvPr/>
        </p:nvSpPr>
        <p:spPr bwMode="auto">
          <a:xfrm rot="5400000">
            <a:off x="2451770" y="3476402"/>
            <a:ext cx="194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6" name="Freeform 127"/>
          <p:cNvSpPr>
            <a:spLocks/>
          </p:cNvSpPr>
          <p:nvPr/>
        </p:nvSpPr>
        <p:spPr bwMode="auto">
          <a:xfrm>
            <a:off x="3389982" y="2576290"/>
            <a:ext cx="92075" cy="20637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8" y="9"/>
              </a:cxn>
              <a:cxn ang="0">
                <a:pos x="29" y="0"/>
              </a:cxn>
              <a:cxn ang="0">
                <a:pos x="0" y="11"/>
              </a:cxn>
              <a:cxn ang="0">
                <a:pos x="0" y="13"/>
              </a:cxn>
            </a:cxnLst>
            <a:rect l="0" t="0" r="r" b="b"/>
            <a:pathLst>
              <a:path w="58" h="13">
                <a:moveTo>
                  <a:pt x="0" y="13"/>
                </a:moveTo>
                <a:lnTo>
                  <a:pt x="58" y="9"/>
                </a:lnTo>
                <a:lnTo>
                  <a:pt x="29" y="0"/>
                </a:lnTo>
                <a:lnTo>
                  <a:pt x="0" y="11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7" name="Freeform 128"/>
          <p:cNvSpPr>
            <a:spLocks/>
          </p:cNvSpPr>
          <p:nvPr/>
        </p:nvSpPr>
        <p:spPr bwMode="auto">
          <a:xfrm>
            <a:off x="3364582" y="2498502"/>
            <a:ext cx="152400" cy="15875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96" y="94"/>
              </a:cxn>
              <a:cxn ang="0">
                <a:pos x="45" y="49"/>
              </a:cxn>
              <a:cxn ang="0">
                <a:pos x="0" y="100"/>
              </a:cxn>
            </a:cxnLst>
            <a:rect l="0" t="0" r="r" b="b"/>
            <a:pathLst>
              <a:path w="96" h="100">
                <a:moveTo>
                  <a:pt x="0" y="100"/>
                </a:moveTo>
                <a:lnTo>
                  <a:pt x="43" y="0"/>
                </a:lnTo>
                <a:lnTo>
                  <a:pt x="96" y="94"/>
                </a:lnTo>
                <a:lnTo>
                  <a:pt x="45" y="49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8" name="Freeform 129"/>
          <p:cNvSpPr>
            <a:spLocks/>
          </p:cNvSpPr>
          <p:nvPr/>
        </p:nvSpPr>
        <p:spPr bwMode="auto">
          <a:xfrm>
            <a:off x="3347120" y="2481040"/>
            <a:ext cx="187325" cy="193675"/>
          </a:xfrm>
          <a:custGeom>
            <a:avLst/>
            <a:gdLst/>
            <a:ahLst/>
            <a:cxnLst>
              <a:cxn ang="0">
                <a:pos x="3" y="104"/>
              </a:cxn>
              <a:cxn ang="0">
                <a:pos x="20" y="114"/>
              </a:cxn>
              <a:cxn ang="0">
                <a:pos x="63" y="15"/>
              </a:cxn>
              <a:cxn ang="0">
                <a:pos x="45" y="16"/>
              </a:cxn>
              <a:cxn ang="0">
                <a:pos x="98" y="111"/>
              </a:cxn>
              <a:cxn ang="0">
                <a:pos x="114" y="98"/>
              </a:cxn>
              <a:cxn ang="0">
                <a:pos x="63" y="53"/>
              </a:cxn>
              <a:cxn ang="0">
                <a:pos x="61" y="51"/>
              </a:cxn>
              <a:cxn ang="0">
                <a:pos x="58" y="49"/>
              </a:cxn>
              <a:cxn ang="0">
                <a:pos x="52" y="49"/>
              </a:cxn>
              <a:cxn ang="0">
                <a:pos x="49" y="53"/>
              </a:cxn>
              <a:cxn ang="0">
                <a:pos x="3" y="104"/>
              </a:cxn>
              <a:cxn ang="0">
                <a:pos x="18" y="118"/>
              </a:cxn>
              <a:cxn ang="0">
                <a:pos x="63" y="67"/>
              </a:cxn>
              <a:cxn ang="0">
                <a:pos x="49" y="67"/>
              </a:cxn>
              <a:cxn ang="0">
                <a:pos x="100" y="113"/>
              </a:cxn>
              <a:cxn ang="0">
                <a:pos x="101" y="114"/>
              </a:cxn>
              <a:cxn ang="0">
                <a:pos x="103" y="116"/>
              </a:cxn>
              <a:cxn ang="0">
                <a:pos x="107" y="116"/>
              </a:cxn>
              <a:cxn ang="0">
                <a:pos x="109" y="116"/>
              </a:cxn>
              <a:cxn ang="0">
                <a:pos x="112" y="114"/>
              </a:cxn>
              <a:cxn ang="0">
                <a:pos x="114" y="113"/>
              </a:cxn>
              <a:cxn ang="0">
                <a:pos x="116" y="111"/>
              </a:cxn>
              <a:cxn ang="0">
                <a:pos x="118" y="109"/>
              </a:cxn>
              <a:cxn ang="0">
                <a:pos x="118" y="105"/>
              </a:cxn>
              <a:cxn ang="0">
                <a:pos x="118" y="104"/>
              </a:cxn>
              <a:cxn ang="0">
                <a:pos x="116" y="100"/>
              </a:cxn>
              <a:cxn ang="0">
                <a:pos x="63" y="5"/>
              </a:cxn>
              <a:cxn ang="0">
                <a:pos x="63" y="4"/>
              </a:cxn>
              <a:cxn ang="0">
                <a:pos x="61" y="2"/>
              </a:cxn>
              <a:cxn ang="0">
                <a:pos x="58" y="2"/>
              </a:cxn>
              <a:cxn ang="0">
                <a:pos x="56" y="0"/>
              </a:cxn>
              <a:cxn ang="0">
                <a:pos x="52" y="0"/>
              </a:cxn>
              <a:cxn ang="0">
                <a:pos x="51" y="0"/>
              </a:cxn>
              <a:cxn ang="0">
                <a:pos x="47" y="2"/>
              </a:cxn>
              <a:cxn ang="0">
                <a:pos x="45" y="4"/>
              </a:cxn>
              <a:cxn ang="0">
                <a:pos x="45" y="7"/>
              </a:cxn>
              <a:cxn ang="0">
                <a:pos x="2" y="107"/>
              </a:cxn>
              <a:cxn ang="0">
                <a:pos x="0" y="109"/>
              </a:cxn>
              <a:cxn ang="0">
                <a:pos x="0" y="111"/>
              </a:cxn>
              <a:cxn ang="0">
                <a:pos x="0" y="114"/>
              </a:cxn>
              <a:cxn ang="0">
                <a:pos x="2" y="116"/>
              </a:cxn>
              <a:cxn ang="0">
                <a:pos x="3" y="118"/>
              </a:cxn>
              <a:cxn ang="0">
                <a:pos x="5" y="120"/>
              </a:cxn>
              <a:cxn ang="0">
                <a:pos x="9" y="122"/>
              </a:cxn>
              <a:cxn ang="0">
                <a:pos x="11" y="122"/>
              </a:cxn>
              <a:cxn ang="0">
                <a:pos x="14" y="122"/>
              </a:cxn>
              <a:cxn ang="0">
                <a:pos x="16" y="120"/>
              </a:cxn>
              <a:cxn ang="0">
                <a:pos x="18" y="118"/>
              </a:cxn>
              <a:cxn ang="0">
                <a:pos x="3" y="104"/>
              </a:cxn>
            </a:cxnLst>
            <a:rect l="0" t="0" r="r" b="b"/>
            <a:pathLst>
              <a:path w="118" h="122">
                <a:moveTo>
                  <a:pt x="3" y="104"/>
                </a:moveTo>
                <a:lnTo>
                  <a:pt x="20" y="114"/>
                </a:lnTo>
                <a:lnTo>
                  <a:pt x="63" y="15"/>
                </a:lnTo>
                <a:lnTo>
                  <a:pt x="45" y="16"/>
                </a:lnTo>
                <a:lnTo>
                  <a:pt x="98" y="111"/>
                </a:lnTo>
                <a:lnTo>
                  <a:pt x="114" y="98"/>
                </a:lnTo>
                <a:lnTo>
                  <a:pt x="63" y="53"/>
                </a:lnTo>
                <a:lnTo>
                  <a:pt x="61" y="51"/>
                </a:lnTo>
                <a:lnTo>
                  <a:pt x="58" y="49"/>
                </a:lnTo>
                <a:lnTo>
                  <a:pt x="52" y="49"/>
                </a:lnTo>
                <a:lnTo>
                  <a:pt x="49" y="53"/>
                </a:lnTo>
                <a:lnTo>
                  <a:pt x="3" y="104"/>
                </a:lnTo>
                <a:lnTo>
                  <a:pt x="18" y="118"/>
                </a:lnTo>
                <a:lnTo>
                  <a:pt x="63" y="67"/>
                </a:lnTo>
                <a:lnTo>
                  <a:pt x="49" y="67"/>
                </a:lnTo>
                <a:lnTo>
                  <a:pt x="100" y="113"/>
                </a:lnTo>
                <a:lnTo>
                  <a:pt x="101" y="114"/>
                </a:lnTo>
                <a:lnTo>
                  <a:pt x="103" y="116"/>
                </a:lnTo>
                <a:lnTo>
                  <a:pt x="107" y="116"/>
                </a:lnTo>
                <a:lnTo>
                  <a:pt x="109" y="116"/>
                </a:lnTo>
                <a:lnTo>
                  <a:pt x="112" y="114"/>
                </a:lnTo>
                <a:lnTo>
                  <a:pt x="114" y="113"/>
                </a:lnTo>
                <a:lnTo>
                  <a:pt x="116" y="111"/>
                </a:lnTo>
                <a:lnTo>
                  <a:pt x="118" y="109"/>
                </a:lnTo>
                <a:lnTo>
                  <a:pt x="118" y="105"/>
                </a:lnTo>
                <a:lnTo>
                  <a:pt x="118" y="104"/>
                </a:lnTo>
                <a:lnTo>
                  <a:pt x="116" y="100"/>
                </a:lnTo>
                <a:lnTo>
                  <a:pt x="63" y="5"/>
                </a:lnTo>
                <a:lnTo>
                  <a:pt x="63" y="4"/>
                </a:lnTo>
                <a:lnTo>
                  <a:pt x="61" y="2"/>
                </a:ln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1" y="0"/>
                </a:lnTo>
                <a:lnTo>
                  <a:pt x="47" y="2"/>
                </a:lnTo>
                <a:lnTo>
                  <a:pt x="45" y="4"/>
                </a:lnTo>
                <a:lnTo>
                  <a:pt x="45" y="7"/>
                </a:lnTo>
                <a:lnTo>
                  <a:pt x="2" y="107"/>
                </a:lnTo>
                <a:lnTo>
                  <a:pt x="0" y="109"/>
                </a:lnTo>
                <a:lnTo>
                  <a:pt x="0" y="111"/>
                </a:lnTo>
                <a:lnTo>
                  <a:pt x="0" y="114"/>
                </a:lnTo>
                <a:lnTo>
                  <a:pt x="2" y="116"/>
                </a:lnTo>
                <a:lnTo>
                  <a:pt x="3" y="118"/>
                </a:lnTo>
                <a:lnTo>
                  <a:pt x="5" y="120"/>
                </a:lnTo>
                <a:lnTo>
                  <a:pt x="9" y="122"/>
                </a:lnTo>
                <a:lnTo>
                  <a:pt x="11" y="122"/>
                </a:lnTo>
                <a:lnTo>
                  <a:pt x="14" y="122"/>
                </a:lnTo>
                <a:lnTo>
                  <a:pt x="16" y="120"/>
                </a:lnTo>
                <a:lnTo>
                  <a:pt x="18" y="118"/>
                </a:lnTo>
                <a:lnTo>
                  <a:pt x="3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9" name="Text Box 130"/>
          <p:cNvSpPr txBox="1">
            <a:spLocks noChangeArrowheads="1"/>
          </p:cNvSpPr>
          <p:nvPr/>
        </p:nvSpPr>
        <p:spPr bwMode="auto">
          <a:xfrm>
            <a:off x="3161382" y="454161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S3</a:t>
            </a:r>
          </a:p>
        </p:txBody>
      </p:sp>
      <p:sp>
        <p:nvSpPr>
          <p:cNvPr id="230" name="Line 133"/>
          <p:cNvSpPr>
            <a:spLocks noChangeShapeType="1"/>
          </p:cNvSpPr>
          <p:nvPr/>
        </p:nvSpPr>
        <p:spPr bwMode="auto">
          <a:xfrm rot="5786046">
            <a:off x="3650332" y="2466752"/>
            <a:ext cx="227965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31" name="Group 134"/>
          <p:cNvGrpSpPr>
            <a:grpSpLocks/>
          </p:cNvGrpSpPr>
          <p:nvPr/>
        </p:nvGrpSpPr>
        <p:grpSpPr bwMode="auto">
          <a:xfrm rot="-7534234">
            <a:off x="3613026" y="4304284"/>
            <a:ext cx="212725" cy="223837"/>
            <a:chOff x="2699" y="2518"/>
            <a:chExt cx="118" cy="122"/>
          </a:xfrm>
        </p:grpSpPr>
        <p:sp>
          <p:nvSpPr>
            <p:cNvPr id="232" name="Freeform 135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3" name="Freeform 136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4" name="Freeform 137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35" name="Line 138"/>
          <p:cNvSpPr>
            <a:spLocks noChangeShapeType="1"/>
          </p:cNvSpPr>
          <p:nvPr/>
        </p:nvSpPr>
        <p:spPr bwMode="auto">
          <a:xfrm flipH="1" flipV="1">
            <a:off x="5117182" y="4517802"/>
            <a:ext cx="638175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6" name="Line 139"/>
          <p:cNvSpPr>
            <a:spLocks noChangeShapeType="1"/>
          </p:cNvSpPr>
          <p:nvPr/>
        </p:nvSpPr>
        <p:spPr bwMode="auto">
          <a:xfrm flipH="1" flipV="1">
            <a:off x="3707482" y="3098577"/>
            <a:ext cx="1419225" cy="141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7" name="Line 140"/>
          <p:cNvSpPr>
            <a:spLocks noChangeShapeType="1"/>
          </p:cNvSpPr>
          <p:nvPr/>
        </p:nvSpPr>
        <p:spPr bwMode="auto">
          <a:xfrm flipH="1" flipV="1">
            <a:off x="3555082" y="2431827"/>
            <a:ext cx="142875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38" name="Group 141"/>
          <p:cNvGrpSpPr>
            <a:grpSpLocks/>
          </p:cNvGrpSpPr>
          <p:nvPr/>
        </p:nvGrpSpPr>
        <p:grpSpPr bwMode="auto">
          <a:xfrm rot="21068888">
            <a:off x="3489995" y="2452465"/>
            <a:ext cx="187325" cy="193675"/>
            <a:chOff x="2699" y="2518"/>
            <a:chExt cx="118" cy="122"/>
          </a:xfrm>
        </p:grpSpPr>
        <p:sp>
          <p:nvSpPr>
            <p:cNvPr id="239" name="Freeform 142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0" name="Freeform 143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1" name="Freeform 144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2" name="Line 151"/>
          <p:cNvSpPr>
            <a:spLocks noChangeShapeType="1"/>
          </p:cNvSpPr>
          <p:nvPr/>
        </p:nvSpPr>
        <p:spPr bwMode="auto">
          <a:xfrm rot="5400000" flipH="1" flipV="1">
            <a:off x="3317751" y="4058221"/>
            <a:ext cx="619125" cy="163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3" name="Line 152"/>
          <p:cNvSpPr>
            <a:spLocks noChangeShapeType="1"/>
          </p:cNvSpPr>
          <p:nvPr/>
        </p:nvSpPr>
        <p:spPr bwMode="auto">
          <a:xfrm rot="5400000" flipH="1" flipV="1">
            <a:off x="3740820" y="2431827"/>
            <a:ext cx="1377950" cy="1438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4" name="Line 153"/>
          <p:cNvSpPr>
            <a:spLocks noChangeShapeType="1"/>
          </p:cNvSpPr>
          <p:nvPr/>
        </p:nvSpPr>
        <p:spPr bwMode="auto">
          <a:xfrm rot="5400000" flipH="1" flipV="1">
            <a:off x="5410869" y="2041303"/>
            <a:ext cx="138113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45" name="Group 154"/>
          <p:cNvGrpSpPr>
            <a:grpSpLocks/>
          </p:cNvGrpSpPr>
          <p:nvPr/>
        </p:nvGrpSpPr>
        <p:grpSpPr bwMode="auto">
          <a:xfrm rot="26468888">
            <a:off x="5613276" y="2242121"/>
            <a:ext cx="182562" cy="196850"/>
            <a:chOff x="2699" y="2518"/>
            <a:chExt cx="118" cy="122"/>
          </a:xfrm>
        </p:grpSpPr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9" name="Text Box 159"/>
          <p:cNvSpPr txBox="1">
            <a:spLocks noChangeArrowheads="1"/>
          </p:cNvSpPr>
          <p:nvPr/>
        </p:nvSpPr>
        <p:spPr bwMode="auto">
          <a:xfrm>
            <a:off x="5371182" y="2798540"/>
            <a:ext cx="754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C</a:t>
            </a:r>
          </a:p>
        </p:txBody>
      </p:sp>
      <p:sp>
        <p:nvSpPr>
          <p:cNvPr id="250" name="Text Box 158"/>
          <p:cNvSpPr txBox="1">
            <a:spLocks noChangeArrowheads="1"/>
          </p:cNvSpPr>
          <p:nvPr/>
        </p:nvSpPr>
        <p:spPr bwMode="auto">
          <a:xfrm>
            <a:off x="6088732" y="2569940"/>
            <a:ext cx="57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C</a:t>
            </a:r>
          </a:p>
        </p:txBody>
      </p:sp>
      <p:sp>
        <p:nvSpPr>
          <p:cNvPr id="251" name="Line 160"/>
          <p:cNvSpPr>
            <a:spLocks noChangeShapeType="1"/>
          </p:cNvSpPr>
          <p:nvPr/>
        </p:nvSpPr>
        <p:spPr bwMode="auto">
          <a:xfrm>
            <a:off x="6203032" y="26477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2" name="Line 161"/>
          <p:cNvSpPr>
            <a:spLocks noChangeShapeType="1"/>
          </p:cNvSpPr>
          <p:nvPr/>
        </p:nvSpPr>
        <p:spPr bwMode="auto">
          <a:xfrm>
            <a:off x="6431632" y="26477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3" name="Text Box 162"/>
          <p:cNvSpPr txBox="1">
            <a:spLocks noChangeArrowheads="1"/>
          </p:cNvSpPr>
          <p:nvPr/>
        </p:nvSpPr>
        <p:spPr bwMode="auto">
          <a:xfrm>
            <a:off x="4964782" y="4789265"/>
            <a:ext cx="78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B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C/Y</a:t>
            </a:r>
          </a:p>
        </p:txBody>
      </p:sp>
      <p:sp>
        <p:nvSpPr>
          <p:cNvPr id="254" name="Line 163"/>
          <p:cNvSpPr>
            <a:spLocks noChangeShapeType="1"/>
          </p:cNvSpPr>
          <p:nvPr/>
        </p:nvSpPr>
        <p:spPr bwMode="auto">
          <a:xfrm>
            <a:off x="5050507" y="48575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5" name="Text Box 165"/>
          <p:cNvSpPr txBox="1">
            <a:spLocks noChangeArrowheads="1"/>
          </p:cNvSpPr>
          <p:nvPr/>
        </p:nvSpPr>
        <p:spPr bwMode="auto">
          <a:xfrm>
            <a:off x="3923382" y="4217765"/>
            <a:ext cx="1109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(B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C)/Z</a:t>
            </a:r>
          </a:p>
        </p:txBody>
      </p:sp>
      <p:sp>
        <p:nvSpPr>
          <p:cNvPr id="256" name="Line 166"/>
          <p:cNvSpPr>
            <a:spLocks noChangeShapeType="1"/>
          </p:cNvSpPr>
          <p:nvPr/>
        </p:nvSpPr>
        <p:spPr bwMode="auto">
          <a:xfrm>
            <a:off x="4427984" y="42860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" name="Text Box 190"/>
          <p:cNvSpPr txBox="1">
            <a:spLocks noChangeArrowheads="1"/>
          </p:cNvSpPr>
          <p:nvPr/>
        </p:nvSpPr>
        <p:spPr bwMode="auto">
          <a:xfrm>
            <a:off x="4211960" y="2636912"/>
            <a:ext cx="5148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A</a:t>
            </a:r>
            <a:r>
              <a:rPr lang="en-US" dirty="0" smtClean="0"/>
              <a:t>/Z</a:t>
            </a:r>
          </a:p>
          <a:p>
            <a:endParaRPr lang="en-US" sz="1800" i="0" dirty="0"/>
          </a:p>
        </p:txBody>
      </p:sp>
      <p:sp>
        <p:nvSpPr>
          <p:cNvPr id="258" name="Line 191"/>
          <p:cNvSpPr>
            <a:spLocks noChangeShapeType="1"/>
          </p:cNvSpPr>
          <p:nvPr/>
        </p:nvSpPr>
        <p:spPr bwMode="auto">
          <a:xfrm flipV="1">
            <a:off x="4545682" y="2517552"/>
            <a:ext cx="5715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9" name="Text Box 193"/>
          <p:cNvSpPr txBox="1">
            <a:spLocks noChangeArrowheads="1"/>
          </p:cNvSpPr>
          <p:nvPr/>
        </p:nvSpPr>
        <p:spPr bwMode="auto">
          <a:xfrm>
            <a:off x="4463132" y="2231802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BC</a:t>
            </a:r>
            <a:endParaRPr lang="en-US" sz="1800" i="0" dirty="0"/>
          </a:p>
        </p:txBody>
      </p:sp>
      <p:sp>
        <p:nvSpPr>
          <p:cNvPr id="260" name="Line 194"/>
          <p:cNvSpPr>
            <a:spLocks noChangeShapeType="1"/>
          </p:cNvSpPr>
          <p:nvPr/>
        </p:nvSpPr>
        <p:spPr bwMode="auto">
          <a:xfrm>
            <a:off x="4564732" y="2295302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1" name="Line 200"/>
          <p:cNvSpPr>
            <a:spLocks noChangeShapeType="1"/>
          </p:cNvSpPr>
          <p:nvPr/>
        </p:nvSpPr>
        <p:spPr bwMode="auto">
          <a:xfrm>
            <a:off x="4283968" y="27429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2" name="Text Box 204"/>
          <p:cNvSpPr txBox="1">
            <a:spLocks noChangeArrowheads="1"/>
          </p:cNvSpPr>
          <p:nvPr/>
        </p:nvSpPr>
        <p:spPr bwMode="auto">
          <a:xfrm>
            <a:off x="3588494" y="974055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/>
              <a:t>Defaults: Y = 0, Z = 0</a:t>
            </a:r>
          </a:p>
        </p:txBody>
      </p:sp>
      <p:sp>
        <p:nvSpPr>
          <p:cNvPr id="263" name="Text Box 38"/>
          <p:cNvSpPr txBox="1">
            <a:spLocks noChangeArrowheads="1"/>
          </p:cNvSpPr>
          <p:nvPr/>
        </p:nvSpPr>
        <p:spPr bwMode="auto">
          <a:xfrm>
            <a:off x="5623148" y="1262087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 dirty="0"/>
              <a:t>A/Y, B/Z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8796337" cy="10207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-2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52736"/>
            <a:ext cx="4752528" cy="4220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0" name="79 Metin kutusu"/>
          <p:cNvSpPr txBox="1"/>
          <p:nvPr/>
        </p:nvSpPr>
        <p:spPr>
          <a:xfrm>
            <a:off x="2339752" y="572396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SMD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this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-180528" y="1340768"/>
            <a:ext cx="6180138" cy="1905000"/>
            <a:chOff x="854" y="2804"/>
            <a:chExt cx="3893" cy="12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54" y="2804"/>
              <a:ext cx="5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sz="1600" b="1" dirty="0">
                  <a:solidFill>
                    <a:srgbClr val="FF0000"/>
                  </a:solidFill>
                  <a:latin typeface="Comic Sans MS" pitchFamily="66" charset="0"/>
                </a:rPr>
                <a:t>Inputs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915" y="2900"/>
              <a:ext cx="8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mic Sans MS" pitchFamily="66" charset="0"/>
                </a:rPr>
                <a:t>Outputs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31" y="3284"/>
              <a:ext cx="7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sz="1600" b="1" dirty="0">
                  <a:solidFill>
                    <a:srgbClr val="92D050"/>
                  </a:solidFill>
                  <a:latin typeface="Comic Sans MS" pitchFamily="66" charset="0"/>
                </a:rPr>
                <a:t>Next State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43" y="3812"/>
              <a:ext cx="8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sz="1600" b="1" dirty="0">
                  <a:solidFill>
                    <a:srgbClr val="0070C0"/>
                  </a:solidFill>
                  <a:latin typeface="Comic Sans MS" pitchFamily="66" charset="0"/>
                </a:rPr>
                <a:t>Current State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139" y="2804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sz="1600" b="1" dirty="0">
                  <a:solidFill>
                    <a:srgbClr val="7030A0"/>
                  </a:solidFill>
                  <a:latin typeface="Comic Sans MS" pitchFamily="66" charset="0"/>
                </a:rPr>
                <a:t>output</a:t>
              </a:r>
              <a:br>
                <a:rPr lang="en-US" sz="1600" b="1" dirty="0">
                  <a:solidFill>
                    <a:srgbClr val="7030A0"/>
                  </a:solidFill>
                  <a:latin typeface="Comic Sans MS" pitchFamily="66" charset="0"/>
                </a:rPr>
              </a:br>
              <a:r>
                <a:rPr lang="en-US" sz="1600" b="1" dirty="0">
                  <a:solidFill>
                    <a:srgbClr val="7030A0"/>
                  </a:solidFill>
                  <a:latin typeface="Comic Sans MS" pitchFamily="66" charset="0"/>
                </a:rPr>
                <a:t>logic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147" y="3620"/>
              <a:ext cx="672" cy="192"/>
              <a:chOff x="4176" y="1824"/>
              <a:chExt cx="672" cy="192"/>
            </a:xfrm>
          </p:grpSpPr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2139" y="3188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sz="1600" b="1" dirty="0">
                  <a:solidFill>
                    <a:srgbClr val="92D050"/>
                  </a:solidFill>
                  <a:latin typeface="Comic Sans MS" pitchFamily="66" charset="0"/>
                </a:rPr>
                <a:t>next state</a:t>
              </a:r>
              <a:br>
                <a:rPr lang="en-US" sz="1600" b="1" dirty="0">
                  <a:solidFill>
                    <a:srgbClr val="92D050"/>
                  </a:solidFill>
                  <a:latin typeface="Comic Sans MS" pitchFamily="66" charset="0"/>
                </a:rPr>
              </a:br>
              <a:r>
                <a:rPr lang="en-US" sz="1600" b="1" dirty="0">
                  <a:solidFill>
                    <a:srgbClr val="92D050"/>
                  </a:solidFill>
                  <a:latin typeface="Comic Sans MS" pitchFamily="66" charset="0"/>
                </a:rPr>
                <a:t>logic</a:t>
              </a:r>
            </a:p>
          </p:txBody>
        </p:sp>
        <p:cxnSp>
          <p:nvCxnSpPr>
            <p:cNvPr id="12" name="AutoShape 15"/>
            <p:cNvCxnSpPr>
              <a:cxnSpLocks noChangeShapeType="1"/>
              <a:stCxn id="11" idx="3"/>
              <a:endCxn id="18" idx="0"/>
            </p:cNvCxnSpPr>
            <p:nvPr/>
          </p:nvCxnSpPr>
          <p:spPr bwMode="auto">
            <a:xfrm>
              <a:off x="3147" y="3356"/>
              <a:ext cx="336" cy="264"/>
            </a:xfrm>
            <a:prstGeom prst="bentConnector2">
              <a:avLst/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" name="AutoShape 16"/>
            <p:cNvCxnSpPr>
              <a:cxnSpLocks noChangeShapeType="1"/>
              <a:stCxn id="18" idx="2"/>
              <a:endCxn id="9" idx="1"/>
            </p:cNvCxnSpPr>
            <p:nvPr/>
          </p:nvCxnSpPr>
          <p:spPr bwMode="auto">
            <a:xfrm rot="16200000" flipV="1">
              <a:off x="2391" y="2720"/>
              <a:ext cx="840" cy="1344"/>
            </a:xfrm>
            <a:prstGeom prst="bentConnector4">
              <a:avLst>
                <a:gd name="adj1" fmla="val -17144"/>
                <a:gd name="adj2" fmla="val 110713"/>
              </a:avLst>
            </a:prstGeom>
            <a:noFill/>
            <a:ln w="3810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4" name="AutoShape 17"/>
            <p:cNvCxnSpPr>
              <a:cxnSpLocks noChangeShapeType="1"/>
              <a:stCxn id="18" idx="2"/>
              <a:endCxn id="11" idx="1"/>
            </p:cNvCxnSpPr>
            <p:nvPr/>
          </p:nvCxnSpPr>
          <p:spPr bwMode="auto">
            <a:xfrm rot="16200000" flipV="1">
              <a:off x="2583" y="2912"/>
              <a:ext cx="456" cy="1344"/>
            </a:xfrm>
            <a:prstGeom prst="bentConnector4">
              <a:avLst>
                <a:gd name="adj1" fmla="val -31579"/>
                <a:gd name="adj2" fmla="val 110713"/>
              </a:avLst>
            </a:prstGeom>
            <a:noFill/>
            <a:ln w="3810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" name="AutoShape 18"/>
            <p:cNvCxnSpPr>
              <a:cxnSpLocks noChangeShapeType="1"/>
            </p:cNvCxnSpPr>
            <p:nvPr/>
          </p:nvCxnSpPr>
          <p:spPr bwMode="auto">
            <a:xfrm>
              <a:off x="1715" y="2849"/>
              <a:ext cx="499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20"/>
            <p:cNvCxnSpPr>
              <a:cxnSpLocks noChangeShapeType="1"/>
              <a:stCxn id="9" idx="3"/>
            </p:cNvCxnSpPr>
            <p:nvPr/>
          </p:nvCxnSpPr>
          <p:spPr bwMode="auto">
            <a:xfrm>
              <a:off x="3147" y="2972"/>
              <a:ext cx="768" cy="0"/>
            </a:xfrm>
            <a:prstGeom prst="straightConnector1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72" name="AutoShape 15"/>
          <p:cNvCxnSpPr>
            <a:cxnSpLocks noChangeShapeType="1"/>
          </p:cNvCxnSpPr>
          <p:nvPr/>
        </p:nvCxnSpPr>
        <p:spPr bwMode="auto">
          <a:xfrm>
            <a:off x="815034" y="1412776"/>
            <a:ext cx="1152128" cy="64807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9" name="Freeform 5"/>
          <p:cNvSpPr>
            <a:spLocks/>
          </p:cNvSpPr>
          <p:nvPr/>
        </p:nvSpPr>
        <p:spPr bwMode="auto">
          <a:xfrm>
            <a:off x="6863011" y="3098626"/>
            <a:ext cx="84137" cy="211137"/>
          </a:xfrm>
          <a:custGeom>
            <a:avLst/>
            <a:gdLst>
              <a:gd name="T0" fmla="*/ 57150 w 53"/>
              <a:gd name="T1" fmla="*/ 203200 h 133"/>
              <a:gd name="T2" fmla="*/ 61912 w 53"/>
              <a:gd name="T3" fmla="*/ 209550 h 133"/>
              <a:gd name="T4" fmla="*/ 68262 w 53"/>
              <a:gd name="T5" fmla="*/ 211137 h 133"/>
              <a:gd name="T6" fmla="*/ 77787 w 53"/>
              <a:gd name="T7" fmla="*/ 209550 h 133"/>
              <a:gd name="T8" fmla="*/ 80962 w 53"/>
              <a:gd name="T9" fmla="*/ 204787 h 133"/>
              <a:gd name="T10" fmla="*/ 84137 w 53"/>
              <a:gd name="T11" fmla="*/ 193675 h 133"/>
              <a:gd name="T12" fmla="*/ 80962 w 53"/>
              <a:gd name="T13" fmla="*/ 176212 h 133"/>
              <a:gd name="T14" fmla="*/ 79375 w 53"/>
              <a:gd name="T15" fmla="*/ 158750 h 133"/>
              <a:gd name="T16" fmla="*/ 77787 w 53"/>
              <a:gd name="T17" fmla="*/ 146050 h 133"/>
              <a:gd name="T18" fmla="*/ 74612 w 53"/>
              <a:gd name="T19" fmla="*/ 134937 h 133"/>
              <a:gd name="T20" fmla="*/ 71437 w 53"/>
              <a:gd name="T21" fmla="*/ 114300 h 133"/>
              <a:gd name="T22" fmla="*/ 63500 w 53"/>
              <a:gd name="T23" fmla="*/ 96837 h 133"/>
              <a:gd name="T24" fmla="*/ 60325 w 53"/>
              <a:gd name="T25" fmla="*/ 77787 h 133"/>
              <a:gd name="T26" fmla="*/ 55562 w 53"/>
              <a:gd name="T27" fmla="*/ 66675 h 133"/>
              <a:gd name="T28" fmla="*/ 50800 w 53"/>
              <a:gd name="T29" fmla="*/ 55562 h 133"/>
              <a:gd name="T30" fmla="*/ 42862 w 53"/>
              <a:gd name="T31" fmla="*/ 39687 h 133"/>
              <a:gd name="T32" fmla="*/ 38100 w 53"/>
              <a:gd name="T33" fmla="*/ 28575 h 133"/>
              <a:gd name="T34" fmla="*/ 23812 w 53"/>
              <a:gd name="T35" fmla="*/ 7937 h 133"/>
              <a:gd name="T36" fmla="*/ 15875 w 53"/>
              <a:gd name="T37" fmla="*/ 0 h 133"/>
              <a:gd name="T38" fmla="*/ 4762 w 53"/>
              <a:gd name="T39" fmla="*/ 4762 h 133"/>
              <a:gd name="T40" fmla="*/ 0 w 53"/>
              <a:gd name="T41" fmla="*/ 11112 h 133"/>
              <a:gd name="T42" fmla="*/ 3175 w 53"/>
              <a:gd name="T43" fmla="*/ 20637 h 133"/>
              <a:gd name="T44" fmla="*/ 11112 w 53"/>
              <a:gd name="T45" fmla="*/ 33337 h 133"/>
              <a:gd name="T46" fmla="*/ 12700 w 53"/>
              <a:gd name="T47" fmla="*/ 42862 h 133"/>
              <a:gd name="T48" fmla="*/ 20637 w 53"/>
              <a:gd name="T49" fmla="*/ 55562 h 133"/>
              <a:gd name="T50" fmla="*/ 23812 w 53"/>
              <a:gd name="T51" fmla="*/ 65087 h 133"/>
              <a:gd name="T52" fmla="*/ 28575 w 53"/>
              <a:gd name="T53" fmla="*/ 74612 h 133"/>
              <a:gd name="T54" fmla="*/ 33337 w 53"/>
              <a:gd name="T55" fmla="*/ 85725 h 133"/>
              <a:gd name="T56" fmla="*/ 38100 w 53"/>
              <a:gd name="T57" fmla="*/ 101600 h 133"/>
              <a:gd name="T58" fmla="*/ 44450 w 53"/>
              <a:gd name="T59" fmla="*/ 119062 h 133"/>
              <a:gd name="T60" fmla="*/ 49212 w 53"/>
              <a:gd name="T61" fmla="*/ 139700 h 133"/>
              <a:gd name="T62" fmla="*/ 50800 w 53"/>
              <a:gd name="T63" fmla="*/ 150812 h 133"/>
              <a:gd name="T64" fmla="*/ 52387 w 53"/>
              <a:gd name="T65" fmla="*/ 163512 h 133"/>
              <a:gd name="T66" fmla="*/ 55562 w 53"/>
              <a:gd name="T67" fmla="*/ 180975 h 133"/>
              <a:gd name="T68" fmla="*/ 57150 w 53"/>
              <a:gd name="T69" fmla="*/ 203200 h 1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3"/>
              <a:gd name="T106" fmla="*/ 0 h 133"/>
              <a:gd name="T107" fmla="*/ 53 w 53"/>
              <a:gd name="T108" fmla="*/ 133 h 1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3" h="133">
                <a:moveTo>
                  <a:pt x="36" y="125"/>
                </a:moveTo>
                <a:lnTo>
                  <a:pt x="36" y="128"/>
                </a:lnTo>
                <a:lnTo>
                  <a:pt x="38" y="129"/>
                </a:lnTo>
                <a:lnTo>
                  <a:pt x="39" y="132"/>
                </a:lnTo>
                <a:lnTo>
                  <a:pt x="40" y="132"/>
                </a:lnTo>
                <a:lnTo>
                  <a:pt x="43" y="133"/>
                </a:lnTo>
                <a:lnTo>
                  <a:pt x="47" y="133"/>
                </a:lnTo>
                <a:lnTo>
                  <a:pt x="49" y="132"/>
                </a:lnTo>
                <a:lnTo>
                  <a:pt x="51" y="131"/>
                </a:lnTo>
                <a:lnTo>
                  <a:pt x="51" y="129"/>
                </a:lnTo>
                <a:lnTo>
                  <a:pt x="53" y="127"/>
                </a:lnTo>
                <a:lnTo>
                  <a:pt x="53" y="122"/>
                </a:lnTo>
                <a:lnTo>
                  <a:pt x="51" y="120"/>
                </a:lnTo>
                <a:lnTo>
                  <a:pt x="51" y="111"/>
                </a:lnTo>
                <a:lnTo>
                  <a:pt x="50" y="107"/>
                </a:lnTo>
                <a:lnTo>
                  <a:pt x="50" y="100"/>
                </a:lnTo>
                <a:lnTo>
                  <a:pt x="49" y="96"/>
                </a:lnTo>
                <a:lnTo>
                  <a:pt x="49" y="92"/>
                </a:lnTo>
                <a:lnTo>
                  <a:pt x="47" y="88"/>
                </a:lnTo>
                <a:lnTo>
                  <a:pt x="47" y="85"/>
                </a:lnTo>
                <a:lnTo>
                  <a:pt x="45" y="77"/>
                </a:lnTo>
                <a:lnTo>
                  <a:pt x="45" y="72"/>
                </a:lnTo>
                <a:lnTo>
                  <a:pt x="43" y="68"/>
                </a:lnTo>
                <a:lnTo>
                  <a:pt x="40" y="61"/>
                </a:lnTo>
                <a:lnTo>
                  <a:pt x="40" y="59"/>
                </a:lnTo>
                <a:lnTo>
                  <a:pt x="38" y="49"/>
                </a:lnTo>
                <a:lnTo>
                  <a:pt x="36" y="46"/>
                </a:lnTo>
                <a:lnTo>
                  <a:pt x="35" y="42"/>
                </a:lnTo>
                <a:lnTo>
                  <a:pt x="33" y="39"/>
                </a:lnTo>
                <a:lnTo>
                  <a:pt x="32" y="35"/>
                </a:lnTo>
                <a:lnTo>
                  <a:pt x="27" y="27"/>
                </a:lnTo>
                <a:lnTo>
                  <a:pt x="27" y="25"/>
                </a:lnTo>
                <a:lnTo>
                  <a:pt x="25" y="21"/>
                </a:lnTo>
                <a:lnTo>
                  <a:pt x="24" y="18"/>
                </a:lnTo>
                <a:lnTo>
                  <a:pt x="21" y="13"/>
                </a:lnTo>
                <a:lnTo>
                  <a:pt x="15" y="5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2" y="5"/>
                </a:lnTo>
                <a:lnTo>
                  <a:pt x="0" y="7"/>
                </a:lnTo>
                <a:lnTo>
                  <a:pt x="0" y="11"/>
                </a:lnTo>
                <a:lnTo>
                  <a:pt x="2" y="13"/>
                </a:lnTo>
                <a:lnTo>
                  <a:pt x="4" y="20"/>
                </a:lnTo>
                <a:lnTo>
                  <a:pt x="7" y="21"/>
                </a:lnTo>
                <a:lnTo>
                  <a:pt x="7" y="24"/>
                </a:lnTo>
                <a:lnTo>
                  <a:pt x="8" y="27"/>
                </a:lnTo>
                <a:lnTo>
                  <a:pt x="10" y="31"/>
                </a:lnTo>
                <a:lnTo>
                  <a:pt x="13" y="35"/>
                </a:lnTo>
                <a:lnTo>
                  <a:pt x="15" y="39"/>
                </a:lnTo>
                <a:lnTo>
                  <a:pt x="15" y="41"/>
                </a:lnTo>
                <a:lnTo>
                  <a:pt x="17" y="45"/>
                </a:lnTo>
                <a:lnTo>
                  <a:pt x="18" y="47"/>
                </a:lnTo>
                <a:lnTo>
                  <a:pt x="20" y="52"/>
                </a:lnTo>
                <a:lnTo>
                  <a:pt x="21" y="54"/>
                </a:lnTo>
                <a:lnTo>
                  <a:pt x="24" y="61"/>
                </a:lnTo>
                <a:lnTo>
                  <a:pt x="24" y="64"/>
                </a:lnTo>
                <a:lnTo>
                  <a:pt x="27" y="74"/>
                </a:lnTo>
                <a:lnTo>
                  <a:pt x="28" y="75"/>
                </a:lnTo>
                <a:lnTo>
                  <a:pt x="28" y="79"/>
                </a:lnTo>
                <a:lnTo>
                  <a:pt x="31" y="88"/>
                </a:lnTo>
                <a:lnTo>
                  <a:pt x="31" y="90"/>
                </a:lnTo>
                <a:lnTo>
                  <a:pt x="32" y="95"/>
                </a:lnTo>
                <a:lnTo>
                  <a:pt x="32" y="99"/>
                </a:lnTo>
                <a:lnTo>
                  <a:pt x="33" y="103"/>
                </a:lnTo>
                <a:lnTo>
                  <a:pt x="33" y="110"/>
                </a:lnTo>
                <a:lnTo>
                  <a:pt x="35" y="114"/>
                </a:lnTo>
                <a:lnTo>
                  <a:pt x="35" y="122"/>
                </a:lnTo>
                <a:lnTo>
                  <a:pt x="36" y="128"/>
                </a:lnTo>
                <a:lnTo>
                  <a:pt x="36" y="12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0" name="Freeform 6"/>
          <p:cNvSpPr>
            <a:spLocks/>
          </p:cNvSpPr>
          <p:nvPr/>
        </p:nvSpPr>
        <p:spPr bwMode="auto">
          <a:xfrm>
            <a:off x="6867773" y="3101801"/>
            <a:ext cx="460375" cy="201612"/>
          </a:xfrm>
          <a:custGeom>
            <a:avLst/>
            <a:gdLst>
              <a:gd name="T0" fmla="*/ 438150 w 290"/>
              <a:gd name="T1" fmla="*/ 198437 h 127"/>
              <a:gd name="T2" fmla="*/ 442913 w 290"/>
              <a:gd name="T3" fmla="*/ 201612 h 127"/>
              <a:gd name="T4" fmla="*/ 449263 w 290"/>
              <a:gd name="T5" fmla="*/ 201612 h 127"/>
              <a:gd name="T6" fmla="*/ 454025 w 290"/>
              <a:gd name="T7" fmla="*/ 200025 h 127"/>
              <a:gd name="T8" fmla="*/ 457200 w 290"/>
              <a:gd name="T9" fmla="*/ 195262 h 127"/>
              <a:gd name="T10" fmla="*/ 460375 w 290"/>
              <a:gd name="T11" fmla="*/ 193675 h 127"/>
              <a:gd name="T12" fmla="*/ 460375 w 290"/>
              <a:gd name="T13" fmla="*/ 187325 h 127"/>
              <a:gd name="T14" fmla="*/ 457200 w 290"/>
              <a:gd name="T15" fmla="*/ 182562 h 127"/>
              <a:gd name="T16" fmla="*/ 455613 w 290"/>
              <a:gd name="T17" fmla="*/ 179387 h 127"/>
              <a:gd name="T18" fmla="*/ 415925 w 290"/>
              <a:gd name="T19" fmla="*/ 139700 h 127"/>
              <a:gd name="T20" fmla="*/ 369887 w 290"/>
              <a:gd name="T21" fmla="*/ 103187 h 127"/>
              <a:gd name="T22" fmla="*/ 357187 w 290"/>
              <a:gd name="T23" fmla="*/ 96837 h 127"/>
              <a:gd name="T24" fmla="*/ 346075 w 290"/>
              <a:gd name="T25" fmla="*/ 87312 h 127"/>
              <a:gd name="T26" fmla="*/ 277812 w 290"/>
              <a:gd name="T27" fmla="*/ 52387 h 127"/>
              <a:gd name="T28" fmla="*/ 263525 w 290"/>
              <a:gd name="T29" fmla="*/ 47625 h 127"/>
              <a:gd name="T30" fmla="*/ 250825 w 290"/>
              <a:gd name="T31" fmla="*/ 41275 h 127"/>
              <a:gd name="T32" fmla="*/ 234950 w 290"/>
              <a:gd name="T33" fmla="*/ 36512 h 127"/>
              <a:gd name="T34" fmla="*/ 220663 w 290"/>
              <a:gd name="T35" fmla="*/ 30162 h 127"/>
              <a:gd name="T36" fmla="*/ 206375 w 290"/>
              <a:gd name="T37" fmla="*/ 25400 h 127"/>
              <a:gd name="T38" fmla="*/ 188912 w 290"/>
              <a:gd name="T39" fmla="*/ 22225 h 127"/>
              <a:gd name="T40" fmla="*/ 174625 w 290"/>
              <a:gd name="T41" fmla="*/ 19050 h 127"/>
              <a:gd name="T42" fmla="*/ 158750 w 290"/>
              <a:gd name="T43" fmla="*/ 14287 h 127"/>
              <a:gd name="T44" fmla="*/ 142875 w 290"/>
              <a:gd name="T45" fmla="*/ 12700 h 127"/>
              <a:gd name="T46" fmla="*/ 127000 w 290"/>
              <a:gd name="T47" fmla="*/ 7937 h 127"/>
              <a:gd name="T48" fmla="*/ 96837 w 290"/>
              <a:gd name="T49" fmla="*/ 4762 h 127"/>
              <a:gd name="T50" fmla="*/ 76200 w 290"/>
              <a:gd name="T51" fmla="*/ 1587 h 127"/>
              <a:gd name="T52" fmla="*/ 61912 w 290"/>
              <a:gd name="T53" fmla="*/ 1587 h 127"/>
              <a:gd name="T54" fmla="*/ 46037 w 290"/>
              <a:gd name="T55" fmla="*/ 0 h 127"/>
              <a:gd name="T56" fmla="*/ 11112 w 290"/>
              <a:gd name="T57" fmla="*/ 0 h 127"/>
              <a:gd name="T58" fmla="*/ 6350 w 290"/>
              <a:gd name="T59" fmla="*/ 1587 h 127"/>
              <a:gd name="T60" fmla="*/ 1588 w 290"/>
              <a:gd name="T61" fmla="*/ 6350 h 127"/>
              <a:gd name="T62" fmla="*/ 0 w 290"/>
              <a:gd name="T63" fmla="*/ 7937 h 127"/>
              <a:gd name="T64" fmla="*/ 0 w 290"/>
              <a:gd name="T65" fmla="*/ 14287 h 127"/>
              <a:gd name="T66" fmla="*/ 1588 w 290"/>
              <a:gd name="T67" fmla="*/ 19050 h 127"/>
              <a:gd name="T68" fmla="*/ 6350 w 290"/>
              <a:gd name="T69" fmla="*/ 23812 h 127"/>
              <a:gd name="T70" fmla="*/ 7937 w 290"/>
              <a:gd name="T71" fmla="*/ 25400 h 127"/>
              <a:gd name="T72" fmla="*/ 12700 w 290"/>
              <a:gd name="T73" fmla="*/ 25400 h 127"/>
              <a:gd name="T74" fmla="*/ 46037 w 290"/>
              <a:gd name="T75" fmla="*/ 25400 h 127"/>
              <a:gd name="T76" fmla="*/ 61912 w 290"/>
              <a:gd name="T77" fmla="*/ 28575 h 127"/>
              <a:gd name="T78" fmla="*/ 76200 w 290"/>
              <a:gd name="T79" fmla="*/ 28575 h 127"/>
              <a:gd name="T80" fmla="*/ 92075 w 290"/>
              <a:gd name="T81" fmla="*/ 30162 h 127"/>
              <a:gd name="T82" fmla="*/ 123825 w 290"/>
              <a:gd name="T83" fmla="*/ 34925 h 127"/>
              <a:gd name="T84" fmla="*/ 138112 w 290"/>
              <a:gd name="T85" fmla="*/ 39687 h 127"/>
              <a:gd name="T86" fmla="*/ 153987 w 290"/>
              <a:gd name="T87" fmla="*/ 41275 h 127"/>
              <a:gd name="T88" fmla="*/ 169862 w 290"/>
              <a:gd name="T89" fmla="*/ 46037 h 127"/>
              <a:gd name="T90" fmla="*/ 184150 w 290"/>
              <a:gd name="T91" fmla="*/ 47625 h 127"/>
              <a:gd name="T92" fmla="*/ 198437 w 290"/>
              <a:gd name="T93" fmla="*/ 52387 h 127"/>
              <a:gd name="T94" fmla="*/ 211138 w 290"/>
              <a:gd name="T95" fmla="*/ 57150 h 127"/>
              <a:gd name="T96" fmla="*/ 227013 w 290"/>
              <a:gd name="T97" fmla="*/ 63500 h 127"/>
              <a:gd name="T98" fmla="*/ 241300 w 290"/>
              <a:gd name="T99" fmla="*/ 68262 h 127"/>
              <a:gd name="T100" fmla="*/ 255587 w 290"/>
              <a:gd name="T101" fmla="*/ 74612 h 127"/>
              <a:gd name="T102" fmla="*/ 268287 w 290"/>
              <a:gd name="T103" fmla="*/ 79375 h 127"/>
              <a:gd name="T104" fmla="*/ 331787 w 290"/>
              <a:gd name="T105" fmla="*/ 109537 h 127"/>
              <a:gd name="T106" fmla="*/ 342900 w 290"/>
              <a:gd name="T107" fmla="*/ 119062 h 127"/>
              <a:gd name="T108" fmla="*/ 357187 w 290"/>
              <a:gd name="T109" fmla="*/ 125412 h 127"/>
              <a:gd name="T110" fmla="*/ 398462 w 290"/>
              <a:gd name="T111" fmla="*/ 158750 h 127"/>
              <a:gd name="T112" fmla="*/ 438150 w 290"/>
              <a:gd name="T113" fmla="*/ 198437 h 1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90"/>
              <a:gd name="T172" fmla="*/ 0 h 127"/>
              <a:gd name="T173" fmla="*/ 290 w 290"/>
              <a:gd name="T174" fmla="*/ 127 h 12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90" h="127">
                <a:moveTo>
                  <a:pt x="276" y="125"/>
                </a:moveTo>
                <a:lnTo>
                  <a:pt x="279" y="127"/>
                </a:lnTo>
                <a:lnTo>
                  <a:pt x="283" y="127"/>
                </a:lnTo>
                <a:lnTo>
                  <a:pt x="286" y="126"/>
                </a:lnTo>
                <a:lnTo>
                  <a:pt x="288" y="123"/>
                </a:lnTo>
                <a:lnTo>
                  <a:pt x="290" y="122"/>
                </a:lnTo>
                <a:lnTo>
                  <a:pt x="290" y="118"/>
                </a:lnTo>
                <a:lnTo>
                  <a:pt x="288" y="115"/>
                </a:lnTo>
                <a:lnTo>
                  <a:pt x="287" y="113"/>
                </a:lnTo>
                <a:lnTo>
                  <a:pt x="262" y="88"/>
                </a:lnTo>
                <a:lnTo>
                  <a:pt x="233" y="65"/>
                </a:lnTo>
                <a:lnTo>
                  <a:pt x="225" y="61"/>
                </a:lnTo>
                <a:lnTo>
                  <a:pt x="218" y="55"/>
                </a:lnTo>
                <a:lnTo>
                  <a:pt x="175" y="33"/>
                </a:lnTo>
                <a:lnTo>
                  <a:pt x="166" y="30"/>
                </a:lnTo>
                <a:lnTo>
                  <a:pt x="158" y="26"/>
                </a:lnTo>
                <a:lnTo>
                  <a:pt x="148" y="23"/>
                </a:lnTo>
                <a:lnTo>
                  <a:pt x="139" y="19"/>
                </a:lnTo>
                <a:lnTo>
                  <a:pt x="130" y="16"/>
                </a:lnTo>
                <a:lnTo>
                  <a:pt x="119" y="14"/>
                </a:lnTo>
                <a:lnTo>
                  <a:pt x="110" y="12"/>
                </a:lnTo>
                <a:lnTo>
                  <a:pt x="100" y="9"/>
                </a:lnTo>
                <a:lnTo>
                  <a:pt x="90" y="8"/>
                </a:lnTo>
                <a:lnTo>
                  <a:pt x="80" y="5"/>
                </a:lnTo>
                <a:lnTo>
                  <a:pt x="61" y="3"/>
                </a:lnTo>
                <a:lnTo>
                  <a:pt x="48" y="1"/>
                </a:lnTo>
                <a:lnTo>
                  <a:pt x="39" y="1"/>
                </a:lnTo>
                <a:lnTo>
                  <a:pt x="29" y="0"/>
                </a:lnTo>
                <a:lnTo>
                  <a:pt x="7" y="0"/>
                </a:lnTo>
                <a:lnTo>
                  <a:pt x="4" y="1"/>
                </a:lnTo>
                <a:lnTo>
                  <a:pt x="1" y="4"/>
                </a:lnTo>
                <a:lnTo>
                  <a:pt x="0" y="5"/>
                </a:lnTo>
                <a:lnTo>
                  <a:pt x="0" y="9"/>
                </a:lnTo>
                <a:lnTo>
                  <a:pt x="1" y="12"/>
                </a:lnTo>
                <a:lnTo>
                  <a:pt x="4" y="15"/>
                </a:lnTo>
                <a:lnTo>
                  <a:pt x="5" y="16"/>
                </a:lnTo>
                <a:lnTo>
                  <a:pt x="8" y="16"/>
                </a:lnTo>
                <a:lnTo>
                  <a:pt x="29" y="16"/>
                </a:lnTo>
                <a:lnTo>
                  <a:pt x="39" y="18"/>
                </a:lnTo>
                <a:lnTo>
                  <a:pt x="48" y="18"/>
                </a:lnTo>
                <a:lnTo>
                  <a:pt x="58" y="19"/>
                </a:lnTo>
                <a:lnTo>
                  <a:pt x="78" y="22"/>
                </a:lnTo>
                <a:lnTo>
                  <a:pt x="87" y="25"/>
                </a:lnTo>
                <a:lnTo>
                  <a:pt x="97" y="26"/>
                </a:lnTo>
                <a:lnTo>
                  <a:pt x="107" y="29"/>
                </a:lnTo>
                <a:lnTo>
                  <a:pt x="116" y="30"/>
                </a:lnTo>
                <a:lnTo>
                  <a:pt x="125" y="33"/>
                </a:lnTo>
                <a:lnTo>
                  <a:pt x="133" y="36"/>
                </a:lnTo>
                <a:lnTo>
                  <a:pt x="143" y="40"/>
                </a:lnTo>
                <a:lnTo>
                  <a:pt x="152" y="43"/>
                </a:lnTo>
                <a:lnTo>
                  <a:pt x="161" y="47"/>
                </a:lnTo>
                <a:lnTo>
                  <a:pt x="169" y="50"/>
                </a:lnTo>
                <a:lnTo>
                  <a:pt x="209" y="69"/>
                </a:lnTo>
                <a:lnTo>
                  <a:pt x="216" y="75"/>
                </a:lnTo>
                <a:lnTo>
                  <a:pt x="225" y="79"/>
                </a:lnTo>
                <a:lnTo>
                  <a:pt x="251" y="100"/>
                </a:lnTo>
                <a:lnTo>
                  <a:pt x="276" y="12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1" name="Freeform 7"/>
          <p:cNvSpPr>
            <a:spLocks/>
          </p:cNvSpPr>
          <p:nvPr/>
        </p:nvSpPr>
        <p:spPr bwMode="auto">
          <a:xfrm>
            <a:off x="6869361" y="3292301"/>
            <a:ext cx="85725" cy="211137"/>
          </a:xfrm>
          <a:custGeom>
            <a:avLst/>
            <a:gdLst>
              <a:gd name="T0" fmla="*/ 85725 w 54"/>
              <a:gd name="T1" fmla="*/ 11112 h 133"/>
              <a:gd name="T2" fmla="*/ 84138 w 54"/>
              <a:gd name="T3" fmla="*/ 4762 h 133"/>
              <a:gd name="T4" fmla="*/ 77788 w 54"/>
              <a:gd name="T5" fmla="*/ 0 h 133"/>
              <a:gd name="T6" fmla="*/ 66675 w 54"/>
              <a:gd name="T7" fmla="*/ 3175 h 133"/>
              <a:gd name="T8" fmla="*/ 61913 w 54"/>
              <a:gd name="T9" fmla="*/ 7937 h 133"/>
              <a:gd name="T10" fmla="*/ 60325 w 54"/>
              <a:gd name="T11" fmla="*/ 14287 h 133"/>
              <a:gd name="T12" fmla="*/ 57150 w 54"/>
              <a:gd name="T13" fmla="*/ 15875 h 133"/>
              <a:gd name="T14" fmla="*/ 55563 w 54"/>
              <a:gd name="T15" fmla="*/ 36512 h 133"/>
              <a:gd name="T16" fmla="*/ 53975 w 54"/>
              <a:gd name="T17" fmla="*/ 53975 h 133"/>
              <a:gd name="T18" fmla="*/ 50800 w 54"/>
              <a:gd name="T19" fmla="*/ 65087 h 133"/>
              <a:gd name="T20" fmla="*/ 49212 w 54"/>
              <a:gd name="T21" fmla="*/ 77787 h 133"/>
              <a:gd name="T22" fmla="*/ 44450 w 54"/>
              <a:gd name="T23" fmla="*/ 88900 h 133"/>
              <a:gd name="T24" fmla="*/ 39688 w 54"/>
              <a:gd name="T25" fmla="*/ 104775 h 133"/>
              <a:gd name="T26" fmla="*/ 33338 w 54"/>
              <a:gd name="T27" fmla="*/ 122237 h 133"/>
              <a:gd name="T28" fmla="*/ 28575 w 54"/>
              <a:gd name="T29" fmla="*/ 133350 h 133"/>
              <a:gd name="T30" fmla="*/ 22225 w 54"/>
              <a:gd name="T31" fmla="*/ 150812 h 133"/>
              <a:gd name="T32" fmla="*/ 17463 w 54"/>
              <a:gd name="T33" fmla="*/ 157162 h 133"/>
              <a:gd name="T34" fmla="*/ 11112 w 54"/>
              <a:gd name="T35" fmla="*/ 173037 h 133"/>
              <a:gd name="T36" fmla="*/ 3175 w 54"/>
              <a:gd name="T37" fmla="*/ 187325 h 133"/>
              <a:gd name="T38" fmla="*/ 3175 w 54"/>
              <a:gd name="T39" fmla="*/ 192087 h 133"/>
              <a:gd name="T40" fmla="*/ 0 w 54"/>
              <a:gd name="T41" fmla="*/ 201612 h 133"/>
              <a:gd name="T42" fmla="*/ 6350 w 54"/>
              <a:gd name="T43" fmla="*/ 209550 h 133"/>
              <a:gd name="T44" fmla="*/ 15875 w 54"/>
              <a:gd name="T45" fmla="*/ 211137 h 133"/>
              <a:gd name="T46" fmla="*/ 25400 w 54"/>
              <a:gd name="T47" fmla="*/ 204787 h 133"/>
              <a:gd name="T48" fmla="*/ 28575 w 54"/>
              <a:gd name="T49" fmla="*/ 196849 h 133"/>
              <a:gd name="T50" fmla="*/ 33338 w 54"/>
              <a:gd name="T51" fmla="*/ 187325 h 133"/>
              <a:gd name="T52" fmla="*/ 39688 w 54"/>
              <a:gd name="T53" fmla="*/ 174625 h 133"/>
              <a:gd name="T54" fmla="*/ 49212 w 54"/>
              <a:gd name="T55" fmla="*/ 158750 h 133"/>
              <a:gd name="T56" fmla="*/ 55563 w 54"/>
              <a:gd name="T57" fmla="*/ 141287 h 133"/>
              <a:gd name="T58" fmla="*/ 60325 w 54"/>
              <a:gd name="T59" fmla="*/ 130175 h 133"/>
              <a:gd name="T60" fmla="*/ 66675 w 54"/>
              <a:gd name="T61" fmla="*/ 112712 h 133"/>
              <a:gd name="T62" fmla="*/ 71438 w 54"/>
              <a:gd name="T63" fmla="*/ 100012 h 133"/>
              <a:gd name="T64" fmla="*/ 73025 w 54"/>
              <a:gd name="T65" fmla="*/ 90487 h 133"/>
              <a:gd name="T66" fmla="*/ 74613 w 54"/>
              <a:gd name="T67" fmla="*/ 76200 h 133"/>
              <a:gd name="T68" fmla="*/ 79375 w 54"/>
              <a:gd name="T69" fmla="*/ 65087 h 133"/>
              <a:gd name="T70" fmla="*/ 82550 w 54"/>
              <a:gd name="T71" fmla="*/ 50800 h 133"/>
              <a:gd name="T72" fmla="*/ 84138 w 54"/>
              <a:gd name="T73" fmla="*/ 33337 h 133"/>
              <a:gd name="T74" fmla="*/ 85725 w 54"/>
              <a:gd name="T75" fmla="*/ 14287 h 1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4"/>
              <a:gd name="T115" fmla="*/ 0 h 133"/>
              <a:gd name="T116" fmla="*/ 54 w 54"/>
              <a:gd name="T117" fmla="*/ 133 h 13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4" h="133">
                <a:moveTo>
                  <a:pt x="54" y="9"/>
                </a:moveTo>
                <a:lnTo>
                  <a:pt x="54" y="7"/>
                </a:lnTo>
                <a:lnTo>
                  <a:pt x="53" y="5"/>
                </a:lnTo>
                <a:lnTo>
                  <a:pt x="53" y="3"/>
                </a:lnTo>
                <a:lnTo>
                  <a:pt x="50" y="2"/>
                </a:lnTo>
                <a:lnTo>
                  <a:pt x="49" y="0"/>
                </a:lnTo>
                <a:lnTo>
                  <a:pt x="45" y="0"/>
                </a:lnTo>
                <a:lnTo>
                  <a:pt x="42" y="2"/>
                </a:lnTo>
                <a:lnTo>
                  <a:pt x="41" y="2"/>
                </a:lnTo>
                <a:lnTo>
                  <a:pt x="39" y="5"/>
                </a:lnTo>
                <a:lnTo>
                  <a:pt x="38" y="6"/>
                </a:lnTo>
                <a:lnTo>
                  <a:pt x="38" y="9"/>
                </a:lnTo>
                <a:lnTo>
                  <a:pt x="39" y="5"/>
                </a:lnTo>
                <a:lnTo>
                  <a:pt x="36" y="10"/>
                </a:lnTo>
                <a:lnTo>
                  <a:pt x="36" y="18"/>
                </a:lnTo>
                <a:lnTo>
                  <a:pt x="35" y="23"/>
                </a:lnTo>
                <a:lnTo>
                  <a:pt x="35" y="29"/>
                </a:lnTo>
                <a:lnTo>
                  <a:pt x="34" y="34"/>
                </a:lnTo>
                <a:lnTo>
                  <a:pt x="34" y="38"/>
                </a:lnTo>
                <a:lnTo>
                  <a:pt x="32" y="41"/>
                </a:lnTo>
                <a:lnTo>
                  <a:pt x="31" y="45"/>
                </a:lnTo>
                <a:lnTo>
                  <a:pt x="31" y="49"/>
                </a:lnTo>
                <a:lnTo>
                  <a:pt x="29" y="52"/>
                </a:lnTo>
                <a:lnTo>
                  <a:pt x="28" y="56"/>
                </a:lnTo>
                <a:lnTo>
                  <a:pt x="28" y="60"/>
                </a:lnTo>
                <a:lnTo>
                  <a:pt x="25" y="66"/>
                </a:lnTo>
                <a:lnTo>
                  <a:pt x="23" y="74"/>
                </a:lnTo>
                <a:lnTo>
                  <a:pt x="21" y="77"/>
                </a:lnTo>
                <a:lnTo>
                  <a:pt x="20" y="81"/>
                </a:lnTo>
                <a:lnTo>
                  <a:pt x="18" y="84"/>
                </a:lnTo>
                <a:lnTo>
                  <a:pt x="16" y="92"/>
                </a:lnTo>
                <a:lnTo>
                  <a:pt x="14" y="95"/>
                </a:lnTo>
                <a:lnTo>
                  <a:pt x="14" y="97"/>
                </a:lnTo>
                <a:lnTo>
                  <a:pt x="11" y="99"/>
                </a:lnTo>
                <a:lnTo>
                  <a:pt x="9" y="104"/>
                </a:lnTo>
                <a:lnTo>
                  <a:pt x="7" y="109"/>
                </a:lnTo>
                <a:lnTo>
                  <a:pt x="7" y="110"/>
                </a:lnTo>
                <a:lnTo>
                  <a:pt x="2" y="118"/>
                </a:lnTo>
                <a:lnTo>
                  <a:pt x="0" y="122"/>
                </a:lnTo>
                <a:lnTo>
                  <a:pt x="2" y="121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4" y="132"/>
                </a:lnTo>
                <a:lnTo>
                  <a:pt x="6" y="133"/>
                </a:lnTo>
                <a:lnTo>
                  <a:pt x="10" y="133"/>
                </a:lnTo>
                <a:lnTo>
                  <a:pt x="13" y="132"/>
                </a:lnTo>
                <a:lnTo>
                  <a:pt x="16" y="129"/>
                </a:lnTo>
                <a:lnTo>
                  <a:pt x="17" y="128"/>
                </a:lnTo>
                <a:lnTo>
                  <a:pt x="18" y="124"/>
                </a:lnTo>
                <a:lnTo>
                  <a:pt x="18" y="122"/>
                </a:lnTo>
                <a:lnTo>
                  <a:pt x="21" y="118"/>
                </a:lnTo>
                <a:lnTo>
                  <a:pt x="24" y="114"/>
                </a:lnTo>
                <a:lnTo>
                  <a:pt x="25" y="110"/>
                </a:lnTo>
                <a:lnTo>
                  <a:pt x="28" y="106"/>
                </a:lnTo>
                <a:lnTo>
                  <a:pt x="31" y="100"/>
                </a:lnTo>
                <a:lnTo>
                  <a:pt x="32" y="97"/>
                </a:lnTo>
                <a:lnTo>
                  <a:pt x="35" y="89"/>
                </a:lnTo>
                <a:lnTo>
                  <a:pt x="36" y="86"/>
                </a:lnTo>
                <a:lnTo>
                  <a:pt x="38" y="82"/>
                </a:lnTo>
                <a:lnTo>
                  <a:pt x="39" y="79"/>
                </a:lnTo>
                <a:lnTo>
                  <a:pt x="42" y="71"/>
                </a:lnTo>
                <a:lnTo>
                  <a:pt x="43" y="68"/>
                </a:lnTo>
                <a:lnTo>
                  <a:pt x="45" y="63"/>
                </a:lnTo>
                <a:lnTo>
                  <a:pt x="45" y="59"/>
                </a:lnTo>
                <a:lnTo>
                  <a:pt x="46" y="57"/>
                </a:lnTo>
                <a:lnTo>
                  <a:pt x="47" y="52"/>
                </a:lnTo>
                <a:lnTo>
                  <a:pt x="47" y="48"/>
                </a:lnTo>
                <a:lnTo>
                  <a:pt x="49" y="46"/>
                </a:lnTo>
                <a:lnTo>
                  <a:pt x="50" y="41"/>
                </a:lnTo>
                <a:lnTo>
                  <a:pt x="50" y="36"/>
                </a:lnTo>
                <a:lnTo>
                  <a:pt x="52" y="32"/>
                </a:lnTo>
                <a:lnTo>
                  <a:pt x="52" y="25"/>
                </a:lnTo>
                <a:lnTo>
                  <a:pt x="53" y="21"/>
                </a:lnTo>
                <a:lnTo>
                  <a:pt x="53" y="13"/>
                </a:lnTo>
                <a:lnTo>
                  <a:pt x="54" y="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2" name="Freeform 8"/>
          <p:cNvSpPr>
            <a:spLocks/>
          </p:cNvSpPr>
          <p:nvPr/>
        </p:nvSpPr>
        <p:spPr bwMode="auto">
          <a:xfrm>
            <a:off x="6878886" y="3300238"/>
            <a:ext cx="460375" cy="200025"/>
          </a:xfrm>
          <a:custGeom>
            <a:avLst/>
            <a:gdLst>
              <a:gd name="T0" fmla="*/ 457200 w 290"/>
              <a:gd name="T1" fmla="*/ 19050 h 126"/>
              <a:gd name="T2" fmla="*/ 460375 w 290"/>
              <a:gd name="T3" fmla="*/ 7938 h 126"/>
              <a:gd name="T4" fmla="*/ 454025 w 290"/>
              <a:gd name="T5" fmla="*/ 1588 h 126"/>
              <a:gd name="T6" fmla="*/ 442913 w 290"/>
              <a:gd name="T7" fmla="*/ 0 h 126"/>
              <a:gd name="T8" fmla="*/ 438150 w 290"/>
              <a:gd name="T9" fmla="*/ 1588 h 126"/>
              <a:gd name="T10" fmla="*/ 406400 w 290"/>
              <a:gd name="T11" fmla="*/ 31750 h 126"/>
              <a:gd name="T12" fmla="*/ 387350 w 290"/>
              <a:gd name="T13" fmla="*/ 47625 h 126"/>
              <a:gd name="T14" fmla="*/ 365125 w 290"/>
              <a:gd name="T15" fmla="*/ 65088 h 126"/>
              <a:gd name="T16" fmla="*/ 342900 w 290"/>
              <a:gd name="T17" fmla="*/ 80963 h 126"/>
              <a:gd name="T18" fmla="*/ 317500 w 290"/>
              <a:gd name="T19" fmla="*/ 96838 h 126"/>
              <a:gd name="T20" fmla="*/ 292100 w 290"/>
              <a:gd name="T21" fmla="*/ 109538 h 126"/>
              <a:gd name="T22" fmla="*/ 266700 w 290"/>
              <a:gd name="T23" fmla="*/ 117475 h 126"/>
              <a:gd name="T24" fmla="*/ 239712 w 290"/>
              <a:gd name="T25" fmla="*/ 128588 h 126"/>
              <a:gd name="T26" fmla="*/ 211138 w 290"/>
              <a:gd name="T27" fmla="*/ 139700 h 126"/>
              <a:gd name="T28" fmla="*/ 169862 w 290"/>
              <a:gd name="T29" fmla="*/ 153988 h 126"/>
              <a:gd name="T30" fmla="*/ 138112 w 290"/>
              <a:gd name="T31" fmla="*/ 160338 h 126"/>
              <a:gd name="T32" fmla="*/ 90487 w 290"/>
              <a:gd name="T33" fmla="*/ 166688 h 126"/>
              <a:gd name="T34" fmla="*/ 61912 w 290"/>
              <a:gd name="T35" fmla="*/ 168275 h 126"/>
              <a:gd name="T36" fmla="*/ 28575 w 290"/>
              <a:gd name="T37" fmla="*/ 171450 h 126"/>
              <a:gd name="T38" fmla="*/ 12700 w 290"/>
              <a:gd name="T39" fmla="*/ 173038 h 126"/>
              <a:gd name="T40" fmla="*/ 4762 w 290"/>
              <a:gd name="T41" fmla="*/ 177800 h 126"/>
              <a:gd name="T42" fmla="*/ 0 w 290"/>
              <a:gd name="T43" fmla="*/ 184150 h 126"/>
              <a:gd name="T44" fmla="*/ 4762 w 290"/>
              <a:gd name="T45" fmla="*/ 195263 h 126"/>
              <a:gd name="T46" fmla="*/ 11112 w 290"/>
              <a:gd name="T47" fmla="*/ 200025 h 126"/>
              <a:gd name="T48" fmla="*/ 15875 w 290"/>
              <a:gd name="T49" fmla="*/ 200025 h 126"/>
              <a:gd name="T50" fmla="*/ 44450 w 290"/>
              <a:gd name="T51" fmla="*/ 196850 h 126"/>
              <a:gd name="T52" fmla="*/ 76200 w 290"/>
              <a:gd name="T53" fmla="*/ 195263 h 126"/>
              <a:gd name="T54" fmla="*/ 112713 w 290"/>
              <a:gd name="T55" fmla="*/ 190500 h 126"/>
              <a:gd name="T56" fmla="*/ 158750 w 290"/>
              <a:gd name="T57" fmla="*/ 182563 h 126"/>
              <a:gd name="T58" fmla="*/ 188912 w 290"/>
              <a:gd name="T59" fmla="*/ 174625 h 126"/>
              <a:gd name="T60" fmla="*/ 233362 w 290"/>
              <a:gd name="T61" fmla="*/ 161925 h 126"/>
              <a:gd name="T62" fmla="*/ 261937 w 290"/>
              <a:gd name="T63" fmla="*/ 150813 h 126"/>
              <a:gd name="T64" fmla="*/ 290512 w 290"/>
              <a:gd name="T65" fmla="*/ 139700 h 126"/>
              <a:gd name="T66" fmla="*/ 317500 w 290"/>
              <a:gd name="T67" fmla="*/ 125413 h 126"/>
              <a:gd name="T68" fmla="*/ 342900 w 290"/>
              <a:gd name="T69" fmla="*/ 109538 h 126"/>
              <a:gd name="T70" fmla="*/ 366712 w 290"/>
              <a:gd name="T71" fmla="*/ 93663 h 126"/>
              <a:gd name="T72" fmla="*/ 392112 w 290"/>
              <a:gd name="T73" fmla="*/ 77788 h 126"/>
              <a:gd name="T74" fmla="*/ 414338 w 290"/>
              <a:gd name="T75" fmla="*/ 58738 h 126"/>
              <a:gd name="T76" fmla="*/ 444500 w 290"/>
              <a:gd name="T77" fmla="*/ 30163 h 126"/>
              <a:gd name="T78" fmla="*/ 455613 w 290"/>
              <a:gd name="T79" fmla="*/ 20638 h 12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90"/>
              <a:gd name="T121" fmla="*/ 0 h 126"/>
              <a:gd name="T122" fmla="*/ 290 w 290"/>
              <a:gd name="T123" fmla="*/ 126 h 12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90" h="126">
                <a:moveTo>
                  <a:pt x="287" y="13"/>
                </a:moveTo>
                <a:lnTo>
                  <a:pt x="288" y="12"/>
                </a:lnTo>
                <a:lnTo>
                  <a:pt x="290" y="9"/>
                </a:lnTo>
                <a:lnTo>
                  <a:pt x="290" y="5"/>
                </a:lnTo>
                <a:lnTo>
                  <a:pt x="287" y="2"/>
                </a:lnTo>
                <a:lnTo>
                  <a:pt x="286" y="1"/>
                </a:lnTo>
                <a:lnTo>
                  <a:pt x="283" y="0"/>
                </a:lnTo>
                <a:lnTo>
                  <a:pt x="279" y="0"/>
                </a:lnTo>
                <a:lnTo>
                  <a:pt x="276" y="2"/>
                </a:lnTo>
                <a:lnTo>
                  <a:pt x="276" y="1"/>
                </a:lnTo>
                <a:lnTo>
                  <a:pt x="269" y="8"/>
                </a:lnTo>
                <a:lnTo>
                  <a:pt x="256" y="20"/>
                </a:lnTo>
                <a:lnTo>
                  <a:pt x="250" y="26"/>
                </a:lnTo>
                <a:lnTo>
                  <a:pt x="244" y="30"/>
                </a:lnTo>
                <a:lnTo>
                  <a:pt x="236" y="36"/>
                </a:lnTo>
                <a:lnTo>
                  <a:pt x="230" y="41"/>
                </a:lnTo>
                <a:lnTo>
                  <a:pt x="223" y="45"/>
                </a:lnTo>
                <a:lnTo>
                  <a:pt x="216" y="51"/>
                </a:lnTo>
                <a:lnTo>
                  <a:pt x="208" y="55"/>
                </a:lnTo>
                <a:lnTo>
                  <a:pt x="200" y="61"/>
                </a:lnTo>
                <a:lnTo>
                  <a:pt x="191" y="65"/>
                </a:lnTo>
                <a:lnTo>
                  <a:pt x="184" y="69"/>
                </a:lnTo>
                <a:lnTo>
                  <a:pt x="177" y="72"/>
                </a:lnTo>
                <a:lnTo>
                  <a:pt x="168" y="74"/>
                </a:lnTo>
                <a:lnTo>
                  <a:pt x="159" y="79"/>
                </a:lnTo>
                <a:lnTo>
                  <a:pt x="151" y="81"/>
                </a:lnTo>
                <a:lnTo>
                  <a:pt x="141" y="86"/>
                </a:lnTo>
                <a:lnTo>
                  <a:pt x="133" y="88"/>
                </a:lnTo>
                <a:lnTo>
                  <a:pt x="114" y="94"/>
                </a:lnTo>
                <a:lnTo>
                  <a:pt x="107" y="97"/>
                </a:lnTo>
                <a:lnTo>
                  <a:pt x="97" y="98"/>
                </a:lnTo>
                <a:lnTo>
                  <a:pt x="87" y="101"/>
                </a:lnTo>
                <a:lnTo>
                  <a:pt x="68" y="104"/>
                </a:lnTo>
                <a:lnTo>
                  <a:pt x="57" y="105"/>
                </a:lnTo>
                <a:lnTo>
                  <a:pt x="48" y="106"/>
                </a:lnTo>
                <a:lnTo>
                  <a:pt x="39" y="106"/>
                </a:lnTo>
                <a:lnTo>
                  <a:pt x="28" y="108"/>
                </a:lnTo>
                <a:lnTo>
                  <a:pt x="18" y="108"/>
                </a:lnTo>
                <a:lnTo>
                  <a:pt x="7" y="109"/>
                </a:lnTo>
                <a:lnTo>
                  <a:pt x="8" y="109"/>
                </a:lnTo>
                <a:lnTo>
                  <a:pt x="5" y="109"/>
                </a:lnTo>
                <a:lnTo>
                  <a:pt x="3" y="112"/>
                </a:lnTo>
                <a:lnTo>
                  <a:pt x="1" y="113"/>
                </a:lnTo>
                <a:lnTo>
                  <a:pt x="0" y="116"/>
                </a:lnTo>
                <a:lnTo>
                  <a:pt x="0" y="120"/>
                </a:lnTo>
                <a:lnTo>
                  <a:pt x="3" y="123"/>
                </a:lnTo>
                <a:lnTo>
                  <a:pt x="4" y="124"/>
                </a:lnTo>
                <a:lnTo>
                  <a:pt x="7" y="126"/>
                </a:lnTo>
                <a:lnTo>
                  <a:pt x="8" y="126"/>
                </a:lnTo>
                <a:lnTo>
                  <a:pt x="10" y="126"/>
                </a:lnTo>
                <a:lnTo>
                  <a:pt x="18" y="124"/>
                </a:lnTo>
                <a:lnTo>
                  <a:pt x="28" y="124"/>
                </a:lnTo>
                <a:lnTo>
                  <a:pt x="39" y="123"/>
                </a:lnTo>
                <a:lnTo>
                  <a:pt x="48" y="123"/>
                </a:lnTo>
                <a:lnTo>
                  <a:pt x="60" y="122"/>
                </a:lnTo>
                <a:lnTo>
                  <a:pt x="71" y="120"/>
                </a:lnTo>
                <a:lnTo>
                  <a:pt x="90" y="117"/>
                </a:lnTo>
                <a:lnTo>
                  <a:pt x="100" y="115"/>
                </a:lnTo>
                <a:lnTo>
                  <a:pt x="109" y="113"/>
                </a:lnTo>
                <a:lnTo>
                  <a:pt x="119" y="110"/>
                </a:lnTo>
                <a:lnTo>
                  <a:pt x="139" y="105"/>
                </a:lnTo>
                <a:lnTo>
                  <a:pt x="147" y="102"/>
                </a:lnTo>
                <a:lnTo>
                  <a:pt x="157" y="98"/>
                </a:lnTo>
                <a:lnTo>
                  <a:pt x="165" y="95"/>
                </a:lnTo>
                <a:lnTo>
                  <a:pt x="173" y="91"/>
                </a:lnTo>
                <a:lnTo>
                  <a:pt x="183" y="88"/>
                </a:lnTo>
                <a:lnTo>
                  <a:pt x="193" y="83"/>
                </a:lnTo>
                <a:lnTo>
                  <a:pt x="200" y="79"/>
                </a:lnTo>
                <a:lnTo>
                  <a:pt x="208" y="74"/>
                </a:lnTo>
                <a:lnTo>
                  <a:pt x="216" y="69"/>
                </a:lnTo>
                <a:lnTo>
                  <a:pt x="225" y="65"/>
                </a:lnTo>
                <a:lnTo>
                  <a:pt x="231" y="59"/>
                </a:lnTo>
                <a:lnTo>
                  <a:pt x="238" y="55"/>
                </a:lnTo>
                <a:lnTo>
                  <a:pt x="247" y="49"/>
                </a:lnTo>
                <a:lnTo>
                  <a:pt x="255" y="44"/>
                </a:lnTo>
                <a:lnTo>
                  <a:pt x="261" y="37"/>
                </a:lnTo>
                <a:lnTo>
                  <a:pt x="268" y="31"/>
                </a:lnTo>
                <a:lnTo>
                  <a:pt x="280" y="19"/>
                </a:lnTo>
                <a:lnTo>
                  <a:pt x="287" y="15"/>
                </a:lnTo>
                <a:lnTo>
                  <a:pt x="287" y="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3" name="Freeform 9"/>
          <p:cNvSpPr>
            <a:spLocks/>
          </p:cNvSpPr>
          <p:nvPr/>
        </p:nvSpPr>
        <p:spPr bwMode="auto">
          <a:xfrm>
            <a:off x="6583611" y="6372051"/>
            <a:ext cx="439737" cy="233362"/>
          </a:xfrm>
          <a:custGeom>
            <a:avLst/>
            <a:gdLst>
              <a:gd name="T0" fmla="*/ 20637 w 277"/>
              <a:gd name="T1" fmla="*/ 3175 h 147"/>
              <a:gd name="T2" fmla="*/ 15875 w 277"/>
              <a:gd name="T3" fmla="*/ 0 h 147"/>
              <a:gd name="T4" fmla="*/ 9525 w 277"/>
              <a:gd name="T5" fmla="*/ 0 h 147"/>
              <a:gd name="T6" fmla="*/ 4762 w 277"/>
              <a:gd name="T7" fmla="*/ 4762 h 147"/>
              <a:gd name="T8" fmla="*/ 1587 w 277"/>
              <a:gd name="T9" fmla="*/ 6350 h 147"/>
              <a:gd name="T10" fmla="*/ 0 w 277"/>
              <a:gd name="T11" fmla="*/ 11112 h 147"/>
              <a:gd name="T12" fmla="*/ 0 w 277"/>
              <a:gd name="T13" fmla="*/ 17462 h 147"/>
              <a:gd name="T14" fmla="*/ 4762 w 277"/>
              <a:gd name="T15" fmla="*/ 22225 h 147"/>
              <a:gd name="T16" fmla="*/ 6350 w 277"/>
              <a:gd name="T17" fmla="*/ 25400 h 147"/>
              <a:gd name="T18" fmla="*/ 420687 w 277"/>
              <a:gd name="T19" fmla="*/ 231775 h 147"/>
              <a:gd name="T20" fmla="*/ 425450 w 277"/>
              <a:gd name="T21" fmla="*/ 233362 h 147"/>
              <a:gd name="T22" fmla="*/ 431800 w 277"/>
              <a:gd name="T23" fmla="*/ 233362 h 147"/>
              <a:gd name="T24" fmla="*/ 436562 w 277"/>
              <a:gd name="T25" fmla="*/ 228600 h 147"/>
              <a:gd name="T26" fmla="*/ 438150 w 277"/>
              <a:gd name="T27" fmla="*/ 227012 h 147"/>
              <a:gd name="T28" fmla="*/ 439737 w 277"/>
              <a:gd name="T29" fmla="*/ 222250 h 147"/>
              <a:gd name="T30" fmla="*/ 439737 w 277"/>
              <a:gd name="T31" fmla="*/ 215900 h 147"/>
              <a:gd name="T32" fmla="*/ 436562 w 277"/>
              <a:gd name="T33" fmla="*/ 211137 h 147"/>
              <a:gd name="T34" fmla="*/ 433387 w 277"/>
              <a:gd name="T35" fmla="*/ 209550 h 147"/>
              <a:gd name="T36" fmla="*/ 20637 w 277"/>
              <a:gd name="T37" fmla="*/ 3175 h 1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7"/>
              <a:gd name="T58" fmla="*/ 0 h 147"/>
              <a:gd name="T59" fmla="*/ 277 w 277"/>
              <a:gd name="T60" fmla="*/ 147 h 1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7" h="147">
                <a:moveTo>
                  <a:pt x="13" y="2"/>
                </a:move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4" y="16"/>
                </a:lnTo>
                <a:lnTo>
                  <a:pt x="265" y="146"/>
                </a:lnTo>
                <a:lnTo>
                  <a:pt x="268" y="147"/>
                </a:lnTo>
                <a:lnTo>
                  <a:pt x="272" y="147"/>
                </a:lnTo>
                <a:lnTo>
                  <a:pt x="275" y="144"/>
                </a:lnTo>
                <a:lnTo>
                  <a:pt x="276" y="143"/>
                </a:lnTo>
                <a:lnTo>
                  <a:pt x="277" y="140"/>
                </a:lnTo>
                <a:lnTo>
                  <a:pt x="277" y="136"/>
                </a:lnTo>
                <a:lnTo>
                  <a:pt x="275" y="133"/>
                </a:lnTo>
                <a:lnTo>
                  <a:pt x="273" y="132"/>
                </a:lnTo>
                <a:lnTo>
                  <a:pt x="13" y="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" name="Freeform 10"/>
          <p:cNvSpPr>
            <a:spLocks/>
          </p:cNvSpPr>
          <p:nvPr/>
        </p:nvSpPr>
        <p:spPr bwMode="auto">
          <a:xfrm>
            <a:off x="6583611" y="6580013"/>
            <a:ext cx="439737" cy="233363"/>
          </a:xfrm>
          <a:custGeom>
            <a:avLst/>
            <a:gdLst>
              <a:gd name="T0" fmla="*/ 433387 w 277"/>
              <a:gd name="T1" fmla="*/ 23813 h 147"/>
              <a:gd name="T2" fmla="*/ 438150 w 277"/>
              <a:gd name="T3" fmla="*/ 19050 h 147"/>
              <a:gd name="T4" fmla="*/ 439737 w 277"/>
              <a:gd name="T5" fmla="*/ 17463 h 147"/>
              <a:gd name="T6" fmla="*/ 439737 w 277"/>
              <a:gd name="T7" fmla="*/ 11113 h 147"/>
              <a:gd name="T8" fmla="*/ 438150 w 277"/>
              <a:gd name="T9" fmla="*/ 6350 h 147"/>
              <a:gd name="T10" fmla="*/ 433387 w 277"/>
              <a:gd name="T11" fmla="*/ 1588 h 147"/>
              <a:gd name="T12" fmla="*/ 431800 w 277"/>
              <a:gd name="T13" fmla="*/ 0 h 147"/>
              <a:gd name="T14" fmla="*/ 425450 w 277"/>
              <a:gd name="T15" fmla="*/ 0 h 147"/>
              <a:gd name="T16" fmla="*/ 420687 w 277"/>
              <a:gd name="T17" fmla="*/ 1588 h 147"/>
              <a:gd name="T18" fmla="*/ 6350 w 277"/>
              <a:gd name="T19" fmla="*/ 207963 h 147"/>
              <a:gd name="T20" fmla="*/ 1587 w 277"/>
              <a:gd name="T21" fmla="*/ 212725 h 147"/>
              <a:gd name="T22" fmla="*/ 0 w 277"/>
              <a:gd name="T23" fmla="*/ 214313 h 147"/>
              <a:gd name="T24" fmla="*/ 0 w 277"/>
              <a:gd name="T25" fmla="*/ 222250 h 147"/>
              <a:gd name="T26" fmla="*/ 1587 w 277"/>
              <a:gd name="T27" fmla="*/ 225425 h 147"/>
              <a:gd name="T28" fmla="*/ 6350 w 277"/>
              <a:gd name="T29" fmla="*/ 230188 h 147"/>
              <a:gd name="T30" fmla="*/ 9525 w 277"/>
              <a:gd name="T31" fmla="*/ 233363 h 147"/>
              <a:gd name="T32" fmla="*/ 15875 w 277"/>
              <a:gd name="T33" fmla="*/ 233363 h 147"/>
              <a:gd name="T34" fmla="*/ 20637 w 277"/>
              <a:gd name="T35" fmla="*/ 230188 h 147"/>
              <a:gd name="T36" fmla="*/ 433387 w 277"/>
              <a:gd name="T37" fmla="*/ 23813 h 1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7"/>
              <a:gd name="T58" fmla="*/ 0 h 147"/>
              <a:gd name="T59" fmla="*/ 277 w 277"/>
              <a:gd name="T60" fmla="*/ 147 h 1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7" h="147">
                <a:moveTo>
                  <a:pt x="273" y="15"/>
                </a:moveTo>
                <a:lnTo>
                  <a:pt x="276" y="12"/>
                </a:lnTo>
                <a:lnTo>
                  <a:pt x="277" y="11"/>
                </a:lnTo>
                <a:lnTo>
                  <a:pt x="277" y="7"/>
                </a:lnTo>
                <a:lnTo>
                  <a:pt x="276" y="4"/>
                </a:lnTo>
                <a:lnTo>
                  <a:pt x="273" y="1"/>
                </a:lnTo>
                <a:lnTo>
                  <a:pt x="272" y="0"/>
                </a:lnTo>
                <a:lnTo>
                  <a:pt x="268" y="0"/>
                </a:lnTo>
                <a:lnTo>
                  <a:pt x="265" y="1"/>
                </a:lnTo>
                <a:lnTo>
                  <a:pt x="4" y="131"/>
                </a:lnTo>
                <a:lnTo>
                  <a:pt x="1" y="134"/>
                </a:lnTo>
                <a:lnTo>
                  <a:pt x="0" y="135"/>
                </a:lnTo>
                <a:lnTo>
                  <a:pt x="0" y="140"/>
                </a:lnTo>
                <a:lnTo>
                  <a:pt x="1" y="142"/>
                </a:lnTo>
                <a:lnTo>
                  <a:pt x="4" y="145"/>
                </a:lnTo>
                <a:lnTo>
                  <a:pt x="6" y="147"/>
                </a:lnTo>
                <a:lnTo>
                  <a:pt x="10" y="147"/>
                </a:lnTo>
                <a:lnTo>
                  <a:pt x="13" y="145"/>
                </a:lnTo>
                <a:lnTo>
                  <a:pt x="273" y="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5" name="Freeform 11"/>
          <p:cNvSpPr>
            <a:spLocks/>
          </p:cNvSpPr>
          <p:nvPr/>
        </p:nvSpPr>
        <p:spPr bwMode="auto">
          <a:xfrm>
            <a:off x="6583611" y="6372051"/>
            <a:ext cx="26987" cy="441325"/>
          </a:xfrm>
          <a:custGeom>
            <a:avLst/>
            <a:gdLst>
              <a:gd name="T0" fmla="*/ 0 w 17"/>
              <a:gd name="T1" fmla="*/ 427038 h 278"/>
              <a:gd name="T2" fmla="*/ 0 w 17"/>
              <a:gd name="T3" fmla="*/ 431800 h 278"/>
              <a:gd name="T4" fmla="*/ 4762 w 17"/>
              <a:gd name="T5" fmla="*/ 436563 h 278"/>
              <a:gd name="T6" fmla="*/ 9525 w 17"/>
              <a:gd name="T7" fmla="*/ 441325 h 278"/>
              <a:gd name="T8" fmla="*/ 17462 w 17"/>
              <a:gd name="T9" fmla="*/ 441325 h 278"/>
              <a:gd name="T10" fmla="*/ 22225 w 17"/>
              <a:gd name="T11" fmla="*/ 436563 h 278"/>
              <a:gd name="T12" fmla="*/ 26987 w 17"/>
              <a:gd name="T13" fmla="*/ 431800 h 278"/>
              <a:gd name="T14" fmla="*/ 26987 w 17"/>
              <a:gd name="T15" fmla="*/ 9525 h 278"/>
              <a:gd name="T16" fmla="*/ 22225 w 17"/>
              <a:gd name="T17" fmla="*/ 4762 h 278"/>
              <a:gd name="T18" fmla="*/ 17462 w 17"/>
              <a:gd name="T19" fmla="*/ 0 h 278"/>
              <a:gd name="T20" fmla="*/ 9525 w 17"/>
              <a:gd name="T21" fmla="*/ 0 h 278"/>
              <a:gd name="T22" fmla="*/ 4762 w 17"/>
              <a:gd name="T23" fmla="*/ 4762 h 278"/>
              <a:gd name="T24" fmla="*/ 0 w 17"/>
              <a:gd name="T25" fmla="*/ 9525 h 278"/>
              <a:gd name="T26" fmla="*/ 0 w 17"/>
              <a:gd name="T27" fmla="*/ 14287 h 278"/>
              <a:gd name="T28" fmla="*/ 0 w 17"/>
              <a:gd name="T29" fmla="*/ 427038 h 2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78"/>
              <a:gd name="T47" fmla="*/ 17 w 17"/>
              <a:gd name="T48" fmla="*/ 278 h 27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78">
                <a:moveTo>
                  <a:pt x="0" y="269"/>
                </a:moveTo>
                <a:lnTo>
                  <a:pt x="0" y="272"/>
                </a:lnTo>
                <a:lnTo>
                  <a:pt x="3" y="275"/>
                </a:lnTo>
                <a:lnTo>
                  <a:pt x="6" y="278"/>
                </a:lnTo>
                <a:lnTo>
                  <a:pt x="11" y="278"/>
                </a:lnTo>
                <a:lnTo>
                  <a:pt x="14" y="275"/>
                </a:lnTo>
                <a:lnTo>
                  <a:pt x="17" y="272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6" name="Freeform 12"/>
          <p:cNvSpPr>
            <a:spLocks/>
          </p:cNvSpPr>
          <p:nvPr/>
        </p:nvSpPr>
        <p:spPr bwMode="auto">
          <a:xfrm>
            <a:off x="7005886" y="6530801"/>
            <a:ext cx="114300" cy="112712"/>
          </a:xfrm>
          <a:custGeom>
            <a:avLst/>
            <a:gdLst>
              <a:gd name="T0" fmla="*/ 3175 w 72"/>
              <a:gd name="T1" fmla="*/ 74612 h 71"/>
              <a:gd name="T2" fmla="*/ 4762 w 72"/>
              <a:gd name="T3" fmla="*/ 84137 h 71"/>
              <a:gd name="T4" fmla="*/ 22225 w 72"/>
              <a:gd name="T5" fmla="*/ 101600 h 71"/>
              <a:gd name="T6" fmla="*/ 33337 w 72"/>
              <a:gd name="T7" fmla="*/ 109537 h 71"/>
              <a:gd name="T8" fmla="*/ 50800 w 72"/>
              <a:gd name="T9" fmla="*/ 112712 h 71"/>
              <a:gd name="T10" fmla="*/ 74612 w 72"/>
              <a:gd name="T11" fmla="*/ 112712 h 71"/>
              <a:gd name="T12" fmla="*/ 84137 w 72"/>
              <a:gd name="T13" fmla="*/ 107950 h 71"/>
              <a:gd name="T14" fmla="*/ 88900 w 72"/>
              <a:gd name="T15" fmla="*/ 106362 h 71"/>
              <a:gd name="T16" fmla="*/ 103188 w 72"/>
              <a:gd name="T17" fmla="*/ 90487 h 71"/>
              <a:gd name="T18" fmla="*/ 100012 w 72"/>
              <a:gd name="T19" fmla="*/ 95250 h 71"/>
              <a:gd name="T20" fmla="*/ 112713 w 72"/>
              <a:gd name="T21" fmla="*/ 77787 h 71"/>
              <a:gd name="T22" fmla="*/ 114300 w 72"/>
              <a:gd name="T23" fmla="*/ 63500 h 71"/>
              <a:gd name="T24" fmla="*/ 114300 w 72"/>
              <a:gd name="T25" fmla="*/ 39687 h 71"/>
              <a:gd name="T26" fmla="*/ 111125 w 72"/>
              <a:gd name="T27" fmla="*/ 33337 h 71"/>
              <a:gd name="T28" fmla="*/ 101600 w 72"/>
              <a:gd name="T29" fmla="*/ 22225 h 71"/>
              <a:gd name="T30" fmla="*/ 100012 w 72"/>
              <a:gd name="T31" fmla="*/ 15875 h 71"/>
              <a:gd name="T32" fmla="*/ 90487 w 72"/>
              <a:gd name="T33" fmla="*/ 11112 h 71"/>
              <a:gd name="T34" fmla="*/ 82550 w 72"/>
              <a:gd name="T35" fmla="*/ 1587 h 71"/>
              <a:gd name="T36" fmla="*/ 39687 w 72"/>
              <a:gd name="T37" fmla="*/ 0 h 71"/>
              <a:gd name="T38" fmla="*/ 31750 w 72"/>
              <a:gd name="T39" fmla="*/ 4762 h 71"/>
              <a:gd name="T40" fmla="*/ 15875 w 72"/>
              <a:gd name="T41" fmla="*/ 15875 h 71"/>
              <a:gd name="T42" fmla="*/ 4762 w 72"/>
              <a:gd name="T43" fmla="*/ 31750 h 71"/>
              <a:gd name="T44" fmla="*/ 0 w 72"/>
              <a:gd name="T45" fmla="*/ 39687 h 71"/>
              <a:gd name="T46" fmla="*/ 26988 w 72"/>
              <a:gd name="T47" fmla="*/ 49212 h 71"/>
              <a:gd name="T48" fmla="*/ 31750 w 72"/>
              <a:gd name="T49" fmla="*/ 39687 h 71"/>
              <a:gd name="T50" fmla="*/ 33337 w 72"/>
              <a:gd name="T51" fmla="*/ 33337 h 71"/>
              <a:gd name="T52" fmla="*/ 39687 w 72"/>
              <a:gd name="T53" fmla="*/ 31750 h 71"/>
              <a:gd name="T54" fmla="*/ 49212 w 72"/>
              <a:gd name="T55" fmla="*/ 26987 h 71"/>
              <a:gd name="T56" fmla="*/ 68262 w 72"/>
              <a:gd name="T57" fmla="*/ 28575 h 71"/>
              <a:gd name="T58" fmla="*/ 73025 w 72"/>
              <a:gd name="T59" fmla="*/ 26987 h 71"/>
              <a:gd name="T60" fmla="*/ 84137 w 72"/>
              <a:gd name="T61" fmla="*/ 38100 h 71"/>
              <a:gd name="T62" fmla="*/ 79375 w 72"/>
              <a:gd name="T63" fmla="*/ 33337 h 71"/>
              <a:gd name="T64" fmla="*/ 84137 w 72"/>
              <a:gd name="T65" fmla="*/ 38100 h 71"/>
              <a:gd name="T66" fmla="*/ 85725 w 72"/>
              <a:gd name="T67" fmla="*/ 46037 h 71"/>
              <a:gd name="T68" fmla="*/ 93662 w 72"/>
              <a:gd name="T69" fmla="*/ 63500 h 71"/>
              <a:gd name="T70" fmla="*/ 88900 w 72"/>
              <a:gd name="T71" fmla="*/ 63500 h 71"/>
              <a:gd name="T72" fmla="*/ 84137 w 72"/>
              <a:gd name="T73" fmla="*/ 69850 h 71"/>
              <a:gd name="T74" fmla="*/ 84137 w 72"/>
              <a:gd name="T75" fmla="*/ 73025 h 71"/>
              <a:gd name="T76" fmla="*/ 82550 w 72"/>
              <a:gd name="T77" fmla="*/ 79375 h 71"/>
              <a:gd name="T78" fmla="*/ 73025 w 72"/>
              <a:gd name="T79" fmla="*/ 84137 h 71"/>
              <a:gd name="T80" fmla="*/ 73025 w 72"/>
              <a:gd name="T81" fmla="*/ 84137 h 71"/>
              <a:gd name="T82" fmla="*/ 55563 w 72"/>
              <a:gd name="T83" fmla="*/ 85725 h 71"/>
              <a:gd name="T84" fmla="*/ 55563 w 72"/>
              <a:gd name="T85" fmla="*/ 85725 h 71"/>
              <a:gd name="T86" fmla="*/ 42862 w 72"/>
              <a:gd name="T87" fmla="*/ 84137 h 71"/>
              <a:gd name="T88" fmla="*/ 31750 w 72"/>
              <a:gd name="T89" fmla="*/ 74612 h 71"/>
              <a:gd name="T90" fmla="*/ 31750 w 72"/>
              <a:gd name="T91" fmla="*/ 74612 h 71"/>
              <a:gd name="T92" fmla="*/ 28575 w 72"/>
              <a:gd name="T93" fmla="*/ 66675 h 71"/>
              <a:gd name="T94" fmla="*/ 0 w 72"/>
              <a:gd name="T95" fmla="*/ 57150 h 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2"/>
              <a:gd name="T145" fmla="*/ 0 h 71"/>
              <a:gd name="T146" fmla="*/ 72 w 72"/>
              <a:gd name="T147" fmla="*/ 71 h 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2" h="71">
                <a:moveTo>
                  <a:pt x="0" y="36"/>
                </a:moveTo>
                <a:lnTo>
                  <a:pt x="0" y="46"/>
                </a:lnTo>
                <a:lnTo>
                  <a:pt x="2" y="47"/>
                </a:lnTo>
                <a:lnTo>
                  <a:pt x="2" y="50"/>
                </a:lnTo>
                <a:lnTo>
                  <a:pt x="3" y="51"/>
                </a:lnTo>
                <a:lnTo>
                  <a:pt x="3" y="53"/>
                </a:lnTo>
                <a:lnTo>
                  <a:pt x="7" y="57"/>
                </a:lnTo>
                <a:lnTo>
                  <a:pt x="10" y="61"/>
                </a:lnTo>
                <a:lnTo>
                  <a:pt x="14" y="64"/>
                </a:lnTo>
                <a:lnTo>
                  <a:pt x="18" y="68"/>
                </a:lnTo>
                <a:lnTo>
                  <a:pt x="20" y="68"/>
                </a:lnTo>
                <a:lnTo>
                  <a:pt x="21" y="69"/>
                </a:lnTo>
                <a:lnTo>
                  <a:pt x="24" y="69"/>
                </a:lnTo>
                <a:lnTo>
                  <a:pt x="25" y="71"/>
                </a:lnTo>
                <a:lnTo>
                  <a:pt x="32" y="71"/>
                </a:lnTo>
                <a:lnTo>
                  <a:pt x="42" y="69"/>
                </a:lnTo>
                <a:lnTo>
                  <a:pt x="41" y="71"/>
                </a:lnTo>
                <a:lnTo>
                  <a:pt x="47" y="71"/>
                </a:lnTo>
                <a:lnTo>
                  <a:pt x="49" y="69"/>
                </a:lnTo>
                <a:lnTo>
                  <a:pt x="52" y="69"/>
                </a:lnTo>
                <a:lnTo>
                  <a:pt x="53" y="68"/>
                </a:lnTo>
                <a:lnTo>
                  <a:pt x="57" y="65"/>
                </a:lnTo>
                <a:lnTo>
                  <a:pt x="57" y="64"/>
                </a:lnTo>
                <a:lnTo>
                  <a:pt x="56" y="67"/>
                </a:lnTo>
                <a:lnTo>
                  <a:pt x="59" y="64"/>
                </a:lnTo>
                <a:lnTo>
                  <a:pt x="63" y="61"/>
                </a:lnTo>
                <a:lnTo>
                  <a:pt x="65" y="57"/>
                </a:lnTo>
                <a:lnTo>
                  <a:pt x="67" y="56"/>
                </a:lnTo>
                <a:lnTo>
                  <a:pt x="64" y="57"/>
                </a:lnTo>
                <a:lnTo>
                  <a:pt x="63" y="60"/>
                </a:lnTo>
                <a:lnTo>
                  <a:pt x="70" y="53"/>
                </a:lnTo>
                <a:lnTo>
                  <a:pt x="70" y="50"/>
                </a:lnTo>
                <a:lnTo>
                  <a:pt x="71" y="49"/>
                </a:lnTo>
                <a:lnTo>
                  <a:pt x="71" y="47"/>
                </a:lnTo>
                <a:lnTo>
                  <a:pt x="72" y="46"/>
                </a:lnTo>
                <a:lnTo>
                  <a:pt x="72" y="40"/>
                </a:lnTo>
                <a:lnTo>
                  <a:pt x="71" y="42"/>
                </a:lnTo>
                <a:lnTo>
                  <a:pt x="72" y="32"/>
                </a:lnTo>
                <a:lnTo>
                  <a:pt x="72" y="25"/>
                </a:lnTo>
                <a:lnTo>
                  <a:pt x="71" y="24"/>
                </a:lnTo>
                <a:lnTo>
                  <a:pt x="71" y="22"/>
                </a:lnTo>
                <a:lnTo>
                  <a:pt x="70" y="21"/>
                </a:lnTo>
                <a:lnTo>
                  <a:pt x="70" y="18"/>
                </a:lnTo>
                <a:lnTo>
                  <a:pt x="63" y="11"/>
                </a:lnTo>
                <a:lnTo>
                  <a:pt x="64" y="14"/>
                </a:lnTo>
                <a:lnTo>
                  <a:pt x="67" y="15"/>
                </a:lnTo>
                <a:lnTo>
                  <a:pt x="65" y="14"/>
                </a:lnTo>
                <a:lnTo>
                  <a:pt x="63" y="10"/>
                </a:lnTo>
                <a:lnTo>
                  <a:pt x="59" y="7"/>
                </a:lnTo>
                <a:lnTo>
                  <a:pt x="56" y="4"/>
                </a:lnTo>
                <a:lnTo>
                  <a:pt x="57" y="7"/>
                </a:lnTo>
                <a:lnTo>
                  <a:pt x="57" y="6"/>
                </a:lnTo>
                <a:lnTo>
                  <a:pt x="53" y="3"/>
                </a:lnTo>
                <a:lnTo>
                  <a:pt x="52" y="1"/>
                </a:lnTo>
                <a:lnTo>
                  <a:pt x="49" y="1"/>
                </a:lnTo>
                <a:lnTo>
                  <a:pt x="47" y="0"/>
                </a:lnTo>
                <a:lnTo>
                  <a:pt x="25" y="0"/>
                </a:lnTo>
                <a:lnTo>
                  <a:pt x="24" y="1"/>
                </a:lnTo>
                <a:lnTo>
                  <a:pt x="21" y="1"/>
                </a:lnTo>
                <a:lnTo>
                  <a:pt x="20" y="3"/>
                </a:lnTo>
                <a:lnTo>
                  <a:pt x="18" y="3"/>
                </a:lnTo>
                <a:lnTo>
                  <a:pt x="14" y="7"/>
                </a:lnTo>
                <a:lnTo>
                  <a:pt x="10" y="10"/>
                </a:lnTo>
                <a:lnTo>
                  <a:pt x="7" y="14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4"/>
                </a:lnTo>
                <a:lnTo>
                  <a:pt x="0" y="25"/>
                </a:lnTo>
                <a:lnTo>
                  <a:pt x="0" y="36"/>
                </a:lnTo>
                <a:lnTo>
                  <a:pt x="17" y="36"/>
                </a:lnTo>
                <a:lnTo>
                  <a:pt x="17" y="31"/>
                </a:lnTo>
                <a:lnTo>
                  <a:pt x="18" y="29"/>
                </a:lnTo>
                <a:lnTo>
                  <a:pt x="18" y="26"/>
                </a:lnTo>
                <a:lnTo>
                  <a:pt x="20" y="25"/>
                </a:lnTo>
                <a:lnTo>
                  <a:pt x="20" y="24"/>
                </a:lnTo>
                <a:lnTo>
                  <a:pt x="24" y="20"/>
                </a:lnTo>
                <a:lnTo>
                  <a:pt x="21" y="21"/>
                </a:lnTo>
                <a:lnTo>
                  <a:pt x="20" y="24"/>
                </a:lnTo>
                <a:lnTo>
                  <a:pt x="24" y="20"/>
                </a:lnTo>
                <a:lnTo>
                  <a:pt x="25" y="20"/>
                </a:lnTo>
                <a:lnTo>
                  <a:pt x="27" y="18"/>
                </a:lnTo>
                <a:lnTo>
                  <a:pt x="29" y="18"/>
                </a:lnTo>
                <a:lnTo>
                  <a:pt x="31" y="17"/>
                </a:lnTo>
                <a:lnTo>
                  <a:pt x="36" y="17"/>
                </a:lnTo>
                <a:lnTo>
                  <a:pt x="42" y="17"/>
                </a:lnTo>
                <a:lnTo>
                  <a:pt x="43" y="18"/>
                </a:lnTo>
                <a:lnTo>
                  <a:pt x="46" y="18"/>
                </a:lnTo>
                <a:lnTo>
                  <a:pt x="47" y="20"/>
                </a:lnTo>
                <a:lnTo>
                  <a:pt x="46" y="17"/>
                </a:lnTo>
                <a:lnTo>
                  <a:pt x="46" y="18"/>
                </a:lnTo>
                <a:lnTo>
                  <a:pt x="50" y="21"/>
                </a:lnTo>
                <a:lnTo>
                  <a:pt x="53" y="24"/>
                </a:lnTo>
                <a:lnTo>
                  <a:pt x="52" y="21"/>
                </a:lnTo>
                <a:lnTo>
                  <a:pt x="49" y="20"/>
                </a:lnTo>
                <a:lnTo>
                  <a:pt x="50" y="21"/>
                </a:lnTo>
                <a:lnTo>
                  <a:pt x="53" y="25"/>
                </a:lnTo>
                <a:lnTo>
                  <a:pt x="57" y="28"/>
                </a:lnTo>
                <a:lnTo>
                  <a:pt x="53" y="24"/>
                </a:lnTo>
                <a:lnTo>
                  <a:pt x="53" y="26"/>
                </a:lnTo>
                <a:lnTo>
                  <a:pt x="54" y="28"/>
                </a:lnTo>
                <a:lnTo>
                  <a:pt x="54" y="29"/>
                </a:lnTo>
                <a:lnTo>
                  <a:pt x="56" y="31"/>
                </a:lnTo>
                <a:lnTo>
                  <a:pt x="56" y="35"/>
                </a:lnTo>
                <a:lnTo>
                  <a:pt x="59" y="40"/>
                </a:lnTo>
                <a:lnTo>
                  <a:pt x="60" y="31"/>
                </a:lnTo>
                <a:lnTo>
                  <a:pt x="56" y="35"/>
                </a:lnTo>
                <a:lnTo>
                  <a:pt x="56" y="40"/>
                </a:lnTo>
                <a:lnTo>
                  <a:pt x="54" y="42"/>
                </a:lnTo>
                <a:lnTo>
                  <a:pt x="54" y="43"/>
                </a:lnTo>
                <a:lnTo>
                  <a:pt x="53" y="44"/>
                </a:lnTo>
                <a:lnTo>
                  <a:pt x="53" y="47"/>
                </a:lnTo>
                <a:lnTo>
                  <a:pt x="57" y="43"/>
                </a:lnTo>
                <a:lnTo>
                  <a:pt x="53" y="46"/>
                </a:lnTo>
                <a:lnTo>
                  <a:pt x="50" y="50"/>
                </a:lnTo>
                <a:lnTo>
                  <a:pt x="49" y="51"/>
                </a:lnTo>
                <a:lnTo>
                  <a:pt x="52" y="50"/>
                </a:lnTo>
                <a:lnTo>
                  <a:pt x="53" y="47"/>
                </a:lnTo>
                <a:lnTo>
                  <a:pt x="50" y="50"/>
                </a:lnTo>
                <a:lnTo>
                  <a:pt x="46" y="53"/>
                </a:lnTo>
                <a:lnTo>
                  <a:pt x="46" y="54"/>
                </a:lnTo>
                <a:lnTo>
                  <a:pt x="47" y="51"/>
                </a:lnTo>
                <a:lnTo>
                  <a:pt x="46" y="53"/>
                </a:lnTo>
                <a:lnTo>
                  <a:pt x="43" y="53"/>
                </a:lnTo>
                <a:lnTo>
                  <a:pt x="42" y="54"/>
                </a:lnTo>
                <a:lnTo>
                  <a:pt x="35" y="54"/>
                </a:lnTo>
                <a:lnTo>
                  <a:pt x="31" y="58"/>
                </a:lnTo>
                <a:lnTo>
                  <a:pt x="41" y="57"/>
                </a:lnTo>
                <a:lnTo>
                  <a:pt x="35" y="54"/>
                </a:lnTo>
                <a:lnTo>
                  <a:pt x="31" y="54"/>
                </a:lnTo>
                <a:lnTo>
                  <a:pt x="29" y="53"/>
                </a:lnTo>
                <a:lnTo>
                  <a:pt x="27" y="53"/>
                </a:lnTo>
                <a:lnTo>
                  <a:pt x="25" y="51"/>
                </a:lnTo>
                <a:lnTo>
                  <a:pt x="24" y="51"/>
                </a:lnTo>
                <a:lnTo>
                  <a:pt x="20" y="47"/>
                </a:lnTo>
                <a:lnTo>
                  <a:pt x="21" y="50"/>
                </a:lnTo>
                <a:lnTo>
                  <a:pt x="24" y="51"/>
                </a:lnTo>
                <a:lnTo>
                  <a:pt x="20" y="47"/>
                </a:lnTo>
                <a:lnTo>
                  <a:pt x="20" y="46"/>
                </a:lnTo>
                <a:lnTo>
                  <a:pt x="18" y="44"/>
                </a:lnTo>
                <a:lnTo>
                  <a:pt x="18" y="42"/>
                </a:lnTo>
                <a:lnTo>
                  <a:pt x="17" y="40"/>
                </a:lnTo>
                <a:lnTo>
                  <a:pt x="17" y="36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7" name="Freeform 13"/>
          <p:cNvSpPr>
            <a:spLocks/>
          </p:cNvSpPr>
          <p:nvPr/>
        </p:nvSpPr>
        <p:spPr bwMode="auto">
          <a:xfrm>
            <a:off x="7539286" y="3022426"/>
            <a:ext cx="700087" cy="928687"/>
          </a:xfrm>
          <a:custGeom>
            <a:avLst/>
            <a:gdLst>
              <a:gd name="T0" fmla="*/ 12700 w 441"/>
              <a:gd name="T1" fmla="*/ 0 h 585"/>
              <a:gd name="T2" fmla="*/ 7937 w 441"/>
              <a:gd name="T3" fmla="*/ 0 h 585"/>
              <a:gd name="T4" fmla="*/ 4762 w 441"/>
              <a:gd name="T5" fmla="*/ 4762 h 585"/>
              <a:gd name="T6" fmla="*/ 0 w 441"/>
              <a:gd name="T7" fmla="*/ 7937 h 585"/>
              <a:gd name="T8" fmla="*/ 0 w 441"/>
              <a:gd name="T9" fmla="*/ 919162 h 585"/>
              <a:gd name="T10" fmla="*/ 4762 w 441"/>
              <a:gd name="T11" fmla="*/ 923925 h 585"/>
              <a:gd name="T12" fmla="*/ 7937 w 441"/>
              <a:gd name="T13" fmla="*/ 928687 h 585"/>
              <a:gd name="T14" fmla="*/ 690562 w 441"/>
              <a:gd name="T15" fmla="*/ 928687 h 585"/>
              <a:gd name="T16" fmla="*/ 695325 w 441"/>
              <a:gd name="T17" fmla="*/ 923925 h 585"/>
              <a:gd name="T18" fmla="*/ 700087 w 441"/>
              <a:gd name="T19" fmla="*/ 919162 h 585"/>
              <a:gd name="T20" fmla="*/ 700087 w 441"/>
              <a:gd name="T21" fmla="*/ 7937 h 585"/>
              <a:gd name="T22" fmla="*/ 695325 w 441"/>
              <a:gd name="T23" fmla="*/ 4762 h 585"/>
              <a:gd name="T24" fmla="*/ 690562 w 441"/>
              <a:gd name="T25" fmla="*/ 0 h 585"/>
              <a:gd name="T26" fmla="*/ 687387 w 441"/>
              <a:gd name="T27" fmla="*/ 0 h 585"/>
              <a:gd name="T28" fmla="*/ 12700 w 441"/>
              <a:gd name="T29" fmla="*/ 0 h 585"/>
              <a:gd name="T30" fmla="*/ 12700 w 441"/>
              <a:gd name="T31" fmla="*/ 25400 h 585"/>
              <a:gd name="T32" fmla="*/ 687387 w 441"/>
              <a:gd name="T33" fmla="*/ 25400 h 585"/>
              <a:gd name="T34" fmla="*/ 673100 w 441"/>
              <a:gd name="T35" fmla="*/ 12700 h 585"/>
              <a:gd name="T36" fmla="*/ 673100 w 441"/>
              <a:gd name="T37" fmla="*/ 915987 h 585"/>
              <a:gd name="T38" fmla="*/ 687387 w 441"/>
              <a:gd name="T39" fmla="*/ 901700 h 585"/>
              <a:gd name="T40" fmla="*/ 12700 w 441"/>
              <a:gd name="T41" fmla="*/ 901700 h 585"/>
              <a:gd name="T42" fmla="*/ 26987 w 441"/>
              <a:gd name="T43" fmla="*/ 915987 h 585"/>
              <a:gd name="T44" fmla="*/ 26987 w 441"/>
              <a:gd name="T45" fmla="*/ 12700 h 585"/>
              <a:gd name="T46" fmla="*/ 12700 w 441"/>
              <a:gd name="T47" fmla="*/ 25400 h 585"/>
              <a:gd name="T48" fmla="*/ 12700 w 441"/>
              <a:gd name="T49" fmla="*/ 0 h 5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1"/>
              <a:gd name="T76" fmla="*/ 0 h 585"/>
              <a:gd name="T77" fmla="*/ 441 w 441"/>
              <a:gd name="T78" fmla="*/ 585 h 5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1" h="585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79"/>
                </a:lnTo>
                <a:lnTo>
                  <a:pt x="3" y="582"/>
                </a:lnTo>
                <a:lnTo>
                  <a:pt x="5" y="585"/>
                </a:lnTo>
                <a:lnTo>
                  <a:pt x="435" y="585"/>
                </a:lnTo>
                <a:lnTo>
                  <a:pt x="438" y="582"/>
                </a:lnTo>
                <a:lnTo>
                  <a:pt x="441" y="579"/>
                </a:lnTo>
                <a:lnTo>
                  <a:pt x="441" y="5"/>
                </a:lnTo>
                <a:lnTo>
                  <a:pt x="438" y="3"/>
                </a:lnTo>
                <a:lnTo>
                  <a:pt x="435" y="0"/>
                </a:lnTo>
                <a:lnTo>
                  <a:pt x="433" y="0"/>
                </a:lnTo>
                <a:lnTo>
                  <a:pt x="8" y="0"/>
                </a:lnTo>
                <a:lnTo>
                  <a:pt x="8" y="16"/>
                </a:lnTo>
                <a:lnTo>
                  <a:pt x="433" y="16"/>
                </a:lnTo>
                <a:lnTo>
                  <a:pt x="424" y="8"/>
                </a:lnTo>
                <a:lnTo>
                  <a:pt x="424" y="577"/>
                </a:lnTo>
                <a:lnTo>
                  <a:pt x="433" y="568"/>
                </a:lnTo>
                <a:lnTo>
                  <a:pt x="8" y="568"/>
                </a:lnTo>
                <a:lnTo>
                  <a:pt x="17" y="577"/>
                </a:lnTo>
                <a:lnTo>
                  <a:pt x="17" y="8"/>
                </a:lnTo>
                <a:lnTo>
                  <a:pt x="8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8" name="Rectangle 14"/>
          <p:cNvSpPr>
            <a:spLocks noChangeArrowheads="1"/>
          </p:cNvSpPr>
          <p:nvPr/>
        </p:nvSpPr>
        <p:spPr bwMode="auto">
          <a:xfrm>
            <a:off x="7732961" y="3636788"/>
            <a:ext cx="1460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89" name="Rectangle 15"/>
          <p:cNvSpPr>
            <a:spLocks noChangeArrowheads="1"/>
          </p:cNvSpPr>
          <p:nvPr/>
        </p:nvSpPr>
        <p:spPr bwMode="auto">
          <a:xfrm>
            <a:off x="7607548" y="3141488"/>
            <a:ext cx="1460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190" name="Rectangle 16"/>
          <p:cNvSpPr>
            <a:spLocks noChangeArrowheads="1"/>
          </p:cNvSpPr>
          <p:nvPr/>
        </p:nvSpPr>
        <p:spPr bwMode="auto">
          <a:xfrm>
            <a:off x="8017123" y="3127201"/>
            <a:ext cx="1587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191" name="Rectangle 17"/>
          <p:cNvSpPr>
            <a:spLocks noChangeArrowheads="1"/>
          </p:cNvSpPr>
          <p:nvPr/>
        </p:nvSpPr>
        <p:spPr bwMode="auto">
          <a:xfrm>
            <a:off x="8017123" y="3620913"/>
            <a:ext cx="1587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192" name="Freeform 18"/>
          <p:cNvSpPr>
            <a:spLocks/>
          </p:cNvSpPr>
          <p:nvPr/>
        </p:nvSpPr>
        <p:spPr bwMode="auto">
          <a:xfrm>
            <a:off x="7539286" y="3614563"/>
            <a:ext cx="136525" cy="122238"/>
          </a:xfrm>
          <a:custGeom>
            <a:avLst/>
            <a:gdLst>
              <a:gd name="T0" fmla="*/ 22225 w 86"/>
              <a:gd name="T1" fmla="*/ 1588 h 77"/>
              <a:gd name="T2" fmla="*/ 19050 w 86"/>
              <a:gd name="T3" fmla="*/ 1588 h 77"/>
              <a:gd name="T4" fmla="*/ 15875 w 86"/>
              <a:gd name="T5" fmla="*/ 0 h 77"/>
              <a:gd name="T6" fmla="*/ 7938 w 86"/>
              <a:gd name="T7" fmla="*/ 0 h 77"/>
              <a:gd name="T8" fmla="*/ 6350 w 86"/>
              <a:gd name="T9" fmla="*/ 1588 h 77"/>
              <a:gd name="T10" fmla="*/ 1588 w 86"/>
              <a:gd name="T11" fmla="*/ 4763 h 77"/>
              <a:gd name="T12" fmla="*/ 1588 w 86"/>
              <a:gd name="T13" fmla="*/ 6350 h 77"/>
              <a:gd name="T14" fmla="*/ 0 w 86"/>
              <a:gd name="T15" fmla="*/ 11113 h 77"/>
              <a:gd name="T16" fmla="*/ 0 w 86"/>
              <a:gd name="T17" fmla="*/ 17463 h 77"/>
              <a:gd name="T18" fmla="*/ 1588 w 86"/>
              <a:gd name="T19" fmla="*/ 19050 h 77"/>
              <a:gd name="T20" fmla="*/ 4762 w 86"/>
              <a:gd name="T21" fmla="*/ 23813 h 77"/>
              <a:gd name="T22" fmla="*/ 114300 w 86"/>
              <a:gd name="T23" fmla="*/ 120650 h 77"/>
              <a:gd name="T24" fmla="*/ 115888 w 86"/>
              <a:gd name="T25" fmla="*/ 120650 h 77"/>
              <a:gd name="T26" fmla="*/ 120650 w 86"/>
              <a:gd name="T27" fmla="*/ 122238 h 77"/>
              <a:gd name="T28" fmla="*/ 127000 w 86"/>
              <a:gd name="T29" fmla="*/ 122238 h 77"/>
              <a:gd name="T30" fmla="*/ 130175 w 86"/>
              <a:gd name="T31" fmla="*/ 120650 h 77"/>
              <a:gd name="T32" fmla="*/ 134938 w 86"/>
              <a:gd name="T33" fmla="*/ 119063 h 77"/>
              <a:gd name="T34" fmla="*/ 134938 w 86"/>
              <a:gd name="T35" fmla="*/ 115888 h 77"/>
              <a:gd name="T36" fmla="*/ 136525 w 86"/>
              <a:gd name="T37" fmla="*/ 112713 h 77"/>
              <a:gd name="T38" fmla="*/ 136525 w 86"/>
              <a:gd name="T39" fmla="*/ 104775 h 77"/>
              <a:gd name="T40" fmla="*/ 134938 w 86"/>
              <a:gd name="T41" fmla="*/ 103188 h 77"/>
              <a:gd name="T42" fmla="*/ 131763 w 86"/>
              <a:gd name="T43" fmla="*/ 98425 h 77"/>
              <a:gd name="T44" fmla="*/ 22225 w 86"/>
              <a:gd name="T45" fmla="*/ 1588 h 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6"/>
              <a:gd name="T70" fmla="*/ 0 h 77"/>
              <a:gd name="T71" fmla="*/ 86 w 86"/>
              <a:gd name="T72" fmla="*/ 77 h 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6" h="77">
                <a:moveTo>
                  <a:pt x="14" y="1"/>
                </a:move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lnTo>
                  <a:pt x="4" y="1"/>
                </a:lnTo>
                <a:lnTo>
                  <a:pt x="1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2"/>
                </a:lnTo>
                <a:lnTo>
                  <a:pt x="3" y="15"/>
                </a:lnTo>
                <a:lnTo>
                  <a:pt x="72" y="76"/>
                </a:lnTo>
                <a:lnTo>
                  <a:pt x="73" y="76"/>
                </a:lnTo>
                <a:lnTo>
                  <a:pt x="76" y="77"/>
                </a:lnTo>
                <a:lnTo>
                  <a:pt x="80" y="77"/>
                </a:lnTo>
                <a:lnTo>
                  <a:pt x="82" y="76"/>
                </a:lnTo>
                <a:lnTo>
                  <a:pt x="85" y="75"/>
                </a:lnTo>
                <a:lnTo>
                  <a:pt x="85" y="73"/>
                </a:lnTo>
                <a:lnTo>
                  <a:pt x="86" y="71"/>
                </a:lnTo>
                <a:lnTo>
                  <a:pt x="86" y="66"/>
                </a:lnTo>
                <a:lnTo>
                  <a:pt x="85" y="65"/>
                </a:lnTo>
                <a:lnTo>
                  <a:pt x="83" y="62"/>
                </a:lnTo>
                <a:lnTo>
                  <a:pt x="14" y="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3" name="Freeform 19"/>
          <p:cNvSpPr>
            <a:spLocks/>
          </p:cNvSpPr>
          <p:nvPr/>
        </p:nvSpPr>
        <p:spPr bwMode="auto">
          <a:xfrm>
            <a:off x="7539286" y="3711401"/>
            <a:ext cx="136525" cy="98425"/>
          </a:xfrm>
          <a:custGeom>
            <a:avLst/>
            <a:gdLst>
              <a:gd name="T0" fmla="*/ 130175 w 86"/>
              <a:gd name="T1" fmla="*/ 23813 h 62"/>
              <a:gd name="T2" fmla="*/ 134938 w 86"/>
              <a:gd name="T3" fmla="*/ 19050 h 62"/>
              <a:gd name="T4" fmla="*/ 136525 w 86"/>
              <a:gd name="T5" fmla="*/ 15875 h 62"/>
              <a:gd name="T6" fmla="*/ 136525 w 86"/>
              <a:gd name="T7" fmla="*/ 7938 h 62"/>
              <a:gd name="T8" fmla="*/ 131763 w 86"/>
              <a:gd name="T9" fmla="*/ 4763 h 62"/>
              <a:gd name="T10" fmla="*/ 130175 w 86"/>
              <a:gd name="T11" fmla="*/ 1588 h 62"/>
              <a:gd name="T12" fmla="*/ 125413 w 86"/>
              <a:gd name="T13" fmla="*/ 0 h 62"/>
              <a:gd name="T14" fmla="*/ 119063 w 86"/>
              <a:gd name="T15" fmla="*/ 0 h 62"/>
              <a:gd name="T16" fmla="*/ 115888 w 86"/>
              <a:gd name="T17" fmla="*/ 1588 h 62"/>
              <a:gd name="T18" fmla="*/ 6350 w 86"/>
              <a:gd name="T19" fmla="*/ 74613 h 62"/>
              <a:gd name="T20" fmla="*/ 1588 w 86"/>
              <a:gd name="T21" fmla="*/ 79375 h 62"/>
              <a:gd name="T22" fmla="*/ 0 w 86"/>
              <a:gd name="T23" fmla="*/ 84138 h 62"/>
              <a:gd name="T24" fmla="*/ 0 w 86"/>
              <a:gd name="T25" fmla="*/ 90488 h 62"/>
              <a:gd name="T26" fmla="*/ 4762 w 86"/>
              <a:gd name="T27" fmla="*/ 93663 h 62"/>
              <a:gd name="T28" fmla="*/ 6350 w 86"/>
              <a:gd name="T29" fmla="*/ 96838 h 62"/>
              <a:gd name="T30" fmla="*/ 11112 w 86"/>
              <a:gd name="T31" fmla="*/ 98425 h 62"/>
              <a:gd name="T32" fmla="*/ 17462 w 86"/>
              <a:gd name="T33" fmla="*/ 98425 h 62"/>
              <a:gd name="T34" fmla="*/ 19050 w 86"/>
              <a:gd name="T35" fmla="*/ 96838 h 62"/>
              <a:gd name="T36" fmla="*/ 130175 w 86"/>
              <a:gd name="T37" fmla="*/ 23813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"/>
              <a:gd name="T58" fmla="*/ 0 h 62"/>
              <a:gd name="T59" fmla="*/ 86 w 86"/>
              <a:gd name="T60" fmla="*/ 62 h 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" h="62">
                <a:moveTo>
                  <a:pt x="82" y="15"/>
                </a:moveTo>
                <a:lnTo>
                  <a:pt x="85" y="12"/>
                </a:lnTo>
                <a:lnTo>
                  <a:pt x="86" y="10"/>
                </a:lnTo>
                <a:lnTo>
                  <a:pt x="86" y="5"/>
                </a:lnTo>
                <a:lnTo>
                  <a:pt x="83" y="3"/>
                </a:lnTo>
                <a:lnTo>
                  <a:pt x="82" y="1"/>
                </a:lnTo>
                <a:lnTo>
                  <a:pt x="79" y="0"/>
                </a:lnTo>
                <a:lnTo>
                  <a:pt x="75" y="0"/>
                </a:lnTo>
                <a:lnTo>
                  <a:pt x="73" y="1"/>
                </a:lnTo>
                <a:lnTo>
                  <a:pt x="4" y="47"/>
                </a:lnTo>
                <a:lnTo>
                  <a:pt x="1" y="50"/>
                </a:lnTo>
                <a:lnTo>
                  <a:pt x="0" y="53"/>
                </a:lnTo>
                <a:lnTo>
                  <a:pt x="0" y="57"/>
                </a:lnTo>
                <a:lnTo>
                  <a:pt x="3" y="59"/>
                </a:lnTo>
                <a:lnTo>
                  <a:pt x="4" y="61"/>
                </a:lnTo>
                <a:lnTo>
                  <a:pt x="7" y="62"/>
                </a:lnTo>
                <a:lnTo>
                  <a:pt x="11" y="62"/>
                </a:lnTo>
                <a:lnTo>
                  <a:pt x="12" y="61"/>
                </a:lnTo>
                <a:lnTo>
                  <a:pt x="82" y="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4" name="Freeform 20"/>
          <p:cNvSpPr>
            <a:spLocks/>
          </p:cNvSpPr>
          <p:nvPr/>
        </p:nvSpPr>
        <p:spPr bwMode="auto">
          <a:xfrm>
            <a:off x="7847261" y="6029151"/>
            <a:ext cx="204787" cy="387350"/>
          </a:xfrm>
          <a:custGeom>
            <a:avLst/>
            <a:gdLst>
              <a:gd name="T0" fmla="*/ 9525 w 129"/>
              <a:gd name="T1" fmla="*/ 0 h 244"/>
              <a:gd name="T2" fmla="*/ 0 w 129"/>
              <a:gd name="T3" fmla="*/ 7938 h 244"/>
              <a:gd name="T4" fmla="*/ 4762 w 129"/>
              <a:gd name="T5" fmla="*/ 22225 h 244"/>
              <a:gd name="T6" fmla="*/ 38100 w 129"/>
              <a:gd name="T7" fmla="*/ 26988 h 244"/>
              <a:gd name="T8" fmla="*/ 68262 w 129"/>
              <a:gd name="T9" fmla="*/ 34925 h 244"/>
              <a:gd name="T10" fmla="*/ 92075 w 129"/>
              <a:gd name="T11" fmla="*/ 46038 h 244"/>
              <a:gd name="T12" fmla="*/ 103187 w 129"/>
              <a:gd name="T13" fmla="*/ 55563 h 244"/>
              <a:gd name="T14" fmla="*/ 130175 w 129"/>
              <a:gd name="T15" fmla="*/ 76200 h 244"/>
              <a:gd name="T16" fmla="*/ 138112 w 129"/>
              <a:gd name="T17" fmla="*/ 84138 h 244"/>
              <a:gd name="T18" fmla="*/ 149225 w 129"/>
              <a:gd name="T19" fmla="*/ 101600 h 244"/>
              <a:gd name="T20" fmla="*/ 158750 w 129"/>
              <a:gd name="T21" fmla="*/ 114300 h 244"/>
              <a:gd name="T22" fmla="*/ 165100 w 129"/>
              <a:gd name="T23" fmla="*/ 127000 h 244"/>
              <a:gd name="T24" fmla="*/ 176212 w 129"/>
              <a:gd name="T25" fmla="*/ 166688 h 244"/>
              <a:gd name="T26" fmla="*/ 177800 w 129"/>
              <a:gd name="T27" fmla="*/ 195262 h 244"/>
              <a:gd name="T28" fmla="*/ 176212 w 129"/>
              <a:gd name="T29" fmla="*/ 200025 h 244"/>
              <a:gd name="T30" fmla="*/ 169862 w 129"/>
              <a:gd name="T31" fmla="*/ 250825 h 244"/>
              <a:gd name="T32" fmla="*/ 163512 w 129"/>
              <a:gd name="T33" fmla="*/ 266700 h 244"/>
              <a:gd name="T34" fmla="*/ 153987 w 129"/>
              <a:gd name="T35" fmla="*/ 279400 h 244"/>
              <a:gd name="T36" fmla="*/ 142875 w 129"/>
              <a:gd name="T37" fmla="*/ 290513 h 244"/>
              <a:gd name="T38" fmla="*/ 136525 w 129"/>
              <a:gd name="T39" fmla="*/ 306388 h 244"/>
              <a:gd name="T40" fmla="*/ 117475 w 129"/>
              <a:gd name="T41" fmla="*/ 320675 h 244"/>
              <a:gd name="T42" fmla="*/ 96837 w 129"/>
              <a:gd name="T43" fmla="*/ 336550 h 244"/>
              <a:gd name="T44" fmla="*/ 85725 w 129"/>
              <a:gd name="T45" fmla="*/ 341313 h 244"/>
              <a:gd name="T46" fmla="*/ 61912 w 129"/>
              <a:gd name="T47" fmla="*/ 354013 h 244"/>
              <a:gd name="T48" fmla="*/ 20637 w 129"/>
              <a:gd name="T49" fmla="*/ 358775 h 244"/>
              <a:gd name="T50" fmla="*/ 12700 w 129"/>
              <a:gd name="T51" fmla="*/ 360363 h 244"/>
              <a:gd name="T52" fmla="*/ 4762 w 129"/>
              <a:gd name="T53" fmla="*/ 365125 h 244"/>
              <a:gd name="T54" fmla="*/ 0 w 129"/>
              <a:gd name="T55" fmla="*/ 377825 h 244"/>
              <a:gd name="T56" fmla="*/ 9525 w 129"/>
              <a:gd name="T57" fmla="*/ 387350 h 244"/>
              <a:gd name="T58" fmla="*/ 15875 w 129"/>
              <a:gd name="T59" fmla="*/ 387350 h 244"/>
              <a:gd name="T60" fmla="*/ 41275 w 129"/>
              <a:gd name="T61" fmla="*/ 385763 h 244"/>
              <a:gd name="T62" fmla="*/ 77787 w 129"/>
              <a:gd name="T63" fmla="*/ 371475 h 244"/>
              <a:gd name="T64" fmla="*/ 95250 w 129"/>
              <a:gd name="T65" fmla="*/ 368300 h 244"/>
              <a:gd name="T66" fmla="*/ 114300 w 129"/>
              <a:gd name="T67" fmla="*/ 358775 h 244"/>
              <a:gd name="T68" fmla="*/ 134937 w 129"/>
              <a:gd name="T69" fmla="*/ 342900 h 244"/>
              <a:gd name="T70" fmla="*/ 153987 w 129"/>
              <a:gd name="T71" fmla="*/ 323850 h 244"/>
              <a:gd name="T72" fmla="*/ 165100 w 129"/>
              <a:gd name="T73" fmla="*/ 307975 h 244"/>
              <a:gd name="T74" fmla="*/ 176212 w 129"/>
              <a:gd name="T75" fmla="*/ 292100 h 244"/>
              <a:gd name="T76" fmla="*/ 185737 w 129"/>
              <a:gd name="T77" fmla="*/ 274638 h 244"/>
              <a:gd name="T78" fmla="*/ 192087 w 129"/>
              <a:gd name="T79" fmla="*/ 260350 h 244"/>
              <a:gd name="T80" fmla="*/ 203200 w 129"/>
              <a:gd name="T81" fmla="*/ 204788 h 244"/>
              <a:gd name="T82" fmla="*/ 204787 w 129"/>
              <a:gd name="T83" fmla="*/ 192088 h 244"/>
              <a:gd name="T84" fmla="*/ 203200 w 129"/>
              <a:gd name="T85" fmla="*/ 163513 h 244"/>
              <a:gd name="T86" fmla="*/ 187325 w 129"/>
              <a:gd name="T87" fmla="*/ 119063 h 244"/>
              <a:gd name="T88" fmla="*/ 180975 w 129"/>
              <a:gd name="T89" fmla="*/ 101600 h 244"/>
              <a:gd name="T90" fmla="*/ 171450 w 129"/>
              <a:gd name="T91" fmla="*/ 84138 h 244"/>
              <a:gd name="T92" fmla="*/ 160337 w 129"/>
              <a:gd name="T93" fmla="*/ 69850 h 244"/>
              <a:gd name="T94" fmla="*/ 147637 w 129"/>
              <a:gd name="T95" fmla="*/ 55563 h 244"/>
              <a:gd name="T96" fmla="*/ 120650 w 129"/>
              <a:gd name="T97" fmla="*/ 33338 h 244"/>
              <a:gd name="T98" fmla="*/ 101600 w 129"/>
              <a:gd name="T99" fmla="*/ 19050 h 244"/>
              <a:gd name="T100" fmla="*/ 85725 w 129"/>
              <a:gd name="T101" fmla="*/ 12700 h 244"/>
              <a:gd name="T102" fmla="*/ 69850 w 129"/>
              <a:gd name="T103" fmla="*/ 7938 h 244"/>
              <a:gd name="T104" fmla="*/ 12700 w 129"/>
              <a:gd name="T105" fmla="*/ 0 h 24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9"/>
              <a:gd name="T160" fmla="*/ 0 h 244"/>
              <a:gd name="T161" fmla="*/ 129 w 129"/>
              <a:gd name="T162" fmla="*/ 244 h 24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9" h="244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4" y="17"/>
                </a:lnTo>
                <a:lnTo>
                  <a:pt x="39" y="19"/>
                </a:lnTo>
                <a:lnTo>
                  <a:pt x="43" y="22"/>
                </a:lnTo>
                <a:lnTo>
                  <a:pt x="54" y="28"/>
                </a:lnTo>
                <a:lnTo>
                  <a:pt x="58" y="29"/>
                </a:lnTo>
                <a:lnTo>
                  <a:pt x="61" y="30"/>
                </a:lnTo>
                <a:lnTo>
                  <a:pt x="65" y="35"/>
                </a:lnTo>
                <a:lnTo>
                  <a:pt x="74" y="40"/>
                </a:lnTo>
                <a:lnTo>
                  <a:pt x="82" y="48"/>
                </a:lnTo>
                <a:lnTo>
                  <a:pt x="86" y="50"/>
                </a:lnTo>
                <a:lnTo>
                  <a:pt x="87" y="53"/>
                </a:lnTo>
                <a:lnTo>
                  <a:pt x="90" y="60"/>
                </a:lnTo>
                <a:lnTo>
                  <a:pt x="94" y="64"/>
                </a:lnTo>
                <a:lnTo>
                  <a:pt x="97" y="67"/>
                </a:lnTo>
                <a:lnTo>
                  <a:pt x="100" y="72"/>
                </a:lnTo>
                <a:lnTo>
                  <a:pt x="103" y="75"/>
                </a:lnTo>
                <a:lnTo>
                  <a:pt x="104" y="80"/>
                </a:lnTo>
                <a:lnTo>
                  <a:pt x="107" y="85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1"/>
                </a:lnTo>
                <a:lnTo>
                  <a:pt x="111" y="126"/>
                </a:lnTo>
                <a:lnTo>
                  <a:pt x="111" y="137"/>
                </a:lnTo>
                <a:lnTo>
                  <a:pt x="107" y="158"/>
                </a:lnTo>
                <a:lnTo>
                  <a:pt x="104" y="162"/>
                </a:lnTo>
                <a:lnTo>
                  <a:pt x="103" y="168"/>
                </a:lnTo>
                <a:lnTo>
                  <a:pt x="100" y="171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7" y="190"/>
                </a:lnTo>
                <a:lnTo>
                  <a:pt x="86" y="193"/>
                </a:lnTo>
                <a:lnTo>
                  <a:pt x="82" y="194"/>
                </a:lnTo>
                <a:lnTo>
                  <a:pt x="74" y="202"/>
                </a:lnTo>
                <a:lnTo>
                  <a:pt x="65" y="208"/>
                </a:lnTo>
                <a:lnTo>
                  <a:pt x="61" y="212"/>
                </a:lnTo>
                <a:lnTo>
                  <a:pt x="58" y="213"/>
                </a:lnTo>
                <a:lnTo>
                  <a:pt x="54" y="215"/>
                </a:lnTo>
                <a:lnTo>
                  <a:pt x="43" y="220"/>
                </a:lnTo>
                <a:lnTo>
                  <a:pt x="39" y="223"/>
                </a:lnTo>
                <a:lnTo>
                  <a:pt x="24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0" y="233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6" y="243"/>
                </a:lnTo>
                <a:lnTo>
                  <a:pt x="44" y="237"/>
                </a:lnTo>
                <a:lnTo>
                  <a:pt x="49" y="234"/>
                </a:lnTo>
                <a:lnTo>
                  <a:pt x="54" y="234"/>
                </a:lnTo>
                <a:lnTo>
                  <a:pt x="60" y="232"/>
                </a:lnTo>
                <a:lnTo>
                  <a:pt x="64" y="230"/>
                </a:lnTo>
                <a:lnTo>
                  <a:pt x="72" y="226"/>
                </a:lnTo>
                <a:lnTo>
                  <a:pt x="76" y="222"/>
                </a:lnTo>
                <a:lnTo>
                  <a:pt x="85" y="216"/>
                </a:lnTo>
                <a:lnTo>
                  <a:pt x="93" y="208"/>
                </a:lnTo>
                <a:lnTo>
                  <a:pt x="97" y="204"/>
                </a:lnTo>
                <a:lnTo>
                  <a:pt x="101" y="198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8" y="168"/>
                </a:lnTo>
                <a:lnTo>
                  <a:pt x="121" y="164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1"/>
                </a:lnTo>
                <a:lnTo>
                  <a:pt x="128" y="114"/>
                </a:lnTo>
                <a:lnTo>
                  <a:pt x="128" y="103"/>
                </a:lnTo>
                <a:lnTo>
                  <a:pt x="121" y="79"/>
                </a:lnTo>
                <a:lnTo>
                  <a:pt x="118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101" y="44"/>
                </a:lnTo>
                <a:lnTo>
                  <a:pt x="97" y="39"/>
                </a:lnTo>
                <a:lnTo>
                  <a:pt x="93" y="35"/>
                </a:lnTo>
                <a:lnTo>
                  <a:pt x="85" y="26"/>
                </a:lnTo>
                <a:lnTo>
                  <a:pt x="76" y="21"/>
                </a:lnTo>
                <a:lnTo>
                  <a:pt x="72" y="17"/>
                </a:lnTo>
                <a:lnTo>
                  <a:pt x="64" y="12"/>
                </a:lnTo>
                <a:lnTo>
                  <a:pt x="60" y="11"/>
                </a:lnTo>
                <a:lnTo>
                  <a:pt x="54" y="8"/>
                </a:lnTo>
                <a:lnTo>
                  <a:pt x="49" y="8"/>
                </a:lnTo>
                <a:lnTo>
                  <a:pt x="44" y="5"/>
                </a:lnTo>
                <a:lnTo>
                  <a:pt x="2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5" name="Freeform 21"/>
          <p:cNvSpPr>
            <a:spLocks/>
          </p:cNvSpPr>
          <p:nvPr/>
        </p:nvSpPr>
        <p:spPr bwMode="auto">
          <a:xfrm>
            <a:off x="7598023" y="6029151"/>
            <a:ext cx="298450" cy="26987"/>
          </a:xfrm>
          <a:custGeom>
            <a:avLst/>
            <a:gdLst>
              <a:gd name="T0" fmla="*/ 284163 w 188"/>
              <a:gd name="T1" fmla="*/ 26987 h 17"/>
              <a:gd name="T2" fmla="*/ 288925 w 188"/>
              <a:gd name="T3" fmla="*/ 26987 h 17"/>
              <a:gd name="T4" fmla="*/ 293688 w 188"/>
              <a:gd name="T5" fmla="*/ 22225 h 17"/>
              <a:gd name="T6" fmla="*/ 298450 w 188"/>
              <a:gd name="T7" fmla="*/ 17462 h 17"/>
              <a:gd name="T8" fmla="*/ 298450 w 188"/>
              <a:gd name="T9" fmla="*/ 7937 h 17"/>
              <a:gd name="T10" fmla="*/ 293688 w 188"/>
              <a:gd name="T11" fmla="*/ 4762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2 h 17"/>
              <a:gd name="T18" fmla="*/ 0 w 188"/>
              <a:gd name="T19" fmla="*/ 7937 h 17"/>
              <a:gd name="T20" fmla="*/ 0 w 188"/>
              <a:gd name="T21" fmla="*/ 17462 h 17"/>
              <a:gd name="T22" fmla="*/ 4762 w 188"/>
              <a:gd name="T23" fmla="*/ 22225 h 17"/>
              <a:gd name="T24" fmla="*/ 9525 w 188"/>
              <a:gd name="T25" fmla="*/ 26987 h 17"/>
              <a:gd name="T26" fmla="*/ 14288 w 188"/>
              <a:gd name="T27" fmla="*/ 26987 h 17"/>
              <a:gd name="T28" fmla="*/ 284163 w 188"/>
              <a:gd name="T29" fmla="*/ 2698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6" name="Freeform 22"/>
          <p:cNvSpPr>
            <a:spLocks/>
          </p:cNvSpPr>
          <p:nvPr/>
        </p:nvSpPr>
        <p:spPr bwMode="auto">
          <a:xfrm>
            <a:off x="7598023" y="6389513"/>
            <a:ext cx="298450" cy="26988"/>
          </a:xfrm>
          <a:custGeom>
            <a:avLst/>
            <a:gdLst>
              <a:gd name="T0" fmla="*/ 284163 w 188"/>
              <a:gd name="T1" fmla="*/ 26988 h 17"/>
              <a:gd name="T2" fmla="*/ 288925 w 188"/>
              <a:gd name="T3" fmla="*/ 26988 h 17"/>
              <a:gd name="T4" fmla="*/ 293688 w 188"/>
              <a:gd name="T5" fmla="*/ 22225 h 17"/>
              <a:gd name="T6" fmla="*/ 298450 w 188"/>
              <a:gd name="T7" fmla="*/ 17463 h 17"/>
              <a:gd name="T8" fmla="*/ 298450 w 188"/>
              <a:gd name="T9" fmla="*/ 9525 h 17"/>
              <a:gd name="T10" fmla="*/ 293688 w 188"/>
              <a:gd name="T11" fmla="*/ 4763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3 h 17"/>
              <a:gd name="T18" fmla="*/ 0 w 188"/>
              <a:gd name="T19" fmla="*/ 9525 h 17"/>
              <a:gd name="T20" fmla="*/ 0 w 188"/>
              <a:gd name="T21" fmla="*/ 17463 h 17"/>
              <a:gd name="T22" fmla="*/ 4762 w 188"/>
              <a:gd name="T23" fmla="*/ 22225 h 17"/>
              <a:gd name="T24" fmla="*/ 9525 w 188"/>
              <a:gd name="T25" fmla="*/ 26988 h 17"/>
              <a:gd name="T26" fmla="*/ 14288 w 188"/>
              <a:gd name="T27" fmla="*/ 26988 h 17"/>
              <a:gd name="T28" fmla="*/ 284163 w 188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7" name="Freeform 23"/>
          <p:cNvSpPr>
            <a:spLocks/>
          </p:cNvSpPr>
          <p:nvPr/>
        </p:nvSpPr>
        <p:spPr bwMode="auto">
          <a:xfrm>
            <a:off x="7598023" y="6029151"/>
            <a:ext cx="26988" cy="387350"/>
          </a:xfrm>
          <a:custGeom>
            <a:avLst/>
            <a:gdLst>
              <a:gd name="T0" fmla="*/ 26988 w 17"/>
              <a:gd name="T1" fmla="*/ 12700 h 244"/>
              <a:gd name="T2" fmla="*/ 26988 w 17"/>
              <a:gd name="T3" fmla="*/ 7938 h 244"/>
              <a:gd name="T4" fmla="*/ 22225 w 17"/>
              <a:gd name="T5" fmla="*/ 4763 h 244"/>
              <a:gd name="T6" fmla="*/ 17463 w 17"/>
              <a:gd name="T7" fmla="*/ 0 h 244"/>
              <a:gd name="T8" fmla="*/ 9525 w 17"/>
              <a:gd name="T9" fmla="*/ 0 h 244"/>
              <a:gd name="T10" fmla="*/ 4763 w 17"/>
              <a:gd name="T11" fmla="*/ 4763 h 244"/>
              <a:gd name="T12" fmla="*/ 0 w 17"/>
              <a:gd name="T13" fmla="*/ 7938 h 244"/>
              <a:gd name="T14" fmla="*/ 0 w 17"/>
              <a:gd name="T15" fmla="*/ 377825 h 244"/>
              <a:gd name="T16" fmla="*/ 4763 w 17"/>
              <a:gd name="T17" fmla="*/ 382588 h 244"/>
              <a:gd name="T18" fmla="*/ 9525 w 17"/>
              <a:gd name="T19" fmla="*/ 387350 h 244"/>
              <a:gd name="T20" fmla="*/ 17463 w 17"/>
              <a:gd name="T21" fmla="*/ 387350 h 244"/>
              <a:gd name="T22" fmla="*/ 22225 w 17"/>
              <a:gd name="T23" fmla="*/ 382588 h 244"/>
              <a:gd name="T24" fmla="*/ 26988 w 17"/>
              <a:gd name="T25" fmla="*/ 377825 h 244"/>
              <a:gd name="T26" fmla="*/ 26988 w 17"/>
              <a:gd name="T27" fmla="*/ 374650 h 244"/>
              <a:gd name="T28" fmla="*/ 26988 w 17"/>
              <a:gd name="T29" fmla="*/ 12700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1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0" name="Freeform 26"/>
          <p:cNvSpPr>
            <a:spLocks/>
          </p:cNvSpPr>
          <p:nvPr/>
        </p:nvSpPr>
        <p:spPr bwMode="auto">
          <a:xfrm>
            <a:off x="7498011" y="4838526"/>
            <a:ext cx="700087" cy="928687"/>
          </a:xfrm>
          <a:custGeom>
            <a:avLst/>
            <a:gdLst>
              <a:gd name="T0" fmla="*/ 12700 w 441"/>
              <a:gd name="T1" fmla="*/ 0 h 585"/>
              <a:gd name="T2" fmla="*/ 7937 w 441"/>
              <a:gd name="T3" fmla="*/ 0 h 585"/>
              <a:gd name="T4" fmla="*/ 3175 w 441"/>
              <a:gd name="T5" fmla="*/ 4762 h 585"/>
              <a:gd name="T6" fmla="*/ 0 w 441"/>
              <a:gd name="T7" fmla="*/ 7937 h 585"/>
              <a:gd name="T8" fmla="*/ 0 w 441"/>
              <a:gd name="T9" fmla="*/ 919162 h 585"/>
              <a:gd name="T10" fmla="*/ 3175 w 441"/>
              <a:gd name="T11" fmla="*/ 923925 h 585"/>
              <a:gd name="T12" fmla="*/ 7937 w 441"/>
              <a:gd name="T13" fmla="*/ 928687 h 585"/>
              <a:gd name="T14" fmla="*/ 690562 w 441"/>
              <a:gd name="T15" fmla="*/ 928687 h 585"/>
              <a:gd name="T16" fmla="*/ 695325 w 441"/>
              <a:gd name="T17" fmla="*/ 923925 h 585"/>
              <a:gd name="T18" fmla="*/ 700087 w 441"/>
              <a:gd name="T19" fmla="*/ 919162 h 585"/>
              <a:gd name="T20" fmla="*/ 700087 w 441"/>
              <a:gd name="T21" fmla="*/ 7937 h 585"/>
              <a:gd name="T22" fmla="*/ 695325 w 441"/>
              <a:gd name="T23" fmla="*/ 4762 h 585"/>
              <a:gd name="T24" fmla="*/ 690562 w 441"/>
              <a:gd name="T25" fmla="*/ 0 h 585"/>
              <a:gd name="T26" fmla="*/ 685800 w 441"/>
              <a:gd name="T27" fmla="*/ 0 h 585"/>
              <a:gd name="T28" fmla="*/ 12700 w 441"/>
              <a:gd name="T29" fmla="*/ 0 h 585"/>
              <a:gd name="T30" fmla="*/ 12700 w 441"/>
              <a:gd name="T31" fmla="*/ 25400 h 585"/>
              <a:gd name="T32" fmla="*/ 685800 w 441"/>
              <a:gd name="T33" fmla="*/ 25400 h 585"/>
              <a:gd name="T34" fmla="*/ 673100 w 441"/>
              <a:gd name="T35" fmla="*/ 12700 h 585"/>
              <a:gd name="T36" fmla="*/ 673100 w 441"/>
              <a:gd name="T37" fmla="*/ 915987 h 585"/>
              <a:gd name="T38" fmla="*/ 685800 w 441"/>
              <a:gd name="T39" fmla="*/ 901700 h 585"/>
              <a:gd name="T40" fmla="*/ 12700 w 441"/>
              <a:gd name="T41" fmla="*/ 901700 h 585"/>
              <a:gd name="T42" fmla="*/ 25400 w 441"/>
              <a:gd name="T43" fmla="*/ 915987 h 585"/>
              <a:gd name="T44" fmla="*/ 25400 w 441"/>
              <a:gd name="T45" fmla="*/ 12700 h 585"/>
              <a:gd name="T46" fmla="*/ 12700 w 441"/>
              <a:gd name="T47" fmla="*/ 25400 h 585"/>
              <a:gd name="T48" fmla="*/ 12700 w 441"/>
              <a:gd name="T49" fmla="*/ 0 h 5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1"/>
              <a:gd name="T76" fmla="*/ 0 h 585"/>
              <a:gd name="T77" fmla="*/ 441 w 441"/>
              <a:gd name="T78" fmla="*/ 585 h 5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1" h="585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579"/>
                </a:lnTo>
                <a:lnTo>
                  <a:pt x="2" y="582"/>
                </a:lnTo>
                <a:lnTo>
                  <a:pt x="5" y="585"/>
                </a:lnTo>
                <a:lnTo>
                  <a:pt x="435" y="585"/>
                </a:lnTo>
                <a:lnTo>
                  <a:pt x="438" y="582"/>
                </a:lnTo>
                <a:lnTo>
                  <a:pt x="441" y="579"/>
                </a:lnTo>
                <a:lnTo>
                  <a:pt x="441" y="5"/>
                </a:lnTo>
                <a:lnTo>
                  <a:pt x="438" y="3"/>
                </a:lnTo>
                <a:lnTo>
                  <a:pt x="435" y="0"/>
                </a:lnTo>
                <a:lnTo>
                  <a:pt x="432" y="0"/>
                </a:lnTo>
                <a:lnTo>
                  <a:pt x="8" y="0"/>
                </a:lnTo>
                <a:lnTo>
                  <a:pt x="8" y="16"/>
                </a:lnTo>
                <a:lnTo>
                  <a:pt x="432" y="16"/>
                </a:lnTo>
                <a:lnTo>
                  <a:pt x="424" y="8"/>
                </a:lnTo>
                <a:lnTo>
                  <a:pt x="424" y="577"/>
                </a:lnTo>
                <a:lnTo>
                  <a:pt x="432" y="568"/>
                </a:lnTo>
                <a:lnTo>
                  <a:pt x="8" y="568"/>
                </a:lnTo>
                <a:lnTo>
                  <a:pt x="16" y="577"/>
                </a:lnTo>
                <a:lnTo>
                  <a:pt x="16" y="8"/>
                </a:lnTo>
                <a:lnTo>
                  <a:pt x="8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1" name="Rectangle 27"/>
          <p:cNvSpPr>
            <a:spLocks noChangeArrowheads="1"/>
          </p:cNvSpPr>
          <p:nvPr/>
        </p:nvSpPr>
        <p:spPr bwMode="auto">
          <a:xfrm>
            <a:off x="7693273" y="545288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02" name="Rectangle 28"/>
          <p:cNvSpPr>
            <a:spLocks noChangeArrowheads="1"/>
          </p:cNvSpPr>
          <p:nvPr/>
        </p:nvSpPr>
        <p:spPr bwMode="auto">
          <a:xfrm>
            <a:off x="7567861" y="495758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03" name="Rectangle 29"/>
          <p:cNvSpPr>
            <a:spLocks noChangeArrowheads="1"/>
          </p:cNvSpPr>
          <p:nvPr/>
        </p:nvSpPr>
        <p:spPr bwMode="auto">
          <a:xfrm>
            <a:off x="7975848" y="4943301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04" name="Rectangle 30"/>
          <p:cNvSpPr>
            <a:spLocks noChangeArrowheads="1"/>
          </p:cNvSpPr>
          <p:nvPr/>
        </p:nvSpPr>
        <p:spPr bwMode="auto">
          <a:xfrm>
            <a:off x="7975848" y="5437013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Q'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05" name="Freeform 31"/>
          <p:cNvSpPr>
            <a:spLocks/>
          </p:cNvSpPr>
          <p:nvPr/>
        </p:nvSpPr>
        <p:spPr bwMode="auto">
          <a:xfrm>
            <a:off x="7498011" y="5430663"/>
            <a:ext cx="136525" cy="122238"/>
          </a:xfrm>
          <a:custGeom>
            <a:avLst/>
            <a:gdLst>
              <a:gd name="T0" fmla="*/ 20637 w 86"/>
              <a:gd name="T1" fmla="*/ 1588 h 77"/>
              <a:gd name="T2" fmla="*/ 19050 w 86"/>
              <a:gd name="T3" fmla="*/ 1588 h 77"/>
              <a:gd name="T4" fmla="*/ 14288 w 86"/>
              <a:gd name="T5" fmla="*/ 0 h 77"/>
              <a:gd name="T6" fmla="*/ 7938 w 86"/>
              <a:gd name="T7" fmla="*/ 0 h 77"/>
              <a:gd name="T8" fmla="*/ 6350 w 86"/>
              <a:gd name="T9" fmla="*/ 1588 h 77"/>
              <a:gd name="T10" fmla="*/ 1588 w 86"/>
              <a:gd name="T11" fmla="*/ 4763 h 77"/>
              <a:gd name="T12" fmla="*/ 1588 w 86"/>
              <a:gd name="T13" fmla="*/ 6350 h 77"/>
              <a:gd name="T14" fmla="*/ 0 w 86"/>
              <a:gd name="T15" fmla="*/ 11113 h 77"/>
              <a:gd name="T16" fmla="*/ 0 w 86"/>
              <a:gd name="T17" fmla="*/ 17463 h 77"/>
              <a:gd name="T18" fmla="*/ 1588 w 86"/>
              <a:gd name="T19" fmla="*/ 19050 h 77"/>
              <a:gd name="T20" fmla="*/ 3175 w 86"/>
              <a:gd name="T21" fmla="*/ 23813 h 77"/>
              <a:gd name="T22" fmla="*/ 114300 w 86"/>
              <a:gd name="T23" fmla="*/ 120650 h 77"/>
              <a:gd name="T24" fmla="*/ 115888 w 86"/>
              <a:gd name="T25" fmla="*/ 120650 h 77"/>
              <a:gd name="T26" fmla="*/ 120650 w 86"/>
              <a:gd name="T27" fmla="*/ 122238 h 77"/>
              <a:gd name="T28" fmla="*/ 127000 w 86"/>
              <a:gd name="T29" fmla="*/ 122238 h 77"/>
              <a:gd name="T30" fmla="*/ 128588 w 86"/>
              <a:gd name="T31" fmla="*/ 120650 h 77"/>
              <a:gd name="T32" fmla="*/ 133350 w 86"/>
              <a:gd name="T33" fmla="*/ 119063 h 77"/>
              <a:gd name="T34" fmla="*/ 133350 w 86"/>
              <a:gd name="T35" fmla="*/ 115888 h 77"/>
              <a:gd name="T36" fmla="*/ 136525 w 86"/>
              <a:gd name="T37" fmla="*/ 112713 h 77"/>
              <a:gd name="T38" fmla="*/ 136525 w 86"/>
              <a:gd name="T39" fmla="*/ 104775 h 77"/>
              <a:gd name="T40" fmla="*/ 133350 w 86"/>
              <a:gd name="T41" fmla="*/ 103188 h 77"/>
              <a:gd name="T42" fmla="*/ 131763 w 86"/>
              <a:gd name="T43" fmla="*/ 98425 h 77"/>
              <a:gd name="T44" fmla="*/ 20637 w 86"/>
              <a:gd name="T45" fmla="*/ 1588 h 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6"/>
              <a:gd name="T70" fmla="*/ 0 h 77"/>
              <a:gd name="T71" fmla="*/ 86 w 86"/>
              <a:gd name="T72" fmla="*/ 77 h 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6" h="77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2"/>
                </a:lnTo>
                <a:lnTo>
                  <a:pt x="2" y="15"/>
                </a:lnTo>
                <a:lnTo>
                  <a:pt x="72" y="76"/>
                </a:lnTo>
                <a:lnTo>
                  <a:pt x="73" y="76"/>
                </a:lnTo>
                <a:lnTo>
                  <a:pt x="76" y="77"/>
                </a:lnTo>
                <a:lnTo>
                  <a:pt x="80" y="77"/>
                </a:lnTo>
                <a:lnTo>
                  <a:pt x="81" y="76"/>
                </a:lnTo>
                <a:lnTo>
                  <a:pt x="84" y="75"/>
                </a:lnTo>
                <a:lnTo>
                  <a:pt x="84" y="73"/>
                </a:lnTo>
                <a:lnTo>
                  <a:pt x="86" y="71"/>
                </a:lnTo>
                <a:lnTo>
                  <a:pt x="86" y="66"/>
                </a:lnTo>
                <a:lnTo>
                  <a:pt x="84" y="65"/>
                </a:lnTo>
                <a:lnTo>
                  <a:pt x="83" y="62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6" name="Freeform 32"/>
          <p:cNvSpPr>
            <a:spLocks/>
          </p:cNvSpPr>
          <p:nvPr/>
        </p:nvSpPr>
        <p:spPr bwMode="auto">
          <a:xfrm>
            <a:off x="7498011" y="5527501"/>
            <a:ext cx="136525" cy="98425"/>
          </a:xfrm>
          <a:custGeom>
            <a:avLst/>
            <a:gdLst>
              <a:gd name="T0" fmla="*/ 128588 w 86"/>
              <a:gd name="T1" fmla="*/ 23813 h 62"/>
              <a:gd name="T2" fmla="*/ 133350 w 86"/>
              <a:gd name="T3" fmla="*/ 19050 h 62"/>
              <a:gd name="T4" fmla="*/ 136525 w 86"/>
              <a:gd name="T5" fmla="*/ 15875 h 62"/>
              <a:gd name="T6" fmla="*/ 136525 w 86"/>
              <a:gd name="T7" fmla="*/ 7938 h 62"/>
              <a:gd name="T8" fmla="*/ 131763 w 86"/>
              <a:gd name="T9" fmla="*/ 4763 h 62"/>
              <a:gd name="T10" fmla="*/ 128588 w 86"/>
              <a:gd name="T11" fmla="*/ 1588 h 62"/>
              <a:gd name="T12" fmla="*/ 125413 w 86"/>
              <a:gd name="T13" fmla="*/ 0 h 62"/>
              <a:gd name="T14" fmla="*/ 117475 w 86"/>
              <a:gd name="T15" fmla="*/ 0 h 62"/>
              <a:gd name="T16" fmla="*/ 115888 w 86"/>
              <a:gd name="T17" fmla="*/ 1588 h 62"/>
              <a:gd name="T18" fmla="*/ 6350 w 86"/>
              <a:gd name="T19" fmla="*/ 74613 h 62"/>
              <a:gd name="T20" fmla="*/ 1588 w 86"/>
              <a:gd name="T21" fmla="*/ 79375 h 62"/>
              <a:gd name="T22" fmla="*/ 0 w 86"/>
              <a:gd name="T23" fmla="*/ 82550 h 62"/>
              <a:gd name="T24" fmla="*/ 0 w 86"/>
              <a:gd name="T25" fmla="*/ 90488 h 62"/>
              <a:gd name="T26" fmla="*/ 3175 w 86"/>
              <a:gd name="T27" fmla="*/ 93663 h 62"/>
              <a:gd name="T28" fmla="*/ 6350 w 86"/>
              <a:gd name="T29" fmla="*/ 96838 h 62"/>
              <a:gd name="T30" fmla="*/ 11112 w 86"/>
              <a:gd name="T31" fmla="*/ 98425 h 62"/>
              <a:gd name="T32" fmla="*/ 17462 w 86"/>
              <a:gd name="T33" fmla="*/ 98425 h 62"/>
              <a:gd name="T34" fmla="*/ 19050 w 86"/>
              <a:gd name="T35" fmla="*/ 96838 h 62"/>
              <a:gd name="T36" fmla="*/ 128588 w 86"/>
              <a:gd name="T37" fmla="*/ 23813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"/>
              <a:gd name="T58" fmla="*/ 0 h 62"/>
              <a:gd name="T59" fmla="*/ 86 w 86"/>
              <a:gd name="T60" fmla="*/ 62 h 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" h="62">
                <a:moveTo>
                  <a:pt x="81" y="15"/>
                </a:moveTo>
                <a:lnTo>
                  <a:pt x="84" y="12"/>
                </a:lnTo>
                <a:lnTo>
                  <a:pt x="86" y="10"/>
                </a:lnTo>
                <a:lnTo>
                  <a:pt x="86" y="5"/>
                </a:lnTo>
                <a:lnTo>
                  <a:pt x="83" y="3"/>
                </a:lnTo>
                <a:lnTo>
                  <a:pt x="81" y="1"/>
                </a:lnTo>
                <a:lnTo>
                  <a:pt x="79" y="0"/>
                </a:lnTo>
                <a:lnTo>
                  <a:pt x="74" y="0"/>
                </a:lnTo>
                <a:lnTo>
                  <a:pt x="73" y="1"/>
                </a:lnTo>
                <a:lnTo>
                  <a:pt x="4" y="47"/>
                </a:lnTo>
                <a:lnTo>
                  <a:pt x="1" y="50"/>
                </a:lnTo>
                <a:lnTo>
                  <a:pt x="0" y="52"/>
                </a:lnTo>
                <a:lnTo>
                  <a:pt x="0" y="57"/>
                </a:lnTo>
                <a:lnTo>
                  <a:pt x="2" y="59"/>
                </a:lnTo>
                <a:lnTo>
                  <a:pt x="4" y="61"/>
                </a:lnTo>
                <a:lnTo>
                  <a:pt x="7" y="62"/>
                </a:lnTo>
                <a:lnTo>
                  <a:pt x="11" y="62"/>
                </a:lnTo>
                <a:lnTo>
                  <a:pt x="12" y="61"/>
                </a:lnTo>
                <a:lnTo>
                  <a:pt x="81" y="1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7" name="Freeform 33"/>
          <p:cNvSpPr>
            <a:spLocks/>
          </p:cNvSpPr>
          <p:nvPr/>
        </p:nvSpPr>
        <p:spPr bwMode="auto">
          <a:xfrm>
            <a:off x="6548686" y="5910088"/>
            <a:ext cx="84137" cy="211138"/>
          </a:xfrm>
          <a:custGeom>
            <a:avLst/>
            <a:gdLst>
              <a:gd name="T0" fmla="*/ 57150 w 53"/>
              <a:gd name="T1" fmla="*/ 203200 h 133"/>
              <a:gd name="T2" fmla="*/ 61912 w 53"/>
              <a:gd name="T3" fmla="*/ 209550 h 133"/>
              <a:gd name="T4" fmla="*/ 68262 w 53"/>
              <a:gd name="T5" fmla="*/ 211138 h 133"/>
              <a:gd name="T6" fmla="*/ 76200 w 53"/>
              <a:gd name="T7" fmla="*/ 209550 h 133"/>
              <a:gd name="T8" fmla="*/ 80962 w 53"/>
              <a:gd name="T9" fmla="*/ 204788 h 133"/>
              <a:gd name="T10" fmla="*/ 84137 w 53"/>
              <a:gd name="T11" fmla="*/ 193675 h 133"/>
              <a:gd name="T12" fmla="*/ 80962 w 53"/>
              <a:gd name="T13" fmla="*/ 176213 h 133"/>
              <a:gd name="T14" fmla="*/ 79375 w 53"/>
              <a:gd name="T15" fmla="*/ 158750 h 133"/>
              <a:gd name="T16" fmla="*/ 76200 w 53"/>
              <a:gd name="T17" fmla="*/ 146050 h 133"/>
              <a:gd name="T18" fmla="*/ 74612 w 53"/>
              <a:gd name="T19" fmla="*/ 134938 h 133"/>
              <a:gd name="T20" fmla="*/ 69850 w 53"/>
              <a:gd name="T21" fmla="*/ 114300 h 133"/>
              <a:gd name="T22" fmla="*/ 63500 w 53"/>
              <a:gd name="T23" fmla="*/ 96838 h 133"/>
              <a:gd name="T24" fmla="*/ 58737 w 53"/>
              <a:gd name="T25" fmla="*/ 77788 h 133"/>
              <a:gd name="T26" fmla="*/ 55562 w 53"/>
              <a:gd name="T27" fmla="*/ 66675 h 133"/>
              <a:gd name="T28" fmla="*/ 50800 w 53"/>
              <a:gd name="T29" fmla="*/ 55563 h 133"/>
              <a:gd name="T30" fmla="*/ 41275 w 53"/>
              <a:gd name="T31" fmla="*/ 39688 h 133"/>
              <a:gd name="T32" fmla="*/ 36512 w 53"/>
              <a:gd name="T33" fmla="*/ 28575 h 133"/>
              <a:gd name="T34" fmla="*/ 23812 w 53"/>
              <a:gd name="T35" fmla="*/ 6350 h 133"/>
              <a:gd name="T36" fmla="*/ 15875 w 53"/>
              <a:gd name="T37" fmla="*/ 0 h 133"/>
              <a:gd name="T38" fmla="*/ 4762 w 53"/>
              <a:gd name="T39" fmla="*/ 4763 h 133"/>
              <a:gd name="T40" fmla="*/ 0 w 53"/>
              <a:gd name="T41" fmla="*/ 11113 h 133"/>
              <a:gd name="T42" fmla="*/ 1587 w 53"/>
              <a:gd name="T43" fmla="*/ 20638 h 133"/>
              <a:gd name="T44" fmla="*/ 11112 w 53"/>
              <a:gd name="T45" fmla="*/ 33338 h 133"/>
              <a:gd name="T46" fmla="*/ 12700 w 53"/>
              <a:gd name="T47" fmla="*/ 41275 h 133"/>
              <a:gd name="T48" fmla="*/ 19050 w 53"/>
              <a:gd name="T49" fmla="*/ 55563 h 133"/>
              <a:gd name="T50" fmla="*/ 23812 w 53"/>
              <a:gd name="T51" fmla="*/ 63500 h 133"/>
              <a:gd name="T52" fmla="*/ 28575 w 53"/>
              <a:gd name="T53" fmla="*/ 74613 h 133"/>
              <a:gd name="T54" fmla="*/ 33337 w 53"/>
              <a:gd name="T55" fmla="*/ 85725 h 133"/>
              <a:gd name="T56" fmla="*/ 36512 w 53"/>
              <a:gd name="T57" fmla="*/ 101600 h 133"/>
              <a:gd name="T58" fmla="*/ 44450 w 53"/>
              <a:gd name="T59" fmla="*/ 119063 h 133"/>
              <a:gd name="T60" fmla="*/ 47625 w 53"/>
              <a:gd name="T61" fmla="*/ 138113 h 133"/>
              <a:gd name="T62" fmla="*/ 50800 w 53"/>
              <a:gd name="T63" fmla="*/ 149225 h 133"/>
              <a:gd name="T64" fmla="*/ 52387 w 53"/>
              <a:gd name="T65" fmla="*/ 163513 h 133"/>
              <a:gd name="T66" fmla="*/ 55562 w 53"/>
              <a:gd name="T67" fmla="*/ 180975 h 133"/>
              <a:gd name="T68" fmla="*/ 57150 w 53"/>
              <a:gd name="T69" fmla="*/ 203200 h 1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3"/>
              <a:gd name="T106" fmla="*/ 0 h 133"/>
              <a:gd name="T107" fmla="*/ 53 w 53"/>
              <a:gd name="T108" fmla="*/ 133 h 1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3" h="133">
                <a:moveTo>
                  <a:pt x="36" y="125"/>
                </a:moveTo>
                <a:lnTo>
                  <a:pt x="36" y="128"/>
                </a:lnTo>
                <a:lnTo>
                  <a:pt x="37" y="129"/>
                </a:lnTo>
                <a:lnTo>
                  <a:pt x="39" y="132"/>
                </a:lnTo>
                <a:lnTo>
                  <a:pt x="40" y="132"/>
                </a:lnTo>
                <a:lnTo>
                  <a:pt x="43" y="133"/>
                </a:lnTo>
                <a:lnTo>
                  <a:pt x="47" y="133"/>
                </a:lnTo>
                <a:lnTo>
                  <a:pt x="48" y="132"/>
                </a:lnTo>
                <a:lnTo>
                  <a:pt x="51" y="130"/>
                </a:lnTo>
                <a:lnTo>
                  <a:pt x="51" y="129"/>
                </a:lnTo>
                <a:lnTo>
                  <a:pt x="53" y="126"/>
                </a:lnTo>
                <a:lnTo>
                  <a:pt x="53" y="122"/>
                </a:lnTo>
                <a:lnTo>
                  <a:pt x="51" y="119"/>
                </a:lnTo>
                <a:lnTo>
                  <a:pt x="51" y="111"/>
                </a:lnTo>
                <a:lnTo>
                  <a:pt x="50" y="107"/>
                </a:lnTo>
                <a:lnTo>
                  <a:pt x="50" y="100"/>
                </a:lnTo>
                <a:lnTo>
                  <a:pt x="48" y="96"/>
                </a:lnTo>
                <a:lnTo>
                  <a:pt x="48" y="92"/>
                </a:lnTo>
                <a:lnTo>
                  <a:pt x="47" y="87"/>
                </a:lnTo>
                <a:lnTo>
                  <a:pt x="47" y="85"/>
                </a:lnTo>
                <a:lnTo>
                  <a:pt x="44" y="76"/>
                </a:lnTo>
                <a:lnTo>
                  <a:pt x="44" y="72"/>
                </a:lnTo>
                <a:lnTo>
                  <a:pt x="43" y="68"/>
                </a:lnTo>
                <a:lnTo>
                  <a:pt x="40" y="61"/>
                </a:lnTo>
                <a:lnTo>
                  <a:pt x="40" y="58"/>
                </a:lnTo>
                <a:lnTo>
                  <a:pt x="37" y="49"/>
                </a:lnTo>
                <a:lnTo>
                  <a:pt x="36" y="46"/>
                </a:lnTo>
                <a:lnTo>
                  <a:pt x="35" y="42"/>
                </a:lnTo>
                <a:lnTo>
                  <a:pt x="33" y="39"/>
                </a:lnTo>
                <a:lnTo>
                  <a:pt x="32" y="35"/>
                </a:lnTo>
                <a:lnTo>
                  <a:pt x="26" y="26"/>
                </a:lnTo>
                <a:lnTo>
                  <a:pt x="26" y="25"/>
                </a:lnTo>
                <a:lnTo>
                  <a:pt x="25" y="21"/>
                </a:lnTo>
                <a:lnTo>
                  <a:pt x="23" y="18"/>
                </a:lnTo>
                <a:lnTo>
                  <a:pt x="21" y="13"/>
                </a:lnTo>
                <a:lnTo>
                  <a:pt x="15" y="4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1" y="13"/>
                </a:lnTo>
                <a:lnTo>
                  <a:pt x="4" y="19"/>
                </a:lnTo>
                <a:lnTo>
                  <a:pt x="7" y="21"/>
                </a:lnTo>
                <a:lnTo>
                  <a:pt x="7" y="24"/>
                </a:lnTo>
                <a:lnTo>
                  <a:pt x="8" y="26"/>
                </a:lnTo>
                <a:lnTo>
                  <a:pt x="10" y="31"/>
                </a:lnTo>
                <a:lnTo>
                  <a:pt x="12" y="35"/>
                </a:lnTo>
                <a:lnTo>
                  <a:pt x="15" y="39"/>
                </a:lnTo>
                <a:lnTo>
                  <a:pt x="15" y="40"/>
                </a:lnTo>
                <a:lnTo>
                  <a:pt x="16" y="44"/>
                </a:lnTo>
                <a:lnTo>
                  <a:pt x="18" y="47"/>
                </a:lnTo>
                <a:lnTo>
                  <a:pt x="19" y="51"/>
                </a:lnTo>
                <a:lnTo>
                  <a:pt x="21" y="54"/>
                </a:lnTo>
                <a:lnTo>
                  <a:pt x="23" y="61"/>
                </a:lnTo>
                <a:lnTo>
                  <a:pt x="23" y="64"/>
                </a:lnTo>
                <a:lnTo>
                  <a:pt x="26" y="74"/>
                </a:lnTo>
                <a:lnTo>
                  <a:pt x="28" y="75"/>
                </a:lnTo>
                <a:lnTo>
                  <a:pt x="28" y="79"/>
                </a:lnTo>
                <a:lnTo>
                  <a:pt x="30" y="87"/>
                </a:lnTo>
                <a:lnTo>
                  <a:pt x="30" y="90"/>
                </a:lnTo>
                <a:lnTo>
                  <a:pt x="32" y="94"/>
                </a:lnTo>
                <a:lnTo>
                  <a:pt x="32" y="99"/>
                </a:lnTo>
                <a:lnTo>
                  <a:pt x="33" y="103"/>
                </a:lnTo>
                <a:lnTo>
                  <a:pt x="33" y="110"/>
                </a:lnTo>
                <a:lnTo>
                  <a:pt x="35" y="114"/>
                </a:lnTo>
                <a:lnTo>
                  <a:pt x="35" y="122"/>
                </a:lnTo>
                <a:lnTo>
                  <a:pt x="36" y="128"/>
                </a:lnTo>
                <a:lnTo>
                  <a:pt x="36" y="12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8" name="Freeform 34"/>
          <p:cNvSpPr>
            <a:spLocks/>
          </p:cNvSpPr>
          <p:nvPr/>
        </p:nvSpPr>
        <p:spPr bwMode="auto">
          <a:xfrm>
            <a:off x="6553448" y="5911676"/>
            <a:ext cx="458788" cy="203200"/>
          </a:xfrm>
          <a:custGeom>
            <a:avLst/>
            <a:gdLst>
              <a:gd name="T0" fmla="*/ 438150 w 289"/>
              <a:gd name="T1" fmla="*/ 198437 h 128"/>
              <a:gd name="T2" fmla="*/ 441325 w 289"/>
              <a:gd name="T3" fmla="*/ 203200 h 128"/>
              <a:gd name="T4" fmla="*/ 449263 w 289"/>
              <a:gd name="T5" fmla="*/ 203200 h 128"/>
              <a:gd name="T6" fmla="*/ 452438 w 289"/>
              <a:gd name="T7" fmla="*/ 201612 h 128"/>
              <a:gd name="T8" fmla="*/ 457200 w 289"/>
              <a:gd name="T9" fmla="*/ 196850 h 128"/>
              <a:gd name="T10" fmla="*/ 458788 w 289"/>
              <a:gd name="T11" fmla="*/ 193675 h 128"/>
              <a:gd name="T12" fmla="*/ 458788 w 289"/>
              <a:gd name="T13" fmla="*/ 187325 h 128"/>
              <a:gd name="T14" fmla="*/ 457200 w 289"/>
              <a:gd name="T15" fmla="*/ 184150 h 128"/>
              <a:gd name="T16" fmla="*/ 455613 w 289"/>
              <a:gd name="T17" fmla="*/ 180975 h 128"/>
              <a:gd name="T18" fmla="*/ 415925 w 289"/>
              <a:gd name="T19" fmla="*/ 141287 h 128"/>
              <a:gd name="T20" fmla="*/ 381000 w 289"/>
              <a:gd name="T21" fmla="*/ 112712 h 128"/>
              <a:gd name="T22" fmla="*/ 366713 w 289"/>
              <a:gd name="T23" fmla="*/ 106362 h 128"/>
              <a:gd name="T24" fmla="*/ 355600 w 289"/>
              <a:gd name="T25" fmla="*/ 96837 h 128"/>
              <a:gd name="T26" fmla="*/ 342900 w 289"/>
              <a:gd name="T27" fmla="*/ 90487 h 128"/>
              <a:gd name="T28" fmla="*/ 331788 w 289"/>
              <a:gd name="T29" fmla="*/ 82550 h 128"/>
              <a:gd name="T30" fmla="*/ 292100 w 289"/>
              <a:gd name="T31" fmla="*/ 61912 h 128"/>
              <a:gd name="T32" fmla="*/ 274638 w 289"/>
              <a:gd name="T33" fmla="*/ 53975 h 128"/>
              <a:gd name="T34" fmla="*/ 261938 w 289"/>
              <a:gd name="T35" fmla="*/ 49212 h 128"/>
              <a:gd name="T36" fmla="*/ 247650 w 289"/>
              <a:gd name="T37" fmla="*/ 42862 h 128"/>
              <a:gd name="T38" fmla="*/ 233363 w 289"/>
              <a:gd name="T39" fmla="*/ 38100 h 128"/>
              <a:gd name="T40" fmla="*/ 219075 w 289"/>
              <a:gd name="T41" fmla="*/ 33337 h 128"/>
              <a:gd name="T42" fmla="*/ 155575 w 289"/>
              <a:gd name="T43" fmla="*/ 15875 h 128"/>
              <a:gd name="T44" fmla="*/ 125413 w 289"/>
              <a:gd name="T45" fmla="*/ 11112 h 128"/>
              <a:gd name="T46" fmla="*/ 109538 w 289"/>
              <a:gd name="T47" fmla="*/ 7937 h 128"/>
              <a:gd name="T48" fmla="*/ 92075 w 289"/>
              <a:gd name="T49" fmla="*/ 4762 h 128"/>
              <a:gd name="T50" fmla="*/ 76200 w 289"/>
              <a:gd name="T51" fmla="*/ 4762 h 128"/>
              <a:gd name="T52" fmla="*/ 63500 w 289"/>
              <a:gd name="T53" fmla="*/ 3175 h 128"/>
              <a:gd name="T54" fmla="*/ 42863 w 289"/>
              <a:gd name="T55" fmla="*/ 0 h 128"/>
              <a:gd name="T56" fmla="*/ 11113 w 289"/>
              <a:gd name="T57" fmla="*/ 0 h 128"/>
              <a:gd name="T58" fmla="*/ 6350 w 289"/>
              <a:gd name="T59" fmla="*/ 3175 h 128"/>
              <a:gd name="T60" fmla="*/ 1588 w 289"/>
              <a:gd name="T61" fmla="*/ 7937 h 128"/>
              <a:gd name="T62" fmla="*/ 0 w 289"/>
              <a:gd name="T63" fmla="*/ 9525 h 128"/>
              <a:gd name="T64" fmla="*/ 0 w 289"/>
              <a:gd name="T65" fmla="*/ 15875 h 128"/>
              <a:gd name="T66" fmla="*/ 1588 w 289"/>
              <a:gd name="T67" fmla="*/ 20637 h 128"/>
              <a:gd name="T68" fmla="*/ 6350 w 289"/>
              <a:gd name="T69" fmla="*/ 25400 h 128"/>
              <a:gd name="T70" fmla="*/ 7938 w 289"/>
              <a:gd name="T71" fmla="*/ 26987 h 128"/>
              <a:gd name="T72" fmla="*/ 12700 w 289"/>
              <a:gd name="T73" fmla="*/ 26987 h 128"/>
              <a:gd name="T74" fmla="*/ 42863 w 289"/>
              <a:gd name="T75" fmla="*/ 26987 h 128"/>
              <a:gd name="T76" fmla="*/ 58738 w 289"/>
              <a:gd name="T77" fmla="*/ 28575 h 128"/>
              <a:gd name="T78" fmla="*/ 76200 w 289"/>
              <a:gd name="T79" fmla="*/ 31750 h 128"/>
              <a:gd name="T80" fmla="*/ 92075 w 289"/>
              <a:gd name="T81" fmla="*/ 31750 h 128"/>
              <a:gd name="T82" fmla="*/ 104775 w 289"/>
              <a:gd name="T83" fmla="*/ 33337 h 128"/>
              <a:gd name="T84" fmla="*/ 120650 w 289"/>
              <a:gd name="T85" fmla="*/ 38100 h 128"/>
              <a:gd name="T86" fmla="*/ 150813 w 289"/>
              <a:gd name="T87" fmla="*/ 42862 h 128"/>
              <a:gd name="T88" fmla="*/ 211138 w 289"/>
              <a:gd name="T89" fmla="*/ 60325 h 128"/>
              <a:gd name="T90" fmla="*/ 223838 w 289"/>
              <a:gd name="T91" fmla="*/ 65087 h 128"/>
              <a:gd name="T92" fmla="*/ 239713 w 289"/>
              <a:gd name="T93" fmla="*/ 68262 h 128"/>
              <a:gd name="T94" fmla="*/ 252413 w 289"/>
              <a:gd name="T95" fmla="*/ 76200 h 128"/>
              <a:gd name="T96" fmla="*/ 265113 w 289"/>
              <a:gd name="T97" fmla="*/ 79375 h 128"/>
              <a:gd name="T98" fmla="*/ 279400 w 289"/>
              <a:gd name="T99" fmla="*/ 84137 h 128"/>
              <a:gd name="T100" fmla="*/ 319088 w 289"/>
              <a:gd name="T101" fmla="*/ 104775 h 128"/>
              <a:gd name="T102" fmla="*/ 330200 w 289"/>
              <a:gd name="T103" fmla="*/ 112712 h 128"/>
              <a:gd name="T104" fmla="*/ 342900 w 289"/>
              <a:gd name="T105" fmla="*/ 119062 h 128"/>
              <a:gd name="T106" fmla="*/ 354013 w 289"/>
              <a:gd name="T107" fmla="*/ 128587 h 128"/>
              <a:gd name="T108" fmla="*/ 366713 w 289"/>
              <a:gd name="T109" fmla="*/ 134937 h 128"/>
              <a:gd name="T110" fmla="*/ 398463 w 289"/>
              <a:gd name="T111" fmla="*/ 158750 h 128"/>
              <a:gd name="T112" fmla="*/ 438150 w 289"/>
              <a:gd name="T113" fmla="*/ 198437 h 1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89"/>
              <a:gd name="T172" fmla="*/ 0 h 128"/>
              <a:gd name="T173" fmla="*/ 289 w 289"/>
              <a:gd name="T174" fmla="*/ 128 h 1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89" h="128">
                <a:moveTo>
                  <a:pt x="276" y="125"/>
                </a:moveTo>
                <a:lnTo>
                  <a:pt x="278" y="128"/>
                </a:lnTo>
                <a:lnTo>
                  <a:pt x="283" y="128"/>
                </a:lnTo>
                <a:lnTo>
                  <a:pt x="285" y="127"/>
                </a:lnTo>
                <a:lnTo>
                  <a:pt x="288" y="124"/>
                </a:lnTo>
                <a:lnTo>
                  <a:pt x="289" y="122"/>
                </a:lnTo>
                <a:lnTo>
                  <a:pt x="289" y="118"/>
                </a:lnTo>
                <a:lnTo>
                  <a:pt x="288" y="116"/>
                </a:lnTo>
                <a:lnTo>
                  <a:pt x="287" y="114"/>
                </a:lnTo>
                <a:lnTo>
                  <a:pt x="262" y="89"/>
                </a:lnTo>
                <a:lnTo>
                  <a:pt x="240" y="71"/>
                </a:lnTo>
                <a:lnTo>
                  <a:pt x="231" y="67"/>
                </a:lnTo>
                <a:lnTo>
                  <a:pt x="224" y="61"/>
                </a:lnTo>
                <a:lnTo>
                  <a:pt x="216" y="57"/>
                </a:lnTo>
                <a:lnTo>
                  <a:pt x="209" y="52"/>
                </a:lnTo>
                <a:lnTo>
                  <a:pt x="184" y="39"/>
                </a:lnTo>
                <a:lnTo>
                  <a:pt x="173" y="34"/>
                </a:lnTo>
                <a:lnTo>
                  <a:pt x="165" y="31"/>
                </a:lnTo>
                <a:lnTo>
                  <a:pt x="156" y="27"/>
                </a:lnTo>
                <a:lnTo>
                  <a:pt x="147" y="24"/>
                </a:lnTo>
                <a:lnTo>
                  <a:pt x="138" y="21"/>
                </a:lnTo>
                <a:lnTo>
                  <a:pt x="98" y="10"/>
                </a:lnTo>
                <a:lnTo>
                  <a:pt x="79" y="7"/>
                </a:lnTo>
                <a:lnTo>
                  <a:pt x="69" y="5"/>
                </a:lnTo>
                <a:lnTo>
                  <a:pt x="58" y="3"/>
                </a:lnTo>
                <a:lnTo>
                  <a:pt x="48" y="3"/>
                </a:lnTo>
                <a:lnTo>
                  <a:pt x="40" y="2"/>
                </a:lnTo>
                <a:lnTo>
                  <a:pt x="27" y="0"/>
                </a:lnTo>
                <a:lnTo>
                  <a:pt x="7" y="0"/>
                </a:lnTo>
                <a:lnTo>
                  <a:pt x="4" y="2"/>
                </a:lnTo>
                <a:lnTo>
                  <a:pt x="1" y="5"/>
                </a:lnTo>
                <a:lnTo>
                  <a:pt x="0" y="6"/>
                </a:lnTo>
                <a:lnTo>
                  <a:pt x="0" y="10"/>
                </a:lnTo>
                <a:lnTo>
                  <a:pt x="1" y="13"/>
                </a:lnTo>
                <a:lnTo>
                  <a:pt x="4" y="16"/>
                </a:lnTo>
                <a:lnTo>
                  <a:pt x="5" y="17"/>
                </a:lnTo>
                <a:lnTo>
                  <a:pt x="8" y="17"/>
                </a:lnTo>
                <a:lnTo>
                  <a:pt x="27" y="17"/>
                </a:lnTo>
                <a:lnTo>
                  <a:pt x="37" y="18"/>
                </a:lnTo>
                <a:lnTo>
                  <a:pt x="48" y="20"/>
                </a:lnTo>
                <a:lnTo>
                  <a:pt x="58" y="20"/>
                </a:lnTo>
                <a:lnTo>
                  <a:pt x="66" y="21"/>
                </a:lnTo>
                <a:lnTo>
                  <a:pt x="76" y="24"/>
                </a:lnTo>
                <a:lnTo>
                  <a:pt x="95" y="27"/>
                </a:lnTo>
                <a:lnTo>
                  <a:pt x="133" y="38"/>
                </a:lnTo>
                <a:lnTo>
                  <a:pt x="141" y="41"/>
                </a:lnTo>
                <a:lnTo>
                  <a:pt x="151" y="43"/>
                </a:lnTo>
                <a:lnTo>
                  <a:pt x="159" y="48"/>
                </a:lnTo>
                <a:lnTo>
                  <a:pt x="167" y="50"/>
                </a:lnTo>
                <a:lnTo>
                  <a:pt x="176" y="53"/>
                </a:lnTo>
                <a:lnTo>
                  <a:pt x="201" y="66"/>
                </a:lnTo>
                <a:lnTo>
                  <a:pt x="208" y="71"/>
                </a:lnTo>
                <a:lnTo>
                  <a:pt x="216" y="75"/>
                </a:lnTo>
                <a:lnTo>
                  <a:pt x="223" y="81"/>
                </a:lnTo>
                <a:lnTo>
                  <a:pt x="231" y="85"/>
                </a:lnTo>
                <a:lnTo>
                  <a:pt x="251" y="100"/>
                </a:lnTo>
                <a:lnTo>
                  <a:pt x="276" y="12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9" name="Freeform 35"/>
          <p:cNvSpPr>
            <a:spLocks/>
          </p:cNvSpPr>
          <p:nvPr/>
        </p:nvSpPr>
        <p:spPr bwMode="auto">
          <a:xfrm>
            <a:off x="6555036" y="6103763"/>
            <a:ext cx="85725" cy="211138"/>
          </a:xfrm>
          <a:custGeom>
            <a:avLst/>
            <a:gdLst>
              <a:gd name="T0" fmla="*/ 85725 w 54"/>
              <a:gd name="T1" fmla="*/ 11113 h 133"/>
              <a:gd name="T2" fmla="*/ 84138 w 54"/>
              <a:gd name="T3" fmla="*/ 4763 h 133"/>
              <a:gd name="T4" fmla="*/ 77788 w 54"/>
              <a:gd name="T5" fmla="*/ 0 h 133"/>
              <a:gd name="T6" fmla="*/ 66675 w 54"/>
              <a:gd name="T7" fmla="*/ 1588 h 133"/>
              <a:gd name="T8" fmla="*/ 61913 w 54"/>
              <a:gd name="T9" fmla="*/ 6350 h 133"/>
              <a:gd name="T10" fmla="*/ 58738 w 54"/>
              <a:gd name="T11" fmla="*/ 12700 h 133"/>
              <a:gd name="T12" fmla="*/ 57150 w 54"/>
              <a:gd name="T13" fmla="*/ 15875 h 133"/>
              <a:gd name="T14" fmla="*/ 55563 w 54"/>
              <a:gd name="T15" fmla="*/ 34925 h 133"/>
              <a:gd name="T16" fmla="*/ 52388 w 54"/>
              <a:gd name="T17" fmla="*/ 52388 h 133"/>
              <a:gd name="T18" fmla="*/ 50800 w 54"/>
              <a:gd name="T19" fmla="*/ 63500 h 133"/>
              <a:gd name="T20" fmla="*/ 49212 w 54"/>
              <a:gd name="T21" fmla="*/ 77788 h 133"/>
              <a:gd name="T22" fmla="*/ 44450 w 54"/>
              <a:gd name="T23" fmla="*/ 88900 h 133"/>
              <a:gd name="T24" fmla="*/ 39688 w 54"/>
              <a:gd name="T25" fmla="*/ 103188 h 133"/>
              <a:gd name="T26" fmla="*/ 33338 w 54"/>
              <a:gd name="T27" fmla="*/ 120650 h 133"/>
              <a:gd name="T28" fmla="*/ 28575 w 54"/>
              <a:gd name="T29" fmla="*/ 131763 h 133"/>
              <a:gd name="T30" fmla="*/ 22225 w 54"/>
              <a:gd name="T31" fmla="*/ 149225 h 133"/>
              <a:gd name="T32" fmla="*/ 17463 w 54"/>
              <a:gd name="T33" fmla="*/ 157163 h 133"/>
              <a:gd name="T34" fmla="*/ 11112 w 54"/>
              <a:gd name="T35" fmla="*/ 171450 h 133"/>
              <a:gd name="T36" fmla="*/ 1588 w 54"/>
              <a:gd name="T37" fmla="*/ 187325 h 133"/>
              <a:gd name="T38" fmla="*/ 1588 w 54"/>
              <a:gd name="T39" fmla="*/ 192088 h 133"/>
              <a:gd name="T40" fmla="*/ 0 w 54"/>
              <a:gd name="T41" fmla="*/ 200025 h 133"/>
              <a:gd name="T42" fmla="*/ 6350 w 54"/>
              <a:gd name="T43" fmla="*/ 209550 h 133"/>
              <a:gd name="T44" fmla="*/ 15875 w 54"/>
              <a:gd name="T45" fmla="*/ 211138 h 133"/>
              <a:gd name="T46" fmla="*/ 23812 w 54"/>
              <a:gd name="T47" fmla="*/ 204788 h 133"/>
              <a:gd name="T48" fmla="*/ 28575 w 54"/>
              <a:gd name="T49" fmla="*/ 196850 h 133"/>
              <a:gd name="T50" fmla="*/ 33338 w 54"/>
              <a:gd name="T51" fmla="*/ 187325 h 133"/>
              <a:gd name="T52" fmla="*/ 39688 w 54"/>
              <a:gd name="T53" fmla="*/ 174625 h 133"/>
              <a:gd name="T54" fmla="*/ 49212 w 54"/>
              <a:gd name="T55" fmla="*/ 158750 h 133"/>
              <a:gd name="T56" fmla="*/ 55563 w 54"/>
              <a:gd name="T57" fmla="*/ 141288 h 133"/>
              <a:gd name="T58" fmla="*/ 58738 w 54"/>
              <a:gd name="T59" fmla="*/ 130175 h 133"/>
              <a:gd name="T60" fmla="*/ 66675 w 54"/>
              <a:gd name="T61" fmla="*/ 112713 h 133"/>
              <a:gd name="T62" fmla="*/ 69850 w 54"/>
              <a:gd name="T63" fmla="*/ 98425 h 133"/>
              <a:gd name="T64" fmla="*/ 73025 w 54"/>
              <a:gd name="T65" fmla="*/ 90488 h 133"/>
              <a:gd name="T66" fmla="*/ 74613 w 54"/>
              <a:gd name="T67" fmla="*/ 74613 h 133"/>
              <a:gd name="T68" fmla="*/ 79375 w 54"/>
              <a:gd name="T69" fmla="*/ 63500 h 133"/>
              <a:gd name="T70" fmla="*/ 80963 w 54"/>
              <a:gd name="T71" fmla="*/ 50800 h 133"/>
              <a:gd name="T72" fmla="*/ 84138 w 54"/>
              <a:gd name="T73" fmla="*/ 33338 h 133"/>
              <a:gd name="T74" fmla="*/ 85725 w 54"/>
              <a:gd name="T75" fmla="*/ 12700 h 1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4"/>
              <a:gd name="T115" fmla="*/ 0 h 133"/>
              <a:gd name="T116" fmla="*/ 54 w 54"/>
              <a:gd name="T117" fmla="*/ 133 h 13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4" h="133">
                <a:moveTo>
                  <a:pt x="54" y="8"/>
                </a:moveTo>
                <a:lnTo>
                  <a:pt x="54" y="7"/>
                </a:lnTo>
                <a:lnTo>
                  <a:pt x="53" y="4"/>
                </a:lnTo>
                <a:lnTo>
                  <a:pt x="53" y="3"/>
                </a:lnTo>
                <a:lnTo>
                  <a:pt x="50" y="1"/>
                </a:lnTo>
                <a:lnTo>
                  <a:pt x="49" y="0"/>
                </a:lnTo>
                <a:lnTo>
                  <a:pt x="44" y="0"/>
                </a:lnTo>
                <a:lnTo>
                  <a:pt x="42" y="1"/>
                </a:lnTo>
                <a:lnTo>
                  <a:pt x="40" y="1"/>
                </a:lnTo>
                <a:lnTo>
                  <a:pt x="39" y="4"/>
                </a:lnTo>
                <a:lnTo>
                  <a:pt x="37" y="6"/>
                </a:lnTo>
                <a:lnTo>
                  <a:pt x="37" y="8"/>
                </a:lnTo>
                <a:lnTo>
                  <a:pt x="39" y="4"/>
                </a:lnTo>
                <a:lnTo>
                  <a:pt x="36" y="10"/>
                </a:lnTo>
                <a:lnTo>
                  <a:pt x="36" y="18"/>
                </a:lnTo>
                <a:lnTo>
                  <a:pt x="35" y="22"/>
                </a:lnTo>
                <a:lnTo>
                  <a:pt x="35" y="29"/>
                </a:lnTo>
                <a:lnTo>
                  <a:pt x="33" y="33"/>
                </a:lnTo>
                <a:lnTo>
                  <a:pt x="33" y="38"/>
                </a:lnTo>
                <a:lnTo>
                  <a:pt x="32" y="40"/>
                </a:lnTo>
                <a:lnTo>
                  <a:pt x="31" y="44"/>
                </a:lnTo>
                <a:lnTo>
                  <a:pt x="31" y="49"/>
                </a:lnTo>
                <a:lnTo>
                  <a:pt x="29" y="51"/>
                </a:lnTo>
                <a:lnTo>
                  <a:pt x="28" y="56"/>
                </a:lnTo>
                <a:lnTo>
                  <a:pt x="28" y="60"/>
                </a:lnTo>
                <a:lnTo>
                  <a:pt x="25" y="65"/>
                </a:lnTo>
                <a:lnTo>
                  <a:pt x="22" y="74"/>
                </a:lnTo>
                <a:lnTo>
                  <a:pt x="21" y="76"/>
                </a:lnTo>
                <a:lnTo>
                  <a:pt x="19" y="81"/>
                </a:lnTo>
                <a:lnTo>
                  <a:pt x="18" y="83"/>
                </a:lnTo>
                <a:lnTo>
                  <a:pt x="15" y="92"/>
                </a:lnTo>
                <a:lnTo>
                  <a:pt x="14" y="94"/>
                </a:lnTo>
                <a:lnTo>
                  <a:pt x="14" y="97"/>
                </a:lnTo>
                <a:lnTo>
                  <a:pt x="11" y="99"/>
                </a:lnTo>
                <a:lnTo>
                  <a:pt x="8" y="104"/>
                </a:lnTo>
                <a:lnTo>
                  <a:pt x="7" y="108"/>
                </a:lnTo>
                <a:lnTo>
                  <a:pt x="7" y="110"/>
                </a:lnTo>
                <a:lnTo>
                  <a:pt x="1" y="118"/>
                </a:lnTo>
                <a:lnTo>
                  <a:pt x="0" y="122"/>
                </a:lnTo>
                <a:lnTo>
                  <a:pt x="1" y="121"/>
                </a:lnTo>
                <a:lnTo>
                  <a:pt x="0" y="122"/>
                </a:lnTo>
                <a:lnTo>
                  <a:pt x="0" y="126"/>
                </a:lnTo>
                <a:lnTo>
                  <a:pt x="1" y="129"/>
                </a:lnTo>
                <a:lnTo>
                  <a:pt x="4" y="132"/>
                </a:lnTo>
                <a:lnTo>
                  <a:pt x="6" y="133"/>
                </a:lnTo>
                <a:lnTo>
                  <a:pt x="10" y="133"/>
                </a:lnTo>
                <a:lnTo>
                  <a:pt x="12" y="132"/>
                </a:lnTo>
                <a:lnTo>
                  <a:pt x="15" y="129"/>
                </a:lnTo>
                <a:lnTo>
                  <a:pt x="17" y="128"/>
                </a:lnTo>
                <a:lnTo>
                  <a:pt x="18" y="124"/>
                </a:lnTo>
                <a:lnTo>
                  <a:pt x="18" y="122"/>
                </a:lnTo>
                <a:lnTo>
                  <a:pt x="21" y="118"/>
                </a:lnTo>
                <a:lnTo>
                  <a:pt x="24" y="114"/>
                </a:lnTo>
                <a:lnTo>
                  <a:pt x="25" y="110"/>
                </a:lnTo>
                <a:lnTo>
                  <a:pt x="28" y="105"/>
                </a:lnTo>
                <a:lnTo>
                  <a:pt x="31" y="100"/>
                </a:lnTo>
                <a:lnTo>
                  <a:pt x="32" y="97"/>
                </a:lnTo>
                <a:lnTo>
                  <a:pt x="35" y="89"/>
                </a:lnTo>
                <a:lnTo>
                  <a:pt x="36" y="86"/>
                </a:lnTo>
                <a:lnTo>
                  <a:pt x="37" y="82"/>
                </a:lnTo>
                <a:lnTo>
                  <a:pt x="39" y="79"/>
                </a:lnTo>
                <a:lnTo>
                  <a:pt x="42" y="71"/>
                </a:lnTo>
                <a:lnTo>
                  <a:pt x="43" y="68"/>
                </a:lnTo>
                <a:lnTo>
                  <a:pt x="44" y="62"/>
                </a:lnTo>
                <a:lnTo>
                  <a:pt x="44" y="58"/>
                </a:lnTo>
                <a:lnTo>
                  <a:pt x="46" y="57"/>
                </a:lnTo>
                <a:lnTo>
                  <a:pt x="47" y="51"/>
                </a:lnTo>
                <a:lnTo>
                  <a:pt x="47" y="47"/>
                </a:lnTo>
                <a:lnTo>
                  <a:pt x="49" y="46"/>
                </a:lnTo>
                <a:lnTo>
                  <a:pt x="50" y="40"/>
                </a:lnTo>
                <a:lnTo>
                  <a:pt x="50" y="36"/>
                </a:lnTo>
                <a:lnTo>
                  <a:pt x="51" y="32"/>
                </a:lnTo>
                <a:lnTo>
                  <a:pt x="51" y="25"/>
                </a:lnTo>
                <a:lnTo>
                  <a:pt x="53" y="21"/>
                </a:lnTo>
                <a:lnTo>
                  <a:pt x="53" y="13"/>
                </a:lnTo>
                <a:lnTo>
                  <a:pt x="54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0" name="Freeform 36"/>
          <p:cNvSpPr>
            <a:spLocks/>
          </p:cNvSpPr>
          <p:nvPr/>
        </p:nvSpPr>
        <p:spPr bwMode="auto">
          <a:xfrm>
            <a:off x="6564561" y="6110113"/>
            <a:ext cx="457200" cy="200025"/>
          </a:xfrm>
          <a:custGeom>
            <a:avLst/>
            <a:gdLst>
              <a:gd name="T0" fmla="*/ 455613 w 288"/>
              <a:gd name="T1" fmla="*/ 20638 h 126"/>
              <a:gd name="T2" fmla="*/ 457200 w 288"/>
              <a:gd name="T3" fmla="*/ 9525 h 126"/>
              <a:gd name="T4" fmla="*/ 450850 w 288"/>
              <a:gd name="T5" fmla="*/ 3175 h 126"/>
              <a:gd name="T6" fmla="*/ 439738 w 288"/>
              <a:gd name="T7" fmla="*/ 0 h 126"/>
              <a:gd name="T8" fmla="*/ 434975 w 288"/>
              <a:gd name="T9" fmla="*/ 3175 h 126"/>
              <a:gd name="T10" fmla="*/ 395287 w 288"/>
              <a:gd name="T11" fmla="*/ 42863 h 126"/>
              <a:gd name="T12" fmla="*/ 354012 w 288"/>
              <a:gd name="T13" fmla="*/ 73025 h 126"/>
              <a:gd name="T14" fmla="*/ 330200 w 288"/>
              <a:gd name="T15" fmla="*/ 88900 h 126"/>
              <a:gd name="T16" fmla="*/ 303212 w 288"/>
              <a:gd name="T17" fmla="*/ 103188 h 126"/>
              <a:gd name="T18" fmla="*/ 252412 w 288"/>
              <a:gd name="T19" fmla="*/ 125413 h 126"/>
              <a:gd name="T20" fmla="*/ 223838 w 288"/>
              <a:gd name="T21" fmla="*/ 134938 h 126"/>
              <a:gd name="T22" fmla="*/ 196850 w 288"/>
              <a:gd name="T23" fmla="*/ 146050 h 126"/>
              <a:gd name="T24" fmla="*/ 166687 w 288"/>
              <a:gd name="T25" fmla="*/ 152400 h 126"/>
              <a:gd name="T26" fmla="*/ 138112 w 288"/>
              <a:gd name="T27" fmla="*/ 158750 h 126"/>
              <a:gd name="T28" fmla="*/ 107950 w 288"/>
              <a:gd name="T29" fmla="*/ 165100 h 126"/>
              <a:gd name="T30" fmla="*/ 76200 w 288"/>
              <a:gd name="T31" fmla="*/ 169863 h 126"/>
              <a:gd name="T32" fmla="*/ 42862 w 288"/>
              <a:gd name="T33" fmla="*/ 171450 h 126"/>
              <a:gd name="T34" fmla="*/ 9525 w 288"/>
              <a:gd name="T35" fmla="*/ 174625 h 126"/>
              <a:gd name="T36" fmla="*/ 7937 w 288"/>
              <a:gd name="T37" fmla="*/ 174625 h 126"/>
              <a:gd name="T38" fmla="*/ 1588 w 288"/>
              <a:gd name="T39" fmla="*/ 180975 h 126"/>
              <a:gd name="T40" fmla="*/ 0 w 288"/>
              <a:gd name="T41" fmla="*/ 192088 h 126"/>
              <a:gd name="T42" fmla="*/ 6350 w 288"/>
              <a:gd name="T43" fmla="*/ 198438 h 126"/>
              <a:gd name="T44" fmla="*/ 12700 w 288"/>
              <a:gd name="T45" fmla="*/ 200025 h 126"/>
              <a:gd name="T46" fmla="*/ 28575 w 288"/>
              <a:gd name="T47" fmla="*/ 198438 h 126"/>
              <a:gd name="T48" fmla="*/ 60325 w 288"/>
              <a:gd name="T49" fmla="*/ 196850 h 126"/>
              <a:gd name="T50" fmla="*/ 93662 w 288"/>
              <a:gd name="T51" fmla="*/ 193675 h 126"/>
              <a:gd name="T52" fmla="*/ 127000 w 288"/>
              <a:gd name="T53" fmla="*/ 190500 h 126"/>
              <a:gd name="T54" fmla="*/ 157162 w 288"/>
              <a:gd name="T55" fmla="*/ 182563 h 126"/>
              <a:gd name="T56" fmla="*/ 185737 w 288"/>
              <a:gd name="T57" fmla="*/ 174625 h 126"/>
              <a:gd name="T58" fmla="*/ 219075 w 288"/>
              <a:gd name="T59" fmla="*/ 168275 h 126"/>
              <a:gd name="T60" fmla="*/ 247650 w 288"/>
              <a:gd name="T61" fmla="*/ 157163 h 126"/>
              <a:gd name="T62" fmla="*/ 301625 w 288"/>
              <a:gd name="T63" fmla="*/ 131763 h 126"/>
              <a:gd name="T64" fmla="*/ 330200 w 288"/>
              <a:gd name="T65" fmla="*/ 117475 h 126"/>
              <a:gd name="T66" fmla="*/ 354012 w 288"/>
              <a:gd name="T67" fmla="*/ 103188 h 126"/>
              <a:gd name="T68" fmla="*/ 377825 w 288"/>
              <a:gd name="T69" fmla="*/ 88900 h 126"/>
              <a:gd name="T70" fmla="*/ 441325 w 288"/>
              <a:gd name="T71" fmla="*/ 31750 h 126"/>
              <a:gd name="T72" fmla="*/ 452438 w 288"/>
              <a:gd name="T73" fmla="*/ 22225 h 1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8"/>
              <a:gd name="T112" fmla="*/ 0 h 126"/>
              <a:gd name="T113" fmla="*/ 288 w 288"/>
              <a:gd name="T114" fmla="*/ 126 h 12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8" h="126">
                <a:moveTo>
                  <a:pt x="285" y="14"/>
                </a:moveTo>
                <a:lnTo>
                  <a:pt x="287" y="13"/>
                </a:lnTo>
                <a:lnTo>
                  <a:pt x="288" y="10"/>
                </a:lnTo>
                <a:lnTo>
                  <a:pt x="288" y="6"/>
                </a:lnTo>
                <a:lnTo>
                  <a:pt x="285" y="3"/>
                </a:lnTo>
                <a:lnTo>
                  <a:pt x="284" y="2"/>
                </a:lnTo>
                <a:lnTo>
                  <a:pt x="281" y="0"/>
                </a:lnTo>
                <a:lnTo>
                  <a:pt x="277" y="0"/>
                </a:lnTo>
                <a:lnTo>
                  <a:pt x="274" y="3"/>
                </a:lnTo>
                <a:lnTo>
                  <a:pt x="274" y="2"/>
                </a:lnTo>
                <a:lnTo>
                  <a:pt x="267" y="9"/>
                </a:lnTo>
                <a:lnTo>
                  <a:pt x="249" y="27"/>
                </a:lnTo>
                <a:lnTo>
                  <a:pt x="230" y="42"/>
                </a:lnTo>
                <a:lnTo>
                  <a:pt x="223" y="46"/>
                </a:lnTo>
                <a:lnTo>
                  <a:pt x="215" y="52"/>
                </a:lnTo>
                <a:lnTo>
                  <a:pt x="208" y="56"/>
                </a:lnTo>
                <a:lnTo>
                  <a:pt x="199" y="60"/>
                </a:lnTo>
                <a:lnTo>
                  <a:pt x="191" y="65"/>
                </a:lnTo>
                <a:lnTo>
                  <a:pt x="184" y="67"/>
                </a:lnTo>
                <a:lnTo>
                  <a:pt x="159" y="79"/>
                </a:lnTo>
                <a:lnTo>
                  <a:pt x="151" y="82"/>
                </a:lnTo>
                <a:lnTo>
                  <a:pt x="141" y="85"/>
                </a:lnTo>
                <a:lnTo>
                  <a:pt x="133" y="89"/>
                </a:lnTo>
                <a:lnTo>
                  <a:pt x="124" y="92"/>
                </a:lnTo>
                <a:lnTo>
                  <a:pt x="115" y="93"/>
                </a:lnTo>
                <a:lnTo>
                  <a:pt x="105" y="96"/>
                </a:lnTo>
                <a:lnTo>
                  <a:pt x="97" y="99"/>
                </a:lnTo>
                <a:lnTo>
                  <a:pt x="87" y="100"/>
                </a:lnTo>
                <a:lnTo>
                  <a:pt x="77" y="103"/>
                </a:lnTo>
                <a:lnTo>
                  <a:pt x="68" y="104"/>
                </a:lnTo>
                <a:lnTo>
                  <a:pt x="56" y="106"/>
                </a:lnTo>
                <a:lnTo>
                  <a:pt x="48" y="107"/>
                </a:lnTo>
                <a:lnTo>
                  <a:pt x="38" y="107"/>
                </a:lnTo>
                <a:lnTo>
                  <a:pt x="27" y="108"/>
                </a:lnTo>
                <a:lnTo>
                  <a:pt x="18" y="108"/>
                </a:lnTo>
                <a:lnTo>
                  <a:pt x="6" y="110"/>
                </a:lnTo>
                <a:lnTo>
                  <a:pt x="8" y="110"/>
                </a:lnTo>
                <a:lnTo>
                  <a:pt x="5" y="110"/>
                </a:lnTo>
                <a:lnTo>
                  <a:pt x="2" y="113"/>
                </a:lnTo>
                <a:lnTo>
                  <a:pt x="1" y="114"/>
                </a:lnTo>
                <a:lnTo>
                  <a:pt x="0" y="117"/>
                </a:lnTo>
                <a:lnTo>
                  <a:pt x="0" y="121"/>
                </a:lnTo>
                <a:lnTo>
                  <a:pt x="2" y="124"/>
                </a:lnTo>
                <a:lnTo>
                  <a:pt x="4" y="125"/>
                </a:lnTo>
                <a:lnTo>
                  <a:pt x="6" y="126"/>
                </a:lnTo>
                <a:lnTo>
                  <a:pt x="8" y="126"/>
                </a:lnTo>
                <a:lnTo>
                  <a:pt x="9" y="126"/>
                </a:lnTo>
                <a:lnTo>
                  <a:pt x="18" y="125"/>
                </a:lnTo>
                <a:lnTo>
                  <a:pt x="27" y="125"/>
                </a:lnTo>
                <a:lnTo>
                  <a:pt x="38" y="124"/>
                </a:lnTo>
                <a:lnTo>
                  <a:pt x="48" y="124"/>
                </a:lnTo>
                <a:lnTo>
                  <a:pt x="59" y="122"/>
                </a:lnTo>
                <a:lnTo>
                  <a:pt x="70" y="121"/>
                </a:lnTo>
                <a:lnTo>
                  <a:pt x="80" y="120"/>
                </a:lnTo>
                <a:lnTo>
                  <a:pt x="90" y="117"/>
                </a:lnTo>
                <a:lnTo>
                  <a:pt x="99" y="115"/>
                </a:lnTo>
                <a:lnTo>
                  <a:pt x="110" y="113"/>
                </a:lnTo>
                <a:lnTo>
                  <a:pt x="117" y="110"/>
                </a:lnTo>
                <a:lnTo>
                  <a:pt x="127" y="108"/>
                </a:lnTo>
                <a:lnTo>
                  <a:pt x="138" y="106"/>
                </a:lnTo>
                <a:lnTo>
                  <a:pt x="147" y="101"/>
                </a:lnTo>
                <a:lnTo>
                  <a:pt x="156" y="99"/>
                </a:lnTo>
                <a:lnTo>
                  <a:pt x="165" y="96"/>
                </a:lnTo>
                <a:lnTo>
                  <a:pt x="190" y="83"/>
                </a:lnTo>
                <a:lnTo>
                  <a:pt x="199" y="79"/>
                </a:lnTo>
                <a:lnTo>
                  <a:pt x="208" y="74"/>
                </a:lnTo>
                <a:lnTo>
                  <a:pt x="216" y="70"/>
                </a:lnTo>
                <a:lnTo>
                  <a:pt x="223" y="65"/>
                </a:lnTo>
                <a:lnTo>
                  <a:pt x="231" y="60"/>
                </a:lnTo>
                <a:lnTo>
                  <a:pt x="238" y="56"/>
                </a:lnTo>
                <a:lnTo>
                  <a:pt x="260" y="38"/>
                </a:lnTo>
                <a:lnTo>
                  <a:pt x="278" y="20"/>
                </a:lnTo>
                <a:lnTo>
                  <a:pt x="285" y="16"/>
                </a:lnTo>
                <a:lnTo>
                  <a:pt x="285" y="1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1" name="Freeform 37"/>
          <p:cNvSpPr>
            <a:spLocks/>
          </p:cNvSpPr>
          <p:nvPr/>
        </p:nvSpPr>
        <p:spPr bwMode="auto">
          <a:xfrm>
            <a:off x="6713786" y="4838526"/>
            <a:ext cx="204787" cy="387350"/>
          </a:xfrm>
          <a:custGeom>
            <a:avLst/>
            <a:gdLst>
              <a:gd name="T0" fmla="*/ 7937 w 129"/>
              <a:gd name="T1" fmla="*/ 0 h 244"/>
              <a:gd name="T2" fmla="*/ 0 w 129"/>
              <a:gd name="T3" fmla="*/ 7938 h 244"/>
              <a:gd name="T4" fmla="*/ 4762 w 129"/>
              <a:gd name="T5" fmla="*/ 22225 h 244"/>
              <a:gd name="T6" fmla="*/ 36512 w 129"/>
              <a:gd name="T7" fmla="*/ 25400 h 244"/>
              <a:gd name="T8" fmla="*/ 68262 w 129"/>
              <a:gd name="T9" fmla="*/ 34925 h 244"/>
              <a:gd name="T10" fmla="*/ 92075 w 129"/>
              <a:gd name="T11" fmla="*/ 46038 h 244"/>
              <a:gd name="T12" fmla="*/ 103187 w 129"/>
              <a:gd name="T13" fmla="*/ 53975 h 244"/>
              <a:gd name="T14" fmla="*/ 130175 w 129"/>
              <a:gd name="T15" fmla="*/ 76200 h 244"/>
              <a:gd name="T16" fmla="*/ 138112 w 129"/>
              <a:gd name="T17" fmla="*/ 82550 h 244"/>
              <a:gd name="T18" fmla="*/ 149225 w 129"/>
              <a:gd name="T19" fmla="*/ 101600 h 244"/>
              <a:gd name="T20" fmla="*/ 158750 w 129"/>
              <a:gd name="T21" fmla="*/ 114300 h 244"/>
              <a:gd name="T22" fmla="*/ 165100 w 129"/>
              <a:gd name="T23" fmla="*/ 127000 h 244"/>
              <a:gd name="T24" fmla="*/ 176212 w 129"/>
              <a:gd name="T25" fmla="*/ 166688 h 244"/>
              <a:gd name="T26" fmla="*/ 177800 w 129"/>
              <a:gd name="T27" fmla="*/ 195262 h 244"/>
              <a:gd name="T28" fmla="*/ 176212 w 129"/>
              <a:gd name="T29" fmla="*/ 200025 h 244"/>
              <a:gd name="T30" fmla="*/ 169862 w 129"/>
              <a:gd name="T31" fmla="*/ 250825 h 244"/>
              <a:gd name="T32" fmla="*/ 161925 w 129"/>
              <a:gd name="T33" fmla="*/ 266700 h 244"/>
              <a:gd name="T34" fmla="*/ 153987 w 129"/>
              <a:gd name="T35" fmla="*/ 279400 h 244"/>
              <a:gd name="T36" fmla="*/ 142875 w 129"/>
              <a:gd name="T37" fmla="*/ 290513 h 244"/>
              <a:gd name="T38" fmla="*/ 136525 w 129"/>
              <a:gd name="T39" fmla="*/ 306388 h 244"/>
              <a:gd name="T40" fmla="*/ 115887 w 129"/>
              <a:gd name="T41" fmla="*/ 320675 h 244"/>
              <a:gd name="T42" fmla="*/ 96837 w 129"/>
              <a:gd name="T43" fmla="*/ 336550 h 244"/>
              <a:gd name="T44" fmla="*/ 85725 w 129"/>
              <a:gd name="T45" fmla="*/ 341313 h 244"/>
              <a:gd name="T46" fmla="*/ 61912 w 129"/>
              <a:gd name="T47" fmla="*/ 354013 h 244"/>
              <a:gd name="T48" fmla="*/ 19050 w 129"/>
              <a:gd name="T49" fmla="*/ 358775 h 244"/>
              <a:gd name="T50" fmla="*/ 12700 w 129"/>
              <a:gd name="T51" fmla="*/ 360363 h 244"/>
              <a:gd name="T52" fmla="*/ 4762 w 129"/>
              <a:gd name="T53" fmla="*/ 365125 h 244"/>
              <a:gd name="T54" fmla="*/ 0 w 129"/>
              <a:gd name="T55" fmla="*/ 377825 h 244"/>
              <a:gd name="T56" fmla="*/ 7937 w 129"/>
              <a:gd name="T57" fmla="*/ 387350 h 244"/>
              <a:gd name="T58" fmla="*/ 15875 w 129"/>
              <a:gd name="T59" fmla="*/ 387350 h 244"/>
              <a:gd name="T60" fmla="*/ 41275 w 129"/>
              <a:gd name="T61" fmla="*/ 384175 h 244"/>
              <a:gd name="T62" fmla="*/ 76200 w 129"/>
              <a:gd name="T63" fmla="*/ 371475 h 244"/>
              <a:gd name="T64" fmla="*/ 93662 w 129"/>
              <a:gd name="T65" fmla="*/ 366713 h 244"/>
              <a:gd name="T66" fmla="*/ 114300 w 129"/>
              <a:gd name="T67" fmla="*/ 358775 h 244"/>
              <a:gd name="T68" fmla="*/ 133350 w 129"/>
              <a:gd name="T69" fmla="*/ 342900 h 244"/>
              <a:gd name="T70" fmla="*/ 153987 w 129"/>
              <a:gd name="T71" fmla="*/ 323850 h 244"/>
              <a:gd name="T72" fmla="*/ 165100 w 129"/>
              <a:gd name="T73" fmla="*/ 307975 h 244"/>
              <a:gd name="T74" fmla="*/ 176212 w 129"/>
              <a:gd name="T75" fmla="*/ 292100 h 244"/>
              <a:gd name="T76" fmla="*/ 184150 w 129"/>
              <a:gd name="T77" fmla="*/ 274638 h 244"/>
              <a:gd name="T78" fmla="*/ 192087 w 129"/>
              <a:gd name="T79" fmla="*/ 258763 h 244"/>
              <a:gd name="T80" fmla="*/ 201612 w 129"/>
              <a:gd name="T81" fmla="*/ 204788 h 244"/>
              <a:gd name="T82" fmla="*/ 204787 w 129"/>
              <a:gd name="T83" fmla="*/ 190500 h 244"/>
              <a:gd name="T84" fmla="*/ 201612 w 129"/>
              <a:gd name="T85" fmla="*/ 161925 h 244"/>
              <a:gd name="T86" fmla="*/ 187325 w 129"/>
              <a:gd name="T87" fmla="*/ 119063 h 244"/>
              <a:gd name="T88" fmla="*/ 180975 w 129"/>
              <a:gd name="T89" fmla="*/ 101600 h 244"/>
              <a:gd name="T90" fmla="*/ 171450 w 129"/>
              <a:gd name="T91" fmla="*/ 82550 h 244"/>
              <a:gd name="T92" fmla="*/ 160337 w 129"/>
              <a:gd name="T93" fmla="*/ 69850 h 244"/>
              <a:gd name="T94" fmla="*/ 147637 w 129"/>
              <a:gd name="T95" fmla="*/ 53975 h 244"/>
              <a:gd name="T96" fmla="*/ 120650 w 129"/>
              <a:gd name="T97" fmla="*/ 33338 h 244"/>
              <a:gd name="T98" fmla="*/ 101600 w 129"/>
              <a:gd name="T99" fmla="*/ 19050 h 244"/>
              <a:gd name="T100" fmla="*/ 85725 w 129"/>
              <a:gd name="T101" fmla="*/ 12700 h 244"/>
              <a:gd name="T102" fmla="*/ 69850 w 129"/>
              <a:gd name="T103" fmla="*/ 7938 h 244"/>
              <a:gd name="T104" fmla="*/ 12700 w 129"/>
              <a:gd name="T105" fmla="*/ 0 h 24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9"/>
              <a:gd name="T160" fmla="*/ 0 h 244"/>
              <a:gd name="T161" fmla="*/ 129 w 129"/>
              <a:gd name="T162" fmla="*/ 244 h 24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9" h="244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23" y="16"/>
                </a:lnTo>
                <a:lnTo>
                  <a:pt x="39" y="19"/>
                </a:lnTo>
                <a:lnTo>
                  <a:pt x="43" y="22"/>
                </a:lnTo>
                <a:lnTo>
                  <a:pt x="54" y="28"/>
                </a:lnTo>
                <a:lnTo>
                  <a:pt x="58" y="29"/>
                </a:lnTo>
                <a:lnTo>
                  <a:pt x="61" y="30"/>
                </a:lnTo>
                <a:lnTo>
                  <a:pt x="65" y="34"/>
                </a:lnTo>
                <a:lnTo>
                  <a:pt x="73" y="40"/>
                </a:lnTo>
                <a:lnTo>
                  <a:pt x="82" y="48"/>
                </a:lnTo>
                <a:lnTo>
                  <a:pt x="86" y="50"/>
                </a:lnTo>
                <a:lnTo>
                  <a:pt x="87" y="52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2" y="75"/>
                </a:lnTo>
                <a:lnTo>
                  <a:pt x="104" y="80"/>
                </a:lnTo>
                <a:lnTo>
                  <a:pt x="107" y="84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8"/>
                </a:lnTo>
                <a:lnTo>
                  <a:pt x="104" y="162"/>
                </a:lnTo>
                <a:lnTo>
                  <a:pt x="102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7" y="190"/>
                </a:lnTo>
                <a:lnTo>
                  <a:pt x="86" y="193"/>
                </a:lnTo>
                <a:lnTo>
                  <a:pt x="82" y="194"/>
                </a:lnTo>
                <a:lnTo>
                  <a:pt x="73" y="202"/>
                </a:lnTo>
                <a:lnTo>
                  <a:pt x="65" y="208"/>
                </a:lnTo>
                <a:lnTo>
                  <a:pt x="61" y="212"/>
                </a:lnTo>
                <a:lnTo>
                  <a:pt x="58" y="213"/>
                </a:lnTo>
                <a:lnTo>
                  <a:pt x="54" y="215"/>
                </a:lnTo>
                <a:lnTo>
                  <a:pt x="43" y="220"/>
                </a:lnTo>
                <a:lnTo>
                  <a:pt x="39" y="223"/>
                </a:lnTo>
                <a:lnTo>
                  <a:pt x="23" y="226"/>
                </a:lnTo>
                <a:lnTo>
                  <a:pt x="12" y="226"/>
                </a:lnTo>
                <a:lnTo>
                  <a:pt x="7" y="227"/>
                </a:lnTo>
                <a:lnTo>
                  <a:pt x="8" y="227"/>
                </a:lnTo>
                <a:lnTo>
                  <a:pt x="5" y="227"/>
                </a:lnTo>
                <a:lnTo>
                  <a:pt x="3" y="230"/>
                </a:lnTo>
                <a:lnTo>
                  <a:pt x="0" y="233"/>
                </a:lnTo>
                <a:lnTo>
                  <a:pt x="0" y="238"/>
                </a:lnTo>
                <a:lnTo>
                  <a:pt x="3" y="241"/>
                </a:lnTo>
                <a:lnTo>
                  <a:pt x="5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2"/>
                </a:lnTo>
                <a:lnTo>
                  <a:pt x="26" y="242"/>
                </a:lnTo>
                <a:lnTo>
                  <a:pt x="44" y="237"/>
                </a:lnTo>
                <a:lnTo>
                  <a:pt x="48" y="234"/>
                </a:lnTo>
                <a:lnTo>
                  <a:pt x="54" y="234"/>
                </a:lnTo>
                <a:lnTo>
                  <a:pt x="59" y="231"/>
                </a:lnTo>
                <a:lnTo>
                  <a:pt x="64" y="230"/>
                </a:lnTo>
                <a:lnTo>
                  <a:pt x="72" y="226"/>
                </a:lnTo>
                <a:lnTo>
                  <a:pt x="76" y="222"/>
                </a:lnTo>
                <a:lnTo>
                  <a:pt x="84" y="216"/>
                </a:lnTo>
                <a:lnTo>
                  <a:pt x="93" y="208"/>
                </a:lnTo>
                <a:lnTo>
                  <a:pt x="97" y="204"/>
                </a:lnTo>
                <a:lnTo>
                  <a:pt x="101" y="198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6" y="173"/>
                </a:lnTo>
                <a:lnTo>
                  <a:pt x="118" y="168"/>
                </a:lnTo>
                <a:lnTo>
                  <a:pt x="121" y="163"/>
                </a:lnTo>
                <a:lnTo>
                  <a:pt x="127" y="140"/>
                </a:lnTo>
                <a:lnTo>
                  <a:pt x="127" y="129"/>
                </a:lnTo>
                <a:lnTo>
                  <a:pt x="129" y="123"/>
                </a:lnTo>
                <a:lnTo>
                  <a:pt x="129" y="120"/>
                </a:lnTo>
                <a:lnTo>
                  <a:pt x="127" y="113"/>
                </a:lnTo>
                <a:lnTo>
                  <a:pt x="127" y="102"/>
                </a:lnTo>
                <a:lnTo>
                  <a:pt x="121" y="79"/>
                </a:lnTo>
                <a:lnTo>
                  <a:pt x="118" y="75"/>
                </a:lnTo>
                <a:lnTo>
                  <a:pt x="116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2"/>
                </a:lnTo>
                <a:lnTo>
                  <a:pt x="104" y="48"/>
                </a:lnTo>
                <a:lnTo>
                  <a:pt x="101" y="44"/>
                </a:lnTo>
                <a:lnTo>
                  <a:pt x="97" y="39"/>
                </a:lnTo>
                <a:lnTo>
                  <a:pt x="93" y="34"/>
                </a:lnTo>
                <a:lnTo>
                  <a:pt x="84" y="26"/>
                </a:lnTo>
                <a:lnTo>
                  <a:pt x="76" y="21"/>
                </a:lnTo>
                <a:lnTo>
                  <a:pt x="72" y="16"/>
                </a:lnTo>
                <a:lnTo>
                  <a:pt x="64" y="12"/>
                </a:lnTo>
                <a:lnTo>
                  <a:pt x="59" y="11"/>
                </a:lnTo>
                <a:lnTo>
                  <a:pt x="54" y="8"/>
                </a:lnTo>
                <a:lnTo>
                  <a:pt x="48" y="8"/>
                </a:lnTo>
                <a:lnTo>
                  <a:pt x="44" y="5"/>
                </a:lnTo>
                <a:lnTo>
                  <a:pt x="2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2" name="Freeform 38"/>
          <p:cNvSpPr>
            <a:spLocks/>
          </p:cNvSpPr>
          <p:nvPr/>
        </p:nvSpPr>
        <p:spPr bwMode="auto">
          <a:xfrm>
            <a:off x="6464548" y="4838526"/>
            <a:ext cx="296863" cy="25400"/>
          </a:xfrm>
          <a:custGeom>
            <a:avLst/>
            <a:gdLst>
              <a:gd name="T0" fmla="*/ 284163 w 187"/>
              <a:gd name="T1" fmla="*/ 25400 h 16"/>
              <a:gd name="T2" fmla="*/ 288925 w 187"/>
              <a:gd name="T3" fmla="*/ 25400 h 16"/>
              <a:gd name="T4" fmla="*/ 293688 w 187"/>
              <a:gd name="T5" fmla="*/ 22225 h 16"/>
              <a:gd name="T6" fmla="*/ 296863 w 187"/>
              <a:gd name="T7" fmla="*/ 17462 h 16"/>
              <a:gd name="T8" fmla="*/ 296863 w 187"/>
              <a:gd name="T9" fmla="*/ 7937 h 16"/>
              <a:gd name="T10" fmla="*/ 293688 w 187"/>
              <a:gd name="T11" fmla="*/ 4762 h 16"/>
              <a:gd name="T12" fmla="*/ 288925 w 187"/>
              <a:gd name="T13" fmla="*/ 0 h 16"/>
              <a:gd name="T14" fmla="*/ 9525 w 187"/>
              <a:gd name="T15" fmla="*/ 0 h 16"/>
              <a:gd name="T16" fmla="*/ 4763 w 187"/>
              <a:gd name="T17" fmla="*/ 4762 h 16"/>
              <a:gd name="T18" fmla="*/ 0 w 187"/>
              <a:gd name="T19" fmla="*/ 7937 h 16"/>
              <a:gd name="T20" fmla="*/ 0 w 187"/>
              <a:gd name="T21" fmla="*/ 17462 h 16"/>
              <a:gd name="T22" fmla="*/ 4763 w 187"/>
              <a:gd name="T23" fmla="*/ 22225 h 16"/>
              <a:gd name="T24" fmla="*/ 9525 w 187"/>
              <a:gd name="T25" fmla="*/ 25400 h 16"/>
              <a:gd name="T26" fmla="*/ 12700 w 187"/>
              <a:gd name="T27" fmla="*/ 25400 h 16"/>
              <a:gd name="T28" fmla="*/ 284163 w 18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"/>
              <a:gd name="T46" fmla="*/ 0 h 16"/>
              <a:gd name="T47" fmla="*/ 187 w 18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" h="16">
                <a:moveTo>
                  <a:pt x="179" y="16"/>
                </a:moveTo>
                <a:lnTo>
                  <a:pt x="182" y="16"/>
                </a:lnTo>
                <a:lnTo>
                  <a:pt x="185" y="14"/>
                </a:lnTo>
                <a:lnTo>
                  <a:pt x="187" y="11"/>
                </a:lnTo>
                <a:lnTo>
                  <a:pt x="187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8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3" name="Freeform 39"/>
          <p:cNvSpPr>
            <a:spLocks/>
          </p:cNvSpPr>
          <p:nvPr/>
        </p:nvSpPr>
        <p:spPr bwMode="auto">
          <a:xfrm>
            <a:off x="6464548" y="5202063"/>
            <a:ext cx="296863" cy="25400"/>
          </a:xfrm>
          <a:custGeom>
            <a:avLst/>
            <a:gdLst>
              <a:gd name="T0" fmla="*/ 284163 w 187"/>
              <a:gd name="T1" fmla="*/ 25400 h 16"/>
              <a:gd name="T2" fmla="*/ 288925 w 187"/>
              <a:gd name="T3" fmla="*/ 25400 h 16"/>
              <a:gd name="T4" fmla="*/ 293688 w 187"/>
              <a:gd name="T5" fmla="*/ 20637 h 16"/>
              <a:gd name="T6" fmla="*/ 296863 w 187"/>
              <a:gd name="T7" fmla="*/ 17462 h 16"/>
              <a:gd name="T8" fmla="*/ 296863 w 187"/>
              <a:gd name="T9" fmla="*/ 7937 h 16"/>
              <a:gd name="T10" fmla="*/ 293688 w 187"/>
              <a:gd name="T11" fmla="*/ 3175 h 16"/>
              <a:gd name="T12" fmla="*/ 288925 w 187"/>
              <a:gd name="T13" fmla="*/ 0 h 16"/>
              <a:gd name="T14" fmla="*/ 9525 w 187"/>
              <a:gd name="T15" fmla="*/ 0 h 16"/>
              <a:gd name="T16" fmla="*/ 4763 w 187"/>
              <a:gd name="T17" fmla="*/ 3175 h 16"/>
              <a:gd name="T18" fmla="*/ 0 w 187"/>
              <a:gd name="T19" fmla="*/ 7937 h 16"/>
              <a:gd name="T20" fmla="*/ 0 w 187"/>
              <a:gd name="T21" fmla="*/ 17462 h 16"/>
              <a:gd name="T22" fmla="*/ 4763 w 187"/>
              <a:gd name="T23" fmla="*/ 20637 h 16"/>
              <a:gd name="T24" fmla="*/ 9525 w 187"/>
              <a:gd name="T25" fmla="*/ 25400 h 16"/>
              <a:gd name="T26" fmla="*/ 12700 w 187"/>
              <a:gd name="T27" fmla="*/ 25400 h 16"/>
              <a:gd name="T28" fmla="*/ 284163 w 18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"/>
              <a:gd name="T46" fmla="*/ 0 h 16"/>
              <a:gd name="T47" fmla="*/ 187 w 18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" h="16">
                <a:moveTo>
                  <a:pt x="179" y="16"/>
                </a:moveTo>
                <a:lnTo>
                  <a:pt x="182" y="16"/>
                </a:lnTo>
                <a:lnTo>
                  <a:pt x="185" y="13"/>
                </a:lnTo>
                <a:lnTo>
                  <a:pt x="187" y="11"/>
                </a:lnTo>
                <a:lnTo>
                  <a:pt x="187" y="5"/>
                </a:lnTo>
                <a:lnTo>
                  <a:pt x="185" y="2"/>
                </a:lnTo>
                <a:lnTo>
                  <a:pt x="18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3"/>
                </a:lnTo>
                <a:lnTo>
                  <a:pt x="6" y="16"/>
                </a:lnTo>
                <a:lnTo>
                  <a:pt x="8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4" name="Freeform 40"/>
          <p:cNvSpPr>
            <a:spLocks/>
          </p:cNvSpPr>
          <p:nvPr/>
        </p:nvSpPr>
        <p:spPr bwMode="auto">
          <a:xfrm>
            <a:off x="6464548" y="4838526"/>
            <a:ext cx="26988" cy="388937"/>
          </a:xfrm>
          <a:custGeom>
            <a:avLst/>
            <a:gdLst>
              <a:gd name="T0" fmla="*/ 26988 w 17"/>
              <a:gd name="T1" fmla="*/ 12700 h 245"/>
              <a:gd name="T2" fmla="*/ 26988 w 17"/>
              <a:gd name="T3" fmla="*/ 7937 h 245"/>
              <a:gd name="T4" fmla="*/ 22225 w 17"/>
              <a:gd name="T5" fmla="*/ 4762 h 245"/>
              <a:gd name="T6" fmla="*/ 17463 w 17"/>
              <a:gd name="T7" fmla="*/ 0 h 245"/>
              <a:gd name="T8" fmla="*/ 9525 w 17"/>
              <a:gd name="T9" fmla="*/ 0 h 245"/>
              <a:gd name="T10" fmla="*/ 4763 w 17"/>
              <a:gd name="T11" fmla="*/ 4762 h 245"/>
              <a:gd name="T12" fmla="*/ 0 w 17"/>
              <a:gd name="T13" fmla="*/ 7937 h 245"/>
              <a:gd name="T14" fmla="*/ 0 w 17"/>
              <a:gd name="T15" fmla="*/ 381000 h 245"/>
              <a:gd name="T16" fmla="*/ 4763 w 17"/>
              <a:gd name="T17" fmla="*/ 384175 h 245"/>
              <a:gd name="T18" fmla="*/ 9525 w 17"/>
              <a:gd name="T19" fmla="*/ 388937 h 245"/>
              <a:gd name="T20" fmla="*/ 17463 w 17"/>
              <a:gd name="T21" fmla="*/ 388937 h 245"/>
              <a:gd name="T22" fmla="*/ 22225 w 17"/>
              <a:gd name="T23" fmla="*/ 384175 h 245"/>
              <a:gd name="T24" fmla="*/ 26988 w 17"/>
              <a:gd name="T25" fmla="*/ 381000 h 245"/>
              <a:gd name="T26" fmla="*/ 26988 w 17"/>
              <a:gd name="T27" fmla="*/ 376237 h 245"/>
              <a:gd name="T28" fmla="*/ 26988 w 17"/>
              <a:gd name="T29" fmla="*/ 12700 h 2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5"/>
              <a:gd name="T47" fmla="*/ 17 w 17"/>
              <a:gd name="T48" fmla="*/ 245 h 2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5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40"/>
                </a:lnTo>
                <a:lnTo>
                  <a:pt x="3" y="242"/>
                </a:lnTo>
                <a:lnTo>
                  <a:pt x="6" y="245"/>
                </a:lnTo>
                <a:lnTo>
                  <a:pt x="11" y="245"/>
                </a:lnTo>
                <a:lnTo>
                  <a:pt x="14" y="242"/>
                </a:lnTo>
                <a:lnTo>
                  <a:pt x="17" y="240"/>
                </a:lnTo>
                <a:lnTo>
                  <a:pt x="17" y="23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5" name="Freeform 41"/>
          <p:cNvSpPr>
            <a:spLocks/>
          </p:cNvSpPr>
          <p:nvPr/>
        </p:nvSpPr>
        <p:spPr bwMode="auto">
          <a:xfrm>
            <a:off x="6259761" y="2817638"/>
            <a:ext cx="204787" cy="387350"/>
          </a:xfrm>
          <a:custGeom>
            <a:avLst/>
            <a:gdLst>
              <a:gd name="T0" fmla="*/ 11112 w 129"/>
              <a:gd name="T1" fmla="*/ 0 h 244"/>
              <a:gd name="T2" fmla="*/ 3175 w 129"/>
              <a:gd name="T3" fmla="*/ 6350 h 244"/>
              <a:gd name="T4" fmla="*/ 0 w 129"/>
              <a:gd name="T5" fmla="*/ 15875 h 244"/>
              <a:gd name="T6" fmla="*/ 6350 w 129"/>
              <a:gd name="T7" fmla="*/ 23813 h 244"/>
              <a:gd name="T8" fmla="*/ 28575 w 129"/>
              <a:gd name="T9" fmla="*/ 26988 h 244"/>
              <a:gd name="T10" fmla="*/ 46037 w 129"/>
              <a:gd name="T11" fmla="*/ 28575 h 244"/>
              <a:gd name="T12" fmla="*/ 61912 w 129"/>
              <a:gd name="T13" fmla="*/ 34925 h 244"/>
              <a:gd name="T14" fmla="*/ 77787 w 129"/>
              <a:gd name="T15" fmla="*/ 39688 h 244"/>
              <a:gd name="T16" fmla="*/ 90487 w 129"/>
              <a:gd name="T17" fmla="*/ 46038 h 244"/>
              <a:gd name="T18" fmla="*/ 109537 w 129"/>
              <a:gd name="T19" fmla="*/ 58738 h 244"/>
              <a:gd name="T20" fmla="*/ 123825 w 129"/>
              <a:gd name="T21" fmla="*/ 69850 h 244"/>
              <a:gd name="T22" fmla="*/ 142875 w 129"/>
              <a:gd name="T23" fmla="*/ 93663 h 244"/>
              <a:gd name="T24" fmla="*/ 153987 w 129"/>
              <a:gd name="T25" fmla="*/ 104775 h 244"/>
              <a:gd name="T26" fmla="*/ 163512 w 129"/>
              <a:gd name="T27" fmla="*/ 119063 h 244"/>
              <a:gd name="T28" fmla="*/ 168275 w 129"/>
              <a:gd name="T29" fmla="*/ 136525 h 244"/>
              <a:gd name="T30" fmla="*/ 176212 w 129"/>
              <a:gd name="T31" fmla="*/ 166688 h 244"/>
              <a:gd name="T32" fmla="*/ 177800 w 129"/>
              <a:gd name="T33" fmla="*/ 195262 h 244"/>
              <a:gd name="T34" fmla="*/ 176212 w 129"/>
              <a:gd name="T35" fmla="*/ 200025 h 244"/>
              <a:gd name="T36" fmla="*/ 169862 w 129"/>
              <a:gd name="T37" fmla="*/ 241300 h 244"/>
              <a:gd name="T38" fmla="*/ 163512 w 129"/>
              <a:gd name="T39" fmla="*/ 257175 h 244"/>
              <a:gd name="T40" fmla="*/ 158750 w 129"/>
              <a:gd name="T41" fmla="*/ 269875 h 244"/>
              <a:gd name="T42" fmla="*/ 149225 w 129"/>
              <a:gd name="T43" fmla="*/ 284163 h 244"/>
              <a:gd name="T44" fmla="*/ 134937 w 129"/>
              <a:gd name="T45" fmla="*/ 303213 h 244"/>
              <a:gd name="T46" fmla="*/ 117475 w 129"/>
              <a:gd name="T47" fmla="*/ 319088 h 244"/>
              <a:gd name="T48" fmla="*/ 100012 w 129"/>
              <a:gd name="T49" fmla="*/ 334963 h 244"/>
              <a:gd name="T50" fmla="*/ 84137 w 129"/>
              <a:gd name="T51" fmla="*/ 342900 h 244"/>
              <a:gd name="T52" fmla="*/ 68262 w 129"/>
              <a:gd name="T53" fmla="*/ 347663 h 244"/>
              <a:gd name="T54" fmla="*/ 52387 w 129"/>
              <a:gd name="T55" fmla="*/ 354013 h 244"/>
              <a:gd name="T56" fmla="*/ 38100 w 129"/>
              <a:gd name="T57" fmla="*/ 355600 h 244"/>
              <a:gd name="T58" fmla="*/ 20637 w 129"/>
              <a:gd name="T59" fmla="*/ 358775 h 244"/>
              <a:gd name="T60" fmla="*/ 12700 w 129"/>
              <a:gd name="T61" fmla="*/ 360363 h 244"/>
              <a:gd name="T62" fmla="*/ 4762 w 129"/>
              <a:gd name="T63" fmla="*/ 365125 h 244"/>
              <a:gd name="T64" fmla="*/ 0 w 129"/>
              <a:gd name="T65" fmla="*/ 371475 h 244"/>
              <a:gd name="T66" fmla="*/ 4762 w 129"/>
              <a:gd name="T67" fmla="*/ 382588 h 244"/>
              <a:gd name="T68" fmla="*/ 11112 w 129"/>
              <a:gd name="T69" fmla="*/ 387350 h 244"/>
              <a:gd name="T70" fmla="*/ 15875 w 129"/>
              <a:gd name="T71" fmla="*/ 387350 h 244"/>
              <a:gd name="T72" fmla="*/ 33337 w 129"/>
              <a:gd name="T73" fmla="*/ 385763 h 244"/>
              <a:gd name="T74" fmla="*/ 50800 w 129"/>
              <a:gd name="T75" fmla="*/ 382588 h 244"/>
              <a:gd name="T76" fmla="*/ 71437 w 129"/>
              <a:gd name="T77" fmla="*/ 376238 h 244"/>
              <a:gd name="T78" fmla="*/ 85725 w 129"/>
              <a:gd name="T79" fmla="*/ 371475 h 244"/>
              <a:gd name="T80" fmla="*/ 103187 w 129"/>
              <a:gd name="T81" fmla="*/ 360363 h 244"/>
              <a:gd name="T82" fmla="*/ 128587 w 129"/>
              <a:gd name="T83" fmla="*/ 347663 h 244"/>
              <a:gd name="T84" fmla="*/ 141287 w 129"/>
              <a:gd name="T85" fmla="*/ 336550 h 244"/>
              <a:gd name="T86" fmla="*/ 165100 w 129"/>
              <a:gd name="T87" fmla="*/ 307975 h 244"/>
              <a:gd name="T88" fmla="*/ 176212 w 129"/>
              <a:gd name="T89" fmla="*/ 292100 h 244"/>
              <a:gd name="T90" fmla="*/ 185737 w 129"/>
              <a:gd name="T91" fmla="*/ 274638 h 244"/>
              <a:gd name="T92" fmla="*/ 193674 w 129"/>
              <a:gd name="T93" fmla="*/ 257175 h 244"/>
              <a:gd name="T94" fmla="*/ 203200 w 129"/>
              <a:gd name="T95" fmla="*/ 222250 h 244"/>
              <a:gd name="T96" fmla="*/ 204787 w 129"/>
              <a:gd name="T97" fmla="*/ 195262 h 244"/>
              <a:gd name="T98" fmla="*/ 203200 w 129"/>
              <a:gd name="T99" fmla="*/ 180975 h 244"/>
              <a:gd name="T100" fmla="*/ 196849 w 129"/>
              <a:gd name="T101" fmla="*/ 133350 h 244"/>
              <a:gd name="T102" fmla="*/ 188912 w 129"/>
              <a:gd name="T103" fmla="*/ 119063 h 244"/>
              <a:gd name="T104" fmla="*/ 180975 w 129"/>
              <a:gd name="T105" fmla="*/ 101600 h 244"/>
              <a:gd name="T106" fmla="*/ 171450 w 129"/>
              <a:gd name="T107" fmla="*/ 84138 h 244"/>
              <a:gd name="T108" fmla="*/ 157162 w 129"/>
              <a:gd name="T109" fmla="*/ 63500 h 244"/>
              <a:gd name="T110" fmla="*/ 134937 w 129"/>
              <a:gd name="T111" fmla="*/ 44450 h 244"/>
              <a:gd name="T112" fmla="*/ 112712 w 129"/>
              <a:gd name="T113" fmla="*/ 28575 h 244"/>
              <a:gd name="T114" fmla="*/ 96837 w 129"/>
              <a:gd name="T115" fmla="*/ 19050 h 244"/>
              <a:gd name="T116" fmla="*/ 77787 w 129"/>
              <a:gd name="T117" fmla="*/ 11113 h 244"/>
              <a:gd name="T118" fmla="*/ 61912 w 129"/>
              <a:gd name="T119" fmla="*/ 4763 h 244"/>
              <a:gd name="T120" fmla="*/ 42862 w 129"/>
              <a:gd name="T121" fmla="*/ 1588 h 244"/>
              <a:gd name="T122" fmla="*/ 12700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6" name="Freeform 42"/>
          <p:cNvSpPr>
            <a:spLocks/>
          </p:cNvSpPr>
          <p:nvPr/>
        </p:nvSpPr>
        <p:spPr bwMode="auto">
          <a:xfrm>
            <a:off x="6010523" y="2817638"/>
            <a:ext cx="298450" cy="26988"/>
          </a:xfrm>
          <a:custGeom>
            <a:avLst/>
            <a:gdLst>
              <a:gd name="T0" fmla="*/ 284163 w 188"/>
              <a:gd name="T1" fmla="*/ 26988 h 17"/>
              <a:gd name="T2" fmla="*/ 288925 w 188"/>
              <a:gd name="T3" fmla="*/ 26988 h 17"/>
              <a:gd name="T4" fmla="*/ 293688 w 188"/>
              <a:gd name="T5" fmla="*/ 22225 h 17"/>
              <a:gd name="T6" fmla="*/ 298450 w 188"/>
              <a:gd name="T7" fmla="*/ 17463 h 17"/>
              <a:gd name="T8" fmla="*/ 298450 w 188"/>
              <a:gd name="T9" fmla="*/ 7938 h 17"/>
              <a:gd name="T10" fmla="*/ 293688 w 188"/>
              <a:gd name="T11" fmla="*/ 4763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3 h 17"/>
              <a:gd name="T18" fmla="*/ 0 w 188"/>
              <a:gd name="T19" fmla="*/ 7938 h 17"/>
              <a:gd name="T20" fmla="*/ 0 w 188"/>
              <a:gd name="T21" fmla="*/ 17463 h 17"/>
              <a:gd name="T22" fmla="*/ 4762 w 188"/>
              <a:gd name="T23" fmla="*/ 22225 h 17"/>
              <a:gd name="T24" fmla="*/ 9525 w 188"/>
              <a:gd name="T25" fmla="*/ 26988 h 17"/>
              <a:gd name="T26" fmla="*/ 14288 w 188"/>
              <a:gd name="T27" fmla="*/ 26988 h 17"/>
              <a:gd name="T28" fmla="*/ 284163 w 188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7" name="Freeform 43"/>
          <p:cNvSpPr>
            <a:spLocks/>
          </p:cNvSpPr>
          <p:nvPr/>
        </p:nvSpPr>
        <p:spPr bwMode="auto">
          <a:xfrm>
            <a:off x="6010523" y="3178001"/>
            <a:ext cx="298450" cy="26987"/>
          </a:xfrm>
          <a:custGeom>
            <a:avLst/>
            <a:gdLst>
              <a:gd name="T0" fmla="*/ 284163 w 188"/>
              <a:gd name="T1" fmla="*/ 26987 h 17"/>
              <a:gd name="T2" fmla="*/ 288925 w 188"/>
              <a:gd name="T3" fmla="*/ 26987 h 17"/>
              <a:gd name="T4" fmla="*/ 293688 w 188"/>
              <a:gd name="T5" fmla="*/ 22225 h 17"/>
              <a:gd name="T6" fmla="*/ 298450 w 188"/>
              <a:gd name="T7" fmla="*/ 17462 h 17"/>
              <a:gd name="T8" fmla="*/ 298450 w 188"/>
              <a:gd name="T9" fmla="*/ 9525 h 17"/>
              <a:gd name="T10" fmla="*/ 293688 w 188"/>
              <a:gd name="T11" fmla="*/ 4762 h 17"/>
              <a:gd name="T12" fmla="*/ 288925 w 188"/>
              <a:gd name="T13" fmla="*/ 0 h 17"/>
              <a:gd name="T14" fmla="*/ 9525 w 188"/>
              <a:gd name="T15" fmla="*/ 0 h 17"/>
              <a:gd name="T16" fmla="*/ 4762 w 188"/>
              <a:gd name="T17" fmla="*/ 4762 h 17"/>
              <a:gd name="T18" fmla="*/ 0 w 188"/>
              <a:gd name="T19" fmla="*/ 9525 h 17"/>
              <a:gd name="T20" fmla="*/ 0 w 188"/>
              <a:gd name="T21" fmla="*/ 17462 h 17"/>
              <a:gd name="T22" fmla="*/ 4762 w 188"/>
              <a:gd name="T23" fmla="*/ 22225 h 17"/>
              <a:gd name="T24" fmla="*/ 9525 w 188"/>
              <a:gd name="T25" fmla="*/ 26987 h 17"/>
              <a:gd name="T26" fmla="*/ 14288 w 188"/>
              <a:gd name="T27" fmla="*/ 26987 h 17"/>
              <a:gd name="T28" fmla="*/ 284163 w 188"/>
              <a:gd name="T29" fmla="*/ 2698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8" name="Freeform 44"/>
          <p:cNvSpPr>
            <a:spLocks/>
          </p:cNvSpPr>
          <p:nvPr/>
        </p:nvSpPr>
        <p:spPr bwMode="auto">
          <a:xfrm>
            <a:off x="6010523" y="2817638"/>
            <a:ext cx="26988" cy="387350"/>
          </a:xfrm>
          <a:custGeom>
            <a:avLst/>
            <a:gdLst>
              <a:gd name="T0" fmla="*/ 26988 w 17"/>
              <a:gd name="T1" fmla="*/ 12700 h 244"/>
              <a:gd name="T2" fmla="*/ 26988 w 17"/>
              <a:gd name="T3" fmla="*/ 7938 h 244"/>
              <a:gd name="T4" fmla="*/ 22225 w 17"/>
              <a:gd name="T5" fmla="*/ 4763 h 244"/>
              <a:gd name="T6" fmla="*/ 19050 w 17"/>
              <a:gd name="T7" fmla="*/ 0 h 244"/>
              <a:gd name="T8" fmla="*/ 9525 w 17"/>
              <a:gd name="T9" fmla="*/ 0 h 244"/>
              <a:gd name="T10" fmla="*/ 4763 w 17"/>
              <a:gd name="T11" fmla="*/ 4763 h 244"/>
              <a:gd name="T12" fmla="*/ 0 w 17"/>
              <a:gd name="T13" fmla="*/ 7938 h 244"/>
              <a:gd name="T14" fmla="*/ 0 w 17"/>
              <a:gd name="T15" fmla="*/ 377825 h 244"/>
              <a:gd name="T16" fmla="*/ 4763 w 17"/>
              <a:gd name="T17" fmla="*/ 382588 h 244"/>
              <a:gd name="T18" fmla="*/ 9525 w 17"/>
              <a:gd name="T19" fmla="*/ 387350 h 244"/>
              <a:gd name="T20" fmla="*/ 19050 w 17"/>
              <a:gd name="T21" fmla="*/ 387350 h 244"/>
              <a:gd name="T22" fmla="*/ 22225 w 17"/>
              <a:gd name="T23" fmla="*/ 382588 h 244"/>
              <a:gd name="T24" fmla="*/ 26988 w 17"/>
              <a:gd name="T25" fmla="*/ 377825 h 244"/>
              <a:gd name="T26" fmla="*/ 26988 w 17"/>
              <a:gd name="T27" fmla="*/ 374650 h 244"/>
              <a:gd name="T28" fmla="*/ 26988 w 17"/>
              <a:gd name="T29" fmla="*/ 12700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19" name="Freeform 45"/>
          <p:cNvSpPr>
            <a:spLocks/>
          </p:cNvSpPr>
          <p:nvPr/>
        </p:nvSpPr>
        <p:spPr bwMode="auto">
          <a:xfrm>
            <a:off x="6259761" y="3352626"/>
            <a:ext cx="204787" cy="387350"/>
          </a:xfrm>
          <a:custGeom>
            <a:avLst/>
            <a:gdLst>
              <a:gd name="T0" fmla="*/ 11112 w 129"/>
              <a:gd name="T1" fmla="*/ 0 h 244"/>
              <a:gd name="T2" fmla="*/ 3175 w 129"/>
              <a:gd name="T3" fmla="*/ 6350 h 244"/>
              <a:gd name="T4" fmla="*/ 0 w 129"/>
              <a:gd name="T5" fmla="*/ 15875 h 244"/>
              <a:gd name="T6" fmla="*/ 6350 w 129"/>
              <a:gd name="T7" fmla="*/ 23813 h 244"/>
              <a:gd name="T8" fmla="*/ 28575 w 129"/>
              <a:gd name="T9" fmla="*/ 25400 h 244"/>
              <a:gd name="T10" fmla="*/ 46037 w 129"/>
              <a:gd name="T11" fmla="*/ 28575 h 244"/>
              <a:gd name="T12" fmla="*/ 61912 w 129"/>
              <a:gd name="T13" fmla="*/ 34925 h 244"/>
              <a:gd name="T14" fmla="*/ 77787 w 129"/>
              <a:gd name="T15" fmla="*/ 39688 h 244"/>
              <a:gd name="T16" fmla="*/ 90487 w 129"/>
              <a:gd name="T17" fmla="*/ 46038 h 244"/>
              <a:gd name="T18" fmla="*/ 109537 w 129"/>
              <a:gd name="T19" fmla="*/ 58738 h 244"/>
              <a:gd name="T20" fmla="*/ 123825 w 129"/>
              <a:gd name="T21" fmla="*/ 69850 h 244"/>
              <a:gd name="T22" fmla="*/ 142875 w 129"/>
              <a:gd name="T23" fmla="*/ 93663 h 244"/>
              <a:gd name="T24" fmla="*/ 153987 w 129"/>
              <a:gd name="T25" fmla="*/ 104775 h 244"/>
              <a:gd name="T26" fmla="*/ 163512 w 129"/>
              <a:gd name="T27" fmla="*/ 119063 h 244"/>
              <a:gd name="T28" fmla="*/ 168275 w 129"/>
              <a:gd name="T29" fmla="*/ 136525 h 244"/>
              <a:gd name="T30" fmla="*/ 176212 w 129"/>
              <a:gd name="T31" fmla="*/ 166688 h 244"/>
              <a:gd name="T32" fmla="*/ 177800 w 129"/>
              <a:gd name="T33" fmla="*/ 195262 h 244"/>
              <a:gd name="T34" fmla="*/ 176212 w 129"/>
              <a:gd name="T35" fmla="*/ 200025 h 244"/>
              <a:gd name="T36" fmla="*/ 169862 w 129"/>
              <a:gd name="T37" fmla="*/ 241300 h 244"/>
              <a:gd name="T38" fmla="*/ 163512 w 129"/>
              <a:gd name="T39" fmla="*/ 257175 h 244"/>
              <a:gd name="T40" fmla="*/ 158750 w 129"/>
              <a:gd name="T41" fmla="*/ 269875 h 244"/>
              <a:gd name="T42" fmla="*/ 149225 w 129"/>
              <a:gd name="T43" fmla="*/ 284163 h 244"/>
              <a:gd name="T44" fmla="*/ 134937 w 129"/>
              <a:gd name="T45" fmla="*/ 303213 h 244"/>
              <a:gd name="T46" fmla="*/ 117475 w 129"/>
              <a:gd name="T47" fmla="*/ 319088 h 244"/>
              <a:gd name="T48" fmla="*/ 100012 w 129"/>
              <a:gd name="T49" fmla="*/ 334963 h 244"/>
              <a:gd name="T50" fmla="*/ 84137 w 129"/>
              <a:gd name="T51" fmla="*/ 342900 h 244"/>
              <a:gd name="T52" fmla="*/ 68262 w 129"/>
              <a:gd name="T53" fmla="*/ 347663 h 244"/>
              <a:gd name="T54" fmla="*/ 52387 w 129"/>
              <a:gd name="T55" fmla="*/ 354013 h 244"/>
              <a:gd name="T56" fmla="*/ 38100 w 129"/>
              <a:gd name="T57" fmla="*/ 355600 h 244"/>
              <a:gd name="T58" fmla="*/ 20637 w 129"/>
              <a:gd name="T59" fmla="*/ 358775 h 244"/>
              <a:gd name="T60" fmla="*/ 12700 w 129"/>
              <a:gd name="T61" fmla="*/ 360363 h 244"/>
              <a:gd name="T62" fmla="*/ 4762 w 129"/>
              <a:gd name="T63" fmla="*/ 365125 h 244"/>
              <a:gd name="T64" fmla="*/ 0 w 129"/>
              <a:gd name="T65" fmla="*/ 371475 h 244"/>
              <a:gd name="T66" fmla="*/ 4762 w 129"/>
              <a:gd name="T67" fmla="*/ 382588 h 244"/>
              <a:gd name="T68" fmla="*/ 11112 w 129"/>
              <a:gd name="T69" fmla="*/ 387350 h 244"/>
              <a:gd name="T70" fmla="*/ 15875 w 129"/>
              <a:gd name="T71" fmla="*/ 387350 h 244"/>
              <a:gd name="T72" fmla="*/ 33337 w 129"/>
              <a:gd name="T73" fmla="*/ 384175 h 244"/>
              <a:gd name="T74" fmla="*/ 50800 w 129"/>
              <a:gd name="T75" fmla="*/ 382588 h 244"/>
              <a:gd name="T76" fmla="*/ 71437 w 129"/>
              <a:gd name="T77" fmla="*/ 376238 h 244"/>
              <a:gd name="T78" fmla="*/ 85725 w 129"/>
              <a:gd name="T79" fmla="*/ 371475 h 244"/>
              <a:gd name="T80" fmla="*/ 103187 w 129"/>
              <a:gd name="T81" fmla="*/ 360363 h 244"/>
              <a:gd name="T82" fmla="*/ 128587 w 129"/>
              <a:gd name="T83" fmla="*/ 347663 h 244"/>
              <a:gd name="T84" fmla="*/ 141287 w 129"/>
              <a:gd name="T85" fmla="*/ 336550 h 244"/>
              <a:gd name="T86" fmla="*/ 165100 w 129"/>
              <a:gd name="T87" fmla="*/ 307975 h 244"/>
              <a:gd name="T88" fmla="*/ 176212 w 129"/>
              <a:gd name="T89" fmla="*/ 292100 h 244"/>
              <a:gd name="T90" fmla="*/ 185737 w 129"/>
              <a:gd name="T91" fmla="*/ 274638 h 244"/>
              <a:gd name="T92" fmla="*/ 193674 w 129"/>
              <a:gd name="T93" fmla="*/ 257175 h 244"/>
              <a:gd name="T94" fmla="*/ 203200 w 129"/>
              <a:gd name="T95" fmla="*/ 222250 h 244"/>
              <a:gd name="T96" fmla="*/ 204787 w 129"/>
              <a:gd name="T97" fmla="*/ 195262 h 244"/>
              <a:gd name="T98" fmla="*/ 203200 w 129"/>
              <a:gd name="T99" fmla="*/ 180975 h 244"/>
              <a:gd name="T100" fmla="*/ 196849 w 129"/>
              <a:gd name="T101" fmla="*/ 133350 h 244"/>
              <a:gd name="T102" fmla="*/ 188912 w 129"/>
              <a:gd name="T103" fmla="*/ 119063 h 244"/>
              <a:gd name="T104" fmla="*/ 180975 w 129"/>
              <a:gd name="T105" fmla="*/ 101600 h 244"/>
              <a:gd name="T106" fmla="*/ 171450 w 129"/>
              <a:gd name="T107" fmla="*/ 84138 h 244"/>
              <a:gd name="T108" fmla="*/ 157162 w 129"/>
              <a:gd name="T109" fmla="*/ 63500 h 244"/>
              <a:gd name="T110" fmla="*/ 134937 w 129"/>
              <a:gd name="T111" fmla="*/ 44450 h 244"/>
              <a:gd name="T112" fmla="*/ 112712 w 129"/>
              <a:gd name="T113" fmla="*/ 28575 h 244"/>
              <a:gd name="T114" fmla="*/ 96837 w 129"/>
              <a:gd name="T115" fmla="*/ 19050 h 244"/>
              <a:gd name="T116" fmla="*/ 77787 w 129"/>
              <a:gd name="T117" fmla="*/ 11113 h 244"/>
              <a:gd name="T118" fmla="*/ 61912 w 129"/>
              <a:gd name="T119" fmla="*/ 4763 h 244"/>
              <a:gd name="T120" fmla="*/ 42862 w 129"/>
              <a:gd name="T121" fmla="*/ 1588 h 244"/>
              <a:gd name="T122" fmla="*/ 12700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6"/>
                </a:lnTo>
                <a:lnTo>
                  <a:pt x="18" y="16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2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2"/>
                </a:lnTo>
                <a:lnTo>
                  <a:pt x="21" y="242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0" name="Freeform 46"/>
          <p:cNvSpPr>
            <a:spLocks/>
          </p:cNvSpPr>
          <p:nvPr/>
        </p:nvSpPr>
        <p:spPr bwMode="auto">
          <a:xfrm>
            <a:off x="6010523" y="3352626"/>
            <a:ext cx="298450" cy="25400"/>
          </a:xfrm>
          <a:custGeom>
            <a:avLst/>
            <a:gdLst>
              <a:gd name="T0" fmla="*/ 284163 w 188"/>
              <a:gd name="T1" fmla="*/ 25400 h 16"/>
              <a:gd name="T2" fmla="*/ 288925 w 188"/>
              <a:gd name="T3" fmla="*/ 25400 h 16"/>
              <a:gd name="T4" fmla="*/ 293688 w 188"/>
              <a:gd name="T5" fmla="*/ 22225 h 16"/>
              <a:gd name="T6" fmla="*/ 298450 w 188"/>
              <a:gd name="T7" fmla="*/ 17462 h 16"/>
              <a:gd name="T8" fmla="*/ 298450 w 188"/>
              <a:gd name="T9" fmla="*/ 7937 h 16"/>
              <a:gd name="T10" fmla="*/ 293688 w 188"/>
              <a:gd name="T11" fmla="*/ 4762 h 16"/>
              <a:gd name="T12" fmla="*/ 288925 w 188"/>
              <a:gd name="T13" fmla="*/ 0 h 16"/>
              <a:gd name="T14" fmla="*/ 9525 w 188"/>
              <a:gd name="T15" fmla="*/ 0 h 16"/>
              <a:gd name="T16" fmla="*/ 4762 w 188"/>
              <a:gd name="T17" fmla="*/ 4762 h 16"/>
              <a:gd name="T18" fmla="*/ 0 w 188"/>
              <a:gd name="T19" fmla="*/ 7937 h 16"/>
              <a:gd name="T20" fmla="*/ 0 w 188"/>
              <a:gd name="T21" fmla="*/ 17462 h 16"/>
              <a:gd name="T22" fmla="*/ 4762 w 188"/>
              <a:gd name="T23" fmla="*/ 22225 h 16"/>
              <a:gd name="T24" fmla="*/ 9525 w 188"/>
              <a:gd name="T25" fmla="*/ 25400 h 16"/>
              <a:gd name="T26" fmla="*/ 14288 w 188"/>
              <a:gd name="T27" fmla="*/ 25400 h 16"/>
              <a:gd name="T28" fmla="*/ 284163 w 188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6"/>
              <a:gd name="T47" fmla="*/ 188 w 18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6">
                <a:moveTo>
                  <a:pt x="179" y="16"/>
                </a:moveTo>
                <a:lnTo>
                  <a:pt x="182" y="16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9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1" name="Freeform 47"/>
          <p:cNvSpPr>
            <a:spLocks/>
          </p:cNvSpPr>
          <p:nvPr/>
        </p:nvSpPr>
        <p:spPr bwMode="auto">
          <a:xfrm>
            <a:off x="6010523" y="3716163"/>
            <a:ext cx="298450" cy="25400"/>
          </a:xfrm>
          <a:custGeom>
            <a:avLst/>
            <a:gdLst>
              <a:gd name="T0" fmla="*/ 284163 w 188"/>
              <a:gd name="T1" fmla="*/ 25400 h 16"/>
              <a:gd name="T2" fmla="*/ 288925 w 188"/>
              <a:gd name="T3" fmla="*/ 25400 h 16"/>
              <a:gd name="T4" fmla="*/ 293688 w 188"/>
              <a:gd name="T5" fmla="*/ 20637 h 16"/>
              <a:gd name="T6" fmla="*/ 298450 w 188"/>
              <a:gd name="T7" fmla="*/ 17462 h 16"/>
              <a:gd name="T8" fmla="*/ 298450 w 188"/>
              <a:gd name="T9" fmla="*/ 7937 h 16"/>
              <a:gd name="T10" fmla="*/ 293688 w 188"/>
              <a:gd name="T11" fmla="*/ 3175 h 16"/>
              <a:gd name="T12" fmla="*/ 288925 w 188"/>
              <a:gd name="T13" fmla="*/ 0 h 16"/>
              <a:gd name="T14" fmla="*/ 9525 w 188"/>
              <a:gd name="T15" fmla="*/ 0 h 16"/>
              <a:gd name="T16" fmla="*/ 4762 w 188"/>
              <a:gd name="T17" fmla="*/ 3175 h 16"/>
              <a:gd name="T18" fmla="*/ 0 w 188"/>
              <a:gd name="T19" fmla="*/ 7937 h 16"/>
              <a:gd name="T20" fmla="*/ 0 w 188"/>
              <a:gd name="T21" fmla="*/ 17462 h 16"/>
              <a:gd name="T22" fmla="*/ 4762 w 188"/>
              <a:gd name="T23" fmla="*/ 20637 h 16"/>
              <a:gd name="T24" fmla="*/ 9525 w 188"/>
              <a:gd name="T25" fmla="*/ 25400 h 16"/>
              <a:gd name="T26" fmla="*/ 14288 w 188"/>
              <a:gd name="T27" fmla="*/ 25400 h 16"/>
              <a:gd name="T28" fmla="*/ 284163 w 188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6"/>
              <a:gd name="T47" fmla="*/ 188 w 18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6">
                <a:moveTo>
                  <a:pt x="179" y="16"/>
                </a:moveTo>
                <a:lnTo>
                  <a:pt x="182" y="16"/>
                </a:lnTo>
                <a:lnTo>
                  <a:pt x="185" y="13"/>
                </a:lnTo>
                <a:lnTo>
                  <a:pt x="188" y="11"/>
                </a:lnTo>
                <a:lnTo>
                  <a:pt x="188" y="5"/>
                </a:lnTo>
                <a:lnTo>
                  <a:pt x="185" y="2"/>
                </a:lnTo>
                <a:lnTo>
                  <a:pt x="18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3"/>
                </a:lnTo>
                <a:lnTo>
                  <a:pt x="6" y="16"/>
                </a:lnTo>
                <a:lnTo>
                  <a:pt x="9" y="16"/>
                </a:lnTo>
                <a:lnTo>
                  <a:pt x="179" y="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2" name="Freeform 48"/>
          <p:cNvSpPr>
            <a:spLocks/>
          </p:cNvSpPr>
          <p:nvPr/>
        </p:nvSpPr>
        <p:spPr bwMode="auto">
          <a:xfrm>
            <a:off x="6010523" y="3352626"/>
            <a:ext cx="26988" cy="388937"/>
          </a:xfrm>
          <a:custGeom>
            <a:avLst/>
            <a:gdLst>
              <a:gd name="T0" fmla="*/ 26988 w 17"/>
              <a:gd name="T1" fmla="*/ 12700 h 245"/>
              <a:gd name="T2" fmla="*/ 26988 w 17"/>
              <a:gd name="T3" fmla="*/ 7937 h 245"/>
              <a:gd name="T4" fmla="*/ 22225 w 17"/>
              <a:gd name="T5" fmla="*/ 4762 h 245"/>
              <a:gd name="T6" fmla="*/ 19050 w 17"/>
              <a:gd name="T7" fmla="*/ 0 h 245"/>
              <a:gd name="T8" fmla="*/ 9525 w 17"/>
              <a:gd name="T9" fmla="*/ 0 h 245"/>
              <a:gd name="T10" fmla="*/ 4763 w 17"/>
              <a:gd name="T11" fmla="*/ 4762 h 245"/>
              <a:gd name="T12" fmla="*/ 0 w 17"/>
              <a:gd name="T13" fmla="*/ 7937 h 245"/>
              <a:gd name="T14" fmla="*/ 0 w 17"/>
              <a:gd name="T15" fmla="*/ 381000 h 245"/>
              <a:gd name="T16" fmla="*/ 4763 w 17"/>
              <a:gd name="T17" fmla="*/ 384175 h 245"/>
              <a:gd name="T18" fmla="*/ 9525 w 17"/>
              <a:gd name="T19" fmla="*/ 388937 h 245"/>
              <a:gd name="T20" fmla="*/ 19050 w 17"/>
              <a:gd name="T21" fmla="*/ 388937 h 245"/>
              <a:gd name="T22" fmla="*/ 22225 w 17"/>
              <a:gd name="T23" fmla="*/ 384175 h 245"/>
              <a:gd name="T24" fmla="*/ 26988 w 17"/>
              <a:gd name="T25" fmla="*/ 381000 h 245"/>
              <a:gd name="T26" fmla="*/ 26988 w 17"/>
              <a:gd name="T27" fmla="*/ 376237 h 245"/>
              <a:gd name="T28" fmla="*/ 26988 w 17"/>
              <a:gd name="T29" fmla="*/ 12700 h 2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5"/>
              <a:gd name="T47" fmla="*/ 17 w 17"/>
              <a:gd name="T48" fmla="*/ 245 h 2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5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40"/>
                </a:lnTo>
                <a:lnTo>
                  <a:pt x="3" y="242"/>
                </a:lnTo>
                <a:lnTo>
                  <a:pt x="6" y="245"/>
                </a:lnTo>
                <a:lnTo>
                  <a:pt x="12" y="245"/>
                </a:lnTo>
                <a:lnTo>
                  <a:pt x="14" y="242"/>
                </a:lnTo>
                <a:lnTo>
                  <a:pt x="17" y="240"/>
                </a:lnTo>
                <a:lnTo>
                  <a:pt x="17" y="23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3" name="Freeform 49"/>
          <p:cNvSpPr>
            <a:spLocks/>
          </p:cNvSpPr>
          <p:nvPr/>
        </p:nvSpPr>
        <p:spPr bwMode="auto">
          <a:xfrm>
            <a:off x="7318623" y="3297063"/>
            <a:ext cx="231775" cy="26988"/>
          </a:xfrm>
          <a:custGeom>
            <a:avLst/>
            <a:gdLst>
              <a:gd name="T0" fmla="*/ 14288 w 146"/>
              <a:gd name="T1" fmla="*/ 0 h 17"/>
              <a:gd name="T2" fmla="*/ 9525 w 146"/>
              <a:gd name="T3" fmla="*/ 0 h 17"/>
              <a:gd name="T4" fmla="*/ 4762 w 146"/>
              <a:gd name="T5" fmla="*/ 4763 h 17"/>
              <a:gd name="T6" fmla="*/ 0 w 146"/>
              <a:gd name="T7" fmla="*/ 9525 h 17"/>
              <a:gd name="T8" fmla="*/ 0 w 146"/>
              <a:gd name="T9" fmla="*/ 17463 h 17"/>
              <a:gd name="T10" fmla="*/ 4762 w 146"/>
              <a:gd name="T11" fmla="*/ 22225 h 17"/>
              <a:gd name="T12" fmla="*/ 9525 w 146"/>
              <a:gd name="T13" fmla="*/ 26988 h 17"/>
              <a:gd name="T14" fmla="*/ 222250 w 146"/>
              <a:gd name="T15" fmla="*/ 26988 h 17"/>
              <a:gd name="T16" fmla="*/ 227013 w 146"/>
              <a:gd name="T17" fmla="*/ 22225 h 17"/>
              <a:gd name="T18" fmla="*/ 231775 w 146"/>
              <a:gd name="T19" fmla="*/ 17463 h 17"/>
              <a:gd name="T20" fmla="*/ 231775 w 146"/>
              <a:gd name="T21" fmla="*/ 9525 h 17"/>
              <a:gd name="T22" fmla="*/ 227013 w 146"/>
              <a:gd name="T23" fmla="*/ 4763 h 17"/>
              <a:gd name="T24" fmla="*/ 222250 w 146"/>
              <a:gd name="T25" fmla="*/ 0 h 17"/>
              <a:gd name="T26" fmla="*/ 219075 w 146"/>
              <a:gd name="T27" fmla="*/ 0 h 17"/>
              <a:gd name="T28" fmla="*/ 14288 w 146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7"/>
              <a:gd name="T47" fmla="*/ 146 w 14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40" y="17"/>
                </a:lnTo>
                <a:lnTo>
                  <a:pt x="143" y="14"/>
                </a:lnTo>
                <a:lnTo>
                  <a:pt x="146" y="11"/>
                </a:lnTo>
                <a:lnTo>
                  <a:pt x="146" y="6"/>
                </a:lnTo>
                <a:lnTo>
                  <a:pt x="143" y="3"/>
                </a:lnTo>
                <a:lnTo>
                  <a:pt x="140" y="0"/>
                </a:lnTo>
                <a:lnTo>
                  <a:pt x="13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4" name="Freeform 50"/>
          <p:cNvSpPr>
            <a:spLocks/>
          </p:cNvSpPr>
          <p:nvPr/>
        </p:nvSpPr>
        <p:spPr bwMode="auto">
          <a:xfrm>
            <a:off x="7318623" y="3711401"/>
            <a:ext cx="233363" cy="25400"/>
          </a:xfrm>
          <a:custGeom>
            <a:avLst/>
            <a:gdLst>
              <a:gd name="T0" fmla="*/ 220663 w 147"/>
              <a:gd name="T1" fmla="*/ 25400 h 16"/>
              <a:gd name="T2" fmla="*/ 225425 w 147"/>
              <a:gd name="T3" fmla="*/ 25400 h 16"/>
              <a:gd name="T4" fmla="*/ 228600 w 147"/>
              <a:gd name="T5" fmla="*/ 22225 h 16"/>
              <a:gd name="T6" fmla="*/ 233363 w 147"/>
              <a:gd name="T7" fmla="*/ 17462 h 16"/>
              <a:gd name="T8" fmla="*/ 233363 w 147"/>
              <a:gd name="T9" fmla="*/ 7937 h 16"/>
              <a:gd name="T10" fmla="*/ 228600 w 147"/>
              <a:gd name="T11" fmla="*/ 4762 h 16"/>
              <a:gd name="T12" fmla="*/ 225425 w 147"/>
              <a:gd name="T13" fmla="*/ 0 h 16"/>
              <a:gd name="T14" fmla="*/ 9525 w 147"/>
              <a:gd name="T15" fmla="*/ 0 h 16"/>
              <a:gd name="T16" fmla="*/ 4763 w 147"/>
              <a:gd name="T17" fmla="*/ 4762 h 16"/>
              <a:gd name="T18" fmla="*/ 0 w 147"/>
              <a:gd name="T19" fmla="*/ 7937 h 16"/>
              <a:gd name="T20" fmla="*/ 0 w 147"/>
              <a:gd name="T21" fmla="*/ 17462 h 16"/>
              <a:gd name="T22" fmla="*/ 4763 w 147"/>
              <a:gd name="T23" fmla="*/ 22225 h 16"/>
              <a:gd name="T24" fmla="*/ 9525 w 147"/>
              <a:gd name="T25" fmla="*/ 25400 h 16"/>
              <a:gd name="T26" fmla="*/ 14288 w 147"/>
              <a:gd name="T27" fmla="*/ 25400 h 16"/>
              <a:gd name="T28" fmla="*/ 220663 w 147"/>
              <a:gd name="T29" fmla="*/ 2540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7"/>
              <a:gd name="T46" fmla="*/ 0 h 16"/>
              <a:gd name="T47" fmla="*/ 147 w 14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7" h="16">
                <a:moveTo>
                  <a:pt x="139" y="16"/>
                </a:moveTo>
                <a:lnTo>
                  <a:pt x="142" y="16"/>
                </a:lnTo>
                <a:lnTo>
                  <a:pt x="144" y="14"/>
                </a:lnTo>
                <a:lnTo>
                  <a:pt x="147" y="11"/>
                </a:lnTo>
                <a:lnTo>
                  <a:pt x="147" y="5"/>
                </a:lnTo>
                <a:lnTo>
                  <a:pt x="144" y="3"/>
                </a:lnTo>
                <a:lnTo>
                  <a:pt x="14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9" y="16"/>
                </a:lnTo>
                <a:lnTo>
                  <a:pt x="139" y="1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7" name="Freeform 53"/>
          <p:cNvSpPr>
            <a:spLocks/>
          </p:cNvSpPr>
          <p:nvPr/>
        </p:nvSpPr>
        <p:spPr bwMode="auto">
          <a:xfrm>
            <a:off x="8021886" y="6187901"/>
            <a:ext cx="560387" cy="25400"/>
          </a:xfrm>
          <a:custGeom>
            <a:avLst/>
            <a:gdLst>
              <a:gd name="T0" fmla="*/ 12700 w 353"/>
              <a:gd name="T1" fmla="*/ 0 h 16"/>
              <a:gd name="T2" fmla="*/ 7937 w 353"/>
              <a:gd name="T3" fmla="*/ 0 h 16"/>
              <a:gd name="T4" fmla="*/ 3175 w 353"/>
              <a:gd name="T5" fmla="*/ 4762 h 16"/>
              <a:gd name="T6" fmla="*/ 0 w 353"/>
              <a:gd name="T7" fmla="*/ 7937 h 16"/>
              <a:gd name="T8" fmla="*/ 0 w 353"/>
              <a:gd name="T9" fmla="*/ 17462 h 16"/>
              <a:gd name="T10" fmla="*/ 3175 w 353"/>
              <a:gd name="T11" fmla="*/ 22225 h 16"/>
              <a:gd name="T12" fmla="*/ 7937 w 353"/>
              <a:gd name="T13" fmla="*/ 25400 h 16"/>
              <a:gd name="T14" fmla="*/ 552450 w 353"/>
              <a:gd name="T15" fmla="*/ 25400 h 16"/>
              <a:gd name="T16" fmla="*/ 557212 w 353"/>
              <a:gd name="T17" fmla="*/ 22225 h 16"/>
              <a:gd name="T18" fmla="*/ 560387 w 353"/>
              <a:gd name="T19" fmla="*/ 17462 h 16"/>
              <a:gd name="T20" fmla="*/ 560387 w 353"/>
              <a:gd name="T21" fmla="*/ 7937 h 16"/>
              <a:gd name="T22" fmla="*/ 557212 w 353"/>
              <a:gd name="T23" fmla="*/ 4762 h 16"/>
              <a:gd name="T24" fmla="*/ 552450 w 353"/>
              <a:gd name="T25" fmla="*/ 0 h 16"/>
              <a:gd name="T26" fmla="*/ 547687 w 353"/>
              <a:gd name="T27" fmla="*/ 0 h 16"/>
              <a:gd name="T28" fmla="*/ 12700 w 353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3"/>
              <a:gd name="T46" fmla="*/ 0 h 16"/>
              <a:gd name="T47" fmla="*/ 353 w 35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3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48" y="16"/>
                </a:lnTo>
                <a:lnTo>
                  <a:pt x="351" y="14"/>
                </a:lnTo>
                <a:lnTo>
                  <a:pt x="353" y="11"/>
                </a:lnTo>
                <a:lnTo>
                  <a:pt x="353" y="5"/>
                </a:lnTo>
                <a:lnTo>
                  <a:pt x="351" y="3"/>
                </a:lnTo>
                <a:lnTo>
                  <a:pt x="348" y="0"/>
                </a:lnTo>
                <a:lnTo>
                  <a:pt x="34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8" name="Freeform 54"/>
          <p:cNvSpPr>
            <a:spLocks/>
          </p:cNvSpPr>
          <p:nvPr/>
        </p:nvSpPr>
        <p:spPr bwMode="auto">
          <a:xfrm>
            <a:off x="8186986" y="5032201"/>
            <a:ext cx="520700" cy="25400"/>
          </a:xfrm>
          <a:custGeom>
            <a:avLst/>
            <a:gdLst>
              <a:gd name="T0" fmla="*/ 12700 w 328"/>
              <a:gd name="T1" fmla="*/ 0 h 16"/>
              <a:gd name="T2" fmla="*/ 7938 w 328"/>
              <a:gd name="T3" fmla="*/ 0 h 16"/>
              <a:gd name="T4" fmla="*/ 3175 w 328"/>
              <a:gd name="T5" fmla="*/ 4762 h 16"/>
              <a:gd name="T6" fmla="*/ 0 w 328"/>
              <a:gd name="T7" fmla="*/ 7937 h 16"/>
              <a:gd name="T8" fmla="*/ 0 w 328"/>
              <a:gd name="T9" fmla="*/ 17462 h 16"/>
              <a:gd name="T10" fmla="*/ 3175 w 328"/>
              <a:gd name="T11" fmla="*/ 22225 h 16"/>
              <a:gd name="T12" fmla="*/ 7938 w 328"/>
              <a:gd name="T13" fmla="*/ 25400 h 16"/>
              <a:gd name="T14" fmla="*/ 512763 w 328"/>
              <a:gd name="T15" fmla="*/ 25400 h 16"/>
              <a:gd name="T16" fmla="*/ 517525 w 328"/>
              <a:gd name="T17" fmla="*/ 22225 h 16"/>
              <a:gd name="T18" fmla="*/ 520700 w 328"/>
              <a:gd name="T19" fmla="*/ 17462 h 16"/>
              <a:gd name="T20" fmla="*/ 520700 w 328"/>
              <a:gd name="T21" fmla="*/ 7937 h 16"/>
              <a:gd name="T22" fmla="*/ 517525 w 328"/>
              <a:gd name="T23" fmla="*/ 4762 h 16"/>
              <a:gd name="T24" fmla="*/ 512763 w 328"/>
              <a:gd name="T25" fmla="*/ 0 h 16"/>
              <a:gd name="T26" fmla="*/ 508000 w 328"/>
              <a:gd name="T27" fmla="*/ 0 h 16"/>
              <a:gd name="T28" fmla="*/ 12700 w 328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8"/>
              <a:gd name="T46" fmla="*/ 0 h 16"/>
              <a:gd name="T47" fmla="*/ 328 w 328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8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23" y="16"/>
                </a:lnTo>
                <a:lnTo>
                  <a:pt x="326" y="14"/>
                </a:lnTo>
                <a:lnTo>
                  <a:pt x="328" y="11"/>
                </a:lnTo>
                <a:lnTo>
                  <a:pt x="328" y="5"/>
                </a:lnTo>
                <a:lnTo>
                  <a:pt x="326" y="3"/>
                </a:lnTo>
                <a:lnTo>
                  <a:pt x="323" y="0"/>
                </a:lnTo>
                <a:lnTo>
                  <a:pt x="32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9" name="Freeform 55"/>
          <p:cNvSpPr>
            <a:spLocks/>
          </p:cNvSpPr>
          <p:nvPr/>
        </p:nvSpPr>
        <p:spPr bwMode="auto">
          <a:xfrm>
            <a:off x="8226673" y="3216101"/>
            <a:ext cx="439738" cy="25400"/>
          </a:xfrm>
          <a:custGeom>
            <a:avLst/>
            <a:gdLst>
              <a:gd name="T0" fmla="*/ 12700 w 277"/>
              <a:gd name="T1" fmla="*/ 0 h 16"/>
              <a:gd name="T2" fmla="*/ 7938 w 277"/>
              <a:gd name="T3" fmla="*/ 0 h 16"/>
              <a:gd name="T4" fmla="*/ 3175 w 277"/>
              <a:gd name="T5" fmla="*/ 4762 h 16"/>
              <a:gd name="T6" fmla="*/ 0 w 277"/>
              <a:gd name="T7" fmla="*/ 7937 h 16"/>
              <a:gd name="T8" fmla="*/ 0 w 277"/>
              <a:gd name="T9" fmla="*/ 17462 h 16"/>
              <a:gd name="T10" fmla="*/ 3175 w 277"/>
              <a:gd name="T11" fmla="*/ 22225 h 16"/>
              <a:gd name="T12" fmla="*/ 7938 w 277"/>
              <a:gd name="T13" fmla="*/ 25400 h 16"/>
              <a:gd name="T14" fmla="*/ 430213 w 277"/>
              <a:gd name="T15" fmla="*/ 25400 h 16"/>
              <a:gd name="T16" fmla="*/ 434975 w 277"/>
              <a:gd name="T17" fmla="*/ 22225 h 16"/>
              <a:gd name="T18" fmla="*/ 439738 w 277"/>
              <a:gd name="T19" fmla="*/ 17462 h 16"/>
              <a:gd name="T20" fmla="*/ 439738 w 277"/>
              <a:gd name="T21" fmla="*/ 7937 h 16"/>
              <a:gd name="T22" fmla="*/ 434975 w 277"/>
              <a:gd name="T23" fmla="*/ 4762 h 16"/>
              <a:gd name="T24" fmla="*/ 430213 w 277"/>
              <a:gd name="T25" fmla="*/ 0 h 16"/>
              <a:gd name="T26" fmla="*/ 427038 w 277"/>
              <a:gd name="T27" fmla="*/ 0 h 16"/>
              <a:gd name="T28" fmla="*/ 12700 w 277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7"/>
              <a:gd name="T46" fmla="*/ 0 h 16"/>
              <a:gd name="T47" fmla="*/ 277 w 277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7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271" y="16"/>
                </a:lnTo>
                <a:lnTo>
                  <a:pt x="274" y="14"/>
                </a:lnTo>
                <a:lnTo>
                  <a:pt x="277" y="11"/>
                </a:lnTo>
                <a:lnTo>
                  <a:pt x="277" y="5"/>
                </a:lnTo>
                <a:lnTo>
                  <a:pt x="274" y="3"/>
                </a:lnTo>
                <a:lnTo>
                  <a:pt x="271" y="0"/>
                </a:lnTo>
                <a:lnTo>
                  <a:pt x="269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0" name="Freeform 56"/>
          <p:cNvSpPr>
            <a:spLocks/>
          </p:cNvSpPr>
          <p:nvPr/>
        </p:nvSpPr>
        <p:spPr bwMode="auto">
          <a:xfrm>
            <a:off x="8186986" y="3711401"/>
            <a:ext cx="479425" cy="25400"/>
          </a:xfrm>
          <a:custGeom>
            <a:avLst/>
            <a:gdLst>
              <a:gd name="T0" fmla="*/ 12700 w 302"/>
              <a:gd name="T1" fmla="*/ 0 h 16"/>
              <a:gd name="T2" fmla="*/ 7937 w 302"/>
              <a:gd name="T3" fmla="*/ 0 h 16"/>
              <a:gd name="T4" fmla="*/ 3175 w 302"/>
              <a:gd name="T5" fmla="*/ 4762 h 16"/>
              <a:gd name="T6" fmla="*/ 0 w 302"/>
              <a:gd name="T7" fmla="*/ 7937 h 16"/>
              <a:gd name="T8" fmla="*/ 0 w 302"/>
              <a:gd name="T9" fmla="*/ 17462 h 16"/>
              <a:gd name="T10" fmla="*/ 3175 w 302"/>
              <a:gd name="T11" fmla="*/ 22225 h 16"/>
              <a:gd name="T12" fmla="*/ 7937 w 302"/>
              <a:gd name="T13" fmla="*/ 25400 h 16"/>
              <a:gd name="T14" fmla="*/ 469900 w 302"/>
              <a:gd name="T15" fmla="*/ 25400 h 16"/>
              <a:gd name="T16" fmla="*/ 474663 w 302"/>
              <a:gd name="T17" fmla="*/ 22225 h 16"/>
              <a:gd name="T18" fmla="*/ 479425 w 302"/>
              <a:gd name="T19" fmla="*/ 17462 h 16"/>
              <a:gd name="T20" fmla="*/ 479425 w 302"/>
              <a:gd name="T21" fmla="*/ 7937 h 16"/>
              <a:gd name="T22" fmla="*/ 474663 w 302"/>
              <a:gd name="T23" fmla="*/ 4762 h 16"/>
              <a:gd name="T24" fmla="*/ 469900 w 302"/>
              <a:gd name="T25" fmla="*/ 0 h 16"/>
              <a:gd name="T26" fmla="*/ 466725 w 302"/>
              <a:gd name="T27" fmla="*/ 0 h 16"/>
              <a:gd name="T28" fmla="*/ 12700 w 302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2"/>
              <a:gd name="T46" fmla="*/ 0 h 16"/>
              <a:gd name="T47" fmla="*/ 302 w 302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2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296" y="16"/>
                </a:lnTo>
                <a:lnTo>
                  <a:pt x="299" y="14"/>
                </a:lnTo>
                <a:lnTo>
                  <a:pt x="302" y="11"/>
                </a:lnTo>
                <a:lnTo>
                  <a:pt x="302" y="5"/>
                </a:lnTo>
                <a:lnTo>
                  <a:pt x="299" y="3"/>
                </a:lnTo>
                <a:lnTo>
                  <a:pt x="296" y="0"/>
                </a:lnTo>
                <a:lnTo>
                  <a:pt x="29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1" name="Freeform 57"/>
          <p:cNvSpPr>
            <a:spLocks/>
          </p:cNvSpPr>
          <p:nvPr/>
        </p:nvSpPr>
        <p:spPr bwMode="auto">
          <a:xfrm>
            <a:off x="5337423" y="3092276"/>
            <a:ext cx="687388" cy="26987"/>
          </a:xfrm>
          <a:custGeom>
            <a:avLst/>
            <a:gdLst>
              <a:gd name="T0" fmla="*/ 12700 w 433"/>
              <a:gd name="T1" fmla="*/ 0 h 17"/>
              <a:gd name="T2" fmla="*/ 9525 w 433"/>
              <a:gd name="T3" fmla="*/ 0 h 17"/>
              <a:gd name="T4" fmla="*/ 4763 w 433"/>
              <a:gd name="T5" fmla="*/ 4762 h 17"/>
              <a:gd name="T6" fmla="*/ 0 w 433"/>
              <a:gd name="T7" fmla="*/ 9525 h 17"/>
              <a:gd name="T8" fmla="*/ 0 w 433"/>
              <a:gd name="T9" fmla="*/ 17462 h 17"/>
              <a:gd name="T10" fmla="*/ 4763 w 433"/>
              <a:gd name="T11" fmla="*/ 22225 h 17"/>
              <a:gd name="T12" fmla="*/ 9525 w 433"/>
              <a:gd name="T13" fmla="*/ 26987 h 17"/>
              <a:gd name="T14" fmla="*/ 677863 w 433"/>
              <a:gd name="T15" fmla="*/ 26987 h 17"/>
              <a:gd name="T16" fmla="*/ 682625 w 433"/>
              <a:gd name="T17" fmla="*/ 22225 h 17"/>
              <a:gd name="T18" fmla="*/ 687388 w 433"/>
              <a:gd name="T19" fmla="*/ 17462 h 17"/>
              <a:gd name="T20" fmla="*/ 687388 w 433"/>
              <a:gd name="T21" fmla="*/ 9525 h 17"/>
              <a:gd name="T22" fmla="*/ 682625 w 433"/>
              <a:gd name="T23" fmla="*/ 4762 h 17"/>
              <a:gd name="T24" fmla="*/ 677863 w 433"/>
              <a:gd name="T25" fmla="*/ 0 h 17"/>
              <a:gd name="T26" fmla="*/ 673100 w 433"/>
              <a:gd name="T27" fmla="*/ 0 h 17"/>
              <a:gd name="T28" fmla="*/ 12700 w 43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33"/>
              <a:gd name="T46" fmla="*/ 0 h 17"/>
              <a:gd name="T47" fmla="*/ 433 w 43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3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27" y="17"/>
                </a:lnTo>
                <a:lnTo>
                  <a:pt x="430" y="14"/>
                </a:lnTo>
                <a:lnTo>
                  <a:pt x="433" y="11"/>
                </a:lnTo>
                <a:lnTo>
                  <a:pt x="433" y="6"/>
                </a:lnTo>
                <a:lnTo>
                  <a:pt x="430" y="3"/>
                </a:lnTo>
                <a:lnTo>
                  <a:pt x="427" y="0"/>
                </a:lnTo>
                <a:lnTo>
                  <a:pt x="42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2" name="Freeform 58"/>
          <p:cNvSpPr>
            <a:spLocks/>
          </p:cNvSpPr>
          <p:nvPr/>
        </p:nvSpPr>
        <p:spPr bwMode="auto">
          <a:xfrm>
            <a:off x="6451848" y="3546301"/>
            <a:ext cx="190500" cy="25400"/>
          </a:xfrm>
          <a:custGeom>
            <a:avLst/>
            <a:gdLst>
              <a:gd name="T0" fmla="*/ 12700 w 120"/>
              <a:gd name="T1" fmla="*/ 0 h 16"/>
              <a:gd name="T2" fmla="*/ 7938 w 120"/>
              <a:gd name="T3" fmla="*/ 0 h 16"/>
              <a:gd name="T4" fmla="*/ 4763 w 120"/>
              <a:gd name="T5" fmla="*/ 4762 h 16"/>
              <a:gd name="T6" fmla="*/ 0 w 120"/>
              <a:gd name="T7" fmla="*/ 7937 h 16"/>
              <a:gd name="T8" fmla="*/ 0 w 120"/>
              <a:gd name="T9" fmla="*/ 17462 h 16"/>
              <a:gd name="T10" fmla="*/ 4763 w 120"/>
              <a:gd name="T11" fmla="*/ 22225 h 16"/>
              <a:gd name="T12" fmla="*/ 7938 w 120"/>
              <a:gd name="T13" fmla="*/ 25400 h 16"/>
              <a:gd name="T14" fmla="*/ 182563 w 120"/>
              <a:gd name="T15" fmla="*/ 25400 h 16"/>
              <a:gd name="T16" fmla="*/ 187325 w 120"/>
              <a:gd name="T17" fmla="*/ 22225 h 16"/>
              <a:gd name="T18" fmla="*/ 190500 w 120"/>
              <a:gd name="T19" fmla="*/ 17462 h 16"/>
              <a:gd name="T20" fmla="*/ 190500 w 120"/>
              <a:gd name="T21" fmla="*/ 7937 h 16"/>
              <a:gd name="T22" fmla="*/ 187325 w 120"/>
              <a:gd name="T23" fmla="*/ 4762 h 16"/>
              <a:gd name="T24" fmla="*/ 182563 w 120"/>
              <a:gd name="T25" fmla="*/ 0 h 16"/>
              <a:gd name="T26" fmla="*/ 177800 w 120"/>
              <a:gd name="T27" fmla="*/ 0 h 16"/>
              <a:gd name="T28" fmla="*/ 12700 w 120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6"/>
              <a:gd name="T47" fmla="*/ 120 w 120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115" y="16"/>
                </a:lnTo>
                <a:lnTo>
                  <a:pt x="118" y="14"/>
                </a:lnTo>
                <a:lnTo>
                  <a:pt x="120" y="11"/>
                </a:lnTo>
                <a:lnTo>
                  <a:pt x="120" y="5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3" name="Freeform 59"/>
          <p:cNvSpPr>
            <a:spLocks/>
          </p:cNvSpPr>
          <p:nvPr/>
        </p:nvSpPr>
        <p:spPr bwMode="auto">
          <a:xfrm>
            <a:off x="6616948" y="3381201"/>
            <a:ext cx="25400" cy="190500"/>
          </a:xfrm>
          <a:custGeom>
            <a:avLst/>
            <a:gdLst>
              <a:gd name="T0" fmla="*/ 0 w 16"/>
              <a:gd name="T1" fmla="*/ 177800 h 120"/>
              <a:gd name="T2" fmla="*/ 0 w 16"/>
              <a:gd name="T3" fmla="*/ 182563 h 120"/>
              <a:gd name="T4" fmla="*/ 4762 w 16"/>
              <a:gd name="T5" fmla="*/ 187325 h 120"/>
              <a:gd name="T6" fmla="*/ 7937 w 16"/>
              <a:gd name="T7" fmla="*/ 190500 h 120"/>
              <a:gd name="T8" fmla="*/ 17462 w 16"/>
              <a:gd name="T9" fmla="*/ 190500 h 120"/>
              <a:gd name="T10" fmla="*/ 22225 w 16"/>
              <a:gd name="T11" fmla="*/ 187325 h 120"/>
              <a:gd name="T12" fmla="*/ 25400 w 16"/>
              <a:gd name="T13" fmla="*/ 182563 h 120"/>
              <a:gd name="T14" fmla="*/ 25400 w 16"/>
              <a:gd name="T15" fmla="*/ 7938 h 120"/>
              <a:gd name="T16" fmla="*/ 22225 w 16"/>
              <a:gd name="T17" fmla="*/ 4763 h 120"/>
              <a:gd name="T18" fmla="*/ 17462 w 16"/>
              <a:gd name="T19" fmla="*/ 0 h 120"/>
              <a:gd name="T20" fmla="*/ 7937 w 16"/>
              <a:gd name="T21" fmla="*/ 0 h 120"/>
              <a:gd name="T22" fmla="*/ 4762 w 16"/>
              <a:gd name="T23" fmla="*/ 4763 h 120"/>
              <a:gd name="T24" fmla="*/ 0 w 16"/>
              <a:gd name="T25" fmla="*/ 7938 h 120"/>
              <a:gd name="T26" fmla="*/ 0 w 16"/>
              <a:gd name="T27" fmla="*/ 12700 h 120"/>
              <a:gd name="T28" fmla="*/ 0 w 16"/>
              <a:gd name="T29" fmla="*/ 177800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20"/>
              <a:gd name="T47" fmla="*/ 16 w 16"/>
              <a:gd name="T48" fmla="*/ 120 h 1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20">
                <a:moveTo>
                  <a:pt x="0" y="112"/>
                </a:moveTo>
                <a:lnTo>
                  <a:pt x="0" y="115"/>
                </a:lnTo>
                <a:lnTo>
                  <a:pt x="3" y="118"/>
                </a:lnTo>
                <a:lnTo>
                  <a:pt x="5" y="120"/>
                </a:lnTo>
                <a:lnTo>
                  <a:pt x="11" y="120"/>
                </a:lnTo>
                <a:lnTo>
                  <a:pt x="14" y="118"/>
                </a:lnTo>
                <a:lnTo>
                  <a:pt x="16" y="115"/>
                </a:lnTo>
                <a:lnTo>
                  <a:pt x="16" y="5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4" name="Freeform 60"/>
          <p:cNvSpPr>
            <a:spLocks/>
          </p:cNvSpPr>
          <p:nvPr/>
        </p:nvSpPr>
        <p:spPr bwMode="auto">
          <a:xfrm>
            <a:off x="6616948" y="3381201"/>
            <a:ext cx="274638" cy="25400"/>
          </a:xfrm>
          <a:custGeom>
            <a:avLst/>
            <a:gdLst>
              <a:gd name="T0" fmla="*/ 12700 w 173"/>
              <a:gd name="T1" fmla="*/ 0 h 16"/>
              <a:gd name="T2" fmla="*/ 7938 w 173"/>
              <a:gd name="T3" fmla="*/ 0 h 16"/>
              <a:gd name="T4" fmla="*/ 4763 w 173"/>
              <a:gd name="T5" fmla="*/ 4762 h 16"/>
              <a:gd name="T6" fmla="*/ 0 w 173"/>
              <a:gd name="T7" fmla="*/ 7937 h 16"/>
              <a:gd name="T8" fmla="*/ 0 w 173"/>
              <a:gd name="T9" fmla="*/ 17462 h 16"/>
              <a:gd name="T10" fmla="*/ 4763 w 173"/>
              <a:gd name="T11" fmla="*/ 22225 h 16"/>
              <a:gd name="T12" fmla="*/ 7938 w 173"/>
              <a:gd name="T13" fmla="*/ 25400 h 16"/>
              <a:gd name="T14" fmla="*/ 266700 w 173"/>
              <a:gd name="T15" fmla="*/ 25400 h 16"/>
              <a:gd name="T16" fmla="*/ 269875 w 173"/>
              <a:gd name="T17" fmla="*/ 22225 h 16"/>
              <a:gd name="T18" fmla="*/ 274638 w 173"/>
              <a:gd name="T19" fmla="*/ 17462 h 16"/>
              <a:gd name="T20" fmla="*/ 274638 w 173"/>
              <a:gd name="T21" fmla="*/ 7937 h 16"/>
              <a:gd name="T22" fmla="*/ 269875 w 173"/>
              <a:gd name="T23" fmla="*/ 4762 h 16"/>
              <a:gd name="T24" fmla="*/ 266700 w 173"/>
              <a:gd name="T25" fmla="*/ 0 h 16"/>
              <a:gd name="T26" fmla="*/ 261938 w 173"/>
              <a:gd name="T27" fmla="*/ 0 h 16"/>
              <a:gd name="T28" fmla="*/ 12700 w 173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3"/>
              <a:gd name="T46" fmla="*/ 0 h 16"/>
              <a:gd name="T47" fmla="*/ 173 w 17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3" h="1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168" y="16"/>
                </a:lnTo>
                <a:lnTo>
                  <a:pt x="170" y="14"/>
                </a:lnTo>
                <a:lnTo>
                  <a:pt x="173" y="11"/>
                </a:lnTo>
                <a:lnTo>
                  <a:pt x="173" y="5"/>
                </a:lnTo>
                <a:lnTo>
                  <a:pt x="170" y="3"/>
                </a:lnTo>
                <a:lnTo>
                  <a:pt x="168" y="0"/>
                </a:lnTo>
                <a:lnTo>
                  <a:pt x="16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5" name="Freeform 61"/>
          <p:cNvSpPr>
            <a:spLocks/>
          </p:cNvSpPr>
          <p:nvPr/>
        </p:nvSpPr>
        <p:spPr bwMode="auto">
          <a:xfrm>
            <a:off x="6451848" y="3008138"/>
            <a:ext cx="190500" cy="26988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4763 w 120"/>
              <a:gd name="T5" fmla="*/ 4763 h 17"/>
              <a:gd name="T6" fmla="*/ 0 w 120"/>
              <a:gd name="T7" fmla="*/ 9525 h 17"/>
              <a:gd name="T8" fmla="*/ 0 w 120"/>
              <a:gd name="T9" fmla="*/ 19050 h 17"/>
              <a:gd name="T10" fmla="*/ 4763 w 120"/>
              <a:gd name="T11" fmla="*/ 22225 h 17"/>
              <a:gd name="T12" fmla="*/ 7938 w 120"/>
              <a:gd name="T13" fmla="*/ 26988 h 17"/>
              <a:gd name="T14" fmla="*/ 182563 w 120"/>
              <a:gd name="T15" fmla="*/ 26988 h 17"/>
              <a:gd name="T16" fmla="*/ 187325 w 120"/>
              <a:gd name="T17" fmla="*/ 22225 h 17"/>
              <a:gd name="T18" fmla="*/ 190500 w 120"/>
              <a:gd name="T19" fmla="*/ 19050 h 17"/>
              <a:gd name="T20" fmla="*/ 190500 w 120"/>
              <a:gd name="T21" fmla="*/ 9525 h 17"/>
              <a:gd name="T22" fmla="*/ 187325 w 120"/>
              <a:gd name="T23" fmla="*/ 4763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6" name="Freeform 62"/>
          <p:cNvSpPr>
            <a:spLocks/>
          </p:cNvSpPr>
          <p:nvPr/>
        </p:nvSpPr>
        <p:spPr bwMode="auto">
          <a:xfrm>
            <a:off x="6616948" y="3008138"/>
            <a:ext cx="25400" cy="192088"/>
          </a:xfrm>
          <a:custGeom>
            <a:avLst/>
            <a:gdLst>
              <a:gd name="T0" fmla="*/ 25400 w 16"/>
              <a:gd name="T1" fmla="*/ 14288 h 121"/>
              <a:gd name="T2" fmla="*/ 25400 w 16"/>
              <a:gd name="T3" fmla="*/ 9525 h 121"/>
              <a:gd name="T4" fmla="*/ 22225 w 16"/>
              <a:gd name="T5" fmla="*/ 4763 h 121"/>
              <a:gd name="T6" fmla="*/ 17462 w 16"/>
              <a:gd name="T7" fmla="*/ 0 h 121"/>
              <a:gd name="T8" fmla="*/ 7937 w 16"/>
              <a:gd name="T9" fmla="*/ 0 h 121"/>
              <a:gd name="T10" fmla="*/ 4762 w 16"/>
              <a:gd name="T11" fmla="*/ 4763 h 121"/>
              <a:gd name="T12" fmla="*/ 0 w 16"/>
              <a:gd name="T13" fmla="*/ 9525 h 121"/>
              <a:gd name="T14" fmla="*/ 0 w 16"/>
              <a:gd name="T15" fmla="*/ 184150 h 121"/>
              <a:gd name="T16" fmla="*/ 4762 w 16"/>
              <a:gd name="T17" fmla="*/ 187325 h 121"/>
              <a:gd name="T18" fmla="*/ 7937 w 16"/>
              <a:gd name="T19" fmla="*/ 192088 h 121"/>
              <a:gd name="T20" fmla="*/ 17462 w 16"/>
              <a:gd name="T21" fmla="*/ 192088 h 121"/>
              <a:gd name="T22" fmla="*/ 22225 w 16"/>
              <a:gd name="T23" fmla="*/ 187325 h 121"/>
              <a:gd name="T24" fmla="*/ 25400 w 16"/>
              <a:gd name="T25" fmla="*/ 184150 h 121"/>
              <a:gd name="T26" fmla="*/ 25400 w 16"/>
              <a:gd name="T27" fmla="*/ 179388 h 121"/>
              <a:gd name="T28" fmla="*/ 25400 w 16"/>
              <a:gd name="T29" fmla="*/ 14288 h 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21"/>
              <a:gd name="T47" fmla="*/ 16 w 16"/>
              <a:gd name="T48" fmla="*/ 121 h 1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21">
                <a:moveTo>
                  <a:pt x="16" y="9"/>
                </a:move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6"/>
                </a:lnTo>
                <a:lnTo>
                  <a:pt x="3" y="118"/>
                </a:lnTo>
                <a:lnTo>
                  <a:pt x="5" y="121"/>
                </a:lnTo>
                <a:lnTo>
                  <a:pt x="11" y="121"/>
                </a:lnTo>
                <a:lnTo>
                  <a:pt x="14" y="118"/>
                </a:lnTo>
                <a:lnTo>
                  <a:pt x="16" y="116"/>
                </a:lnTo>
                <a:lnTo>
                  <a:pt x="16" y="113"/>
                </a:lnTo>
                <a:lnTo>
                  <a:pt x="16" y="9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7" name="Freeform 63"/>
          <p:cNvSpPr>
            <a:spLocks/>
          </p:cNvSpPr>
          <p:nvPr/>
        </p:nvSpPr>
        <p:spPr bwMode="auto">
          <a:xfrm>
            <a:off x="6616948" y="3173238"/>
            <a:ext cx="274638" cy="26988"/>
          </a:xfrm>
          <a:custGeom>
            <a:avLst/>
            <a:gdLst>
              <a:gd name="T0" fmla="*/ 12700 w 173"/>
              <a:gd name="T1" fmla="*/ 0 h 17"/>
              <a:gd name="T2" fmla="*/ 7938 w 173"/>
              <a:gd name="T3" fmla="*/ 0 h 17"/>
              <a:gd name="T4" fmla="*/ 4763 w 173"/>
              <a:gd name="T5" fmla="*/ 4763 h 17"/>
              <a:gd name="T6" fmla="*/ 0 w 173"/>
              <a:gd name="T7" fmla="*/ 9525 h 17"/>
              <a:gd name="T8" fmla="*/ 0 w 173"/>
              <a:gd name="T9" fmla="*/ 19050 h 17"/>
              <a:gd name="T10" fmla="*/ 4763 w 173"/>
              <a:gd name="T11" fmla="*/ 22225 h 17"/>
              <a:gd name="T12" fmla="*/ 7938 w 173"/>
              <a:gd name="T13" fmla="*/ 26988 h 17"/>
              <a:gd name="T14" fmla="*/ 266700 w 173"/>
              <a:gd name="T15" fmla="*/ 26988 h 17"/>
              <a:gd name="T16" fmla="*/ 269875 w 173"/>
              <a:gd name="T17" fmla="*/ 22225 h 17"/>
              <a:gd name="T18" fmla="*/ 274638 w 173"/>
              <a:gd name="T19" fmla="*/ 19050 h 17"/>
              <a:gd name="T20" fmla="*/ 274638 w 173"/>
              <a:gd name="T21" fmla="*/ 9525 h 17"/>
              <a:gd name="T22" fmla="*/ 269875 w 173"/>
              <a:gd name="T23" fmla="*/ 4763 h 17"/>
              <a:gd name="T24" fmla="*/ 266700 w 173"/>
              <a:gd name="T25" fmla="*/ 0 h 17"/>
              <a:gd name="T26" fmla="*/ 261938 w 173"/>
              <a:gd name="T27" fmla="*/ 0 h 17"/>
              <a:gd name="T28" fmla="*/ 12700 w 17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3"/>
              <a:gd name="T46" fmla="*/ 0 h 17"/>
              <a:gd name="T47" fmla="*/ 173 w 17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3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68" y="17"/>
                </a:lnTo>
                <a:lnTo>
                  <a:pt x="170" y="14"/>
                </a:lnTo>
                <a:lnTo>
                  <a:pt x="173" y="12"/>
                </a:lnTo>
                <a:lnTo>
                  <a:pt x="173" y="6"/>
                </a:lnTo>
                <a:lnTo>
                  <a:pt x="170" y="3"/>
                </a:lnTo>
                <a:lnTo>
                  <a:pt x="168" y="0"/>
                </a:lnTo>
                <a:lnTo>
                  <a:pt x="16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4" name="Freeform 68"/>
          <p:cNvSpPr>
            <a:spLocks/>
          </p:cNvSpPr>
          <p:nvPr/>
        </p:nvSpPr>
        <p:spPr bwMode="auto">
          <a:xfrm>
            <a:off x="8474323" y="2636663"/>
            <a:ext cx="26988" cy="604838"/>
          </a:xfrm>
          <a:custGeom>
            <a:avLst/>
            <a:gdLst>
              <a:gd name="T0" fmla="*/ 0 w 17"/>
              <a:gd name="T1" fmla="*/ 592138 h 381"/>
              <a:gd name="T2" fmla="*/ 0 w 17"/>
              <a:gd name="T3" fmla="*/ 596900 h 381"/>
              <a:gd name="T4" fmla="*/ 4763 w 17"/>
              <a:gd name="T5" fmla="*/ 601663 h 381"/>
              <a:gd name="T6" fmla="*/ 9525 w 17"/>
              <a:gd name="T7" fmla="*/ 604838 h 381"/>
              <a:gd name="T8" fmla="*/ 17463 w 17"/>
              <a:gd name="T9" fmla="*/ 604838 h 381"/>
              <a:gd name="T10" fmla="*/ 22225 w 17"/>
              <a:gd name="T11" fmla="*/ 601663 h 381"/>
              <a:gd name="T12" fmla="*/ 26988 w 17"/>
              <a:gd name="T13" fmla="*/ 596900 h 381"/>
              <a:gd name="T14" fmla="*/ 26988 w 17"/>
              <a:gd name="T15" fmla="*/ 9525 h 381"/>
              <a:gd name="T16" fmla="*/ 22225 w 17"/>
              <a:gd name="T17" fmla="*/ 4763 h 381"/>
              <a:gd name="T18" fmla="*/ 17463 w 17"/>
              <a:gd name="T19" fmla="*/ 0 h 381"/>
              <a:gd name="T20" fmla="*/ 9525 w 17"/>
              <a:gd name="T21" fmla="*/ 0 h 381"/>
              <a:gd name="T22" fmla="*/ 4763 w 17"/>
              <a:gd name="T23" fmla="*/ 4763 h 381"/>
              <a:gd name="T24" fmla="*/ 0 w 17"/>
              <a:gd name="T25" fmla="*/ 9525 h 381"/>
              <a:gd name="T26" fmla="*/ 0 w 17"/>
              <a:gd name="T27" fmla="*/ 12700 h 381"/>
              <a:gd name="T28" fmla="*/ 0 w 17"/>
              <a:gd name="T29" fmla="*/ 592138 h 3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381"/>
              <a:gd name="T47" fmla="*/ 17 w 17"/>
              <a:gd name="T48" fmla="*/ 381 h 38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381">
                <a:moveTo>
                  <a:pt x="0" y="373"/>
                </a:moveTo>
                <a:lnTo>
                  <a:pt x="0" y="376"/>
                </a:lnTo>
                <a:lnTo>
                  <a:pt x="3" y="379"/>
                </a:lnTo>
                <a:lnTo>
                  <a:pt x="6" y="381"/>
                </a:lnTo>
                <a:lnTo>
                  <a:pt x="11" y="381"/>
                </a:lnTo>
                <a:lnTo>
                  <a:pt x="14" y="379"/>
                </a:lnTo>
                <a:lnTo>
                  <a:pt x="17" y="376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373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" name="Freeform 69"/>
          <p:cNvSpPr>
            <a:spLocks/>
          </p:cNvSpPr>
          <p:nvPr/>
        </p:nvSpPr>
        <p:spPr bwMode="auto">
          <a:xfrm>
            <a:off x="5708898" y="2636663"/>
            <a:ext cx="2792413" cy="26988"/>
          </a:xfrm>
          <a:custGeom>
            <a:avLst/>
            <a:gdLst>
              <a:gd name="T0" fmla="*/ 2779713 w 1759"/>
              <a:gd name="T1" fmla="*/ 26988 h 17"/>
              <a:gd name="T2" fmla="*/ 2782888 w 1759"/>
              <a:gd name="T3" fmla="*/ 26988 h 17"/>
              <a:gd name="T4" fmla="*/ 2787651 w 1759"/>
              <a:gd name="T5" fmla="*/ 22225 h 17"/>
              <a:gd name="T6" fmla="*/ 2792413 w 1759"/>
              <a:gd name="T7" fmla="*/ 17463 h 17"/>
              <a:gd name="T8" fmla="*/ 2792413 w 1759"/>
              <a:gd name="T9" fmla="*/ 9525 h 17"/>
              <a:gd name="T10" fmla="*/ 2787651 w 1759"/>
              <a:gd name="T11" fmla="*/ 4763 h 17"/>
              <a:gd name="T12" fmla="*/ 2782888 w 1759"/>
              <a:gd name="T13" fmla="*/ 0 h 17"/>
              <a:gd name="T14" fmla="*/ 9525 w 1759"/>
              <a:gd name="T15" fmla="*/ 0 h 17"/>
              <a:gd name="T16" fmla="*/ 4763 w 1759"/>
              <a:gd name="T17" fmla="*/ 4763 h 17"/>
              <a:gd name="T18" fmla="*/ 0 w 1759"/>
              <a:gd name="T19" fmla="*/ 9525 h 17"/>
              <a:gd name="T20" fmla="*/ 0 w 1759"/>
              <a:gd name="T21" fmla="*/ 17463 h 17"/>
              <a:gd name="T22" fmla="*/ 4763 w 1759"/>
              <a:gd name="T23" fmla="*/ 22225 h 17"/>
              <a:gd name="T24" fmla="*/ 9525 w 1759"/>
              <a:gd name="T25" fmla="*/ 26988 h 17"/>
              <a:gd name="T26" fmla="*/ 14288 w 1759"/>
              <a:gd name="T27" fmla="*/ 26988 h 17"/>
              <a:gd name="T28" fmla="*/ 2779713 w 1759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9"/>
              <a:gd name="T46" fmla="*/ 0 h 17"/>
              <a:gd name="T47" fmla="*/ 1759 w 1759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9" h="17">
                <a:moveTo>
                  <a:pt x="1751" y="17"/>
                </a:moveTo>
                <a:lnTo>
                  <a:pt x="1753" y="17"/>
                </a:lnTo>
                <a:lnTo>
                  <a:pt x="1756" y="14"/>
                </a:lnTo>
                <a:lnTo>
                  <a:pt x="1759" y="11"/>
                </a:lnTo>
                <a:lnTo>
                  <a:pt x="1759" y="6"/>
                </a:lnTo>
                <a:lnTo>
                  <a:pt x="1756" y="3"/>
                </a:lnTo>
                <a:lnTo>
                  <a:pt x="175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51" y="17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" name="Freeform 70"/>
          <p:cNvSpPr>
            <a:spLocks/>
          </p:cNvSpPr>
          <p:nvPr/>
        </p:nvSpPr>
        <p:spPr bwMode="auto">
          <a:xfrm>
            <a:off x="5708898" y="2636663"/>
            <a:ext cx="26988" cy="3535363"/>
          </a:xfrm>
          <a:custGeom>
            <a:avLst/>
            <a:gdLst>
              <a:gd name="T0" fmla="*/ 26988 w 17"/>
              <a:gd name="T1" fmla="*/ 12700 h 2227"/>
              <a:gd name="T2" fmla="*/ 26988 w 17"/>
              <a:gd name="T3" fmla="*/ 9525 h 2227"/>
              <a:gd name="T4" fmla="*/ 22225 w 17"/>
              <a:gd name="T5" fmla="*/ 4763 h 2227"/>
              <a:gd name="T6" fmla="*/ 19050 w 17"/>
              <a:gd name="T7" fmla="*/ 0 h 2227"/>
              <a:gd name="T8" fmla="*/ 9525 w 17"/>
              <a:gd name="T9" fmla="*/ 0 h 2227"/>
              <a:gd name="T10" fmla="*/ 4763 w 17"/>
              <a:gd name="T11" fmla="*/ 4763 h 2227"/>
              <a:gd name="T12" fmla="*/ 0 w 17"/>
              <a:gd name="T13" fmla="*/ 9525 h 2227"/>
              <a:gd name="T14" fmla="*/ 0 w 17"/>
              <a:gd name="T15" fmla="*/ 3527426 h 2227"/>
              <a:gd name="T16" fmla="*/ 4763 w 17"/>
              <a:gd name="T17" fmla="*/ 3530601 h 2227"/>
              <a:gd name="T18" fmla="*/ 9525 w 17"/>
              <a:gd name="T19" fmla="*/ 3535363 h 2227"/>
              <a:gd name="T20" fmla="*/ 19050 w 17"/>
              <a:gd name="T21" fmla="*/ 3535363 h 2227"/>
              <a:gd name="T22" fmla="*/ 22225 w 17"/>
              <a:gd name="T23" fmla="*/ 3530601 h 2227"/>
              <a:gd name="T24" fmla="*/ 26988 w 17"/>
              <a:gd name="T25" fmla="*/ 3527426 h 2227"/>
              <a:gd name="T26" fmla="*/ 26988 w 17"/>
              <a:gd name="T27" fmla="*/ 3522663 h 2227"/>
              <a:gd name="T28" fmla="*/ 26988 w 17"/>
              <a:gd name="T29" fmla="*/ 12700 h 22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227"/>
              <a:gd name="T47" fmla="*/ 17 w 17"/>
              <a:gd name="T48" fmla="*/ 2227 h 22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227">
                <a:moveTo>
                  <a:pt x="17" y="8"/>
                </a:move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22"/>
                </a:lnTo>
                <a:lnTo>
                  <a:pt x="3" y="2224"/>
                </a:lnTo>
                <a:lnTo>
                  <a:pt x="6" y="2227"/>
                </a:lnTo>
                <a:lnTo>
                  <a:pt x="12" y="2227"/>
                </a:lnTo>
                <a:lnTo>
                  <a:pt x="14" y="2224"/>
                </a:lnTo>
                <a:lnTo>
                  <a:pt x="17" y="2222"/>
                </a:lnTo>
                <a:lnTo>
                  <a:pt x="17" y="2219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7" name="Freeform 71"/>
          <p:cNvSpPr>
            <a:spLocks/>
          </p:cNvSpPr>
          <p:nvPr/>
        </p:nvSpPr>
        <p:spPr bwMode="auto">
          <a:xfrm>
            <a:off x="5708898" y="6145038"/>
            <a:ext cx="892175" cy="26988"/>
          </a:xfrm>
          <a:custGeom>
            <a:avLst/>
            <a:gdLst>
              <a:gd name="T0" fmla="*/ 14287 w 562"/>
              <a:gd name="T1" fmla="*/ 0 h 17"/>
              <a:gd name="T2" fmla="*/ 9525 w 562"/>
              <a:gd name="T3" fmla="*/ 0 h 17"/>
              <a:gd name="T4" fmla="*/ 4762 w 562"/>
              <a:gd name="T5" fmla="*/ 4763 h 17"/>
              <a:gd name="T6" fmla="*/ 0 w 562"/>
              <a:gd name="T7" fmla="*/ 9525 h 17"/>
              <a:gd name="T8" fmla="*/ 0 w 562"/>
              <a:gd name="T9" fmla="*/ 19050 h 17"/>
              <a:gd name="T10" fmla="*/ 4762 w 562"/>
              <a:gd name="T11" fmla="*/ 22225 h 17"/>
              <a:gd name="T12" fmla="*/ 9525 w 562"/>
              <a:gd name="T13" fmla="*/ 26988 h 17"/>
              <a:gd name="T14" fmla="*/ 884238 w 562"/>
              <a:gd name="T15" fmla="*/ 26988 h 17"/>
              <a:gd name="T16" fmla="*/ 887413 w 562"/>
              <a:gd name="T17" fmla="*/ 22225 h 17"/>
              <a:gd name="T18" fmla="*/ 892175 w 562"/>
              <a:gd name="T19" fmla="*/ 19050 h 17"/>
              <a:gd name="T20" fmla="*/ 892175 w 562"/>
              <a:gd name="T21" fmla="*/ 9525 h 17"/>
              <a:gd name="T22" fmla="*/ 887413 w 562"/>
              <a:gd name="T23" fmla="*/ 4763 h 17"/>
              <a:gd name="T24" fmla="*/ 884238 w 562"/>
              <a:gd name="T25" fmla="*/ 0 h 17"/>
              <a:gd name="T26" fmla="*/ 879475 w 562"/>
              <a:gd name="T27" fmla="*/ 0 h 17"/>
              <a:gd name="T28" fmla="*/ 14287 w 562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2"/>
              <a:gd name="T46" fmla="*/ 0 h 17"/>
              <a:gd name="T47" fmla="*/ 562 w 562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2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557" y="17"/>
                </a:lnTo>
                <a:lnTo>
                  <a:pt x="559" y="14"/>
                </a:lnTo>
                <a:lnTo>
                  <a:pt x="562" y="12"/>
                </a:lnTo>
                <a:lnTo>
                  <a:pt x="562" y="6"/>
                </a:lnTo>
                <a:lnTo>
                  <a:pt x="559" y="3"/>
                </a:lnTo>
                <a:lnTo>
                  <a:pt x="557" y="0"/>
                </a:lnTo>
                <a:lnTo>
                  <a:pt x="554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8" name="Freeform 72"/>
          <p:cNvSpPr>
            <a:spLocks/>
          </p:cNvSpPr>
          <p:nvPr/>
        </p:nvSpPr>
        <p:spPr bwMode="auto">
          <a:xfrm>
            <a:off x="6988423" y="6103763"/>
            <a:ext cx="603250" cy="26988"/>
          </a:xfrm>
          <a:custGeom>
            <a:avLst/>
            <a:gdLst>
              <a:gd name="T0" fmla="*/ 14288 w 380"/>
              <a:gd name="T1" fmla="*/ 0 h 17"/>
              <a:gd name="T2" fmla="*/ 9525 w 380"/>
              <a:gd name="T3" fmla="*/ 0 h 17"/>
              <a:gd name="T4" fmla="*/ 4762 w 380"/>
              <a:gd name="T5" fmla="*/ 4763 h 17"/>
              <a:gd name="T6" fmla="*/ 0 w 380"/>
              <a:gd name="T7" fmla="*/ 9525 h 17"/>
              <a:gd name="T8" fmla="*/ 0 w 380"/>
              <a:gd name="T9" fmla="*/ 17463 h 17"/>
              <a:gd name="T10" fmla="*/ 4762 w 380"/>
              <a:gd name="T11" fmla="*/ 22225 h 17"/>
              <a:gd name="T12" fmla="*/ 9525 w 380"/>
              <a:gd name="T13" fmla="*/ 26988 h 17"/>
              <a:gd name="T14" fmla="*/ 595313 w 380"/>
              <a:gd name="T15" fmla="*/ 26988 h 17"/>
              <a:gd name="T16" fmla="*/ 598488 w 380"/>
              <a:gd name="T17" fmla="*/ 22225 h 17"/>
              <a:gd name="T18" fmla="*/ 603250 w 380"/>
              <a:gd name="T19" fmla="*/ 17463 h 17"/>
              <a:gd name="T20" fmla="*/ 603250 w 380"/>
              <a:gd name="T21" fmla="*/ 9525 h 17"/>
              <a:gd name="T22" fmla="*/ 598488 w 380"/>
              <a:gd name="T23" fmla="*/ 4763 h 17"/>
              <a:gd name="T24" fmla="*/ 595313 w 380"/>
              <a:gd name="T25" fmla="*/ 0 h 17"/>
              <a:gd name="T26" fmla="*/ 590550 w 380"/>
              <a:gd name="T27" fmla="*/ 0 h 17"/>
              <a:gd name="T28" fmla="*/ 14288 w 38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0"/>
              <a:gd name="T46" fmla="*/ 0 h 17"/>
              <a:gd name="T47" fmla="*/ 380 w 38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0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75" y="17"/>
                </a:lnTo>
                <a:lnTo>
                  <a:pt x="377" y="14"/>
                </a:lnTo>
                <a:lnTo>
                  <a:pt x="380" y="11"/>
                </a:lnTo>
                <a:lnTo>
                  <a:pt x="380" y="6"/>
                </a:lnTo>
                <a:lnTo>
                  <a:pt x="377" y="3"/>
                </a:lnTo>
                <a:lnTo>
                  <a:pt x="375" y="0"/>
                </a:lnTo>
                <a:lnTo>
                  <a:pt x="37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9" name="Freeform 73"/>
          <p:cNvSpPr>
            <a:spLocks/>
          </p:cNvSpPr>
          <p:nvPr/>
        </p:nvSpPr>
        <p:spPr bwMode="auto">
          <a:xfrm>
            <a:off x="7070973" y="6559376"/>
            <a:ext cx="190500" cy="26987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3175 w 120"/>
              <a:gd name="T5" fmla="*/ 4762 h 17"/>
              <a:gd name="T6" fmla="*/ 0 w 120"/>
              <a:gd name="T7" fmla="*/ 9525 h 17"/>
              <a:gd name="T8" fmla="*/ 0 w 120"/>
              <a:gd name="T9" fmla="*/ 17462 h 17"/>
              <a:gd name="T10" fmla="*/ 3175 w 120"/>
              <a:gd name="T11" fmla="*/ 22225 h 17"/>
              <a:gd name="T12" fmla="*/ 7938 w 120"/>
              <a:gd name="T13" fmla="*/ 26987 h 17"/>
              <a:gd name="T14" fmla="*/ 182563 w 120"/>
              <a:gd name="T15" fmla="*/ 26987 h 17"/>
              <a:gd name="T16" fmla="*/ 185738 w 120"/>
              <a:gd name="T17" fmla="*/ 22225 h 17"/>
              <a:gd name="T18" fmla="*/ 190500 w 120"/>
              <a:gd name="T19" fmla="*/ 17462 h 17"/>
              <a:gd name="T20" fmla="*/ 190500 w 120"/>
              <a:gd name="T21" fmla="*/ 9525 h 17"/>
              <a:gd name="T22" fmla="*/ 185738 w 120"/>
              <a:gd name="T23" fmla="*/ 4762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115" y="17"/>
                </a:lnTo>
                <a:lnTo>
                  <a:pt x="117" y="14"/>
                </a:lnTo>
                <a:lnTo>
                  <a:pt x="120" y="11"/>
                </a:lnTo>
                <a:lnTo>
                  <a:pt x="120" y="6"/>
                </a:lnTo>
                <a:lnTo>
                  <a:pt x="117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0" name="Freeform 74"/>
          <p:cNvSpPr>
            <a:spLocks/>
          </p:cNvSpPr>
          <p:nvPr/>
        </p:nvSpPr>
        <p:spPr bwMode="auto">
          <a:xfrm>
            <a:off x="7236073" y="6310138"/>
            <a:ext cx="25400" cy="276225"/>
          </a:xfrm>
          <a:custGeom>
            <a:avLst/>
            <a:gdLst>
              <a:gd name="T0" fmla="*/ 0 w 16"/>
              <a:gd name="T1" fmla="*/ 261938 h 174"/>
              <a:gd name="T2" fmla="*/ 0 w 16"/>
              <a:gd name="T3" fmla="*/ 266700 h 174"/>
              <a:gd name="T4" fmla="*/ 3175 w 16"/>
              <a:gd name="T5" fmla="*/ 271463 h 174"/>
              <a:gd name="T6" fmla="*/ 7937 w 16"/>
              <a:gd name="T7" fmla="*/ 276225 h 174"/>
              <a:gd name="T8" fmla="*/ 17462 w 16"/>
              <a:gd name="T9" fmla="*/ 276225 h 174"/>
              <a:gd name="T10" fmla="*/ 20637 w 16"/>
              <a:gd name="T11" fmla="*/ 271463 h 174"/>
              <a:gd name="T12" fmla="*/ 25400 w 16"/>
              <a:gd name="T13" fmla="*/ 266700 h 174"/>
              <a:gd name="T14" fmla="*/ 25400 w 16"/>
              <a:gd name="T15" fmla="*/ 9525 h 174"/>
              <a:gd name="T16" fmla="*/ 20637 w 16"/>
              <a:gd name="T17" fmla="*/ 4762 h 174"/>
              <a:gd name="T18" fmla="*/ 17462 w 16"/>
              <a:gd name="T19" fmla="*/ 0 h 174"/>
              <a:gd name="T20" fmla="*/ 7937 w 16"/>
              <a:gd name="T21" fmla="*/ 0 h 174"/>
              <a:gd name="T22" fmla="*/ 3175 w 16"/>
              <a:gd name="T23" fmla="*/ 4762 h 174"/>
              <a:gd name="T24" fmla="*/ 0 w 16"/>
              <a:gd name="T25" fmla="*/ 9525 h 174"/>
              <a:gd name="T26" fmla="*/ 0 w 16"/>
              <a:gd name="T27" fmla="*/ 14288 h 174"/>
              <a:gd name="T28" fmla="*/ 0 w 16"/>
              <a:gd name="T29" fmla="*/ 261938 h 1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74"/>
              <a:gd name="T47" fmla="*/ 16 w 16"/>
              <a:gd name="T48" fmla="*/ 174 h 17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74">
                <a:moveTo>
                  <a:pt x="0" y="165"/>
                </a:moveTo>
                <a:lnTo>
                  <a:pt x="0" y="168"/>
                </a:lnTo>
                <a:lnTo>
                  <a:pt x="2" y="171"/>
                </a:lnTo>
                <a:lnTo>
                  <a:pt x="5" y="174"/>
                </a:lnTo>
                <a:lnTo>
                  <a:pt x="11" y="174"/>
                </a:lnTo>
                <a:lnTo>
                  <a:pt x="13" y="171"/>
                </a:lnTo>
                <a:lnTo>
                  <a:pt x="16" y="168"/>
                </a:lnTo>
                <a:lnTo>
                  <a:pt x="16" y="6"/>
                </a:lnTo>
                <a:lnTo>
                  <a:pt x="13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165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1" name="Freeform 75"/>
          <p:cNvSpPr>
            <a:spLocks/>
          </p:cNvSpPr>
          <p:nvPr/>
        </p:nvSpPr>
        <p:spPr bwMode="auto">
          <a:xfrm>
            <a:off x="7236073" y="6310138"/>
            <a:ext cx="355600" cy="26988"/>
          </a:xfrm>
          <a:custGeom>
            <a:avLst/>
            <a:gdLst>
              <a:gd name="T0" fmla="*/ 12700 w 224"/>
              <a:gd name="T1" fmla="*/ 0 h 17"/>
              <a:gd name="T2" fmla="*/ 7938 w 224"/>
              <a:gd name="T3" fmla="*/ 0 h 17"/>
              <a:gd name="T4" fmla="*/ 3175 w 224"/>
              <a:gd name="T5" fmla="*/ 4763 h 17"/>
              <a:gd name="T6" fmla="*/ 0 w 224"/>
              <a:gd name="T7" fmla="*/ 9525 h 17"/>
              <a:gd name="T8" fmla="*/ 0 w 224"/>
              <a:gd name="T9" fmla="*/ 19050 h 17"/>
              <a:gd name="T10" fmla="*/ 3175 w 224"/>
              <a:gd name="T11" fmla="*/ 22225 h 17"/>
              <a:gd name="T12" fmla="*/ 7938 w 224"/>
              <a:gd name="T13" fmla="*/ 26988 h 17"/>
              <a:gd name="T14" fmla="*/ 347663 w 224"/>
              <a:gd name="T15" fmla="*/ 26988 h 17"/>
              <a:gd name="T16" fmla="*/ 350838 w 224"/>
              <a:gd name="T17" fmla="*/ 22225 h 17"/>
              <a:gd name="T18" fmla="*/ 355600 w 224"/>
              <a:gd name="T19" fmla="*/ 19050 h 17"/>
              <a:gd name="T20" fmla="*/ 355600 w 224"/>
              <a:gd name="T21" fmla="*/ 9525 h 17"/>
              <a:gd name="T22" fmla="*/ 350838 w 224"/>
              <a:gd name="T23" fmla="*/ 4763 h 17"/>
              <a:gd name="T24" fmla="*/ 347663 w 224"/>
              <a:gd name="T25" fmla="*/ 0 h 17"/>
              <a:gd name="T26" fmla="*/ 342900 w 224"/>
              <a:gd name="T27" fmla="*/ 0 h 17"/>
              <a:gd name="T28" fmla="*/ 12700 w 224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24"/>
              <a:gd name="T46" fmla="*/ 0 h 17"/>
              <a:gd name="T47" fmla="*/ 224 w 22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24" h="17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219" y="17"/>
                </a:lnTo>
                <a:lnTo>
                  <a:pt x="221" y="14"/>
                </a:lnTo>
                <a:lnTo>
                  <a:pt x="224" y="12"/>
                </a:lnTo>
                <a:lnTo>
                  <a:pt x="224" y="6"/>
                </a:lnTo>
                <a:lnTo>
                  <a:pt x="221" y="3"/>
                </a:lnTo>
                <a:lnTo>
                  <a:pt x="219" y="0"/>
                </a:lnTo>
                <a:lnTo>
                  <a:pt x="21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2" name="Freeform 76"/>
          <p:cNvSpPr>
            <a:spLocks/>
          </p:cNvSpPr>
          <p:nvPr/>
        </p:nvSpPr>
        <p:spPr bwMode="auto">
          <a:xfrm>
            <a:off x="8474323" y="3711401"/>
            <a:ext cx="26988" cy="603250"/>
          </a:xfrm>
          <a:custGeom>
            <a:avLst/>
            <a:gdLst>
              <a:gd name="T0" fmla="*/ 26988 w 17"/>
              <a:gd name="T1" fmla="*/ 12700 h 380"/>
              <a:gd name="T2" fmla="*/ 26988 w 17"/>
              <a:gd name="T3" fmla="*/ 7938 h 380"/>
              <a:gd name="T4" fmla="*/ 22225 w 17"/>
              <a:gd name="T5" fmla="*/ 4762 h 380"/>
              <a:gd name="T6" fmla="*/ 17463 w 17"/>
              <a:gd name="T7" fmla="*/ 0 h 380"/>
              <a:gd name="T8" fmla="*/ 9525 w 17"/>
              <a:gd name="T9" fmla="*/ 0 h 380"/>
              <a:gd name="T10" fmla="*/ 4763 w 17"/>
              <a:gd name="T11" fmla="*/ 4762 h 380"/>
              <a:gd name="T12" fmla="*/ 0 w 17"/>
              <a:gd name="T13" fmla="*/ 7938 h 380"/>
              <a:gd name="T14" fmla="*/ 0 w 17"/>
              <a:gd name="T15" fmla="*/ 593725 h 380"/>
              <a:gd name="T16" fmla="*/ 4763 w 17"/>
              <a:gd name="T17" fmla="*/ 598488 h 380"/>
              <a:gd name="T18" fmla="*/ 9525 w 17"/>
              <a:gd name="T19" fmla="*/ 603250 h 380"/>
              <a:gd name="T20" fmla="*/ 17463 w 17"/>
              <a:gd name="T21" fmla="*/ 603250 h 380"/>
              <a:gd name="T22" fmla="*/ 22225 w 17"/>
              <a:gd name="T23" fmla="*/ 598488 h 380"/>
              <a:gd name="T24" fmla="*/ 26988 w 17"/>
              <a:gd name="T25" fmla="*/ 593725 h 380"/>
              <a:gd name="T26" fmla="*/ 26988 w 17"/>
              <a:gd name="T27" fmla="*/ 588963 h 380"/>
              <a:gd name="T28" fmla="*/ 26988 w 17"/>
              <a:gd name="T29" fmla="*/ 12700 h 3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380"/>
              <a:gd name="T47" fmla="*/ 17 w 17"/>
              <a:gd name="T48" fmla="*/ 380 h 3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380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374"/>
                </a:lnTo>
                <a:lnTo>
                  <a:pt x="3" y="377"/>
                </a:lnTo>
                <a:lnTo>
                  <a:pt x="6" y="380"/>
                </a:lnTo>
                <a:lnTo>
                  <a:pt x="11" y="380"/>
                </a:lnTo>
                <a:lnTo>
                  <a:pt x="14" y="377"/>
                </a:lnTo>
                <a:lnTo>
                  <a:pt x="17" y="374"/>
                </a:lnTo>
                <a:lnTo>
                  <a:pt x="17" y="371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3" name="Freeform 77"/>
          <p:cNvSpPr>
            <a:spLocks/>
          </p:cNvSpPr>
          <p:nvPr/>
        </p:nvSpPr>
        <p:spPr bwMode="auto">
          <a:xfrm>
            <a:off x="6286748" y="4287663"/>
            <a:ext cx="2214563" cy="26988"/>
          </a:xfrm>
          <a:custGeom>
            <a:avLst/>
            <a:gdLst>
              <a:gd name="T0" fmla="*/ 2201863 w 1395"/>
              <a:gd name="T1" fmla="*/ 26988 h 17"/>
              <a:gd name="T2" fmla="*/ 2205038 w 1395"/>
              <a:gd name="T3" fmla="*/ 26988 h 17"/>
              <a:gd name="T4" fmla="*/ 2209801 w 1395"/>
              <a:gd name="T5" fmla="*/ 22225 h 17"/>
              <a:gd name="T6" fmla="*/ 2214563 w 1395"/>
              <a:gd name="T7" fmla="*/ 17463 h 17"/>
              <a:gd name="T8" fmla="*/ 2214563 w 1395"/>
              <a:gd name="T9" fmla="*/ 9525 h 17"/>
              <a:gd name="T10" fmla="*/ 2209801 w 1395"/>
              <a:gd name="T11" fmla="*/ 4763 h 17"/>
              <a:gd name="T12" fmla="*/ 2205038 w 1395"/>
              <a:gd name="T13" fmla="*/ 0 h 17"/>
              <a:gd name="T14" fmla="*/ 7938 w 1395"/>
              <a:gd name="T15" fmla="*/ 0 h 17"/>
              <a:gd name="T16" fmla="*/ 4763 w 1395"/>
              <a:gd name="T17" fmla="*/ 4763 h 17"/>
              <a:gd name="T18" fmla="*/ 0 w 1395"/>
              <a:gd name="T19" fmla="*/ 9525 h 17"/>
              <a:gd name="T20" fmla="*/ 0 w 1395"/>
              <a:gd name="T21" fmla="*/ 17463 h 17"/>
              <a:gd name="T22" fmla="*/ 4763 w 1395"/>
              <a:gd name="T23" fmla="*/ 22225 h 17"/>
              <a:gd name="T24" fmla="*/ 7938 w 1395"/>
              <a:gd name="T25" fmla="*/ 26988 h 17"/>
              <a:gd name="T26" fmla="*/ 12700 w 1395"/>
              <a:gd name="T27" fmla="*/ 26988 h 17"/>
              <a:gd name="T28" fmla="*/ 2201863 w 1395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5"/>
              <a:gd name="T46" fmla="*/ 0 h 17"/>
              <a:gd name="T47" fmla="*/ 1395 w 139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5" h="17">
                <a:moveTo>
                  <a:pt x="1387" y="17"/>
                </a:moveTo>
                <a:lnTo>
                  <a:pt x="1389" y="17"/>
                </a:lnTo>
                <a:lnTo>
                  <a:pt x="1392" y="14"/>
                </a:lnTo>
                <a:lnTo>
                  <a:pt x="1395" y="11"/>
                </a:lnTo>
                <a:lnTo>
                  <a:pt x="1395" y="6"/>
                </a:lnTo>
                <a:lnTo>
                  <a:pt x="1392" y="3"/>
                </a:lnTo>
                <a:lnTo>
                  <a:pt x="1389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8" y="17"/>
                </a:lnTo>
                <a:lnTo>
                  <a:pt x="1387" y="17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4" name="Freeform 78"/>
          <p:cNvSpPr>
            <a:spLocks/>
          </p:cNvSpPr>
          <p:nvPr/>
        </p:nvSpPr>
        <p:spPr bwMode="auto">
          <a:xfrm>
            <a:off x="6286748" y="4287663"/>
            <a:ext cx="25400" cy="647700"/>
          </a:xfrm>
          <a:custGeom>
            <a:avLst/>
            <a:gdLst>
              <a:gd name="T0" fmla="*/ 25400 w 16"/>
              <a:gd name="T1" fmla="*/ 12700 h 408"/>
              <a:gd name="T2" fmla="*/ 25400 w 16"/>
              <a:gd name="T3" fmla="*/ 9525 h 408"/>
              <a:gd name="T4" fmla="*/ 22225 w 16"/>
              <a:gd name="T5" fmla="*/ 4763 h 408"/>
              <a:gd name="T6" fmla="*/ 17462 w 16"/>
              <a:gd name="T7" fmla="*/ 0 h 408"/>
              <a:gd name="T8" fmla="*/ 7937 w 16"/>
              <a:gd name="T9" fmla="*/ 0 h 408"/>
              <a:gd name="T10" fmla="*/ 4762 w 16"/>
              <a:gd name="T11" fmla="*/ 4763 h 408"/>
              <a:gd name="T12" fmla="*/ 0 w 16"/>
              <a:gd name="T13" fmla="*/ 9525 h 408"/>
              <a:gd name="T14" fmla="*/ 0 w 16"/>
              <a:gd name="T15" fmla="*/ 638175 h 408"/>
              <a:gd name="T16" fmla="*/ 4762 w 16"/>
              <a:gd name="T17" fmla="*/ 642938 h 408"/>
              <a:gd name="T18" fmla="*/ 7937 w 16"/>
              <a:gd name="T19" fmla="*/ 647700 h 408"/>
              <a:gd name="T20" fmla="*/ 17462 w 16"/>
              <a:gd name="T21" fmla="*/ 647700 h 408"/>
              <a:gd name="T22" fmla="*/ 22225 w 16"/>
              <a:gd name="T23" fmla="*/ 642938 h 408"/>
              <a:gd name="T24" fmla="*/ 25400 w 16"/>
              <a:gd name="T25" fmla="*/ 638175 h 408"/>
              <a:gd name="T26" fmla="*/ 25400 w 16"/>
              <a:gd name="T27" fmla="*/ 633413 h 408"/>
              <a:gd name="T28" fmla="*/ 25400 w 16"/>
              <a:gd name="T29" fmla="*/ 12700 h 40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408"/>
              <a:gd name="T47" fmla="*/ 16 w 16"/>
              <a:gd name="T48" fmla="*/ 408 h 40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408">
                <a:moveTo>
                  <a:pt x="16" y="8"/>
                </a:move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402"/>
                </a:lnTo>
                <a:lnTo>
                  <a:pt x="3" y="405"/>
                </a:lnTo>
                <a:lnTo>
                  <a:pt x="5" y="408"/>
                </a:lnTo>
                <a:lnTo>
                  <a:pt x="11" y="408"/>
                </a:lnTo>
                <a:lnTo>
                  <a:pt x="14" y="405"/>
                </a:lnTo>
                <a:lnTo>
                  <a:pt x="16" y="402"/>
                </a:lnTo>
                <a:lnTo>
                  <a:pt x="16" y="399"/>
                </a:lnTo>
                <a:lnTo>
                  <a:pt x="16" y="8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5" name="Freeform 79"/>
          <p:cNvSpPr>
            <a:spLocks/>
          </p:cNvSpPr>
          <p:nvPr/>
        </p:nvSpPr>
        <p:spPr bwMode="auto">
          <a:xfrm>
            <a:off x="6286748" y="4908376"/>
            <a:ext cx="190500" cy="26987"/>
          </a:xfrm>
          <a:custGeom>
            <a:avLst/>
            <a:gdLst>
              <a:gd name="T0" fmla="*/ 12700 w 120"/>
              <a:gd name="T1" fmla="*/ 0 h 17"/>
              <a:gd name="T2" fmla="*/ 7938 w 120"/>
              <a:gd name="T3" fmla="*/ 0 h 17"/>
              <a:gd name="T4" fmla="*/ 4763 w 120"/>
              <a:gd name="T5" fmla="*/ 4762 h 17"/>
              <a:gd name="T6" fmla="*/ 0 w 120"/>
              <a:gd name="T7" fmla="*/ 9525 h 17"/>
              <a:gd name="T8" fmla="*/ 0 w 120"/>
              <a:gd name="T9" fmla="*/ 17462 h 17"/>
              <a:gd name="T10" fmla="*/ 4763 w 120"/>
              <a:gd name="T11" fmla="*/ 22225 h 17"/>
              <a:gd name="T12" fmla="*/ 7938 w 120"/>
              <a:gd name="T13" fmla="*/ 26987 h 17"/>
              <a:gd name="T14" fmla="*/ 182563 w 120"/>
              <a:gd name="T15" fmla="*/ 26987 h 17"/>
              <a:gd name="T16" fmla="*/ 187325 w 120"/>
              <a:gd name="T17" fmla="*/ 22225 h 17"/>
              <a:gd name="T18" fmla="*/ 190500 w 120"/>
              <a:gd name="T19" fmla="*/ 17462 h 17"/>
              <a:gd name="T20" fmla="*/ 190500 w 120"/>
              <a:gd name="T21" fmla="*/ 9525 h 17"/>
              <a:gd name="T22" fmla="*/ 187325 w 120"/>
              <a:gd name="T23" fmla="*/ 4762 h 17"/>
              <a:gd name="T24" fmla="*/ 182563 w 120"/>
              <a:gd name="T25" fmla="*/ 0 h 17"/>
              <a:gd name="T26" fmla="*/ 177800 w 120"/>
              <a:gd name="T27" fmla="*/ 0 h 17"/>
              <a:gd name="T28" fmla="*/ 12700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1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6" name="Freeform 80"/>
          <p:cNvSpPr>
            <a:spLocks/>
          </p:cNvSpPr>
          <p:nvPr/>
        </p:nvSpPr>
        <p:spPr bwMode="auto">
          <a:xfrm>
            <a:off x="6866186" y="5032201"/>
            <a:ext cx="644525" cy="25400"/>
          </a:xfrm>
          <a:custGeom>
            <a:avLst/>
            <a:gdLst>
              <a:gd name="T0" fmla="*/ 12700 w 406"/>
              <a:gd name="T1" fmla="*/ 0 h 16"/>
              <a:gd name="T2" fmla="*/ 7938 w 406"/>
              <a:gd name="T3" fmla="*/ 0 h 16"/>
              <a:gd name="T4" fmla="*/ 3175 w 406"/>
              <a:gd name="T5" fmla="*/ 4762 h 16"/>
              <a:gd name="T6" fmla="*/ 0 w 406"/>
              <a:gd name="T7" fmla="*/ 7937 h 16"/>
              <a:gd name="T8" fmla="*/ 0 w 406"/>
              <a:gd name="T9" fmla="*/ 17462 h 16"/>
              <a:gd name="T10" fmla="*/ 3175 w 406"/>
              <a:gd name="T11" fmla="*/ 22225 h 16"/>
              <a:gd name="T12" fmla="*/ 7938 w 406"/>
              <a:gd name="T13" fmla="*/ 25400 h 16"/>
              <a:gd name="T14" fmla="*/ 635000 w 406"/>
              <a:gd name="T15" fmla="*/ 25400 h 16"/>
              <a:gd name="T16" fmla="*/ 639763 w 406"/>
              <a:gd name="T17" fmla="*/ 22225 h 16"/>
              <a:gd name="T18" fmla="*/ 644525 w 406"/>
              <a:gd name="T19" fmla="*/ 17462 h 16"/>
              <a:gd name="T20" fmla="*/ 644525 w 406"/>
              <a:gd name="T21" fmla="*/ 7937 h 16"/>
              <a:gd name="T22" fmla="*/ 639763 w 406"/>
              <a:gd name="T23" fmla="*/ 4762 h 16"/>
              <a:gd name="T24" fmla="*/ 635000 w 406"/>
              <a:gd name="T25" fmla="*/ 0 h 16"/>
              <a:gd name="T26" fmla="*/ 631825 w 406"/>
              <a:gd name="T27" fmla="*/ 0 h 16"/>
              <a:gd name="T28" fmla="*/ 12700 w 406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06"/>
              <a:gd name="T46" fmla="*/ 0 h 16"/>
              <a:gd name="T47" fmla="*/ 406 w 406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06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400" y="16"/>
                </a:lnTo>
                <a:lnTo>
                  <a:pt x="403" y="14"/>
                </a:lnTo>
                <a:lnTo>
                  <a:pt x="406" y="11"/>
                </a:lnTo>
                <a:lnTo>
                  <a:pt x="406" y="5"/>
                </a:lnTo>
                <a:lnTo>
                  <a:pt x="403" y="3"/>
                </a:lnTo>
                <a:lnTo>
                  <a:pt x="400" y="0"/>
                </a:lnTo>
                <a:lnTo>
                  <a:pt x="39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" name="Freeform 81"/>
          <p:cNvSpPr>
            <a:spLocks/>
          </p:cNvSpPr>
          <p:nvPr/>
        </p:nvSpPr>
        <p:spPr bwMode="auto">
          <a:xfrm>
            <a:off x="5708898" y="2885901"/>
            <a:ext cx="315913" cy="25400"/>
          </a:xfrm>
          <a:custGeom>
            <a:avLst/>
            <a:gdLst>
              <a:gd name="T0" fmla="*/ 14288 w 199"/>
              <a:gd name="T1" fmla="*/ 0 h 16"/>
              <a:gd name="T2" fmla="*/ 9525 w 199"/>
              <a:gd name="T3" fmla="*/ 0 h 16"/>
              <a:gd name="T4" fmla="*/ 4763 w 199"/>
              <a:gd name="T5" fmla="*/ 4762 h 16"/>
              <a:gd name="T6" fmla="*/ 0 w 199"/>
              <a:gd name="T7" fmla="*/ 7937 h 16"/>
              <a:gd name="T8" fmla="*/ 0 w 199"/>
              <a:gd name="T9" fmla="*/ 17462 h 16"/>
              <a:gd name="T10" fmla="*/ 4763 w 199"/>
              <a:gd name="T11" fmla="*/ 22225 h 16"/>
              <a:gd name="T12" fmla="*/ 9525 w 199"/>
              <a:gd name="T13" fmla="*/ 25400 h 16"/>
              <a:gd name="T14" fmla="*/ 306388 w 199"/>
              <a:gd name="T15" fmla="*/ 25400 h 16"/>
              <a:gd name="T16" fmla="*/ 311150 w 199"/>
              <a:gd name="T17" fmla="*/ 22225 h 16"/>
              <a:gd name="T18" fmla="*/ 315913 w 199"/>
              <a:gd name="T19" fmla="*/ 17462 h 16"/>
              <a:gd name="T20" fmla="*/ 315913 w 199"/>
              <a:gd name="T21" fmla="*/ 7937 h 16"/>
              <a:gd name="T22" fmla="*/ 311150 w 199"/>
              <a:gd name="T23" fmla="*/ 4762 h 16"/>
              <a:gd name="T24" fmla="*/ 306388 w 199"/>
              <a:gd name="T25" fmla="*/ 0 h 16"/>
              <a:gd name="T26" fmla="*/ 301625 w 199"/>
              <a:gd name="T27" fmla="*/ 0 h 16"/>
              <a:gd name="T28" fmla="*/ 14288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" name="Freeform 82"/>
          <p:cNvSpPr>
            <a:spLocks/>
          </p:cNvSpPr>
          <p:nvPr/>
        </p:nvSpPr>
        <p:spPr bwMode="auto">
          <a:xfrm>
            <a:off x="5502523" y="3422476"/>
            <a:ext cx="522288" cy="26987"/>
          </a:xfrm>
          <a:custGeom>
            <a:avLst/>
            <a:gdLst>
              <a:gd name="T0" fmla="*/ 12700 w 329"/>
              <a:gd name="T1" fmla="*/ 0 h 17"/>
              <a:gd name="T2" fmla="*/ 9525 w 329"/>
              <a:gd name="T3" fmla="*/ 0 h 17"/>
              <a:gd name="T4" fmla="*/ 4763 w 329"/>
              <a:gd name="T5" fmla="*/ 4762 h 17"/>
              <a:gd name="T6" fmla="*/ 0 w 329"/>
              <a:gd name="T7" fmla="*/ 9525 h 17"/>
              <a:gd name="T8" fmla="*/ 0 w 329"/>
              <a:gd name="T9" fmla="*/ 17462 h 17"/>
              <a:gd name="T10" fmla="*/ 4763 w 329"/>
              <a:gd name="T11" fmla="*/ 22225 h 17"/>
              <a:gd name="T12" fmla="*/ 9525 w 329"/>
              <a:gd name="T13" fmla="*/ 26987 h 17"/>
              <a:gd name="T14" fmla="*/ 512763 w 329"/>
              <a:gd name="T15" fmla="*/ 26987 h 17"/>
              <a:gd name="T16" fmla="*/ 517525 w 329"/>
              <a:gd name="T17" fmla="*/ 22225 h 17"/>
              <a:gd name="T18" fmla="*/ 522288 w 329"/>
              <a:gd name="T19" fmla="*/ 17462 h 17"/>
              <a:gd name="T20" fmla="*/ 522288 w 329"/>
              <a:gd name="T21" fmla="*/ 9525 h 17"/>
              <a:gd name="T22" fmla="*/ 517525 w 329"/>
              <a:gd name="T23" fmla="*/ 4762 h 17"/>
              <a:gd name="T24" fmla="*/ 512763 w 329"/>
              <a:gd name="T25" fmla="*/ 0 h 17"/>
              <a:gd name="T26" fmla="*/ 508000 w 329"/>
              <a:gd name="T27" fmla="*/ 0 h 17"/>
              <a:gd name="T28" fmla="*/ 12700 w 329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9"/>
              <a:gd name="T46" fmla="*/ 0 h 17"/>
              <a:gd name="T47" fmla="*/ 329 w 329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9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23" y="17"/>
                </a:lnTo>
                <a:lnTo>
                  <a:pt x="326" y="14"/>
                </a:lnTo>
                <a:lnTo>
                  <a:pt x="329" y="11"/>
                </a:lnTo>
                <a:lnTo>
                  <a:pt x="329" y="6"/>
                </a:lnTo>
                <a:lnTo>
                  <a:pt x="326" y="3"/>
                </a:lnTo>
                <a:lnTo>
                  <a:pt x="323" y="0"/>
                </a:lnTo>
                <a:lnTo>
                  <a:pt x="32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9" name="Freeform 83"/>
          <p:cNvSpPr>
            <a:spLocks/>
          </p:cNvSpPr>
          <p:nvPr/>
        </p:nvSpPr>
        <p:spPr bwMode="auto">
          <a:xfrm>
            <a:off x="5502523" y="3092276"/>
            <a:ext cx="26988" cy="3494087"/>
          </a:xfrm>
          <a:custGeom>
            <a:avLst/>
            <a:gdLst>
              <a:gd name="T0" fmla="*/ 26988 w 17"/>
              <a:gd name="T1" fmla="*/ 14287 h 2201"/>
              <a:gd name="T2" fmla="*/ 26988 w 17"/>
              <a:gd name="T3" fmla="*/ 9525 h 2201"/>
              <a:gd name="T4" fmla="*/ 22225 w 17"/>
              <a:gd name="T5" fmla="*/ 4762 h 2201"/>
              <a:gd name="T6" fmla="*/ 17463 w 17"/>
              <a:gd name="T7" fmla="*/ 0 h 2201"/>
              <a:gd name="T8" fmla="*/ 9525 w 17"/>
              <a:gd name="T9" fmla="*/ 0 h 2201"/>
              <a:gd name="T10" fmla="*/ 4763 w 17"/>
              <a:gd name="T11" fmla="*/ 4762 h 2201"/>
              <a:gd name="T12" fmla="*/ 0 w 17"/>
              <a:gd name="T13" fmla="*/ 9525 h 2201"/>
              <a:gd name="T14" fmla="*/ 0 w 17"/>
              <a:gd name="T15" fmla="*/ 3484562 h 2201"/>
              <a:gd name="T16" fmla="*/ 4763 w 17"/>
              <a:gd name="T17" fmla="*/ 3489325 h 2201"/>
              <a:gd name="T18" fmla="*/ 9525 w 17"/>
              <a:gd name="T19" fmla="*/ 3494087 h 2201"/>
              <a:gd name="T20" fmla="*/ 17463 w 17"/>
              <a:gd name="T21" fmla="*/ 3494087 h 2201"/>
              <a:gd name="T22" fmla="*/ 22225 w 17"/>
              <a:gd name="T23" fmla="*/ 3489325 h 2201"/>
              <a:gd name="T24" fmla="*/ 26988 w 17"/>
              <a:gd name="T25" fmla="*/ 3484562 h 2201"/>
              <a:gd name="T26" fmla="*/ 26988 w 17"/>
              <a:gd name="T27" fmla="*/ 3479800 h 2201"/>
              <a:gd name="T28" fmla="*/ 26988 w 17"/>
              <a:gd name="T29" fmla="*/ 14287 h 220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201"/>
              <a:gd name="T47" fmla="*/ 17 w 17"/>
              <a:gd name="T48" fmla="*/ 2201 h 220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201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195"/>
                </a:lnTo>
                <a:lnTo>
                  <a:pt x="3" y="2198"/>
                </a:lnTo>
                <a:lnTo>
                  <a:pt x="6" y="2201"/>
                </a:lnTo>
                <a:lnTo>
                  <a:pt x="11" y="2201"/>
                </a:lnTo>
                <a:lnTo>
                  <a:pt x="14" y="2198"/>
                </a:lnTo>
                <a:lnTo>
                  <a:pt x="17" y="2195"/>
                </a:lnTo>
                <a:lnTo>
                  <a:pt x="17" y="2192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0" name="Freeform 84"/>
          <p:cNvSpPr>
            <a:spLocks/>
          </p:cNvSpPr>
          <p:nvPr/>
        </p:nvSpPr>
        <p:spPr bwMode="auto">
          <a:xfrm>
            <a:off x="5502523" y="6559376"/>
            <a:ext cx="1098550" cy="26987"/>
          </a:xfrm>
          <a:custGeom>
            <a:avLst/>
            <a:gdLst>
              <a:gd name="T0" fmla="*/ 12700 w 692"/>
              <a:gd name="T1" fmla="*/ 0 h 17"/>
              <a:gd name="T2" fmla="*/ 9525 w 692"/>
              <a:gd name="T3" fmla="*/ 0 h 17"/>
              <a:gd name="T4" fmla="*/ 4762 w 692"/>
              <a:gd name="T5" fmla="*/ 4762 h 17"/>
              <a:gd name="T6" fmla="*/ 0 w 692"/>
              <a:gd name="T7" fmla="*/ 9525 h 17"/>
              <a:gd name="T8" fmla="*/ 0 w 692"/>
              <a:gd name="T9" fmla="*/ 17462 h 17"/>
              <a:gd name="T10" fmla="*/ 4762 w 692"/>
              <a:gd name="T11" fmla="*/ 22225 h 17"/>
              <a:gd name="T12" fmla="*/ 9525 w 692"/>
              <a:gd name="T13" fmla="*/ 26987 h 17"/>
              <a:gd name="T14" fmla="*/ 1090613 w 692"/>
              <a:gd name="T15" fmla="*/ 26987 h 17"/>
              <a:gd name="T16" fmla="*/ 1093788 w 692"/>
              <a:gd name="T17" fmla="*/ 22225 h 17"/>
              <a:gd name="T18" fmla="*/ 1098550 w 692"/>
              <a:gd name="T19" fmla="*/ 17462 h 17"/>
              <a:gd name="T20" fmla="*/ 1098550 w 692"/>
              <a:gd name="T21" fmla="*/ 9525 h 17"/>
              <a:gd name="T22" fmla="*/ 1093788 w 692"/>
              <a:gd name="T23" fmla="*/ 4762 h 17"/>
              <a:gd name="T24" fmla="*/ 1090613 w 692"/>
              <a:gd name="T25" fmla="*/ 0 h 17"/>
              <a:gd name="T26" fmla="*/ 1085850 w 692"/>
              <a:gd name="T27" fmla="*/ 0 h 17"/>
              <a:gd name="T28" fmla="*/ 12700 w 692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92"/>
              <a:gd name="T46" fmla="*/ 0 h 17"/>
              <a:gd name="T47" fmla="*/ 692 w 692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92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687" y="17"/>
                </a:lnTo>
                <a:lnTo>
                  <a:pt x="689" y="14"/>
                </a:lnTo>
                <a:lnTo>
                  <a:pt x="692" y="11"/>
                </a:lnTo>
                <a:lnTo>
                  <a:pt x="692" y="6"/>
                </a:lnTo>
                <a:lnTo>
                  <a:pt x="689" y="3"/>
                </a:lnTo>
                <a:lnTo>
                  <a:pt x="687" y="0"/>
                </a:lnTo>
                <a:lnTo>
                  <a:pt x="68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61" name="Freeform 85"/>
          <p:cNvSpPr>
            <a:spLocks/>
          </p:cNvSpPr>
          <p:nvPr/>
        </p:nvSpPr>
        <p:spPr bwMode="auto">
          <a:xfrm>
            <a:off x="6286748" y="5979938"/>
            <a:ext cx="314325" cy="26988"/>
          </a:xfrm>
          <a:custGeom>
            <a:avLst/>
            <a:gdLst>
              <a:gd name="T0" fmla="*/ 12700 w 198"/>
              <a:gd name="T1" fmla="*/ 0 h 17"/>
              <a:gd name="T2" fmla="*/ 7938 w 198"/>
              <a:gd name="T3" fmla="*/ 0 h 17"/>
              <a:gd name="T4" fmla="*/ 4763 w 198"/>
              <a:gd name="T5" fmla="*/ 4763 h 17"/>
              <a:gd name="T6" fmla="*/ 0 w 198"/>
              <a:gd name="T7" fmla="*/ 9525 h 17"/>
              <a:gd name="T8" fmla="*/ 0 w 198"/>
              <a:gd name="T9" fmla="*/ 19050 h 17"/>
              <a:gd name="T10" fmla="*/ 4763 w 198"/>
              <a:gd name="T11" fmla="*/ 22225 h 17"/>
              <a:gd name="T12" fmla="*/ 7938 w 198"/>
              <a:gd name="T13" fmla="*/ 26988 h 17"/>
              <a:gd name="T14" fmla="*/ 306388 w 198"/>
              <a:gd name="T15" fmla="*/ 26988 h 17"/>
              <a:gd name="T16" fmla="*/ 309563 w 198"/>
              <a:gd name="T17" fmla="*/ 22225 h 17"/>
              <a:gd name="T18" fmla="*/ 314325 w 198"/>
              <a:gd name="T19" fmla="*/ 19050 h 17"/>
              <a:gd name="T20" fmla="*/ 314325 w 198"/>
              <a:gd name="T21" fmla="*/ 9525 h 17"/>
              <a:gd name="T22" fmla="*/ 309563 w 198"/>
              <a:gd name="T23" fmla="*/ 4763 h 17"/>
              <a:gd name="T24" fmla="*/ 306388 w 198"/>
              <a:gd name="T25" fmla="*/ 0 h 17"/>
              <a:gd name="T26" fmla="*/ 301625 w 198"/>
              <a:gd name="T27" fmla="*/ 0 h 17"/>
              <a:gd name="T28" fmla="*/ 12700 w 198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8"/>
              <a:gd name="T46" fmla="*/ 0 h 17"/>
              <a:gd name="T47" fmla="*/ 198 w 19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8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93" y="17"/>
                </a:lnTo>
                <a:lnTo>
                  <a:pt x="195" y="14"/>
                </a:lnTo>
                <a:lnTo>
                  <a:pt x="198" y="12"/>
                </a:lnTo>
                <a:lnTo>
                  <a:pt x="198" y="6"/>
                </a:lnTo>
                <a:lnTo>
                  <a:pt x="195" y="3"/>
                </a:lnTo>
                <a:lnTo>
                  <a:pt x="193" y="0"/>
                </a:lnTo>
                <a:lnTo>
                  <a:pt x="19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2" name="Freeform 94"/>
          <p:cNvSpPr>
            <a:spLocks/>
          </p:cNvSpPr>
          <p:nvPr/>
        </p:nvSpPr>
        <p:spPr bwMode="auto">
          <a:xfrm>
            <a:off x="8433048" y="4617863"/>
            <a:ext cx="26988" cy="439738"/>
          </a:xfrm>
          <a:custGeom>
            <a:avLst/>
            <a:gdLst>
              <a:gd name="T0" fmla="*/ 0 w 17"/>
              <a:gd name="T1" fmla="*/ 427038 h 277"/>
              <a:gd name="T2" fmla="*/ 0 w 17"/>
              <a:gd name="T3" fmla="*/ 431800 h 277"/>
              <a:gd name="T4" fmla="*/ 4763 w 17"/>
              <a:gd name="T5" fmla="*/ 436563 h 277"/>
              <a:gd name="T6" fmla="*/ 9525 w 17"/>
              <a:gd name="T7" fmla="*/ 439738 h 277"/>
              <a:gd name="T8" fmla="*/ 17463 w 17"/>
              <a:gd name="T9" fmla="*/ 439738 h 277"/>
              <a:gd name="T10" fmla="*/ 22225 w 17"/>
              <a:gd name="T11" fmla="*/ 436563 h 277"/>
              <a:gd name="T12" fmla="*/ 26988 w 17"/>
              <a:gd name="T13" fmla="*/ 431800 h 277"/>
              <a:gd name="T14" fmla="*/ 26988 w 17"/>
              <a:gd name="T15" fmla="*/ 9525 h 277"/>
              <a:gd name="T16" fmla="*/ 22225 w 17"/>
              <a:gd name="T17" fmla="*/ 4763 h 277"/>
              <a:gd name="T18" fmla="*/ 17463 w 17"/>
              <a:gd name="T19" fmla="*/ 0 h 277"/>
              <a:gd name="T20" fmla="*/ 9525 w 17"/>
              <a:gd name="T21" fmla="*/ 0 h 277"/>
              <a:gd name="T22" fmla="*/ 4763 w 17"/>
              <a:gd name="T23" fmla="*/ 4763 h 277"/>
              <a:gd name="T24" fmla="*/ 0 w 17"/>
              <a:gd name="T25" fmla="*/ 9525 h 277"/>
              <a:gd name="T26" fmla="*/ 0 w 17"/>
              <a:gd name="T27" fmla="*/ 12700 h 277"/>
              <a:gd name="T28" fmla="*/ 0 w 17"/>
              <a:gd name="T29" fmla="*/ 427038 h 2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77"/>
              <a:gd name="T47" fmla="*/ 17 w 17"/>
              <a:gd name="T48" fmla="*/ 277 h 2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77">
                <a:moveTo>
                  <a:pt x="0" y="269"/>
                </a:moveTo>
                <a:lnTo>
                  <a:pt x="0" y="272"/>
                </a:lnTo>
                <a:lnTo>
                  <a:pt x="3" y="275"/>
                </a:lnTo>
                <a:lnTo>
                  <a:pt x="6" y="277"/>
                </a:lnTo>
                <a:lnTo>
                  <a:pt x="11" y="277"/>
                </a:lnTo>
                <a:lnTo>
                  <a:pt x="14" y="275"/>
                </a:lnTo>
                <a:lnTo>
                  <a:pt x="17" y="272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3" name="Freeform 95"/>
          <p:cNvSpPr>
            <a:spLocks/>
          </p:cNvSpPr>
          <p:nvPr/>
        </p:nvSpPr>
        <p:spPr bwMode="auto">
          <a:xfrm>
            <a:off x="6078786" y="4617863"/>
            <a:ext cx="2381250" cy="26988"/>
          </a:xfrm>
          <a:custGeom>
            <a:avLst/>
            <a:gdLst>
              <a:gd name="T0" fmla="*/ 2366963 w 1500"/>
              <a:gd name="T1" fmla="*/ 26988 h 17"/>
              <a:gd name="T2" fmla="*/ 2371725 w 1500"/>
              <a:gd name="T3" fmla="*/ 26988 h 17"/>
              <a:gd name="T4" fmla="*/ 2376488 w 1500"/>
              <a:gd name="T5" fmla="*/ 22225 h 17"/>
              <a:gd name="T6" fmla="*/ 2381250 w 1500"/>
              <a:gd name="T7" fmla="*/ 17463 h 17"/>
              <a:gd name="T8" fmla="*/ 2381250 w 1500"/>
              <a:gd name="T9" fmla="*/ 9525 h 17"/>
              <a:gd name="T10" fmla="*/ 2376488 w 1500"/>
              <a:gd name="T11" fmla="*/ 4763 h 17"/>
              <a:gd name="T12" fmla="*/ 2371725 w 1500"/>
              <a:gd name="T13" fmla="*/ 0 h 17"/>
              <a:gd name="T14" fmla="*/ 9525 w 1500"/>
              <a:gd name="T15" fmla="*/ 0 h 17"/>
              <a:gd name="T16" fmla="*/ 4762 w 1500"/>
              <a:gd name="T17" fmla="*/ 4763 h 17"/>
              <a:gd name="T18" fmla="*/ 0 w 1500"/>
              <a:gd name="T19" fmla="*/ 9525 h 17"/>
              <a:gd name="T20" fmla="*/ 0 w 1500"/>
              <a:gd name="T21" fmla="*/ 17463 h 17"/>
              <a:gd name="T22" fmla="*/ 4762 w 1500"/>
              <a:gd name="T23" fmla="*/ 22225 h 17"/>
              <a:gd name="T24" fmla="*/ 9525 w 1500"/>
              <a:gd name="T25" fmla="*/ 26988 h 17"/>
              <a:gd name="T26" fmla="*/ 14288 w 1500"/>
              <a:gd name="T27" fmla="*/ 26988 h 17"/>
              <a:gd name="T28" fmla="*/ 2366963 w 1500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00"/>
              <a:gd name="T46" fmla="*/ 0 h 17"/>
              <a:gd name="T47" fmla="*/ 1500 w 150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00" h="17">
                <a:moveTo>
                  <a:pt x="1491" y="17"/>
                </a:moveTo>
                <a:lnTo>
                  <a:pt x="1494" y="17"/>
                </a:lnTo>
                <a:lnTo>
                  <a:pt x="1497" y="14"/>
                </a:lnTo>
                <a:lnTo>
                  <a:pt x="1500" y="11"/>
                </a:lnTo>
                <a:lnTo>
                  <a:pt x="1500" y="6"/>
                </a:lnTo>
                <a:lnTo>
                  <a:pt x="1497" y="3"/>
                </a:lnTo>
                <a:lnTo>
                  <a:pt x="149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491" y="17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4" name="Freeform 96"/>
          <p:cNvSpPr>
            <a:spLocks/>
          </p:cNvSpPr>
          <p:nvPr/>
        </p:nvSpPr>
        <p:spPr bwMode="auto">
          <a:xfrm>
            <a:off x="5873998" y="4617863"/>
            <a:ext cx="231775" cy="26988"/>
          </a:xfrm>
          <a:custGeom>
            <a:avLst/>
            <a:gdLst>
              <a:gd name="T0" fmla="*/ 219075 w 146"/>
              <a:gd name="T1" fmla="*/ 26988 h 17"/>
              <a:gd name="T2" fmla="*/ 223838 w 146"/>
              <a:gd name="T3" fmla="*/ 26988 h 17"/>
              <a:gd name="T4" fmla="*/ 227013 w 146"/>
              <a:gd name="T5" fmla="*/ 22225 h 17"/>
              <a:gd name="T6" fmla="*/ 231775 w 146"/>
              <a:gd name="T7" fmla="*/ 17463 h 17"/>
              <a:gd name="T8" fmla="*/ 231775 w 146"/>
              <a:gd name="T9" fmla="*/ 9525 h 17"/>
              <a:gd name="T10" fmla="*/ 227013 w 146"/>
              <a:gd name="T11" fmla="*/ 4763 h 17"/>
              <a:gd name="T12" fmla="*/ 223838 w 146"/>
              <a:gd name="T13" fmla="*/ 0 h 17"/>
              <a:gd name="T14" fmla="*/ 9525 w 146"/>
              <a:gd name="T15" fmla="*/ 0 h 17"/>
              <a:gd name="T16" fmla="*/ 4762 w 146"/>
              <a:gd name="T17" fmla="*/ 4763 h 17"/>
              <a:gd name="T18" fmla="*/ 0 w 146"/>
              <a:gd name="T19" fmla="*/ 9525 h 17"/>
              <a:gd name="T20" fmla="*/ 0 w 146"/>
              <a:gd name="T21" fmla="*/ 17463 h 17"/>
              <a:gd name="T22" fmla="*/ 4762 w 146"/>
              <a:gd name="T23" fmla="*/ 22225 h 17"/>
              <a:gd name="T24" fmla="*/ 9525 w 146"/>
              <a:gd name="T25" fmla="*/ 26988 h 17"/>
              <a:gd name="T26" fmla="*/ 14288 w 146"/>
              <a:gd name="T27" fmla="*/ 26988 h 17"/>
              <a:gd name="T28" fmla="*/ 219075 w 146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"/>
              <a:gd name="T46" fmla="*/ 0 h 17"/>
              <a:gd name="T47" fmla="*/ 146 w 14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" h="17">
                <a:moveTo>
                  <a:pt x="138" y="17"/>
                </a:moveTo>
                <a:lnTo>
                  <a:pt x="141" y="17"/>
                </a:lnTo>
                <a:lnTo>
                  <a:pt x="143" y="14"/>
                </a:lnTo>
                <a:lnTo>
                  <a:pt x="146" y="11"/>
                </a:lnTo>
                <a:lnTo>
                  <a:pt x="146" y="6"/>
                </a:lnTo>
                <a:lnTo>
                  <a:pt x="143" y="3"/>
                </a:lnTo>
                <a:lnTo>
                  <a:pt x="14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38" y="17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5" name="Freeform 97"/>
          <p:cNvSpPr>
            <a:spLocks/>
          </p:cNvSpPr>
          <p:nvPr/>
        </p:nvSpPr>
        <p:spPr bwMode="auto">
          <a:xfrm>
            <a:off x="5873998" y="3627263"/>
            <a:ext cx="26988" cy="1017588"/>
          </a:xfrm>
          <a:custGeom>
            <a:avLst/>
            <a:gdLst>
              <a:gd name="T0" fmla="*/ 0 w 17"/>
              <a:gd name="T1" fmla="*/ 1003300 h 641"/>
              <a:gd name="T2" fmla="*/ 0 w 17"/>
              <a:gd name="T3" fmla="*/ 1008063 h 641"/>
              <a:gd name="T4" fmla="*/ 4763 w 17"/>
              <a:gd name="T5" fmla="*/ 1012825 h 641"/>
              <a:gd name="T6" fmla="*/ 9525 w 17"/>
              <a:gd name="T7" fmla="*/ 1017588 h 641"/>
              <a:gd name="T8" fmla="*/ 19050 w 17"/>
              <a:gd name="T9" fmla="*/ 1017588 h 641"/>
              <a:gd name="T10" fmla="*/ 22225 w 17"/>
              <a:gd name="T11" fmla="*/ 1012825 h 641"/>
              <a:gd name="T12" fmla="*/ 26988 w 17"/>
              <a:gd name="T13" fmla="*/ 1008063 h 641"/>
              <a:gd name="T14" fmla="*/ 26988 w 17"/>
              <a:gd name="T15" fmla="*/ 9525 h 641"/>
              <a:gd name="T16" fmla="*/ 22225 w 17"/>
              <a:gd name="T17" fmla="*/ 4763 h 641"/>
              <a:gd name="T18" fmla="*/ 19050 w 17"/>
              <a:gd name="T19" fmla="*/ 0 h 641"/>
              <a:gd name="T20" fmla="*/ 9525 w 17"/>
              <a:gd name="T21" fmla="*/ 0 h 641"/>
              <a:gd name="T22" fmla="*/ 4763 w 17"/>
              <a:gd name="T23" fmla="*/ 4763 h 641"/>
              <a:gd name="T24" fmla="*/ 0 w 17"/>
              <a:gd name="T25" fmla="*/ 9525 h 641"/>
              <a:gd name="T26" fmla="*/ 0 w 17"/>
              <a:gd name="T27" fmla="*/ 12700 h 641"/>
              <a:gd name="T28" fmla="*/ 0 w 17"/>
              <a:gd name="T29" fmla="*/ 1003300 h 6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641"/>
              <a:gd name="T47" fmla="*/ 17 w 17"/>
              <a:gd name="T48" fmla="*/ 641 h 64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641">
                <a:moveTo>
                  <a:pt x="0" y="632"/>
                </a:moveTo>
                <a:lnTo>
                  <a:pt x="0" y="635"/>
                </a:lnTo>
                <a:lnTo>
                  <a:pt x="3" y="638"/>
                </a:lnTo>
                <a:lnTo>
                  <a:pt x="6" y="641"/>
                </a:lnTo>
                <a:lnTo>
                  <a:pt x="12" y="641"/>
                </a:lnTo>
                <a:lnTo>
                  <a:pt x="14" y="638"/>
                </a:lnTo>
                <a:lnTo>
                  <a:pt x="17" y="635"/>
                </a:ln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632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" name="Freeform 98"/>
          <p:cNvSpPr>
            <a:spLocks/>
          </p:cNvSpPr>
          <p:nvPr/>
        </p:nvSpPr>
        <p:spPr bwMode="auto">
          <a:xfrm>
            <a:off x="5873998" y="3627263"/>
            <a:ext cx="150813" cy="26988"/>
          </a:xfrm>
          <a:custGeom>
            <a:avLst/>
            <a:gdLst>
              <a:gd name="T0" fmla="*/ 14288 w 95"/>
              <a:gd name="T1" fmla="*/ 0 h 17"/>
              <a:gd name="T2" fmla="*/ 9525 w 95"/>
              <a:gd name="T3" fmla="*/ 0 h 17"/>
              <a:gd name="T4" fmla="*/ 4763 w 95"/>
              <a:gd name="T5" fmla="*/ 4763 h 17"/>
              <a:gd name="T6" fmla="*/ 0 w 95"/>
              <a:gd name="T7" fmla="*/ 9525 h 17"/>
              <a:gd name="T8" fmla="*/ 0 w 95"/>
              <a:gd name="T9" fmla="*/ 17463 h 17"/>
              <a:gd name="T10" fmla="*/ 4763 w 95"/>
              <a:gd name="T11" fmla="*/ 22225 h 17"/>
              <a:gd name="T12" fmla="*/ 9525 w 95"/>
              <a:gd name="T13" fmla="*/ 26988 h 17"/>
              <a:gd name="T14" fmla="*/ 141288 w 95"/>
              <a:gd name="T15" fmla="*/ 26988 h 17"/>
              <a:gd name="T16" fmla="*/ 146050 w 95"/>
              <a:gd name="T17" fmla="*/ 22225 h 17"/>
              <a:gd name="T18" fmla="*/ 150813 w 95"/>
              <a:gd name="T19" fmla="*/ 17463 h 17"/>
              <a:gd name="T20" fmla="*/ 150813 w 95"/>
              <a:gd name="T21" fmla="*/ 9525 h 17"/>
              <a:gd name="T22" fmla="*/ 146050 w 95"/>
              <a:gd name="T23" fmla="*/ 4763 h 17"/>
              <a:gd name="T24" fmla="*/ 141288 w 95"/>
              <a:gd name="T25" fmla="*/ 0 h 17"/>
              <a:gd name="T26" fmla="*/ 136525 w 95"/>
              <a:gd name="T27" fmla="*/ 0 h 17"/>
              <a:gd name="T28" fmla="*/ 14288 w 9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5"/>
              <a:gd name="T46" fmla="*/ 0 h 17"/>
              <a:gd name="T47" fmla="*/ 95 w 9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89" y="17"/>
                </a:lnTo>
                <a:lnTo>
                  <a:pt x="92" y="14"/>
                </a:lnTo>
                <a:lnTo>
                  <a:pt x="95" y="11"/>
                </a:lnTo>
                <a:lnTo>
                  <a:pt x="95" y="6"/>
                </a:lnTo>
                <a:lnTo>
                  <a:pt x="92" y="3"/>
                </a:lnTo>
                <a:lnTo>
                  <a:pt x="89" y="0"/>
                </a:lnTo>
                <a:lnTo>
                  <a:pt x="8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7" name="Freeform 99"/>
          <p:cNvSpPr>
            <a:spLocks/>
          </p:cNvSpPr>
          <p:nvPr/>
        </p:nvSpPr>
        <p:spPr bwMode="auto">
          <a:xfrm>
            <a:off x="5873998" y="4617863"/>
            <a:ext cx="26988" cy="1389063"/>
          </a:xfrm>
          <a:custGeom>
            <a:avLst/>
            <a:gdLst>
              <a:gd name="T0" fmla="*/ 26988 w 17"/>
              <a:gd name="T1" fmla="*/ 12700 h 875"/>
              <a:gd name="T2" fmla="*/ 26988 w 17"/>
              <a:gd name="T3" fmla="*/ 9525 h 875"/>
              <a:gd name="T4" fmla="*/ 22225 w 17"/>
              <a:gd name="T5" fmla="*/ 4763 h 875"/>
              <a:gd name="T6" fmla="*/ 19050 w 17"/>
              <a:gd name="T7" fmla="*/ 0 h 875"/>
              <a:gd name="T8" fmla="*/ 9525 w 17"/>
              <a:gd name="T9" fmla="*/ 0 h 875"/>
              <a:gd name="T10" fmla="*/ 4763 w 17"/>
              <a:gd name="T11" fmla="*/ 4763 h 875"/>
              <a:gd name="T12" fmla="*/ 0 w 17"/>
              <a:gd name="T13" fmla="*/ 9525 h 875"/>
              <a:gd name="T14" fmla="*/ 0 w 17"/>
              <a:gd name="T15" fmla="*/ 1381125 h 875"/>
              <a:gd name="T16" fmla="*/ 4763 w 17"/>
              <a:gd name="T17" fmla="*/ 1384300 h 875"/>
              <a:gd name="T18" fmla="*/ 9525 w 17"/>
              <a:gd name="T19" fmla="*/ 1389063 h 875"/>
              <a:gd name="T20" fmla="*/ 19050 w 17"/>
              <a:gd name="T21" fmla="*/ 1389063 h 875"/>
              <a:gd name="T22" fmla="*/ 22225 w 17"/>
              <a:gd name="T23" fmla="*/ 1384300 h 875"/>
              <a:gd name="T24" fmla="*/ 26988 w 17"/>
              <a:gd name="T25" fmla="*/ 1381125 h 875"/>
              <a:gd name="T26" fmla="*/ 26988 w 17"/>
              <a:gd name="T27" fmla="*/ 1376363 h 875"/>
              <a:gd name="T28" fmla="*/ 26988 w 17"/>
              <a:gd name="T29" fmla="*/ 12700 h 8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875"/>
              <a:gd name="T47" fmla="*/ 17 w 17"/>
              <a:gd name="T48" fmla="*/ 875 h 8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875">
                <a:moveTo>
                  <a:pt x="17" y="8"/>
                </a:move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70"/>
                </a:lnTo>
                <a:lnTo>
                  <a:pt x="3" y="872"/>
                </a:lnTo>
                <a:lnTo>
                  <a:pt x="6" y="875"/>
                </a:lnTo>
                <a:lnTo>
                  <a:pt x="12" y="875"/>
                </a:lnTo>
                <a:lnTo>
                  <a:pt x="14" y="872"/>
                </a:lnTo>
                <a:lnTo>
                  <a:pt x="17" y="870"/>
                </a:lnTo>
                <a:lnTo>
                  <a:pt x="17" y="867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8" name="Freeform 100"/>
          <p:cNvSpPr>
            <a:spLocks/>
          </p:cNvSpPr>
          <p:nvPr/>
        </p:nvSpPr>
        <p:spPr bwMode="auto">
          <a:xfrm>
            <a:off x="5873998" y="5979938"/>
            <a:ext cx="438150" cy="26988"/>
          </a:xfrm>
          <a:custGeom>
            <a:avLst/>
            <a:gdLst>
              <a:gd name="T0" fmla="*/ 14287 w 276"/>
              <a:gd name="T1" fmla="*/ 0 h 17"/>
              <a:gd name="T2" fmla="*/ 9525 w 276"/>
              <a:gd name="T3" fmla="*/ 0 h 17"/>
              <a:gd name="T4" fmla="*/ 4762 w 276"/>
              <a:gd name="T5" fmla="*/ 4763 h 17"/>
              <a:gd name="T6" fmla="*/ 0 w 276"/>
              <a:gd name="T7" fmla="*/ 9525 h 17"/>
              <a:gd name="T8" fmla="*/ 0 w 276"/>
              <a:gd name="T9" fmla="*/ 19050 h 17"/>
              <a:gd name="T10" fmla="*/ 4762 w 276"/>
              <a:gd name="T11" fmla="*/ 22225 h 17"/>
              <a:gd name="T12" fmla="*/ 9525 w 276"/>
              <a:gd name="T13" fmla="*/ 26988 h 17"/>
              <a:gd name="T14" fmla="*/ 430213 w 276"/>
              <a:gd name="T15" fmla="*/ 26988 h 17"/>
              <a:gd name="T16" fmla="*/ 434975 w 276"/>
              <a:gd name="T17" fmla="*/ 22225 h 17"/>
              <a:gd name="T18" fmla="*/ 438150 w 276"/>
              <a:gd name="T19" fmla="*/ 19050 h 17"/>
              <a:gd name="T20" fmla="*/ 438150 w 276"/>
              <a:gd name="T21" fmla="*/ 9525 h 17"/>
              <a:gd name="T22" fmla="*/ 434975 w 276"/>
              <a:gd name="T23" fmla="*/ 4763 h 17"/>
              <a:gd name="T24" fmla="*/ 430213 w 276"/>
              <a:gd name="T25" fmla="*/ 0 h 17"/>
              <a:gd name="T26" fmla="*/ 425450 w 276"/>
              <a:gd name="T27" fmla="*/ 0 h 17"/>
              <a:gd name="T28" fmla="*/ 14287 w 276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6"/>
              <a:gd name="T46" fmla="*/ 0 h 17"/>
              <a:gd name="T47" fmla="*/ 276 w 276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6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271" y="17"/>
                </a:lnTo>
                <a:lnTo>
                  <a:pt x="274" y="14"/>
                </a:lnTo>
                <a:lnTo>
                  <a:pt x="276" y="12"/>
                </a:lnTo>
                <a:lnTo>
                  <a:pt x="276" y="6"/>
                </a:lnTo>
                <a:lnTo>
                  <a:pt x="274" y="3"/>
                </a:lnTo>
                <a:lnTo>
                  <a:pt x="271" y="0"/>
                </a:lnTo>
                <a:lnTo>
                  <a:pt x="26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1" name="Freeform 103"/>
          <p:cNvSpPr>
            <a:spLocks/>
          </p:cNvSpPr>
          <p:nvPr/>
        </p:nvSpPr>
        <p:spPr bwMode="auto">
          <a:xfrm>
            <a:off x="5502523" y="5113163"/>
            <a:ext cx="974725" cy="26988"/>
          </a:xfrm>
          <a:custGeom>
            <a:avLst/>
            <a:gdLst>
              <a:gd name="T0" fmla="*/ 962025 w 614"/>
              <a:gd name="T1" fmla="*/ 26988 h 17"/>
              <a:gd name="T2" fmla="*/ 966788 w 614"/>
              <a:gd name="T3" fmla="*/ 26988 h 17"/>
              <a:gd name="T4" fmla="*/ 971550 w 614"/>
              <a:gd name="T5" fmla="*/ 22225 h 17"/>
              <a:gd name="T6" fmla="*/ 974725 w 614"/>
              <a:gd name="T7" fmla="*/ 17463 h 17"/>
              <a:gd name="T8" fmla="*/ 974725 w 614"/>
              <a:gd name="T9" fmla="*/ 9525 h 17"/>
              <a:gd name="T10" fmla="*/ 971550 w 614"/>
              <a:gd name="T11" fmla="*/ 4763 h 17"/>
              <a:gd name="T12" fmla="*/ 966788 w 614"/>
              <a:gd name="T13" fmla="*/ 0 h 17"/>
              <a:gd name="T14" fmla="*/ 9525 w 614"/>
              <a:gd name="T15" fmla="*/ 0 h 17"/>
              <a:gd name="T16" fmla="*/ 4762 w 614"/>
              <a:gd name="T17" fmla="*/ 4763 h 17"/>
              <a:gd name="T18" fmla="*/ 0 w 614"/>
              <a:gd name="T19" fmla="*/ 9525 h 17"/>
              <a:gd name="T20" fmla="*/ 0 w 614"/>
              <a:gd name="T21" fmla="*/ 17463 h 17"/>
              <a:gd name="T22" fmla="*/ 4762 w 614"/>
              <a:gd name="T23" fmla="*/ 22225 h 17"/>
              <a:gd name="T24" fmla="*/ 9525 w 614"/>
              <a:gd name="T25" fmla="*/ 26988 h 17"/>
              <a:gd name="T26" fmla="*/ 12700 w 614"/>
              <a:gd name="T27" fmla="*/ 26988 h 17"/>
              <a:gd name="T28" fmla="*/ 962025 w 614"/>
              <a:gd name="T29" fmla="*/ 26988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14"/>
              <a:gd name="T46" fmla="*/ 0 h 17"/>
              <a:gd name="T47" fmla="*/ 614 w 614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14" h="17">
                <a:moveTo>
                  <a:pt x="606" y="17"/>
                </a:moveTo>
                <a:lnTo>
                  <a:pt x="609" y="17"/>
                </a:lnTo>
                <a:lnTo>
                  <a:pt x="612" y="14"/>
                </a:lnTo>
                <a:lnTo>
                  <a:pt x="614" y="11"/>
                </a:lnTo>
                <a:lnTo>
                  <a:pt x="614" y="6"/>
                </a:lnTo>
                <a:lnTo>
                  <a:pt x="612" y="3"/>
                </a:lnTo>
                <a:lnTo>
                  <a:pt x="60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8" y="17"/>
                </a:lnTo>
                <a:lnTo>
                  <a:pt x="606" y="17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4" name="Rectangle 106"/>
          <p:cNvSpPr>
            <a:spLocks noChangeArrowheads="1"/>
          </p:cNvSpPr>
          <p:nvPr/>
        </p:nvSpPr>
        <p:spPr bwMode="auto">
          <a:xfrm>
            <a:off x="8694986" y="6091063"/>
            <a:ext cx="101600" cy="24447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y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85" name="Rectangle 107"/>
          <p:cNvSpPr>
            <a:spLocks noChangeArrowheads="1"/>
          </p:cNvSpPr>
          <p:nvPr/>
        </p:nvSpPr>
        <p:spPr bwMode="auto">
          <a:xfrm>
            <a:off x="5143748" y="2995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>
                <a:solidFill>
                  <a:srgbClr val="000000"/>
                </a:solidFill>
                <a:latin typeface="Swiss 721 SWA" charset="0"/>
              </a:rPr>
              <a:t>x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286" name="Rectangle 108"/>
          <p:cNvSpPr>
            <a:spLocks noChangeArrowheads="1"/>
          </p:cNvSpPr>
          <p:nvPr/>
        </p:nvSpPr>
        <p:spPr bwMode="auto">
          <a:xfrm>
            <a:off x="8734673" y="3119263"/>
            <a:ext cx="1460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287" name="Rectangle 109"/>
          <p:cNvSpPr>
            <a:spLocks noChangeArrowheads="1"/>
          </p:cNvSpPr>
          <p:nvPr/>
        </p:nvSpPr>
        <p:spPr bwMode="auto">
          <a:xfrm>
            <a:off x="8734673" y="3614563"/>
            <a:ext cx="146050" cy="24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288" name="Rectangle 110"/>
          <p:cNvSpPr>
            <a:spLocks noChangeArrowheads="1"/>
          </p:cNvSpPr>
          <p:nvPr/>
        </p:nvSpPr>
        <p:spPr bwMode="auto">
          <a:xfrm>
            <a:off x="8734673" y="4935363"/>
            <a:ext cx="134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 sz="2400" b="0" i="0" baseline="0">
              <a:solidFill>
                <a:srgbClr val="00FF00"/>
              </a:solidFill>
            </a:endParaRPr>
          </a:p>
        </p:txBody>
      </p:sp>
      <p:sp>
        <p:nvSpPr>
          <p:cNvPr id="289" name="Rectangle 111"/>
          <p:cNvSpPr>
            <a:spLocks noChangeArrowheads="1"/>
          </p:cNvSpPr>
          <p:nvPr/>
        </p:nvSpPr>
        <p:spPr bwMode="auto">
          <a:xfrm>
            <a:off x="6360582" y="5455319"/>
            <a:ext cx="5113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 dirty="0" smtClean="0">
                <a:solidFill>
                  <a:srgbClr val="000000"/>
                </a:solidFill>
                <a:latin typeface="Swiss 721 SWA" charset="0"/>
              </a:rPr>
              <a:t>C</a:t>
            </a:r>
            <a:r>
              <a:rPr lang="tr-TR" sz="1600" i="0" baseline="0" dirty="0" err="1" smtClean="0">
                <a:solidFill>
                  <a:srgbClr val="000000"/>
                </a:solidFill>
                <a:latin typeface="Swiss 721 SWA" charset="0"/>
              </a:rPr>
              <a:t>lock</a:t>
            </a:r>
            <a:endParaRPr lang="en-US" sz="2400" b="0" i="0" baseline="0" dirty="0">
              <a:solidFill>
                <a:srgbClr val="00FF00"/>
              </a:solidFill>
            </a:endParaRPr>
          </a:p>
        </p:txBody>
      </p:sp>
      <p:sp>
        <p:nvSpPr>
          <p:cNvPr id="295" name="Line 120"/>
          <p:cNvSpPr>
            <a:spLocks noChangeShapeType="1"/>
          </p:cNvSpPr>
          <p:nvPr/>
        </p:nvSpPr>
        <p:spPr bwMode="auto">
          <a:xfrm>
            <a:off x="8714680" y="3590825"/>
            <a:ext cx="1778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98" name="Freeform 51"/>
          <p:cNvSpPr>
            <a:spLocks/>
          </p:cNvSpPr>
          <p:nvPr/>
        </p:nvSpPr>
        <p:spPr bwMode="auto">
          <a:xfrm>
            <a:off x="7318623" y="3711401"/>
            <a:ext cx="26988" cy="1841500"/>
          </a:xfrm>
          <a:custGeom>
            <a:avLst/>
            <a:gdLst>
              <a:gd name="T0" fmla="*/ 26988 w 17"/>
              <a:gd name="T1" fmla="*/ 12700 h 1160"/>
              <a:gd name="T2" fmla="*/ 26988 w 17"/>
              <a:gd name="T3" fmla="*/ 7937 h 1160"/>
              <a:gd name="T4" fmla="*/ 22225 w 17"/>
              <a:gd name="T5" fmla="*/ 4762 h 1160"/>
              <a:gd name="T6" fmla="*/ 17463 w 17"/>
              <a:gd name="T7" fmla="*/ 0 h 1160"/>
              <a:gd name="T8" fmla="*/ 9525 w 17"/>
              <a:gd name="T9" fmla="*/ 0 h 1160"/>
              <a:gd name="T10" fmla="*/ 4763 w 17"/>
              <a:gd name="T11" fmla="*/ 4762 h 1160"/>
              <a:gd name="T12" fmla="*/ 0 w 17"/>
              <a:gd name="T13" fmla="*/ 7937 h 1160"/>
              <a:gd name="T14" fmla="*/ 0 w 17"/>
              <a:gd name="T15" fmla="*/ 1833563 h 1160"/>
              <a:gd name="T16" fmla="*/ 4763 w 17"/>
              <a:gd name="T17" fmla="*/ 1838325 h 1160"/>
              <a:gd name="T18" fmla="*/ 9525 w 17"/>
              <a:gd name="T19" fmla="*/ 1841500 h 1160"/>
              <a:gd name="T20" fmla="*/ 17463 w 17"/>
              <a:gd name="T21" fmla="*/ 1841500 h 1160"/>
              <a:gd name="T22" fmla="*/ 22225 w 17"/>
              <a:gd name="T23" fmla="*/ 1838325 h 1160"/>
              <a:gd name="T24" fmla="*/ 26988 w 17"/>
              <a:gd name="T25" fmla="*/ 1833563 h 1160"/>
              <a:gd name="T26" fmla="*/ 26988 w 17"/>
              <a:gd name="T27" fmla="*/ 1828800 h 1160"/>
              <a:gd name="T28" fmla="*/ 26988 w 17"/>
              <a:gd name="T29" fmla="*/ 12700 h 11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160"/>
              <a:gd name="T47" fmla="*/ 17 w 17"/>
              <a:gd name="T48" fmla="*/ 1160 h 11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160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55"/>
                </a:lnTo>
                <a:lnTo>
                  <a:pt x="3" y="1158"/>
                </a:lnTo>
                <a:lnTo>
                  <a:pt x="6" y="1160"/>
                </a:lnTo>
                <a:lnTo>
                  <a:pt x="11" y="1160"/>
                </a:lnTo>
                <a:lnTo>
                  <a:pt x="14" y="1158"/>
                </a:lnTo>
                <a:lnTo>
                  <a:pt x="17" y="1155"/>
                </a:lnTo>
                <a:lnTo>
                  <a:pt x="17" y="1152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99" name="Freeform 52"/>
          <p:cNvSpPr>
            <a:spLocks/>
          </p:cNvSpPr>
          <p:nvPr/>
        </p:nvSpPr>
        <p:spPr bwMode="auto">
          <a:xfrm>
            <a:off x="6905873" y="5527501"/>
            <a:ext cx="604838" cy="25400"/>
          </a:xfrm>
          <a:custGeom>
            <a:avLst/>
            <a:gdLst>
              <a:gd name="T0" fmla="*/ 12700 w 381"/>
              <a:gd name="T1" fmla="*/ 0 h 16"/>
              <a:gd name="T2" fmla="*/ 7938 w 381"/>
              <a:gd name="T3" fmla="*/ 0 h 16"/>
              <a:gd name="T4" fmla="*/ 3175 w 381"/>
              <a:gd name="T5" fmla="*/ 4762 h 16"/>
              <a:gd name="T6" fmla="*/ 0 w 381"/>
              <a:gd name="T7" fmla="*/ 7937 h 16"/>
              <a:gd name="T8" fmla="*/ 0 w 381"/>
              <a:gd name="T9" fmla="*/ 17462 h 16"/>
              <a:gd name="T10" fmla="*/ 3175 w 381"/>
              <a:gd name="T11" fmla="*/ 22225 h 16"/>
              <a:gd name="T12" fmla="*/ 7938 w 381"/>
              <a:gd name="T13" fmla="*/ 25400 h 16"/>
              <a:gd name="T14" fmla="*/ 595313 w 381"/>
              <a:gd name="T15" fmla="*/ 25400 h 16"/>
              <a:gd name="T16" fmla="*/ 600075 w 381"/>
              <a:gd name="T17" fmla="*/ 22225 h 16"/>
              <a:gd name="T18" fmla="*/ 604838 w 381"/>
              <a:gd name="T19" fmla="*/ 17462 h 16"/>
              <a:gd name="T20" fmla="*/ 604838 w 381"/>
              <a:gd name="T21" fmla="*/ 7937 h 16"/>
              <a:gd name="T22" fmla="*/ 600075 w 381"/>
              <a:gd name="T23" fmla="*/ 4762 h 16"/>
              <a:gd name="T24" fmla="*/ 595313 w 381"/>
              <a:gd name="T25" fmla="*/ 0 h 16"/>
              <a:gd name="T26" fmla="*/ 592138 w 381"/>
              <a:gd name="T27" fmla="*/ 0 h 16"/>
              <a:gd name="T28" fmla="*/ 12700 w 38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1"/>
              <a:gd name="T46" fmla="*/ 0 h 16"/>
              <a:gd name="T47" fmla="*/ 381 w 381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1" h="1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375" y="16"/>
                </a:lnTo>
                <a:lnTo>
                  <a:pt x="378" y="14"/>
                </a:lnTo>
                <a:lnTo>
                  <a:pt x="381" y="11"/>
                </a:lnTo>
                <a:lnTo>
                  <a:pt x="381" y="5"/>
                </a:lnTo>
                <a:lnTo>
                  <a:pt x="378" y="3"/>
                </a:lnTo>
                <a:lnTo>
                  <a:pt x="375" y="0"/>
                </a:lnTo>
                <a:lnTo>
                  <a:pt x="373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200" grpId="0" animBg="1"/>
      <p:bldP spid="201" grpId="0"/>
      <p:bldP spid="202" grpId="0"/>
      <p:bldP spid="203" grpId="0"/>
      <p:bldP spid="204" grpId="0"/>
      <p:bldP spid="205" grpId="0" animBg="1"/>
      <p:bldP spid="206" grpId="0" animBg="1"/>
      <p:bldP spid="207" grpId="0" animBg="1"/>
      <p:bldP spid="208" grpId="0" animBg="1"/>
      <p:bldP spid="208" grpId="1" animBg="1"/>
      <p:bldP spid="208" grpId="2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7" grpId="0" animBg="1"/>
      <p:bldP spid="228" grpId="0" animBg="1"/>
      <p:bldP spid="229" grpId="0" animBg="1"/>
      <p:bldP spid="229" grpId="1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1" grpId="1" animBg="1"/>
      <p:bldP spid="261" grpId="2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81" grpId="0" animBg="1"/>
      <p:bldP spid="284" grpId="0" animBg="1"/>
      <p:bldP spid="285" grpId="0"/>
      <p:bldP spid="286" grpId="0" animBg="1"/>
      <p:bldP spid="287" grpId="0" animBg="1"/>
      <p:bldP spid="288" grpId="0"/>
      <p:bldP spid="289" grpId="0"/>
      <p:bldP spid="295" grpId="0" animBg="1"/>
      <p:bldP spid="298" grpId="0" animBg="1"/>
      <p:bldP spid="2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chemeClr val="tx2"/>
                </a:solidFill>
                <a:latin typeface="Comic Sans MS" pitchFamily="66" charset="0"/>
              </a:rPr>
              <a:t>Design</a:t>
            </a:r>
            <a:r>
              <a:rPr lang="tr-TR" sz="32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chemeClr val="tx2"/>
                </a:solidFill>
                <a:latin typeface="Comic Sans MS" pitchFamily="66" charset="0"/>
              </a:rPr>
              <a:t>Example</a:t>
            </a:r>
            <a:r>
              <a:rPr lang="tr-TR" sz="3200" b="1" dirty="0" smtClean="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Sequence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Recognizer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>
          <a:xfrm>
            <a:off x="179512" y="980728"/>
            <a:ext cx="8712968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sequential circuit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that recognizes the occurrence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the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bi</a:t>
            </a:r>
            <a:r>
              <a:rPr lang="tr-TR" sz="2000" noProof="0" dirty="0" smtClean="0">
                <a:latin typeface="Comic Sans MS" pitchFamily="66" charset="0"/>
              </a:rPr>
              <a:t>t </a:t>
            </a:r>
            <a:r>
              <a:rPr lang="tr-TR" sz="2000" noProof="0" dirty="0" err="1" smtClean="0">
                <a:latin typeface="Comic Sans MS" pitchFamily="66" charset="0"/>
              </a:rPr>
              <a:t>sequence</a:t>
            </a:r>
            <a:r>
              <a:rPr lang="tr-TR" sz="2000" noProof="0" dirty="0" smtClean="0">
                <a:latin typeface="Comic Sans MS" pitchFamily="66" charset="0"/>
              </a:rPr>
              <a:t> 1101  (</a:t>
            </a:r>
            <a:r>
              <a:rPr lang="en-US" sz="2000" dirty="0" smtClean="0">
                <a:latin typeface="Comic Sans MS" pitchFamily="66" charset="0"/>
              </a:rPr>
              <a:t>The sequence 1101 must be recognized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each time </a:t>
            </a:r>
            <a:r>
              <a:rPr lang="en-US" sz="2000" dirty="0" smtClean="0">
                <a:latin typeface="Comic Sans MS" pitchFamily="66" charset="0"/>
              </a:rPr>
              <a:t>it occurs in the input sequence.</a:t>
            </a:r>
            <a:r>
              <a:rPr lang="tr-TR" sz="2000" dirty="0" smtClean="0">
                <a:latin typeface="Comic Sans MS" pitchFamily="66" charset="0"/>
              </a:rPr>
              <a:t>)</a:t>
            </a:r>
            <a:endParaRPr lang="tr-TR" sz="2000" noProof="0" dirty="0" smtClean="0">
              <a:latin typeface="Comic Sans MS" pitchFamily="66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Thus, the sequential machine 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must remember </a:t>
            </a:r>
            <a:r>
              <a:rPr lang="en-US" sz="2000" dirty="0" smtClean="0">
                <a:latin typeface="Comic Sans MS" pitchFamily="66" charset="0"/>
              </a:rPr>
              <a:t>that the first two one's have occurred 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as it receives another symbol</a:t>
            </a:r>
            <a:r>
              <a:rPr lang="en-US" sz="2000" dirty="0" smtClean="0">
                <a:latin typeface="Comic Sans MS" pitchFamily="66" charset="0"/>
              </a:rPr>
              <a:t>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Input: X(t)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 {0, 1}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 O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utput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: Z(t)  {0, 1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51520" y="4149080"/>
            <a:ext cx="83529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Time   0  1  2  3  4  5  6  7  8  9 10 11 12 13 14 15 16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X(t)   1  0  0  1  0  1  1  0  1  0  1  1  0  1  1  0  1 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Z(t)   0  0  0  0  0  0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0  0  0  0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5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061324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5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165032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chemeClr val="tx2"/>
                </a:solidFill>
                <a:latin typeface="Comic Sans MS" pitchFamily="66" charset="0"/>
              </a:rPr>
              <a:t>Obtain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Diagran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908720"/>
            <a:ext cx="83529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Time   0  1  2  3  4  5  6  7  8  9 10 11 12 13 14 15 16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X(t)   1  0  0  1  0  1  1  0  1  0  1  1  0  1  1  0  1 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Z(t)   0  0  0  0  0  0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0  0  0  0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0  0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5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061324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5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165032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1436688" y="3324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474788" y="33623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68" name="AutoShape 7"/>
          <p:cNvCxnSpPr>
            <a:cxnSpLocks noChangeShapeType="1"/>
            <a:stCxn id="66" idx="0"/>
            <a:endCxn id="71" idx="0"/>
          </p:cNvCxnSpPr>
          <p:nvPr/>
        </p:nvCxnSpPr>
        <p:spPr bwMode="auto">
          <a:xfrm rot="5400000" flipV="1">
            <a:off x="2770188" y="2409800"/>
            <a:ext cx="76200" cy="19050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1625600" y="3538512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 smtClean="0">
                <a:latin typeface="Tahoma" pitchFamily="34" charset="0"/>
              </a:rPr>
              <a:t>S</a:t>
            </a:r>
            <a:r>
              <a:rPr lang="en-US" sz="2000" b="0" baseline="-16000" dirty="0" smtClean="0">
                <a:latin typeface="Tahoma" pitchFamily="34" charset="0"/>
              </a:rPr>
              <a:t>0</a:t>
            </a:r>
            <a:endParaRPr lang="en-US" sz="2000" b="0" dirty="0">
              <a:latin typeface="Tahom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41688" y="3400400"/>
            <a:ext cx="838200" cy="838200"/>
            <a:chOff x="2256" y="2727"/>
            <a:chExt cx="528" cy="528"/>
          </a:xfrm>
        </p:grpSpPr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2256" y="2727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2400" y="2870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 dirty="0" smtClean="0">
                  <a:latin typeface="Tahoma" pitchFamily="34" charset="0"/>
                </a:rPr>
                <a:t>S</a:t>
              </a:r>
              <a:r>
                <a:rPr lang="en-US" sz="2000" b="0" baseline="-16000" dirty="0" smtClean="0">
                  <a:latin typeface="Tahoma" pitchFamily="34" charset="0"/>
                </a:rPr>
                <a:t>1</a:t>
              </a:r>
              <a:endParaRPr lang="en-US" sz="2000" b="0" dirty="0">
                <a:latin typeface="Tahoma" pitchFamily="34" charset="0"/>
              </a:endParaRPr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2514600" y="30336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1/0</a:t>
            </a:r>
          </a:p>
        </p:txBody>
      </p:sp>
      <p:cxnSp>
        <p:nvCxnSpPr>
          <p:cNvPr id="74" name="AutoShape 14"/>
          <p:cNvCxnSpPr>
            <a:cxnSpLocks noChangeShapeType="1"/>
            <a:stCxn id="66" idx="4"/>
            <a:endCxn id="66" idx="2"/>
          </p:cNvCxnSpPr>
          <p:nvPr/>
        </p:nvCxnSpPr>
        <p:spPr bwMode="auto">
          <a:xfrm rot="16200000" flipV="1">
            <a:off x="1436688" y="3743300"/>
            <a:ext cx="419100" cy="419100"/>
          </a:xfrm>
          <a:prstGeom prst="curvedConnector4">
            <a:avLst>
              <a:gd name="adj1" fmla="val -54546"/>
              <a:gd name="adj2" fmla="val 1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914400" y="4190975"/>
            <a:ext cx="52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0/0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2590800" y="4114775"/>
            <a:ext cx="52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0/0</a:t>
            </a:r>
          </a:p>
        </p:txBody>
      </p:sp>
      <p:cxnSp>
        <p:nvCxnSpPr>
          <p:cNvPr id="77" name="AutoShape 18"/>
          <p:cNvCxnSpPr>
            <a:cxnSpLocks noChangeShapeType="1"/>
            <a:stCxn id="71" idx="3"/>
            <a:endCxn id="66" idx="5"/>
          </p:cNvCxnSpPr>
          <p:nvPr/>
        </p:nvCxnSpPr>
        <p:spPr bwMode="auto">
          <a:xfrm rot="16200000" flipV="1">
            <a:off x="2770188" y="3422624"/>
            <a:ext cx="76200" cy="1311275"/>
          </a:xfrm>
          <a:prstGeom prst="curvedConnector3">
            <a:avLst>
              <a:gd name="adj1" fmla="val -460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18088" y="3414687"/>
            <a:ext cx="838200" cy="838200"/>
            <a:chOff x="2256" y="2727"/>
            <a:chExt cx="528" cy="528"/>
          </a:xfrm>
        </p:grpSpPr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2256" y="2727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2400" y="2870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 dirty="0" smtClean="0">
                  <a:latin typeface="Tahoma" pitchFamily="34" charset="0"/>
                </a:rPr>
                <a:t>S</a:t>
              </a:r>
              <a:r>
                <a:rPr lang="en-US" sz="2000" b="0" baseline="-16000" dirty="0" smtClean="0">
                  <a:latin typeface="Tahoma" pitchFamily="34" charset="0"/>
                </a:rPr>
                <a:t>2</a:t>
              </a:r>
              <a:endParaRPr lang="en-US" sz="2000" b="0" dirty="0">
                <a:latin typeface="Tahoma" pitchFamily="34" charset="0"/>
              </a:endParaRPr>
            </a:p>
          </p:txBody>
        </p:sp>
      </p:grpSp>
      <p:cxnSp>
        <p:nvCxnSpPr>
          <p:cNvPr id="81" name="AutoShape 22"/>
          <p:cNvCxnSpPr>
            <a:cxnSpLocks noChangeShapeType="1"/>
            <a:stCxn id="71" idx="0"/>
            <a:endCxn id="79" idx="0"/>
          </p:cNvCxnSpPr>
          <p:nvPr/>
        </p:nvCxnSpPr>
        <p:spPr bwMode="auto">
          <a:xfrm rot="5400000" flipV="1">
            <a:off x="4591844" y="2569344"/>
            <a:ext cx="14287" cy="1676400"/>
          </a:xfrm>
          <a:prstGeom prst="curvedConnector3">
            <a:avLst>
              <a:gd name="adj1" fmla="val -1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4343400" y="31860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1/0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46888" y="3414687"/>
            <a:ext cx="838200" cy="838200"/>
            <a:chOff x="2256" y="2727"/>
            <a:chExt cx="528" cy="528"/>
          </a:xfrm>
        </p:grpSpPr>
        <p:sp>
          <p:nvSpPr>
            <p:cNvPr id="84" name="Oval 25"/>
            <p:cNvSpPr>
              <a:spLocks noChangeArrowheads="1"/>
            </p:cNvSpPr>
            <p:nvPr/>
          </p:nvSpPr>
          <p:spPr bwMode="auto">
            <a:xfrm>
              <a:off x="2256" y="2727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2400" y="2870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0" dirty="0" smtClean="0">
                  <a:latin typeface="Tahoma" pitchFamily="34" charset="0"/>
                </a:rPr>
                <a:t>S</a:t>
              </a:r>
              <a:r>
                <a:rPr lang="en-US" sz="2000" b="0" baseline="-16000" dirty="0" smtClean="0">
                  <a:latin typeface="Tahoma" pitchFamily="34" charset="0"/>
                </a:rPr>
                <a:t>3</a:t>
              </a:r>
              <a:endParaRPr lang="en-US" sz="2000" b="0" dirty="0">
                <a:latin typeface="Tahoma" pitchFamily="34" charset="0"/>
              </a:endParaRPr>
            </a:p>
          </p:txBody>
        </p:sp>
      </p:grpSp>
      <p:cxnSp>
        <p:nvCxnSpPr>
          <p:cNvPr id="86" name="AutoShape 27"/>
          <p:cNvCxnSpPr>
            <a:cxnSpLocks noChangeShapeType="1"/>
            <a:stCxn id="79" idx="0"/>
            <a:endCxn id="84" idx="0"/>
          </p:cNvCxnSpPr>
          <p:nvPr/>
        </p:nvCxnSpPr>
        <p:spPr bwMode="auto">
          <a:xfrm rot="5400000" flipV="1">
            <a:off x="6350794" y="2501081"/>
            <a:ext cx="1588" cy="1828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6019800" y="31098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0/0</a:t>
            </a:r>
          </a:p>
        </p:txBody>
      </p:sp>
      <p:cxnSp>
        <p:nvCxnSpPr>
          <p:cNvPr id="88" name="AutoShape 29"/>
          <p:cNvCxnSpPr>
            <a:cxnSpLocks noChangeShapeType="1"/>
            <a:stCxn id="79" idx="4"/>
            <a:endCxn id="79" idx="2"/>
          </p:cNvCxnSpPr>
          <p:nvPr/>
        </p:nvCxnSpPr>
        <p:spPr bwMode="auto">
          <a:xfrm rot="16200000" flipV="1">
            <a:off x="5018088" y="3833787"/>
            <a:ext cx="419100" cy="419100"/>
          </a:xfrm>
          <a:prstGeom prst="curvedConnector4">
            <a:avLst>
              <a:gd name="adj1" fmla="val -54546"/>
              <a:gd name="adj2" fmla="val 1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4343400" y="41004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1/0</a:t>
            </a:r>
          </a:p>
        </p:txBody>
      </p:sp>
      <p:cxnSp>
        <p:nvCxnSpPr>
          <p:cNvPr id="90" name="AutoShape 31"/>
          <p:cNvCxnSpPr>
            <a:cxnSpLocks noChangeShapeType="1"/>
            <a:stCxn id="84" idx="4"/>
            <a:endCxn id="66" idx="4"/>
          </p:cNvCxnSpPr>
          <p:nvPr/>
        </p:nvCxnSpPr>
        <p:spPr bwMode="auto">
          <a:xfrm rot="16200000" flipV="1">
            <a:off x="4515644" y="1502544"/>
            <a:ext cx="90487" cy="5410200"/>
          </a:xfrm>
          <a:prstGeom prst="curvedConnector3">
            <a:avLst>
              <a:gd name="adj1" fmla="val -6614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4343400" y="48624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0/0</a:t>
            </a:r>
          </a:p>
        </p:txBody>
      </p:sp>
      <p:cxnSp>
        <p:nvCxnSpPr>
          <p:cNvPr id="92" name="AutoShape 33"/>
          <p:cNvCxnSpPr>
            <a:cxnSpLocks noChangeShapeType="1"/>
            <a:stCxn id="84" idx="0"/>
            <a:endCxn id="71" idx="7"/>
          </p:cNvCxnSpPr>
          <p:nvPr/>
        </p:nvCxnSpPr>
        <p:spPr bwMode="auto">
          <a:xfrm rot="16200000" flipH="1" flipV="1">
            <a:off x="5607844" y="1864493"/>
            <a:ext cx="107950" cy="3208338"/>
          </a:xfrm>
          <a:prstGeom prst="curvedConnector3">
            <a:avLst>
              <a:gd name="adj1" fmla="val -8014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5257800" y="2271687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Tahoma" pitchFamily="34" charset="0"/>
              </a:rPr>
              <a:t>1/1</a:t>
            </a:r>
          </a:p>
        </p:txBody>
      </p: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3419872" y="5517232"/>
            <a:ext cx="2130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A </a:t>
            </a:r>
            <a:r>
              <a:rPr lang="en-US" sz="1800" b="1" dirty="0" smtClean="0">
                <a:solidFill>
                  <a:srgbClr val="FF0000"/>
                </a:solidFill>
                <a:latin typeface="Tahoma" pitchFamily="34" charset="0"/>
              </a:rPr>
              <a:t>Mealy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</a:rPr>
              <a:t>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/>
      <p:bldP spid="73" grpId="0"/>
      <p:bldP spid="75" grpId="0"/>
      <p:bldP spid="76" grpId="0"/>
      <p:bldP spid="82" grpId="0"/>
      <p:bldP spid="87" grpId="0"/>
      <p:bldP spid="89" grpId="0"/>
      <p:bldP spid="91" grpId="0"/>
      <p:bldP spid="93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chemeClr val="tx2"/>
                </a:solidFill>
                <a:latin typeface="Comic Sans MS" pitchFamily="66" charset="0"/>
              </a:rPr>
              <a:t>Obtain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State Table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>
          <a:xfrm>
            <a:off x="5796136" y="1052736"/>
            <a:ext cx="3168352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From the </a:t>
            </a:r>
            <a:r>
              <a:rPr lang="en-US" sz="2400" b="1" u="sng" dirty="0" smtClean="0">
                <a:solidFill>
                  <a:srgbClr val="FF0000"/>
                </a:solidFill>
                <a:latin typeface="Comic Sans MS" pitchFamily="66" charset="0"/>
              </a:rPr>
              <a:t>State Diagram</a:t>
            </a:r>
            <a:r>
              <a:rPr lang="en-US" sz="2400" dirty="0" smtClean="0">
                <a:latin typeface="Comic Sans MS" pitchFamily="66" charset="0"/>
              </a:rPr>
              <a:t>, we can fill in the </a:t>
            </a:r>
            <a:r>
              <a:rPr lang="en-US" sz="2400" b="1" u="sng" dirty="0" smtClean="0">
                <a:solidFill>
                  <a:srgbClr val="FF0000"/>
                </a:solidFill>
                <a:latin typeface="Comic Sans MS" pitchFamily="66" charset="0"/>
              </a:rPr>
              <a:t>State Table</a:t>
            </a:r>
            <a:r>
              <a:rPr lang="tr-TR" sz="2400" b="1" u="sng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r-TR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Assign</a:t>
            </a:r>
            <a:r>
              <a:rPr kumimoji="0" lang="tr-TR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</a:t>
            </a:r>
            <a:r>
              <a:rPr kumimoji="0" lang="tr-TR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binary</a:t>
            </a:r>
            <a:r>
              <a:rPr kumimoji="0" lang="tr-TR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</a:t>
            </a:r>
            <a:r>
              <a:rPr kumimoji="0" lang="tr-TR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codes</a:t>
            </a:r>
            <a:r>
              <a:rPr kumimoji="0" lang="tr-TR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</a:t>
            </a:r>
            <a:r>
              <a:rPr kumimoji="0" lang="tr-TR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for</a:t>
            </a:r>
            <a:r>
              <a:rPr kumimoji="0" lang="tr-TR" sz="16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</a:t>
            </a:r>
            <a:r>
              <a:rPr kumimoji="0" lang="tr-TR" sz="1600" b="1" i="0" u="sng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the</a:t>
            </a:r>
            <a:r>
              <a:rPr kumimoji="0" lang="tr-TR" sz="16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 </a:t>
            </a:r>
            <a:r>
              <a:rPr kumimoji="0" lang="tr-TR" sz="1600" b="1" i="0" u="sng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sym typeface="Symbol" pitchFamily="18" charset="2"/>
              </a:rPr>
              <a:t>states</a:t>
            </a: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5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165032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/>
          <a:p>
            <a:fld id="{84987529-20EA-478F-A6A8-F43BA546D17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542479" y="1620838"/>
            <a:ext cx="698500" cy="695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574229" y="1652588"/>
            <a:ext cx="635000" cy="631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39" name="AutoShape 7"/>
          <p:cNvCxnSpPr>
            <a:cxnSpLocks noChangeShapeType="1"/>
            <a:stCxn id="37" idx="0"/>
            <a:endCxn id="41" idx="0"/>
          </p:cNvCxnSpPr>
          <p:nvPr/>
        </p:nvCxnSpPr>
        <p:spPr bwMode="auto">
          <a:xfrm rot="5400000" flipV="1">
            <a:off x="1652936" y="859631"/>
            <a:ext cx="63500" cy="1585913"/>
          </a:xfrm>
          <a:prstGeom prst="curvedConnector3">
            <a:avLst>
              <a:gd name="adj1" fmla="val -3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40904" y="1798638"/>
            <a:ext cx="4026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</a:rPr>
              <a:t>00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2128392" y="1684338"/>
            <a:ext cx="698500" cy="695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439417" y="1422400"/>
            <a:ext cx="465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cxnSp>
        <p:nvCxnSpPr>
          <p:cNvPr id="43" name="AutoShape 13"/>
          <p:cNvCxnSpPr>
            <a:cxnSpLocks noChangeShapeType="1"/>
            <a:stCxn id="37" idx="4"/>
            <a:endCxn id="37" idx="2"/>
          </p:cNvCxnSpPr>
          <p:nvPr/>
        </p:nvCxnSpPr>
        <p:spPr bwMode="auto">
          <a:xfrm rot="16200000" flipV="1">
            <a:off x="543272" y="1967707"/>
            <a:ext cx="347663" cy="349250"/>
          </a:xfrm>
          <a:prstGeom prst="curvedConnector4">
            <a:avLst>
              <a:gd name="adj1" fmla="val -54546"/>
              <a:gd name="adj2" fmla="val 1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07504" y="2381250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502917" y="2320925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46" name="AutoShape 16"/>
          <p:cNvCxnSpPr>
            <a:cxnSpLocks noChangeShapeType="1"/>
            <a:stCxn id="41" idx="3"/>
            <a:endCxn id="37" idx="5"/>
          </p:cNvCxnSpPr>
          <p:nvPr/>
        </p:nvCxnSpPr>
        <p:spPr bwMode="auto">
          <a:xfrm rot="16200000" flipV="1">
            <a:off x="1652936" y="1701006"/>
            <a:ext cx="63500" cy="1090613"/>
          </a:xfrm>
          <a:prstGeom prst="curvedConnector3">
            <a:avLst>
              <a:gd name="adj1" fmla="val -5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3525392" y="1695450"/>
            <a:ext cx="698500" cy="693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48" name="AutoShape 20"/>
          <p:cNvCxnSpPr>
            <a:cxnSpLocks noChangeShapeType="1"/>
            <a:stCxn id="41" idx="0"/>
            <a:endCxn id="47" idx="0"/>
          </p:cNvCxnSpPr>
          <p:nvPr/>
        </p:nvCxnSpPr>
        <p:spPr bwMode="auto">
          <a:xfrm rot="5400000" flipV="1">
            <a:off x="3170586" y="991394"/>
            <a:ext cx="11112" cy="1397000"/>
          </a:xfrm>
          <a:prstGeom prst="curvedConnector3">
            <a:avLst>
              <a:gd name="adj1" fmla="val -20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2963417" y="1547813"/>
            <a:ext cx="465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sp>
        <p:nvSpPr>
          <p:cNvPr id="50" name="Oval 23"/>
          <p:cNvSpPr>
            <a:spLocks noChangeArrowheads="1"/>
          </p:cNvSpPr>
          <p:nvPr/>
        </p:nvSpPr>
        <p:spPr bwMode="auto">
          <a:xfrm>
            <a:off x="5047804" y="1695450"/>
            <a:ext cx="698500" cy="693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51" name="AutoShape 25"/>
          <p:cNvCxnSpPr>
            <a:cxnSpLocks noChangeShapeType="1"/>
            <a:stCxn id="47" idx="0"/>
            <a:endCxn id="50" idx="0"/>
          </p:cNvCxnSpPr>
          <p:nvPr/>
        </p:nvCxnSpPr>
        <p:spPr bwMode="auto">
          <a:xfrm rot="5400000" flipV="1">
            <a:off x="4635054" y="935038"/>
            <a:ext cx="1588" cy="152241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4360417" y="1485900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53" name="AutoShape 27"/>
          <p:cNvCxnSpPr>
            <a:cxnSpLocks noChangeShapeType="1"/>
            <a:stCxn id="47" idx="4"/>
            <a:endCxn id="47" idx="2"/>
          </p:cNvCxnSpPr>
          <p:nvPr/>
        </p:nvCxnSpPr>
        <p:spPr bwMode="auto">
          <a:xfrm rot="16200000" flipV="1">
            <a:off x="3526979" y="2041526"/>
            <a:ext cx="346075" cy="349250"/>
          </a:xfrm>
          <a:prstGeom prst="curvedConnector4">
            <a:avLst>
              <a:gd name="adj1" fmla="val -66056"/>
              <a:gd name="adj2" fmla="val 165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2963417" y="2263775"/>
            <a:ext cx="725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cxnSp>
        <p:nvCxnSpPr>
          <p:cNvPr id="55" name="AutoShape 29"/>
          <p:cNvCxnSpPr>
            <a:cxnSpLocks noChangeShapeType="1"/>
            <a:stCxn id="50" idx="4"/>
            <a:endCxn id="37" idx="4"/>
          </p:cNvCxnSpPr>
          <p:nvPr/>
        </p:nvCxnSpPr>
        <p:spPr bwMode="auto">
          <a:xfrm rot="16200000" flipV="1">
            <a:off x="3107879" y="100013"/>
            <a:ext cx="73025" cy="4505325"/>
          </a:xfrm>
          <a:prstGeom prst="curvedConnector3">
            <a:avLst>
              <a:gd name="adj1" fmla="val -732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2850704" y="2667000"/>
            <a:ext cx="801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57" name="AutoShape 31"/>
          <p:cNvCxnSpPr>
            <a:cxnSpLocks noChangeShapeType="1"/>
            <a:stCxn id="50" idx="0"/>
            <a:endCxn id="41" idx="7"/>
          </p:cNvCxnSpPr>
          <p:nvPr/>
        </p:nvCxnSpPr>
        <p:spPr bwMode="auto">
          <a:xfrm rot="16200000" flipH="1" flipV="1">
            <a:off x="4015929" y="404813"/>
            <a:ext cx="90488" cy="2671762"/>
          </a:xfrm>
          <a:prstGeom prst="curvedConnector3">
            <a:avLst>
              <a:gd name="adj1" fmla="val -526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3841304" y="990600"/>
            <a:ext cx="573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1/1</a:t>
            </a: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2241104" y="1814513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F0000"/>
                </a:solidFill>
                <a:latin typeface="Comic Sans MS" pitchFamily="66" charset="0"/>
              </a:rPr>
              <a:t>01</a:t>
            </a: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3676204" y="1814513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F0000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5136704" y="1814513"/>
            <a:ext cx="3449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FF0000"/>
                </a:solidFill>
                <a:latin typeface="Comic Sans MS" pitchFamily="66" charset="0"/>
              </a:rPr>
              <a:t>11</a:t>
            </a:r>
          </a:p>
        </p:txBody>
      </p:sp>
      <p:graphicFrame>
        <p:nvGraphicFramePr>
          <p:cNvPr id="62" name="Group 385"/>
          <p:cNvGraphicFramePr>
            <a:graphicFrameLocks noGrp="1"/>
          </p:cNvGraphicFramePr>
          <p:nvPr>
            <p:ph idx="1"/>
          </p:nvPr>
        </p:nvGraphicFramePr>
        <p:xfrm>
          <a:off x="251520" y="3212976"/>
          <a:ext cx="5145088" cy="335280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8838"/>
                <a:gridCol w="857250"/>
                <a:gridCol w="857250"/>
                <a:gridCol w="857250"/>
              </a:tblGrid>
              <a:tr h="207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Next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roup 105"/>
          <p:cNvGraphicFramePr>
            <a:graphicFrameLocks noGrp="1"/>
          </p:cNvGraphicFramePr>
          <p:nvPr/>
        </p:nvGraphicFramePr>
        <p:xfrm>
          <a:off x="5652120" y="3284984"/>
          <a:ext cx="3371429" cy="2808313"/>
        </p:xfrm>
        <a:graphic>
          <a:graphicData uri="http://schemas.openxmlformats.org/drawingml/2006/table">
            <a:tbl>
              <a:tblPr/>
              <a:tblGrid>
                <a:gridCol w="918707"/>
                <a:gridCol w="581244"/>
                <a:gridCol w="621697"/>
                <a:gridCol w="651504"/>
                <a:gridCol w="598277"/>
              </a:tblGrid>
              <a:tr h="1143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Present State</a:t>
                      </a: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 = 0</a:t>
                      </a:r>
                      <a:r>
                        <a:rPr kumimoji="0" 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395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5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5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66" charset="0"/>
              </a:rPr>
              <a:t>Find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Flip-Flop Input and Output Equations</a:t>
            </a:r>
          </a:p>
        </p:txBody>
      </p:sp>
      <p:graphicFrame>
        <p:nvGraphicFramePr>
          <p:cNvPr id="33" name="Group 94"/>
          <p:cNvGraphicFramePr>
            <a:graphicFrameLocks noGrp="1"/>
          </p:cNvGraphicFramePr>
          <p:nvPr>
            <p:ph idx="1"/>
          </p:nvPr>
        </p:nvGraphicFramePr>
        <p:xfrm>
          <a:off x="179512" y="2204864"/>
          <a:ext cx="3528393" cy="3888428"/>
        </p:xfrm>
        <a:graphic>
          <a:graphicData uri="http://schemas.openxmlformats.org/drawingml/2006/table">
            <a:tbl>
              <a:tblPr/>
              <a:tblGrid>
                <a:gridCol w="616893"/>
                <a:gridCol w="793696"/>
                <a:gridCol w="442010"/>
                <a:gridCol w="616893"/>
                <a:gridCol w="618814"/>
                <a:gridCol w="440087"/>
              </a:tblGrid>
              <a:tr h="3896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Next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8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96"/>
          <p:cNvGraphicFramePr>
            <a:graphicFrameLocks noGrp="1"/>
          </p:cNvGraphicFramePr>
          <p:nvPr/>
        </p:nvGraphicFramePr>
        <p:xfrm>
          <a:off x="3916611" y="2530103"/>
          <a:ext cx="2173288" cy="1209676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3388"/>
                <a:gridCol w="434975"/>
                <a:gridCol w="434975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Line 130"/>
          <p:cNvSpPr>
            <a:spLocks noChangeShapeType="1"/>
          </p:cNvSpPr>
          <p:nvPr/>
        </p:nvSpPr>
        <p:spPr bwMode="auto">
          <a:xfrm>
            <a:off x="3764211" y="2377703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Text Box 131"/>
          <p:cNvSpPr txBox="1">
            <a:spLocks noChangeArrowheads="1"/>
          </p:cNvSpPr>
          <p:nvPr/>
        </p:nvSpPr>
        <p:spPr bwMode="auto">
          <a:xfrm>
            <a:off x="3672136" y="2593603"/>
            <a:ext cx="394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mic Sans MS" pitchFamily="66" charset="0"/>
              </a:rPr>
              <a:t> X</a:t>
            </a:r>
          </a:p>
        </p:txBody>
      </p:sp>
      <p:sp>
        <p:nvSpPr>
          <p:cNvPr id="64" name="Text Box 132"/>
          <p:cNvSpPr txBox="1">
            <a:spLocks noChangeArrowheads="1"/>
          </p:cNvSpPr>
          <p:nvPr/>
        </p:nvSpPr>
        <p:spPr bwMode="auto">
          <a:xfrm>
            <a:off x="3994399" y="2365003"/>
            <a:ext cx="465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600" dirty="0" smtClean="0">
                <a:latin typeface="Comic Sans MS" pitchFamily="66" charset="0"/>
              </a:rPr>
              <a:t>AB</a:t>
            </a:r>
            <a:endParaRPr lang="en-US" sz="1600" dirty="0">
              <a:latin typeface="Comic Sans MS" pitchFamily="66" charset="0"/>
            </a:endParaRPr>
          </a:p>
        </p:txBody>
      </p:sp>
      <p:graphicFrame>
        <p:nvGraphicFramePr>
          <p:cNvPr id="67" name="Object 211"/>
          <p:cNvGraphicFramePr>
            <a:graphicFrameLocks noChangeAspect="1"/>
          </p:cNvGraphicFramePr>
          <p:nvPr/>
        </p:nvGraphicFramePr>
        <p:xfrm>
          <a:off x="6399213" y="3143250"/>
          <a:ext cx="1328737" cy="301625"/>
        </p:xfrm>
        <a:graphic>
          <a:graphicData uri="http://schemas.openxmlformats.org/presentationml/2006/ole">
            <p:oleObj spid="_x0000_s2050" name="Denklem" r:id="rId3" imgW="1066680" imgH="241200" progId="Equation.3">
              <p:embed/>
            </p:oleObj>
          </a:graphicData>
        </a:graphic>
      </p:graphicFrame>
      <p:graphicFrame>
        <p:nvGraphicFramePr>
          <p:cNvPr id="68" name="Group 264"/>
          <p:cNvGraphicFramePr>
            <a:graphicFrameLocks noGrp="1"/>
          </p:cNvGraphicFramePr>
          <p:nvPr/>
        </p:nvGraphicFramePr>
        <p:xfrm>
          <a:off x="3916611" y="4435103"/>
          <a:ext cx="2173288" cy="1209676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3388"/>
                <a:gridCol w="434975"/>
                <a:gridCol w="434975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Line 298"/>
          <p:cNvSpPr>
            <a:spLocks noChangeShapeType="1"/>
          </p:cNvSpPr>
          <p:nvPr/>
        </p:nvSpPr>
        <p:spPr bwMode="auto">
          <a:xfrm>
            <a:off x="3764211" y="4282703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0" name="Text Box 299"/>
          <p:cNvSpPr txBox="1">
            <a:spLocks noChangeArrowheads="1"/>
          </p:cNvSpPr>
          <p:nvPr/>
        </p:nvSpPr>
        <p:spPr bwMode="auto">
          <a:xfrm>
            <a:off x="3672136" y="4498603"/>
            <a:ext cx="394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Comic Sans MS" pitchFamily="66" charset="0"/>
              </a:rPr>
              <a:t> X</a:t>
            </a:r>
          </a:p>
        </p:txBody>
      </p:sp>
      <p:sp>
        <p:nvSpPr>
          <p:cNvPr id="71" name="Text Box 300"/>
          <p:cNvSpPr txBox="1">
            <a:spLocks noChangeArrowheads="1"/>
          </p:cNvSpPr>
          <p:nvPr/>
        </p:nvSpPr>
        <p:spPr bwMode="auto">
          <a:xfrm>
            <a:off x="3994399" y="4270003"/>
            <a:ext cx="465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600" dirty="0" smtClean="0">
                <a:latin typeface="Comic Sans MS" pitchFamily="66" charset="0"/>
              </a:rPr>
              <a:t>AB</a:t>
            </a:r>
            <a:endParaRPr lang="en-US" sz="1600" dirty="0">
              <a:latin typeface="Comic Sans MS" pitchFamily="66" charset="0"/>
            </a:endParaRPr>
          </a:p>
        </p:txBody>
      </p:sp>
      <p:graphicFrame>
        <p:nvGraphicFramePr>
          <p:cNvPr id="73" name="Object 343"/>
          <p:cNvGraphicFramePr>
            <a:graphicFrameLocks noChangeAspect="1"/>
          </p:cNvGraphicFramePr>
          <p:nvPr/>
        </p:nvGraphicFramePr>
        <p:xfrm>
          <a:off x="6494463" y="4921250"/>
          <a:ext cx="2128837" cy="660400"/>
        </p:xfrm>
        <a:graphic>
          <a:graphicData uri="http://schemas.openxmlformats.org/presentationml/2006/ole">
            <p:oleObj spid="_x0000_s2051" name="Denklem" r:id="rId4" imgW="1638000" imgH="507960" progId="Equation.3">
              <p:embed/>
            </p:oleObj>
          </a:graphicData>
        </a:graphic>
      </p:graphicFrame>
      <p:graphicFrame>
        <p:nvGraphicFramePr>
          <p:cNvPr id="74" name="Object 384"/>
          <p:cNvGraphicFramePr>
            <a:graphicFrameLocks noChangeAspect="1"/>
          </p:cNvGraphicFramePr>
          <p:nvPr/>
        </p:nvGraphicFramePr>
        <p:xfrm>
          <a:off x="4355976" y="5949280"/>
          <a:ext cx="793750" cy="214312"/>
        </p:xfrm>
        <a:graphic>
          <a:graphicData uri="http://schemas.openxmlformats.org/presentationml/2006/ole">
            <p:oleObj spid="_x0000_s2052" name="Denklem" r:id="rId5" imgW="609480" imgH="164880" progId="Equation.3">
              <p:embed/>
            </p:oleObj>
          </a:graphicData>
        </a:graphic>
      </p:graphicFrame>
      <p:sp>
        <p:nvSpPr>
          <p:cNvPr id="75" name="Rectangle 4"/>
          <p:cNvSpPr txBox="1">
            <a:spLocks noChangeArrowheads="1"/>
          </p:cNvSpPr>
          <p:nvPr/>
        </p:nvSpPr>
        <p:spPr>
          <a:xfrm>
            <a:off x="179512" y="980729"/>
            <a:ext cx="8712968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Select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the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flip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-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flop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types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. (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D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flip</a:t>
            </a:r>
            <a:r>
              <a:rPr kumimoji="0" lang="tr-TR" sz="2400" b="1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tr-TR" sz="2400" b="1" i="0" u="sng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flop</a:t>
            </a:r>
            <a:r>
              <a:rPr kumimoji="0" lang="tr-T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)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dirty="0" err="1" smtClean="0">
                <a:latin typeface="Comic Sans MS" pitchFamily="66" charset="0"/>
              </a:rPr>
              <a:t>Derive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flip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flop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input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equations</a:t>
            </a:r>
            <a:r>
              <a:rPr lang="tr-TR" sz="2400" dirty="0" smtClean="0">
                <a:latin typeface="Comic Sans MS" pitchFamily="66" charset="0"/>
              </a:rPr>
              <a:t>.</a:t>
            </a:r>
            <a:endParaRPr lang="tr-TR" sz="2400" noProof="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3" grpId="0"/>
      <p:bldP spid="64" grpId="0"/>
      <p:bldP spid="69" grpId="0" animBg="1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1020763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002060"/>
                </a:solidFill>
                <a:latin typeface="Comic Sans MS" pitchFamily="66" charset="0"/>
              </a:rPr>
              <a:t>Draw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Logic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47" name="Group 200"/>
          <p:cNvGrpSpPr>
            <a:grpSpLocks/>
          </p:cNvGrpSpPr>
          <p:nvPr/>
        </p:nvGrpSpPr>
        <p:grpSpPr bwMode="auto">
          <a:xfrm>
            <a:off x="5281464" y="5229200"/>
            <a:ext cx="1371600" cy="0"/>
            <a:chOff x="2640" y="2880"/>
            <a:chExt cx="864" cy="0"/>
          </a:xfrm>
        </p:grpSpPr>
        <p:sp>
          <p:nvSpPr>
            <p:cNvPr id="50" name="Line 166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168"/>
            <p:cNvSpPr>
              <a:spLocks noChangeShapeType="1"/>
            </p:cNvSpPr>
            <p:nvPr/>
          </p:nvSpPr>
          <p:spPr bwMode="auto">
            <a:xfrm>
              <a:off x="2640" y="288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8" name="Group 339"/>
          <p:cNvGrpSpPr>
            <a:grpSpLocks/>
          </p:cNvGrpSpPr>
          <p:nvPr/>
        </p:nvGrpSpPr>
        <p:grpSpPr bwMode="auto">
          <a:xfrm>
            <a:off x="2919264" y="3373388"/>
            <a:ext cx="5097462" cy="2105025"/>
            <a:chOff x="1488" y="1728"/>
            <a:chExt cx="3211" cy="1326"/>
          </a:xfrm>
        </p:grpSpPr>
        <p:grpSp>
          <p:nvGrpSpPr>
            <p:cNvPr id="59" name="Group 337"/>
            <p:cNvGrpSpPr>
              <a:grpSpLocks/>
            </p:cNvGrpSpPr>
            <p:nvPr/>
          </p:nvGrpSpPr>
          <p:grpSpPr bwMode="auto">
            <a:xfrm>
              <a:off x="1488" y="1728"/>
              <a:ext cx="3072" cy="1326"/>
              <a:chOff x="1488" y="1728"/>
              <a:chExt cx="3072" cy="1326"/>
            </a:xfrm>
          </p:grpSpPr>
          <p:sp>
            <p:nvSpPr>
              <p:cNvPr id="61" name="AutoShape 324"/>
              <p:cNvSpPr>
                <a:spLocks noChangeArrowheads="1"/>
              </p:cNvSpPr>
              <p:nvPr/>
            </p:nvSpPr>
            <p:spPr bwMode="auto">
              <a:xfrm>
                <a:off x="4182" y="2256"/>
                <a:ext cx="278" cy="288"/>
              </a:xfrm>
              <a:prstGeom prst="flowChartDelay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" name="Line 325"/>
              <p:cNvSpPr>
                <a:spLocks noChangeShapeType="1"/>
              </p:cNvSpPr>
              <p:nvPr/>
            </p:nvSpPr>
            <p:spPr bwMode="auto">
              <a:xfrm flipH="1">
                <a:off x="4450" y="2393"/>
                <a:ext cx="110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3" name="Line 326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" name="Line 328"/>
              <p:cNvSpPr>
                <a:spLocks noChangeShapeType="1"/>
              </p:cNvSpPr>
              <p:nvPr/>
            </p:nvSpPr>
            <p:spPr bwMode="auto">
              <a:xfrm>
                <a:off x="4080" y="239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0" name="Line 329"/>
              <p:cNvSpPr>
                <a:spLocks noChangeShapeType="1"/>
              </p:cNvSpPr>
              <p:nvPr/>
            </p:nvSpPr>
            <p:spPr bwMode="auto">
              <a:xfrm>
                <a:off x="4080" y="24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8" name="Line 332"/>
              <p:cNvSpPr>
                <a:spLocks noChangeShapeType="1"/>
              </p:cNvSpPr>
              <p:nvPr/>
            </p:nvSpPr>
            <p:spPr bwMode="auto">
              <a:xfrm flipH="1">
                <a:off x="1488" y="2394"/>
                <a:ext cx="26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" name="Line 333"/>
              <p:cNvSpPr>
                <a:spLocks noChangeShapeType="1"/>
              </p:cNvSpPr>
              <p:nvPr/>
            </p:nvSpPr>
            <p:spPr bwMode="auto">
              <a:xfrm>
                <a:off x="3840" y="1728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4" name="Line 334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" name="Line 335"/>
              <p:cNvSpPr>
                <a:spLocks noChangeShapeType="1"/>
              </p:cNvSpPr>
              <p:nvPr/>
            </p:nvSpPr>
            <p:spPr bwMode="auto">
              <a:xfrm>
                <a:off x="3846" y="248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" name="Line 336"/>
              <p:cNvSpPr>
                <a:spLocks noChangeShapeType="1"/>
              </p:cNvSpPr>
              <p:nvPr/>
            </p:nvSpPr>
            <p:spPr bwMode="auto">
              <a:xfrm>
                <a:off x="3840" y="2478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0" name="Text Box 338"/>
            <p:cNvSpPr txBox="1">
              <a:spLocks noChangeArrowheads="1"/>
            </p:cNvSpPr>
            <p:nvPr/>
          </p:nvSpPr>
          <p:spPr bwMode="auto">
            <a:xfrm>
              <a:off x="4502" y="2133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8" name="Oval 340"/>
          <p:cNvSpPr>
            <a:spLocks noChangeArrowheads="1"/>
          </p:cNvSpPr>
          <p:nvPr/>
        </p:nvSpPr>
        <p:spPr bwMode="auto">
          <a:xfrm>
            <a:off x="6605439" y="3325763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9" name="Oval 341"/>
          <p:cNvSpPr>
            <a:spLocks noChangeArrowheads="1"/>
          </p:cNvSpPr>
          <p:nvPr/>
        </p:nvSpPr>
        <p:spPr bwMode="auto">
          <a:xfrm>
            <a:off x="6614964" y="5154563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0" name="Group 383"/>
          <p:cNvGrpSpPr>
            <a:grpSpLocks/>
          </p:cNvGrpSpPr>
          <p:nvPr/>
        </p:nvGrpSpPr>
        <p:grpSpPr bwMode="auto">
          <a:xfrm>
            <a:off x="5281465" y="3356992"/>
            <a:ext cx="1371600" cy="0"/>
            <a:chOff x="2640" y="1728"/>
            <a:chExt cx="864" cy="0"/>
          </a:xfrm>
        </p:grpSpPr>
        <p:sp>
          <p:nvSpPr>
            <p:cNvPr id="103" name="Line 386"/>
            <p:cNvSpPr>
              <a:spLocks noChangeShapeType="1"/>
            </p:cNvSpPr>
            <p:nvPr/>
          </p:nvSpPr>
          <p:spPr bwMode="auto">
            <a:xfrm>
              <a:off x="3264" y="172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4" name="Line 387"/>
            <p:cNvSpPr>
              <a:spLocks noChangeShapeType="1"/>
            </p:cNvSpPr>
            <p:nvPr/>
          </p:nvSpPr>
          <p:spPr bwMode="auto">
            <a:xfrm>
              <a:off x="2640" y="172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1" name="Group 405"/>
          <p:cNvGrpSpPr>
            <a:grpSpLocks/>
          </p:cNvGrpSpPr>
          <p:nvPr/>
        </p:nvGrpSpPr>
        <p:grpSpPr bwMode="auto">
          <a:xfrm>
            <a:off x="2385864" y="3601988"/>
            <a:ext cx="4267200" cy="2771775"/>
            <a:chOff x="1152" y="1872"/>
            <a:chExt cx="2688" cy="1746"/>
          </a:xfrm>
        </p:grpSpPr>
        <p:sp>
          <p:nvSpPr>
            <p:cNvPr id="112" name="Line 206"/>
            <p:cNvSpPr>
              <a:spLocks noChangeShapeType="1"/>
            </p:cNvSpPr>
            <p:nvPr/>
          </p:nvSpPr>
          <p:spPr bwMode="auto">
            <a:xfrm>
              <a:off x="3840" y="2880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13" name="AutoShape 244"/>
            <p:cNvSpPr>
              <a:spLocks noChangeArrowheads="1"/>
            </p:cNvSpPr>
            <p:nvPr/>
          </p:nvSpPr>
          <p:spPr bwMode="auto">
            <a:xfrm>
              <a:off x="2166" y="2718"/>
              <a:ext cx="278" cy="288"/>
            </a:xfrm>
            <a:prstGeom prst="flowChartDelay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H="1">
              <a:off x="2434" y="2863"/>
              <a:ext cx="11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5" name="Line 246"/>
            <p:cNvSpPr>
              <a:spLocks noChangeShapeType="1"/>
            </p:cNvSpPr>
            <p:nvPr/>
          </p:nvSpPr>
          <p:spPr bwMode="auto">
            <a:xfrm>
              <a:off x="2012" y="2766"/>
              <a:ext cx="1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6" name="Line 247"/>
            <p:cNvSpPr>
              <a:spLocks noChangeShapeType="1"/>
            </p:cNvSpPr>
            <p:nvPr/>
          </p:nvSpPr>
          <p:spPr bwMode="auto">
            <a:xfrm>
              <a:off x="2012" y="2861"/>
              <a:ext cx="15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7" name="Line 248"/>
            <p:cNvSpPr>
              <a:spLocks noChangeShapeType="1"/>
            </p:cNvSpPr>
            <p:nvPr/>
          </p:nvSpPr>
          <p:spPr bwMode="auto">
            <a:xfrm>
              <a:off x="2012" y="2957"/>
              <a:ext cx="15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8" name="AutoShape 249"/>
            <p:cNvSpPr>
              <a:spLocks noChangeArrowheads="1"/>
            </p:cNvSpPr>
            <p:nvPr/>
          </p:nvSpPr>
          <p:spPr bwMode="auto">
            <a:xfrm rot="10800000">
              <a:off x="2692" y="2760"/>
              <a:ext cx="284" cy="240"/>
            </a:xfrm>
            <a:prstGeom prst="moon">
              <a:avLst>
                <a:gd name="adj" fmla="val 82292"/>
              </a:avLst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9" name="Line 250"/>
            <p:cNvSpPr>
              <a:spLocks noChangeShapeType="1"/>
            </p:cNvSpPr>
            <p:nvPr/>
          </p:nvSpPr>
          <p:spPr bwMode="auto">
            <a:xfrm rot="10800000">
              <a:off x="2494" y="2862"/>
              <a:ext cx="22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" name="Line 251"/>
            <p:cNvSpPr>
              <a:spLocks noChangeShapeType="1"/>
            </p:cNvSpPr>
            <p:nvPr/>
          </p:nvSpPr>
          <p:spPr bwMode="auto">
            <a:xfrm rot="10800000" flipH="1">
              <a:off x="2494" y="2964"/>
              <a:ext cx="22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121" name="AutoShape 252"/>
            <p:cNvCxnSpPr>
              <a:cxnSpLocks noChangeShapeType="1"/>
              <a:endCxn id="122" idx="3"/>
            </p:cNvCxnSpPr>
            <p:nvPr/>
          </p:nvCxnSpPr>
          <p:spPr bwMode="auto">
            <a:xfrm rot="5400000">
              <a:off x="2333" y="3097"/>
              <a:ext cx="282" cy="40"/>
            </a:xfrm>
            <a:prstGeom prst="bentConnector2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</p:cxnSp>
        <p:sp>
          <p:nvSpPr>
            <p:cNvPr id="122" name="AutoShape 253"/>
            <p:cNvSpPr>
              <a:spLocks noChangeArrowheads="1"/>
            </p:cNvSpPr>
            <p:nvPr/>
          </p:nvSpPr>
          <p:spPr bwMode="auto">
            <a:xfrm>
              <a:off x="2170" y="3114"/>
              <a:ext cx="278" cy="288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" name="Line 256"/>
            <p:cNvSpPr>
              <a:spLocks noChangeShapeType="1"/>
            </p:cNvSpPr>
            <p:nvPr/>
          </p:nvSpPr>
          <p:spPr bwMode="auto">
            <a:xfrm flipH="1">
              <a:off x="1488" y="2766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4" name="Line 257"/>
            <p:cNvSpPr>
              <a:spLocks noChangeShapeType="1"/>
            </p:cNvSpPr>
            <p:nvPr/>
          </p:nvSpPr>
          <p:spPr bwMode="auto">
            <a:xfrm flipV="1">
              <a:off x="1488" y="2160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5" name="Oval 258"/>
            <p:cNvSpPr>
              <a:spLocks noChangeArrowheads="1"/>
            </p:cNvSpPr>
            <p:nvPr/>
          </p:nvSpPr>
          <p:spPr bwMode="auto">
            <a:xfrm>
              <a:off x="1464" y="213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26" name="Group 303"/>
            <p:cNvGrpSpPr>
              <a:grpSpLocks/>
            </p:cNvGrpSpPr>
            <p:nvPr/>
          </p:nvGrpSpPr>
          <p:grpSpPr bwMode="auto">
            <a:xfrm flipH="1">
              <a:off x="1292" y="3378"/>
              <a:ext cx="484" cy="240"/>
              <a:chOff x="624" y="1200"/>
              <a:chExt cx="484" cy="240"/>
            </a:xfrm>
          </p:grpSpPr>
          <p:sp>
            <p:nvSpPr>
              <p:cNvPr id="137" name="Oval 304"/>
              <p:cNvSpPr>
                <a:spLocks noChangeArrowheads="1"/>
              </p:cNvSpPr>
              <p:nvPr/>
            </p:nvSpPr>
            <p:spPr bwMode="auto">
              <a:xfrm>
                <a:off x="960" y="1297"/>
                <a:ext cx="47" cy="47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8" name="Line 305"/>
              <p:cNvSpPr>
                <a:spLocks noChangeShapeType="1"/>
              </p:cNvSpPr>
              <p:nvPr/>
            </p:nvSpPr>
            <p:spPr bwMode="auto">
              <a:xfrm flipH="1">
                <a:off x="1008" y="1323"/>
                <a:ext cx="100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39" name="Group 306"/>
              <p:cNvGrpSpPr>
                <a:grpSpLocks/>
              </p:cNvGrpSpPr>
              <p:nvPr/>
            </p:nvGrpSpPr>
            <p:grpSpPr bwMode="auto">
              <a:xfrm>
                <a:off x="624" y="1200"/>
                <a:ext cx="336" cy="240"/>
                <a:chOff x="1056" y="2880"/>
                <a:chExt cx="432" cy="288"/>
              </a:xfrm>
            </p:grpSpPr>
            <p:sp>
              <p:nvSpPr>
                <p:cNvPr id="140" name="Line 307"/>
                <p:cNvSpPr>
                  <a:spLocks noChangeShapeType="1"/>
                </p:cNvSpPr>
                <p:nvPr/>
              </p:nvSpPr>
              <p:spPr bwMode="auto">
                <a:xfrm>
                  <a:off x="1056" y="3024"/>
                  <a:ext cx="21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1" name="AutoShape 308"/>
                <p:cNvSpPr>
                  <a:spLocks noChangeArrowheads="1"/>
                </p:cNvSpPr>
                <p:nvPr/>
              </p:nvSpPr>
              <p:spPr bwMode="auto">
                <a:xfrm rot="5400000">
                  <a:off x="1224" y="29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27" name="Oval 309"/>
            <p:cNvSpPr>
              <a:spLocks noChangeArrowheads="1"/>
            </p:cNvSpPr>
            <p:nvPr/>
          </p:nvSpPr>
          <p:spPr bwMode="auto">
            <a:xfrm>
              <a:off x="1752" y="34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8" name="Line 310"/>
            <p:cNvSpPr>
              <a:spLocks noChangeShapeType="1"/>
            </p:cNvSpPr>
            <p:nvPr/>
          </p:nvSpPr>
          <p:spPr bwMode="auto">
            <a:xfrm>
              <a:off x="1920" y="1920"/>
              <a:ext cx="0" cy="9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29" name="Line 311"/>
            <p:cNvSpPr>
              <a:spLocks noChangeShapeType="1"/>
            </p:cNvSpPr>
            <p:nvPr/>
          </p:nvSpPr>
          <p:spPr bwMode="auto">
            <a:xfrm>
              <a:off x="1920" y="2862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0" name="Oval 312"/>
            <p:cNvSpPr>
              <a:spLocks noChangeArrowheads="1"/>
            </p:cNvSpPr>
            <p:nvPr/>
          </p:nvSpPr>
          <p:spPr bwMode="auto">
            <a:xfrm>
              <a:off x="1902" y="188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1" name="Line 313"/>
            <p:cNvSpPr>
              <a:spLocks noChangeShapeType="1"/>
            </p:cNvSpPr>
            <p:nvPr/>
          </p:nvSpPr>
          <p:spPr bwMode="auto">
            <a:xfrm flipH="1">
              <a:off x="1296" y="2958"/>
              <a:ext cx="76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2" name="Line 314"/>
            <p:cNvSpPr>
              <a:spLocks noChangeShapeType="1"/>
            </p:cNvSpPr>
            <p:nvPr/>
          </p:nvSpPr>
          <p:spPr bwMode="auto">
            <a:xfrm>
              <a:off x="1296" y="2976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3" name="Line 315"/>
            <p:cNvSpPr>
              <a:spLocks noChangeShapeType="1"/>
            </p:cNvSpPr>
            <p:nvPr/>
          </p:nvSpPr>
          <p:spPr bwMode="auto">
            <a:xfrm>
              <a:off x="1152" y="1872"/>
              <a:ext cx="0" cy="1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4" name="Line 316"/>
            <p:cNvSpPr>
              <a:spLocks noChangeShapeType="1"/>
            </p:cNvSpPr>
            <p:nvPr/>
          </p:nvSpPr>
          <p:spPr bwMode="auto">
            <a:xfrm>
              <a:off x="1152" y="3168"/>
              <a:ext cx="10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5" name="Line 318"/>
            <p:cNvSpPr>
              <a:spLocks noChangeShapeType="1"/>
            </p:cNvSpPr>
            <p:nvPr/>
          </p:nvSpPr>
          <p:spPr bwMode="auto">
            <a:xfrm>
              <a:off x="1776" y="3360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6" name="Oval 319"/>
            <p:cNvSpPr>
              <a:spLocks noChangeArrowheads="1"/>
            </p:cNvSpPr>
            <p:nvPr/>
          </p:nvSpPr>
          <p:spPr bwMode="auto">
            <a:xfrm>
              <a:off x="1752" y="333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42" name="Group 408"/>
          <p:cNvGrpSpPr>
            <a:grpSpLocks/>
          </p:cNvGrpSpPr>
          <p:nvPr/>
        </p:nvGrpSpPr>
        <p:grpSpPr bwMode="auto">
          <a:xfrm>
            <a:off x="1547664" y="2420888"/>
            <a:ext cx="5105400" cy="3781425"/>
            <a:chOff x="624" y="1128"/>
            <a:chExt cx="3216" cy="2382"/>
          </a:xfrm>
        </p:grpSpPr>
        <p:sp>
          <p:nvSpPr>
            <p:cNvPr id="143" name="Line 402"/>
            <p:cNvSpPr>
              <a:spLocks noChangeShapeType="1"/>
            </p:cNvSpPr>
            <p:nvPr/>
          </p:nvSpPr>
          <p:spPr bwMode="auto">
            <a:xfrm>
              <a:off x="2982" y="1530"/>
              <a:ext cx="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4" name="Line 403"/>
            <p:cNvSpPr>
              <a:spLocks noChangeShapeType="1"/>
            </p:cNvSpPr>
            <p:nvPr/>
          </p:nvSpPr>
          <p:spPr bwMode="auto">
            <a:xfrm>
              <a:off x="2880" y="1536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45" name="Group 343"/>
            <p:cNvGrpSpPr>
              <a:grpSpLocks/>
            </p:cNvGrpSpPr>
            <p:nvPr/>
          </p:nvGrpSpPr>
          <p:grpSpPr bwMode="auto">
            <a:xfrm>
              <a:off x="1920" y="1851"/>
              <a:ext cx="432" cy="240"/>
              <a:chOff x="624" y="1296"/>
              <a:chExt cx="864" cy="480"/>
            </a:xfrm>
          </p:grpSpPr>
          <p:sp>
            <p:nvSpPr>
              <p:cNvPr id="189" name="AutoShape 344"/>
              <p:cNvSpPr>
                <a:spLocks noChangeArrowheads="1"/>
              </p:cNvSpPr>
              <p:nvPr/>
            </p:nvSpPr>
            <p:spPr bwMode="auto">
              <a:xfrm rot="10800000">
                <a:off x="864" y="1296"/>
                <a:ext cx="432" cy="480"/>
              </a:xfrm>
              <a:prstGeom prst="moon">
                <a:avLst>
                  <a:gd name="adj" fmla="val 82292"/>
                </a:avLst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0" name="Arc 345"/>
              <p:cNvSpPr>
                <a:spLocks/>
              </p:cNvSpPr>
              <p:nvPr/>
            </p:nvSpPr>
            <p:spPr bwMode="auto">
              <a:xfrm rot="10800000">
                <a:off x="672" y="1296"/>
                <a:ext cx="191" cy="472"/>
              </a:xfrm>
              <a:custGeom>
                <a:avLst/>
                <a:gdLst>
                  <a:gd name="G0" fmla="+- 21600 0 0"/>
                  <a:gd name="G1" fmla="+- 18478 0 0"/>
                  <a:gd name="G2" fmla="+- 21600 0 0"/>
                  <a:gd name="T0" fmla="*/ 10899 w 21600"/>
                  <a:gd name="T1" fmla="*/ 37241 h 37241"/>
                  <a:gd name="T2" fmla="*/ 10415 w 21600"/>
                  <a:gd name="T3" fmla="*/ 0 h 37241"/>
                  <a:gd name="T4" fmla="*/ 21600 w 21600"/>
                  <a:gd name="T5" fmla="*/ 18478 h 37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7241" fill="none" extrusionOk="0">
                    <a:moveTo>
                      <a:pt x="10899" y="37240"/>
                    </a:moveTo>
                    <a:cubicBezTo>
                      <a:pt x="4160" y="33397"/>
                      <a:pt x="0" y="26235"/>
                      <a:pt x="0" y="18478"/>
                    </a:cubicBezTo>
                    <a:cubicBezTo>
                      <a:pt x="-1" y="10920"/>
                      <a:pt x="3949" y="3913"/>
                      <a:pt x="10414" y="-1"/>
                    </a:cubicBezTo>
                  </a:path>
                  <a:path w="21600" h="37241" stroke="0" extrusionOk="0">
                    <a:moveTo>
                      <a:pt x="10899" y="37240"/>
                    </a:moveTo>
                    <a:cubicBezTo>
                      <a:pt x="4160" y="33397"/>
                      <a:pt x="0" y="26235"/>
                      <a:pt x="0" y="18478"/>
                    </a:cubicBezTo>
                    <a:cubicBezTo>
                      <a:pt x="-1" y="10920"/>
                      <a:pt x="3949" y="3913"/>
                      <a:pt x="10414" y="-1"/>
                    </a:cubicBezTo>
                    <a:lnTo>
                      <a:pt x="21600" y="18478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1" name="Line 346"/>
              <p:cNvSpPr>
                <a:spLocks noChangeShapeType="1"/>
              </p:cNvSpPr>
              <p:nvPr/>
            </p:nvSpPr>
            <p:spPr bwMode="auto">
              <a:xfrm rot="10800000">
                <a:off x="624" y="1392"/>
                <a:ext cx="302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2" name="Line 347"/>
              <p:cNvSpPr>
                <a:spLocks noChangeShapeType="1"/>
              </p:cNvSpPr>
              <p:nvPr/>
            </p:nvSpPr>
            <p:spPr bwMode="auto">
              <a:xfrm rot="10800000" flipH="1">
                <a:off x="624" y="1680"/>
                <a:ext cx="302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93" name="Line 348"/>
              <p:cNvSpPr>
                <a:spLocks noChangeShapeType="1"/>
              </p:cNvSpPr>
              <p:nvPr/>
            </p:nvSpPr>
            <p:spPr bwMode="auto">
              <a:xfrm rot="10800000">
                <a:off x="1296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6" name="Oval 349"/>
            <p:cNvSpPr>
              <a:spLocks noChangeArrowheads="1"/>
            </p:cNvSpPr>
            <p:nvPr/>
          </p:nvSpPr>
          <p:spPr bwMode="auto">
            <a:xfrm>
              <a:off x="2256" y="1947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7" name="AutoShape 350"/>
            <p:cNvSpPr>
              <a:spLocks noChangeArrowheads="1"/>
            </p:cNvSpPr>
            <p:nvPr/>
          </p:nvSpPr>
          <p:spPr bwMode="auto">
            <a:xfrm>
              <a:off x="2072" y="1395"/>
              <a:ext cx="278" cy="288"/>
            </a:xfrm>
            <a:prstGeom prst="flowChartDelay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8" name="Line 351"/>
            <p:cNvSpPr>
              <a:spLocks noChangeShapeType="1"/>
            </p:cNvSpPr>
            <p:nvPr/>
          </p:nvSpPr>
          <p:spPr bwMode="auto">
            <a:xfrm flipH="1">
              <a:off x="2340" y="1498"/>
              <a:ext cx="11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9" name="Line 352"/>
            <p:cNvSpPr>
              <a:spLocks noChangeShapeType="1"/>
            </p:cNvSpPr>
            <p:nvPr/>
          </p:nvSpPr>
          <p:spPr bwMode="auto">
            <a:xfrm>
              <a:off x="1918" y="1443"/>
              <a:ext cx="1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0" name="Line 353"/>
            <p:cNvSpPr>
              <a:spLocks noChangeShapeType="1"/>
            </p:cNvSpPr>
            <p:nvPr/>
          </p:nvSpPr>
          <p:spPr bwMode="auto">
            <a:xfrm>
              <a:off x="1918" y="1538"/>
              <a:ext cx="15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1" name="Line 354"/>
            <p:cNvSpPr>
              <a:spLocks noChangeShapeType="1"/>
            </p:cNvSpPr>
            <p:nvPr/>
          </p:nvSpPr>
          <p:spPr bwMode="auto">
            <a:xfrm>
              <a:off x="1918" y="1634"/>
              <a:ext cx="15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2" name="Oval 355"/>
            <p:cNvSpPr>
              <a:spLocks noChangeArrowheads="1"/>
            </p:cNvSpPr>
            <p:nvPr/>
          </p:nvSpPr>
          <p:spPr bwMode="auto">
            <a:xfrm>
              <a:off x="1776" y="1420"/>
              <a:ext cx="47" cy="4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" name="Line 356"/>
            <p:cNvSpPr>
              <a:spLocks noChangeShapeType="1"/>
            </p:cNvSpPr>
            <p:nvPr/>
          </p:nvSpPr>
          <p:spPr bwMode="auto">
            <a:xfrm flipH="1">
              <a:off x="1824" y="1446"/>
              <a:ext cx="10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4" name="Group 357"/>
            <p:cNvGrpSpPr>
              <a:grpSpLocks/>
            </p:cNvGrpSpPr>
            <p:nvPr/>
          </p:nvGrpSpPr>
          <p:grpSpPr bwMode="auto">
            <a:xfrm>
              <a:off x="1440" y="1323"/>
              <a:ext cx="336" cy="240"/>
              <a:chOff x="1056" y="2880"/>
              <a:chExt cx="432" cy="288"/>
            </a:xfrm>
          </p:grpSpPr>
          <p:sp>
            <p:nvSpPr>
              <p:cNvPr id="187" name="Line 35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21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8" name="AutoShape 359"/>
              <p:cNvSpPr>
                <a:spLocks noChangeArrowheads="1"/>
              </p:cNvSpPr>
              <p:nvPr/>
            </p:nvSpPr>
            <p:spPr bwMode="auto">
              <a:xfrm rot="5400000">
                <a:off x="1224" y="2904"/>
                <a:ext cx="288" cy="2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55" name="Line 360"/>
            <p:cNvSpPr>
              <a:spLocks noChangeShapeType="1"/>
            </p:cNvSpPr>
            <p:nvPr/>
          </p:nvSpPr>
          <p:spPr bwMode="auto">
            <a:xfrm flipV="1">
              <a:off x="3840" y="1248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6" name="Line 361"/>
            <p:cNvSpPr>
              <a:spLocks noChangeShapeType="1"/>
            </p:cNvSpPr>
            <p:nvPr/>
          </p:nvSpPr>
          <p:spPr bwMode="auto">
            <a:xfrm flipH="1">
              <a:off x="1632" y="1248"/>
              <a:ext cx="22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7" name="Line 362"/>
            <p:cNvSpPr>
              <a:spLocks noChangeShapeType="1"/>
            </p:cNvSpPr>
            <p:nvPr/>
          </p:nvSpPr>
          <p:spPr bwMode="auto">
            <a:xfrm>
              <a:off x="1920" y="1248"/>
              <a:ext cx="0" cy="6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8" name="Line 363"/>
            <p:cNvSpPr>
              <a:spLocks noChangeShapeType="1"/>
            </p:cNvSpPr>
            <p:nvPr/>
          </p:nvSpPr>
          <p:spPr bwMode="auto">
            <a:xfrm>
              <a:off x="3840" y="2880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9" name="Line 364"/>
            <p:cNvSpPr>
              <a:spLocks noChangeShapeType="1"/>
            </p:cNvSpPr>
            <p:nvPr/>
          </p:nvSpPr>
          <p:spPr bwMode="auto">
            <a:xfrm flipH="1">
              <a:off x="1776" y="3504"/>
              <a:ext cx="20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0" name="Line 365"/>
            <p:cNvSpPr>
              <a:spLocks noChangeShapeType="1"/>
            </p:cNvSpPr>
            <p:nvPr/>
          </p:nvSpPr>
          <p:spPr bwMode="auto">
            <a:xfrm>
              <a:off x="1776" y="1539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1" name="Oval 366"/>
            <p:cNvSpPr>
              <a:spLocks noChangeArrowheads="1"/>
            </p:cNvSpPr>
            <p:nvPr/>
          </p:nvSpPr>
          <p:spPr bwMode="auto">
            <a:xfrm>
              <a:off x="1896" y="12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2" name="Group 367"/>
            <p:cNvGrpSpPr>
              <a:grpSpLocks/>
            </p:cNvGrpSpPr>
            <p:nvPr/>
          </p:nvGrpSpPr>
          <p:grpSpPr bwMode="auto">
            <a:xfrm flipH="1">
              <a:off x="1148" y="1128"/>
              <a:ext cx="484" cy="240"/>
              <a:chOff x="624" y="1200"/>
              <a:chExt cx="484" cy="240"/>
            </a:xfrm>
          </p:grpSpPr>
          <p:sp>
            <p:nvSpPr>
              <p:cNvPr id="182" name="Oval 368"/>
              <p:cNvSpPr>
                <a:spLocks noChangeArrowheads="1"/>
              </p:cNvSpPr>
              <p:nvPr/>
            </p:nvSpPr>
            <p:spPr bwMode="auto">
              <a:xfrm>
                <a:off x="960" y="1297"/>
                <a:ext cx="47" cy="47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3" name="Line 369"/>
              <p:cNvSpPr>
                <a:spLocks noChangeShapeType="1"/>
              </p:cNvSpPr>
              <p:nvPr/>
            </p:nvSpPr>
            <p:spPr bwMode="auto">
              <a:xfrm flipH="1">
                <a:off x="1008" y="1323"/>
                <a:ext cx="100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84" name="Group 370"/>
              <p:cNvGrpSpPr>
                <a:grpSpLocks/>
              </p:cNvGrpSpPr>
              <p:nvPr/>
            </p:nvGrpSpPr>
            <p:grpSpPr bwMode="auto">
              <a:xfrm>
                <a:off x="624" y="1200"/>
                <a:ext cx="336" cy="240"/>
                <a:chOff x="1056" y="2880"/>
                <a:chExt cx="432" cy="288"/>
              </a:xfrm>
            </p:grpSpPr>
            <p:sp>
              <p:nvSpPr>
                <p:cNvPr id="185" name="Line 371"/>
                <p:cNvSpPr>
                  <a:spLocks noChangeShapeType="1"/>
                </p:cNvSpPr>
                <p:nvPr/>
              </p:nvSpPr>
              <p:spPr bwMode="auto">
                <a:xfrm>
                  <a:off x="1056" y="3024"/>
                  <a:ext cx="21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86" name="AutoShape 372"/>
                <p:cNvSpPr>
                  <a:spLocks noChangeArrowheads="1"/>
                </p:cNvSpPr>
                <p:nvPr/>
              </p:nvSpPr>
              <p:spPr bwMode="auto">
                <a:xfrm rot="5400000">
                  <a:off x="1224" y="290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163" name="Line 373"/>
            <p:cNvSpPr>
              <a:spLocks noChangeShapeType="1"/>
            </p:cNvSpPr>
            <p:nvPr/>
          </p:nvSpPr>
          <p:spPr bwMode="auto">
            <a:xfrm>
              <a:off x="1152" y="1248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cxnSp>
          <p:nvCxnSpPr>
            <p:cNvPr id="164" name="AutoShape 374"/>
            <p:cNvCxnSpPr>
              <a:cxnSpLocks noChangeShapeType="1"/>
              <a:stCxn id="160" idx="0"/>
              <a:endCxn id="159" idx="1"/>
            </p:cNvCxnSpPr>
            <p:nvPr/>
          </p:nvCxnSpPr>
          <p:spPr bwMode="auto">
            <a:xfrm>
              <a:off x="1776" y="1533"/>
              <a:ext cx="0" cy="197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</p:cxnSp>
        <p:sp>
          <p:nvSpPr>
            <p:cNvPr id="165" name="Line 375"/>
            <p:cNvSpPr>
              <a:spLocks noChangeShapeType="1"/>
            </p:cNvSpPr>
            <p:nvPr/>
          </p:nvSpPr>
          <p:spPr bwMode="auto">
            <a:xfrm>
              <a:off x="1152" y="1635"/>
              <a:ext cx="81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6" name="Line 376"/>
            <p:cNvSpPr>
              <a:spLocks noChangeShapeType="1"/>
            </p:cNvSpPr>
            <p:nvPr/>
          </p:nvSpPr>
          <p:spPr bwMode="auto">
            <a:xfrm rot="10800000">
              <a:off x="2400" y="1497"/>
              <a:ext cx="22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7" name="Line 377"/>
            <p:cNvSpPr>
              <a:spLocks noChangeShapeType="1"/>
            </p:cNvSpPr>
            <p:nvPr/>
          </p:nvSpPr>
          <p:spPr bwMode="auto">
            <a:xfrm flipH="1">
              <a:off x="624" y="1443"/>
              <a:ext cx="8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cxnSp>
          <p:nvCxnSpPr>
            <p:cNvPr id="168" name="AutoShape 378"/>
            <p:cNvCxnSpPr>
              <a:cxnSpLocks noChangeShapeType="1"/>
              <a:stCxn id="167" idx="0"/>
            </p:cNvCxnSpPr>
            <p:nvPr/>
          </p:nvCxnSpPr>
          <p:spPr bwMode="auto">
            <a:xfrm>
              <a:off x="1488" y="1437"/>
              <a:ext cx="0" cy="61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</p:cxnSp>
        <p:sp>
          <p:nvSpPr>
            <p:cNvPr id="169" name="Oval 379"/>
            <p:cNvSpPr>
              <a:spLocks noChangeArrowheads="1"/>
            </p:cNvSpPr>
            <p:nvPr/>
          </p:nvSpPr>
          <p:spPr bwMode="auto">
            <a:xfrm>
              <a:off x="1464" y="1419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0" name="Text Box 380"/>
            <p:cNvSpPr txBox="1">
              <a:spLocks noChangeArrowheads="1"/>
            </p:cNvSpPr>
            <p:nvPr/>
          </p:nvSpPr>
          <p:spPr bwMode="auto">
            <a:xfrm>
              <a:off x="662" y="1248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X</a:t>
              </a:r>
            </a:p>
          </p:txBody>
        </p:sp>
        <p:sp>
          <p:nvSpPr>
            <p:cNvPr id="171" name="Line 381"/>
            <p:cNvSpPr>
              <a:spLocks noChangeShapeType="1"/>
            </p:cNvSpPr>
            <p:nvPr/>
          </p:nvSpPr>
          <p:spPr bwMode="auto">
            <a:xfrm>
              <a:off x="1776" y="2043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2" name="Oval 382"/>
            <p:cNvSpPr>
              <a:spLocks noChangeArrowheads="1"/>
            </p:cNvSpPr>
            <p:nvPr/>
          </p:nvSpPr>
          <p:spPr bwMode="auto">
            <a:xfrm>
              <a:off x="1752" y="2013"/>
              <a:ext cx="48" cy="48"/>
            </a:xfrm>
            <a:prstGeom prst="ellipse">
              <a:avLst/>
            </a:prstGeom>
            <a:solidFill>
              <a:srgbClr val="0000FF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3" name="AutoShape 394"/>
            <p:cNvSpPr>
              <a:spLocks noChangeArrowheads="1"/>
            </p:cNvSpPr>
            <p:nvPr/>
          </p:nvSpPr>
          <p:spPr bwMode="auto">
            <a:xfrm rot="-5400000">
              <a:off x="2322" y="1668"/>
              <a:ext cx="192" cy="216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" name="Line 395"/>
            <p:cNvSpPr>
              <a:spLocks noChangeShapeType="1"/>
            </p:cNvSpPr>
            <p:nvPr/>
          </p:nvSpPr>
          <p:spPr bwMode="auto">
            <a:xfrm flipV="1">
              <a:off x="2424" y="1584"/>
              <a:ext cx="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5" name="Line 396"/>
            <p:cNvSpPr>
              <a:spLocks noChangeShapeType="1"/>
            </p:cNvSpPr>
            <p:nvPr/>
          </p:nvSpPr>
          <p:spPr bwMode="auto">
            <a:xfrm>
              <a:off x="2412" y="1584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6" name="Line 397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7" name="AutoShape 398"/>
            <p:cNvSpPr>
              <a:spLocks noChangeArrowheads="1"/>
            </p:cNvSpPr>
            <p:nvPr/>
          </p:nvSpPr>
          <p:spPr bwMode="auto">
            <a:xfrm rot="10800000">
              <a:off x="2598" y="1395"/>
              <a:ext cx="284" cy="240"/>
            </a:xfrm>
            <a:prstGeom prst="moon">
              <a:avLst>
                <a:gd name="adj" fmla="val 82292"/>
              </a:avLst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8" name="Line 399"/>
            <p:cNvSpPr>
              <a:spLocks noChangeShapeType="1"/>
            </p:cNvSpPr>
            <p:nvPr/>
          </p:nvSpPr>
          <p:spPr bwMode="auto">
            <a:xfrm>
              <a:off x="1488" y="2016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9" name="Line 400"/>
            <p:cNvSpPr>
              <a:spLocks noChangeShapeType="1"/>
            </p:cNvSpPr>
            <p:nvPr/>
          </p:nvSpPr>
          <p:spPr bwMode="auto">
            <a:xfrm>
              <a:off x="1488" y="2160"/>
              <a:ext cx="10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0" name="Line 401"/>
            <p:cNvSpPr>
              <a:spLocks noChangeShapeType="1"/>
            </p:cNvSpPr>
            <p:nvPr/>
          </p:nvSpPr>
          <p:spPr bwMode="auto">
            <a:xfrm flipV="1">
              <a:off x="2496" y="1872"/>
              <a:ext cx="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1" name="Oval 404"/>
            <p:cNvSpPr>
              <a:spLocks noChangeArrowheads="1"/>
            </p:cNvSpPr>
            <p:nvPr/>
          </p:nvSpPr>
          <p:spPr bwMode="auto">
            <a:xfrm>
              <a:off x="1128" y="1611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2295" y="1074936"/>
          <a:ext cx="2232240" cy="506722"/>
        </p:xfrm>
        <a:graphic>
          <a:graphicData uri="http://schemas.openxmlformats.org/presentationml/2006/ole">
            <p:oleObj spid="_x0000_s3074" name="Denklem" r:id="rId3" imgW="1066680" imgH="2412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95832" y="1052736"/>
          <a:ext cx="3160344" cy="528058"/>
        </p:xfrm>
        <a:graphic>
          <a:graphicData uri="http://schemas.openxmlformats.org/presentationml/2006/ole">
            <p:oleObj spid="_x0000_s3075" name="Denklem" r:id="rId4" imgW="1447560" imgH="2412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550889" y="1124744"/>
          <a:ext cx="1333479" cy="360040"/>
        </p:xfrm>
        <a:graphic>
          <a:graphicData uri="http://schemas.openxmlformats.org/presentationml/2006/ole">
            <p:oleObj spid="_x0000_s3076" name="Denklem" r:id="rId5" imgW="6094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250068" y="2996952"/>
          <a:ext cx="402052" cy="382017"/>
        </p:xfrm>
        <a:graphic>
          <a:graphicData uri="http://schemas.openxmlformats.org/presentationml/2006/ole">
            <p:oleObj spid="_x0000_s3078" name="Denklem" r:id="rId6" imgW="228600" imgH="21564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250482" y="4797152"/>
          <a:ext cx="401638" cy="382587"/>
        </p:xfrm>
        <a:graphic>
          <a:graphicData uri="http://schemas.openxmlformats.org/presentationml/2006/ole">
            <p:oleObj spid="_x0000_s3079" name="Denklem" r:id="rId7" imgW="228600" imgH="215640" progId="Equation.3">
              <p:embed/>
            </p:oleObj>
          </a:graphicData>
        </a:graphic>
      </p:graphicFrame>
      <p:sp>
        <p:nvSpPr>
          <p:cNvPr id="196" name="Rectangle 1043"/>
          <p:cNvSpPr>
            <a:spLocks noChangeArrowheads="1"/>
          </p:cNvSpPr>
          <p:nvPr/>
        </p:nvSpPr>
        <p:spPr bwMode="auto">
          <a:xfrm>
            <a:off x="5652121" y="5085184"/>
            <a:ext cx="648072" cy="864096"/>
          </a:xfrm>
          <a:prstGeom prst="rect">
            <a:avLst/>
          </a:prstGeom>
          <a:solidFill>
            <a:srgbClr val="FFFFFF"/>
          </a:solidFill>
          <a:ln w="23813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7" name="Oval 1048"/>
          <p:cNvSpPr>
            <a:spLocks noChangeArrowheads="1"/>
          </p:cNvSpPr>
          <p:nvPr/>
        </p:nvSpPr>
        <p:spPr bwMode="auto">
          <a:xfrm>
            <a:off x="6300192" y="5661248"/>
            <a:ext cx="146050" cy="149225"/>
          </a:xfrm>
          <a:prstGeom prst="ellipse">
            <a:avLst/>
          </a:prstGeom>
          <a:solidFill>
            <a:srgbClr val="FFFFFF"/>
          </a:solidFill>
          <a:ln w="23813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8" name="Freeform 1051"/>
          <p:cNvSpPr>
            <a:spLocks/>
          </p:cNvSpPr>
          <p:nvPr/>
        </p:nvSpPr>
        <p:spPr bwMode="auto">
          <a:xfrm>
            <a:off x="5652120" y="5551537"/>
            <a:ext cx="293688" cy="211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47"/>
              </a:cxn>
              <a:cxn ang="0">
                <a:pos x="0" y="109"/>
              </a:cxn>
            </a:cxnLst>
            <a:rect l="0" t="0" r="r" b="b"/>
            <a:pathLst>
              <a:path w="156" h="109">
                <a:moveTo>
                  <a:pt x="0" y="0"/>
                </a:moveTo>
                <a:lnTo>
                  <a:pt x="156" y="47"/>
                </a:lnTo>
                <a:lnTo>
                  <a:pt x="0" y="109"/>
                </a:lnTo>
              </a:path>
            </a:pathLst>
          </a:custGeom>
          <a:noFill/>
          <a:ln w="23813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2" name="Rectangle 1043"/>
          <p:cNvSpPr>
            <a:spLocks noChangeArrowheads="1"/>
          </p:cNvSpPr>
          <p:nvPr/>
        </p:nvSpPr>
        <p:spPr bwMode="auto">
          <a:xfrm>
            <a:off x="5652121" y="3284984"/>
            <a:ext cx="648072" cy="864096"/>
          </a:xfrm>
          <a:prstGeom prst="rect">
            <a:avLst/>
          </a:prstGeom>
          <a:solidFill>
            <a:srgbClr val="FFFFFF"/>
          </a:solidFill>
          <a:ln w="23813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3" name="Oval 1048"/>
          <p:cNvSpPr>
            <a:spLocks noChangeArrowheads="1"/>
          </p:cNvSpPr>
          <p:nvPr/>
        </p:nvSpPr>
        <p:spPr bwMode="auto">
          <a:xfrm>
            <a:off x="6300192" y="3861048"/>
            <a:ext cx="146050" cy="149225"/>
          </a:xfrm>
          <a:prstGeom prst="ellipse">
            <a:avLst/>
          </a:prstGeom>
          <a:solidFill>
            <a:srgbClr val="FFFFFF"/>
          </a:solidFill>
          <a:ln w="23813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" name="Freeform 1051"/>
          <p:cNvSpPr>
            <a:spLocks/>
          </p:cNvSpPr>
          <p:nvPr/>
        </p:nvSpPr>
        <p:spPr bwMode="auto">
          <a:xfrm>
            <a:off x="5652120" y="3751337"/>
            <a:ext cx="293688" cy="211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47"/>
              </a:cxn>
              <a:cxn ang="0">
                <a:pos x="0" y="109"/>
              </a:cxn>
            </a:cxnLst>
            <a:rect l="0" t="0" r="r" b="b"/>
            <a:pathLst>
              <a:path w="156" h="109">
                <a:moveTo>
                  <a:pt x="0" y="0"/>
                </a:moveTo>
                <a:lnTo>
                  <a:pt x="156" y="47"/>
                </a:lnTo>
                <a:lnTo>
                  <a:pt x="0" y="109"/>
                </a:lnTo>
              </a:path>
            </a:pathLst>
          </a:custGeom>
          <a:noFill/>
          <a:ln w="23813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" name="Freeform 1033"/>
          <p:cNvSpPr>
            <a:spLocks/>
          </p:cNvSpPr>
          <p:nvPr/>
        </p:nvSpPr>
        <p:spPr bwMode="auto">
          <a:xfrm>
            <a:off x="1907705" y="5661248"/>
            <a:ext cx="3744415" cy="864096"/>
          </a:xfrm>
          <a:custGeom>
            <a:avLst/>
            <a:gdLst/>
            <a:ahLst/>
            <a:cxnLst>
              <a:cxn ang="0">
                <a:pos x="2781" y="0"/>
              </a:cxn>
              <a:cxn ang="0">
                <a:pos x="2492" y="0"/>
              </a:cxn>
              <a:cxn ang="0">
                <a:pos x="2492" y="743"/>
              </a:cxn>
              <a:cxn ang="0">
                <a:pos x="0" y="743"/>
              </a:cxn>
            </a:cxnLst>
            <a:rect l="0" t="0" r="r" b="b"/>
            <a:pathLst>
              <a:path w="2781" h="743">
                <a:moveTo>
                  <a:pt x="2781" y="0"/>
                </a:moveTo>
                <a:lnTo>
                  <a:pt x="2492" y="0"/>
                </a:lnTo>
                <a:lnTo>
                  <a:pt x="2492" y="743"/>
                </a:lnTo>
                <a:lnTo>
                  <a:pt x="0" y="743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solidFill>
                <a:srgbClr val="FF0000"/>
              </a:solidFill>
            </a:endParaRPr>
          </a:p>
        </p:txBody>
      </p:sp>
      <p:sp>
        <p:nvSpPr>
          <p:cNvPr id="206" name="Freeform 1041"/>
          <p:cNvSpPr>
            <a:spLocks/>
          </p:cNvSpPr>
          <p:nvPr/>
        </p:nvSpPr>
        <p:spPr bwMode="auto">
          <a:xfrm>
            <a:off x="4714404" y="3861049"/>
            <a:ext cx="947738" cy="2664295"/>
          </a:xfrm>
          <a:custGeom>
            <a:avLst/>
            <a:gdLst/>
            <a:ahLst/>
            <a:cxnLst>
              <a:cxn ang="0">
                <a:pos x="504" y="0"/>
              </a:cxn>
              <a:cxn ang="0">
                <a:pos x="0" y="0"/>
              </a:cxn>
              <a:cxn ang="0">
                <a:pos x="0" y="1177"/>
              </a:cxn>
            </a:cxnLst>
            <a:rect l="0" t="0" r="r" b="b"/>
            <a:pathLst>
              <a:path w="504" h="1177">
                <a:moveTo>
                  <a:pt x="504" y="0"/>
                </a:moveTo>
                <a:lnTo>
                  <a:pt x="0" y="0"/>
                </a:lnTo>
                <a:lnTo>
                  <a:pt x="0" y="1177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solidFill>
                <a:srgbClr val="FF0000"/>
              </a:solidFill>
            </a:endParaRPr>
          </a:p>
        </p:txBody>
      </p:sp>
      <p:sp>
        <p:nvSpPr>
          <p:cNvPr id="207" name="Rectangle 1058"/>
          <p:cNvSpPr>
            <a:spLocks noChangeArrowheads="1"/>
          </p:cNvSpPr>
          <p:nvPr/>
        </p:nvSpPr>
        <p:spPr bwMode="auto">
          <a:xfrm>
            <a:off x="1316583" y="6381328"/>
            <a:ext cx="519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304800"/>
            <a:ext cx="8445500" cy="71596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2"/>
                </a:solidFill>
                <a:latin typeface="Comic Sans MS" pitchFamily="66" charset="0"/>
              </a:rPr>
              <a:t>One Flip-flop per State </a:t>
            </a:r>
            <a:r>
              <a:rPr lang="en-US" sz="3100" b="1" dirty="0">
                <a:solidFill>
                  <a:srgbClr val="FF0000"/>
                </a:solidFill>
                <a:latin typeface="Comic Sans MS" pitchFamily="66" charset="0"/>
              </a:rPr>
              <a:t>(One-Hot) </a:t>
            </a:r>
            <a:r>
              <a:rPr lang="en-US" sz="3100" b="1" dirty="0">
                <a:latin typeface="Comic Sans MS" pitchFamily="66" charset="0"/>
              </a:rPr>
              <a:t>Assignment</a:t>
            </a:r>
            <a:r>
              <a:rPr lang="en-US" sz="3200" b="1" dirty="0">
                <a:latin typeface="Comic Sans MS" pitchFamily="66" charset="0"/>
              </a:rPr>
              <a:t/>
            </a:r>
            <a:br>
              <a:rPr lang="en-US" sz="3200" b="1" dirty="0">
                <a:latin typeface="Comic Sans MS" pitchFamily="66" charset="0"/>
              </a:rPr>
            </a:br>
            <a:endParaRPr lang="en-US" sz="3200" b="1" dirty="0">
              <a:latin typeface="Comic Sans MS" pitchFamily="66" charset="0"/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45224"/>
            <a:ext cx="8229600" cy="12241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Provides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simplified analysis and design</a:t>
            </a:r>
          </a:p>
          <a:p>
            <a:r>
              <a:rPr lang="en-US" sz="2000" dirty="0">
                <a:latin typeface="Comic Sans MS" pitchFamily="66" charset="0"/>
              </a:rPr>
              <a:t>Combinational logic may be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simpler</a:t>
            </a:r>
            <a:r>
              <a:rPr lang="en-US" sz="2000" dirty="0">
                <a:latin typeface="Comic Sans MS" pitchFamily="66" charset="0"/>
              </a:rPr>
              <a:t>, but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flip-flop cost 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higher</a:t>
            </a:r>
            <a:endParaRPr 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7165032"/>
            <a:ext cx="606425" cy="152400"/>
          </a:xfrm>
        </p:spPr>
        <p:txBody>
          <a:bodyPr/>
          <a:lstStyle/>
          <a:p>
            <a:fld id="{DA0E01A3-EC11-45EC-B263-2F4EFAAECDA1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/>
          <a:p>
            <a:fld id="{84987529-20EA-478F-A6A8-F43BA546D17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26455" y="1210965"/>
            <a:ext cx="698500" cy="695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58205" y="1242715"/>
            <a:ext cx="635000" cy="631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12" name="AutoShape 7"/>
          <p:cNvCxnSpPr>
            <a:cxnSpLocks noChangeShapeType="1"/>
            <a:stCxn id="10" idx="0"/>
            <a:endCxn id="14" idx="0"/>
          </p:cNvCxnSpPr>
          <p:nvPr/>
        </p:nvCxnSpPr>
        <p:spPr bwMode="auto">
          <a:xfrm rot="5400000" flipV="1">
            <a:off x="1436912" y="449758"/>
            <a:ext cx="63500" cy="1585913"/>
          </a:xfrm>
          <a:prstGeom prst="curvedConnector3">
            <a:avLst>
              <a:gd name="adj1" fmla="val -3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4880" y="1388765"/>
            <a:ext cx="59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 smtClean="0">
                <a:solidFill>
                  <a:srgbClr val="FF0000"/>
                </a:solidFill>
                <a:latin typeface="Comic Sans MS" pitchFamily="66" charset="0"/>
              </a:rPr>
              <a:t>00</a:t>
            </a:r>
            <a:r>
              <a:rPr lang="tr-TR" sz="1400" b="0" dirty="0" smtClean="0">
                <a:solidFill>
                  <a:srgbClr val="FF0000"/>
                </a:solidFill>
                <a:latin typeface="Comic Sans MS" pitchFamily="66" charset="0"/>
              </a:rPr>
              <a:t>01</a:t>
            </a:r>
            <a:endParaRPr lang="en-US" sz="14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912368" y="1274465"/>
            <a:ext cx="698500" cy="695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23393" y="1012527"/>
            <a:ext cx="465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cxnSp>
        <p:nvCxnSpPr>
          <p:cNvPr id="16" name="AutoShape 13"/>
          <p:cNvCxnSpPr>
            <a:cxnSpLocks noChangeShapeType="1"/>
            <a:stCxn id="10" idx="4"/>
            <a:endCxn id="10" idx="2"/>
          </p:cNvCxnSpPr>
          <p:nvPr/>
        </p:nvCxnSpPr>
        <p:spPr bwMode="auto">
          <a:xfrm rot="16200000" flipV="1">
            <a:off x="327248" y="1557834"/>
            <a:ext cx="347663" cy="349250"/>
          </a:xfrm>
          <a:prstGeom prst="curvedConnector4">
            <a:avLst>
              <a:gd name="adj1" fmla="val -54546"/>
              <a:gd name="adj2" fmla="val 1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-108520" y="1971377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86893" y="1911052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19" name="AutoShape 16"/>
          <p:cNvCxnSpPr>
            <a:cxnSpLocks noChangeShapeType="1"/>
            <a:stCxn id="14" idx="3"/>
            <a:endCxn id="10" idx="5"/>
          </p:cNvCxnSpPr>
          <p:nvPr/>
        </p:nvCxnSpPr>
        <p:spPr bwMode="auto">
          <a:xfrm rot="16200000" flipV="1">
            <a:off x="1436912" y="1291133"/>
            <a:ext cx="63500" cy="1090613"/>
          </a:xfrm>
          <a:prstGeom prst="curvedConnector3">
            <a:avLst>
              <a:gd name="adj1" fmla="val -5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309368" y="1285577"/>
            <a:ext cx="698500" cy="693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21" name="AutoShape 20"/>
          <p:cNvCxnSpPr>
            <a:cxnSpLocks noChangeShapeType="1"/>
            <a:stCxn id="14" idx="0"/>
            <a:endCxn id="20" idx="0"/>
          </p:cNvCxnSpPr>
          <p:nvPr/>
        </p:nvCxnSpPr>
        <p:spPr bwMode="auto">
          <a:xfrm rot="5400000" flipV="1">
            <a:off x="2954562" y="581521"/>
            <a:ext cx="11112" cy="1397000"/>
          </a:xfrm>
          <a:prstGeom prst="curvedConnector3">
            <a:avLst>
              <a:gd name="adj1" fmla="val -20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47393" y="1137940"/>
            <a:ext cx="4651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831780" y="1285577"/>
            <a:ext cx="698500" cy="693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 sz="1400">
              <a:latin typeface="Comic Sans MS" pitchFamily="66" charset="0"/>
            </a:endParaRPr>
          </a:p>
        </p:txBody>
      </p:sp>
      <p:cxnSp>
        <p:nvCxnSpPr>
          <p:cNvPr id="24" name="AutoShape 25"/>
          <p:cNvCxnSpPr>
            <a:cxnSpLocks noChangeShapeType="1"/>
            <a:stCxn id="20" idx="0"/>
            <a:endCxn id="23" idx="0"/>
          </p:cNvCxnSpPr>
          <p:nvPr/>
        </p:nvCxnSpPr>
        <p:spPr bwMode="auto">
          <a:xfrm rot="5400000" flipV="1">
            <a:off x="4419030" y="525165"/>
            <a:ext cx="1588" cy="152241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144393" y="1076027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26" name="AutoShape 27"/>
          <p:cNvCxnSpPr>
            <a:cxnSpLocks noChangeShapeType="1"/>
            <a:stCxn id="20" idx="4"/>
            <a:endCxn id="20" idx="2"/>
          </p:cNvCxnSpPr>
          <p:nvPr/>
        </p:nvCxnSpPr>
        <p:spPr bwMode="auto">
          <a:xfrm rot="16200000" flipV="1">
            <a:off x="3310955" y="1631653"/>
            <a:ext cx="346075" cy="349250"/>
          </a:xfrm>
          <a:prstGeom prst="curvedConnector4">
            <a:avLst>
              <a:gd name="adj1" fmla="val -66056"/>
              <a:gd name="adj2" fmla="val 165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747393" y="1853902"/>
            <a:ext cx="725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1/0</a:t>
            </a:r>
          </a:p>
        </p:txBody>
      </p:sp>
      <p:cxnSp>
        <p:nvCxnSpPr>
          <p:cNvPr id="28" name="AutoShape 29"/>
          <p:cNvCxnSpPr>
            <a:cxnSpLocks noChangeShapeType="1"/>
            <a:stCxn id="23" idx="4"/>
            <a:endCxn id="10" idx="4"/>
          </p:cNvCxnSpPr>
          <p:nvPr/>
        </p:nvCxnSpPr>
        <p:spPr bwMode="auto">
          <a:xfrm rot="16200000" flipV="1">
            <a:off x="2891855" y="-309860"/>
            <a:ext cx="73025" cy="4505325"/>
          </a:xfrm>
          <a:prstGeom prst="curvedConnector3">
            <a:avLst>
              <a:gd name="adj1" fmla="val -732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634680" y="2257127"/>
            <a:ext cx="801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0/0</a:t>
            </a:r>
          </a:p>
        </p:txBody>
      </p:sp>
      <p:cxnSp>
        <p:nvCxnSpPr>
          <p:cNvPr id="30" name="AutoShape 31"/>
          <p:cNvCxnSpPr>
            <a:cxnSpLocks noChangeShapeType="1"/>
            <a:stCxn id="23" idx="0"/>
            <a:endCxn id="14" idx="7"/>
          </p:cNvCxnSpPr>
          <p:nvPr/>
        </p:nvCxnSpPr>
        <p:spPr bwMode="auto">
          <a:xfrm rot="16200000" flipH="1" flipV="1">
            <a:off x="3799905" y="-5060"/>
            <a:ext cx="90488" cy="2671762"/>
          </a:xfrm>
          <a:prstGeom prst="curvedConnector3">
            <a:avLst>
              <a:gd name="adj1" fmla="val -526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625280" y="580727"/>
            <a:ext cx="573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mic Sans MS" pitchFamily="66" charset="0"/>
              </a:rPr>
              <a:t>1/1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2025080" y="1404640"/>
            <a:ext cx="59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tr-TR" sz="1400" b="0" dirty="0" smtClean="0">
                <a:solidFill>
                  <a:srgbClr val="FF0000"/>
                </a:solidFill>
                <a:latin typeface="Comic Sans MS" pitchFamily="66" charset="0"/>
              </a:rPr>
              <a:t>010</a:t>
            </a:r>
            <a:endParaRPr lang="en-US" sz="14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3347864" y="1434951"/>
            <a:ext cx="59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400" b="0" dirty="0" smtClean="0">
                <a:solidFill>
                  <a:srgbClr val="FF0000"/>
                </a:solidFill>
                <a:latin typeface="Comic Sans MS" pitchFamily="66" charset="0"/>
              </a:rPr>
              <a:t>010</a:t>
            </a:r>
            <a:r>
              <a:rPr lang="en-US" sz="1400" b="0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14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4920680" y="1404640"/>
            <a:ext cx="59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tr-TR" sz="1400" b="0" dirty="0" smtClean="0">
                <a:solidFill>
                  <a:srgbClr val="FF0000"/>
                </a:solidFill>
                <a:latin typeface="Comic Sans MS" pitchFamily="66" charset="0"/>
              </a:rPr>
              <a:t>000</a:t>
            </a:r>
            <a:endParaRPr lang="en-US" sz="14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36" name="Group 47"/>
          <p:cNvGraphicFramePr>
            <a:graphicFrameLocks noGrp="1"/>
          </p:cNvGraphicFramePr>
          <p:nvPr/>
        </p:nvGraphicFramePr>
        <p:xfrm>
          <a:off x="251520" y="2708920"/>
          <a:ext cx="4248472" cy="2157984"/>
        </p:xfrm>
        <a:graphic>
          <a:graphicData uri="http://schemas.openxmlformats.org/drawingml/2006/table">
            <a:tbl>
              <a:tblPr/>
              <a:tblGrid>
                <a:gridCol w="1512168"/>
                <a:gridCol w="720080"/>
                <a:gridCol w="648072"/>
                <a:gridCol w="648072"/>
                <a:gridCol w="72008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Next State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0 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765304" y="2564904"/>
          <a:ext cx="2551112" cy="506413"/>
        </p:xfrm>
        <a:graphic>
          <a:graphicData uri="http://schemas.openxmlformats.org/presentationml/2006/ole">
            <p:oleObj spid="_x0000_s5122" name="Denklem" r:id="rId3" imgW="1218960" imgH="2412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776639" y="3094038"/>
          <a:ext cx="2019300" cy="452437"/>
        </p:xfrm>
        <a:graphic>
          <a:graphicData uri="http://schemas.openxmlformats.org/presentationml/2006/ole">
            <p:oleObj spid="_x0000_s5123" name="Denklem" r:id="rId4" imgW="965160" imgH="2156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779715" y="3501008"/>
          <a:ext cx="2019300" cy="481012"/>
        </p:xfrm>
        <a:graphic>
          <a:graphicData uri="http://schemas.openxmlformats.org/presentationml/2006/ole">
            <p:oleObj spid="_x0000_s5124" name="Denklem" r:id="rId5" imgW="965160" imgH="2286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779715" y="3956100"/>
          <a:ext cx="1301750" cy="481012"/>
        </p:xfrm>
        <a:graphic>
          <a:graphicData uri="http://schemas.openxmlformats.org/presentationml/2006/ole">
            <p:oleObj spid="_x0000_s5125" name="Denklem" r:id="rId6" imgW="6220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815830" y="4437112"/>
          <a:ext cx="1116013" cy="346075"/>
        </p:xfrm>
        <a:graphic>
          <a:graphicData uri="http://schemas.openxmlformats.org/presentationml/2006/ole">
            <p:oleObj spid="_x0000_s5126" name="Denklem" r:id="rId7" imgW="533160" imgH="164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Adsız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8926" y="142852"/>
            <a:ext cx="6000792" cy="6099428"/>
          </a:xfrm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77813" y="1643050"/>
          <a:ext cx="2551113" cy="506413"/>
        </p:xfrm>
        <a:graphic>
          <a:graphicData uri="http://schemas.openxmlformats.org/presentationml/2006/ole">
            <p:oleObj spid="_x0000_s23554" name="Denklem" r:id="rId4" imgW="1218960" imgH="241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88926" y="2171688"/>
          <a:ext cx="2019300" cy="452437"/>
        </p:xfrm>
        <a:graphic>
          <a:graphicData uri="http://schemas.openxmlformats.org/presentationml/2006/ole">
            <p:oleObj spid="_x0000_s23555" name="Denklem" r:id="rId5" imgW="965160" imgH="2156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92101" y="2578088"/>
          <a:ext cx="2019300" cy="481012"/>
        </p:xfrm>
        <a:graphic>
          <a:graphicData uri="http://schemas.openxmlformats.org/presentationml/2006/ole">
            <p:oleObj spid="_x0000_s23556" name="Denklem" r:id="rId6" imgW="965160" imgH="2286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92101" y="3033700"/>
          <a:ext cx="1301750" cy="481013"/>
        </p:xfrm>
        <a:graphic>
          <a:graphicData uri="http://schemas.openxmlformats.org/presentationml/2006/ole">
            <p:oleObj spid="_x0000_s23557" name="Denklem" r:id="rId7" imgW="622080" imgH="2286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28613" y="3514713"/>
          <a:ext cx="1116013" cy="346075"/>
        </p:xfrm>
        <a:graphic>
          <a:graphicData uri="http://schemas.openxmlformats.org/presentationml/2006/ole">
            <p:oleObj spid="_x0000_s23558" name="Denklem" r:id="rId8" imgW="53316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823</Words>
  <Application>Microsoft Office PowerPoint</Application>
  <PresentationFormat>Ekran Gösterisi (4:3)</PresentationFormat>
  <Paragraphs>361</Paragraphs>
  <Slides>13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5" baseType="lpstr">
      <vt:lpstr>Ofis Teması</vt:lpstr>
      <vt:lpstr>Denklem</vt:lpstr>
      <vt:lpstr>Sequential Circuits</vt:lpstr>
      <vt:lpstr>Sequential Circuits</vt:lpstr>
      <vt:lpstr>Design Example: Sequence Recognizer</vt:lpstr>
      <vt:lpstr>Obtain The State Diagran</vt:lpstr>
      <vt:lpstr>Obtain State Table</vt:lpstr>
      <vt:lpstr>Find Flip-Flop Input and Output Equations</vt:lpstr>
      <vt:lpstr>Draw Logic Diagram</vt:lpstr>
      <vt:lpstr>One Flip-flop per State (One-Hot) Assignment </vt:lpstr>
      <vt:lpstr>Slayt 9</vt:lpstr>
      <vt:lpstr>Design Example: modulo 3 accumulator for 2-bit operands</vt:lpstr>
      <vt:lpstr>The State Machine Diagram Model (SMD)</vt:lpstr>
      <vt:lpstr>Example-1</vt:lpstr>
      <vt:lpstr>Example-2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wsn</dc:creator>
  <cp:lastModifiedBy>sinan</cp:lastModifiedBy>
  <cp:revision>89</cp:revision>
  <dcterms:created xsi:type="dcterms:W3CDTF">2013-12-08T11:44:46Z</dcterms:created>
  <dcterms:modified xsi:type="dcterms:W3CDTF">2013-12-23T08:26:12Z</dcterms:modified>
</cp:coreProperties>
</file>