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8" r:id="rId3"/>
    <p:sldId id="275" r:id="rId4"/>
    <p:sldId id="276" r:id="rId5"/>
    <p:sldId id="277" r:id="rId6"/>
    <p:sldId id="278" r:id="rId7"/>
    <p:sldId id="284" r:id="rId8"/>
    <p:sldId id="285" r:id="rId9"/>
    <p:sldId id="287" r:id="rId10"/>
    <p:sldId id="289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7FD7-7853-499E-A704-5ED9DEE68F8D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A4F-5D0D-4B0E-BE2F-6A999338378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0348-4FDD-4F42-9218-9F0F8A3E0FF6}" type="slidenum">
              <a:rPr lang="en-US"/>
              <a:pPr/>
              <a:t>10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7413"/>
          </a:xfrm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90022" tIns="45011" rIns="90022" bIns="45011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66D3-F010-4A6B-997E-E56DC22D3516}" type="datetimeFigureOut">
              <a:rPr lang="tr-TR" smtClean="0"/>
              <a:pPr/>
              <a:t>29.12.2013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920880" cy="4536504"/>
          </a:xfrm>
        </p:spPr>
        <p:txBody>
          <a:bodyPr>
            <a:noAutofit/>
          </a:bodyPr>
          <a:lstStyle/>
          <a:p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Selected</a:t>
            </a:r>
            <a:r>
              <a:rPr lang="tr-TR" sz="9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r>
              <a:rPr lang="tr-TR" sz="9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Topics</a:t>
            </a:r>
            <a:endParaRPr lang="tr-TR" sz="9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  <a:cs typeface="Times New Roman" pitchFamily="18" charset="0"/>
              </a:rPr>
              <a:t>Consider a system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of flip-flops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connected</a:t>
            </a:r>
            <a:r>
              <a:rPr lang="tr-TR" sz="2800" dirty="0" smtClean="0">
                <a:latin typeface="Comic Sans MS" pitchFamily="66" charset="0"/>
                <a:cs typeface="Times New Roman" pitchFamily="18" charset="0"/>
              </a:rPr>
              <a:t> </a:t>
            </a:r>
            <a:br>
              <a:rPr lang="tr-TR" sz="280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 smtClean="0">
                <a:latin typeface="Comic Sans MS" pitchFamily="66" charset="0"/>
                <a:cs typeface="Times New Roman" pitchFamily="18" charset="0"/>
              </a:rPr>
              <a:t>by logic</a:t>
            </a:r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2800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clock period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is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too short</a:t>
            </a:r>
            <a:r>
              <a:rPr lang="en-US" sz="2800" dirty="0">
                <a:latin typeface="Comic Sans MS" pitchFamily="66" charset="0"/>
                <a:cs typeface="Times New Roman" pitchFamily="18" charset="0"/>
              </a:rPr>
              <a:t>, some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>
                <a:latin typeface="Comic Sans MS" pitchFamily="66" charset="0"/>
                <a:cs typeface="Times New Roman" pitchFamily="18" charset="0"/>
              </a:rPr>
              <a:t>data changes will not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>
                <a:latin typeface="Comic Sans MS" pitchFamily="66" charset="0"/>
                <a:cs typeface="Times New Roman" pitchFamily="18" charset="0"/>
              </a:rPr>
              <a:t>propagate through the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>
                <a:latin typeface="Comic Sans MS" pitchFamily="66" charset="0"/>
                <a:cs typeface="Times New Roman" pitchFamily="18" charset="0"/>
              </a:rPr>
              <a:t>circuit to flip-flop 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>
                <a:latin typeface="Comic Sans MS" pitchFamily="66" charset="0"/>
                <a:cs typeface="Times New Roman" pitchFamily="18" charset="0"/>
              </a:rPr>
              <a:t>inputs before the setup</a:t>
            </a:r>
            <a:br>
              <a:rPr lang="en-US" sz="2800" dirty="0">
                <a:latin typeface="Comic Sans MS" pitchFamily="66" charset="0"/>
                <a:cs typeface="Times New Roman" pitchFamily="18" charset="0"/>
              </a:rPr>
            </a:br>
            <a:r>
              <a:rPr lang="en-US" sz="2800" dirty="0">
                <a:latin typeface="Comic Sans MS" pitchFamily="66" charset="0"/>
                <a:cs typeface="Times New Roman" pitchFamily="18" charset="0"/>
              </a:rPr>
              <a:t>time interval begins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Circuit and System Level Timing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1752600"/>
            <a:ext cx="4249738" cy="3670301"/>
            <a:chOff x="2880" y="1104"/>
            <a:chExt cx="2677" cy="2312"/>
          </a:xfrm>
        </p:grpSpPr>
        <p:sp>
          <p:nvSpPr>
            <p:cNvPr id="539653" name="Freeform 5"/>
            <p:cNvSpPr>
              <a:spLocks/>
            </p:cNvSpPr>
            <p:nvPr/>
          </p:nvSpPr>
          <p:spPr bwMode="auto">
            <a:xfrm>
              <a:off x="3027" y="1108"/>
              <a:ext cx="236" cy="30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95"/>
                </a:cxn>
                <a:cxn ang="0">
                  <a:pos x="3" y="298"/>
                </a:cxn>
                <a:cxn ang="0">
                  <a:pos x="6" y="301"/>
                </a:cxn>
                <a:cxn ang="0">
                  <a:pos x="230" y="301"/>
                </a:cxn>
                <a:cxn ang="0">
                  <a:pos x="233" y="298"/>
                </a:cxn>
                <a:cxn ang="0">
                  <a:pos x="236" y="295"/>
                </a:cxn>
                <a:cxn ang="0">
                  <a:pos x="236" y="6"/>
                </a:cxn>
                <a:cxn ang="0">
                  <a:pos x="233" y="3"/>
                </a:cxn>
                <a:cxn ang="0">
                  <a:pos x="230" y="0"/>
                </a:cxn>
                <a:cxn ang="0">
                  <a:pos x="227" y="0"/>
                </a:cxn>
                <a:cxn ang="0">
                  <a:pos x="9" y="0"/>
                </a:cxn>
                <a:cxn ang="0">
                  <a:pos x="9" y="18"/>
                </a:cxn>
                <a:cxn ang="0">
                  <a:pos x="227" y="18"/>
                </a:cxn>
                <a:cxn ang="0">
                  <a:pos x="218" y="9"/>
                </a:cxn>
                <a:cxn ang="0">
                  <a:pos x="218" y="292"/>
                </a:cxn>
                <a:cxn ang="0">
                  <a:pos x="227" y="283"/>
                </a:cxn>
                <a:cxn ang="0">
                  <a:pos x="9" y="283"/>
                </a:cxn>
                <a:cxn ang="0">
                  <a:pos x="18" y="292"/>
                </a:cxn>
                <a:cxn ang="0">
                  <a:pos x="18" y="9"/>
                </a:cxn>
                <a:cxn ang="0">
                  <a:pos x="9" y="18"/>
                </a:cxn>
                <a:cxn ang="0">
                  <a:pos x="9" y="0"/>
                </a:cxn>
              </a:cxnLst>
              <a:rect l="0" t="0" r="r" b="b"/>
              <a:pathLst>
                <a:path w="236" h="30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95"/>
                  </a:lnTo>
                  <a:lnTo>
                    <a:pt x="3" y="298"/>
                  </a:lnTo>
                  <a:lnTo>
                    <a:pt x="6" y="301"/>
                  </a:lnTo>
                  <a:lnTo>
                    <a:pt x="230" y="301"/>
                  </a:lnTo>
                  <a:lnTo>
                    <a:pt x="233" y="298"/>
                  </a:lnTo>
                  <a:lnTo>
                    <a:pt x="236" y="295"/>
                  </a:lnTo>
                  <a:lnTo>
                    <a:pt x="236" y="6"/>
                  </a:lnTo>
                  <a:lnTo>
                    <a:pt x="233" y="3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227" y="18"/>
                  </a:lnTo>
                  <a:lnTo>
                    <a:pt x="218" y="9"/>
                  </a:lnTo>
                  <a:lnTo>
                    <a:pt x="218" y="292"/>
                  </a:lnTo>
                  <a:lnTo>
                    <a:pt x="227" y="283"/>
                  </a:lnTo>
                  <a:lnTo>
                    <a:pt x="9" y="283"/>
                  </a:lnTo>
                  <a:lnTo>
                    <a:pt x="18" y="292"/>
                  </a:lnTo>
                  <a:lnTo>
                    <a:pt x="18" y="9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54" name="Rectangle 6"/>
            <p:cNvSpPr>
              <a:spLocks noChangeArrowheads="1"/>
            </p:cNvSpPr>
            <p:nvPr/>
          </p:nvSpPr>
          <p:spPr bwMode="auto">
            <a:xfrm>
              <a:off x="3063" y="1285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55" name="Rectangle 7"/>
            <p:cNvSpPr>
              <a:spLocks noChangeArrowheads="1"/>
            </p:cNvSpPr>
            <p:nvPr/>
          </p:nvSpPr>
          <p:spPr bwMode="auto">
            <a:xfrm>
              <a:off x="3063" y="1154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56" name="Rectangle 8"/>
            <p:cNvSpPr>
              <a:spLocks noChangeArrowheads="1"/>
            </p:cNvSpPr>
            <p:nvPr/>
          </p:nvSpPr>
          <p:spPr bwMode="auto">
            <a:xfrm>
              <a:off x="3171" y="1154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57" name="Rectangle 9"/>
            <p:cNvSpPr>
              <a:spLocks noChangeArrowheads="1"/>
            </p:cNvSpPr>
            <p:nvPr/>
          </p:nvSpPr>
          <p:spPr bwMode="auto">
            <a:xfrm>
              <a:off x="3171" y="1295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58" name="Freeform 10"/>
            <p:cNvSpPr>
              <a:spLocks/>
            </p:cNvSpPr>
            <p:nvPr/>
          </p:nvSpPr>
          <p:spPr bwMode="auto">
            <a:xfrm>
              <a:off x="3027" y="1550"/>
              <a:ext cx="236" cy="3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94"/>
                </a:cxn>
                <a:cxn ang="0">
                  <a:pos x="3" y="297"/>
                </a:cxn>
                <a:cxn ang="0">
                  <a:pos x="6" y="300"/>
                </a:cxn>
                <a:cxn ang="0">
                  <a:pos x="230" y="300"/>
                </a:cxn>
                <a:cxn ang="0">
                  <a:pos x="233" y="297"/>
                </a:cxn>
                <a:cxn ang="0">
                  <a:pos x="236" y="294"/>
                </a:cxn>
                <a:cxn ang="0">
                  <a:pos x="236" y="6"/>
                </a:cxn>
                <a:cxn ang="0">
                  <a:pos x="233" y="3"/>
                </a:cxn>
                <a:cxn ang="0">
                  <a:pos x="230" y="0"/>
                </a:cxn>
                <a:cxn ang="0">
                  <a:pos x="227" y="0"/>
                </a:cxn>
                <a:cxn ang="0">
                  <a:pos x="9" y="0"/>
                </a:cxn>
                <a:cxn ang="0">
                  <a:pos x="9" y="18"/>
                </a:cxn>
                <a:cxn ang="0">
                  <a:pos x="227" y="18"/>
                </a:cxn>
                <a:cxn ang="0">
                  <a:pos x="218" y="9"/>
                </a:cxn>
                <a:cxn ang="0">
                  <a:pos x="218" y="291"/>
                </a:cxn>
                <a:cxn ang="0">
                  <a:pos x="227" y="283"/>
                </a:cxn>
                <a:cxn ang="0">
                  <a:pos x="9" y="283"/>
                </a:cxn>
                <a:cxn ang="0">
                  <a:pos x="18" y="291"/>
                </a:cxn>
                <a:cxn ang="0">
                  <a:pos x="18" y="9"/>
                </a:cxn>
                <a:cxn ang="0">
                  <a:pos x="9" y="18"/>
                </a:cxn>
                <a:cxn ang="0">
                  <a:pos x="9" y="0"/>
                </a:cxn>
              </a:cxnLst>
              <a:rect l="0" t="0" r="r" b="b"/>
              <a:pathLst>
                <a:path w="236" h="300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94"/>
                  </a:lnTo>
                  <a:lnTo>
                    <a:pt x="3" y="297"/>
                  </a:lnTo>
                  <a:lnTo>
                    <a:pt x="6" y="300"/>
                  </a:lnTo>
                  <a:lnTo>
                    <a:pt x="230" y="300"/>
                  </a:lnTo>
                  <a:lnTo>
                    <a:pt x="233" y="297"/>
                  </a:lnTo>
                  <a:lnTo>
                    <a:pt x="236" y="294"/>
                  </a:lnTo>
                  <a:lnTo>
                    <a:pt x="236" y="6"/>
                  </a:lnTo>
                  <a:lnTo>
                    <a:pt x="233" y="3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227" y="18"/>
                  </a:lnTo>
                  <a:lnTo>
                    <a:pt x="218" y="9"/>
                  </a:lnTo>
                  <a:lnTo>
                    <a:pt x="218" y="291"/>
                  </a:lnTo>
                  <a:lnTo>
                    <a:pt x="227" y="283"/>
                  </a:lnTo>
                  <a:lnTo>
                    <a:pt x="9" y="283"/>
                  </a:lnTo>
                  <a:lnTo>
                    <a:pt x="18" y="291"/>
                  </a:lnTo>
                  <a:lnTo>
                    <a:pt x="18" y="9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59" name="Rectangle 11"/>
            <p:cNvSpPr>
              <a:spLocks noChangeArrowheads="1"/>
            </p:cNvSpPr>
            <p:nvPr/>
          </p:nvSpPr>
          <p:spPr bwMode="auto">
            <a:xfrm>
              <a:off x="3063" y="1727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0" name="Rectangle 12"/>
            <p:cNvSpPr>
              <a:spLocks noChangeArrowheads="1"/>
            </p:cNvSpPr>
            <p:nvPr/>
          </p:nvSpPr>
          <p:spPr bwMode="auto">
            <a:xfrm>
              <a:off x="3063" y="1596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1" name="Rectangle 13"/>
            <p:cNvSpPr>
              <a:spLocks noChangeArrowheads="1"/>
            </p:cNvSpPr>
            <p:nvPr/>
          </p:nvSpPr>
          <p:spPr bwMode="auto">
            <a:xfrm>
              <a:off x="3171" y="1596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2" name="Rectangle 14"/>
            <p:cNvSpPr>
              <a:spLocks noChangeArrowheads="1"/>
            </p:cNvSpPr>
            <p:nvPr/>
          </p:nvSpPr>
          <p:spPr bwMode="auto">
            <a:xfrm>
              <a:off x="3171" y="1737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3" name="Freeform 15"/>
            <p:cNvSpPr>
              <a:spLocks/>
            </p:cNvSpPr>
            <p:nvPr/>
          </p:nvSpPr>
          <p:spPr bwMode="auto">
            <a:xfrm>
              <a:off x="3027" y="1992"/>
              <a:ext cx="236" cy="3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94"/>
                </a:cxn>
                <a:cxn ang="0">
                  <a:pos x="3" y="297"/>
                </a:cxn>
                <a:cxn ang="0">
                  <a:pos x="6" y="300"/>
                </a:cxn>
                <a:cxn ang="0">
                  <a:pos x="230" y="300"/>
                </a:cxn>
                <a:cxn ang="0">
                  <a:pos x="233" y="297"/>
                </a:cxn>
                <a:cxn ang="0">
                  <a:pos x="236" y="294"/>
                </a:cxn>
                <a:cxn ang="0">
                  <a:pos x="236" y="5"/>
                </a:cxn>
                <a:cxn ang="0">
                  <a:pos x="233" y="2"/>
                </a:cxn>
                <a:cxn ang="0">
                  <a:pos x="230" y="0"/>
                </a:cxn>
                <a:cxn ang="0">
                  <a:pos x="227" y="0"/>
                </a:cxn>
                <a:cxn ang="0">
                  <a:pos x="9" y="0"/>
                </a:cxn>
                <a:cxn ang="0">
                  <a:pos x="9" y="17"/>
                </a:cxn>
                <a:cxn ang="0">
                  <a:pos x="227" y="17"/>
                </a:cxn>
                <a:cxn ang="0">
                  <a:pos x="218" y="8"/>
                </a:cxn>
                <a:cxn ang="0">
                  <a:pos x="218" y="291"/>
                </a:cxn>
                <a:cxn ang="0">
                  <a:pos x="227" y="282"/>
                </a:cxn>
                <a:cxn ang="0">
                  <a:pos x="9" y="282"/>
                </a:cxn>
                <a:cxn ang="0">
                  <a:pos x="18" y="291"/>
                </a:cxn>
                <a:cxn ang="0">
                  <a:pos x="18" y="8"/>
                </a:cxn>
                <a:cxn ang="0">
                  <a:pos x="9" y="17"/>
                </a:cxn>
                <a:cxn ang="0">
                  <a:pos x="9" y="0"/>
                </a:cxn>
              </a:cxnLst>
              <a:rect l="0" t="0" r="r" b="b"/>
              <a:pathLst>
                <a:path w="236" h="300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94"/>
                  </a:lnTo>
                  <a:lnTo>
                    <a:pt x="3" y="297"/>
                  </a:lnTo>
                  <a:lnTo>
                    <a:pt x="6" y="300"/>
                  </a:lnTo>
                  <a:lnTo>
                    <a:pt x="230" y="300"/>
                  </a:lnTo>
                  <a:lnTo>
                    <a:pt x="233" y="297"/>
                  </a:lnTo>
                  <a:lnTo>
                    <a:pt x="236" y="294"/>
                  </a:lnTo>
                  <a:lnTo>
                    <a:pt x="236" y="5"/>
                  </a:lnTo>
                  <a:lnTo>
                    <a:pt x="233" y="2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227" y="17"/>
                  </a:lnTo>
                  <a:lnTo>
                    <a:pt x="218" y="8"/>
                  </a:lnTo>
                  <a:lnTo>
                    <a:pt x="218" y="291"/>
                  </a:lnTo>
                  <a:lnTo>
                    <a:pt x="227" y="282"/>
                  </a:lnTo>
                  <a:lnTo>
                    <a:pt x="9" y="282"/>
                  </a:lnTo>
                  <a:lnTo>
                    <a:pt x="18" y="291"/>
                  </a:lnTo>
                  <a:lnTo>
                    <a:pt x="18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64" name="Rectangle 16"/>
            <p:cNvSpPr>
              <a:spLocks noChangeArrowheads="1"/>
            </p:cNvSpPr>
            <p:nvPr/>
          </p:nvSpPr>
          <p:spPr bwMode="auto">
            <a:xfrm>
              <a:off x="3063" y="2168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5" name="Rectangle 17"/>
            <p:cNvSpPr>
              <a:spLocks noChangeArrowheads="1"/>
            </p:cNvSpPr>
            <p:nvPr/>
          </p:nvSpPr>
          <p:spPr bwMode="auto">
            <a:xfrm>
              <a:off x="3063" y="2037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6" name="Rectangle 18"/>
            <p:cNvSpPr>
              <a:spLocks noChangeArrowheads="1"/>
            </p:cNvSpPr>
            <p:nvPr/>
          </p:nvSpPr>
          <p:spPr bwMode="auto">
            <a:xfrm>
              <a:off x="3171" y="2037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7" name="Rectangle 19"/>
            <p:cNvSpPr>
              <a:spLocks noChangeArrowheads="1"/>
            </p:cNvSpPr>
            <p:nvPr/>
          </p:nvSpPr>
          <p:spPr bwMode="auto">
            <a:xfrm>
              <a:off x="3171" y="2178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68" name="Freeform 20"/>
            <p:cNvSpPr>
              <a:spLocks/>
            </p:cNvSpPr>
            <p:nvPr/>
          </p:nvSpPr>
          <p:spPr bwMode="auto">
            <a:xfrm>
              <a:off x="3027" y="2433"/>
              <a:ext cx="236" cy="3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94"/>
                </a:cxn>
                <a:cxn ang="0">
                  <a:pos x="3" y="297"/>
                </a:cxn>
                <a:cxn ang="0">
                  <a:pos x="6" y="300"/>
                </a:cxn>
                <a:cxn ang="0">
                  <a:pos x="230" y="300"/>
                </a:cxn>
                <a:cxn ang="0">
                  <a:pos x="233" y="297"/>
                </a:cxn>
                <a:cxn ang="0">
                  <a:pos x="236" y="294"/>
                </a:cxn>
                <a:cxn ang="0">
                  <a:pos x="236" y="6"/>
                </a:cxn>
                <a:cxn ang="0">
                  <a:pos x="233" y="3"/>
                </a:cxn>
                <a:cxn ang="0">
                  <a:pos x="230" y="0"/>
                </a:cxn>
                <a:cxn ang="0">
                  <a:pos x="227" y="0"/>
                </a:cxn>
                <a:cxn ang="0">
                  <a:pos x="9" y="0"/>
                </a:cxn>
                <a:cxn ang="0">
                  <a:pos x="9" y="18"/>
                </a:cxn>
                <a:cxn ang="0">
                  <a:pos x="227" y="18"/>
                </a:cxn>
                <a:cxn ang="0">
                  <a:pos x="218" y="9"/>
                </a:cxn>
                <a:cxn ang="0">
                  <a:pos x="218" y="292"/>
                </a:cxn>
                <a:cxn ang="0">
                  <a:pos x="227" y="283"/>
                </a:cxn>
                <a:cxn ang="0">
                  <a:pos x="9" y="283"/>
                </a:cxn>
                <a:cxn ang="0">
                  <a:pos x="18" y="292"/>
                </a:cxn>
                <a:cxn ang="0">
                  <a:pos x="18" y="9"/>
                </a:cxn>
                <a:cxn ang="0">
                  <a:pos x="9" y="18"/>
                </a:cxn>
                <a:cxn ang="0">
                  <a:pos x="9" y="0"/>
                </a:cxn>
              </a:cxnLst>
              <a:rect l="0" t="0" r="r" b="b"/>
              <a:pathLst>
                <a:path w="236" h="300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94"/>
                  </a:lnTo>
                  <a:lnTo>
                    <a:pt x="3" y="297"/>
                  </a:lnTo>
                  <a:lnTo>
                    <a:pt x="6" y="300"/>
                  </a:lnTo>
                  <a:lnTo>
                    <a:pt x="230" y="300"/>
                  </a:lnTo>
                  <a:lnTo>
                    <a:pt x="233" y="297"/>
                  </a:lnTo>
                  <a:lnTo>
                    <a:pt x="236" y="294"/>
                  </a:lnTo>
                  <a:lnTo>
                    <a:pt x="236" y="6"/>
                  </a:lnTo>
                  <a:lnTo>
                    <a:pt x="233" y="3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227" y="18"/>
                  </a:lnTo>
                  <a:lnTo>
                    <a:pt x="218" y="9"/>
                  </a:lnTo>
                  <a:lnTo>
                    <a:pt x="218" y="292"/>
                  </a:lnTo>
                  <a:lnTo>
                    <a:pt x="227" y="283"/>
                  </a:lnTo>
                  <a:lnTo>
                    <a:pt x="9" y="283"/>
                  </a:lnTo>
                  <a:lnTo>
                    <a:pt x="18" y="292"/>
                  </a:lnTo>
                  <a:lnTo>
                    <a:pt x="18" y="9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69" name="Rectangle 21"/>
            <p:cNvSpPr>
              <a:spLocks noChangeArrowheads="1"/>
            </p:cNvSpPr>
            <p:nvPr/>
          </p:nvSpPr>
          <p:spPr bwMode="auto">
            <a:xfrm>
              <a:off x="3063" y="2610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0" name="Rectangle 22"/>
            <p:cNvSpPr>
              <a:spLocks noChangeArrowheads="1"/>
            </p:cNvSpPr>
            <p:nvPr/>
          </p:nvSpPr>
          <p:spPr bwMode="auto">
            <a:xfrm>
              <a:off x="3063" y="2479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1" name="Rectangle 23"/>
            <p:cNvSpPr>
              <a:spLocks noChangeArrowheads="1"/>
            </p:cNvSpPr>
            <p:nvPr/>
          </p:nvSpPr>
          <p:spPr bwMode="auto">
            <a:xfrm>
              <a:off x="3171" y="2479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2" name="Rectangle 24"/>
            <p:cNvSpPr>
              <a:spLocks noChangeArrowheads="1"/>
            </p:cNvSpPr>
            <p:nvPr/>
          </p:nvSpPr>
          <p:spPr bwMode="auto">
            <a:xfrm>
              <a:off x="3171" y="2620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3" name="Freeform 25"/>
            <p:cNvSpPr>
              <a:spLocks/>
            </p:cNvSpPr>
            <p:nvPr/>
          </p:nvSpPr>
          <p:spPr bwMode="auto">
            <a:xfrm>
              <a:off x="3027" y="2875"/>
              <a:ext cx="236" cy="3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94"/>
                </a:cxn>
                <a:cxn ang="0">
                  <a:pos x="3" y="297"/>
                </a:cxn>
                <a:cxn ang="0">
                  <a:pos x="6" y="300"/>
                </a:cxn>
                <a:cxn ang="0">
                  <a:pos x="230" y="300"/>
                </a:cxn>
                <a:cxn ang="0">
                  <a:pos x="233" y="297"/>
                </a:cxn>
                <a:cxn ang="0">
                  <a:pos x="236" y="294"/>
                </a:cxn>
                <a:cxn ang="0">
                  <a:pos x="236" y="6"/>
                </a:cxn>
                <a:cxn ang="0">
                  <a:pos x="233" y="3"/>
                </a:cxn>
                <a:cxn ang="0">
                  <a:pos x="230" y="0"/>
                </a:cxn>
                <a:cxn ang="0">
                  <a:pos x="227" y="0"/>
                </a:cxn>
                <a:cxn ang="0">
                  <a:pos x="9" y="0"/>
                </a:cxn>
                <a:cxn ang="0">
                  <a:pos x="9" y="17"/>
                </a:cxn>
                <a:cxn ang="0">
                  <a:pos x="227" y="17"/>
                </a:cxn>
                <a:cxn ang="0">
                  <a:pos x="218" y="8"/>
                </a:cxn>
                <a:cxn ang="0">
                  <a:pos x="218" y="291"/>
                </a:cxn>
                <a:cxn ang="0">
                  <a:pos x="227" y="282"/>
                </a:cxn>
                <a:cxn ang="0">
                  <a:pos x="9" y="282"/>
                </a:cxn>
                <a:cxn ang="0">
                  <a:pos x="18" y="291"/>
                </a:cxn>
                <a:cxn ang="0">
                  <a:pos x="18" y="8"/>
                </a:cxn>
                <a:cxn ang="0">
                  <a:pos x="9" y="17"/>
                </a:cxn>
                <a:cxn ang="0">
                  <a:pos x="9" y="0"/>
                </a:cxn>
              </a:cxnLst>
              <a:rect l="0" t="0" r="r" b="b"/>
              <a:pathLst>
                <a:path w="236" h="300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94"/>
                  </a:lnTo>
                  <a:lnTo>
                    <a:pt x="3" y="297"/>
                  </a:lnTo>
                  <a:lnTo>
                    <a:pt x="6" y="300"/>
                  </a:lnTo>
                  <a:lnTo>
                    <a:pt x="230" y="300"/>
                  </a:lnTo>
                  <a:lnTo>
                    <a:pt x="233" y="297"/>
                  </a:lnTo>
                  <a:lnTo>
                    <a:pt x="236" y="294"/>
                  </a:lnTo>
                  <a:lnTo>
                    <a:pt x="236" y="6"/>
                  </a:lnTo>
                  <a:lnTo>
                    <a:pt x="233" y="3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227" y="17"/>
                  </a:lnTo>
                  <a:lnTo>
                    <a:pt x="218" y="8"/>
                  </a:lnTo>
                  <a:lnTo>
                    <a:pt x="218" y="291"/>
                  </a:lnTo>
                  <a:lnTo>
                    <a:pt x="227" y="282"/>
                  </a:lnTo>
                  <a:lnTo>
                    <a:pt x="9" y="282"/>
                  </a:lnTo>
                  <a:lnTo>
                    <a:pt x="18" y="291"/>
                  </a:lnTo>
                  <a:lnTo>
                    <a:pt x="18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74" name="Rectangle 26"/>
            <p:cNvSpPr>
              <a:spLocks noChangeArrowheads="1"/>
            </p:cNvSpPr>
            <p:nvPr/>
          </p:nvSpPr>
          <p:spPr bwMode="auto">
            <a:xfrm>
              <a:off x="3063" y="3051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5" name="Rectangle 27"/>
            <p:cNvSpPr>
              <a:spLocks noChangeArrowheads="1"/>
            </p:cNvSpPr>
            <p:nvPr/>
          </p:nvSpPr>
          <p:spPr bwMode="auto">
            <a:xfrm>
              <a:off x="3063" y="2920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6" name="Rectangle 28"/>
            <p:cNvSpPr>
              <a:spLocks noChangeArrowheads="1"/>
            </p:cNvSpPr>
            <p:nvPr/>
          </p:nvSpPr>
          <p:spPr bwMode="auto">
            <a:xfrm>
              <a:off x="3171" y="2920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7" name="Rectangle 29"/>
            <p:cNvSpPr>
              <a:spLocks noChangeArrowheads="1"/>
            </p:cNvSpPr>
            <p:nvPr/>
          </p:nvSpPr>
          <p:spPr bwMode="auto">
            <a:xfrm>
              <a:off x="3171" y="3062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78" name="Freeform 30"/>
            <p:cNvSpPr>
              <a:spLocks/>
            </p:cNvSpPr>
            <p:nvPr/>
          </p:nvSpPr>
          <p:spPr bwMode="auto">
            <a:xfrm>
              <a:off x="2927" y="1301"/>
              <a:ext cx="128" cy="18"/>
            </a:xfrm>
            <a:custGeom>
              <a:avLst/>
              <a:gdLst/>
              <a:ahLst/>
              <a:cxnLst>
                <a:cxn ang="0">
                  <a:pos x="119" y="18"/>
                </a:cxn>
                <a:cxn ang="0">
                  <a:pos x="122" y="18"/>
                </a:cxn>
                <a:cxn ang="0">
                  <a:pos x="125" y="15"/>
                </a:cxn>
                <a:cxn ang="0">
                  <a:pos x="128" y="12"/>
                </a:cxn>
                <a:cxn ang="0">
                  <a:pos x="128" y="6"/>
                </a:cxn>
                <a:cxn ang="0">
                  <a:pos x="125" y="3"/>
                </a:cxn>
                <a:cxn ang="0">
                  <a:pos x="12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19" y="18"/>
                </a:cxn>
              </a:cxnLst>
              <a:rect l="0" t="0" r="r" b="b"/>
              <a:pathLst>
                <a:path w="128" h="18">
                  <a:moveTo>
                    <a:pt x="119" y="18"/>
                  </a:moveTo>
                  <a:lnTo>
                    <a:pt x="122" y="18"/>
                  </a:lnTo>
                  <a:lnTo>
                    <a:pt x="125" y="15"/>
                  </a:lnTo>
                  <a:lnTo>
                    <a:pt x="128" y="12"/>
                  </a:lnTo>
                  <a:lnTo>
                    <a:pt x="128" y="6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1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79" name="Freeform 31"/>
            <p:cNvSpPr>
              <a:spLocks/>
            </p:cNvSpPr>
            <p:nvPr/>
          </p:nvSpPr>
          <p:spPr bwMode="auto">
            <a:xfrm>
              <a:off x="2927" y="1301"/>
              <a:ext cx="18" cy="200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999"/>
                </a:cxn>
                <a:cxn ang="0">
                  <a:pos x="3" y="2002"/>
                </a:cxn>
                <a:cxn ang="0">
                  <a:pos x="6" y="2005"/>
                </a:cxn>
                <a:cxn ang="0">
                  <a:pos x="12" y="2005"/>
                </a:cxn>
                <a:cxn ang="0">
                  <a:pos x="15" y="2002"/>
                </a:cxn>
                <a:cxn ang="0">
                  <a:pos x="18" y="1999"/>
                </a:cxn>
                <a:cxn ang="0">
                  <a:pos x="18" y="1996"/>
                </a:cxn>
                <a:cxn ang="0">
                  <a:pos x="18" y="9"/>
                </a:cxn>
              </a:cxnLst>
              <a:rect l="0" t="0" r="r" b="b"/>
              <a:pathLst>
                <a:path w="18" h="200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999"/>
                  </a:lnTo>
                  <a:lnTo>
                    <a:pt x="3" y="2002"/>
                  </a:lnTo>
                  <a:lnTo>
                    <a:pt x="6" y="2005"/>
                  </a:lnTo>
                  <a:lnTo>
                    <a:pt x="12" y="2005"/>
                  </a:lnTo>
                  <a:lnTo>
                    <a:pt x="15" y="2002"/>
                  </a:lnTo>
                  <a:lnTo>
                    <a:pt x="18" y="1999"/>
                  </a:lnTo>
                  <a:lnTo>
                    <a:pt x="18" y="199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0" name="Freeform 32"/>
            <p:cNvSpPr>
              <a:spLocks/>
            </p:cNvSpPr>
            <p:nvPr/>
          </p:nvSpPr>
          <p:spPr bwMode="auto">
            <a:xfrm>
              <a:off x="2927" y="1743"/>
              <a:ext cx="128" cy="17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22" y="17"/>
                </a:cxn>
                <a:cxn ang="0">
                  <a:pos x="125" y="15"/>
                </a:cxn>
                <a:cxn ang="0">
                  <a:pos x="128" y="12"/>
                </a:cxn>
                <a:cxn ang="0">
                  <a:pos x="128" y="6"/>
                </a:cxn>
                <a:cxn ang="0">
                  <a:pos x="125" y="3"/>
                </a:cxn>
                <a:cxn ang="0">
                  <a:pos x="12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19" y="17"/>
                </a:cxn>
              </a:cxnLst>
              <a:rect l="0" t="0" r="r" b="b"/>
              <a:pathLst>
                <a:path w="128" h="17">
                  <a:moveTo>
                    <a:pt x="119" y="17"/>
                  </a:moveTo>
                  <a:lnTo>
                    <a:pt x="122" y="17"/>
                  </a:lnTo>
                  <a:lnTo>
                    <a:pt x="125" y="15"/>
                  </a:lnTo>
                  <a:lnTo>
                    <a:pt x="128" y="12"/>
                  </a:lnTo>
                  <a:lnTo>
                    <a:pt x="128" y="6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1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1" name="Freeform 33"/>
            <p:cNvSpPr>
              <a:spLocks/>
            </p:cNvSpPr>
            <p:nvPr/>
          </p:nvSpPr>
          <p:spPr bwMode="auto">
            <a:xfrm>
              <a:off x="2927" y="2184"/>
              <a:ext cx="128" cy="18"/>
            </a:xfrm>
            <a:custGeom>
              <a:avLst/>
              <a:gdLst/>
              <a:ahLst/>
              <a:cxnLst>
                <a:cxn ang="0">
                  <a:pos x="119" y="18"/>
                </a:cxn>
                <a:cxn ang="0">
                  <a:pos x="122" y="18"/>
                </a:cxn>
                <a:cxn ang="0">
                  <a:pos x="125" y="15"/>
                </a:cxn>
                <a:cxn ang="0">
                  <a:pos x="128" y="12"/>
                </a:cxn>
                <a:cxn ang="0">
                  <a:pos x="128" y="6"/>
                </a:cxn>
                <a:cxn ang="0">
                  <a:pos x="125" y="3"/>
                </a:cxn>
                <a:cxn ang="0">
                  <a:pos x="12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19" y="18"/>
                </a:cxn>
              </a:cxnLst>
              <a:rect l="0" t="0" r="r" b="b"/>
              <a:pathLst>
                <a:path w="128" h="18">
                  <a:moveTo>
                    <a:pt x="119" y="18"/>
                  </a:moveTo>
                  <a:lnTo>
                    <a:pt x="122" y="18"/>
                  </a:lnTo>
                  <a:lnTo>
                    <a:pt x="125" y="15"/>
                  </a:lnTo>
                  <a:lnTo>
                    <a:pt x="128" y="12"/>
                  </a:lnTo>
                  <a:lnTo>
                    <a:pt x="128" y="6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1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2" name="Freeform 34"/>
            <p:cNvSpPr>
              <a:spLocks/>
            </p:cNvSpPr>
            <p:nvPr/>
          </p:nvSpPr>
          <p:spPr bwMode="auto">
            <a:xfrm>
              <a:off x="2927" y="2626"/>
              <a:ext cx="128" cy="18"/>
            </a:xfrm>
            <a:custGeom>
              <a:avLst/>
              <a:gdLst/>
              <a:ahLst/>
              <a:cxnLst>
                <a:cxn ang="0">
                  <a:pos x="119" y="18"/>
                </a:cxn>
                <a:cxn ang="0">
                  <a:pos x="122" y="18"/>
                </a:cxn>
                <a:cxn ang="0">
                  <a:pos x="125" y="15"/>
                </a:cxn>
                <a:cxn ang="0">
                  <a:pos x="128" y="12"/>
                </a:cxn>
                <a:cxn ang="0">
                  <a:pos x="128" y="6"/>
                </a:cxn>
                <a:cxn ang="0">
                  <a:pos x="125" y="3"/>
                </a:cxn>
                <a:cxn ang="0">
                  <a:pos x="12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19" y="18"/>
                </a:cxn>
              </a:cxnLst>
              <a:rect l="0" t="0" r="r" b="b"/>
              <a:pathLst>
                <a:path w="128" h="18">
                  <a:moveTo>
                    <a:pt x="119" y="18"/>
                  </a:moveTo>
                  <a:lnTo>
                    <a:pt x="122" y="18"/>
                  </a:lnTo>
                  <a:lnTo>
                    <a:pt x="125" y="15"/>
                  </a:lnTo>
                  <a:lnTo>
                    <a:pt x="128" y="12"/>
                  </a:lnTo>
                  <a:lnTo>
                    <a:pt x="128" y="6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1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3" name="Freeform 35"/>
            <p:cNvSpPr>
              <a:spLocks/>
            </p:cNvSpPr>
            <p:nvPr/>
          </p:nvSpPr>
          <p:spPr bwMode="auto">
            <a:xfrm>
              <a:off x="2927" y="3067"/>
              <a:ext cx="128" cy="18"/>
            </a:xfrm>
            <a:custGeom>
              <a:avLst/>
              <a:gdLst/>
              <a:ahLst/>
              <a:cxnLst>
                <a:cxn ang="0">
                  <a:pos x="119" y="18"/>
                </a:cxn>
                <a:cxn ang="0">
                  <a:pos x="122" y="18"/>
                </a:cxn>
                <a:cxn ang="0">
                  <a:pos x="125" y="15"/>
                </a:cxn>
                <a:cxn ang="0">
                  <a:pos x="128" y="12"/>
                </a:cxn>
                <a:cxn ang="0">
                  <a:pos x="128" y="6"/>
                </a:cxn>
                <a:cxn ang="0">
                  <a:pos x="125" y="3"/>
                </a:cxn>
                <a:cxn ang="0">
                  <a:pos x="12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19" y="18"/>
                </a:cxn>
              </a:cxnLst>
              <a:rect l="0" t="0" r="r" b="b"/>
              <a:pathLst>
                <a:path w="128" h="18">
                  <a:moveTo>
                    <a:pt x="119" y="18"/>
                  </a:moveTo>
                  <a:lnTo>
                    <a:pt x="122" y="18"/>
                  </a:lnTo>
                  <a:lnTo>
                    <a:pt x="125" y="15"/>
                  </a:lnTo>
                  <a:lnTo>
                    <a:pt x="128" y="12"/>
                  </a:lnTo>
                  <a:lnTo>
                    <a:pt x="128" y="6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1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4" name="Oval 36"/>
            <p:cNvSpPr>
              <a:spLocks noChangeArrowheads="1"/>
            </p:cNvSpPr>
            <p:nvPr/>
          </p:nvSpPr>
          <p:spPr bwMode="auto">
            <a:xfrm>
              <a:off x="2908" y="1724"/>
              <a:ext cx="56" cy="5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5" name="Freeform 37"/>
            <p:cNvSpPr>
              <a:spLocks/>
            </p:cNvSpPr>
            <p:nvPr/>
          </p:nvSpPr>
          <p:spPr bwMode="auto">
            <a:xfrm>
              <a:off x="2899" y="1715"/>
              <a:ext cx="71" cy="72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3" y="53"/>
                </a:cxn>
                <a:cxn ang="0">
                  <a:pos x="9" y="59"/>
                </a:cxn>
                <a:cxn ang="0">
                  <a:pos x="19" y="69"/>
                </a:cxn>
                <a:cxn ang="0">
                  <a:pos x="24" y="72"/>
                </a:cxn>
                <a:cxn ang="0">
                  <a:pos x="44" y="65"/>
                </a:cxn>
                <a:cxn ang="0">
                  <a:pos x="47" y="70"/>
                </a:cxn>
                <a:cxn ang="0">
                  <a:pos x="52" y="69"/>
                </a:cxn>
                <a:cxn ang="0">
                  <a:pos x="60" y="60"/>
                </a:cxn>
                <a:cxn ang="0">
                  <a:pos x="63" y="57"/>
                </a:cxn>
                <a:cxn ang="0">
                  <a:pos x="66" y="54"/>
                </a:cxn>
                <a:cxn ang="0">
                  <a:pos x="66" y="54"/>
                </a:cxn>
                <a:cxn ang="0">
                  <a:pos x="68" y="43"/>
                </a:cxn>
                <a:cxn ang="0">
                  <a:pos x="71" y="32"/>
                </a:cxn>
                <a:cxn ang="0">
                  <a:pos x="66" y="17"/>
                </a:cxn>
                <a:cxn ang="0">
                  <a:pos x="66" y="17"/>
                </a:cxn>
                <a:cxn ang="0">
                  <a:pos x="63" y="15"/>
                </a:cxn>
                <a:cxn ang="0">
                  <a:pos x="60" y="12"/>
                </a:cxn>
                <a:cxn ang="0">
                  <a:pos x="52" y="3"/>
                </a:cxn>
                <a:cxn ang="0">
                  <a:pos x="47" y="1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7" y="13"/>
                </a:cxn>
                <a:cxn ang="0">
                  <a:pos x="6" y="17"/>
                </a:cxn>
                <a:cxn ang="0">
                  <a:pos x="0" y="25"/>
                </a:cxn>
                <a:cxn ang="0">
                  <a:pos x="18" y="31"/>
                </a:cxn>
                <a:cxn ang="0">
                  <a:pos x="18" y="29"/>
                </a:cxn>
                <a:cxn ang="0">
                  <a:pos x="19" y="25"/>
                </a:cxn>
                <a:cxn ang="0">
                  <a:pos x="25" y="20"/>
                </a:cxn>
                <a:cxn ang="0">
                  <a:pos x="30" y="17"/>
                </a:cxn>
                <a:cxn ang="0">
                  <a:pos x="41" y="19"/>
                </a:cxn>
                <a:cxn ang="0">
                  <a:pos x="46" y="20"/>
                </a:cxn>
                <a:cxn ang="0">
                  <a:pos x="43" y="17"/>
                </a:cxn>
                <a:cxn ang="0">
                  <a:pos x="46" y="20"/>
                </a:cxn>
                <a:cxn ang="0">
                  <a:pos x="49" y="23"/>
                </a:cxn>
                <a:cxn ang="0">
                  <a:pos x="55" y="29"/>
                </a:cxn>
                <a:cxn ang="0">
                  <a:pos x="53" y="38"/>
                </a:cxn>
                <a:cxn ang="0">
                  <a:pos x="56" y="31"/>
                </a:cxn>
                <a:cxn ang="0">
                  <a:pos x="55" y="43"/>
                </a:cxn>
                <a:cxn ang="0">
                  <a:pos x="49" y="48"/>
                </a:cxn>
                <a:cxn ang="0">
                  <a:pos x="46" y="51"/>
                </a:cxn>
                <a:cxn ang="0">
                  <a:pos x="43" y="54"/>
                </a:cxn>
                <a:cxn ang="0">
                  <a:pos x="46" y="51"/>
                </a:cxn>
                <a:cxn ang="0">
                  <a:pos x="41" y="53"/>
                </a:cxn>
                <a:cxn ang="0">
                  <a:pos x="27" y="65"/>
                </a:cxn>
                <a:cxn ang="0">
                  <a:pos x="30" y="54"/>
                </a:cxn>
                <a:cxn ang="0">
                  <a:pos x="25" y="51"/>
                </a:cxn>
                <a:cxn ang="0">
                  <a:pos x="19" y="47"/>
                </a:cxn>
                <a:cxn ang="0">
                  <a:pos x="18" y="43"/>
                </a:cxn>
                <a:cxn ang="0">
                  <a:pos x="18" y="41"/>
                </a:cxn>
              </a:cxnLst>
              <a:rect l="0" t="0" r="r" b="b"/>
              <a:pathLst>
                <a:path w="71" h="72">
                  <a:moveTo>
                    <a:pt x="0" y="37"/>
                  </a:moveTo>
                  <a:lnTo>
                    <a:pt x="0" y="47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3"/>
                  </a:lnTo>
                  <a:lnTo>
                    <a:pt x="5" y="54"/>
                  </a:lnTo>
                  <a:lnTo>
                    <a:pt x="7" y="59"/>
                  </a:lnTo>
                  <a:lnTo>
                    <a:pt x="9" y="59"/>
                  </a:lnTo>
                  <a:lnTo>
                    <a:pt x="6" y="57"/>
                  </a:lnTo>
                  <a:lnTo>
                    <a:pt x="18" y="69"/>
                  </a:lnTo>
                  <a:lnTo>
                    <a:pt x="19" y="69"/>
                  </a:lnTo>
                  <a:lnTo>
                    <a:pt x="21" y="70"/>
                  </a:lnTo>
                  <a:lnTo>
                    <a:pt x="22" y="70"/>
                  </a:lnTo>
                  <a:lnTo>
                    <a:pt x="24" y="72"/>
                  </a:lnTo>
                  <a:lnTo>
                    <a:pt x="31" y="72"/>
                  </a:lnTo>
                  <a:lnTo>
                    <a:pt x="30" y="70"/>
                  </a:lnTo>
                  <a:lnTo>
                    <a:pt x="44" y="65"/>
                  </a:lnTo>
                  <a:lnTo>
                    <a:pt x="41" y="69"/>
                  </a:lnTo>
                  <a:lnTo>
                    <a:pt x="46" y="72"/>
                  </a:lnTo>
                  <a:lnTo>
                    <a:pt x="47" y="70"/>
                  </a:lnTo>
                  <a:lnTo>
                    <a:pt x="53" y="68"/>
                  </a:lnTo>
                  <a:lnTo>
                    <a:pt x="53" y="66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8" y="65"/>
                  </a:lnTo>
                  <a:lnTo>
                    <a:pt x="60" y="60"/>
                  </a:lnTo>
                  <a:lnTo>
                    <a:pt x="56" y="65"/>
                  </a:lnTo>
                  <a:lnTo>
                    <a:pt x="60" y="62"/>
                  </a:lnTo>
                  <a:lnTo>
                    <a:pt x="63" y="57"/>
                  </a:lnTo>
                  <a:lnTo>
                    <a:pt x="59" y="62"/>
                  </a:lnTo>
                  <a:lnTo>
                    <a:pt x="63" y="59"/>
                  </a:lnTo>
                  <a:lnTo>
                    <a:pt x="66" y="54"/>
                  </a:lnTo>
                  <a:lnTo>
                    <a:pt x="68" y="53"/>
                  </a:lnTo>
                  <a:lnTo>
                    <a:pt x="65" y="54"/>
                  </a:lnTo>
                  <a:lnTo>
                    <a:pt x="66" y="54"/>
                  </a:lnTo>
                  <a:lnTo>
                    <a:pt x="69" y="48"/>
                  </a:lnTo>
                  <a:lnTo>
                    <a:pt x="71" y="47"/>
                  </a:lnTo>
                  <a:lnTo>
                    <a:pt x="68" y="43"/>
                  </a:lnTo>
                  <a:lnTo>
                    <a:pt x="63" y="45"/>
                  </a:lnTo>
                  <a:lnTo>
                    <a:pt x="69" y="31"/>
                  </a:lnTo>
                  <a:lnTo>
                    <a:pt x="71" y="32"/>
                  </a:lnTo>
                  <a:lnTo>
                    <a:pt x="71" y="25"/>
                  </a:lnTo>
                  <a:lnTo>
                    <a:pt x="69" y="23"/>
                  </a:lnTo>
                  <a:lnTo>
                    <a:pt x="66" y="17"/>
                  </a:lnTo>
                  <a:lnTo>
                    <a:pt x="65" y="17"/>
                  </a:lnTo>
                  <a:lnTo>
                    <a:pt x="68" y="19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59" y="10"/>
                  </a:lnTo>
                  <a:lnTo>
                    <a:pt x="63" y="15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60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3" y="6"/>
                  </a:lnTo>
                  <a:lnTo>
                    <a:pt x="53" y="4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6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18" y="37"/>
                  </a:lnTo>
                  <a:lnTo>
                    <a:pt x="18" y="31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8" y="29"/>
                  </a:lnTo>
                  <a:lnTo>
                    <a:pt x="21" y="25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40" y="17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6" y="20"/>
                  </a:lnTo>
                  <a:lnTo>
                    <a:pt x="47" y="22"/>
                  </a:lnTo>
                  <a:lnTo>
                    <a:pt x="46" y="19"/>
                  </a:lnTo>
                  <a:lnTo>
                    <a:pt x="43" y="17"/>
                  </a:lnTo>
                  <a:lnTo>
                    <a:pt x="50" y="25"/>
                  </a:lnTo>
                  <a:lnTo>
                    <a:pt x="49" y="22"/>
                  </a:lnTo>
                  <a:lnTo>
                    <a:pt x="46" y="20"/>
                  </a:lnTo>
                  <a:lnTo>
                    <a:pt x="53" y="28"/>
                  </a:lnTo>
                  <a:lnTo>
                    <a:pt x="52" y="25"/>
                  </a:lnTo>
                  <a:lnTo>
                    <a:pt x="49" y="23"/>
                  </a:lnTo>
                  <a:lnTo>
                    <a:pt x="50" y="25"/>
                  </a:lnTo>
                  <a:lnTo>
                    <a:pt x="53" y="29"/>
                  </a:lnTo>
                  <a:lnTo>
                    <a:pt x="55" y="29"/>
                  </a:lnTo>
                  <a:lnTo>
                    <a:pt x="52" y="29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8" y="43"/>
                  </a:lnTo>
                  <a:lnTo>
                    <a:pt x="63" y="28"/>
                  </a:lnTo>
                  <a:lnTo>
                    <a:pt x="56" y="31"/>
                  </a:lnTo>
                  <a:lnTo>
                    <a:pt x="53" y="41"/>
                  </a:lnTo>
                  <a:lnTo>
                    <a:pt x="52" y="43"/>
                  </a:lnTo>
                  <a:lnTo>
                    <a:pt x="55" y="43"/>
                  </a:lnTo>
                  <a:lnTo>
                    <a:pt x="53" y="43"/>
                  </a:lnTo>
                  <a:lnTo>
                    <a:pt x="50" y="47"/>
                  </a:lnTo>
                  <a:lnTo>
                    <a:pt x="49" y="48"/>
                  </a:lnTo>
                  <a:lnTo>
                    <a:pt x="52" y="47"/>
                  </a:lnTo>
                  <a:lnTo>
                    <a:pt x="53" y="44"/>
                  </a:lnTo>
                  <a:lnTo>
                    <a:pt x="46" y="51"/>
                  </a:lnTo>
                  <a:lnTo>
                    <a:pt x="49" y="50"/>
                  </a:lnTo>
                  <a:lnTo>
                    <a:pt x="50" y="47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47" y="50"/>
                  </a:lnTo>
                  <a:lnTo>
                    <a:pt x="46" y="51"/>
                  </a:lnTo>
                  <a:lnTo>
                    <a:pt x="41" y="54"/>
                  </a:lnTo>
                  <a:lnTo>
                    <a:pt x="41" y="56"/>
                  </a:lnTo>
                  <a:lnTo>
                    <a:pt x="41" y="53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5"/>
                  </a:lnTo>
                  <a:lnTo>
                    <a:pt x="41" y="59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9" y="43"/>
                  </a:lnTo>
                  <a:lnTo>
                    <a:pt x="18" y="41"/>
                  </a:lnTo>
                  <a:lnTo>
                    <a:pt x="18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6" name="Oval 38"/>
            <p:cNvSpPr>
              <a:spLocks noChangeArrowheads="1"/>
            </p:cNvSpPr>
            <p:nvPr/>
          </p:nvSpPr>
          <p:spPr bwMode="auto">
            <a:xfrm>
              <a:off x="2908" y="2165"/>
              <a:ext cx="56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7" name="Freeform 39"/>
            <p:cNvSpPr>
              <a:spLocks/>
            </p:cNvSpPr>
            <p:nvPr/>
          </p:nvSpPr>
          <p:spPr bwMode="auto">
            <a:xfrm>
              <a:off x="2899" y="2156"/>
              <a:ext cx="71" cy="73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3" y="53"/>
                </a:cxn>
                <a:cxn ang="0">
                  <a:pos x="9" y="59"/>
                </a:cxn>
                <a:cxn ang="0">
                  <a:pos x="19" y="70"/>
                </a:cxn>
                <a:cxn ang="0">
                  <a:pos x="24" y="73"/>
                </a:cxn>
                <a:cxn ang="0">
                  <a:pos x="44" y="65"/>
                </a:cxn>
                <a:cxn ang="0">
                  <a:pos x="47" y="71"/>
                </a:cxn>
                <a:cxn ang="0">
                  <a:pos x="52" y="70"/>
                </a:cxn>
                <a:cxn ang="0">
                  <a:pos x="60" y="61"/>
                </a:cxn>
                <a:cxn ang="0">
                  <a:pos x="63" y="58"/>
                </a:cxn>
                <a:cxn ang="0">
                  <a:pos x="66" y="55"/>
                </a:cxn>
                <a:cxn ang="0">
                  <a:pos x="66" y="55"/>
                </a:cxn>
                <a:cxn ang="0">
                  <a:pos x="68" y="43"/>
                </a:cxn>
                <a:cxn ang="0">
                  <a:pos x="71" y="33"/>
                </a:cxn>
                <a:cxn ang="0">
                  <a:pos x="66" y="18"/>
                </a:cxn>
                <a:cxn ang="0">
                  <a:pos x="66" y="18"/>
                </a:cxn>
                <a:cxn ang="0">
                  <a:pos x="63" y="15"/>
                </a:cxn>
                <a:cxn ang="0">
                  <a:pos x="60" y="12"/>
                </a:cxn>
                <a:cxn ang="0">
                  <a:pos x="52" y="3"/>
                </a:cxn>
                <a:cxn ang="0">
                  <a:pos x="47" y="2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7" y="14"/>
                </a:cxn>
                <a:cxn ang="0">
                  <a:pos x="6" y="18"/>
                </a:cxn>
                <a:cxn ang="0">
                  <a:pos x="0" y="25"/>
                </a:cxn>
                <a:cxn ang="0">
                  <a:pos x="18" y="31"/>
                </a:cxn>
                <a:cxn ang="0">
                  <a:pos x="18" y="30"/>
                </a:cxn>
                <a:cxn ang="0">
                  <a:pos x="19" y="25"/>
                </a:cxn>
                <a:cxn ang="0">
                  <a:pos x="25" y="21"/>
                </a:cxn>
                <a:cxn ang="0">
                  <a:pos x="30" y="18"/>
                </a:cxn>
                <a:cxn ang="0">
                  <a:pos x="41" y="20"/>
                </a:cxn>
                <a:cxn ang="0">
                  <a:pos x="47" y="22"/>
                </a:cxn>
                <a:cxn ang="0">
                  <a:pos x="50" y="25"/>
                </a:cxn>
                <a:cxn ang="0">
                  <a:pos x="53" y="28"/>
                </a:cxn>
                <a:cxn ang="0">
                  <a:pos x="50" y="25"/>
                </a:cxn>
                <a:cxn ang="0">
                  <a:pos x="52" y="30"/>
                </a:cxn>
                <a:cxn ang="0">
                  <a:pos x="58" y="43"/>
                </a:cxn>
                <a:cxn ang="0">
                  <a:pos x="53" y="42"/>
                </a:cxn>
                <a:cxn ang="0">
                  <a:pos x="53" y="43"/>
                </a:cxn>
                <a:cxn ang="0">
                  <a:pos x="52" y="47"/>
                </a:cxn>
                <a:cxn ang="0">
                  <a:pos x="49" y="50"/>
                </a:cxn>
                <a:cxn ang="0">
                  <a:pos x="46" y="53"/>
                </a:cxn>
                <a:cxn ang="0">
                  <a:pos x="41" y="55"/>
                </a:cxn>
                <a:cxn ang="0">
                  <a:pos x="41" y="59"/>
                </a:cxn>
                <a:cxn ang="0">
                  <a:pos x="28" y="53"/>
                </a:cxn>
                <a:cxn ang="0">
                  <a:pos x="24" y="52"/>
                </a:cxn>
                <a:cxn ang="0">
                  <a:pos x="22" y="49"/>
                </a:cxn>
                <a:cxn ang="0">
                  <a:pos x="16" y="43"/>
                </a:cxn>
                <a:cxn ang="0">
                  <a:pos x="18" y="37"/>
                </a:cxn>
              </a:cxnLst>
              <a:rect l="0" t="0" r="r" b="b"/>
              <a:pathLst>
                <a:path w="71" h="73">
                  <a:moveTo>
                    <a:pt x="0" y="37"/>
                  </a:moveTo>
                  <a:lnTo>
                    <a:pt x="0" y="47"/>
                  </a:lnTo>
                  <a:lnTo>
                    <a:pt x="2" y="49"/>
                  </a:lnTo>
                  <a:lnTo>
                    <a:pt x="5" y="55"/>
                  </a:lnTo>
                  <a:lnTo>
                    <a:pt x="6" y="55"/>
                  </a:lnTo>
                  <a:lnTo>
                    <a:pt x="3" y="53"/>
                  </a:lnTo>
                  <a:lnTo>
                    <a:pt x="5" y="55"/>
                  </a:lnTo>
                  <a:lnTo>
                    <a:pt x="7" y="59"/>
                  </a:lnTo>
                  <a:lnTo>
                    <a:pt x="9" y="59"/>
                  </a:lnTo>
                  <a:lnTo>
                    <a:pt x="6" y="58"/>
                  </a:lnTo>
                  <a:lnTo>
                    <a:pt x="18" y="70"/>
                  </a:lnTo>
                  <a:lnTo>
                    <a:pt x="19" y="70"/>
                  </a:lnTo>
                  <a:lnTo>
                    <a:pt x="21" y="71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44" y="65"/>
                  </a:lnTo>
                  <a:lnTo>
                    <a:pt x="41" y="70"/>
                  </a:lnTo>
                  <a:lnTo>
                    <a:pt x="46" y="73"/>
                  </a:lnTo>
                  <a:lnTo>
                    <a:pt x="47" y="71"/>
                  </a:lnTo>
                  <a:lnTo>
                    <a:pt x="53" y="68"/>
                  </a:lnTo>
                  <a:lnTo>
                    <a:pt x="53" y="67"/>
                  </a:lnTo>
                  <a:lnTo>
                    <a:pt x="52" y="70"/>
                  </a:lnTo>
                  <a:lnTo>
                    <a:pt x="53" y="68"/>
                  </a:lnTo>
                  <a:lnTo>
                    <a:pt x="58" y="65"/>
                  </a:lnTo>
                  <a:lnTo>
                    <a:pt x="60" y="61"/>
                  </a:lnTo>
                  <a:lnTo>
                    <a:pt x="56" y="65"/>
                  </a:lnTo>
                  <a:lnTo>
                    <a:pt x="60" y="62"/>
                  </a:lnTo>
                  <a:lnTo>
                    <a:pt x="63" y="58"/>
                  </a:lnTo>
                  <a:lnTo>
                    <a:pt x="59" y="62"/>
                  </a:lnTo>
                  <a:lnTo>
                    <a:pt x="63" y="59"/>
                  </a:lnTo>
                  <a:lnTo>
                    <a:pt x="66" y="55"/>
                  </a:lnTo>
                  <a:lnTo>
                    <a:pt x="68" y="53"/>
                  </a:lnTo>
                  <a:lnTo>
                    <a:pt x="65" y="55"/>
                  </a:lnTo>
                  <a:lnTo>
                    <a:pt x="66" y="55"/>
                  </a:lnTo>
                  <a:lnTo>
                    <a:pt x="69" y="49"/>
                  </a:lnTo>
                  <a:lnTo>
                    <a:pt x="71" y="47"/>
                  </a:lnTo>
                  <a:lnTo>
                    <a:pt x="68" y="43"/>
                  </a:lnTo>
                  <a:lnTo>
                    <a:pt x="63" y="46"/>
                  </a:lnTo>
                  <a:lnTo>
                    <a:pt x="69" y="31"/>
                  </a:lnTo>
                  <a:lnTo>
                    <a:pt x="71" y="33"/>
                  </a:lnTo>
                  <a:lnTo>
                    <a:pt x="71" y="25"/>
                  </a:lnTo>
                  <a:lnTo>
                    <a:pt x="69" y="24"/>
                  </a:lnTo>
                  <a:lnTo>
                    <a:pt x="66" y="18"/>
                  </a:lnTo>
                  <a:lnTo>
                    <a:pt x="65" y="18"/>
                  </a:lnTo>
                  <a:lnTo>
                    <a:pt x="68" y="20"/>
                  </a:lnTo>
                  <a:lnTo>
                    <a:pt x="66" y="18"/>
                  </a:lnTo>
                  <a:lnTo>
                    <a:pt x="63" y="14"/>
                  </a:lnTo>
                  <a:lnTo>
                    <a:pt x="59" y="11"/>
                  </a:lnTo>
                  <a:lnTo>
                    <a:pt x="63" y="15"/>
                  </a:lnTo>
                  <a:lnTo>
                    <a:pt x="60" y="11"/>
                  </a:lnTo>
                  <a:lnTo>
                    <a:pt x="56" y="8"/>
                  </a:lnTo>
                  <a:lnTo>
                    <a:pt x="60" y="12"/>
                  </a:lnTo>
                  <a:lnTo>
                    <a:pt x="58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3" y="6"/>
                  </a:lnTo>
                  <a:lnTo>
                    <a:pt x="53" y="5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6" y="15"/>
                  </a:lnTo>
                  <a:lnTo>
                    <a:pt x="9" y="14"/>
                  </a:lnTo>
                  <a:lnTo>
                    <a:pt x="7" y="14"/>
                  </a:lnTo>
                  <a:lnTo>
                    <a:pt x="5" y="18"/>
                  </a:lnTo>
                  <a:lnTo>
                    <a:pt x="3" y="20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18" y="37"/>
                  </a:lnTo>
                  <a:lnTo>
                    <a:pt x="18" y="31"/>
                  </a:lnTo>
                  <a:lnTo>
                    <a:pt x="19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1" y="25"/>
                  </a:lnTo>
                  <a:lnTo>
                    <a:pt x="22" y="24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40" y="18"/>
                  </a:lnTo>
                  <a:lnTo>
                    <a:pt x="41" y="20"/>
                  </a:lnTo>
                  <a:lnTo>
                    <a:pt x="41" y="18"/>
                  </a:lnTo>
                  <a:lnTo>
                    <a:pt x="46" y="21"/>
                  </a:lnTo>
                  <a:lnTo>
                    <a:pt x="47" y="22"/>
                  </a:lnTo>
                  <a:lnTo>
                    <a:pt x="46" y="20"/>
                  </a:lnTo>
                  <a:lnTo>
                    <a:pt x="43" y="18"/>
                  </a:lnTo>
                  <a:lnTo>
                    <a:pt x="50" y="25"/>
                  </a:lnTo>
                  <a:lnTo>
                    <a:pt x="49" y="22"/>
                  </a:lnTo>
                  <a:lnTo>
                    <a:pt x="46" y="21"/>
                  </a:lnTo>
                  <a:lnTo>
                    <a:pt x="53" y="28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3" y="30"/>
                  </a:lnTo>
                  <a:lnTo>
                    <a:pt x="55" y="30"/>
                  </a:lnTo>
                  <a:lnTo>
                    <a:pt x="52" y="30"/>
                  </a:lnTo>
                  <a:lnTo>
                    <a:pt x="53" y="31"/>
                  </a:lnTo>
                  <a:lnTo>
                    <a:pt x="53" y="39"/>
                  </a:lnTo>
                  <a:lnTo>
                    <a:pt x="58" y="43"/>
                  </a:lnTo>
                  <a:lnTo>
                    <a:pt x="63" y="28"/>
                  </a:lnTo>
                  <a:lnTo>
                    <a:pt x="56" y="31"/>
                  </a:lnTo>
                  <a:lnTo>
                    <a:pt x="53" y="42"/>
                  </a:lnTo>
                  <a:lnTo>
                    <a:pt x="52" y="43"/>
                  </a:lnTo>
                  <a:lnTo>
                    <a:pt x="55" y="43"/>
                  </a:lnTo>
                  <a:lnTo>
                    <a:pt x="53" y="43"/>
                  </a:lnTo>
                  <a:lnTo>
                    <a:pt x="50" y="47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3" y="45"/>
                  </a:lnTo>
                  <a:lnTo>
                    <a:pt x="46" y="52"/>
                  </a:lnTo>
                  <a:lnTo>
                    <a:pt x="49" y="50"/>
                  </a:lnTo>
                  <a:lnTo>
                    <a:pt x="50" y="47"/>
                  </a:lnTo>
                  <a:lnTo>
                    <a:pt x="43" y="55"/>
                  </a:lnTo>
                  <a:lnTo>
                    <a:pt x="46" y="53"/>
                  </a:lnTo>
                  <a:lnTo>
                    <a:pt x="47" y="50"/>
                  </a:lnTo>
                  <a:lnTo>
                    <a:pt x="46" y="52"/>
                  </a:lnTo>
                  <a:lnTo>
                    <a:pt x="41" y="55"/>
                  </a:lnTo>
                  <a:lnTo>
                    <a:pt x="30" y="58"/>
                  </a:lnTo>
                  <a:lnTo>
                    <a:pt x="27" y="65"/>
                  </a:lnTo>
                  <a:lnTo>
                    <a:pt x="41" y="59"/>
                  </a:lnTo>
                  <a:lnTo>
                    <a:pt x="37" y="55"/>
                  </a:lnTo>
                  <a:lnTo>
                    <a:pt x="30" y="55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5" y="52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9"/>
                  </a:lnTo>
                  <a:lnTo>
                    <a:pt x="21" y="47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9" y="43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8" name="Oval 40"/>
            <p:cNvSpPr>
              <a:spLocks noChangeArrowheads="1"/>
            </p:cNvSpPr>
            <p:nvPr/>
          </p:nvSpPr>
          <p:spPr bwMode="auto">
            <a:xfrm>
              <a:off x="2908" y="2607"/>
              <a:ext cx="56" cy="5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89" name="Freeform 41"/>
            <p:cNvSpPr>
              <a:spLocks/>
            </p:cNvSpPr>
            <p:nvPr/>
          </p:nvSpPr>
          <p:spPr bwMode="auto">
            <a:xfrm>
              <a:off x="2899" y="2598"/>
              <a:ext cx="71" cy="72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3" y="53"/>
                </a:cxn>
                <a:cxn ang="0">
                  <a:pos x="9" y="59"/>
                </a:cxn>
                <a:cxn ang="0">
                  <a:pos x="19" y="69"/>
                </a:cxn>
                <a:cxn ang="0">
                  <a:pos x="24" y="72"/>
                </a:cxn>
                <a:cxn ang="0">
                  <a:pos x="44" y="65"/>
                </a:cxn>
                <a:cxn ang="0">
                  <a:pos x="47" y="71"/>
                </a:cxn>
                <a:cxn ang="0">
                  <a:pos x="52" y="69"/>
                </a:cxn>
                <a:cxn ang="0">
                  <a:pos x="60" y="60"/>
                </a:cxn>
                <a:cxn ang="0">
                  <a:pos x="63" y="57"/>
                </a:cxn>
                <a:cxn ang="0">
                  <a:pos x="66" y="54"/>
                </a:cxn>
                <a:cxn ang="0">
                  <a:pos x="66" y="54"/>
                </a:cxn>
                <a:cxn ang="0">
                  <a:pos x="68" y="43"/>
                </a:cxn>
                <a:cxn ang="0">
                  <a:pos x="71" y="32"/>
                </a:cxn>
                <a:cxn ang="0">
                  <a:pos x="66" y="18"/>
                </a:cxn>
                <a:cxn ang="0">
                  <a:pos x="66" y="18"/>
                </a:cxn>
                <a:cxn ang="0">
                  <a:pos x="63" y="15"/>
                </a:cxn>
                <a:cxn ang="0">
                  <a:pos x="60" y="12"/>
                </a:cxn>
                <a:cxn ang="0">
                  <a:pos x="52" y="3"/>
                </a:cxn>
                <a:cxn ang="0">
                  <a:pos x="47" y="1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7" y="13"/>
                </a:cxn>
                <a:cxn ang="0">
                  <a:pos x="6" y="18"/>
                </a:cxn>
                <a:cxn ang="0">
                  <a:pos x="0" y="25"/>
                </a:cxn>
                <a:cxn ang="0">
                  <a:pos x="18" y="31"/>
                </a:cxn>
                <a:cxn ang="0">
                  <a:pos x="18" y="29"/>
                </a:cxn>
                <a:cxn ang="0">
                  <a:pos x="19" y="25"/>
                </a:cxn>
                <a:cxn ang="0">
                  <a:pos x="25" y="21"/>
                </a:cxn>
                <a:cxn ang="0">
                  <a:pos x="30" y="18"/>
                </a:cxn>
                <a:cxn ang="0">
                  <a:pos x="41" y="19"/>
                </a:cxn>
                <a:cxn ang="0">
                  <a:pos x="46" y="21"/>
                </a:cxn>
                <a:cxn ang="0">
                  <a:pos x="43" y="18"/>
                </a:cxn>
                <a:cxn ang="0">
                  <a:pos x="46" y="21"/>
                </a:cxn>
                <a:cxn ang="0">
                  <a:pos x="49" y="23"/>
                </a:cxn>
                <a:cxn ang="0">
                  <a:pos x="55" y="29"/>
                </a:cxn>
                <a:cxn ang="0">
                  <a:pos x="53" y="38"/>
                </a:cxn>
                <a:cxn ang="0">
                  <a:pos x="56" y="31"/>
                </a:cxn>
                <a:cxn ang="0">
                  <a:pos x="53" y="43"/>
                </a:cxn>
                <a:cxn ang="0">
                  <a:pos x="52" y="47"/>
                </a:cxn>
                <a:cxn ang="0">
                  <a:pos x="49" y="50"/>
                </a:cxn>
                <a:cxn ang="0">
                  <a:pos x="46" y="53"/>
                </a:cxn>
                <a:cxn ang="0">
                  <a:pos x="41" y="54"/>
                </a:cxn>
                <a:cxn ang="0">
                  <a:pos x="40" y="54"/>
                </a:cxn>
                <a:cxn ang="0">
                  <a:pos x="41" y="59"/>
                </a:cxn>
                <a:cxn ang="0">
                  <a:pos x="28" y="53"/>
                </a:cxn>
                <a:cxn ang="0">
                  <a:pos x="24" y="51"/>
                </a:cxn>
                <a:cxn ang="0">
                  <a:pos x="22" y="49"/>
                </a:cxn>
                <a:cxn ang="0">
                  <a:pos x="16" y="43"/>
                </a:cxn>
                <a:cxn ang="0">
                  <a:pos x="18" y="37"/>
                </a:cxn>
              </a:cxnLst>
              <a:rect l="0" t="0" r="r" b="b"/>
              <a:pathLst>
                <a:path w="71" h="72">
                  <a:moveTo>
                    <a:pt x="0" y="37"/>
                  </a:moveTo>
                  <a:lnTo>
                    <a:pt x="0" y="47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3"/>
                  </a:lnTo>
                  <a:lnTo>
                    <a:pt x="5" y="54"/>
                  </a:lnTo>
                  <a:lnTo>
                    <a:pt x="7" y="59"/>
                  </a:lnTo>
                  <a:lnTo>
                    <a:pt x="9" y="59"/>
                  </a:lnTo>
                  <a:lnTo>
                    <a:pt x="6" y="57"/>
                  </a:lnTo>
                  <a:lnTo>
                    <a:pt x="18" y="69"/>
                  </a:lnTo>
                  <a:lnTo>
                    <a:pt x="19" y="69"/>
                  </a:lnTo>
                  <a:lnTo>
                    <a:pt x="21" y="71"/>
                  </a:lnTo>
                  <a:lnTo>
                    <a:pt x="22" y="71"/>
                  </a:lnTo>
                  <a:lnTo>
                    <a:pt x="24" y="72"/>
                  </a:lnTo>
                  <a:lnTo>
                    <a:pt x="31" y="72"/>
                  </a:lnTo>
                  <a:lnTo>
                    <a:pt x="30" y="71"/>
                  </a:lnTo>
                  <a:lnTo>
                    <a:pt x="44" y="65"/>
                  </a:lnTo>
                  <a:lnTo>
                    <a:pt x="41" y="69"/>
                  </a:lnTo>
                  <a:lnTo>
                    <a:pt x="46" y="72"/>
                  </a:lnTo>
                  <a:lnTo>
                    <a:pt x="47" y="71"/>
                  </a:lnTo>
                  <a:lnTo>
                    <a:pt x="53" y="68"/>
                  </a:lnTo>
                  <a:lnTo>
                    <a:pt x="53" y="66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8" y="65"/>
                  </a:lnTo>
                  <a:lnTo>
                    <a:pt x="60" y="60"/>
                  </a:lnTo>
                  <a:lnTo>
                    <a:pt x="56" y="65"/>
                  </a:lnTo>
                  <a:lnTo>
                    <a:pt x="60" y="62"/>
                  </a:lnTo>
                  <a:lnTo>
                    <a:pt x="63" y="57"/>
                  </a:lnTo>
                  <a:lnTo>
                    <a:pt x="59" y="62"/>
                  </a:lnTo>
                  <a:lnTo>
                    <a:pt x="63" y="59"/>
                  </a:lnTo>
                  <a:lnTo>
                    <a:pt x="66" y="54"/>
                  </a:lnTo>
                  <a:lnTo>
                    <a:pt x="68" y="53"/>
                  </a:lnTo>
                  <a:lnTo>
                    <a:pt x="65" y="54"/>
                  </a:lnTo>
                  <a:lnTo>
                    <a:pt x="66" y="54"/>
                  </a:lnTo>
                  <a:lnTo>
                    <a:pt x="69" y="49"/>
                  </a:lnTo>
                  <a:lnTo>
                    <a:pt x="71" y="47"/>
                  </a:lnTo>
                  <a:lnTo>
                    <a:pt x="68" y="43"/>
                  </a:lnTo>
                  <a:lnTo>
                    <a:pt x="63" y="46"/>
                  </a:lnTo>
                  <a:lnTo>
                    <a:pt x="69" y="31"/>
                  </a:lnTo>
                  <a:lnTo>
                    <a:pt x="71" y="32"/>
                  </a:lnTo>
                  <a:lnTo>
                    <a:pt x="71" y="25"/>
                  </a:lnTo>
                  <a:lnTo>
                    <a:pt x="69" y="23"/>
                  </a:lnTo>
                  <a:lnTo>
                    <a:pt x="66" y="18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6" y="18"/>
                  </a:lnTo>
                  <a:lnTo>
                    <a:pt x="63" y="13"/>
                  </a:lnTo>
                  <a:lnTo>
                    <a:pt x="59" y="10"/>
                  </a:lnTo>
                  <a:lnTo>
                    <a:pt x="63" y="15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60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3" y="6"/>
                  </a:lnTo>
                  <a:lnTo>
                    <a:pt x="53" y="4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6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5" y="18"/>
                  </a:lnTo>
                  <a:lnTo>
                    <a:pt x="3" y="19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18" y="37"/>
                  </a:lnTo>
                  <a:lnTo>
                    <a:pt x="18" y="31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8" y="29"/>
                  </a:lnTo>
                  <a:lnTo>
                    <a:pt x="21" y="25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5" y="18"/>
                  </a:lnTo>
                  <a:lnTo>
                    <a:pt x="40" y="18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6" y="21"/>
                  </a:lnTo>
                  <a:lnTo>
                    <a:pt x="47" y="22"/>
                  </a:lnTo>
                  <a:lnTo>
                    <a:pt x="46" y="19"/>
                  </a:lnTo>
                  <a:lnTo>
                    <a:pt x="43" y="18"/>
                  </a:lnTo>
                  <a:lnTo>
                    <a:pt x="50" y="25"/>
                  </a:lnTo>
                  <a:lnTo>
                    <a:pt x="49" y="22"/>
                  </a:lnTo>
                  <a:lnTo>
                    <a:pt x="46" y="21"/>
                  </a:lnTo>
                  <a:lnTo>
                    <a:pt x="53" y="28"/>
                  </a:lnTo>
                  <a:lnTo>
                    <a:pt x="52" y="25"/>
                  </a:lnTo>
                  <a:lnTo>
                    <a:pt x="49" y="23"/>
                  </a:lnTo>
                  <a:lnTo>
                    <a:pt x="50" y="25"/>
                  </a:lnTo>
                  <a:lnTo>
                    <a:pt x="53" y="29"/>
                  </a:lnTo>
                  <a:lnTo>
                    <a:pt x="55" y="29"/>
                  </a:lnTo>
                  <a:lnTo>
                    <a:pt x="52" y="29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8" y="43"/>
                  </a:lnTo>
                  <a:lnTo>
                    <a:pt x="63" y="28"/>
                  </a:lnTo>
                  <a:lnTo>
                    <a:pt x="56" y="31"/>
                  </a:lnTo>
                  <a:lnTo>
                    <a:pt x="53" y="41"/>
                  </a:lnTo>
                  <a:lnTo>
                    <a:pt x="55" y="43"/>
                  </a:lnTo>
                  <a:lnTo>
                    <a:pt x="53" y="43"/>
                  </a:lnTo>
                  <a:lnTo>
                    <a:pt x="50" y="47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3" y="44"/>
                  </a:lnTo>
                  <a:lnTo>
                    <a:pt x="46" y="51"/>
                  </a:lnTo>
                  <a:lnTo>
                    <a:pt x="49" y="50"/>
                  </a:lnTo>
                  <a:lnTo>
                    <a:pt x="50" y="47"/>
                  </a:lnTo>
                  <a:lnTo>
                    <a:pt x="43" y="54"/>
                  </a:lnTo>
                  <a:lnTo>
                    <a:pt x="46" y="53"/>
                  </a:lnTo>
                  <a:lnTo>
                    <a:pt x="47" y="50"/>
                  </a:lnTo>
                  <a:lnTo>
                    <a:pt x="46" y="51"/>
                  </a:lnTo>
                  <a:lnTo>
                    <a:pt x="41" y="54"/>
                  </a:lnTo>
                  <a:lnTo>
                    <a:pt x="41" y="56"/>
                  </a:lnTo>
                  <a:lnTo>
                    <a:pt x="41" y="53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5"/>
                  </a:lnTo>
                  <a:lnTo>
                    <a:pt x="41" y="59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9"/>
                  </a:lnTo>
                  <a:lnTo>
                    <a:pt x="21" y="47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9" y="43"/>
                  </a:lnTo>
                  <a:lnTo>
                    <a:pt x="18" y="41"/>
                  </a:lnTo>
                  <a:lnTo>
                    <a:pt x="18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90" name="Oval 42"/>
            <p:cNvSpPr>
              <a:spLocks noChangeArrowheads="1"/>
            </p:cNvSpPr>
            <p:nvPr/>
          </p:nvSpPr>
          <p:spPr bwMode="auto">
            <a:xfrm>
              <a:off x="2908" y="3048"/>
              <a:ext cx="56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91" name="Freeform 43"/>
            <p:cNvSpPr>
              <a:spLocks/>
            </p:cNvSpPr>
            <p:nvPr/>
          </p:nvSpPr>
          <p:spPr bwMode="auto">
            <a:xfrm>
              <a:off x="2899" y="3040"/>
              <a:ext cx="71" cy="72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3" y="52"/>
                </a:cxn>
                <a:cxn ang="0">
                  <a:pos x="9" y="58"/>
                </a:cxn>
                <a:cxn ang="0">
                  <a:pos x="19" y="69"/>
                </a:cxn>
                <a:cxn ang="0">
                  <a:pos x="24" y="72"/>
                </a:cxn>
                <a:cxn ang="0">
                  <a:pos x="44" y="64"/>
                </a:cxn>
                <a:cxn ang="0">
                  <a:pos x="47" y="70"/>
                </a:cxn>
                <a:cxn ang="0">
                  <a:pos x="52" y="69"/>
                </a:cxn>
                <a:cxn ang="0">
                  <a:pos x="60" y="60"/>
                </a:cxn>
                <a:cxn ang="0">
                  <a:pos x="63" y="57"/>
                </a:cxn>
                <a:cxn ang="0">
                  <a:pos x="66" y="54"/>
                </a:cxn>
                <a:cxn ang="0">
                  <a:pos x="66" y="54"/>
                </a:cxn>
                <a:cxn ang="0">
                  <a:pos x="68" y="42"/>
                </a:cxn>
                <a:cxn ang="0">
                  <a:pos x="71" y="32"/>
                </a:cxn>
                <a:cxn ang="0">
                  <a:pos x="66" y="17"/>
                </a:cxn>
                <a:cxn ang="0">
                  <a:pos x="66" y="17"/>
                </a:cxn>
                <a:cxn ang="0">
                  <a:pos x="63" y="14"/>
                </a:cxn>
                <a:cxn ang="0">
                  <a:pos x="60" y="11"/>
                </a:cxn>
                <a:cxn ang="0">
                  <a:pos x="52" y="2"/>
                </a:cxn>
                <a:cxn ang="0">
                  <a:pos x="47" y="1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7" y="13"/>
                </a:cxn>
                <a:cxn ang="0">
                  <a:pos x="6" y="17"/>
                </a:cxn>
                <a:cxn ang="0">
                  <a:pos x="0" y="25"/>
                </a:cxn>
                <a:cxn ang="0">
                  <a:pos x="18" y="30"/>
                </a:cxn>
                <a:cxn ang="0">
                  <a:pos x="18" y="29"/>
                </a:cxn>
                <a:cxn ang="0">
                  <a:pos x="19" y="25"/>
                </a:cxn>
                <a:cxn ang="0">
                  <a:pos x="25" y="20"/>
                </a:cxn>
                <a:cxn ang="0">
                  <a:pos x="30" y="17"/>
                </a:cxn>
                <a:cxn ang="0">
                  <a:pos x="41" y="19"/>
                </a:cxn>
                <a:cxn ang="0">
                  <a:pos x="47" y="22"/>
                </a:cxn>
                <a:cxn ang="0">
                  <a:pos x="50" y="25"/>
                </a:cxn>
                <a:cxn ang="0">
                  <a:pos x="53" y="27"/>
                </a:cxn>
                <a:cxn ang="0">
                  <a:pos x="50" y="25"/>
                </a:cxn>
                <a:cxn ang="0">
                  <a:pos x="52" y="29"/>
                </a:cxn>
                <a:cxn ang="0">
                  <a:pos x="63" y="27"/>
                </a:cxn>
                <a:cxn ang="0">
                  <a:pos x="52" y="42"/>
                </a:cxn>
                <a:cxn ang="0">
                  <a:pos x="50" y="47"/>
                </a:cxn>
                <a:cxn ang="0">
                  <a:pos x="53" y="44"/>
                </a:cxn>
                <a:cxn ang="0">
                  <a:pos x="50" y="47"/>
                </a:cxn>
                <a:cxn ang="0">
                  <a:pos x="47" y="50"/>
                </a:cxn>
                <a:cxn ang="0">
                  <a:pos x="30" y="57"/>
                </a:cxn>
                <a:cxn ang="0">
                  <a:pos x="37" y="54"/>
                </a:cxn>
                <a:cxn ang="0">
                  <a:pos x="27" y="52"/>
                </a:cxn>
                <a:cxn ang="0">
                  <a:pos x="21" y="47"/>
                </a:cxn>
                <a:cxn ang="0">
                  <a:pos x="21" y="47"/>
                </a:cxn>
                <a:cxn ang="0">
                  <a:pos x="19" y="42"/>
                </a:cxn>
                <a:cxn ang="0">
                  <a:pos x="0" y="36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lnTo>
                    <a:pt x="0" y="47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7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9"/>
                  </a:lnTo>
                  <a:lnTo>
                    <a:pt x="19" y="69"/>
                  </a:lnTo>
                  <a:lnTo>
                    <a:pt x="21" y="70"/>
                  </a:lnTo>
                  <a:lnTo>
                    <a:pt x="22" y="70"/>
                  </a:lnTo>
                  <a:lnTo>
                    <a:pt x="24" y="72"/>
                  </a:lnTo>
                  <a:lnTo>
                    <a:pt x="31" y="72"/>
                  </a:lnTo>
                  <a:lnTo>
                    <a:pt x="30" y="70"/>
                  </a:lnTo>
                  <a:lnTo>
                    <a:pt x="44" y="64"/>
                  </a:lnTo>
                  <a:lnTo>
                    <a:pt x="41" y="69"/>
                  </a:lnTo>
                  <a:lnTo>
                    <a:pt x="46" y="72"/>
                  </a:lnTo>
                  <a:lnTo>
                    <a:pt x="47" y="70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2" y="69"/>
                  </a:lnTo>
                  <a:lnTo>
                    <a:pt x="53" y="67"/>
                  </a:lnTo>
                  <a:lnTo>
                    <a:pt x="58" y="64"/>
                  </a:lnTo>
                  <a:lnTo>
                    <a:pt x="60" y="60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3" y="57"/>
                  </a:lnTo>
                  <a:lnTo>
                    <a:pt x="59" y="61"/>
                  </a:lnTo>
                  <a:lnTo>
                    <a:pt x="63" y="58"/>
                  </a:lnTo>
                  <a:lnTo>
                    <a:pt x="66" y="54"/>
                  </a:lnTo>
                  <a:lnTo>
                    <a:pt x="68" y="52"/>
                  </a:lnTo>
                  <a:lnTo>
                    <a:pt x="65" y="54"/>
                  </a:lnTo>
                  <a:lnTo>
                    <a:pt x="66" y="54"/>
                  </a:lnTo>
                  <a:lnTo>
                    <a:pt x="69" y="48"/>
                  </a:lnTo>
                  <a:lnTo>
                    <a:pt x="71" y="47"/>
                  </a:lnTo>
                  <a:lnTo>
                    <a:pt x="68" y="42"/>
                  </a:lnTo>
                  <a:lnTo>
                    <a:pt x="63" y="45"/>
                  </a:lnTo>
                  <a:lnTo>
                    <a:pt x="69" y="30"/>
                  </a:lnTo>
                  <a:lnTo>
                    <a:pt x="71" y="32"/>
                  </a:lnTo>
                  <a:lnTo>
                    <a:pt x="71" y="25"/>
                  </a:lnTo>
                  <a:lnTo>
                    <a:pt x="69" y="23"/>
                  </a:lnTo>
                  <a:lnTo>
                    <a:pt x="66" y="17"/>
                  </a:lnTo>
                  <a:lnTo>
                    <a:pt x="65" y="17"/>
                  </a:lnTo>
                  <a:lnTo>
                    <a:pt x="68" y="19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59" y="10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60" y="11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52" y="2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6" y="14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8" y="29"/>
                  </a:lnTo>
                  <a:lnTo>
                    <a:pt x="21" y="25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40" y="17"/>
                  </a:lnTo>
                  <a:lnTo>
                    <a:pt x="41" y="19"/>
                  </a:lnTo>
                  <a:lnTo>
                    <a:pt x="41" y="17"/>
                  </a:lnTo>
                  <a:lnTo>
                    <a:pt x="46" y="20"/>
                  </a:lnTo>
                  <a:lnTo>
                    <a:pt x="47" y="22"/>
                  </a:lnTo>
                  <a:lnTo>
                    <a:pt x="46" y="19"/>
                  </a:lnTo>
                  <a:lnTo>
                    <a:pt x="43" y="17"/>
                  </a:lnTo>
                  <a:lnTo>
                    <a:pt x="50" y="25"/>
                  </a:lnTo>
                  <a:lnTo>
                    <a:pt x="49" y="22"/>
                  </a:lnTo>
                  <a:lnTo>
                    <a:pt x="46" y="20"/>
                  </a:lnTo>
                  <a:lnTo>
                    <a:pt x="53" y="27"/>
                  </a:lnTo>
                  <a:lnTo>
                    <a:pt x="52" y="25"/>
                  </a:lnTo>
                  <a:lnTo>
                    <a:pt x="49" y="23"/>
                  </a:lnTo>
                  <a:lnTo>
                    <a:pt x="50" y="25"/>
                  </a:lnTo>
                  <a:lnTo>
                    <a:pt x="53" y="29"/>
                  </a:lnTo>
                  <a:lnTo>
                    <a:pt x="55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8" y="42"/>
                  </a:lnTo>
                  <a:lnTo>
                    <a:pt x="63" y="27"/>
                  </a:lnTo>
                  <a:lnTo>
                    <a:pt x="56" y="30"/>
                  </a:lnTo>
                  <a:lnTo>
                    <a:pt x="53" y="41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3" y="42"/>
                  </a:lnTo>
                  <a:lnTo>
                    <a:pt x="50" y="47"/>
                  </a:lnTo>
                  <a:lnTo>
                    <a:pt x="49" y="48"/>
                  </a:lnTo>
                  <a:lnTo>
                    <a:pt x="52" y="47"/>
                  </a:lnTo>
                  <a:lnTo>
                    <a:pt x="53" y="44"/>
                  </a:lnTo>
                  <a:lnTo>
                    <a:pt x="46" y="51"/>
                  </a:lnTo>
                  <a:lnTo>
                    <a:pt x="49" y="50"/>
                  </a:lnTo>
                  <a:lnTo>
                    <a:pt x="50" y="47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7" y="50"/>
                  </a:lnTo>
                  <a:lnTo>
                    <a:pt x="46" y="51"/>
                  </a:lnTo>
                  <a:lnTo>
                    <a:pt x="41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1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18" y="42"/>
                  </a:lnTo>
                  <a:lnTo>
                    <a:pt x="16" y="42"/>
                  </a:lnTo>
                  <a:lnTo>
                    <a:pt x="19" y="42"/>
                  </a:lnTo>
                  <a:lnTo>
                    <a:pt x="18" y="41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92" name="Freeform 44"/>
            <p:cNvSpPr>
              <a:spLocks/>
            </p:cNvSpPr>
            <p:nvPr/>
          </p:nvSpPr>
          <p:spPr bwMode="auto">
            <a:xfrm>
              <a:off x="5318" y="1104"/>
              <a:ext cx="235" cy="3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294"/>
                </a:cxn>
                <a:cxn ang="0">
                  <a:pos x="2" y="297"/>
                </a:cxn>
                <a:cxn ang="0">
                  <a:pos x="5" y="300"/>
                </a:cxn>
                <a:cxn ang="0">
                  <a:pos x="229" y="300"/>
                </a:cxn>
                <a:cxn ang="0">
                  <a:pos x="232" y="297"/>
                </a:cxn>
                <a:cxn ang="0">
                  <a:pos x="235" y="294"/>
                </a:cxn>
                <a:cxn ang="0">
                  <a:pos x="235" y="6"/>
                </a:cxn>
                <a:cxn ang="0">
                  <a:pos x="232" y="3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8" y="0"/>
                </a:cxn>
                <a:cxn ang="0">
                  <a:pos x="8" y="18"/>
                </a:cxn>
                <a:cxn ang="0">
                  <a:pos x="226" y="18"/>
                </a:cxn>
                <a:cxn ang="0">
                  <a:pos x="217" y="9"/>
                </a:cxn>
                <a:cxn ang="0">
                  <a:pos x="217" y="291"/>
                </a:cxn>
                <a:cxn ang="0">
                  <a:pos x="226" y="283"/>
                </a:cxn>
                <a:cxn ang="0">
                  <a:pos x="8" y="283"/>
                </a:cxn>
                <a:cxn ang="0">
                  <a:pos x="17" y="291"/>
                </a:cxn>
                <a:cxn ang="0">
                  <a:pos x="17" y="9"/>
                </a:cxn>
                <a:cxn ang="0">
                  <a:pos x="8" y="18"/>
                </a:cxn>
                <a:cxn ang="0">
                  <a:pos x="8" y="0"/>
                </a:cxn>
              </a:cxnLst>
              <a:rect l="0" t="0" r="r" b="b"/>
              <a:pathLst>
                <a:path w="235" h="300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294"/>
                  </a:lnTo>
                  <a:lnTo>
                    <a:pt x="2" y="297"/>
                  </a:lnTo>
                  <a:lnTo>
                    <a:pt x="5" y="300"/>
                  </a:lnTo>
                  <a:lnTo>
                    <a:pt x="229" y="300"/>
                  </a:lnTo>
                  <a:lnTo>
                    <a:pt x="232" y="297"/>
                  </a:lnTo>
                  <a:lnTo>
                    <a:pt x="235" y="294"/>
                  </a:lnTo>
                  <a:lnTo>
                    <a:pt x="235" y="6"/>
                  </a:lnTo>
                  <a:lnTo>
                    <a:pt x="232" y="3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8" y="0"/>
                  </a:lnTo>
                  <a:lnTo>
                    <a:pt x="8" y="18"/>
                  </a:lnTo>
                  <a:lnTo>
                    <a:pt x="226" y="18"/>
                  </a:lnTo>
                  <a:lnTo>
                    <a:pt x="217" y="9"/>
                  </a:lnTo>
                  <a:lnTo>
                    <a:pt x="217" y="291"/>
                  </a:lnTo>
                  <a:lnTo>
                    <a:pt x="226" y="283"/>
                  </a:lnTo>
                  <a:lnTo>
                    <a:pt x="8" y="283"/>
                  </a:lnTo>
                  <a:lnTo>
                    <a:pt x="17" y="291"/>
                  </a:lnTo>
                  <a:lnTo>
                    <a:pt x="17" y="9"/>
                  </a:lnTo>
                  <a:lnTo>
                    <a:pt x="8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93" name="Rectangle 45"/>
            <p:cNvSpPr>
              <a:spLocks noChangeArrowheads="1"/>
            </p:cNvSpPr>
            <p:nvPr/>
          </p:nvSpPr>
          <p:spPr bwMode="auto">
            <a:xfrm>
              <a:off x="5354" y="1282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94" name="Rectangle 46"/>
            <p:cNvSpPr>
              <a:spLocks noChangeArrowheads="1"/>
            </p:cNvSpPr>
            <p:nvPr/>
          </p:nvSpPr>
          <p:spPr bwMode="auto">
            <a:xfrm>
              <a:off x="5354" y="1151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95" name="Rectangle 47"/>
            <p:cNvSpPr>
              <a:spLocks noChangeArrowheads="1"/>
            </p:cNvSpPr>
            <p:nvPr/>
          </p:nvSpPr>
          <p:spPr bwMode="auto">
            <a:xfrm>
              <a:off x="5462" y="1151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96" name="Rectangle 48"/>
            <p:cNvSpPr>
              <a:spLocks noChangeArrowheads="1"/>
            </p:cNvSpPr>
            <p:nvPr/>
          </p:nvSpPr>
          <p:spPr bwMode="auto">
            <a:xfrm>
              <a:off x="5462" y="1291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97" name="Freeform 49"/>
            <p:cNvSpPr>
              <a:spLocks/>
            </p:cNvSpPr>
            <p:nvPr/>
          </p:nvSpPr>
          <p:spPr bwMode="auto">
            <a:xfrm>
              <a:off x="5318" y="1546"/>
              <a:ext cx="235" cy="3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294"/>
                </a:cxn>
                <a:cxn ang="0">
                  <a:pos x="2" y="297"/>
                </a:cxn>
                <a:cxn ang="0">
                  <a:pos x="5" y="300"/>
                </a:cxn>
                <a:cxn ang="0">
                  <a:pos x="229" y="300"/>
                </a:cxn>
                <a:cxn ang="0">
                  <a:pos x="232" y="297"/>
                </a:cxn>
                <a:cxn ang="0">
                  <a:pos x="235" y="294"/>
                </a:cxn>
                <a:cxn ang="0">
                  <a:pos x="235" y="5"/>
                </a:cxn>
                <a:cxn ang="0">
                  <a:pos x="232" y="3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8" y="0"/>
                </a:cxn>
                <a:cxn ang="0">
                  <a:pos x="8" y="17"/>
                </a:cxn>
                <a:cxn ang="0">
                  <a:pos x="226" y="17"/>
                </a:cxn>
                <a:cxn ang="0">
                  <a:pos x="217" y="8"/>
                </a:cxn>
                <a:cxn ang="0">
                  <a:pos x="217" y="291"/>
                </a:cxn>
                <a:cxn ang="0">
                  <a:pos x="226" y="282"/>
                </a:cxn>
                <a:cxn ang="0">
                  <a:pos x="8" y="282"/>
                </a:cxn>
                <a:cxn ang="0">
                  <a:pos x="17" y="291"/>
                </a:cxn>
                <a:cxn ang="0">
                  <a:pos x="17" y="8"/>
                </a:cxn>
                <a:cxn ang="0">
                  <a:pos x="8" y="17"/>
                </a:cxn>
                <a:cxn ang="0">
                  <a:pos x="8" y="0"/>
                </a:cxn>
              </a:cxnLst>
              <a:rect l="0" t="0" r="r" b="b"/>
              <a:pathLst>
                <a:path w="235" h="300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94"/>
                  </a:lnTo>
                  <a:lnTo>
                    <a:pt x="2" y="297"/>
                  </a:lnTo>
                  <a:lnTo>
                    <a:pt x="5" y="300"/>
                  </a:lnTo>
                  <a:lnTo>
                    <a:pt x="229" y="300"/>
                  </a:lnTo>
                  <a:lnTo>
                    <a:pt x="232" y="297"/>
                  </a:lnTo>
                  <a:lnTo>
                    <a:pt x="235" y="294"/>
                  </a:lnTo>
                  <a:lnTo>
                    <a:pt x="235" y="5"/>
                  </a:lnTo>
                  <a:lnTo>
                    <a:pt x="232" y="3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8" y="0"/>
                  </a:lnTo>
                  <a:lnTo>
                    <a:pt x="8" y="17"/>
                  </a:lnTo>
                  <a:lnTo>
                    <a:pt x="226" y="17"/>
                  </a:lnTo>
                  <a:lnTo>
                    <a:pt x="217" y="8"/>
                  </a:lnTo>
                  <a:lnTo>
                    <a:pt x="217" y="291"/>
                  </a:lnTo>
                  <a:lnTo>
                    <a:pt x="226" y="282"/>
                  </a:lnTo>
                  <a:lnTo>
                    <a:pt x="8" y="282"/>
                  </a:lnTo>
                  <a:lnTo>
                    <a:pt x="17" y="291"/>
                  </a:lnTo>
                  <a:lnTo>
                    <a:pt x="17" y="8"/>
                  </a:lnTo>
                  <a:lnTo>
                    <a:pt x="8" y="1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698" name="Rectangle 50"/>
            <p:cNvSpPr>
              <a:spLocks noChangeArrowheads="1"/>
            </p:cNvSpPr>
            <p:nvPr/>
          </p:nvSpPr>
          <p:spPr bwMode="auto">
            <a:xfrm>
              <a:off x="5354" y="1724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699" name="Rectangle 51"/>
            <p:cNvSpPr>
              <a:spLocks noChangeArrowheads="1"/>
            </p:cNvSpPr>
            <p:nvPr/>
          </p:nvSpPr>
          <p:spPr bwMode="auto">
            <a:xfrm>
              <a:off x="5354" y="1593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0" name="Rectangle 52"/>
            <p:cNvSpPr>
              <a:spLocks noChangeArrowheads="1"/>
            </p:cNvSpPr>
            <p:nvPr/>
          </p:nvSpPr>
          <p:spPr bwMode="auto">
            <a:xfrm>
              <a:off x="5462" y="1593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1" name="Rectangle 53"/>
            <p:cNvSpPr>
              <a:spLocks noChangeArrowheads="1"/>
            </p:cNvSpPr>
            <p:nvPr/>
          </p:nvSpPr>
          <p:spPr bwMode="auto">
            <a:xfrm>
              <a:off x="5462" y="1732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2" name="Freeform 54"/>
            <p:cNvSpPr>
              <a:spLocks/>
            </p:cNvSpPr>
            <p:nvPr/>
          </p:nvSpPr>
          <p:spPr bwMode="auto">
            <a:xfrm>
              <a:off x="5318" y="1987"/>
              <a:ext cx="235" cy="3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294"/>
                </a:cxn>
                <a:cxn ang="0">
                  <a:pos x="2" y="297"/>
                </a:cxn>
                <a:cxn ang="0">
                  <a:pos x="5" y="300"/>
                </a:cxn>
                <a:cxn ang="0">
                  <a:pos x="229" y="300"/>
                </a:cxn>
                <a:cxn ang="0">
                  <a:pos x="232" y="297"/>
                </a:cxn>
                <a:cxn ang="0">
                  <a:pos x="235" y="294"/>
                </a:cxn>
                <a:cxn ang="0">
                  <a:pos x="235" y="6"/>
                </a:cxn>
                <a:cxn ang="0">
                  <a:pos x="232" y="3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8" y="0"/>
                </a:cxn>
                <a:cxn ang="0">
                  <a:pos x="8" y="18"/>
                </a:cxn>
                <a:cxn ang="0">
                  <a:pos x="226" y="18"/>
                </a:cxn>
                <a:cxn ang="0">
                  <a:pos x="217" y="9"/>
                </a:cxn>
                <a:cxn ang="0">
                  <a:pos x="217" y="292"/>
                </a:cxn>
                <a:cxn ang="0">
                  <a:pos x="226" y="283"/>
                </a:cxn>
                <a:cxn ang="0">
                  <a:pos x="8" y="283"/>
                </a:cxn>
                <a:cxn ang="0">
                  <a:pos x="17" y="292"/>
                </a:cxn>
                <a:cxn ang="0">
                  <a:pos x="17" y="9"/>
                </a:cxn>
                <a:cxn ang="0">
                  <a:pos x="8" y="18"/>
                </a:cxn>
                <a:cxn ang="0">
                  <a:pos x="8" y="0"/>
                </a:cxn>
              </a:cxnLst>
              <a:rect l="0" t="0" r="r" b="b"/>
              <a:pathLst>
                <a:path w="235" h="300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294"/>
                  </a:lnTo>
                  <a:lnTo>
                    <a:pt x="2" y="297"/>
                  </a:lnTo>
                  <a:lnTo>
                    <a:pt x="5" y="300"/>
                  </a:lnTo>
                  <a:lnTo>
                    <a:pt x="229" y="300"/>
                  </a:lnTo>
                  <a:lnTo>
                    <a:pt x="232" y="297"/>
                  </a:lnTo>
                  <a:lnTo>
                    <a:pt x="235" y="294"/>
                  </a:lnTo>
                  <a:lnTo>
                    <a:pt x="235" y="6"/>
                  </a:lnTo>
                  <a:lnTo>
                    <a:pt x="232" y="3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8" y="0"/>
                  </a:lnTo>
                  <a:lnTo>
                    <a:pt x="8" y="18"/>
                  </a:lnTo>
                  <a:lnTo>
                    <a:pt x="226" y="18"/>
                  </a:lnTo>
                  <a:lnTo>
                    <a:pt x="217" y="9"/>
                  </a:lnTo>
                  <a:lnTo>
                    <a:pt x="217" y="292"/>
                  </a:lnTo>
                  <a:lnTo>
                    <a:pt x="226" y="283"/>
                  </a:lnTo>
                  <a:lnTo>
                    <a:pt x="8" y="283"/>
                  </a:lnTo>
                  <a:lnTo>
                    <a:pt x="17" y="292"/>
                  </a:lnTo>
                  <a:lnTo>
                    <a:pt x="17" y="9"/>
                  </a:lnTo>
                  <a:lnTo>
                    <a:pt x="8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03" name="Rectangle 55"/>
            <p:cNvSpPr>
              <a:spLocks noChangeArrowheads="1"/>
            </p:cNvSpPr>
            <p:nvPr/>
          </p:nvSpPr>
          <p:spPr bwMode="auto">
            <a:xfrm>
              <a:off x="5354" y="2165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4" name="Rectangle 56"/>
            <p:cNvSpPr>
              <a:spLocks noChangeArrowheads="1"/>
            </p:cNvSpPr>
            <p:nvPr/>
          </p:nvSpPr>
          <p:spPr bwMode="auto">
            <a:xfrm>
              <a:off x="5354" y="2034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5" name="Rectangle 57"/>
            <p:cNvSpPr>
              <a:spLocks noChangeArrowheads="1"/>
            </p:cNvSpPr>
            <p:nvPr/>
          </p:nvSpPr>
          <p:spPr bwMode="auto">
            <a:xfrm>
              <a:off x="5462" y="2034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6" name="Rectangle 58"/>
            <p:cNvSpPr>
              <a:spLocks noChangeArrowheads="1"/>
            </p:cNvSpPr>
            <p:nvPr/>
          </p:nvSpPr>
          <p:spPr bwMode="auto">
            <a:xfrm>
              <a:off x="5462" y="2174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7" name="Freeform 59"/>
            <p:cNvSpPr>
              <a:spLocks/>
            </p:cNvSpPr>
            <p:nvPr/>
          </p:nvSpPr>
          <p:spPr bwMode="auto">
            <a:xfrm>
              <a:off x="5318" y="2429"/>
              <a:ext cx="235" cy="3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294"/>
                </a:cxn>
                <a:cxn ang="0">
                  <a:pos x="2" y="297"/>
                </a:cxn>
                <a:cxn ang="0">
                  <a:pos x="5" y="300"/>
                </a:cxn>
                <a:cxn ang="0">
                  <a:pos x="229" y="300"/>
                </a:cxn>
                <a:cxn ang="0">
                  <a:pos x="232" y="297"/>
                </a:cxn>
                <a:cxn ang="0">
                  <a:pos x="235" y="294"/>
                </a:cxn>
                <a:cxn ang="0">
                  <a:pos x="235" y="6"/>
                </a:cxn>
                <a:cxn ang="0">
                  <a:pos x="232" y="3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8" y="0"/>
                </a:cxn>
                <a:cxn ang="0">
                  <a:pos x="8" y="17"/>
                </a:cxn>
                <a:cxn ang="0">
                  <a:pos x="226" y="17"/>
                </a:cxn>
                <a:cxn ang="0">
                  <a:pos x="217" y="9"/>
                </a:cxn>
                <a:cxn ang="0">
                  <a:pos x="217" y="291"/>
                </a:cxn>
                <a:cxn ang="0">
                  <a:pos x="226" y="282"/>
                </a:cxn>
                <a:cxn ang="0">
                  <a:pos x="8" y="282"/>
                </a:cxn>
                <a:cxn ang="0">
                  <a:pos x="17" y="291"/>
                </a:cxn>
                <a:cxn ang="0">
                  <a:pos x="17" y="9"/>
                </a:cxn>
                <a:cxn ang="0">
                  <a:pos x="8" y="17"/>
                </a:cxn>
                <a:cxn ang="0">
                  <a:pos x="8" y="0"/>
                </a:cxn>
              </a:cxnLst>
              <a:rect l="0" t="0" r="r" b="b"/>
              <a:pathLst>
                <a:path w="235" h="300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294"/>
                  </a:lnTo>
                  <a:lnTo>
                    <a:pt x="2" y="297"/>
                  </a:lnTo>
                  <a:lnTo>
                    <a:pt x="5" y="300"/>
                  </a:lnTo>
                  <a:lnTo>
                    <a:pt x="229" y="300"/>
                  </a:lnTo>
                  <a:lnTo>
                    <a:pt x="232" y="297"/>
                  </a:lnTo>
                  <a:lnTo>
                    <a:pt x="235" y="294"/>
                  </a:lnTo>
                  <a:lnTo>
                    <a:pt x="235" y="6"/>
                  </a:lnTo>
                  <a:lnTo>
                    <a:pt x="232" y="3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8" y="0"/>
                  </a:lnTo>
                  <a:lnTo>
                    <a:pt x="8" y="17"/>
                  </a:lnTo>
                  <a:lnTo>
                    <a:pt x="226" y="17"/>
                  </a:lnTo>
                  <a:lnTo>
                    <a:pt x="217" y="9"/>
                  </a:lnTo>
                  <a:lnTo>
                    <a:pt x="217" y="291"/>
                  </a:lnTo>
                  <a:lnTo>
                    <a:pt x="226" y="282"/>
                  </a:lnTo>
                  <a:lnTo>
                    <a:pt x="8" y="282"/>
                  </a:lnTo>
                  <a:lnTo>
                    <a:pt x="17" y="291"/>
                  </a:lnTo>
                  <a:lnTo>
                    <a:pt x="17" y="9"/>
                  </a:lnTo>
                  <a:lnTo>
                    <a:pt x="8" y="1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08" name="Rectangle 60"/>
            <p:cNvSpPr>
              <a:spLocks noChangeArrowheads="1"/>
            </p:cNvSpPr>
            <p:nvPr/>
          </p:nvSpPr>
          <p:spPr bwMode="auto">
            <a:xfrm>
              <a:off x="5354" y="2607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09" name="Rectangle 61"/>
            <p:cNvSpPr>
              <a:spLocks noChangeArrowheads="1"/>
            </p:cNvSpPr>
            <p:nvPr/>
          </p:nvSpPr>
          <p:spPr bwMode="auto">
            <a:xfrm>
              <a:off x="5354" y="2476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0" name="Rectangle 62"/>
            <p:cNvSpPr>
              <a:spLocks noChangeArrowheads="1"/>
            </p:cNvSpPr>
            <p:nvPr/>
          </p:nvSpPr>
          <p:spPr bwMode="auto">
            <a:xfrm>
              <a:off x="5462" y="2476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1" name="Rectangle 63"/>
            <p:cNvSpPr>
              <a:spLocks noChangeArrowheads="1"/>
            </p:cNvSpPr>
            <p:nvPr/>
          </p:nvSpPr>
          <p:spPr bwMode="auto">
            <a:xfrm>
              <a:off x="5462" y="2616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2" name="Freeform 64"/>
            <p:cNvSpPr>
              <a:spLocks/>
            </p:cNvSpPr>
            <p:nvPr/>
          </p:nvSpPr>
          <p:spPr bwMode="auto">
            <a:xfrm>
              <a:off x="5318" y="2870"/>
              <a:ext cx="235" cy="30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295"/>
                </a:cxn>
                <a:cxn ang="0">
                  <a:pos x="2" y="298"/>
                </a:cxn>
                <a:cxn ang="0">
                  <a:pos x="5" y="301"/>
                </a:cxn>
                <a:cxn ang="0">
                  <a:pos x="229" y="301"/>
                </a:cxn>
                <a:cxn ang="0">
                  <a:pos x="232" y="298"/>
                </a:cxn>
                <a:cxn ang="0">
                  <a:pos x="235" y="295"/>
                </a:cxn>
                <a:cxn ang="0">
                  <a:pos x="235" y="6"/>
                </a:cxn>
                <a:cxn ang="0">
                  <a:pos x="232" y="3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8" y="0"/>
                </a:cxn>
                <a:cxn ang="0">
                  <a:pos x="8" y="18"/>
                </a:cxn>
                <a:cxn ang="0">
                  <a:pos x="226" y="18"/>
                </a:cxn>
                <a:cxn ang="0">
                  <a:pos x="217" y="9"/>
                </a:cxn>
                <a:cxn ang="0">
                  <a:pos x="217" y="292"/>
                </a:cxn>
                <a:cxn ang="0">
                  <a:pos x="226" y="283"/>
                </a:cxn>
                <a:cxn ang="0">
                  <a:pos x="8" y="283"/>
                </a:cxn>
                <a:cxn ang="0">
                  <a:pos x="17" y="292"/>
                </a:cxn>
                <a:cxn ang="0">
                  <a:pos x="17" y="9"/>
                </a:cxn>
                <a:cxn ang="0">
                  <a:pos x="8" y="18"/>
                </a:cxn>
                <a:cxn ang="0">
                  <a:pos x="8" y="0"/>
                </a:cxn>
              </a:cxnLst>
              <a:rect l="0" t="0" r="r" b="b"/>
              <a:pathLst>
                <a:path w="235" h="301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295"/>
                  </a:lnTo>
                  <a:lnTo>
                    <a:pt x="2" y="298"/>
                  </a:lnTo>
                  <a:lnTo>
                    <a:pt x="5" y="301"/>
                  </a:lnTo>
                  <a:lnTo>
                    <a:pt x="229" y="301"/>
                  </a:lnTo>
                  <a:lnTo>
                    <a:pt x="232" y="298"/>
                  </a:lnTo>
                  <a:lnTo>
                    <a:pt x="235" y="295"/>
                  </a:lnTo>
                  <a:lnTo>
                    <a:pt x="235" y="6"/>
                  </a:lnTo>
                  <a:lnTo>
                    <a:pt x="232" y="3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8" y="0"/>
                  </a:lnTo>
                  <a:lnTo>
                    <a:pt x="8" y="18"/>
                  </a:lnTo>
                  <a:lnTo>
                    <a:pt x="226" y="18"/>
                  </a:lnTo>
                  <a:lnTo>
                    <a:pt x="217" y="9"/>
                  </a:lnTo>
                  <a:lnTo>
                    <a:pt x="217" y="292"/>
                  </a:lnTo>
                  <a:lnTo>
                    <a:pt x="226" y="283"/>
                  </a:lnTo>
                  <a:lnTo>
                    <a:pt x="8" y="283"/>
                  </a:lnTo>
                  <a:lnTo>
                    <a:pt x="17" y="292"/>
                  </a:lnTo>
                  <a:lnTo>
                    <a:pt x="17" y="9"/>
                  </a:lnTo>
                  <a:lnTo>
                    <a:pt x="8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13" name="Rectangle 65"/>
            <p:cNvSpPr>
              <a:spLocks noChangeArrowheads="1"/>
            </p:cNvSpPr>
            <p:nvPr/>
          </p:nvSpPr>
          <p:spPr bwMode="auto">
            <a:xfrm>
              <a:off x="5354" y="3048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4" name="Rectangle 66"/>
            <p:cNvSpPr>
              <a:spLocks noChangeArrowheads="1"/>
            </p:cNvSpPr>
            <p:nvPr/>
          </p:nvSpPr>
          <p:spPr bwMode="auto">
            <a:xfrm>
              <a:off x="5354" y="2917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5" name="Rectangle 67"/>
            <p:cNvSpPr>
              <a:spLocks noChangeArrowheads="1"/>
            </p:cNvSpPr>
            <p:nvPr/>
          </p:nvSpPr>
          <p:spPr bwMode="auto">
            <a:xfrm>
              <a:off x="5462" y="2917"/>
              <a:ext cx="6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6" name="Rectangle 68"/>
            <p:cNvSpPr>
              <a:spLocks noChangeArrowheads="1"/>
            </p:cNvSpPr>
            <p:nvPr/>
          </p:nvSpPr>
          <p:spPr bwMode="auto">
            <a:xfrm>
              <a:off x="5462" y="3057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Q'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17" name="Freeform 69"/>
            <p:cNvSpPr>
              <a:spLocks/>
            </p:cNvSpPr>
            <p:nvPr/>
          </p:nvSpPr>
          <p:spPr bwMode="auto">
            <a:xfrm>
              <a:off x="5217" y="1298"/>
              <a:ext cx="129" cy="18"/>
            </a:xfrm>
            <a:custGeom>
              <a:avLst/>
              <a:gdLst/>
              <a:ahLst/>
              <a:cxnLst>
                <a:cxn ang="0">
                  <a:pos x="120" y="18"/>
                </a:cxn>
                <a:cxn ang="0">
                  <a:pos x="123" y="18"/>
                </a:cxn>
                <a:cxn ang="0">
                  <a:pos x="126" y="15"/>
                </a:cxn>
                <a:cxn ang="0">
                  <a:pos x="129" y="12"/>
                </a:cxn>
                <a:cxn ang="0">
                  <a:pos x="129" y="6"/>
                </a:cxn>
                <a:cxn ang="0">
                  <a:pos x="126" y="3"/>
                </a:cxn>
                <a:cxn ang="0">
                  <a:pos x="12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0" y="18"/>
                </a:cxn>
              </a:cxnLst>
              <a:rect l="0" t="0" r="r" b="b"/>
              <a:pathLst>
                <a:path w="129" h="18">
                  <a:moveTo>
                    <a:pt x="120" y="18"/>
                  </a:moveTo>
                  <a:lnTo>
                    <a:pt x="123" y="18"/>
                  </a:lnTo>
                  <a:lnTo>
                    <a:pt x="126" y="15"/>
                  </a:lnTo>
                  <a:lnTo>
                    <a:pt x="129" y="12"/>
                  </a:lnTo>
                  <a:lnTo>
                    <a:pt x="129" y="6"/>
                  </a:lnTo>
                  <a:lnTo>
                    <a:pt x="126" y="3"/>
                  </a:lnTo>
                  <a:lnTo>
                    <a:pt x="12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18" name="Freeform 70"/>
            <p:cNvSpPr>
              <a:spLocks/>
            </p:cNvSpPr>
            <p:nvPr/>
          </p:nvSpPr>
          <p:spPr bwMode="auto">
            <a:xfrm>
              <a:off x="5217" y="1298"/>
              <a:ext cx="18" cy="200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999"/>
                </a:cxn>
                <a:cxn ang="0">
                  <a:pos x="3" y="2002"/>
                </a:cxn>
                <a:cxn ang="0">
                  <a:pos x="6" y="2005"/>
                </a:cxn>
                <a:cxn ang="0">
                  <a:pos x="12" y="2005"/>
                </a:cxn>
                <a:cxn ang="0">
                  <a:pos x="15" y="2002"/>
                </a:cxn>
                <a:cxn ang="0">
                  <a:pos x="18" y="1999"/>
                </a:cxn>
                <a:cxn ang="0">
                  <a:pos x="18" y="1996"/>
                </a:cxn>
                <a:cxn ang="0">
                  <a:pos x="18" y="9"/>
                </a:cxn>
              </a:cxnLst>
              <a:rect l="0" t="0" r="r" b="b"/>
              <a:pathLst>
                <a:path w="18" h="200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999"/>
                  </a:lnTo>
                  <a:lnTo>
                    <a:pt x="3" y="2002"/>
                  </a:lnTo>
                  <a:lnTo>
                    <a:pt x="6" y="2005"/>
                  </a:lnTo>
                  <a:lnTo>
                    <a:pt x="12" y="2005"/>
                  </a:lnTo>
                  <a:lnTo>
                    <a:pt x="15" y="2002"/>
                  </a:lnTo>
                  <a:lnTo>
                    <a:pt x="18" y="1999"/>
                  </a:lnTo>
                  <a:lnTo>
                    <a:pt x="18" y="199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19" name="Freeform 71"/>
            <p:cNvSpPr>
              <a:spLocks/>
            </p:cNvSpPr>
            <p:nvPr/>
          </p:nvSpPr>
          <p:spPr bwMode="auto">
            <a:xfrm>
              <a:off x="5217" y="1740"/>
              <a:ext cx="129" cy="18"/>
            </a:xfrm>
            <a:custGeom>
              <a:avLst/>
              <a:gdLst/>
              <a:ahLst/>
              <a:cxnLst>
                <a:cxn ang="0">
                  <a:pos x="120" y="18"/>
                </a:cxn>
                <a:cxn ang="0">
                  <a:pos x="123" y="18"/>
                </a:cxn>
                <a:cxn ang="0">
                  <a:pos x="126" y="15"/>
                </a:cxn>
                <a:cxn ang="0">
                  <a:pos x="129" y="12"/>
                </a:cxn>
                <a:cxn ang="0">
                  <a:pos x="129" y="6"/>
                </a:cxn>
                <a:cxn ang="0">
                  <a:pos x="126" y="3"/>
                </a:cxn>
                <a:cxn ang="0">
                  <a:pos x="12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0" y="18"/>
                </a:cxn>
              </a:cxnLst>
              <a:rect l="0" t="0" r="r" b="b"/>
              <a:pathLst>
                <a:path w="129" h="18">
                  <a:moveTo>
                    <a:pt x="120" y="18"/>
                  </a:moveTo>
                  <a:lnTo>
                    <a:pt x="123" y="18"/>
                  </a:lnTo>
                  <a:lnTo>
                    <a:pt x="126" y="15"/>
                  </a:lnTo>
                  <a:lnTo>
                    <a:pt x="129" y="12"/>
                  </a:lnTo>
                  <a:lnTo>
                    <a:pt x="129" y="6"/>
                  </a:lnTo>
                  <a:lnTo>
                    <a:pt x="126" y="3"/>
                  </a:lnTo>
                  <a:lnTo>
                    <a:pt x="12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0" name="Freeform 72"/>
            <p:cNvSpPr>
              <a:spLocks/>
            </p:cNvSpPr>
            <p:nvPr/>
          </p:nvSpPr>
          <p:spPr bwMode="auto">
            <a:xfrm>
              <a:off x="5217" y="2181"/>
              <a:ext cx="129" cy="18"/>
            </a:xfrm>
            <a:custGeom>
              <a:avLst/>
              <a:gdLst/>
              <a:ahLst/>
              <a:cxnLst>
                <a:cxn ang="0">
                  <a:pos x="120" y="18"/>
                </a:cxn>
                <a:cxn ang="0">
                  <a:pos x="123" y="18"/>
                </a:cxn>
                <a:cxn ang="0">
                  <a:pos x="126" y="15"/>
                </a:cxn>
                <a:cxn ang="0">
                  <a:pos x="129" y="12"/>
                </a:cxn>
                <a:cxn ang="0">
                  <a:pos x="129" y="6"/>
                </a:cxn>
                <a:cxn ang="0">
                  <a:pos x="126" y="3"/>
                </a:cxn>
                <a:cxn ang="0">
                  <a:pos x="12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0" y="18"/>
                </a:cxn>
              </a:cxnLst>
              <a:rect l="0" t="0" r="r" b="b"/>
              <a:pathLst>
                <a:path w="129" h="18">
                  <a:moveTo>
                    <a:pt x="120" y="18"/>
                  </a:moveTo>
                  <a:lnTo>
                    <a:pt x="123" y="18"/>
                  </a:lnTo>
                  <a:lnTo>
                    <a:pt x="126" y="15"/>
                  </a:lnTo>
                  <a:lnTo>
                    <a:pt x="129" y="12"/>
                  </a:lnTo>
                  <a:lnTo>
                    <a:pt x="129" y="6"/>
                  </a:lnTo>
                  <a:lnTo>
                    <a:pt x="126" y="3"/>
                  </a:lnTo>
                  <a:lnTo>
                    <a:pt x="12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1" name="Freeform 73"/>
            <p:cNvSpPr>
              <a:spLocks/>
            </p:cNvSpPr>
            <p:nvPr/>
          </p:nvSpPr>
          <p:spPr bwMode="auto">
            <a:xfrm>
              <a:off x="5217" y="2623"/>
              <a:ext cx="129" cy="18"/>
            </a:xfrm>
            <a:custGeom>
              <a:avLst/>
              <a:gdLst/>
              <a:ahLst/>
              <a:cxnLst>
                <a:cxn ang="0">
                  <a:pos x="120" y="18"/>
                </a:cxn>
                <a:cxn ang="0">
                  <a:pos x="123" y="18"/>
                </a:cxn>
                <a:cxn ang="0">
                  <a:pos x="126" y="15"/>
                </a:cxn>
                <a:cxn ang="0">
                  <a:pos x="129" y="12"/>
                </a:cxn>
                <a:cxn ang="0">
                  <a:pos x="129" y="6"/>
                </a:cxn>
                <a:cxn ang="0">
                  <a:pos x="126" y="3"/>
                </a:cxn>
                <a:cxn ang="0">
                  <a:pos x="12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0" y="18"/>
                </a:cxn>
              </a:cxnLst>
              <a:rect l="0" t="0" r="r" b="b"/>
              <a:pathLst>
                <a:path w="129" h="18">
                  <a:moveTo>
                    <a:pt x="120" y="18"/>
                  </a:moveTo>
                  <a:lnTo>
                    <a:pt x="123" y="18"/>
                  </a:lnTo>
                  <a:lnTo>
                    <a:pt x="126" y="15"/>
                  </a:lnTo>
                  <a:lnTo>
                    <a:pt x="129" y="12"/>
                  </a:lnTo>
                  <a:lnTo>
                    <a:pt x="129" y="6"/>
                  </a:lnTo>
                  <a:lnTo>
                    <a:pt x="126" y="3"/>
                  </a:lnTo>
                  <a:lnTo>
                    <a:pt x="12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2" name="Freeform 74"/>
            <p:cNvSpPr>
              <a:spLocks/>
            </p:cNvSpPr>
            <p:nvPr/>
          </p:nvSpPr>
          <p:spPr bwMode="auto">
            <a:xfrm>
              <a:off x="5217" y="3065"/>
              <a:ext cx="129" cy="17"/>
            </a:xfrm>
            <a:custGeom>
              <a:avLst/>
              <a:gdLst/>
              <a:ahLst/>
              <a:cxnLst>
                <a:cxn ang="0">
                  <a:pos x="120" y="17"/>
                </a:cxn>
                <a:cxn ang="0">
                  <a:pos x="123" y="17"/>
                </a:cxn>
                <a:cxn ang="0">
                  <a:pos x="126" y="14"/>
                </a:cxn>
                <a:cxn ang="0">
                  <a:pos x="129" y="11"/>
                </a:cxn>
                <a:cxn ang="0">
                  <a:pos x="129" y="5"/>
                </a:cxn>
                <a:cxn ang="0">
                  <a:pos x="126" y="2"/>
                </a:cxn>
                <a:cxn ang="0">
                  <a:pos x="123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20" y="17"/>
                </a:cxn>
              </a:cxnLst>
              <a:rect l="0" t="0" r="r" b="b"/>
              <a:pathLst>
                <a:path w="129" h="17">
                  <a:moveTo>
                    <a:pt x="120" y="17"/>
                  </a:moveTo>
                  <a:lnTo>
                    <a:pt x="123" y="17"/>
                  </a:lnTo>
                  <a:lnTo>
                    <a:pt x="126" y="14"/>
                  </a:lnTo>
                  <a:lnTo>
                    <a:pt x="129" y="11"/>
                  </a:lnTo>
                  <a:lnTo>
                    <a:pt x="129" y="5"/>
                  </a:lnTo>
                  <a:lnTo>
                    <a:pt x="126" y="2"/>
                  </a:lnTo>
                  <a:lnTo>
                    <a:pt x="123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2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3" name="Oval 75"/>
            <p:cNvSpPr>
              <a:spLocks noChangeArrowheads="1"/>
            </p:cNvSpPr>
            <p:nvPr/>
          </p:nvSpPr>
          <p:spPr bwMode="auto">
            <a:xfrm>
              <a:off x="5198" y="1721"/>
              <a:ext cx="58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4" name="Freeform 76"/>
            <p:cNvSpPr>
              <a:spLocks/>
            </p:cNvSpPr>
            <p:nvPr/>
          </p:nvSpPr>
          <p:spPr bwMode="auto">
            <a:xfrm>
              <a:off x="5189" y="1712"/>
              <a:ext cx="73" cy="71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3" y="51"/>
                </a:cxn>
                <a:cxn ang="0">
                  <a:pos x="12" y="60"/>
                </a:cxn>
                <a:cxn ang="0">
                  <a:pos x="15" y="63"/>
                </a:cxn>
                <a:cxn ang="0">
                  <a:pos x="18" y="66"/>
                </a:cxn>
                <a:cxn ang="0">
                  <a:pos x="18" y="66"/>
                </a:cxn>
                <a:cxn ang="0">
                  <a:pos x="33" y="71"/>
                </a:cxn>
                <a:cxn ang="0">
                  <a:pos x="43" y="68"/>
                </a:cxn>
                <a:cxn ang="0">
                  <a:pos x="55" y="66"/>
                </a:cxn>
                <a:cxn ang="0">
                  <a:pos x="55" y="66"/>
                </a:cxn>
                <a:cxn ang="0">
                  <a:pos x="58" y="63"/>
                </a:cxn>
                <a:cxn ang="0">
                  <a:pos x="61" y="60"/>
                </a:cxn>
                <a:cxn ang="0">
                  <a:pos x="70" y="51"/>
                </a:cxn>
                <a:cxn ang="0">
                  <a:pos x="71" y="47"/>
                </a:cxn>
                <a:cxn ang="0">
                  <a:pos x="65" y="44"/>
                </a:cxn>
                <a:cxn ang="0">
                  <a:pos x="73" y="23"/>
                </a:cxn>
                <a:cxn ang="0">
                  <a:pos x="70" y="19"/>
                </a:cxn>
                <a:cxn ang="0">
                  <a:pos x="59" y="9"/>
                </a:cxn>
                <a:cxn ang="0">
                  <a:pos x="53" y="3"/>
                </a:cxn>
                <a:cxn ang="0">
                  <a:pos x="49" y="1"/>
                </a:cxn>
                <a:cxn ang="0">
                  <a:pos x="24" y="1"/>
                </a:cxn>
                <a:cxn ang="0">
                  <a:pos x="20" y="3"/>
                </a:cxn>
                <a:cxn ang="0">
                  <a:pos x="14" y="9"/>
                </a:cxn>
                <a:cxn ang="0">
                  <a:pos x="3" y="19"/>
                </a:cxn>
                <a:cxn ang="0">
                  <a:pos x="0" y="23"/>
                </a:cxn>
                <a:cxn ang="0">
                  <a:pos x="18" y="29"/>
                </a:cxn>
                <a:cxn ang="0">
                  <a:pos x="21" y="25"/>
                </a:cxn>
                <a:cxn ang="0">
                  <a:pos x="26" y="19"/>
                </a:cxn>
                <a:cxn ang="0">
                  <a:pos x="30" y="18"/>
                </a:cxn>
                <a:cxn ang="0">
                  <a:pos x="31" y="18"/>
                </a:cxn>
                <a:cxn ang="0">
                  <a:pos x="43" y="19"/>
                </a:cxn>
                <a:cxn ang="0">
                  <a:pos x="48" y="20"/>
                </a:cxn>
                <a:cxn ang="0">
                  <a:pos x="48" y="20"/>
                </a:cxn>
                <a:cxn ang="0">
                  <a:pos x="53" y="26"/>
                </a:cxn>
                <a:cxn ang="0">
                  <a:pos x="55" y="37"/>
                </a:cxn>
                <a:cxn ang="0">
                  <a:pos x="58" y="29"/>
                </a:cxn>
                <a:cxn ang="0">
                  <a:pos x="56" y="41"/>
                </a:cxn>
                <a:cxn ang="0">
                  <a:pos x="51" y="47"/>
                </a:cxn>
                <a:cxn ang="0">
                  <a:pos x="48" y="50"/>
                </a:cxn>
                <a:cxn ang="0">
                  <a:pos x="45" y="53"/>
                </a:cxn>
                <a:cxn ang="0">
                  <a:pos x="48" y="50"/>
                </a:cxn>
                <a:cxn ang="0">
                  <a:pos x="43" y="51"/>
                </a:cxn>
                <a:cxn ang="0">
                  <a:pos x="28" y="63"/>
                </a:cxn>
                <a:cxn ang="0">
                  <a:pos x="31" y="53"/>
                </a:cxn>
                <a:cxn ang="0">
                  <a:pos x="30" y="53"/>
                </a:cxn>
                <a:cxn ang="0">
                  <a:pos x="26" y="51"/>
                </a:cxn>
                <a:cxn ang="0">
                  <a:pos x="23" y="48"/>
                </a:cxn>
                <a:cxn ang="0">
                  <a:pos x="20" y="46"/>
                </a:cxn>
                <a:cxn ang="0">
                  <a:pos x="18" y="41"/>
                </a:cxn>
                <a:cxn ang="0">
                  <a:pos x="18" y="40"/>
                </a:cxn>
              </a:cxnLst>
              <a:rect l="0" t="0" r="r" b="b"/>
              <a:pathLst>
                <a:path w="73" h="71">
                  <a:moveTo>
                    <a:pt x="0" y="35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7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15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8" y="66"/>
                  </a:lnTo>
                  <a:lnTo>
                    <a:pt x="20" y="68"/>
                  </a:lnTo>
                  <a:lnTo>
                    <a:pt x="18" y="65"/>
                  </a:lnTo>
                  <a:lnTo>
                    <a:pt x="18" y="66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33" y="71"/>
                  </a:lnTo>
                  <a:lnTo>
                    <a:pt x="31" y="69"/>
                  </a:lnTo>
                  <a:lnTo>
                    <a:pt x="46" y="63"/>
                  </a:lnTo>
                  <a:lnTo>
                    <a:pt x="43" y="68"/>
                  </a:lnTo>
                  <a:lnTo>
                    <a:pt x="48" y="71"/>
                  </a:lnTo>
                  <a:lnTo>
                    <a:pt x="49" y="69"/>
                  </a:lnTo>
                  <a:lnTo>
                    <a:pt x="55" y="66"/>
                  </a:lnTo>
                  <a:lnTo>
                    <a:pt x="55" y="65"/>
                  </a:lnTo>
                  <a:lnTo>
                    <a:pt x="53" y="68"/>
                  </a:lnTo>
                  <a:lnTo>
                    <a:pt x="55" y="66"/>
                  </a:lnTo>
                  <a:lnTo>
                    <a:pt x="59" y="63"/>
                  </a:lnTo>
                  <a:lnTo>
                    <a:pt x="62" y="59"/>
                  </a:lnTo>
                  <a:lnTo>
                    <a:pt x="58" y="63"/>
                  </a:lnTo>
                  <a:lnTo>
                    <a:pt x="62" y="60"/>
                  </a:lnTo>
                  <a:lnTo>
                    <a:pt x="65" y="56"/>
                  </a:lnTo>
                  <a:lnTo>
                    <a:pt x="61" y="60"/>
                  </a:lnTo>
                  <a:lnTo>
                    <a:pt x="65" y="57"/>
                  </a:lnTo>
                  <a:lnTo>
                    <a:pt x="68" y="53"/>
                  </a:lnTo>
                  <a:lnTo>
                    <a:pt x="70" y="51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1" y="47"/>
                  </a:lnTo>
                  <a:lnTo>
                    <a:pt x="73" y="46"/>
                  </a:lnTo>
                  <a:lnTo>
                    <a:pt x="70" y="41"/>
                  </a:lnTo>
                  <a:lnTo>
                    <a:pt x="65" y="44"/>
                  </a:lnTo>
                  <a:lnTo>
                    <a:pt x="71" y="29"/>
                  </a:lnTo>
                  <a:lnTo>
                    <a:pt x="73" y="31"/>
                  </a:lnTo>
                  <a:lnTo>
                    <a:pt x="73" y="23"/>
                  </a:lnTo>
                  <a:lnTo>
                    <a:pt x="71" y="22"/>
                  </a:lnTo>
                  <a:lnTo>
                    <a:pt x="71" y="20"/>
                  </a:lnTo>
                  <a:lnTo>
                    <a:pt x="70" y="19"/>
                  </a:lnTo>
                  <a:lnTo>
                    <a:pt x="70" y="18"/>
                  </a:lnTo>
                  <a:lnTo>
                    <a:pt x="58" y="6"/>
                  </a:lnTo>
                  <a:lnTo>
                    <a:pt x="59" y="9"/>
                  </a:lnTo>
                  <a:lnTo>
                    <a:pt x="59" y="7"/>
                  </a:lnTo>
                  <a:lnTo>
                    <a:pt x="55" y="4"/>
                  </a:lnTo>
                  <a:lnTo>
                    <a:pt x="53" y="3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0" y="3"/>
                  </a:lnTo>
                  <a:lnTo>
                    <a:pt x="18" y="4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5" y="6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5"/>
                  </a:lnTo>
                  <a:lnTo>
                    <a:pt x="18" y="35"/>
                  </a:lnTo>
                  <a:lnTo>
                    <a:pt x="18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4" y="22"/>
                  </a:lnTo>
                  <a:lnTo>
                    <a:pt x="26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0" y="19"/>
                  </a:lnTo>
                  <a:lnTo>
                    <a:pt x="31" y="18"/>
                  </a:lnTo>
                  <a:lnTo>
                    <a:pt x="37" y="18"/>
                  </a:lnTo>
                  <a:lnTo>
                    <a:pt x="42" y="18"/>
                  </a:lnTo>
                  <a:lnTo>
                    <a:pt x="43" y="19"/>
                  </a:lnTo>
                  <a:lnTo>
                    <a:pt x="43" y="16"/>
                  </a:lnTo>
                  <a:lnTo>
                    <a:pt x="43" y="18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8" y="19"/>
                  </a:lnTo>
                  <a:lnTo>
                    <a:pt x="48" y="20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5" y="29"/>
                  </a:lnTo>
                  <a:lnTo>
                    <a:pt x="55" y="37"/>
                  </a:lnTo>
                  <a:lnTo>
                    <a:pt x="59" y="41"/>
                  </a:lnTo>
                  <a:lnTo>
                    <a:pt x="65" y="26"/>
                  </a:lnTo>
                  <a:lnTo>
                    <a:pt x="58" y="29"/>
                  </a:lnTo>
                  <a:lnTo>
                    <a:pt x="55" y="40"/>
                  </a:lnTo>
                  <a:lnTo>
                    <a:pt x="53" y="41"/>
                  </a:lnTo>
                  <a:lnTo>
                    <a:pt x="56" y="41"/>
                  </a:lnTo>
                  <a:lnTo>
                    <a:pt x="55" y="41"/>
                  </a:lnTo>
                  <a:lnTo>
                    <a:pt x="52" y="46"/>
                  </a:lnTo>
                  <a:lnTo>
                    <a:pt x="51" y="47"/>
                  </a:lnTo>
                  <a:lnTo>
                    <a:pt x="53" y="46"/>
                  </a:lnTo>
                  <a:lnTo>
                    <a:pt x="55" y="43"/>
                  </a:lnTo>
                  <a:lnTo>
                    <a:pt x="48" y="50"/>
                  </a:lnTo>
                  <a:lnTo>
                    <a:pt x="51" y="48"/>
                  </a:lnTo>
                  <a:lnTo>
                    <a:pt x="52" y="46"/>
                  </a:lnTo>
                  <a:lnTo>
                    <a:pt x="45" y="53"/>
                  </a:lnTo>
                  <a:lnTo>
                    <a:pt x="48" y="51"/>
                  </a:lnTo>
                  <a:lnTo>
                    <a:pt x="49" y="48"/>
                  </a:lnTo>
                  <a:lnTo>
                    <a:pt x="48" y="50"/>
                  </a:lnTo>
                  <a:lnTo>
                    <a:pt x="43" y="53"/>
                  </a:lnTo>
                  <a:lnTo>
                    <a:pt x="43" y="54"/>
                  </a:lnTo>
                  <a:lnTo>
                    <a:pt x="43" y="51"/>
                  </a:lnTo>
                  <a:lnTo>
                    <a:pt x="42" y="53"/>
                  </a:lnTo>
                  <a:lnTo>
                    <a:pt x="31" y="56"/>
                  </a:lnTo>
                  <a:lnTo>
                    <a:pt x="28" y="63"/>
                  </a:lnTo>
                  <a:lnTo>
                    <a:pt x="43" y="57"/>
                  </a:lnTo>
                  <a:lnTo>
                    <a:pt x="39" y="53"/>
                  </a:lnTo>
                  <a:lnTo>
                    <a:pt x="31" y="53"/>
                  </a:lnTo>
                  <a:lnTo>
                    <a:pt x="30" y="51"/>
                  </a:lnTo>
                  <a:lnTo>
                    <a:pt x="30" y="54"/>
                  </a:lnTo>
                  <a:lnTo>
                    <a:pt x="30" y="53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6" y="51"/>
                  </a:lnTo>
                  <a:lnTo>
                    <a:pt x="28" y="53"/>
                  </a:lnTo>
                  <a:lnTo>
                    <a:pt x="21" y="46"/>
                  </a:lnTo>
                  <a:lnTo>
                    <a:pt x="23" y="48"/>
                  </a:lnTo>
                  <a:lnTo>
                    <a:pt x="26" y="50"/>
                  </a:lnTo>
                  <a:lnTo>
                    <a:pt x="18" y="43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5" name="Oval 77"/>
            <p:cNvSpPr>
              <a:spLocks noChangeArrowheads="1"/>
            </p:cNvSpPr>
            <p:nvPr/>
          </p:nvSpPr>
          <p:spPr bwMode="auto">
            <a:xfrm>
              <a:off x="5198" y="2162"/>
              <a:ext cx="58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6" name="Freeform 78"/>
            <p:cNvSpPr>
              <a:spLocks/>
            </p:cNvSpPr>
            <p:nvPr/>
          </p:nvSpPr>
          <p:spPr bwMode="auto">
            <a:xfrm>
              <a:off x="5189" y="2153"/>
              <a:ext cx="73" cy="71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3" y="52"/>
                </a:cxn>
                <a:cxn ang="0">
                  <a:pos x="12" y="61"/>
                </a:cxn>
                <a:cxn ang="0">
                  <a:pos x="15" y="64"/>
                </a:cxn>
                <a:cxn ang="0">
                  <a:pos x="18" y="67"/>
                </a:cxn>
                <a:cxn ang="0">
                  <a:pos x="18" y="67"/>
                </a:cxn>
                <a:cxn ang="0">
                  <a:pos x="33" y="71"/>
                </a:cxn>
                <a:cxn ang="0">
                  <a:pos x="43" y="68"/>
                </a:cxn>
                <a:cxn ang="0">
                  <a:pos x="55" y="67"/>
                </a:cxn>
                <a:cxn ang="0">
                  <a:pos x="55" y="67"/>
                </a:cxn>
                <a:cxn ang="0">
                  <a:pos x="58" y="64"/>
                </a:cxn>
                <a:cxn ang="0">
                  <a:pos x="61" y="61"/>
                </a:cxn>
                <a:cxn ang="0">
                  <a:pos x="70" y="52"/>
                </a:cxn>
                <a:cxn ang="0">
                  <a:pos x="71" y="48"/>
                </a:cxn>
                <a:cxn ang="0">
                  <a:pos x="65" y="45"/>
                </a:cxn>
                <a:cxn ang="0">
                  <a:pos x="73" y="24"/>
                </a:cxn>
                <a:cxn ang="0">
                  <a:pos x="70" y="20"/>
                </a:cxn>
                <a:cxn ang="0">
                  <a:pos x="59" y="9"/>
                </a:cxn>
                <a:cxn ang="0">
                  <a:pos x="53" y="3"/>
                </a:cxn>
                <a:cxn ang="0">
                  <a:pos x="49" y="2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4" y="9"/>
                </a:cxn>
                <a:cxn ang="0">
                  <a:pos x="3" y="20"/>
                </a:cxn>
                <a:cxn ang="0">
                  <a:pos x="0" y="24"/>
                </a:cxn>
                <a:cxn ang="0">
                  <a:pos x="18" y="30"/>
                </a:cxn>
                <a:cxn ang="0">
                  <a:pos x="21" y="25"/>
                </a:cxn>
                <a:cxn ang="0">
                  <a:pos x="26" y="20"/>
                </a:cxn>
                <a:cxn ang="0">
                  <a:pos x="30" y="18"/>
                </a:cxn>
                <a:cxn ang="0">
                  <a:pos x="31" y="18"/>
                </a:cxn>
                <a:cxn ang="0">
                  <a:pos x="43" y="20"/>
                </a:cxn>
                <a:cxn ang="0">
                  <a:pos x="49" y="23"/>
                </a:cxn>
                <a:cxn ang="0">
                  <a:pos x="52" y="24"/>
                </a:cxn>
                <a:cxn ang="0">
                  <a:pos x="53" y="28"/>
                </a:cxn>
                <a:cxn ang="0">
                  <a:pos x="59" y="42"/>
                </a:cxn>
                <a:cxn ang="0">
                  <a:pos x="55" y="40"/>
                </a:cxn>
                <a:cxn ang="0">
                  <a:pos x="55" y="42"/>
                </a:cxn>
                <a:cxn ang="0">
                  <a:pos x="53" y="46"/>
                </a:cxn>
                <a:cxn ang="0">
                  <a:pos x="51" y="49"/>
                </a:cxn>
                <a:cxn ang="0">
                  <a:pos x="48" y="52"/>
                </a:cxn>
                <a:cxn ang="0">
                  <a:pos x="43" y="53"/>
                </a:cxn>
                <a:cxn ang="0">
                  <a:pos x="42" y="53"/>
                </a:cxn>
                <a:cxn ang="0">
                  <a:pos x="43" y="58"/>
                </a:cxn>
                <a:cxn ang="0">
                  <a:pos x="30" y="52"/>
                </a:cxn>
                <a:cxn ang="0">
                  <a:pos x="28" y="53"/>
                </a:cxn>
                <a:cxn ang="0">
                  <a:pos x="26" y="50"/>
                </a:cxn>
                <a:cxn ang="0">
                  <a:pos x="23" y="48"/>
                </a:cxn>
                <a:cxn ang="0">
                  <a:pos x="17" y="42"/>
                </a:cxn>
                <a:cxn ang="0">
                  <a:pos x="18" y="36"/>
                </a:cxn>
              </a:cxnLst>
              <a:rect l="0" t="0" r="r" b="b"/>
              <a:pathLst>
                <a:path w="73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11" y="61"/>
                  </a:lnTo>
                  <a:lnTo>
                    <a:pt x="15" y="64"/>
                  </a:lnTo>
                  <a:lnTo>
                    <a:pt x="11" y="59"/>
                  </a:lnTo>
                  <a:lnTo>
                    <a:pt x="14" y="64"/>
                  </a:lnTo>
                  <a:lnTo>
                    <a:pt x="18" y="67"/>
                  </a:lnTo>
                  <a:lnTo>
                    <a:pt x="20" y="68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24" y="70"/>
                  </a:lnTo>
                  <a:lnTo>
                    <a:pt x="26" y="71"/>
                  </a:lnTo>
                  <a:lnTo>
                    <a:pt x="33" y="71"/>
                  </a:lnTo>
                  <a:lnTo>
                    <a:pt x="31" y="70"/>
                  </a:lnTo>
                  <a:lnTo>
                    <a:pt x="46" y="64"/>
                  </a:lnTo>
                  <a:lnTo>
                    <a:pt x="43" y="68"/>
                  </a:lnTo>
                  <a:lnTo>
                    <a:pt x="48" y="71"/>
                  </a:lnTo>
                  <a:lnTo>
                    <a:pt x="49" y="70"/>
                  </a:lnTo>
                  <a:lnTo>
                    <a:pt x="55" y="67"/>
                  </a:lnTo>
                  <a:lnTo>
                    <a:pt x="55" y="65"/>
                  </a:lnTo>
                  <a:lnTo>
                    <a:pt x="53" y="68"/>
                  </a:lnTo>
                  <a:lnTo>
                    <a:pt x="55" y="67"/>
                  </a:lnTo>
                  <a:lnTo>
                    <a:pt x="59" y="64"/>
                  </a:lnTo>
                  <a:lnTo>
                    <a:pt x="62" y="59"/>
                  </a:lnTo>
                  <a:lnTo>
                    <a:pt x="58" y="64"/>
                  </a:lnTo>
                  <a:lnTo>
                    <a:pt x="62" y="61"/>
                  </a:lnTo>
                  <a:lnTo>
                    <a:pt x="65" y="56"/>
                  </a:lnTo>
                  <a:lnTo>
                    <a:pt x="61" y="61"/>
                  </a:lnTo>
                  <a:lnTo>
                    <a:pt x="65" y="58"/>
                  </a:lnTo>
                  <a:lnTo>
                    <a:pt x="68" y="53"/>
                  </a:lnTo>
                  <a:lnTo>
                    <a:pt x="70" y="52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1" y="48"/>
                  </a:lnTo>
                  <a:lnTo>
                    <a:pt x="73" y="46"/>
                  </a:lnTo>
                  <a:lnTo>
                    <a:pt x="70" y="42"/>
                  </a:lnTo>
                  <a:lnTo>
                    <a:pt x="65" y="45"/>
                  </a:lnTo>
                  <a:lnTo>
                    <a:pt x="71" y="30"/>
                  </a:lnTo>
                  <a:lnTo>
                    <a:pt x="73" y="31"/>
                  </a:lnTo>
                  <a:lnTo>
                    <a:pt x="73" y="24"/>
                  </a:lnTo>
                  <a:lnTo>
                    <a:pt x="71" y="23"/>
                  </a:lnTo>
                  <a:lnTo>
                    <a:pt x="71" y="21"/>
                  </a:lnTo>
                  <a:lnTo>
                    <a:pt x="70" y="20"/>
                  </a:lnTo>
                  <a:lnTo>
                    <a:pt x="70" y="18"/>
                  </a:lnTo>
                  <a:lnTo>
                    <a:pt x="58" y="6"/>
                  </a:lnTo>
                  <a:lnTo>
                    <a:pt x="59" y="9"/>
                  </a:lnTo>
                  <a:lnTo>
                    <a:pt x="59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5" y="6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5" y="6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4" y="23"/>
                  </a:lnTo>
                  <a:lnTo>
                    <a:pt x="26" y="21"/>
                  </a:lnTo>
                  <a:lnTo>
                    <a:pt x="30" y="18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31" y="18"/>
                  </a:lnTo>
                  <a:lnTo>
                    <a:pt x="37" y="18"/>
                  </a:lnTo>
                  <a:lnTo>
                    <a:pt x="42" y="18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8" y="21"/>
                  </a:lnTo>
                  <a:lnTo>
                    <a:pt x="49" y="23"/>
                  </a:lnTo>
                  <a:lnTo>
                    <a:pt x="48" y="20"/>
                  </a:lnTo>
                  <a:lnTo>
                    <a:pt x="48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3" y="27"/>
                  </a:lnTo>
                  <a:lnTo>
                    <a:pt x="53" y="28"/>
                  </a:lnTo>
                  <a:lnTo>
                    <a:pt x="55" y="30"/>
                  </a:lnTo>
                  <a:lnTo>
                    <a:pt x="55" y="37"/>
                  </a:lnTo>
                  <a:lnTo>
                    <a:pt x="59" y="42"/>
                  </a:lnTo>
                  <a:lnTo>
                    <a:pt x="65" y="27"/>
                  </a:lnTo>
                  <a:lnTo>
                    <a:pt x="58" y="30"/>
                  </a:lnTo>
                  <a:lnTo>
                    <a:pt x="55" y="40"/>
                  </a:lnTo>
                  <a:lnTo>
                    <a:pt x="53" y="42"/>
                  </a:lnTo>
                  <a:lnTo>
                    <a:pt x="56" y="42"/>
                  </a:lnTo>
                  <a:lnTo>
                    <a:pt x="55" y="42"/>
                  </a:lnTo>
                  <a:lnTo>
                    <a:pt x="52" y="46"/>
                  </a:lnTo>
                  <a:lnTo>
                    <a:pt x="51" y="48"/>
                  </a:lnTo>
                  <a:lnTo>
                    <a:pt x="53" y="46"/>
                  </a:lnTo>
                  <a:lnTo>
                    <a:pt x="55" y="43"/>
                  </a:lnTo>
                  <a:lnTo>
                    <a:pt x="48" y="50"/>
                  </a:lnTo>
                  <a:lnTo>
                    <a:pt x="51" y="49"/>
                  </a:lnTo>
                  <a:lnTo>
                    <a:pt x="52" y="46"/>
                  </a:lnTo>
                  <a:lnTo>
                    <a:pt x="45" y="53"/>
                  </a:lnTo>
                  <a:lnTo>
                    <a:pt x="48" y="52"/>
                  </a:lnTo>
                  <a:lnTo>
                    <a:pt x="49" y="49"/>
                  </a:lnTo>
                  <a:lnTo>
                    <a:pt x="48" y="50"/>
                  </a:lnTo>
                  <a:lnTo>
                    <a:pt x="43" y="53"/>
                  </a:lnTo>
                  <a:lnTo>
                    <a:pt x="43" y="55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1" y="56"/>
                  </a:lnTo>
                  <a:lnTo>
                    <a:pt x="28" y="64"/>
                  </a:lnTo>
                  <a:lnTo>
                    <a:pt x="43" y="58"/>
                  </a:lnTo>
                  <a:lnTo>
                    <a:pt x="39" y="53"/>
                  </a:lnTo>
                  <a:lnTo>
                    <a:pt x="31" y="53"/>
                  </a:lnTo>
                  <a:lnTo>
                    <a:pt x="30" y="52"/>
                  </a:lnTo>
                  <a:lnTo>
                    <a:pt x="24" y="49"/>
                  </a:lnTo>
                  <a:lnTo>
                    <a:pt x="26" y="52"/>
                  </a:lnTo>
                  <a:lnTo>
                    <a:pt x="28" y="53"/>
                  </a:lnTo>
                  <a:lnTo>
                    <a:pt x="21" y="46"/>
                  </a:lnTo>
                  <a:lnTo>
                    <a:pt x="23" y="49"/>
                  </a:lnTo>
                  <a:lnTo>
                    <a:pt x="26" y="50"/>
                  </a:lnTo>
                  <a:lnTo>
                    <a:pt x="18" y="43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7" name="Oval 79"/>
            <p:cNvSpPr>
              <a:spLocks noChangeArrowheads="1"/>
            </p:cNvSpPr>
            <p:nvPr/>
          </p:nvSpPr>
          <p:spPr bwMode="auto">
            <a:xfrm>
              <a:off x="5198" y="2604"/>
              <a:ext cx="58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8" name="Freeform 80"/>
            <p:cNvSpPr>
              <a:spLocks/>
            </p:cNvSpPr>
            <p:nvPr/>
          </p:nvSpPr>
          <p:spPr bwMode="auto">
            <a:xfrm>
              <a:off x="5189" y="2595"/>
              <a:ext cx="73" cy="71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3" y="52"/>
                </a:cxn>
                <a:cxn ang="0">
                  <a:pos x="12" y="60"/>
                </a:cxn>
                <a:cxn ang="0">
                  <a:pos x="15" y="63"/>
                </a:cxn>
                <a:cxn ang="0">
                  <a:pos x="18" y="66"/>
                </a:cxn>
                <a:cxn ang="0">
                  <a:pos x="18" y="66"/>
                </a:cxn>
                <a:cxn ang="0">
                  <a:pos x="33" y="71"/>
                </a:cxn>
                <a:cxn ang="0">
                  <a:pos x="43" y="68"/>
                </a:cxn>
                <a:cxn ang="0">
                  <a:pos x="55" y="66"/>
                </a:cxn>
                <a:cxn ang="0">
                  <a:pos x="55" y="66"/>
                </a:cxn>
                <a:cxn ang="0">
                  <a:pos x="58" y="63"/>
                </a:cxn>
                <a:cxn ang="0">
                  <a:pos x="61" y="60"/>
                </a:cxn>
                <a:cxn ang="0">
                  <a:pos x="70" y="52"/>
                </a:cxn>
                <a:cxn ang="0">
                  <a:pos x="71" y="47"/>
                </a:cxn>
                <a:cxn ang="0">
                  <a:pos x="65" y="44"/>
                </a:cxn>
                <a:cxn ang="0">
                  <a:pos x="73" y="24"/>
                </a:cxn>
                <a:cxn ang="0">
                  <a:pos x="70" y="19"/>
                </a:cxn>
                <a:cxn ang="0">
                  <a:pos x="59" y="9"/>
                </a:cxn>
                <a:cxn ang="0">
                  <a:pos x="53" y="3"/>
                </a:cxn>
                <a:cxn ang="0">
                  <a:pos x="49" y="1"/>
                </a:cxn>
                <a:cxn ang="0">
                  <a:pos x="24" y="1"/>
                </a:cxn>
                <a:cxn ang="0">
                  <a:pos x="20" y="3"/>
                </a:cxn>
                <a:cxn ang="0">
                  <a:pos x="14" y="9"/>
                </a:cxn>
                <a:cxn ang="0">
                  <a:pos x="3" y="19"/>
                </a:cxn>
                <a:cxn ang="0">
                  <a:pos x="0" y="24"/>
                </a:cxn>
                <a:cxn ang="0">
                  <a:pos x="18" y="29"/>
                </a:cxn>
                <a:cxn ang="0">
                  <a:pos x="21" y="25"/>
                </a:cxn>
                <a:cxn ang="0">
                  <a:pos x="26" y="19"/>
                </a:cxn>
                <a:cxn ang="0">
                  <a:pos x="30" y="18"/>
                </a:cxn>
                <a:cxn ang="0">
                  <a:pos x="31" y="18"/>
                </a:cxn>
                <a:cxn ang="0">
                  <a:pos x="43" y="19"/>
                </a:cxn>
                <a:cxn ang="0">
                  <a:pos x="48" y="21"/>
                </a:cxn>
                <a:cxn ang="0">
                  <a:pos x="48" y="21"/>
                </a:cxn>
                <a:cxn ang="0">
                  <a:pos x="53" y="26"/>
                </a:cxn>
                <a:cxn ang="0">
                  <a:pos x="55" y="37"/>
                </a:cxn>
                <a:cxn ang="0">
                  <a:pos x="58" y="29"/>
                </a:cxn>
                <a:cxn ang="0">
                  <a:pos x="55" y="41"/>
                </a:cxn>
                <a:cxn ang="0">
                  <a:pos x="53" y="46"/>
                </a:cxn>
                <a:cxn ang="0">
                  <a:pos x="51" y="49"/>
                </a:cxn>
                <a:cxn ang="0">
                  <a:pos x="48" y="52"/>
                </a:cxn>
                <a:cxn ang="0">
                  <a:pos x="43" y="53"/>
                </a:cxn>
                <a:cxn ang="0">
                  <a:pos x="42" y="53"/>
                </a:cxn>
                <a:cxn ang="0">
                  <a:pos x="43" y="57"/>
                </a:cxn>
                <a:cxn ang="0">
                  <a:pos x="30" y="52"/>
                </a:cxn>
                <a:cxn ang="0">
                  <a:pos x="26" y="50"/>
                </a:cxn>
                <a:cxn ang="0">
                  <a:pos x="28" y="53"/>
                </a:cxn>
                <a:cxn ang="0">
                  <a:pos x="26" y="50"/>
                </a:cxn>
                <a:cxn ang="0">
                  <a:pos x="23" y="47"/>
                </a:cxn>
                <a:cxn ang="0">
                  <a:pos x="17" y="41"/>
                </a:cxn>
                <a:cxn ang="0">
                  <a:pos x="18" y="35"/>
                </a:cxn>
              </a:cxnLst>
              <a:rect l="0" t="0" r="r" b="b"/>
              <a:pathLst>
                <a:path w="73" h="71">
                  <a:moveTo>
                    <a:pt x="0" y="35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7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15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8" y="66"/>
                  </a:lnTo>
                  <a:lnTo>
                    <a:pt x="20" y="68"/>
                  </a:lnTo>
                  <a:lnTo>
                    <a:pt x="18" y="65"/>
                  </a:lnTo>
                  <a:lnTo>
                    <a:pt x="18" y="66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33" y="71"/>
                  </a:lnTo>
                  <a:lnTo>
                    <a:pt x="31" y="69"/>
                  </a:lnTo>
                  <a:lnTo>
                    <a:pt x="46" y="63"/>
                  </a:lnTo>
                  <a:lnTo>
                    <a:pt x="43" y="68"/>
                  </a:lnTo>
                  <a:lnTo>
                    <a:pt x="48" y="71"/>
                  </a:lnTo>
                  <a:lnTo>
                    <a:pt x="49" y="69"/>
                  </a:lnTo>
                  <a:lnTo>
                    <a:pt x="55" y="66"/>
                  </a:lnTo>
                  <a:lnTo>
                    <a:pt x="55" y="65"/>
                  </a:lnTo>
                  <a:lnTo>
                    <a:pt x="53" y="68"/>
                  </a:lnTo>
                  <a:lnTo>
                    <a:pt x="55" y="66"/>
                  </a:lnTo>
                  <a:lnTo>
                    <a:pt x="59" y="63"/>
                  </a:lnTo>
                  <a:lnTo>
                    <a:pt x="62" y="59"/>
                  </a:lnTo>
                  <a:lnTo>
                    <a:pt x="58" y="63"/>
                  </a:lnTo>
                  <a:lnTo>
                    <a:pt x="62" y="60"/>
                  </a:lnTo>
                  <a:lnTo>
                    <a:pt x="65" y="56"/>
                  </a:lnTo>
                  <a:lnTo>
                    <a:pt x="61" y="60"/>
                  </a:lnTo>
                  <a:lnTo>
                    <a:pt x="65" y="57"/>
                  </a:lnTo>
                  <a:lnTo>
                    <a:pt x="68" y="53"/>
                  </a:lnTo>
                  <a:lnTo>
                    <a:pt x="70" y="52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1" y="47"/>
                  </a:lnTo>
                  <a:lnTo>
                    <a:pt x="73" y="46"/>
                  </a:lnTo>
                  <a:lnTo>
                    <a:pt x="70" y="41"/>
                  </a:lnTo>
                  <a:lnTo>
                    <a:pt x="65" y="44"/>
                  </a:lnTo>
                  <a:lnTo>
                    <a:pt x="71" y="29"/>
                  </a:lnTo>
                  <a:lnTo>
                    <a:pt x="73" y="31"/>
                  </a:lnTo>
                  <a:lnTo>
                    <a:pt x="73" y="24"/>
                  </a:lnTo>
                  <a:lnTo>
                    <a:pt x="71" y="22"/>
                  </a:lnTo>
                  <a:lnTo>
                    <a:pt x="71" y="21"/>
                  </a:lnTo>
                  <a:lnTo>
                    <a:pt x="70" y="19"/>
                  </a:lnTo>
                  <a:lnTo>
                    <a:pt x="70" y="18"/>
                  </a:lnTo>
                  <a:lnTo>
                    <a:pt x="58" y="6"/>
                  </a:lnTo>
                  <a:lnTo>
                    <a:pt x="59" y="9"/>
                  </a:lnTo>
                  <a:lnTo>
                    <a:pt x="59" y="7"/>
                  </a:lnTo>
                  <a:lnTo>
                    <a:pt x="55" y="4"/>
                  </a:lnTo>
                  <a:lnTo>
                    <a:pt x="53" y="3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0" y="3"/>
                  </a:lnTo>
                  <a:lnTo>
                    <a:pt x="18" y="4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5" y="6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8" y="35"/>
                  </a:lnTo>
                  <a:lnTo>
                    <a:pt x="18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4" y="22"/>
                  </a:lnTo>
                  <a:lnTo>
                    <a:pt x="26" y="21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0" y="19"/>
                  </a:lnTo>
                  <a:lnTo>
                    <a:pt x="31" y="18"/>
                  </a:lnTo>
                  <a:lnTo>
                    <a:pt x="37" y="18"/>
                  </a:lnTo>
                  <a:lnTo>
                    <a:pt x="42" y="18"/>
                  </a:lnTo>
                  <a:lnTo>
                    <a:pt x="43" y="19"/>
                  </a:lnTo>
                  <a:lnTo>
                    <a:pt x="43" y="16"/>
                  </a:lnTo>
                  <a:lnTo>
                    <a:pt x="43" y="18"/>
                  </a:lnTo>
                  <a:lnTo>
                    <a:pt x="48" y="21"/>
                  </a:lnTo>
                  <a:lnTo>
                    <a:pt x="49" y="22"/>
                  </a:lnTo>
                  <a:lnTo>
                    <a:pt x="48" y="19"/>
                  </a:lnTo>
                  <a:lnTo>
                    <a:pt x="48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5" y="29"/>
                  </a:lnTo>
                  <a:lnTo>
                    <a:pt x="55" y="37"/>
                  </a:lnTo>
                  <a:lnTo>
                    <a:pt x="59" y="41"/>
                  </a:lnTo>
                  <a:lnTo>
                    <a:pt x="65" y="26"/>
                  </a:lnTo>
                  <a:lnTo>
                    <a:pt x="58" y="29"/>
                  </a:lnTo>
                  <a:lnTo>
                    <a:pt x="55" y="40"/>
                  </a:lnTo>
                  <a:lnTo>
                    <a:pt x="56" y="41"/>
                  </a:lnTo>
                  <a:lnTo>
                    <a:pt x="55" y="41"/>
                  </a:lnTo>
                  <a:lnTo>
                    <a:pt x="52" y="46"/>
                  </a:lnTo>
                  <a:lnTo>
                    <a:pt x="51" y="47"/>
                  </a:lnTo>
                  <a:lnTo>
                    <a:pt x="53" y="46"/>
                  </a:lnTo>
                  <a:lnTo>
                    <a:pt x="55" y="43"/>
                  </a:lnTo>
                  <a:lnTo>
                    <a:pt x="48" y="50"/>
                  </a:lnTo>
                  <a:lnTo>
                    <a:pt x="51" y="49"/>
                  </a:lnTo>
                  <a:lnTo>
                    <a:pt x="52" y="46"/>
                  </a:lnTo>
                  <a:lnTo>
                    <a:pt x="45" y="53"/>
                  </a:lnTo>
                  <a:lnTo>
                    <a:pt x="48" y="52"/>
                  </a:lnTo>
                  <a:lnTo>
                    <a:pt x="49" y="49"/>
                  </a:lnTo>
                  <a:lnTo>
                    <a:pt x="48" y="50"/>
                  </a:lnTo>
                  <a:lnTo>
                    <a:pt x="43" y="53"/>
                  </a:lnTo>
                  <a:lnTo>
                    <a:pt x="43" y="54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1" y="56"/>
                  </a:lnTo>
                  <a:lnTo>
                    <a:pt x="28" y="63"/>
                  </a:lnTo>
                  <a:lnTo>
                    <a:pt x="43" y="57"/>
                  </a:lnTo>
                  <a:lnTo>
                    <a:pt x="39" y="53"/>
                  </a:lnTo>
                  <a:lnTo>
                    <a:pt x="31" y="53"/>
                  </a:lnTo>
                  <a:lnTo>
                    <a:pt x="30" y="52"/>
                  </a:lnTo>
                  <a:lnTo>
                    <a:pt x="30" y="54"/>
                  </a:lnTo>
                  <a:lnTo>
                    <a:pt x="30" y="53"/>
                  </a:lnTo>
                  <a:lnTo>
                    <a:pt x="26" y="50"/>
                  </a:lnTo>
                  <a:lnTo>
                    <a:pt x="24" y="49"/>
                  </a:lnTo>
                  <a:lnTo>
                    <a:pt x="26" y="52"/>
                  </a:lnTo>
                  <a:lnTo>
                    <a:pt x="28" y="53"/>
                  </a:lnTo>
                  <a:lnTo>
                    <a:pt x="21" y="46"/>
                  </a:lnTo>
                  <a:lnTo>
                    <a:pt x="23" y="49"/>
                  </a:lnTo>
                  <a:lnTo>
                    <a:pt x="26" y="50"/>
                  </a:lnTo>
                  <a:lnTo>
                    <a:pt x="18" y="43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29" name="Oval 81"/>
            <p:cNvSpPr>
              <a:spLocks noChangeArrowheads="1"/>
            </p:cNvSpPr>
            <p:nvPr/>
          </p:nvSpPr>
          <p:spPr bwMode="auto">
            <a:xfrm>
              <a:off x="5198" y="3045"/>
              <a:ext cx="58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0" name="Freeform 82"/>
            <p:cNvSpPr>
              <a:spLocks/>
            </p:cNvSpPr>
            <p:nvPr/>
          </p:nvSpPr>
          <p:spPr bwMode="auto">
            <a:xfrm>
              <a:off x="5189" y="3037"/>
              <a:ext cx="73" cy="7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3" y="51"/>
                </a:cxn>
                <a:cxn ang="0">
                  <a:pos x="12" y="60"/>
                </a:cxn>
                <a:cxn ang="0">
                  <a:pos x="15" y="63"/>
                </a:cxn>
                <a:cxn ang="0">
                  <a:pos x="18" y="66"/>
                </a:cxn>
                <a:cxn ang="0">
                  <a:pos x="18" y="66"/>
                </a:cxn>
                <a:cxn ang="0">
                  <a:pos x="33" y="70"/>
                </a:cxn>
                <a:cxn ang="0">
                  <a:pos x="43" y="67"/>
                </a:cxn>
                <a:cxn ang="0">
                  <a:pos x="55" y="66"/>
                </a:cxn>
                <a:cxn ang="0">
                  <a:pos x="55" y="66"/>
                </a:cxn>
                <a:cxn ang="0">
                  <a:pos x="58" y="63"/>
                </a:cxn>
                <a:cxn ang="0">
                  <a:pos x="61" y="60"/>
                </a:cxn>
                <a:cxn ang="0">
                  <a:pos x="70" y="51"/>
                </a:cxn>
                <a:cxn ang="0">
                  <a:pos x="71" y="47"/>
                </a:cxn>
                <a:cxn ang="0">
                  <a:pos x="65" y="44"/>
                </a:cxn>
                <a:cxn ang="0">
                  <a:pos x="73" y="23"/>
                </a:cxn>
                <a:cxn ang="0">
                  <a:pos x="70" y="19"/>
                </a:cxn>
                <a:cxn ang="0">
                  <a:pos x="59" y="8"/>
                </a:cxn>
                <a:cxn ang="0">
                  <a:pos x="53" y="3"/>
                </a:cxn>
                <a:cxn ang="0">
                  <a:pos x="49" y="1"/>
                </a:cxn>
                <a:cxn ang="0">
                  <a:pos x="24" y="1"/>
                </a:cxn>
                <a:cxn ang="0">
                  <a:pos x="20" y="3"/>
                </a:cxn>
                <a:cxn ang="0">
                  <a:pos x="14" y="8"/>
                </a:cxn>
                <a:cxn ang="0">
                  <a:pos x="3" y="19"/>
                </a:cxn>
                <a:cxn ang="0">
                  <a:pos x="0" y="23"/>
                </a:cxn>
                <a:cxn ang="0">
                  <a:pos x="18" y="29"/>
                </a:cxn>
                <a:cxn ang="0">
                  <a:pos x="21" y="25"/>
                </a:cxn>
                <a:cxn ang="0">
                  <a:pos x="26" y="19"/>
                </a:cxn>
                <a:cxn ang="0">
                  <a:pos x="30" y="17"/>
                </a:cxn>
                <a:cxn ang="0">
                  <a:pos x="31" y="17"/>
                </a:cxn>
                <a:cxn ang="0">
                  <a:pos x="43" y="19"/>
                </a:cxn>
                <a:cxn ang="0">
                  <a:pos x="49" y="22"/>
                </a:cxn>
                <a:cxn ang="0">
                  <a:pos x="52" y="23"/>
                </a:cxn>
                <a:cxn ang="0">
                  <a:pos x="53" y="28"/>
                </a:cxn>
                <a:cxn ang="0">
                  <a:pos x="65" y="26"/>
                </a:cxn>
                <a:cxn ang="0">
                  <a:pos x="53" y="41"/>
                </a:cxn>
                <a:cxn ang="0">
                  <a:pos x="52" y="45"/>
                </a:cxn>
                <a:cxn ang="0">
                  <a:pos x="55" y="42"/>
                </a:cxn>
                <a:cxn ang="0">
                  <a:pos x="52" y="45"/>
                </a:cxn>
                <a:cxn ang="0">
                  <a:pos x="49" y="48"/>
                </a:cxn>
                <a:cxn ang="0">
                  <a:pos x="43" y="54"/>
                </a:cxn>
                <a:cxn ang="0">
                  <a:pos x="31" y="55"/>
                </a:cxn>
                <a:cxn ang="0">
                  <a:pos x="39" y="53"/>
                </a:cxn>
                <a:cxn ang="0">
                  <a:pos x="24" y="48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21" y="45"/>
                </a:cxn>
                <a:cxn ang="0">
                  <a:pos x="20" y="41"/>
                </a:cxn>
                <a:cxn ang="0">
                  <a:pos x="0" y="35"/>
                </a:cxn>
              </a:cxnLst>
              <a:rect l="0" t="0" r="r" b="b"/>
              <a:pathLst>
                <a:path w="73" h="70">
                  <a:moveTo>
                    <a:pt x="0" y="35"/>
                  </a:moveTo>
                  <a:lnTo>
                    <a:pt x="0" y="45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7"/>
                  </a:lnTo>
                  <a:lnTo>
                    <a:pt x="12" y="60"/>
                  </a:lnTo>
                  <a:lnTo>
                    <a:pt x="8" y="55"/>
                  </a:lnTo>
                  <a:lnTo>
                    <a:pt x="11" y="60"/>
                  </a:lnTo>
                  <a:lnTo>
                    <a:pt x="15" y="63"/>
                  </a:lnTo>
                  <a:lnTo>
                    <a:pt x="11" y="58"/>
                  </a:lnTo>
                  <a:lnTo>
                    <a:pt x="14" y="63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4" y="69"/>
                  </a:lnTo>
                  <a:lnTo>
                    <a:pt x="26" y="70"/>
                  </a:lnTo>
                  <a:lnTo>
                    <a:pt x="33" y="70"/>
                  </a:lnTo>
                  <a:lnTo>
                    <a:pt x="31" y="69"/>
                  </a:lnTo>
                  <a:lnTo>
                    <a:pt x="46" y="63"/>
                  </a:lnTo>
                  <a:lnTo>
                    <a:pt x="43" y="67"/>
                  </a:lnTo>
                  <a:lnTo>
                    <a:pt x="48" y="70"/>
                  </a:lnTo>
                  <a:lnTo>
                    <a:pt x="49" y="69"/>
                  </a:lnTo>
                  <a:lnTo>
                    <a:pt x="55" y="66"/>
                  </a:lnTo>
                  <a:lnTo>
                    <a:pt x="55" y="64"/>
                  </a:lnTo>
                  <a:lnTo>
                    <a:pt x="53" y="67"/>
                  </a:lnTo>
                  <a:lnTo>
                    <a:pt x="55" y="66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58" y="63"/>
                  </a:lnTo>
                  <a:lnTo>
                    <a:pt x="62" y="60"/>
                  </a:lnTo>
                  <a:lnTo>
                    <a:pt x="65" y="55"/>
                  </a:lnTo>
                  <a:lnTo>
                    <a:pt x="61" y="60"/>
                  </a:lnTo>
                  <a:lnTo>
                    <a:pt x="65" y="57"/>
                  </a:lnTo>
                  <a:lnTo>
                    <a:pt x="68" y="53"/>
                  </a:lnTo>
                  <a:lnTo>
                    <a:pt x="70" y="51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1" y="47"/>
                  </a:lnTo>
                  <a:lnTo>
                    <a:pt x="73" y="45"/>
                  </a:lnTo>
                  <a:lnTo>
                    <a:pt x="70" y="41"/>
                  </a:lnTo>
                  <a:lnTo>
                    <a:pt x="65" y="44"/>
                  </a:lnTo>
                  <a:lnTo>
                    <a:pt x="71" y="29"/>
                  </a:lnTo>
                  <a:lnTo>
                    <a:pt x="73" y="30"/>
                  </a:lnTo>
                  <a:lnTo>
                    <a:pt x="73" y="23"/>
                  </a:lnTo>
                  <a:lnTo>
                    <a:pt x="71" y="22"/>
                  </a:lnTo>
                  <a:lnTo>
                    <a:pt x="71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58" y="5"/>
                  </a:lnTo>
                  <a:lnTo>
                    <a:pt x="59" y="8"/>
                  </a:lnTo>
                  <a:lnTo>
                    <a:pt x="59" y="7"/>
                  </a:lnTo>
                  <a:lnTo>
                    <a:pt x="55" y="4"/>
                  </a:lnTo>
                  <a:lnTo>
                    <a:pt x="53" y="3"/>
                  </a:lnTo>
                  <a:lnTo>
                    <a:pt x="55" y="5"/>
                  </a:lnTo>
                  <a:lnTo>
                    <a:pt x="55" y="4"/>
                  </a:lnTo>
                  <a:lnTo>
                    <a:pt x="49" y="1"/>
                  </a:lnTo>
                  <a:lnTo>
                    <a:pt x="48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3"/>
                  </a:lnTo>
                  <a:lnTo>
                    <a:pt x="18" y="4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5" y="5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5"/>
                  </a:lnTo>
                  <a:lnTo>
                    <a:pt x="18" y="35"/>
                  </a:lnTo>
                  <a:lnTo>
                    <a:pt x="18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4" y="22"/>
                  </a:lnTo>
                  <a:lnTo>
                    <a:pt x="26" y="20"/>
                  </a:lnTo>
                  <a:lnTo>
                    <a:pt x="30" y="17"/>
                  </a:lnTo>
                  <a:lnTo>
                    <a:pt x="30" y="16"/>
                  </a:lnTo>
                  <a:lnTo>
                    <a:pt x="30" y="19"/>
                  </a:lnTo>
                  <a:lnTo>
                    <a:pt x="31" y="17"/>
                  </a:lnTo>
                  <a:lnTo>
                    <a:pt x="37" y="17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17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8" y="19"/>
                  </a:lnTo>
                  <a:lnTo>
                    <a:pt x="48" y="20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5" y="29"/>
                  </a:lnTo>
                  <a:lnTo>
                    <a:pt x="59" y="41"/>
                  </a:lnTo>
                  <a:lnTo>
                    <a:pt x="65" y="26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3" y="41"/>
                  </a:lnTo>
                  <a:lnTo>
                    <a:pt x="56" y="41"/>
                  </a:lnTo>
                  <a:lnTo>
                    <a:pt x="55" y="41"/>
                  </a:lnTo>
                  <a:lnTo>
                    <a:pt x="52" y="45"/>
                  </a:lnTo>
                  <a:lnTo>
                    <a:pt x="51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48" y="50"/>
                  </a:lnTo>
                  <a:lnTo>
                    <a:pt x="51" y="48"/>
                  </a:lnTo>
                  <a:lnTo>
                    <a:pt x="52" y="45"/>
                  </a:lnTo>
                  <a:lnTo>
                    <a:pt x="45" y="53"/>
                  </a:lnTo>
                  <a:lnTo>
                    <a:pt x="48" y="51"/>
                  </a:lnTo>
                  <a:lnTo>
                    <a:pt x="49" y="48"/>
                  </a:lnTo>
                  <a:lnTo>
                    <a:pt x="48" y="50"/>
                  </a:lnTo>
                  <a:lnTo>
                    <a:pt x="43" y="53"/>
                  </a:lnTo>
                  <a:lnTo>
                    <a:pt x="43" y="54"/>
                  </a:lnTo>
                  <a:lnTo>
                    <a:pt x="43" y="51"/>
                  </a:lnTo>
                  <a:lnTo>
                    <a:pt x="42" y="53"/>
                  </a:lnTo>
                  <a:lnTo>
                    <a:pt x="31" y="55"/>
                  </a:lnTo>
                  <a:lnTo>
                    <a:pt x="28" y="63"/>
                  </a:lnTo>
                  <a:lnTo>
                    <a:pt x="43" y="57"/>
                  </a:lnTo>
                  <a:lnTo>
                    <a:pt x="39" y="53"/>
                  </a:lnTo>
                  <a:lnTo>
                    <a:pt x="31" y="53"/>
                  </a:lnTo>
                  <a:lnTo>
                    <a:pt x="30" y="51"/>
                  </a:lnTo>
                  <a:lnTo>
                    <a:pt x="24" y="48"/>
                  </a:lnTo>
                  <a:lnTo>
                    <a:pt x="26" y="51"/>
                  </a:lnTo>
                  <a:lnTo>
                    <a:pt x="28" y="53"/>
                  </a:lnTo>
                  <a:lnTo>
                    <a:pt x="21" y="45"/>
                  </a:lnTo>
                  <a:lnTo>
                    <a:pt x="23" y="48"/>
                  </a:lnTo>
                  <a:lnTo>
                    <a:pt x="26" y="50"/>
                  </a:lnTo>
                  <a:lnTo>
                    <a:pt x="18" y="42"/>
                  </a:lnTo>
                  <a:lnTo>
                    <a:pt x="20" y="45"/>
                  </a:lnTo>
                  <a:lnTo>
                    <a:pt x="23" y="47"/>
                  </a:lnTo>
                  <a:lnTo>
                    <a:pt x="21" y="45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1" name="Rectangle 83"/>
            <p:cNvSpPr>
              <a:spLocks noChangeArrowheads="1"/>
            </p:cNvSpPr>
            <p:nvPr/>
          </p:nvSpPr>
          <p:spPr bwMode="auto">
            <a:xfrm>
              <a:off x="2880" y="3329"/>
              <a:ext cx="23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CLOCK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32" name="Rectangle 84"/>
            <p:cNvSpPr>
              <a:spLocks noChangeArrowheads="1"/>
            </p:cNvSpPr>
            <p:nvPr/>
          </p:nvSpPr>
          <p:spPr bwMode="auto">
            <a:xfrm>
              <a:off x="5116" y="3329"/>
              <a:ext cx="23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1">
                  <a:solidFill>
                    <a:srgbClr val="000000"/>
                  </a:solidFill>
                  <a:latin typeface="Comic Sans MS" pitchFamily="66" charset="0"/>
                </a:rPr>
                <a:t>CLOCK</a:t>
              </a:r>
              <a:endParaRPr lang="en-US" sz="3600" b="1" i="1" baseline="-25000">
                <a:latin typeface="Comic Sans MS" pitchFamily="66" charset="0"/>
              </a:endParaRPr>
            </a:p>
          </p:txBody>
        </p:sp>
        <p:sp>
          <p:nvSpPr>
            <p:cNvPr id="539733" name="Freeform 85"/>
            <p:cNvSpPr>
              <a:spLocks/>
            </p:cNvSpPr>
            <p:nvPr/>
          </p:nvSpPr>
          <p:spPr bwMode="auto">
            <a:xfrm>
              <a:off x="3804" y="1267"/>
              <a:ext cx="43" cy="92"/>
            </a:xfrm>
            <a:custGeom>
              <a:avLst/>
              <a:gdLst/>
              <a:ahLst/>
              <a:cxnLst>
                <a:cxn ang="0">
                  <a:pos x="25" y="86"/>
                </a:cxn>
                <a:cxn ang="0">
                  <a:pos x="30" y="90"/>
                </a:cxn>
                <a:cxn ang="0">
                  <a:pos x="37" y="92"/>
                </a:cxn>
                <a:cxn ang="0">
                  <a:pos x="42" y="87"/>
                </a:cxn>
                <a:cxn ang="0">
                  <a:pos x="43" y="83"/>
                </a:cxn>
                <a:cxn ang="0">
                  <a:pos x="42" y="68"/>
                </a:cxn>
                <a:cxn ang="0">
                  <a:pos x="40" y="59"/>
                </a:cxn>
                <a:cxn ang="0">
                  <a:pos x="39" y="52"/>
                </a:cxn>
                <a:cxn ang="0">
                  <a:pos x="37" y="47"/>
                </a:cxn>
                <a:cxn ang="0">
                  <a:pos x="36" y="45"/>
                </a:cxn>
                <a:cxn ang="0">
                  <a:pos x="34" y="40"/>
                </a:cxn>
                <a:cxn ang="0">
                  <a:pos x="33" y="36"/>
                </a:cxn>
                <a:cxn ang="0">
                  <a:pos x="30" y="30"/>
                </a:cxn>
                <a:cxn ang="0">
                  <a:pos x="27" y="22"/>
                </a:cxn>
                <a:cxn ang="0">
                  <a:pos x="25" y="21"/>
                </a:cxn>
                <a:cxn ang="0">
                  <a:pos x="22" y="14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15" y="2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2"/>
                </a:cxn>
                <a:cxn ang="0">
                  <a:pos x="0" y="9"/>
                </a:cxn>
                <a:cxn ang="0">
                  <a:pos x="3" y="18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11" y="31"/>
                </a:cxn>
                <a:cxn ang="0">
                  <a:pos x="12" y="33"/>
                </a:cxn>
                <a:cxn ang="0">
                  <a:pos x="15" y="40"/>
                </a:cxn>
                <a:cxn ang="0">
                  <a:pos x="15" y="40"/>
                </a:cxn>
                <a:cxn ang="0">
                  <a:pos x="17" y="45"/>
                </a:cxn>
                <a:cxn ang="0">
                  <a:pos x="18" y="52"/>
                </a:cxn>
                <a:cxn ang="0">
                  <a:pos x="20" y="56"/>
                </a:cxn>
                <a:cxn ang="0">
                  <a:pos x="21" y="64"/>
                </a:cxn>
                <a:cxn ang="0">
                  <a:pos x="22" y="68"/>
                </a:cxn>
                <a:cxn ang="0">
                  <a:pos x="24" y="81"/>
                </a:cxn>
                <a:cxn ang="0">
                  <a:pos x="25" y="83"/>
                </a:cxn>
              </a:cxnLst>
              <a:rect l="0" t="0" r="r" b="b"/>
              <a:pathLst>
                <a:path w="43" h="92">
                  <a:moveTo>
                    <a:pt x="25" y="83"/>
                  </a:moveTo>
                  <a:lnTo>
                    <a:pt x="25" y="86"/>
                  </a:lnTo>
                  <a:lnTo>
                    <a:pt x="28" y="89"/>
                  </a:lnTo>
                  <a:lnTo>
                    <a:pt x="30" y="90"/>
                  </a:lnTo>
                  <a:lnTo>
                    <a:pt x="33" y="92"/>
                  </a:lnTo>
                  <a:lnTo>
                    <a:pt x="37" y="92"/>
                  </a:lnTo>
                  <a:lnTo>
                    <a:pt x="40" y="89"/>
                  </a:lnTo>
                  <a:lnTo>
                    <a:pt x="42" y="87"/>
                  </a:lnTo>
                  <a:lnTo>
                    <a:pt x="43" y="84"/>
                  </a:lnTo>
                  <a:lnTo>
                    <a:pt x="43" y="83"/>
                  </a:lnTo>
                  <a:lnTo>
                    <a:pt x="42" y="78"/>
                  </a:lnTo>
                  <a:lnTo>
                    <a:pt x="42" y="68"/>
                  </a:lnTo>
                  <a:lnTo>
                    <a:pt x="40" y="65"/>
                  </a:lnTo>
                  <a:lnTo>
                    <a:pt x="40" y="59"/>
                  </a:lnTo>
                  <a:lnTo>
                    <a:pt x="39" y="58"/>
                  </a:lnTo>
                  <a:lnTo>
                    <a:pt x="39" y="52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6" y="45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0" y="28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27" y="22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2" y="14"/>
                  </a:lnTo>
                  <a:lnTo>
                    <a:pt x="21" y="11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" y="22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7"/>
                  </a:lnTo>
                  <a:lnTo>
                    <a:pt x="11" y="31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6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7" y="43"/>
                  </a:lnTo>
                  <a:lnTo>
                    <a:pt x="17" y="45"/>
                  </a:lnTo>
                  <a:lnTo>
                    <a:pt x="18" y="47"/>
                  </a:lnTo>
                  <a:lnTo>
                    <a:pt x="18" y="52"/>
                  </a:lnTo>
                  <a:lnTo>
                    <a:pt x="20" y="53"/>
                  </a:lnTo>
                  <a:lnTo>
                    <a:pt x="20" y="56"/>
                  </a:lnTo>
                  <a:lnTo>
                    <a:pt x="21" y="58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2" y="68"/>
                  </a:lnTo>
                  <a:lnTo>
                    <a:pt x="24" y="71"/>
                  </a:lnTo>
                  <a:lnTo>
                    <a:pt x="24" y="81"/>
                  </a:lnTo>
                  <a:lnTo>
                    <a:pt x="27" y="87"/>
                  </a:lnTo>
                  <a:lnTo>
                    <a:pt x="25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4" name="Freeform 86"/>
            <p:cNvSpPr>
              <a:spLocks/>
            </p:cNvSpPr>
            <p:nvPr/>
          </p:nvSpPr>
          <p:spPr bwMode="auto">
            <a:xfrm>
              <a:off x="3807" y="1270"/>
              <a:ext cx="199" cy="86"/>
            </a:xfrm>
            <a:custGeom>
              <a:avLst/>
              <a:gdLst/>
              <a:ahLst/>
              <a:cxnLst>
                <a:cxn ang="0">
                  <a:pos x="184" y="83"/>
                </a:cxn>
                <a:cxn ang="0">
                  <a:pos x="187" y="86"/>
                </a:cxn>
                <a:cxn ang="0">
                  <a:pos x="193" y="86"/>
                </a:cxn>
                <a:cxn ang="0">
                  <a:pos x="196" y="83"/>
                </a:cxn>
                <a:cxn ang="0">
                  <a:pos x="199" y="80"/>
                </a:cxn>
                <a:cxn ang="0">
                  <a:pos x="199" y="74"/>
                </a:cxn>
                <a:cxn ang="0">
                  <a:pos x="196" y="71"/>
                </a:cxn>
                <a:cxn ang="0">
                  <a:pos x="187" y="61"/>
                </a:cxn>
                <a:cxn ang="0">
                  <a:pos x="178" y="55"/>
                </a:cxn>
                <a:cxn ang="0">
                  <a:pos x="174" y="50"/>
                </a:cxn>
                <a:cxn ang="0">
                  <a:pos x="164" y="44"/>
                </a:cxn>
                <a:cxn ang="0">
                  <a:pos x="158" y="42"/>
                </a:cxn>
                <a:cxn ang="0">
                  <a:pos x="153" y="39"/>
                </a:cxn>
                <a:cxn ang="0">
                  <a:pos x="148" y="36"/>
                </a:cxn>
                <a:cxn ang="0">
                  <a:pos x="143" y="33"/>
                </a:cxn>
                <a:cxn ang="0">
                  <a:pos x="131" y="27"/>
                </a:cxn>
                <a:cxn ang="0">
                  <a:pos x="120" y="21"/>
                </a:cxn>
                <a:cxn ang="0">
                  <a:pos x="114" y="18"/>
                </a:cxn>
                <a:cxn ang="0">
                  <a:pos x="102" y="15"/>
                </a:cxn>
                <a:cxn ang="0">
                  <a:pos x="96" y="12"/>
                </a:cxn>
                <a:cxn ang="0">
                  <a:pos x="81" y="9"/>
                </a:cxn>
                <a:cxn ang="0">
                  <a:pos x="70" y="6"/>
                </a:cxn>
                <a:cxn ang="0">
                  <a:pos x="62" y="5"/>
                </a:cxn>
                <a:cxn ang="0">
                  <a:pos x="56" y="3"/>
                </a:cxn>
                <a:cxn ang="0">
                  <a:pos x="50" y="3"/>
                </a:cxn>
                <a:cxn ang="0">
                  <a:pos x="43" y="2"/>
                </a:cxn>
                <a:cxn ang="0">
                  <a:pos x="37" y="2"/>
                </a:cxn>
                <a:cxn ang="0">
                  <a:pos x="30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5" y="17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27" y="18"/>
                </a:cxn>
                <a:cxn ang="0">
                  <a:pos x="34" y="19"/>
                </a:cxn>
                <a:cxn ang="0">
                  <a:pos x="40" y="19"/>
                </a:cxn>
                <a:cxn ang="0">
                  <a:pos x="47" y="21"/>
                </a:cxn>
                <a:cxn ang="0">
                  <a:pos x="53" y="21"/>
                </a:cxn>
                <a:cxn ang="0">
                  <a:pos x="59" y="22"/>
                </a:cxn>
                <a:cxn ang="0">
                  <a:pos x="67" y="24"/>
                </a:cxn>
                <a:cxn ang="0">
                  <a:pos x="78" y="27"/>
                </a:cxn>
                <a:cxn ang="0">
                  <a:pos x="86" y="28"/>
                </a:cxn>
                <a:cxn ang="0">
                  <a:pos x="90" y="30"/>
                </a:cxn>
                <a:cxn ang="0">
                  <a:pos x="96" y="33"/>
                </a:cxn>
                <a:cxn ang="0">
                  <a:pos x="108" y="36"/>
                </a:cxn>
                <a:cxn ang="0">
                  <a:pos x="114" y="39"/>
                </a:cxn>
                <a:cxn ang="0">
                  <a:pos x="120" y="39"/>
                </a:cxn>
                <a:cxn ang="0">
                  <a:pos x="122" y="42"/>
                </a:cxn>
                <a:cxn ang="0">
                  <a:pos x="134" y="47"/>
                </a:cxn>
                <a:cxn ang="0">
                  <a:pos x="139" y="50"/>
                </a:cxn>
                <a:cxn ang="0">
                  <a:pos x="145" y="53"/>
                </a:cxn>
                <a:cxn ang="0">
                  <a:pos x="149" y="56"/>
                </a:cxn>
                <a:cxn ang="0">
                  <a:pos x="155" y="59"/>
                </a:cxn>
                <a:cxn ang="0">
                  <a:pos x="162" y="65"/>
                </a:cxn>
                <a:cxn ang="0">
                  <a:pos x="167" y="69"/>
                </a:cxn>
                <a:cxn ang="0">
                  <a:pos x="175" y="75"/>
                </a:cxn>
                <a:cxn ang="0">
                  <a:pos x="184" y="83"/>
                </a:cxn>
              </a:cxnLst>
              <a:rect l="0" t="0" r="r" b="b"/>
              <a:pathLst>
                <a:path w="199" h="86">
                  <a:moveTo>
                    <a:pt x="184" y="83"/>
                  </a:moveTo>
                  <a:lnTo>
                    <a:pt x="187" y="86"/>
                  </a:lnTo>
                  <a:lnTo>
                    <a:pt x="193" y="86"/>
                  </a:lnTo>
                  <a:lnTo>
                    <a:pt x="196" y="83"/>
                  </a:lnTo>
                  <a:lnTo>
                    <a:pt x="199" y="80"/>
                  </a:lnTo>
                  <a:lnTo>
                    <a:pt x="199" y="74"/>
                  </a:lnTo>
                  <a:lnTo>
                    <a:pt x="196" y="71"/>
                  </a:lnTo>
                  <a:lnTo>
                    <a:pt x="187" y="61"/>
                  </a:lnTo>
                  <a:lnTo>
                    <a:pt x="178" y="55"/>
                  </a:lnTo>
                  <a:lnTo>
                    <a:pt x="174" y="50"/>
                  </a:lnTo>
                  <a:lnTo>
                    <a:pt x="164" y="44"/>
                  </a:lnTo>
                  <a:lnTo>
                    <a:pt x="158" y="42"/>
                  </a:lnTo>
                  <a:lnTo>
                    <a:pt x="153" y="39"/>
                  </a:lnTo>
                  <a:lnTo>
                    <a:pt x="148" y="36"/>
                  </a:lnTo>
                  <a:lnTo>
                    <a:pt x="143" y="33"/>
                  </a:lnTo>
                  <a:lnTo>
                    <a:pt x="131" y="27"/>
                  </a:lnTo>
                  <a:lnTo>
                    <a:pt x="120" y="21"/>
                  </a:lnTo>
                  <a:lnTo>
                    <a:pt x="114" y="18"/>
                  </a:lnTo>
                  <a:lnTo>
                    <a:pt x="102" y="15"/>
                  </a:lnTo>
                  <a:lnTo>
                    <a:pt x="96" y="12"/>
                  </a:lnTo>
                  <a:lnTo>
                    <a:pt x="81" y="9"/>
                  </a:lnTo>
                  <a:lnTo>
                    <a:pt x="70" y="6"/>
                  </a:lnTo>
                  <a:lnTo>
                    <a:pt x="62" y="5"/>
                  </a:lnTo>
                  <a:lnTo>
                    <a:pt x="56" y="3"/>
                  </a:lnTo>
                  <a:lnTo>
                    <a:pt x="50" y="3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30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7" y="18"/>
                  </a:lnTo>
                  <a:lnTo>
                    <a:pt x="34" y="19"/>
                  </a:lnTo>
                  <a:lnTo>
                    <a:pt x="40" y="19"/>
                  </a:lnTo>
                  <a:lnTo>
                    <a:pt x="47" y="21"/>
                  </a:lnTo>
                  <a:lnTo>
                    <a:pt x="53" y="21"/>
                  </a:lnTo>
                  <a:lnTo>
                    <a:pt x="59" y="22"/>
                  </a:lnTo>
                  <a:lnTo>
                    <a:pt x="67" y="24"/>
                  </a:lnTo>
                  <a:lnTo>
                    <a:pt x="78" y="27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96" y="33"/>
                  </a:lnTo>
                  <a:lnTo>
                    <a:pt x="108" y="36"/>
                  </a:lnTo>
                  <a:lnTo>
                    <a:pt x="114" y="39"/>
                  </a:lnTo>
                  <a:lnTo>
                    <a:pt x="120" y="39"/>
                  </a:lnTo>
                  <a:lnTo>
                    <a:pt x="122" y="42"/>
                  </a:lnTo>
                  <a:lnTo>
                    <a:pt x="134" y="47"/>
                  </a:lnTo>
                  <a:lnTo>
                    <a:pt x="139" y="50"/>
                  </a:lnTo>
                  <a:lnTo>
                    <a:pt x="145" y="53"/>
                  </a:lnTo>
                  <a:lnTo>
                    <a:pt x="149" y="56"/>
                  </a:lnTo>
                  <a:lnTo>
                    <a:pt x="155" y="59"/>
                  </a:lnTo>
                  <a:lnTo>
                    <a:pt x="162" y="65"/>
                  </a:lnTo>
                  <a:lnTo>
                    <a:pt x="167" y="69"/>
                  </a:lnTo>
                  <a:lnTo>
                    <a:pt x="175" y="75"/>
                  </a:lnTo>
                  <a:lnTo>
                    <a:pt x="184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5" name="Freeform 87"/>
            <p:cNvSpPr>
              <a:spLocks/>
            </p:cNvSpPr>
            <p:nvPr/>
          </p:nvSpPr>
          <p:spPr bwMode="auto">
            <a:xfrm>
              <a:off x="3807" y="1345"/>
              <a:ext cx="43" cy="89"/>
            </a:xfrm>
            <a:custGeom>
              <a:avLst/>
              <a:gdLst/>
              <a:ahLst/>
              <a:cxnLst>
                <a:cxn ang="0">
                  <a:pos x="43" y="8"/>
                </a:cxn>
                <a:cxn ang="0">
                  <a:pos x="39" y="2"/>
                </a:cxn>
                <a:cxn ang="0">
                  <a:pos x="33" y="0"/>
                </a:cxn>
                <a:cxn ang="0">
                  <a:pos x="27" y="5"/>
                </a:cxn>
                <a:cxn ang="0">
                  <a:pos x="25" y="9"/>
                </a:cxn>
                <a:cxn ang="0">
                  <a:pos x="24" y="8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9" y="36"/>
                </a:cxn>
                <a:cxn ang="0">
                  <a:pos x="18" y="40"/>
                </a:cxn>
                <a:cxn ang="0">
                  <a:pos x="17" y="45"/>
                </a:cxn>
                <a:cxn ang="0">
                  <a:pos x="15" y="49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11" y="58"/>
                </a:cxn>
                <a:cxn ang="0">
                  <a:pos x="8" y="65"/>
                </a:cxn>
                <a:cxn ang="0">
                  <a:pos x="6" y="65"/>
                </a:cxn>
                <a:cxn ang="0">
                  <a:pos x="0" y="74"/>
                </a:cxn>
                <a:cxn ang="0">
                  <a:pos x="2" y="75"/>
                </a:cxn>
                <a:cxn ang="0">
                  <a:pos x="0" y="81"/>
                </a:cxn>
                <a:cxn ang="0">
                  <a:pos x="2" y="86"/>
                </a:cxn>
                <a:cxn ang="0">
                  <a:pos x="6" y="89"/>
                </a:cxn>
                <a:cxn ang="0">
                  <a:pos x="12" y="87"/>
                </a:cxn>
                <a:cxn ang="0">
                  <a:pos x="17" y="84"/>
                </a:cxn>
                <a:cxn ang="0">
                  <a:pos x="19" y="80"/>
                </a:cxn>
                <a:cxn ang="0">
                  <a:pos x="22" y="75"/>
                </a:cxn>
                <a:cxn ang="0">
                  <a:pos x="25" y="70"/>
                </a:cxn>
                <a:cxn ang="0">
                  <a:pos x="30" y="62"/>
                </a:cxn>
                <a:cxn ang="0">
                  <a:pos x="30" y="61"/>
                </a:cxn>
                <a:cxn ang="0">
                  <a:pos x="33" y="52"/>
                </a:cxn>
                <a:cxn ang="0">
                  <a:pos x="34" y="47"/>
                </a:cxn>
                <a:cxn ang="0">
                  <a:pos x="36" y="43"/>
                </a:cxn>
                <a:cxn ang="0">
                  <a:pos x="37" y="39"/>
                </a:cxn>
                <a:cxn ang="0">
                  <a:pos x="39" y="33"/>
                </a:cxn>
                <a:cxn ang="0">
                  <a:pos x="40" y="25"/>
                </a:cxn>
                <a:cxn ang="0">
                  <a:pos x="42" y="14"/>
                </a:cxn>
                <a:cxn ang="0">
                  <a:pos x="43" y="9"/>
                </a:cxn>
              </a:cxnLst>
              <a:rect l="0" t="0" r="r" b="b"/>
              <a:pathLst>
                <a:path w="43" h="89">
                  <a:moveTo>
                    <a:pt x="43" y="9"/>
                  </a:moveTo>
                  <a:lnTo>
                    <a:pt x="43" y="8"/>
                  </a:lnTo>
                  <a:lnTo>
                    <a:pt x="42" y="5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8" y="3"/>
                  </a:lnTo>
                  <a:lnTo>
                    <a:pt x="24" y="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2" y="25"/>
                  </a:lnTo>
                  <a:lnTo>
                    <a:pt x="21" y="27"/>
                  </a:lnTo>
                  <a:lnTo>
                    <a:pt x="21" y="33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2" y="53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11" y="58"/>
                  </a:lnTo>
                  <a:lnTo>
                    <a:pt x="8" y="62"/>
                  </a:lnTo>
                  <a:lnTo>
                    <a:pt x="8" y="65"/>
                  </a:lnTo>
                  <a:lnTo>
                    <a:pt x="8" y="64"/>
                  </a:lnTo>
                  <a:lnTo>
                    <a:pt x="6" y="65"/>
                  </a:lnTo>
                  <a:lnTo>
                    <a:pt x="5" y="68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5" y="87"/>
                  </a:lnTo>
                  <a:lnTo>
                    <a:pt x="17" y="84"/>
                  </a:lnTo>
                  <a:lnTo>
                    <a:pt x="18" y="80"/>
                  </a:lnTo>
                  <a:lnTo>
                    <a:pt x="19" y="80"/>
                  </a:lnTo>
                  <a:lnTo>
                    <a:pt x="21" y="77"/>
                  </a:lnTo>
                  <a:lnTo>
                    <a:pt x="22" y="75"/>
                  </a:lnTo>
                  <a:lnTo>
                    <a:pt x="25" y="68"/>
                  </a:lnTo>
                  <a:lnTo>
                    <a:pt x="25" y="70"/>
                  </a:lnTo>
                  <a:lnTo>
                    <a:pt x="27" y="67"/>
                  </a:lnTo>
                  <a:lnTo>
                    <a:pt x="30" y="62"/>
                  </a:lnTo>
                  <a:lnTo>
                    <a:pt x="30" y="59"/>
                  </a:lnTo>
                  <a:lnTo>
                    <a:pt x="30" y="61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34" y="49"/>
                  </a:lnTo>
                  <a:lnTo>
                    <a:pt x="34" y="47"/>
                  </a:lnTo>
                  <a:lnTo>
                    <a:pt x="36" y="45"/>
                  </a:lnTo>
                  <a:lnTo>
                    <a:pt x="36" y="43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0" y="25"/>
                  </a:lnTo>
                  <a:lnTo>
                    <a:pt x="42" y="24"/>
                  </a:lnTo>
                  <a:lnTo>
                    <a:pt x="42" y="14"/>
                  </a:lnTo>
                  <a:lnTo>
                    <a:pt x="40" y="15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6" name="Freeform 88"/>
            <p:cNvSpPr>
              <a:spLocks/>
            </p:cNvSpPr>
            <p:nvPr/>
          </p:nvSpPr>
          <p:spPr bwMode="auto">
            <a:xfrm>
              <a:off x="3812" y="1348"/>
              <a:ext cx="200" cy="86"/>
            </a:xfrm>
            <a:custGeom>
              <a:avLst/>
              <a:gdLst/>
              <a:ahLst/>
              <a:cxnLst>
                <a:cxn ang="0">
                  <a:pos x="200" y="12"/>
                </a:cxn>
                <a:cxn ang="0">
                  <a:pos x="197" y="3"/>
                </a:cxn>
                <a:cxn ang="0">
                  <a:pos x="188" y="0"/>
                </a:cxn>
                <a:cxn ang="0">
                  <a:pos x="187" y="2"/>
                </a:cxn>
                <a:cxn ang="0">
                  <a:pos x="176" y="9"/>
                </a:cxn>
                <a:cxn ang="0">
                  <a:pos x="163" y="19"/>
                </a:cxn>
                <a:cxn ang="0">
                  <a:pos x="150" y="28"/>
                </a:cxn>
                <a:cxn ang="0">
                  <a:pos x="140" y="34"/>
                </a:cxn>
                <a:cxn ang="0">
                  <a:pos x="123" y="43"/>
                </a:cxn>
                <a:cxn ang="0">
                  <a:pos x="115" y="46"/>
                </a:cxn>
                <a:cxn ang="0">
                  <a:pos x="97" y="52"/>
                </a:cxn>
                <a:cxn ang="0">
                  <a:pos x="85" y="56"/>
                </a:cxn>
                <a:cxn ang="0">
                  <a:pos x="66" y="61"/>
                </a:cxn>
                <a:cxn ang="0">
                  <a:pos x="47" y="64"/>
                </a:cxn>
                <a:cxn ang="0">
                  <a:pos x="34" y="65"/>
                </a:cxn>
                <a:cxn ang="0">
                  <a:pos x="13" y="67"/>
                </a:cxn>
                <a:cxn ang="0">
                  <a:pos x="9" y="68"/>
                </a:cxn>
                <a:cxn ang="0">
                  <a:pos x="3" y="71"/>
                </a:cxn>
                <a:cxn ang="0">
                  <a:pos x="0" y="75"/>
                </a:cxn>
                <a:cxn ang="0">
                  <a:pos x="3" y="83"/>
                </a:cxn>
                <a:cxn ang="0">
                  <a:pos x="7" y="86"/>
                </a:cxn>
                <a:cxn ang="0">
                  <a:pos x="10" y="86"/>
                </a:cxn>
                <a:cxn ang="0">
                  <a:pos x="29" y="84"/>
                </a:cxn>
                <a:cxn ang="0">
                  <a:pos x="44" y="83"/>
                </a:cxn>
                <a:cxn ang="0">
                  <a:pos x="57" y="81"/>
                </a:cxn>
                <a:cxn ang="0">
                  <a:pos x="76" y="77"/>
                </a:cxn>
                <a:cxn ang="0">
                  <a:pos x="97" y="72"/>
                </a:cxn>
                <a:cxn ang="0">
                  <a:pos x="115" y="67"/>
                </a:cxn>
                <a:cxn ang="0">
                  <a:pos x="126" y="61"/>
                </a:cxn>
                <a:cxn ang="0">
                  <a:pos x="144" y="52"/>
                </a:cxn>
                <a:cxn ang="0">
                  <a:pos x="154" y="46"/>
                </a:cxn>
                <a:cxn ang="0">
                  <a:pos x="165" y="40"/>
                </a:cxn>
                <a:cxn ang="0">
                  <a:pos x="179" y="30"/>
                </a:cxn>
                <a:cxn ang="0">
                  <a:pos x="193" y="19"/>
                </a:cxn>
                <a:cxn ang="0">
                  <a:pos x="197" y="15"/>
                </a:cxn>
              </a:cxnLst>
              <a:rect l="0" t="0" r="r" b="b"/>
              <a:pathLst>
                <a:path w="200" h="86">
                  <a:moveTo>
                    <a:pt x="197" y="15"/>
                  </a:move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188" y="0"/>
                  </a:lnTo>
                  <a:lnTo>
                    <a:pt x="185" y="3"/>
                  </a:lnTo>
                  <a:lnTo>
                    <a:pt x="187" y="2"/>
                  </a:lnTo>
                  <a:lnTo>
                    <a:pt x="181" y="5"/>
                  </a:lnTo>
                  <a:lnTo>
                    <a:pt x="176" y="9"/>
                  </a:lnTo>
                  <a:lnTo>
                    <a:pt x="168" y="15"/>
                  </a:lnTo>
                  <a:lnTo>
                    <a:pt x="163" y="19"/>
                  </a:lnTo>
                  <a:lnTo>
                    <a:pt x="156" y="25"/>
                  </a:lnTo>
                  <a:lnTo>
                    <a:pt x="150" y="28"/>
                  </a:lnTo>
                  <a:lnTo>
                    <a:pt x="145" y="31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23" y="43"/>
                  </a:lnTo>
                  <a:lnTo>
                    <a:pt x="120" y="46"/>
                  </a:lnTo>
                  <a:lnTo>
                    <a:pt x="115" y="46"/>
                  </a:lnTo>
                  <a:lnTo>
                    <a:pt x="109" y="49"/>
                  </a:lnTo>
                  <a:lnTo>
                    <a:pt x="97" y="52"/>
                  </a:lnTo>
                  <a:lnTo>
                    <a:pt x="91" y="55"/>
                  </a:lnTo>
                  <a:lnTo>
                    <a:pt x="85" y="56"/>
                  </a:lnTo>
                  <a:lnTo>
                    <a:pt x="73" y="59"/>
                  </a:lnTo>
                  <a:lnTo>
                    <a:pt x="66" y="61"/>
                  </a:lnTo>
                  <a:lnTo>
                    <a:pt x="54" y="64"/>
                  </a:lnTo>
                  <a:lnTo>
                    <a:pt x="47" y="64"/>
                  </a:lnTo>
                  <a:lnTo>
                    <a:pt x="41" y="65"/>
                  </a:lnTo>
                  <a:lnTo>
                    <a:pt x="34" y="65"/>
                  </a:lnTo>
                  <a:lnTo>
                    <a:pt x="26" y="67"/>
                  </a:lnTo>
                  <a:lnTo>
                    <a:pt x="13" y="67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3" y="71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3" y="83"/>
                  </a:lnTo>
                  <a:lnTo>
                    <a:pt x="4" y="84"/>
                  </a:lnTo>
                  <a:lnTo>
                    <a:pt x="7" y="86"/>
                  </a:lnTo>
                  <a:lnTo>
                    <a:pt x="9" y="86"/>
                  </a:lnTo>
                  <a:lnTo>
                    <a:pt x="10" y="86"/>
                  </a:lnTo>
                  <a:lnTo>
                    <a:pt x="16" y="84"/>
                  </a:lnTo>
                  <a:lnTo>
                    <a:pt x="29" y="84"/>
                  </a:lnTo>
                  <a:lnTo>
                    <a:pt x="37" y="83"/>
                  </a:lnTo>
                  <a:lnTo>
                    <a:pt x="44" y="83"/>
                  </a:lnTo>
                  <a:lnTo>
                    <a:pt x="50" y="81"/>
                  </a:lnTo>
                  <a:lnTo>
                    <a:pt x="57" y="81"/>
                  </a:lnTo>
                  <a:lnTo>
                    <a:pt x="69" y="78"/>
                  </a:lnTo>
                  <a:lnTo>
                    <a:pt x="76" y="77"/>
                  </a:lnTo>
                  <a:lnTo>
                    <a:pt x="88" y="74"/>
                  </a:lnTo>
                  <a:lnTo>
                    <a:pt x="97" y="72"/>
                  </a:lnTo>
                  <a:lnTo>
                    <a:pt x="103" y="70"/>
                  </a:lnTo>
                  <a:lnTo>
                    <a:pt x="115" y="67"/>
                  </a:lnTo>
                  <a:lnTo>
                    <a:pt x="120" y="64"/>
                  </a:lnTo>
                  <a:lnTo>
                    <a:pt x="126" y="61"/>
                  </a:lnTo>
                  <a:lnTo>
                    <a:pt x="132" y="58"/>
                  </a:lnTo>
                  <a:lnTo>
                    <a:pt x="144" y="52"/>
                  </a:lnTo>
                  <a:lnTo>
                    <a:pt x="148" y="49"/>
                  </a:lnTo>
                  <a:lnTo>
                    <a:pt x="154" y="46"/>
                  </a:lnTo>
                  <a:lnTo>
                    <a:pt x="159" y="43"/>
                  </a:lnTo>
                  <a:lnTo>
                    <a:pt x="165" y="40"/>
                  </a:lnTo>
                  <a:lnTo>
                    <a:pt x="175" y="34"/>
                  </a:lnTo>
                  <a:lnTo>
                    <a:pt x="179" y="30"/>
                  </a:lnTo>
                  <a:lnTo>
                    <a:pt x="188" y="24"/>
                  </a:lnTo>
                  <a:lnTo>
                    <a:pt x="193" y="19"/>
                  </a:lnTo>
                  <a:lnTo>
                    <a:pt x="196" y="17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7" name="Freeform 89"/>
            <p:cNvSpPr>
              <a:spLocks/>
            </p:cNvSpPr>
            <p:nvPr/>
          </p:nvSpPr>
          <p:spPr bwMode="auto">
            <a:xfrm>
              <a:off x="3738" y="1294"/>
              <a:ext cx="94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8" y="18"/>
                </a:cxn>
                <a:cxn ang="0">
                  <a:pos x="91" y="15"/>
                </a:cxn>
                <a:cxn ang="0">
                  <a:pos x="94" y="12"/>
                </a:cxn>
                <a:cxn ang="0">
                  <a:pos x="94" y="6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9" y="0"/>
                </a:cxn>
              </a:cxnLst>
              <a:rect l="0" t="0" r="r" b="b"/>
              <a:pathLst>
                <a:path w="94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8" y="18"/>
                  </a:lnTo>
                  <a:lnTo>
                    <a:pt x="91" y="15"/>
                  </a:lnTo>
                  <a:lnTo>
                    <a:pt x="94" y="12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8" name="Freeform 90"/>
            <p:cNvSpPr>
              <a:spLocks/>
            </p:cNvSpPr>
            <p:nvPr/>
          </p:nvSpPr>
          <p:spPr bwMode="auto">
            <a:xfrm>
              <a:off x="3729" y="1401"/>
              <a:ext cx="10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7" y="18"/>
                </a:cxn>
                <a:cxn ang="0">
                  <a:pos x="100" y="15"/>
                </a:cxn>
                <a:cxn ang="0">
                  <a:pos x="103" y="12"/>
                </a:cxn>
                <a:cxn ang="0">
                  <a:pos x="103" y="6"/>
                </a:cxn>
                <a:cxn ang="0">
                  <a:pos x="100" y="3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" y="0"/>
                </a:cxn>
              </a:cxnLst>
              <a:rect l="0" t="0" r="r" b="b"/>
              <a:pathLst>
                <a:path w="10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7" y="18"/>
                  </a:lnTo>
                  <a:lnTo>
                    <a:pt x="100" y="15"/>
                  </a:lnTo>
                  <a:lnTo>
                    <a:pt x="103" y="12"/>
                  </a:lnTo>
                  <a:lnTo>
                    <a:pt x="103" y="6"/>
                  </a:lnTo>
                  <a:lnTo>
                    <a:pt x="100" y="3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39" name="Freeform 91"/>
            <p:cNvSpPr>
              <a:spLocks/>
            </p:cNvSpPr>
            <p:nvPr/>
          </p:nvSpPr>
          <p:spPr bwMode="auto">
            <a:xfrm>
              <a:off x="3997" y="1341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0" name="Freeform 92"/>
            <p:cNvSpPr>
              <a:spLocks/>
            </p:cNvSpPr>
            <p:nvPr/>
          </p:nvSpPr>
          <p:spPr bwMode="auto">
            <a:xfrm>
              <a:off x="3573" y="1453"/>
              <a:ext cx="93" cy="15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2" y="17"/>
                </a:cxn>
                <a:cxn ang="0">
                  <a:pos x="30" y="20"/>
                </a:cxn>
                <a:cxn ang="0">
                  <a:pos x="34" y="22"/>
                </a:cxn>
                <a:cxn ang="0">
                  <a:pos x="42" y="25"/>
                </a:cxn>
                <a:cxn ang="0">
                  <a:pos x="50" y="31"/>
                </a:cxn>
                <a:cxn ang="0">
                  <a:pos x="56" y="34"/>
                </a:cxn>
                <a:cxn ang="0">
                  <a:pos x="62" y="43"/>
                </a:cxn>
                <a:cxn ang="0">
                  <a:pos x="67" y="50"/>
                </a:cxn>
                <a:cxn ang="0">
                  <a:pos x="72" y="62"/>
                </a:cxn>
                <a:cxn ang="0">
                  <a:pos x="74" y="69"/>
                </a:cxn>
                <a:cxn ang="0">
                  <a:pos x="75" y="82"/>
                </a:cxn>
                <a:cxn ang="0">
                  <a:pos x="74" y="81"/>
                </a:cxn>
                <a:cxn ang="0">
                  <a:pos x="72" y="91"/>
                </a:cxn>
                <a:cxn ang="0">
                  <a:pos x="68" y="103"/>
                </a:cxn>
                <a:cxn ang="0">
                  <a:pos x="65" y="113"/>
                </a:cxn>
                <a:cxn ang="0">
                  <a:pos x="56" y="121"/>
                </a:cxn>
                <a:cxn ang="0">
                  <a:pos x="53" y="123"/>
                </a:cxn>
                <a:cxn ang="0">
                  <a:pos x="44" y="129"/>
                </a:cxn>
                <a:cxn ang="0">
                  <a:pos x="39" y="134"/>
                </a:cxn>
                <a:cxn ang="0">
                  <a:pos x="33" y="137"/>
                </a:cxn>
                <a:cxn ang="0">
                  <a:pos x="24" y="138"/>
                </a:cxn>
                <a:cxn ang="0">
                  <a:pos x="11" y="140"/>
                </a:cxn>
                <a:cxn ang="0">
                  <a:pos x="9" y="141"/>
                </a:cxn>
                <a:cxn ang="0">
                  <a:pos x="3" y="144"/>
                </a:cxn>
                <a:cxn ang="0">
                  <a:pos x="0" y="153"/>
                </a:cxn>
                <a:cxn ang="0">
                  <a:pos x="6" y="159"/>
                </a:cxn>
                <a:cxn ang="0">
                  <a:pos x="14" y="157"/>
                </a:cxn>
                <a:cxn ang="0">
                  <a:pos x="30" y="156"/>
                </a:cxn>
                <a:cxn ang="0">
                  <a:pos x="36" y="154"/>
                </a:cxn>
                <a:cxn ang="0">
                  <a:pos x="44" y="151"/>
                </a:cxn>
                <a:cxn ang="0">
                  <a:pos x="56" y="144"/>
                </a:cxn>
                <a:cxn ang="0">
                  <a:pos x="65" y="138"/>
                </a:cxn>
                <a:cxn ang="0">
                  <a:pos x="71" y="132"/>
                </a:cxn>
                <a:cxn ang="0">
                  <a:pos x="74" y="126"/>
                </a:cxn>
                <a:cxn ang="0">
                  <a:pos x="84" y="113"/>
                </a:cxn>
                <a:cxn ang="0">
                  <a:pos x="90" y="98"/>
                </a:cxn>
                <a:cxn ang="0">
                  <a:pos x="92" y="91"/>
                </a:cxn>
                <a:cxn ang="0">
                  <a:pos x="93" y="76"/>
                </a:cxn>
                <a:cxn ang="0">
                  <a:pos x="92" y="66"/>
                </a:cxn>
                <a:cxn ang="0">
                  <a:pos x="90" y="59"/>
                </a:cxn>
                <a:cxn ang="0">
                  <a:pos x="84" y="44"/>
                </a:cxn>
                <a:cxn ang="0">
                  <a:pos x="74" y="31"/>
                </a:cxn>
                <a:cxn ang="0">
                  <a:pos x="71" y="25"/>
                </a:cxn>
                <a:cxn ang="0">
                  <a:pos x="65" y="19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36" y="3"/>
                </a:cxn>
                <a:cxn ang="0">
                  <a:pos x="30" y="1"/>
                </a:cxn>
                <a:cxn ang="0">
                  <a:pos x="9" y="0"/>
                </a:cxn>
              </a:cxnLst>
              <a:rect l="0" t="0" r="r" b="b"/>
              <a:pathLst>
                <a:path w="93" h="15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22" y="17"/>
                  </a:lnTo>
                  <a:lnTo>
                    <a:pt x="24" y="19"/>
                  </a:lnTo>
                  <a:lnTo>
                    <a:pt x="30" y="20"/>
                  </a:lnTo>
                  <a:lnTo>
                    <a:pt x="33" y="20"/>
                  </a:lnTo>
                  <a:lnTo>
                    <a:pt x="34" y="22"/>
                  </a:lnTo>
                  <a:lnTo>
                    <a:pt x="39" y="23"/>
                  </a:lnTo>
                  <a:lnTo>
                    <a:pt x="42" y="25"/>
                  </a:lnTo>
                  <a:lnTo>
                    <a:pt x="44" y="28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4"/>
                  </a:lnTo>
                  <a:lnTo>
                    <a:pt x="56" y="37"/>
                  </a:lnTo>
                  <a:lnTo>
                    <a:pt x="62" y="43"/>
                  </a:lnTo>
                  <a:lnTo>
                    <a:pt x="65" y="44"/>
                  </a:lnTo>
                  <a:lnTo>
                    <a:pt x="67" y="50"/>
                  </a:lnTo>
                  <a:lnTo>
                    <a:pt x="68" y="5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5" y="82"/>
                  </a:lnTo>
                  <a:lnTo>
                    <a:pt x="77" y="75"/>
                  </a:lnTo>
                  <a:lnTo>
                    <a:pt x="74" y="81"/>
                  </a:lnTo>
                  <a:lnTo>
                    <a:pt x="74" y="88"/>
                  </a:lnTo>
                  <a:lnTo>
                    <a:pt x="72" y="91"/>
                  </a:lnTo>
                  <a:lnTo>
                    <a:pt x="72" y="96"/>
                  </a:lnTo>
                  <a:lnTo>
                    <a:pt x="68" y="103"/>
                  </a:lnTo>
                  <a:lnTo>
                    <a:pt x="67" y="107"/>
                  </a:lnTo>
                  <a:lnTo>
                    <a:pt x="65" y="113"/>
                  </a:lnTo>
                  <a:lnTo>
                    <a:pt x="62" y="115"/>
                  </a:lnTo>
                  <a:lnTo>
                    <a:pt x="56" y="121"/>
                  </a:lnTo>
                  <a:lnTo>
                    <a:pt x="56" y="123"/>
                  </a:lnTo>
                  <a:lnTo>
                    <a:pt x="53" y="123"/>
                  </a:lnTo>
                  <a:lnTo>
                    <a:pt x="50" y="126"/>
                  </a:lnTo>
                  <a:lnTo>
                    <a:pt x="44" y="129"/>
                  </a:lnTo>
                  <a:lnTo>
                    <a:pt x="42" y="132"/>
                  </a:lnTo>
                  <a:lnTo>
                    <a:pt x="39" y="134"/>
                  </a:lnTo>
                  <a:lnTo>
                    <a:pt x="34" y="135"/>
                  </a:lnTo>
                  <a:lnTo>
                    <a:pt x="33" y="137"/>
                  </a:lnTo>
                  <a:lnTo>
                    <a:pt x="30" y="137"/>
                  </a:lnTo>
                  <a:lnTo>
                    <a:pt x="24" y="138"/>
                  </a:lnTo>
                  <a:lnTo>
                    <a:pt x="22" y="140"/>
                  </a:lnTo>
                  <a:lnTo>
                    <a:pt x="11" y="140"/>
                  </a:lnTo>
                  <a:lnTo>
                    <a:pt x="5" y="143"/>
                  </a:lnTo>
                  <a:lnTo>
                    <a:pt x="9" y="141"/>
                  </a:lnTo>
                  <a:lnTo>
                    <a:pt x="6" y="141"/>
                  </a:lnTo>
                  <a:lnTo>
                    <a:pt x="3" y="144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14" y="157"/>
                  </a:lnTo>
                  <a:lnTo>
                    <a:pt x="25" y="157"/>
                  </a:lnTo>
                  <a:lnTo>
                    <a:pt x="30" y="156"/>
                  </a:lnTo>
                  <a:lnTo>
                    <a:pt x="33" y="154"/>
                  </a:lnTo>
                  <a:lnTo>
                    <a:pt x="36" y="154"/>
                  </a:lnTo>
                  <a:lnTo>
                    <a:pt x="40" y="153"/>
                  </a:lnTo>
                  <a:lnTo>
                    <a:pt x="44" y="151"/>
                  </a:lnTo>
                  <a:lnTo>
                    <a:pt x="53" y="147"/>
                  </a:lnTo>
                  <a:lnTo>
                    <a:pt x="56" y="144"/>
                  </a:lnTo>
                  <a:lnTo>
                    <a:pt x="62" y="141"/>
                  </a:lnTo>
                  <a:lnTo>
                    <a:pt x="65" y="138"/>
                  </a:lnTo>
                  <a:lnTo>
                    <a:pt x="68" y="135"/>
                  </a:lnTo>
                  <a:lnTo>
                    <a:pt x="71" y="132"/>
                  </a:lnTo>
                  <a:lnTo>
                    <a:pt x="74" y="129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4" y="113"/>
                  </a:lnTo>
                  <a:lnTo>
                    <a:pt x="86" y="109"/>
                  </a:lnTo>
                  <a:lnTo>
                    <a:pt x="90" y="98"/>
                  </a:lnTo>
                  <a:lnTo>
                    <a:pt x="90" y="94"/>
                  </a:lnTo>
                  <a:lnTo>
                    <a:pt x="92" y="91"/>
                  </a:lnTo>
                  <a:lnTo>
                    <a:pt x="92" y="84"/>
                  </a:lnTo>
                  <a:lnTo>
                    <a:pt x="93" y="76"/>
                  </a:lnTo>
                  <a:lnTo>
                    <a:pt x="92" y="73"/>
                  </a:lnTo>
                  <a:lnTo>
                    <a:pt x="92" y="66"/>
                  </a:lnTo>
                  <a:lnTo>
                    <a:pt x="90" y="63"/>
                  </a:lnTo>
                  <a:lnTo>
                    <a:pt x="90" y="59"/>
                  </a:lnTo>
                  <a:lnTo>
                    <a:pt x="86" y="48"/>
                  </a:lnTo>
                  <a:lnTo>
                    <a:pt x="84" y="44"/>
                  </a:lnTo>
                  <a:lnTo>
                    <a:pt x="77" y="32"/>
                  </a:lnTo>
                  <a:lnTo>
                    <a:pt x="74" y="31"/>
                  </a:lnTo>
                  <a:lnTo>
                    <a:pt x="74" y="28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56" y="13"/>
                  </a:lnTo>
                  <a:lnTo>
                    <a:pt x="53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3"/>
                  </a:lnTo>
                  <a:lnTo>
                    <a:pt x="33" y="3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1" name="Freeform 93"/>
            <p:cNvSpPr>
              <a:spLocks/>
            </p:cNvSpPr>
            <p:nvPr/>
          </p:nvSpPr>
          <p:spPr bwMode="auto">
            <a:xfrm>
              <a:off x="3470" y="1453"/>
              <a:ext cx="131" cy="17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125" y="17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22" y="17"/>
                </a:cxn>
              </a:cxnLst>
              <a:rect l="0" t="0" r="r" b="b"/>
              <a:pathLst>
                <a:path w="131" h="17">
                  <a:moveTo>
                    <a:pt x="122" y="17"/>
                  </a:moveTo>
                  <a:lnTo>
                    <a:pt x="125" y="17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2" name="Freeform 94"/>
            <p:cNvSpPr>
              <a:spLocks/>
            </p:cNvSpPr>
            <p:nvPr/>
          </p:nvSpPr>
          <p:spPr bwMode="auto">
            <a:xfrm>
              <a:off x="3470" y="1594"/>
              <a:ext cx="131" cy="18"/>
            </a:xfrm>
            <a:custGeom>
              <a:avLst/>
              <a:gdLst/>
              <a:ahLst/>
              <a:cxnLst>
                <a:cxn ang="0">
                  <a:pos x="122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2" y="18"/>
                </a:cxn>
              </a:cxnLst>
              <a:rect l="0" t="0" r="r" b="b"/>
              <a:pathLst>
                <a:path w="131" h="18">
                  <a:moveTo>
                    <a:pt x="122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3" name="Freeform 95"/>
            <p:cNvSpPr>
              <a:spLocks/>
            </p:cNvSpPr>
            <p:nvPr/>
          </p:nvSpPr>
          <p:spPr bwMode="auto">
            <a:xfrm>
              <a:off x="3470" y="1453"/>
              <a:ext cx="18" cy="159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53"/>
                </a:cxn>
                <a:cxn ang="0">
                  <a:pos x="3" y="156"/>
                </a:cxn>
                <a:cxn ang="0">
                  <a:pos x="6" y="159"/>
                </a:cxn>
                <a:cxn ang="0">
                  <a:pos x="12" y="159"/>
                </a:cxn>
                <a:cxn ang="0">
                  <a:pos x="15" y="156"/>
                </a:cxn>
                <a:cxn ang="0">
                  <a:pos x="18" y="153"/>
                </a:cxn>
                <a:cxn ang="0">
                  <a:pos x="18" y="150"/>
                </a:cxn>
                <a:cxn ang="0">
                  <a:pos x="18" y="9"/>
                </a:cxn>
              </a:cxnLst>
              <a:rect l="0" t="0" r="r" b="b"/>
              <a:pathLst>
                <a:path w="18" h="159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12" y="159"/>
                  </a:lnTo>
                  <a:lnTo>
                    <a:pt x="15" y="156"/>
                  </a:lnTo>
                  <a:lnTo>
                    <a:pt x="18" y="153"/>
                  </a:lnTo>
                  <a:lnTo>
                    <a:pt x="18" y="15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4" name="Freeform 96"/>
            <p:cNvSpPr>
              <a:spLocks/>
            </p:cNvSpPr>
            <p:nvPr/>
          </p:nvSpPr>
          <p:spPr bwMode="auto">
            <a:xfrm>
              <a:off x="3389" y="1476"/>
              <a:ext cx="9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5" name="Freeform 97"/>
            <p:cNvSpPr>
              <a:spLocks/>
            </p:cNvSpPr>
            <p:nvPr/>
          </p:nvSpPr>
          <p:spPr bwMode="auto">
            <a:xfrm>
              <a:off x="3389" y="1565"/>
              <a:ext cx="93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87" y="17"/>
                </a:cxn>
                <a:cxn ang="0">
                  <a:pos x="90" y="14"/>
                </a:cxn>
                <a:cxn ang="0">
                  <a:pos x="93" y="11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7" y="17"/>
                  </a:lnTo>
                  <a:lnTo>
                    <a:pt x="90" y="14"/>
                  </a:lnTo>
                  <a:lnTo>
                    <a:pt x="93" y="11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6" name="Freeform 98"/>
            <p:cNvSpPr>
              <a:spLocks/>
            </p:cNvSpPr>
            <p:nvPr/>
          </p:nvSpPr>
          <p:spPr bwMode="auto">
            <a:xfrm>
              <a:off x="3654" y="1529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7" name="Freeform 99"/>
            <p:cNvSpPr>
              <a:spLocks/>
            </p:cNvSpPr>
            <p:nvPr/>
          </p:nvSpPr>
          <p:spPr bwMode="auto">
            <a:xfrm>
              <a:off x="3588" y="1204"/>
              <a:ext cx="93" cy="15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2" y="18"/>
                </a:cxn>
                <a:cxn ang="0">
                  <a:pos x="29" y="21"/>
                </a:cxn>
                <a:cxn ang="0">
                  <a:pos x="34" y="22"/>
                </a:cxn>
                <a:cxn ang="0">
                  <a:pos x="41" y="25"/>
                </a:cxn>
                <a:cxn ang="0">
                  <a:pos x="50" y="31"/>
                </a:cxn>
                <a:cxn ang="0">
                  <a:pos x="56" y="34"/>
                </a:cxn>
                <a:cxn ang="0">
                  <a:pos x="62" y="43"/>
                </a:cxn>
                <a:cxn ang="0">
                  <a:pos x="66" y="50"/>
                </a:cxn>
                <a:cxn ang="0">
                  <a:pos x="72" y="62"/>
                </a:cxn>
                <a:cxn ang="0">
                  <a:pos x="74" y="69"/>
                </a:cxn>
                <a:cxn ang="0">
                  <a:pos x="75" y="83"/>
                </a:cxn>
                <a:cxn ang="0">
                  <a:pos x="74" y="81"/>
                </a:cxn>
                <a:cxn ang="0">
                  <a:pos x="72" y="91"/>
                </a:cxn>
                <a:cxn ang="0">
                  <a:pos x="68" y="103"/>
                </a:cxn>
                <a:cxn ang="0">
                  <a:pos x="65" y="113"/>
                </a:cxn>
                <a:cxn ang="0">
                  <a:pos x="56" y="121"/>
                </a:cxn>
                <a:cxn ang="0">
                  <a:pos x="53" y="124"/>
                </a:cxn>
                <a:cxn ang="0">
                  <a:pos x="44" y="130"/>
                </a:cxn>
                <a:cxn ang="0">
                  <a:pos x="38" y="134"/>
                </a:cxn>
                <a:cxn ang="0">
                  <a:pos x="32" y="137"/>
                </a:cxn>
                <a:cxn ang="0">
                  <a:pos x="24" y="138"/>
                </a:cxn>
                <a:cxn ang="0">
                  <a:pos x="10" y="140"/>
                </a:cxn>
                <a:cxn ang="0">
                  <a:pos x="9" y="141"/>
                </a:cxn>
                <a:cxn ang="0">
                  <a:pos x="3" y="144"/>
                </a:cxn>
                <a:cxn ang="0">
                  <a:pos x="0" y="153"/>
                </a:cxn>
                <a:cxn ang="0">
                  <a:pos x="6" y="159"/>
                </a:cxn>
                <a:cxn ang="0">
                  <a:pos x="13" y="158"/>
                </a:cxn>
                <a:cxn ang="0">
                  <a:pos x="29" y="156"/>
                </a:cxn>
                <a:cxn ang="0">
                  <a:pos x="35" y="155"/>
                </a:cxn>
                <a:cxn ang="0">
                  <a:pos x="44" y="152"/>
                </a:cxn>
                <a:cxn ang="0">
                  <a:pos x="56" y="144"/>
                </a:cxn>
                <a:cxn ang="0">
                  <a:pos x="65" y="138"/>
                </a:cxn>
                <a:cxn ang="0">
                  <a:pos x="71" y="133"/>
                </a:cxn>
                <a:cxn ang="0">
                  <a:pos x="74" y="127"/>
                </a:cxn>
                <a:cxn ang="0">
                  <a:pos x="84" y="113"/>
                </a:cxn>
                <a:cxn ang="0">
                  <a:pos x="90" y="99"/>
                </a:cxn>
                <a:cxn ang="0">
                  <a:pos x="91" y="91"/>
                </a:cxn>
                <a:cxn ang="0">
                  <a:pos x="93" y="77"/>
                </a:cxn>
                <a:cxn ang="0">
                  <a:pos x="91" y="66"/>
                </a:cxn>
                <a:cxn ang="0">
                  <a:pos x="90" y="59"/>
                </a:cxn>
                <a:cxn ang="0">
                  <a:pos x="84" y="44"/>
                </a:cxn>
                <a:cxn ang="0">
                  <a:pos x="74" y="31"/>
                </a:cxn>
                <a:cxn ang="0">
                  <a:pos x="71" y="25"/>
                </a:cxn>
                <a:cxn ang="0">
                  <a:pos x="65" y="19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35" y="3"/>
                </a:cxn>
                <a:cxn ang="0">
                  <a:pos x="29" y="2"/>
                </a:cxn>
                <a:cxn ang="0">
                  <a:pos x="9" y="0"/>
                </a:cxn>
              </a:cxnLst>
              <a:rect l="0" t="0" r="r" b="b"/>
              <a:pathLst>
                <a:path w="93" h="15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4" y="19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4" y="22"/>
                  </a:lnTo>
                  <a:lnTo>
                    <a:pt x="38" y="24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4"/>
                  </a:lnTo>
                  <a:lnTo>
                    <a:pt x="56" y="37"/>
                  </a:lnTo>
                  <a:lnTo>
                    <a:pt x="62" y="43"/>
                  </a:lnTo>
                  <a:lnTo>
                    <a:pt x="65" y="44"/>
                  </a:lnTo>
                  <a:lnTo>
                    <a:pt x="66" y="50"/>
                  </a:lnTo>
                  <a:lnTo>
                    <a:pt x="68" y="55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4" y="69"/>
                  </a:lnTo>
                  <a:lnTo>
                    <a:pt x="74" y="77"/>
                  </a:lnTo>
                  <a:lnTo>
                    <a:pt x="75" y="83"/>
                  </a:lnTo>
                  <a:lnTo>
                    <a:pt x="77" y="75"/>
                  </a:lnTo>
                  <a:lnTo>
                    <a:pt x="74" y="81"/>
                  </a:lnTo>
                  <a:lnTo>
                    <a:pt x="74" y="88"/>
                  </a:lnTo>
                  <a:lnTo>
                    <a:pt x="72" y="91"/>
                  </a:lnTo>
                  <a:lnTo>
                    <a:pt x="72" y="96"/>
                  </a:lnTo>
                  <a:lnTo>
                    <a:pt x="68" y="103"/>
                  </a:lnTo>
                  <a:lnTo>
                    <a:pt x="66" y="108"/>
                  </a:lnTo>
                  <a:lnTo>
                    <a:pt x="65" y="113"/>
                  </a:lnTo>
                  <a:lnTo>
                    <a:pt x="62" y="115"/>
                  </a:lnTo>
                  <a:lnTo>
                    <a:pt x="56" y="121"/>
                  </a:lnTo>
                  <a:lnTo>
                    <a:pt x="56" y="124"/>
                  </a:lnTo>
                  <a:lnTo>
                    <a:pt x="53" y="124"/>
                  </a:lnTo>
                  <a:lnTo>
                    <a:pt x="50" y="127"/>
                  </a:lnTo>
                  <a:lnTo>
                    <a:pt x="44" y="130"/>
                  </a:lnTo>
                  <a:lnTo>
                    <a:pt x="41" y="133"/>
                  </a:lnTo>
                  <a:lnTo>
                    <a:pt x="38" y="134"/>
                  </a:lnTo>
                  <a:lnTo>
                    <a:pt x="34" y="135"/>
                  </a:lnTo>
                  <a:lnTo>
                    <a:pt x="32" y="137"/>
                  </a:lnTo>
                  <a:lnTo>
                    <a:pt x="29" y="137"/>
                  </a:lnTo>
                  <a:lnTo>
                    <a:pt x="24" y="138"/>
                  </a:lnTo>
                  <a:lnTo>
                    <a:pt x="22" y="140"/>
                  </a:lnTo>
                  <a:lnTo>
                    <a:pt x="10" y="140"/>
                  </a:lnTo>
                  <a:lnTo>
                    <a:pt x="4" y="143"/>
                  </a:lnTo>
                  <a:lnTo>
                    <a:pt x="9" y="141"/>
                  </a:lnTo>
                  <a:lnTo>
                    <a:pt x="6" y="141"/>
                  </a:lnTo>
                  <a:lnTo>
                    <a:pt x="3" y="144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13" y="158"/>
                  </a:lnTo>
                  <a:lnTo>
                    <a:pt x="25" y="158"/>
                  </a:lnTo>
                  <a:lnTo>
                    <a:pt x="29" y="156"/>
                  </a:lnTo>
                  <a:lnTo>
                    <a:pt x="32" y="155"/>
                  </a:lnTo>
                  <a:lnTo>
                    <a:pt x="35" y="155"/>
                  </a:lnTo>
                  <a:lnTo>
                    <a:pt x="40" y="153"/>
                  </a:lnTo>
                  <a:lnTo>
                    <a:pt x="44" y="152"/>
                  </a:lnTo>
                  <a:lnTo>
                    <a:pt x="53" y="147"/>
                  </a:lnTo>
                  <a:lnTo>
                    <a:pt x="56" y="144"/>
                  </a:lnTo>
                  <a:lnTo>
                    <a:pt x="62" y="141"/>
                  </a:lnTo>
                  <a:lnTo>
                    <a:pt x="65" y="138"/>
                  </a:lnTo>
                  <a:lnTo>
                    <a:pt x="68" y="135"/>
                  </a:lnTo>
                  <a:lnTo>
                    <a:pt x="71" y="133"/>
                  </a:lnTo>
                  <a:lnTo>
                    <a:pt x="74" y="130"/>
                  </a:lnTo>
                  <a:lnTo>
                    <a:pt x="74" y="127"/>
                  </a:lnTo>
                  <a:lnTo>
                    <a:pt x="77" y="125"/>
                  </a:lnTo>
                  <a:lnTo>
                    <a:pt x="84" y="113"/>
                  </a:lnTo>
                  <a:lnTo>
                    <a:pt x="85" y="109"/>
                  </a:lnTo>
                  <a:lnTo>
                    <a:pt x="90" y="99"/>
                  </a:lnTo>
                  <a:lnTo>
                    <a:pt x="90" y="94"/>
                  </a:lnTo>
                  <a:lnTo>
                    <a:pt x="91" y="91"/>
                  </a:lnTo>
                  <a:lnTo>
                    <a:pt x="91" y="84"/>
                  </a:lnTo>
                  <a:lnTo>
                    <a:pt x="93" y="77"/>
                  </a:lnTo>
                  <a:lnTo>
                    <a:pt x="91" y="74"/>
                  </a:lnTo>
                  <a:lnTo>
                    <a:pt x="91" y="66"/>
                  </a:lnTo>
                  <a:lnTo>
                    <a:pt x="90" y="63"/>
                  </a:lnTo>
                  <a:lnTo>
                    <a:pt x="90" y="59"/>
                  </a:lnTo>
                  <a:lnTo>
                    <a:pt x="85" y="49"/>
                  </a:lnTo>
                  <a:lnTo>
                    <a:pt x="84" y="44"/>
                  </a:lnTo>
                  <a:lnTo>
                    <a:pt x="77" y="32"/>
                  </a:lnTo>
                  <a:lnTo>
                    <a:pt x="74" y="31"/>
                  </a:lnTo>
                  <a:lnTo>
                    <a:pt x="74" y="28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56" y="13"/>
                  </a:lnTo>
                  <a:lnTo>
                    <a:pt x="53" y="10"/>
                  </a:lnTo>
                  <a:lnTo>
                    <a:pt x="44" y="6"/>
                  </a:lnTo>
                  <a:lnTo>
                    <a:pt x="40" y="5"/>
                  </a:lnTo>
                  <a:lnTo>
                    <a:pt x="35" y="3"/>
                  </a:lnTo>
                  <a:lnTo>
                    <a:pt x="32" y="3"/>
                  </a:lnTo>
                  <a:lnTo>
                    <a:pt x="29" y="2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8" name="Freeform 100"/>
            <p:cNvSpPr>
              <a:spLocks/>
            </p:cNvSpPr>
            <p:nvPr/>
          </p:nvSpPr>
          <p:spPr bwMode="auto">
            <a:xfrm>
              <a:off x="3483" y="1204"/>
              <a:ext cx="132" cy="18"/>
            </a:xfrm>
            <a:custGeom>
              <a:avLst/>
              <a:gdLst/>
              <a:ahLst/>
              <a:cxnLst>
                <a:cxn ang="0">
                  <a:pos x="123" y="18"/>
                </a:cxn>
                <a:cxn ang="0">
                  <a:pos x="126" y="18"/>
                </a:cxn>
                <a:cxn ang="0">
                  <a:pos x="129" y="15"/>
                </a:cxn>
                <a:cxn ang="0">
                  <a:pos x="132" y="12"/>
                </a:cxn>
                <a:cxn ang="0">
                  <a:pos x="132" y="6"/>
                </a:cxn>
                <a:cxn ang="0">
                  <a:pos x="129" y="3"/>
                </a:cxn>
                <a:cxn ang="0">
                  <a:pos x="12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3" y="18"/>
                </a:cxn>
              </a:cxnLst>
              <a:rect l="0" t="0" r="r" b="b"/>
              <a:pathLst>
                <a:path w="132" h="18">
                  <a:moveTo>
                    <a:pt x="123" y="18"/>
                  </a:moveTo>
                  <a:lnTo>
                    <a:pt x="126" y="18"/>
                  </a:lnTo>
                  <a:lnTo>
                    <a:pt x="129" y="15"/>
                  </a:lnTo>
                  <a:lnTo>
                    <a:pt x="132" y="12"/>
                  </a:lnTo>
                  <a:lnTo>
                    <a:pt x="132" y="6"/>
                  </a:lnTo>
                  <a:lnTo>
                    <a:pt x="129" y="3"/>
                  </a:lnTo>
                  <a:lnTo>
                    <a:pt x="12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49" name="Freeform 101"/>
            <p:cNvSpPr>
              <a:spLocks/>
            </p:cNvSpPr>
            <p:nvPr/>
          </p:nvSpPr>
          <p:spPr bwMode="auto">
            <a:xfrm>
              <a:off x="3483" y="1347"/>
              <a:ext cx="132" cy="18"/>
            </a:xfrm>
            <a:custGeom>
              <a:avLst/>
              <a:gdLst/>
              <a:ahLst/>
              <a:cxnLst>
                <a:cxn ang="0">
                  <a:pos x="123" y="18"/>
                </a:cxn>
                <a:cxn ang="0">
                  <a:pos x="126" y="18"/>
                </a:cxn>
                <a:cxn ang="0">
                  <a:pos x="129" y="15"/>
                </a:cxn>
                <a:cxn ang="0">
                  <a:pos x="132" y="12"/>
                </a:cxn>
                <a:cxn ang="0">
                  <a:pos x="132" y="6"/>
                </a:cxn>
                <a:cxn ang="0">
                  <a:pos x="129" y="3"/>
                </a:cxn>
                <a:cxn ang="0">
                  <a:pos x="12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3" y="18"/>
                </a:cxn>
              </a:cxnLst>
              <a:rect l="0" t="0" r="r" b="b"/>
              <a:pathLst>
                <a:path w="132" h="18">
                  <a:moveTo>
                    <a:pt x="123" y="18"/>
                  </a:moveTo>
                  <a:lnTo>
                    <a:pt x="126" y="18"/>
                  </a:lnTo>
                  <a:lnTo>
                    <a:pt x="129" y="15"/>
                  </a:lnTo>
                  <a:lnTo>
                    <a:pt x="132" y="12"/>
                  </a:lnTo>
                  <a:lnTo>
                    <a:pt x="132" y="6"/>
                  </a:lnTo>
                  <a:lnTo>
                    <a:pt x="129" y="3"/>
                  </a:lnTo>
                  <a:lnTo>
                    <a:pt x="12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0" name="Freeform 102"/>
            <p:cNvSpPr>
              <a:spLocks/>
            </p:cNvSpPr>
            <p:nvPr/>
          </p:nvSpPr>
          <p:spPr bwMode="auto">
            <a:xfrm>
              <a:off x="3483" y="1204"/>
              <a:ext cx="18" cy="161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55"/>
                </a:cxn>
                <a:cxn ang="0">
                  <a:pos x="3" y="158"/>
                </a:cxn>
                <a:cxn ang="0">
                  <a:pos x="6" y="161"/>
                </a:cxn>
                <a:cxn ang="0">
                  <a:pos x="12" y="161"/>
                </a:cxn>
                <a:cxn ang="0">
                  <a:pos x="15" y="158"/>
                </a:cxn>
                <a:cxn ang="0">
                  <a:pos x="18" y="155"/>
                </a:cxn>
                <a:cxn ang="0">
                  <a:pos x="18" y="152"/>
                </a:cxn>
                <a:cxn ang="0">
                  <a:pos x="18" y="9"/>
                </a:cxn>
              </a:cxnLst>
              <a:rect l="0" t="0" r="r" b="b"/>
              <a:pathLst>
                <a:path w="18" h="161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55"/>
                  </a:lnTo>
                  <a:lnTo>
                    <a:pt x="3" y="158"/>
                  </a:lnTo>
                  <a:lnTo>
                    <a:pt x="6" y="161"/>
                  </a:lnTo>
                  <a:lnTo>
                    <a:pt x="12" y="161"/>
                  </a:lnTo>
                  <a:lnTo>
                    <a:pt x="15" y="158"/>
                  </a:lnTo>
                  <a:lnTo>
                    <a:pt x="18" y="155"/>
                  </a:lnTo>
                  <a:lnTo>
                    <a:pt x="18" y="152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1" name="Freeform 103"/>
            <p:cNvSpPr>
              <a:spLocks/>
            </p:cNvSpPr>
            <p:nvPr/>
          </p:nvSpPr>
          <p:spPr bwMode="auto">
            <a:xfrm>
              <a:off x="3403" y="1229"/>
              <a:ext cx="94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5" y="18"/>
                </a:cxn>
                <a:cxn ang="0">
                  <a:pos x="88" y="18"/>
                </a:cxn>
                <a:cxn ang="0">
                  <a:pos x="91" y="15"/>
                </a:cxn>
                <a:cxn ang="0">
                  <a:pos x="94" y="12"/>
                </a:cxn>
                <a:cxn ang="0">
                  <a:pos x="94" y="6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" y="0"/>
                </a:cxn>
              </a:cxnLst>
              <a:rect l="0" t="0" r="r" b="b"/>
              <a:pathLst>
                <a:path w="94" h="18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88" y="18"/>
                  </a:lnTo>
                  <a:lnTo>
                    <a:pt x="91" y="15"/>
                  </a:lnTo>
                  <a:lnTo>
                    <a:pt x="94" y="12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2" name="Freeform 104"/>
            <p:cNvSpPr>
              <a:spLocks/>
            </p:cNvSpPr>
            <p:nvPr/>
          </p:nvSpPr>
          <p:spPr bwMode="auto">
            <a:xfrm>
              <a:off x="3403" y="1317"/>
              <a:ext cx="94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5" y="18"/>
                </a:cxn>
                <a:cxn ang="0">
                  <a:pos x="88" y="18"/>
                </a:cxn>
                <a:cxn ang="0">
                  <a:pos x="91" y="15"/>
                </a:cxn>
                <a:cxn ang="0">
                  <a:pos x="94" y="12"/>
                </a:cxn>
                <a:cxn ang="0">
                  <a:pos x="94" y="6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" y="0"/>
                </a:cxn>
              </a:cxnLst>
              <a:rect l="0" t="0" r="r" b="b"/>
              <a:pathLst>
                <a:path w="94" h="18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88" y="18"/>
                  </a:lnTo>
                  <a:lnTo>
                    <a:pt x="91" y="15"/>
                  </a:lnTo>
                  <a:lnTo>
                    <a:pt x="94" y="12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3" name="Freeform 105"/>
            <p:cNvSpPr>
              <a:spLocks/>
            </p:cNvSpPr>
            <p:nvPr/>
          </p:nvSpPr>
          <p:spPr bwMode="auto">
            <a:xfrm>
              <a:off x="3667" y="1282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4" name="Freeform 106"/>
            <p:cNvSpPr>
              <a:spLocks/>
            </p:cNvSpPr>
            <p:nvPr/>
          </p:nvSpPr>
          <p:spPr bwMode="auto">
            <a:xfrm>
              <a:off x="3684" y="1286"/>
              <a:ext cx="72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6" y="18"/>
                </a:cxn>
                <a:cxn ang="0">
                  <a:pos x="69" y="15"/>
                </a:cxn>
                <a:cxn ang="0">
                  <a:pos x="72" y="12"/>
                </a:cxn>
                <a:cxn ang="0">
                  <a:pos x="72" y="6"/>
                </a:cxn>
                <a:cxn ang="0">
                  <a:pos x="69" y="3"/>
                </a:cxn>
                <a:cxn ang="0">
                  <a:pos x="66" y="0"/>
                </a:cxn>
                <a:cxn ang="0">
                  <a:pos x="63" y="0"/>
                </a:cxn>
                <a:cxn ang="0">
                  <a:pos x="9" y="0"/>
                </a:cxn>
              </a:cxnLst>
              <a:rect l="0" t="0" r="r" b="b"/>
              <a:pathLst>
                <a:path w="72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6" y="18"/>
                  </a:lnTo>
                  <a:lnTo>
                    <a:pt x="69" y="15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5" name="Freeform 107"/>
            <p:cNvSpPr>
              <a:spLocks/>
            </p:cNvSpPr>
            <p:nvPr/>
          </p:nvSpPr>
          <p:spPr bwMode="auto">
            <a:xfrm>
              <a:off x="3700" y="1408"/>
              <a:ext cx="47" cy="132"/>
            </a:xfrm>
            <a:custGeom>
              <a:avLst/>
              <a:gdLst/>
              <a:ahLst/>
              <a:cxnLst>
                <a:cxn ang="0">
                  <a:pos x="44" y="10"/>
                </a:cxn>
                <a:cxn ang="0">
                  <a:pos x="44" y="6"/>
                </a:cxn>
                <a:cxn ang="0">
                  <a:pos x="43" y="4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31" y="1"/>
                </a:cxn>
                <a:cxn ang="0">
                  <a:pos x="28" y="3"/>
                </a:cxn>
                <a:cxn ang="0">
                  <a:pos x="28" y="4"/>
                </a:cxn>
                <a:cxn ang="0">
                  <a:pos x="26" y="7"/>
                </a:cxn>
                <a:cxn ang="0">
                  <a:pos x="0" y="145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7" y="156"/>
                </a:cxn>
                <a:cxn ang="0">
                  <a:pos x="12" y="156"/>
                </a:cxn>
                <a:cxn ang="0">
                  <a:pos x="13" y="154"/>
                </a:cxn>
                <a:cxn ang="0">
                  <a:pos x="16" y="153"/>
                </a:cxn>
                <a:cxn ang="0">
                  <a:pos x="16" y="151"/>
                </a:cxn>
                <a:cxn ang="0">
                  <a:pos x="18" y="148"/>
                </a:cxn>
                <a:cxn ang="0">
                  <a:pos x="44" y="10"/>
                </a:cxn>
              </a:cxnLst>
              <a:rect l="0" t="0" r="r" b="b"/>
              <a:pathLst>
                <a:path w="44" h="156">
                  <a:moveTo>
                    <a:pt x="44" y="10"/>
                  </a:moveTo>
                  <a:lnTo>
                    <a:pt x="44" y="6"/>
                  </a:lnTo>
                  <a:lnTo>
                    <a:pt x="43" y="4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26" y="7"/>
                  </a:lnTo>
                  <a:lnTo>
                    <a:pt x="0" y="145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7" y="156"/>
                  </a:lnTo>
                  <a:lnTo>
                    <a:pt x="12" y="156"/>
                  </a:lnTo>
                  <a:lnTo>
                    <a:pt x="13" y="154"/>
                  </a:lnTo>
                  <a:lnTo>
                    <a:pt x="16" y="153"/>
                  </a:lnTo>
                  <a:lnTo>
                    <a:pt x="16" y="151"/>
                  </a:lnTo>
                  <a:lnTo>
                    <a:pt x="18" y="148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6" name="Freeform 108"/>
            <p:cNvSpPr>
              <a:spLocks/>
            </p:cNvSpPr>
            <p:nvPr/>
          </p:nvSpPr>
          <p:spPr bwMode="auto">
            <a:xfrm>
              <a:off x="3766" y="1899"/>
              <a:ext cx="41" cy="90"/>
            </a:xfrm>
            <a:custGeom>
              <a:avLst/>
              <a:gdLst/>
              <a:ahLst/>
              <a:cxnLst>
                <a:cxn ang="0">
                  <a:pos x="24" y="84"/>
                </a:cxn>
                <a:cxn ang="0">
                  <a:pos x="28" y="88"/>
                </a:cxn>
                <a:cxn ang="0">
                  <a:pos x="35" y="90"/>
                </a:cxn>
                <a:cxn ang="0">
                  <a:pos x="40" y="85"/>
                </a:cxn>
                <a:cxn ang="0">
                  <a:pos x="41" y="81"/>
                </a:cxn>
                <a:cxn ang="0">
                  <a:pos x="40" y="65"/>
                </a:cxn>
                <a:cxn ang="0">
                  <a:pos x="38" y="57"/>
                </a:cxn>
                <a:cxn ang="0">
                  <a:pos x="37" y="53"/>
                </a:cxn>
                <a:cxn ang="0">
                  <a:pos x="35" y="45"/>
                </a:cxn>
                <a:cxn ang="0">
                  <a:pos x="34" y="41"/>
                </a:cxn>
                <a:cxn ang="0">
                  <a:pos x="31" y="35"/>
                </a:cxn>
                <a:cxn ang="0">
                  <a:pos x="30" y="31"/>
                </a:cxn>
                <a:cxn ang="0">
                  <a:pos x="27" y="23"/>
                </a:cxn>
                <a:cxn ang="0">
                  <a:pos x="27" y="23"/>
                </a:cxn>
                <a:cxn ang="0">
                  <a:pos x="22" y="16"/>
                </a:cxn>
                <a:cxn ang="0">
                  <a:pos x="19" y="9"/>
                </a:cxn>
                <a:cxn ang="0">
                  <a:pos x="18" y="9"/>
                </a:cxn>
                <a:cxn ang="0">
                  <a:pos x="13" y="1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0" y="9"/>
                </a:cxn>
                <a:cxn ang="0">
                  <a:pos x="3" y="17"/>
                </a:cxn>
                <a:cxn ang="0">
                  <a:pos x="5" y="19"/>
                </a:cxn>
                <a:cxn ang="0">
                  <a:pos x="9" y="28"/>
                </a:cxn>
                <a:cxn ang="0">
                  <a:pos x="9" y="28"/>
                </a:cxn>
                <a:cxn ang="0">
                  <a:pos x="12" y="34"/>
                </a:cxn>
                <a:cxn ang="0">
                  <a:pos x="13" y="38"/>
                </a:cxn>
                <a:cxn ang="0">
                  <a:pos x="16" y="45"/>
                </a:cxn>
                <a:cxn ang="0">
                  <a:pos x="16" y="50"/>
                </a:cxn>
                <a:cxn ang="0">
                  <a:pos x="18" y="53"/>
                </a:cxn>
                <a:cxn ang="0">
                  <a:pos x="19" y="57"/>
                </a:cxn>
                <a:cxn ang="0">
                  <a:pos x="21" y="69"/>
                </a:cxn>
                <a:cxn ang="0">
                  <a:pos x="22" y="79"/>
                </a:cxn>
                <a:cxn ang="0">
                  <a:pos x="24" y="81"/>
                </a:cxn>
              </a:cxnLst>
              <a:rect l="0" t="0" r="r" b="b"/>
              <a:pathLst>
                <a:path w="41" h="90">
                  <a:moveTo>
                    <a:pt x="24" y="81"/>
                  </a:moveTo>
                  <a:lnTo>
                    <a:pt x="24" y="84"/>
                  </a:lnTo>
                  <a:lnTo>
                    <a:pt x="27" y="87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5" y="90"/>
                  </a:lnTo>
                  <a:lnTo>
                    <a:pt x="38" y="87"/>
                  </a:lnTo>
                  <a:lnTo>
                    <a:pt x="40" y="85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0" y="76"/>
                  </a:lnTo>
                  <a:lnTo>
                    <a:pt x="40" y="65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37" y="54"/>
                  </a:lnTo>
                  <a:lnTo>
                    <a:pt x="37" y="53"/>
                  </a:lnTo>
                  <a:lnTo>
                    <a:pt x="35" y="50"/>
                  </a:lnTo>
                  <a:lnTo>
                    <a:pt x="35" y="45"/>
                  </a:lnTo>
                  <a:lnTo>
                    <a:pt x="34" y="44"/>
                  </a:lnTo>
                  <a:lnTo>
                    <a:pt x="34" y="41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30" y="28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19" y="9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13" y="41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50"/>
                  </a:lnTo>
                  <a:lnTo>
                    <a:pt x="18" y="51"/>
                  </a:lnTo>
                  <a:lnTo>
                    <a:pt x="18" y="53"/>
                  </a:lnTo>
                  <a:lnTo>
                    <a:pt x="19" y="56"/>
                  </a:lnTo>
                  <a:lnTo>
                    <a:pt x="19" y="57"/>
                  </a:lnTo>
                  <a:lnTo>
                    <a:pt x="21" y="60"/>
                  </a:lnTo>
                  <a:lnTo>
                    <a:pt x="21" y="69"/>
                  </a:lnTo>
                  <a:lnTo>
                    <a:pt x="22" y="70"/>
                  </a:lnTo>
                  <a:lnTo>
                    <a:pt x="22" y="79"/>
                  </a:lnTo>
                  <a:lnTo>
                    <a:pt x="25" y="85"/>
                  </a:lnTo>
                  <a:lnTo>
                    <a:pt x="24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7" name="Freeform 109"/>
            <p:cNvSpPr>
              <a:spLocks/>
            </p:cNvSpPr>
            <p:nvPr/>
          </p:nvSpPr>
          <p:spPr bwMode="auto">
            <a:xfrm>
              <a:off x="3769" y="1900"/>
              <a:ext cx="197" cy="86"/>
            </a:xfrm>
            <a:custGeom>
              <a:avLst/>
              <a:gdLst/>
              <a:ahLst/>
              <a:cxnLst>
                <a:cxn ang="0">
                  <a:pos x="183" y="83"/>
                </a:cxn>
                <a:cxn ang="0">
                  <a:pos x="186" y="86"/>
                </a:cxn>
                <a:cxn ang="0">
                  <a:pos x="190" y="86"/>
                </a:cxn>
                <a:cxn ang="0">
                  <a:pos x="193" y="84"/>
                </a:cxn>
                <a:cxn ang="0">
                  <a:pos x="196" y="81"/>
                </a:cxn>
                <a:cxn ang="0">
                  <a:pos x="197" y="80"/>
                </a:cxn>
                <a:cxn ang="0">
                  <a:pos x="197" y="75"/>
                </a:cxn>
                <a:cxn ang="0">
                  <a:pos x="196" y="72"/>
                </a:cxn>
                <a:cxn ang="0">
                  <a:pos x="194" y="71"/>
                </a:cxn>
                <a:cxn ang="0">
                  <a:pos x="186" y="61"/>
                </a:cxn>
                <a:cxn ang="0">
                  <a:pos x="181" y="58"/>
                </a:cxn>
                <a:cxn ang="0">
                  <a:pos x="174" y="50"/>
                </a:cxn>
                <a:cxn ang="0">
                  <a:pos x="166" y="47"/>
                </a:cxn>
                <a:cxn ang="0">
                  <a:pos x="153" y="39"/>
                </a:cxn>
                <a:cxn ang="0">
                  <a:pos x="147" y="36"/>
                </a:cxn>
                <a:cxn ang="0">
                  <a:pos x="143" y="33"/>
                </a:cxn>
                <a:cxn ang="0">
                  <a:pos x="124" y="22"/>
                </a:cxn>
                <a:cxn ang="0">
                  <a:pos x="119" y="21"/>
                </a:cxn>
                <a:cxn ang="0">
                  <a:pos x="113" y="18"/>
                </a:cxn>
                <a:cxn ang="0">
                  <a:pos x="102" y="15"/>
                </a:cxn>
                <a:cxn ang="0">
                  <a:pos x="96" y="12"/>
                </a:cxn>
                <a:cxn ang="0">
                  <a:pos x="81" y="9"/>
                </a:cxn>
                <a:cxn ang="0">
                  <a:pos x="69" y="6"/>
                </a:cxn>
                <a:cxn ang="0">
                  <a:pos x="62" y="5"/>
                </a:cxn>
                <a:cxn ang="0">
                  <a:pos x="56" y="3"/>
                </a:cxn>
                <a:cxn ang="0">
                  <a:pos x="50" y="3"/>
                </a:cxn>
                <a:cxn ang="0">
                  <a:pos x="43" y="2"/>
                </a:cxn>
                <a:cxn ang="0">
                  <a:pos x="37" y="2"/>
                </a:cxn>
                <a:cxn ang="0">
                  <a:pos x="29" y="0"/>
                </a:cxn>
                <a:cxn ang="0">
                  <a:pos x="7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27" y="18"/>
                </a:cxn>
                <a:cxn ang="0">
                  <a:pos x="34" y="19"/>
                </a:cxn>
                <a:cxn ang="0">
                  <a:pos x="40" y="19"/>
                </a:cxn>
                <a:cxn ang="0">
                  <a:pos x="47" y="21"/>
                </a:cxn>
                <a:cxn ang="0">
                  <a:pos x="53" y="21"/>
                </a:cxn>
                <a:cxn ang="0">
                  <a:pos x="59" y="22"/>
                </a:cxn>
                <a:cxn ang="0">
                  <a:pos x="66" y="24"/>
                </a:cxn>
                <a:cxn ang="0">
                  <a:pos x="78" y="27"/>
                </a:cxn>
                <a:cxn ang="0">
                  <a:pos x="85" y="28"/>
                </a:cxn>
                <a:cxn ang="0">
                  <a:pos x="90" y="30"/>
                </a:cxn>
                <a:cxn ang="0">
                  <a:pos x="96" y="33"/>
                </a:cxn>
                <a:cxn ang="0">
                  <a:pos x="108" y="36"/>
                </a:cxn>
                <a:cxn ang="0">
                  <a:pos x="113" y="39"/>
                </a:cxn>
                <a:cxn ang="0">
                  <a:pos x="118" y="40"/>
                </a:cxn>
                <a:cxn ang="0">
                  <a:pos x="134" y="47"/>
                </a:cxn>
                <a:cxn ang="0">
                  <a:pos x="138" y="50"/>
                </a:cxn>
                <a:cxn ang="0">
                  <a:pos x="144" y="53"/>
                </a:cxn>
                <a:cxn ang="0">
                  <a:pos x="158" y="62"/>
                </a:cxn>
                <a:cxn ang="0">
                  <a:pos x="162" y="65"/>
                </a:cxn>
                <a:cxn ang="0">
                  <a:pos x="169" y="72"/>
                </a:cxn>
                <a:cxn ang="0">
                  <a:pos x="174" y="75"/>
                </a:cxn>
                <a:cxn ang="0">
                  <a:pos x="183" y="83"/>
                </a:cxn>
              </a:cxnLst>
              <a:rect l="0" t="0" r="r" b="b"/>
              <a:pathLst>
                <a:path w="197" h="86">
                  <a:moveTo>
                    <a:pt x="183" y="83"/>
                  </a:moveTo>
                  <a:lnTo>
                    <a:pt x="186" y="86"/>
                  </a:lnTo>
                  <a:lnTo>
                    <a:pt x="190" y="86"/>
                  </a:lnTo>
                  <a:lnTo>
                    <a:pt x="193" y="84"/>
                  </a:lnTo>
                  <a:lnTo>
                    <a:pt x="196" y="81"/>
                  </a:lnTo>
                  <a:lnTo>
                    <a:pt x="197" y="80"/>
                  </a:lnTo>
                  <a:lnTo>
                    <a:pt x="197" y="75"/>
                  </a:lnTo>
                  <a:lnTo>
                    <a:pt x="196" y="72"/>
                  </a:lnTo>
                  <a:lnTo>
                    <a:pt x="194" y="71"/>
                  </a:lnTo>
                  <a:lnTo>
                    <a:pt x="186" y="61"/>
                  </a:lnTo>
                  <a:lnTo>
                    <a:pt x="181" y="58"/>
                  </a:lnTo>
                  <a:lnTo>
                    <a:pt x="174" y="50"/>
                  </a:lnTo>
                  <a:lnTo>
                    <a:pt x="166" y="47"/>
                  </a:lnTo>
                  <a:lnTo>
                    <a:pt x="153" y="39"/>
                  </a:lnTo>
                  <a:lnTo>
                    <a:pt x="147" y="36"/>
                  </a:lnTo>
                  <a:lnTo>
                    <a:pt x="143" y="33"/>
                  </a:lnTo>
                  <a:lnTo>
                    <a:pt x="124" y="22"/>
                  </a:lnTo>
                  <a:lnTo>
                    <a:pt x="119" y="21"/>
                  </a:lnTo>
                  <a:lnTo>
                    <a:pt x="113" y="18"/>
                  </a:lnTo>
                  <a:lnTo>
                    <a:pt x="102" y="15"/>
                  </a:lnTo>
                  <a:lnTo>
                    <a:pt x="96" y="12"/>
                  </a:lnTo>
                  <a:lnTo>
                    <a:pt x="81" y="9"/>
                  </a:lnTo>
                  <a:lnTo>
                    <a:pt x="69" y="6"/>
                  </a:lnTo>
                  <a:lnTo>
                    <a:pt x="62" y="5"/>
                  </a:lnTo>
                  <a:lnTo>
                    <a:pt x="56" y="3"/>
                  </a:lnTo>
                  <a:lnTo>
                    <a:pt x="50" y="3"/>
                  </a:lnTo>
                  <a:lnTo>
                    <a:pt x="43" y="2"/>
                  </a:lnTo>
                  <a:lnTo>
                    <a:pt x="37" y="2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7" y="18"/>
                  </a:lnTo>
                  <a:lnTo>
                    <a:pt x="34" y="19"/>
                  </a:lnTo>
                  <a:lnTo>
                    <a:pt x="40" y="19"/>
                  </a:lnTo>
                  <a:lnTo>
                    <a:pt x="47" y="21"/>
                  </a:lnTo>
                  <a:lnTo>
                    <a:pt x="53" y="21"/>
                  </a:lnTo>
                  <a:lnTo>
                    <a:pt x="59" y="22"/>
                  </a:lnTo>
                  <a:lnTo>
                    <a:pt x="66" y="24"/>
                  </a:lnTo>
                  <a:lnTo>
                    <a:pt x="78" y="27"/>
                  </a:lnTo>
                  <a:lnTo>
                    <a:pt x="85" y="28"/>
                  </a:lnTo>
                  <a:lnTo>
                    <a:pt x="90" y="30"/>
                  </a:lnTo>
                  <a:lnTo>
                    <a:pt x="96" y="33"/>
                  </a:lnTo>
                  <a:lnTo>
                    <a:pt x="108" y="36"/>
                  </a:lnTo>
                  <a:lnTo>
                    <a:pt x="113" y="39"/>
                  </a:lnTo>
                  <a:lnTo>
                    <a:pt x="118" y="40"/>
                  </a:lnTo>
                  <a:lnTo>
                    <a:pt x="134" y="47"/>
                  </a:lnTo>
                  <a:lnTo>
                    <a:pt x="138" y="50"/>
                  </a:lnTo>
                  <a:lnTo>
                    <a:pt x="144" y="53"/>
                  </a:lnTo>
                  <a:lnTo>
                    <a:pt x="158" y="62"/>
                  </a:lnTo>
                  <a:lnTo>
                    <a:pt x="162" y="65"/>
                  </a:lnTo>
                  <a:lnTo>
                    <a:pt x="169" y="72"/>
                  </a:lnTo>
                  <a:lnTo>
                    <a:pt x="174" y="75"/>
                  </a:lnTo>
                  <a:lnTo>
                    <a:pt x="183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8" name="Freeform 110"/>
            <p:cNvSpPr>
              <a:spLocks/>
            </p:cNvSpPr>
            <p:nvPr/>
          </p:nvSpPr>
          <p:spPr bwMode="auto">
            <a:xfrm>
              <a:off x="3768" y="1975"/>
              <a:ext cx="42" cy="9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6" y="5"/>
                </a:cxn>
                <a:cxn ang="0">
                  <a:pos x="25" y="9"/>
                </a:cxn>
                <a:cxn ang="0">
                  <a:pos x="23" y="8"/>
                </a:cxn>
                <a:cxn ang="0">
                  <a:pos x="22" y="22"/>
                </a:cxn>
                <a:cxn ang="0">
                  <a:pos x="20" y="27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16" y="46"/>
                </a:cxn>
                <a:cxn ang="0">
                  <a:pos x="14" y="50"/>
                </a:cxn>
                <a:cxn ang="0">
                  <a:pos x="14" y="50"/>
                </a:cxn>
                <a:cxn ang="0">
                  <a:pos x="11" y="58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3" y="71"/>
                </a:cxn>
                <a:cxn ang="0">
                  <a:pos x="0" y="81"/>
                </a:cxn>
                <a:cxn ang="0">
                  <a:pos x="0" y="78"/>
                </a:cxn>
                <a:cxn ang="0">
                  <a:pos x="1" y="84"/>
                </a:cxn>
                <a:cxn ang="0">
                  <a:pos x="4" y="89"/>
                </a:cxn>
                <a:cxn ang="0">
                  <a:pos x="10" y="90"/>
                </a:cxn>
                <a:cxn ang="0">
                  <a:pos x="14" y="89"/>
                </a:cxn>
                <a:cxn ang="0">
                  <a:pos x="17" y="81"/>
                </a:cxn>
                <a:cxn ang="0">
                  <a:pos x="19" y="80"/>
                </a:cxn>
                <a:cxn ang="0">
                  <a:pos x="25" y="70"/>
                </a:cxn>
                <a:cxn ang="0">
                  <a:pos x="25" y="70"/>
                </a:cxn>
                <a:cxn ang="0">
                  <a:pos x="29" y="61"/>
                </a:cxn>
                <a:cxn ang="0">
                  <a:pos x="32" y="55"/>
                </a:cxn>
                <a:cxn ang="0">
                  <a:pos x="33" y="50"/>
                </a:cxn>
                <a:cxn ang="0">
                  <a:pos x="35" y="46"/>
                </a:cxn>
                <a:cxn ang="0">
                  <a:pos x="36" y="43"/>
                </a:cxn>
                <a:cxn ang="0">
                  <a:pos x="38" y="39"/>
                </a:cxn>
                <a:cxn ang="0">
                  <a:pos x="39" y="31"/>
                </a:cxn>
                <a:cxn ang="0">
                  <a:pos x="41" y="22"/>
                </a:cxn>
                <a:cxn ang="0">
                  <a:pos x="39" y="15"/>
                </a:cxn>
              </a:cxnLst>
              <a:rect l="0" t="0" r="r" b="b"/>
              <a:pathLst>
                <a:path w="42" h="90">
                  <a:moveTo>
                    <a:pt x="42" y="9"/>
                  </a:moveTo>
                  <a:lnTo>
                    <a:pt x="42" y="8"/>
                  </a:lnTo>
                  <a:lnTo>
                    <a:pt x="41" y="5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8" y="3"/>
                  </a:lnTo>
                  <a:lnTo>
                    <a:pt x="23" y="8"/>
                  </a:lnTo>
                  <a:lnTo>
                    <a:pt x="23" y="19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0" y="27"/>
                  </a:lnTo>
                  <a:lnTo>
                    <a:pt x="20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7" y="39"/>
                  </a:lnTo>
                  <a:lnTo>
                    <a:pt x="17" y="43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1" y="55"/>
                  </a:lnTo>
                  <a:lnTo>
                    <a:pt x="11" y="58"/>
                  </a:lnTo>
                  <a:lnTo>
                    <a:pt x="10" y="58"/>
                  </a:lnTo>
                  <a:lnTo>
                    <a:pt x="7" y="65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77"/>
                  </a:lnTo>
                  <a:lnTo>
                    <a:pt x="0" y="78"/>
                  </a:lnTo>
                  <a:lnTo>
                    <a:pt x="0" y="83"/>
                  </a:lnTo>
                  <a:lnTo>
                    <a:pt x="1" y="84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5" y="90"/>
                  </a:lnTo>
                  <a:lnTo>
                    <a:pt x="10" y="90"/>
                  </a:lnTo>
                  <a:lnTo>
                    <a:pt x="11" y="89"/>
                  </a:lnTo>
                  <a:lnTo>
                    <a:pt x="14" y="89"/>
                  </a:lnTo>
                  <a:lnTo>
                    <a:pt x="16" y="86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9" y="80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5" y="68"/>
                  </a:lnTo>
                  <a:lnTo>
                    <a:pt x="25" y="70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29" y="62"/>
                  </a:lnTo>
                  <a:lnTo>
                    <a:pt x="32" y="55"/>
                  </a:lnTo>
                  <a:lnTo>
                    <a:pt x="32" y="53"/>
                  </a:lnTo>
                  <a:lnTo>
                    <a:pt x="33" y="50"/>
                  </a:lnTo>
                  <a:lnTo>
                    <a:pt x="33" y="49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6" y="43"/>
                  </a:lnTo>
                  <a:lnTo>
                    <a:pt x="36" y="40"/>
                  </a:lnTo>
                  <a:lnTo>
                    <a:pt x="38" y="39"/>
                  </a:lnTo>
                  <a:lnTo>
                    <a:pt x="38" y="33"/>
                  </a:lnTo>
                  <a:lnTo>
                    <a:pt x="39" y="31"/>
                  </a:lnTo>
                  <a:lnTo>
                    <a:pt x="39" y="25"/>
                  </a:lnTo>
                  <a:lnTo>
                    <a:pt x="41" y="22"/>
                  </a:lnTo>
                  <a:lnTo>
                    <a:pt x="41" y="14"/>
                  </a:lnTo>
                  <a:lnTo>
                    <a:pt x="39" y="15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59" name="Freeform 111"/>
            <p:cNvSpPr>
              <a:spLocks/>
            </p:cNvSpPr>
            <p:nvPr/>
          </p:nvSpPr>
          <p:spPr bwMode="auto">
            <a:xfrm>
              <a:off x="3772" y="1978"/>
              <a:ext cx="200" cy="86"/>
            </a:xfrm>
            <a:custGeom>
              <a:avLst/>
              <a:gdLst/>
              <a:ahLst/>
              <a:cxnLst>
                <a:cxn ang="0">
                  <a:pos x="200" y="12"/>
                </a:cxn>
                <a:cxn ang="0">
                  <a:pos x="197" y="3"/>
                </a:cxn>
                <a:cxn ang="0">
                  <a:pos x="188" y="0"/>
                </a:cxn>
                <a:cxn ang="0">
                  <a:pos x="187" y="2"/>
                </a:cxn>
                <a:cxn ang="0">
                  <a:pos x="177" y="9"/>
                </a:cxn>
                <a:cxn ang="0">
                  <a:pos x="163" y="19"/>
                </a:cxn>
                <a:cxn ang="0">
                  <a:pos x="150" y="28"/>
                </a:cxn>
                <a:cxn ang="0">
                  <a:pos x="140" y="34"/>
                </a:cxn>
                <a:cxn ang="0">
                  <a:pos x="124" y="43"/>
                </a:cxn>
                <a:cxn ang="0">
                  <a:pos x="115" y="46"/>
                </a:cxn>
                <a:cxn ang="0">
                  <a:pos x="97" y="52"/>
                </a:cxn>
                <a:cxn ang="0">
                  <a:pos x="85" y="56"/>
                </a:cxn>
                <a:cxn ang="0">
                  <a:pos x="66" y="61"/>
                </a:cxn>
                <a:cxn ang="0">
                  <a:pos x="47" y="64"/>
                </a:cxn>
                <a:cxn ang="0">
                  <a:pos x="34" y="65"/>
                </a:cxn>
                <a:cxn ang="0">
                  <a:pos x="13" y="67"/>
                </a:cxn>
                <a:cxn ang="0">
                  <a:pos x="9" y="68"/>
                </a:cxn>
                <a:cxn ang="0">
                  <a:pos x="3" y="71"/>
                </a:cxn>
                <a:cxn ang="0">
                  <a:pos x="0" y="75"/>
                </a:cxn>
                <a:cxn ang="0">
                  <a:pos x="3" y="83"/>
                </a:cxn>
                <a:cxn ang="0">
                  <a:pos x="7" y="86"/>
                </a:cxn>
                <a:cxn ang="0">
                  <a:pos x="10" y="86"/>
                </a:cxn>
                <a:cxn ang="0">
                  <a:pos x="29" y="84"/>
                </a:cxn>
                <a:cxn ang="0">
                  <a:pos x="44" y="83"/>
                </a:cxn>
                <a:cxn ang="0">
                  <a:pos x="57" y="81"/>
                </a:cxn>
                <a:cxn ang="0">
                  <a:pos x="77" y="77"/>
                </a:cxn>
                <a:cxn ang="0">
                  <a:pos x="97" y="72"/>
                </a:cxn>
                <a:cxn ang="0">
                  <a:pos x="115" y="67"/>
                </a:cxn>
                <a:cxn ang="0">
                  <a:pos x="127" y="61"/>
                </a:cxn>
                <a:cxn ang="0">
                  <a:pos x="144" y="52"/>
                </a:cxn>
                <a:cxn ang="0">
                  <a:pos x="155" y="46"/>
                </a:cxn>
                <a:cxn ang="0">
                  <a:pos x="165" y="40"/>
                </a:cxn>
                <a:cxn ang="0">
                  <a:pos x="180" y="30"/>
                </a:cxn>
                <a:cxn ang="0">
                  <a:pos x="193" y="19"/>
                </a:cxn>
                <a:cxn ang="0">
                  <a:pos x="197" y="15"/>
                </a:cxn>
              </a:cxnLst>
              <a:rect l="0" t="0" r="r" b="b"/>
              <a:pathLst>
                <a:path w="200" h="86">
                  <a:moveTo>
                    <a:pt x="197" y="15"/>
                  </a:move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188" y="0"/>
                  </a:lnTo>
                  <a:lnTo>
                    <a:pt x="185" y="3"/>
                  </a:lnTo>
                  <a:lnTo>
                    <a:pt x="187" y="2"/>
                  </a:lnTo>
                  <a:lnTo>
                    <a:pt x="181" y="5"/>
                  </a:lnTo>
                  <a:lnTo>
                    <a:pt x="177" y="9"/>
                  </a:lnTo>
                  <a:lnTo>
                    <a:pt x="168" y="15"/>
                  </a:lnTo>
                  <a:lnTo>
                    <a:pt x="163" y="19"/>
                  </a:lnTo>
                  <a:lnTo>
                    <a:pt x="156" y="25"/>
                  </a:lnTo>
                  <a:lnTo>
                    <a:pt x="150" y="28"/>
                  </a:lnTo>
                  <a:lnTo>
                    <a:pt x="146" y="31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24" y="43"/>
                  </a:lnTo>
                  <a:lnTo>
                    <a:pt x="121" y="46"/>
                  </a:lnTo>
                  <a:lnTo>
                    <a:pt x="115" y="46"/>
                  </a:lnTo>
                  <a:lnTo>
                    <a:pt x="109" y="49"/>
                  </a:lnTo>
                  <a:lnTo>
                    <a:pt x="97" y="52"/>
                  </a:lnTo>
                  <a:lnTo>
                    <a:pt x="91" y="55"/>
                  </a:lnTo>
                  <a:lnTo>
                    <a:pt x="85" y="56"/>
                  </a:lnTo>
                  <a:lnTo>
                    <a:pt x="74" y="59"/>
                  </a:lnTo>
                  <a:lnTo>
                    <a:pt x="66" y="61"/>
                  </a:lnTo>
                  <a:lnTo>
                    <a:pt x="54" y="64"/>
                  </a:lnTo>
                  <a:lnTo>
                    <a:pt x="47" y="64"/>
                  </a:lnTo>
                  <a:lnTo>
                    <a:pt x="41" y="65"/>
                  </a:lnTo>
                  <a:lnTo>
                    <a:pt x="34" y="65"/>
                  </a:lnTo>
                  <a:lnTo>
                    <a:pt x="26" y="67"/>
                  </a:lnTo>
                  <a:lnTo>
                    <a:pt x="13" y="67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3" y="71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3" y="83"/>
                  </a:lnTo>
                  <a:lnTo>
                    <a:pt x="4" y="84"/>
                  </a:lnTo>
                  <a:lnTo>
                    <a:pt x="7" y="86"/>
                  </a:lnTo>
                  <a:lnTo>
                    <a:pt x="9" y="86"/>
                  </a:lnTo>
                  <a:lnTo>
                    <a:pt x="10" y="86"/>
                  </a:lnTo>
                  <a:lnTo>
                    <a:pt x="16" y="84"/>
                  </a:lnTo>
                  <a:lnTo>
                    <a:pt x="29" y="84"/>
                  </a:lnTo>
                  <a:lnTo>
                    <a:pt x="37" y="83"/>
                  </a:lnTo>
                  <a:lnTo>
                    <a:pt x="44" y="83"/>
                  </a:lnTo>
                  <a:lnTo>
                    <a:pt x="50" y="81"/>
                  </a:lnTo>
                  <a:lnTo>
                    <a:pt x="57" y="81"/>
                  </a:lnTo>
                  <a:lnTo>
                    <a:pt x="69" y="78"/>
                  </a:lnTo>
                  <a:lnTo>
                    <a:pt x="77" y="77"/>
                  </a:lnTo>
                  <a:lnTo>
                    <a:pt x="88" y="74"/>
                  </a:lnTo>
                  <a:lnTo>
                    <a:pt x="97" y="72"/>
                  </a:lnTo>
                  <a:lnTo>
                    <a:pt x="103" y="69"/>
                  </a:lnTo>
                  <a:lnTo>
                    <a:pt x="115" y="67"/>
                  </a:lnTo>
                  <a:lnTo>
                    <a:pt x="121" y="64"/>
                  </a:lnTo>
                  <a:lnTo>
                    <a:pt x="127" y="61"/>
                  </a:lnTo>
                  <a:lnTo>
                    <a:pt x="132" y="58"/>
                  </a:lnTo>
                  <a:lnTo>
                    <a:pt x="144" y="52"/>
                  </a:lnTo>
                  <a:lnTo>
                    <a:pt x="149" y="49"/>
                  </a:lnTo>
                  <a:lnTo>
                    <a:pt x="155" y="46"/>
                  </a:lnTo>
                  <a:lnTo>
                    <a:pt x="159" y="43"/>
                  </a:lnTo>
                  <a:lnTo>
                    <a:pt x="165" y="40"/>
                  </a:lnTo>
                  <a:lnTo>
                    <a:pt x="175" y="34"/>
                  </a:lnTo>
                  <a:lnTo>
                    <a:pt x="180" y="30"/>
                  </a:lnTo>
                  <a:lnTo>
                    <a:pt x="188" y="24"/>
                  </a:lnTo>
                  <a:lnTo>
                    <a:pt x="193" y="19"/>
                  </a:lnTo>
                  <a:lnTo>
                    <a:pt x="196" y="16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0" name="Freeform 112"/>
            <p:cNvSpPr>
              <a:spLocks/>
            </p:cNvSpPr>
            <p:nvPr/>
          </p:nvSpPr>
          <p:spPr bwMode="auto">
            <a:xfrm>
              <a:off x="3698" y="1924"/>
              <a:ext cx="95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89" y="17"/>
                </a:cxn>
                <a:cxn ang="0">
                  <a:pos x="92" y="15"/>
                </a:cxn>
                <a:cxn ang="0">
                  <a:pos x="95" y="12"/>
                </a:cxn>
                <a:cxn ang="0">
                  <a:pos x="95" y="6"/>
                </a:cxn>
                <a:cxn ang="0">
                  <a:pos x="92" y="3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9" y="0"/>
                </a:cxn>
              </a:cxnLst>
              <a:rect l="0" t="0" r="r" b="b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5"/>
                  </a:lnTo>
                  <a:lnTo>
                    <a:pt x="95" y="12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1" name="Freeform 113"/>
            <p:cNvSpPr>
              <a:spLocks/>
            </p:cNvSpPr>
            <p:nvPr/>
          </p:nvSpPr>
          <p:spPr bwMode="auto">
            <a:xfrm>
              <a:off x="3690" y="2031"/>
              <a:ext cx="103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5" y="18"/>
                </a:cxn>
                <a:cxn ang="0">
                  <a:pos x="97" y="18"/>
                </a:cxn>
                <a:cxn ang="0">
                  <a:pos x="100" y="15"/>
                </a:cxn>
                <a:cxn ang="0">
                  <a:pos x="103" y="12"/>
                </a:cxn>
                <a:cxn ang="0">
                  <a:pos x="103" y="6"/>
                </a:cxn>
                <a:cxn ang="0">
                  <a:pos x="100" y="3"/>
                </a:cxn>
                <a:cxn ang="0">
                  <a:pos x="97" y="0"/>
                </a:cxn>
                <a:cxn ang="0">
                  <a:pos x="94" y="0"/>
                </a:cxn>
                <a:cxn ang="0">
                  <a:pos x="8" y="0"/>
                </a:cxn>
              </a:cxnLst>
              <a:rect l="0" t="0" r="r" b="b"/>
              <a:pathLst>
                <a:path w="103" h="18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97" y="18"/>
                  </a:lnTo>
                  <a:lnTo>
                    <a:pt x="100" y="15"/>
                  </a:lnTo>
                  <a:lnTo>
                    <a:pt x="103" y="12"/>
                  </a:lnTo>
                  <a:lnTo>
                    <a:pt x="103" y="6"/>
                  </a:lnTo>
                  <a:lnTo>
                    <a:pt x="100" y="3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2" name="Freeform 114"/>
            <p:cNvSpPr>
              <a:spLocks/>
            </p:cNvSpPr>
            <p:nvPr/>
          </p:nvSpPr>
          <p:spPr bwMode="auto">
            <a:xfrm>
              <a:off x="3957" y="1971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3" name="Freeform 115"/>
            <p:cNvSpPr>
              <a:spLocks/>
            </p:cNvSpPr>
            <p:nvPr/>
          </p:nvSpPr>
          <p:spPr bwMode="auto">
            <a:xfrm>
              <a:off x="3534" y="2083"/>
              <a:ext cx="94" cy="15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6"/>
                </a:cxn>
                <a:cxn ang="0">
                  <a:pos x="2" y="15"/>
                </a:cxn>
                <a:cxn ang="0">
                  <a:pos x="22" y="17"/>
                </a:cxn>
                <a:cxn ang="0">
                  <a:pos x="29" y="20"/>
                </a:cxn>
                <a:cxn ang="0">
                  <a:pos x="35" y="22"/>
                </a:cxn>
                <a:cxn ang="0">
                  <a:pos x="44" y="25"/>
                </a:cxn>
                <a:cxn ang="0">
                  <a:pos x="51" y="31"/>
                </a:cxn>
                <a:cxn ang="0">
                  <a:pos x="63" y="42"/>
                </a:cxn>
                <a:cxn ang="0">
                  <a:pos x="67" y="50"/>
                </a:cxn>
                <a:cxn ang="0">
                  <a:pos x="73" y="62"/>
                </a:cxn>
                <a:cxn ang="0">
                  <a:pos x="75" y="69"/>
                </a:cxn>
                <a:cxn ang="0">
                  <a:pos x="76" y="82"/>
                </a:cxn>
                <a:cxn ang="0">
                  <a:pos x="75" y="81"/>
                </a:cxn>
                <a:cxn ang="0">
                  <a:pos x="73" y="91"/>
                </a:cxn>
                <a:cxn ang="0">
                  <a:pos x="69" y="103"/>
                </a:cxn>
                <a:cxn ang="0">
                  <a:pos x="66" y="113"/>
                </a:cxn>
                <a:cxn ang="0">
                  <a:pos x="60" y="118"/>
                </a:cxn>
                <a:cxn ang="0">
                  <a:pos x="45" y="129"/>
                </a:cxn>
                <a:cxn ang="0">
                  <a:pos x="41" y="132"/>
                </a:cxn>
                <a:cxn ang="0">
                  <a:pos x="32" y="137"/>
                </a:cxn>
                <a:cxn ang="0">
                  <a:pos x="25" y="138"/>
                </a:cxn>
                <a:cxn ang="0">
                  <a:pos x="10" y="140"/>
                </a:cxn>
                <a:cxn ang="0">
                  <a:pos x="8" y="141"/>
                </a:cxn>
                <a:cxn ang="0">
                  <a:pos x="2" y="144"/>
                </a:cxn>
                <a:cxn ang="0">
                  <a:pos x="0" y="153"/>
                </a:cxn>
                <a:cxn ang="0">
                  <a:pos x="5" y="159"/>
                </a:cxn>
                <a:cxn ang="0">
                  <a:pos x="13" y="157"/>
                </a:cxn>
                <a:cxn ang="0">
                  <a:pos x="30" y="156"/>
                </a:cxn>
                <a:cxn ang="0">
                  <a:pos x="35" y="154"/>
                </a:cxn>
                <a:cxn ang="0">
                  <a:pos x="47" y="150"/>
                </a:cxn>
                <a:cxn ang="0">
                  <a:pos x="57" y="144"/>
                </a:cxn>
                <a:cxn ang="0">
                  <a:pos x="75" y="129"/>
                </a:cxn>
                <a:cxn ang="0">
                  <a:pos x="78" y="125"/>
                </a:cxn>
                <a:cxn ang="0">
                  <a:pos x="86" y="109"/>
                </a:cxn>
                <a:cxn ang="0">
                  <a:pos x="91" y="94"/>
                </a:cxn>
                <a:cxn ang="0">
                  <a:pos x="92" y="84"/>
                </a:cxn>
                <a:cxn ang="0">
                  <a:pos x="92" y="73"/>
                </a:cxn>
                <a:cxn ang="0">
                  <a:pos x="91" y="63"/>
                </a:cxn>
                <a:cxn ang="0">
                  <a:pos x="86" y="48"/>
                </a:cxn>
                <a:cxn ang="0">
                  <a:pos x="78" y="32"/>
                </a:cxn>
                <a:cxn ang="0">
                  <a:pos x="75" y="28"/>
                </a:cxn>
                <a:cxn ang="0">
                  <a:pos x="57" y="13"/>
                </a:cxn>
                <a:cxn ang="0">
                  <a:pos x="47" y="7"/>
                </a:cxn>
                <a:cxn ang="0">
                  <a:pos x="35" y="3"/>
                </a:cxn>
                <a:cxn ang="0">
                  <a:pos x="30" y="1"/>
                </a:cxn>
                <a:cxn ang="0">
                  <a:pos x="8" y="0"/>
                </a:cxn>
              </a:cxnLst>
              <a:rect l="0" t="0" r="r" b="b"/>
              <a:pathLst>
                <a:path w="94" h="159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7"/>
                  </a:lnTo>
                  <a:lnTo>
                    <a:pt x="22" y="17"/>
                  </a:lnTo>
                  <a:lnTo>
                    <a:pt x="25" y="19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5" y="22"/>
                  </a:lnTo>
                  <a:lnTo>
                    <a:pt x="41" y="25"/>
                  </a:lnTo>
                  <a:lnTo>
                    <a:pt x="44" y="25"/>
                  </a:lnTo>
                  <a:lnTo>
                    <a:pt x="45" y="28"/>
                  </a:lnTo>
                  <a:lnTo>
                    <a:pt x="51" y="31"/>
                  </a:lnTo>
                  <a:lnTo>
                    <a:pt x="60" y="40"/>
                  </a:lnTo>
                  <a:lnTo>
                    <a:pt x="63" y="42"/>
                  </a:lnTo>
                  <a:lnTo>
                    <a:pt x="66" y="44"/>
                  </a:lnTo>
                  <a:lnTo>
                    <a:pt x="67" y="50"/>
                  </a:lnTo>
                  <a:lnTo>
                    <a:pt x="69" y="54"/>
                  </a:lnTo>
                  <a:lnTo>
                    <a:pt x="73" y="62"/>
                  </a:lnTo>
                  <a:lnTo>
                    <a:pt x="73" y="66"/>
                  </a:lnTo>
                  <a:lnTo>
                    <a:pt x="75" y="69"/>
                  </a:lnTo>
                  <a:lnTo>
                    <a:pt x="75" y="76"/>
                  </a:lnTo>
                  <a:lnTo>
                    <a:pt x="76" y="82"/>
                  </a:lnTo>
                  <a:lnTo>
                    <a:pt x="78" y="75"/>
                  </a:lnTo>
                  <a:lnTo>
                    <a:pt x="75" y="81"/>
                  </a:lnTo>
                  <a:lnTo>
                    <a:pt x="75" y="88"/>
                  </a:lnTo>
                  <a:lnTo>
                    <a:pt x="73" y="91"/>
                  </a:lnTo>
                  <a:lnTo>
                    <a:pt x="73" y="95"/>
                  </a:lnTo>
                  <a:lnTo>
                    <a:pt x="69" y="103"/>
                  </a:lnTo>
                  <a:lnTo>
                    <a:pt x="67" y="107"/>
                  </a:lnTo>
                  <a:lnTo>
                    <a:pt x="66" y="113"/>
                  </a:lnTo>
                  <a:lnTo>
                    <a:pt x="63" y="115"/>
                  </a:lnTo>
                  <a:lnTo>
                    <a:pt x="60" y="118"/>
                  </a:lnTo>
                  <a:lnTo>
                    <a:pt x="51" y="126"/>
                  </a:lnTo>
                  <a:lnTo>
                    <a:pt x="45" y="129"/>
                  </a:lnTo>
                  <a:lnTo>
                    <a:pt x="44" y="132"/>
                  </a:lnTo>
                  <a:lnTo>
                    <a:pt x="41" y="132"/>
                  </a:lnTo>
                  <a:lnTo>
                    <a:pt x="35" y="135"/>
                  </a:lnTo>
                  <a:lnTo>
                    <a:pt x="32" y="137"/>
                  </a:lnTo>
                  <a:lnTo>
                    <a:pt x="29" y="137"/>
                  </a:lnTo>
                  <a:lnTo>
                    <a:pt x="25" y="138"/>
                  </a:lnTo>
                  <a:lnTo>
                    <a:pt x="22" y="140"/>
                  </a:lnTo>
                  <a:lnTo>
                    <a:pt x="10" y="140"/>
                  </a:lnTo>
                  <a:lnTo>
                    <a:pt x="4" y="143"/>
                  </a:lnTo>
                  <a:lnTo>
                    <a:pt x="8" y="141"/>
                  </a:lnTo>
                  <a:lnTo>
                    <a:pt x="5" y="141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2" y="156"/>
                  </a:lnTo>
                  <a:lnTo>
                    <a:pt x="5" y="159"/>
                  </a:lnTo>
                  <a:lnTo>
                    <a:pt x="8" y="159"/>
                  </a:lnTo>
                  <a:lnTo>
                    <a:pt x="13" y="157"/>
                  </a:lnTo>
                  <a:lnTo>
                    <a:pt x="25" y="157"/>
                  </a:lnTo>
                  <a:lnTo>
                    <a:pt x="30" y="156"/>
                  </a:lnTo>
                  <a:lnTo>
                    <a:pt x="32" y="154"/>
                  </a:lnTo>
                  <a:lnTo>
                    <a:pt x="35" y="154"/>
                  </a:lnTo>
                  <a:lnTo>
                    <a:pt x="41" y="153"/>
                  </a:lnTo>
                  <a:lnTo>
                    <a:pt x="47" y="150"/>
                  </a:lnTo>
                  <a:lnTo>
                    <a:pt x="53" y="147"/>
                  </a:lnTo>
                  <a:lnTo>
                    <a:pt x="57" y="144"/>
                  </a:lnTo>
                  <a:lnTo>
                    <a:pt x="63" y="141"/>
                  </a:lnTo>
                  <a:lnTo>
                    <a:pt x="75" y="129"/>
                  </a:lnTo>
                  <a:lnTo>
                    <a:pt x="75" y="126"/>
                  </a:lnTo>
                  <a:lnTo>
                    <a:pt x="78" y="125"/>
                  </a:lnTo>
                  <a:lnTo>
                    <a:pt x="85" y="113"/>
                  </a:lnTo>
                  <a:lnTo>
                    <a:pt x="86" y="109"/>
                  </a:lnTo>
                  <a:lnTo>
                    <a:pt x="91" y="98"/>
                  </a:lnTo>
                  <a:lnTo>
                    <a:pt x="91" y="94"/>
                  </a:lnTo>
                  <a:lnTo>
                    <a:pt x="92" y="91"/>
                  </a:lnTo>
                  <a:lnTo>
                    <a:pt x="92" y="84"/>
                  </a:lnTo>
                  <a:lnTo>
                    <a:pt x="94" y="76"/>
                  </a:lnTo>
                  <a:lnTo>
                    <a:pt x="92" y="73"/>
                  </a:lnTo>
                  <a:lnTo>
                    <a:pt x="92" y="66"/>
                  </a:lnTo>
                  <a:lnTo>
                    <a:pt x="91" y="63"/>
                  </a:lnTo>
                  <a:lnTo>
                    <a:pt x="91" y="59"/>
                  </a:lnTo>
                  <a:lnTo>
                    <a:pt x="86" y="48"/>
                  </a:lnTo>
                  <a:lnTo>
                    <a:pt x="85" y="44"/>
                  </a:lnTo>
                  <a:lnTo>
                    <a:pt x="78" y="32"/>
                  </a:lnTo>
                  <a:lnTo>
                    <a:pt x="75" y="31"/>
                  </a:lnTo>
                  <a:lnTo>
                    <a:pt x="75" y="28"/>
                  </a:lnTo>
                  <a:lnTo>
                    <a:pt x="63" y="16"/>
                  </a:lnTo>
                  <a:lnTo>
                    <a:pt x="57" y="13"/>
                  </a:lnTo>
                  <a:lnTo>
                    <a:pt x="53" y="10"/>
                  </a:lnTo>
                  <a:lnTo>
                    <a:pt x="47" y="7"/>
                  </a:lnTo>
                  <a:lnTo>
                    <a:pt x="41" y="4"/>
                  </a:lnTo>
                  <a:lnTo>
                    <a:pt x="35" y="3"/>
                  </a:lnTo>
                  <a:lnTo>
                    <a:pt x="32" y="3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4" name="Freeform 116"/>
            <p:cNvSpPr>
              <a:spLocks/>
            </p:cNvSpPr>
            <p:nvPr/>
          </p:nvSpPr>
          <p:spPr bwMode="auto">
            <a:xfrm>
              <a:off x="3431" y="2083"/>
              <a:ext cx="131" cy="17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125" y="17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22" y="17"/>
                </a:cxn>
              </a:cxnLst>
              <a:rect l="0" t="0" r="r" b="b"/>
              <a:pathLst>
                <a:path w="131" h="17">
                  <a:moveTo>
                    <a:pt x="122" y="17"/>
                  </a:moveTo>
                  <a:lnTo>
                    <a:pt x="125" y="17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5" name="Freeform 117"/>
            <p:cNvSpPr>
              <a:spLocks/>
            </p:cNvSpPr>
            <p:nvPr/>
          </p:nvSpPr>
          <p:spPr bwMode="auto">
            <a:xfrm>
              <a:off x="3431" y="2226"/>
              <a:ext cx="131" cy="17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125" y="17"/>
                </a:cxn>
                <a:cxn ang="0">
                  <a:pos x="128" y="14"/>
                </a:cxn>
                <a:cxn ang="0">
                  <a:pos x="131" y="11"/>
                </a:cxn>
                <a:cxn ang="0">
                  <a:pos x="131" y="5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22" y="17"/>
                </a:cxn>
              </a:cxnLst>
              <a:rect l="0" t="0" r="r" b="b"/>
              <a:pathLst>
                <a:path w="131" h="17">
                  <a:moveTo>
                    <a:pt x="122" y="17"/>
                  </a:moveTo>
                  <a:lnTo>
                    <a:pt x="125" y="17"/>
                  </a:lnTo>
                  <a:lnTo>
                    <a:pt x="128" y="14"/>
                  </a:lnTo>
                  <a:lnTo>
                    <a:pt x="131" y="11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6" name="Freeform 118"/>
            <p:cNvSpPr>
              <a:spLocks/>
            </p:cNvSpPr>
            <p:nvPr/>
          </p:nvSpPr>
          <p:spPr bwMode="auto">
            <a:xfrm>
              <a:off x="3431" y="2083"/>
              <a:ext cx="17" cy="160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54"/>
                </a:cxn>
                <a:cxn ang="0">
                  <a:pos x="2" y="157"/>
                </a:cxn>
                <a:cxn ang="0">
                  <a:pos x="5" y="160"/>
                </a:cxn>
                <a:cxn ang="0">
                  <a:pos x="11" y="160"/>
                </a:cxn>
                <a:cxn ang="0">
                  <a:pos x="14" y="157"/>
                </a:cxn>
                <a:cxn ang="0">
                  <a:pos x="17" y="154"/>
                </a:cxn>
                <a:cxn ang="0">
                  <a:pos x="17" y="151"/>
                </a:cxn>
                <a:cxn ang="0">
                  <a:pos x="17" y="9"/>
                </a:cxn>
              </a:cxnLst>
              <a:rect l="0" t="0" r="r" b="b"/>
              <a:pathLst>
                <a:path w="17" h="160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54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11" y="160"/>
                  </a:lnTo>
                  <a:lnTo>
                    <a:pt x="14" y="157"/>
                  </a:lnTo>
                  <a:lnTo>
                    <a:pt x="17" y="154"/>
                  </a:lnTo>
                  <a:lnTo>
                    <a:pt x="17" y="151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7" name="Freeform 119"/>
            <p:cNvSpPr>
              <a:spLocks/>
            </p:cNvSpPr>
            <p:nvPr/>
          </p:nvSpPr>
          <p:spPr bwMode="auto">
            <a:xfrm>
              <a:off x="3350" y="2106"/>
              <a:ext cx="92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5" y="18"/>
                </a:cxn>
                <a:cxn ang="0">
                  <a:pos x="86" y="18"/>
                </a:cxn>
                <a:cxn ang="0">
                  <a:pos x="89" y="15"/>
                </a:cxn>
                <a:cxn ang="0">
                  <a:pos x="92" y="12"/>
                </a:cxn>
                <a:cxn ang="0">
                  <a:pos x="92" y="6"/>
                </a:cxn>
                <a:cxn ang="0">
                  <a:pos x="89" y="3"/>
                </a:cxn>
                <a:cxn ang="0">
                  <a:pos x="86" y="0"/>
                </a:cxn>
                <a:cxn ang="0">
                  <a:pos x="83" y="0"/>
                </a:cxn>
                <a:cxn ang="0">
                  <a:pos x="8" y="0"/>
                </a:cxn>
              </a:cxnLst>
              <a:rect l="0" t="0" r="r" b="b"/>
              <a:pathLst>
                <a:path w="92" h="18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86" y="18"/>
                  </a:lnTo>
                  <a:lnTo>
                    <a:pt x="89" y="15"/>
                  </a:lnTo>
                  <a:lnTo>
                    <a:pt x="92" y="12"/>
                  </a:lnTo>
                  <a:lnTo>
                    <a:pt x="92" y="6"/>
                  </a:lnTo>
                  <a:lnTo>
                    <a:pt x="89" y="3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8" name="Freeform 120"/>
            <p:cNvSpPr>
              <a:spLocks/>
            </p:cNvSpPr>
            <p:nvPr/>
          </p:nvSpPr>
          <p:spPr bwMode="auto">
            <a:xfrm>
              <a:off x="3350" y="2195"/>
              <a:ext cx="92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5" y="17"/>
                </a:cxn>
                <a:cxn ang="0">
                  <a:pos x="86" y="17"/>
                </a:cxn>
                <a:cxn ang="0">
                  <a:pos x="89" y="14"/>
                </a:cxn>
                <a:cxn ang="0">
                  <a:pos x="92" y="11"/>
                </a:cxn>
                <a:cxn ang="0">
                  <a:pos x="92" y="6"/>
                </a:cxn>
                <a:cxn ang="0">
                  <a:pos x="89" y="3"/>
                </a:cxn>
                <a:cxn ang="0">
                  <a:pos x="86" y="0"/>
                </a:cxn>
                <a:cxn ang="0">
                  <a:pos x="83" y="0"/>
                </a:cxn>
                <a:cxn ang="0">
                  <a:pos x="8" y="0"/>
                </a:cxn>
              </a:cxnLst>
              <a:rect l="0" t="0" r="r" b="b"/>
              <a:pathLst>
                <a:path w="92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6" y="17"/>
                  </a:lnTo>
                  <a:lnTo>
                    <a:pt x="89" y="14"/>
                  </a:lnTo>
                  <a:lnTo>
                    <a:pt x="92" y="11"/>
                  </a:lnTo>
                  <a:lnTo>
                    <a:pt x="92" y="6"/>
                  </a:lnTo>
                  <a:lnTo>
                    <a:pt x="89" y="3"/>
                  </a:lnTo>
                  <a:lnTo>
                    <a:pt x="86" y="0"/>
                  </a:lnTo>
                  <a:lnTo>
                    <a:pt x="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69" name="Freeform 121"/>
            <p:cNvSpPr>
              <a:spLocks/>
            </p:cNvSpPr>
            <p:nvPr/>
          </p:nvSpPr>
          <p:spPr bwMode="auto">
            <a:xfrm>
              <a:off x="3615" y="2159"/>
              <a:ext cx="64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5" y="18"/>
                </a:cxn>
                <a:cxn ang="0">
                  <a:pos x="58" y="18"/>
                </a:cxn>
                <a:cxn ang="0">
                  <a:pos x="61" y="15"/>
                </a:cxn>
                <a:cxn ang="0">
                  <a:pos x="64" y="12"/>
                </a:cxn>
                <a:cxn ang="0">
                  <a:pos x="64" y="6"/>
                </a:cxn>
                <a:cxn ang="0">
                  <a:pos x="61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8" y="0"/>
                </a:cxn>
              </a:cxnLst>
              <a:rect l="0" t="0" r="r" b="b"/>
              <a:pathLst>
                <a:path w="64" h="18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58" y="18"/>
                  </a:lnTo>
                  <a:lnTo>
                    <a:pt x="61" y="15"/>
                  </a:lnTo>
                  <a:lnTo>
                    <a:pt x="64" y="12"/>
                  </a:lnTo>
                  <a:lnTo>
                    <a:pt x="64" y="6"/>
                  </a:lnTo>
                  <a:lnTo>
                    <a:pt x="61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0" name="Freeform 122"/>
            <p:cNvSpPr>
              <a:spLocks/>
            </p:cNvSpPr>
            <p:nvPr/>
          </p:nvSpPr>
          <p:spPr bwMode="auto">
            <a:xfrm>
              <a:off x="3548" y="1836"/>
              <a:ext cx="93" cy="15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3" y="14"/>
                </a:cxn>
                <a:cxn ang="0">
                  <a:pos x="22" y="17"/>
                </a:cxn>
                <a:cxn ang="0">
                  <a:pos x="30" y="20"/>
                </a:cxn>
                <a:cxn ang="0">
                  <a:pos x="34" y="22"/>
                </a:cxn>
                <a:cxn ang="0">
                  <a:pos x="41" y="25"/>
                </a:cxn>
                <a:cxn ang="0">
                  <a:pos x="50" y="30"/>
                </a:cxn>
                <a:cxn ang="0">
                  <a:pos x="56" y="33"/>
                </a:cxn>
                <a:cxn ang="0">
                  <a:pos x="62" y="42"/>
                </a:cxn>
                <a:cxn ang="0">
                  <a:pos x="67" y="50"/>
                </a:cxn>
                <a:cxn ang="0">
                  <a:pos x="72" y="61"/>
                </a:cxn>
                <a:cxn ang="0">
                  <a:pos x="74" y="69"/>
                </a:cxn>
                <a:cxn ang="0">
                  <a:pos x="75" y="82"/>
                </a:cxn>
                <a:cxn ang="0">
                  <a:pos x="74" y="80"/>
                </a:cxn>
                <a:cxn ang="0">
                  <a:pos x="72" y="91"/>
                </a:cxn>
                <a:cxn ang="0">
                  <a:pos x="68" y="103"/>
                </a:cxn>
                <a:cxn ang="0">
                  <a:pos x="65" y="113"/>
                </a:cxn>
                <a:cxn ang="0">
                  <a:pos x="56" y="120"/>
                </a:cxn>
                <a:cxn ang="0">
                  <a:pos x="53" y="123"/>
                </a:cxn>
                <a:cxn ang="0">
                  <a:pos x="44" y="129"/>
                </a:cxn>
                <a:cxn ang="0">
                  <a:pos x="39" y="133"/>
                </a:cxn>
                <a:cxn ang="0">
                  <a:pos x="33" y="136"/>
                </a:cxn>
                <a:cxn ang="0">
                  <a:pos x="24" y="138"/>
                </a:cxn>
                <a:cxn ang="0">
                  <a:pos x="11" y="139"/>
                </a:cxn>
                <a:cxn ang="0">
                  <a:pos x="9" y="141"/>
                </a:cxn>
                <a:cxn ang="0">
                  <a:pos x="3" y="144"/>
                </a:cxn>
                <a:cxn ang="0">
                  <a:pos x="0" y="153"/>
                </a:cxn>
                <a:cxn ang="0">
                  <a:pos x="6" y="158"/>
                </a:cxn>
                <a:cxn ang="0">
                  <a:pos x="14" y="157"/>
                </a:cxn>
                <a:cxn ang="0">
                  <a:pos x="30" y="156"/>
                </a:cxn>
                <a:cxn ang="0">
                  <a:pos x="36" y="154"/>
                </a:cxn>
                <a:cxn ang="0">
                  <a:pos x="44" y="151"/>
                </a:cxn>
                <a:cxn ang="0">
                  <a:pos x="56" y="144"/>
                </a:cxn>
                <a:cxn ang="0">
                  <a:pos x="65" y="138"/>
                </a:cxn>
                <a:cxn ang="0">
                  <a:pos x="71" y="132"/>
                </a:cxn>
                <a:cxn ang="0">
                  <a:pos x="74" y="126"/>
                </a:cxn>
                <a:cxn ang="0">
                  <a:pos x="84" y="113"/>
                </a:cxn>
                <a:cxn ang="0">
                  <a:pos x="90" y="98"/>
                </a:cxn>
                <a:cxn ang="0">
                  <a:pos x="92" y="91"/>
                </a:cxn>
                <a:cxn ang="0">
                  <a:pos x="93" y="76"/>
                </a:cxn>
                <a:cxn ang="0">
                  <a:pos x="92" y="66"/>
                </a:cxn>
                <a:cxn ang="0">
                  <a:pos x="90" y="58"/>
                </a:cxn>
                <a:cxn ang="0">
                  <a:pos x="84" y="44"/>
                </a:cxn>
                <a:cxn ang="0">
                  <a:pos x="74" y="30"/>
                </a:cxn>
                <a:cxn ang="0">
                  <a:pos x="71" y="25"/>
                </a:cxn>
                <a:cxn ang="0">
                  <a:pos x="65" y="19"/>
                </a:cxn>
                <a:cxn ang="0">
                  <a:pos x="56" y="13"/>
                </a:cxn>
                <a:cxn ang="0">
                  <a:pos x="44" y="5"/>
                </a:cxn>
                <a:cxn ang="0">
                  <a:pos x="36" y="2"/>
                </a:cxn>
                <a:cxn ang="0">
                  <a:pos x="30" y="1"/>
                </a:cxn>
                <a:cxn ang="0">
                  <a:pos x="9" y="0"/>
                </a:cxn>
              </a:cxnLst>
              <a:rect l="0" t="0" r="r" b="b"/>
              <a:pathLst>
                <a:path w="93" h="158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2" y="17"/>
                  </a:lnTo>
                  <a:lnTo>
                    <a:pt x="24" y="19"/>
                  </a:lnTo>
                  <a:lnTo>
                    <a:pt x="30" y="20"/>
                  </a:lnTo>
                  <a:lnTo>
                    <a:pt x="33" y="20"/>
                  </a:lnTo>
                  <a:lnTo>
                    <a:pt x="34" y="22"/>
                  </a:lnTo>
                  <a:lnTo>
                    <a:pt x="39" y="23"/>
                  </a:lnTo>
                  <a:lnTo>
                    <a:pt x="41" y="25"/>
                  </a:lnTo>
                  <a:lnTo>
                    <a:pt x="44" y="27"/>
                  </a:lnTo>
                  <a:lnTo>
                    <a:pt x="50" y="30"/>
                  </a:lnTo>
                  <a:lnTo>
                    <a:pt x="53" y="33"/>
                  </a:lnTo>
                  <a:lnTo>
                    <a:pt x="56" y="33"/>
                  </a:lnTo>
                  <a:lnTo>
                    <a:pt x="56" y="36"/>
                  </a:lnTo>
                  <a:lnTo>
                    <a:pt x="62" y="42"/>
                  </a:lnTo>
                  <a:lnTo>
                    <a:pt x="65" y="44"/>
                  </a:lnTo>
                  <a:lnTo>
                    <a:pt x="67" y="50"/>
                  </a:lnTo>
                  <a:lnTo>
                    <a:pt x="68" y="54"/>
                  </a:lnTo>
                  <a:lnTo>
                    <a:pt x="72" y="61"/>
                  </a:lnTo>
                  <a:lnTo>
                    <a:pt x="72" y="66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5" y="82"/>
                  </a:lnTo>
                  <a:lnTo>
                    <a:pt x="77" y="75"/>
                  </a:lnTo>
                  <a:lnTo>
                    <a:pt x="74" y="80"/>
                  </a:lnTo>
                  <a:lnTo>
                    <a:pt x="74" y="88"/>
                  </a:lnTo>
                  <a:lnTo>
                    <a:pt x="72" y="91"/>
                  </a:lnTo>
                  <a:lnTo>
                    <a:pt x="72" y="95"/>
                  </a:lnTo>
                  <a:lnTo>
                    <a:pt x="68" y="103"/>
                  </a:lnTo>
                  <a:lnTo>
                    <a:pt x="67" y="107"/>
                  </a:lnTo>
                  <a:lnTo>
                    <a:pt x="65" y="113"/>
                  </a:lnTo>
                  <a:lnTo>
                    <a:pt x="62" y="114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53" y="123"/>
                  </a:lnTo>
                  <a:lnTo>
                    <a:pt x="50" y="126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39" y="133"/>
                  </a:lnTo>
                  <a:lnTo>
                    <a:pt x="34" y="135"/>
                  </a:lnTo>
                  <a:lnTo>
                    <a:pt x="33" y="136"/>
                  </a:lnTo>
                  <a:lnTo>
                    <a:pt x="30" y="136"/>
                  </a:lnTo>
                  <a:lnTo>
                    <a:pt x="24" y="138"/>
                  </a:lnTo>
                  <a:lnTo>
                    <a:pt x="22" y="139"/>
                  </a:lnTo>
                  <a:lnTo>
                    <a:pt x="11" y="139"/>
                  </a:lnTo>
                  <a:lnTo>
                    <a:pt x="5" y="142"/>
                  </a:lnTo>
                  <a:lnTo>
                    <a:pt x="9" y="141"/>
                  </a:lnTo>
                  <a:lnTo>
                    <a:pt x="6" y="141"/>
                  </a:lnTo>
                  <a:lnTo>
                    <a:pt x="3" y="144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8"/>
                  </a:lnTo>
                  <a:lnTo>
                    <a:pt x="9" y="158"/>
                  </a:lnTo>
                  <a:lnTo>
                    <a:pt x="14" y="157"/>
                  </a:lnTo>
                  <a:lnTo>
                    <a:pt x="25" y="157"/>
                  </a:lnTo>
                  <a:lnTo>
                    <a:pt x="30" y="156"/>
                  </a:lnTo>
                  <a:lnTo>
                    <a:pt x="33" y="154"/>
                  </a:lnTo>
                  <a:lnTo>
                    <a:pt x="36" y="154"/>
                  </a:lnTo>
                  <a:lnTo>
                    <a:pt x="40" y="153"/>
                  </a:lnTo>
                  <a:lnTo>
                    <a:pt x="44" y="151"/>
                  </a:lnTo>
                  <a:lnTo>
                    <a:pt x="53" y="147"/>
                  </a:lnTo>
                  <a:lnTo>
                    <a:pt x="56" y="144"/>
                  </a:lnTo>
                  <a:lnTo>
                    <a:pt x="62" y="141"/>
                  </a:lnTo>
                  <a:lnTo>
                    <a:pt x="65" y="138"/>
                  </a:lnTo>
                  <a:lnTo>
                    <a:pt x="68" y="135"/>
                  </a:lnTo>
                  <a:lnTo>
                    <a:pt x="71" y="132"/>
                  </a:lnTo>
                  <a:lnTo>
                    <a:pt x="74" y="129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4" y="113"/>
                  </a:lnTo>
                  <a:lnTo>
                    <a:pt x="86" y="108"/>
                  </a:lnTo>
                  <a:lnTo>
                    <a:pt x="90" y="98"/>
                  </a:lnTo>
                  <a:lnTo>
                    <a:pt x="90" y="94"/>
                  </a:lnTo>
                  <a:lnTo>
                    <a:pt x="92" y="91"/>
                  </a:lnTo>
                  <a:lnTo>
                    <a:pt x="92" y="83"/>
                  </a:lnTo>
                  <a:lnTo>
                    <a:pt x="93" y="76"/>
                  </a:lnTo>
                  <a:lnTo>
                    <a:pt x="92" y="73"/>
                  </a:lnTo>
                  <a:lnTo>
                    <a:pt x="92" y="66"/>
                  </a:lnTo>
                  <a:lnTo>
                    <a:pt x="90" y="63"/>
                  </a:lnTo>
                  <a:lnTo>
                    <a:pt x="90" y="58"/>
                  </a:lnTo>
                  <a:lnTo>
                    <a:pt x="86" y="48"/>
                  </a:lnTo>
                  <a:lnTo>
                    <a:pt x="84" y="44"/>
                  </a:lnTo>
                  <a:lnTo>
                    <a:pt x="77" y="32"/>
                  </a:lnTo>
                  <a:lnTo>
                    <a:pt x="74" y="30"/>
                  </a:lnTo>
                  <a:lnTo>
                    <a:pt x="74" y="27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56" y="13"/>
                  </a:lnTo>
                  <a:lnTo>
                    <a:pt x="53" y="10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1" name="Freeform 123"/>
            <p:cNvSpPr>
              <a:spLocks/>
            </p:cNvSpPr>
            <p:nvPr/>
          </p:nvSpPr>
          <p:spPr bwMode="auto">
            <a:xfrm>
              <a:off x="3444" y="1836"/>
              <a:ext cx="131" cy="17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125" y="17"/>
                </a:cxn>
                <a:cxn ang="0">
                  <a:pos x="128" y="14"/>
                </a:cxn>
                <a:cxn ang="0">
                  <a:pos x="131" y="11"/>
                </a:cxn>
                <a:cxn ang="0">
                  <a:pos x="131" y="5"/>
                </a:cxn>
                <a:cxn ang="0">
                  <a:pos x="128" y="2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22" y="17"/>
                </a:cxn>
              </a:cxnLst>
              <a:rect l="0" t="0" r="r" b="b"/>
              <a:pathLst>
                <a:path w="131" h="17">
                  <a:moveTo>
                    <a:pt x="122" y="17"/>
                  </a:moveTo>
                  <a:lnTo>
                    <a:pt x="125" y="17"/>
                  </a:lnTo>
                  <a:lnTo>
                    <a:pt x="128" y="14"/>
                  </a:lnTo>
                  <a:lnTo>
                    <a:pt x="131" y="11"/>
                  </a:lnTo>
                  <a:lnTo>
                    <a:pt x="131" y="5"/>
                  </a:lnTo>
                  <a:lnTo>
                    <a:pt x="128" y="2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2" name="Freeform 124"/>
            <p:cNvSpPr>
              <a:spLocks/>
            </p:cNvSpPr>
            <p:nvPr/>
          </p:nvSpPr>
          <p:spPr bwMode="auto">
            <a:xfrm>
              <a:off x="3444" y="1977"/>
              <a:ext cx="131" cy="17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125" y="17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22" y="17"/>
                </a:cxn>
              </a:cxnLst>
              <a:rect l="0" t="0" r="r" b="b"/>
              <a:pathLst>
                <a:path w="131" h="17">
                  <a:moveTo>
                    <a:pt x="122" y="17"/>
                  </a:moveTo>
                  <a:lnTo>
                    <a:pt x="125" y="17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3" name="Freeform 125"/>
            <p:cNvSpPr>
              <a:spLocks/>
            </p:cNvSpPr>
            <p:nvPr/>
          </p:nvSpPr>
          <p:spPr bwMode="auto">
            <a:xfrm>
              <a:off x="3444" y="1836"/>
              <a:ext cx="17" cy="158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53"/>
                </a:cxn>
                <a:cxn ang="0">
                  <a:pos x="3" y="156"/>
                </a:cxn>
                <a:cxn ang="0">
                  <a:pos x="6" y="158"/>
                </a:cxn>
                <a:cxn ang="0">
                  <a:pos x="12" y="158"/>
                </a:cxn>
                <a:cxn ang="0">
                  <a:pos x="14" y="156"/>
                </a:cxn>
                <a:cxn ang="0">
                  <a:pos x="17" y="153"/>
                </a:cxn>
                <a:cxn ang="0">
                  <a:pos x="17" y="150"/>
                </a:cxn>
                <a:cxn ang="0">
                  <a:pos x="17" y="8"/>
                </a:cxn>
              </a:cxnLst>
              <a:rect l="0" t="0" r="r" b="b"/>
              <a:pathLst>
                <a:path w="17" h="158">
                  <a:moveTo>
                    <a:pt x="17" y="8"/>
                  </a:moveTo>
                  <a:lnTo>
                    <a:pt x="17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8"/>
                  </a:lnTo>
                  <a:lnTo>
                    <a:pt x="12" y="158"/>
                  </a:lnTo>
                  <a:lnTo>
                    <a:pt x="14" y="156"/>
                  </a:lnTo>
                  <a:lnTo>
                    <a:pt x="17" y="153"/>
                  </a:lnTo>
                  <a:lnTo>
                    <a:pt x="17" y="15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4" name="Freeform 126"/>
            <p:cNvSpPr>
              <a:spLocks/>
            </p:cNvSpPr>
            <p:nvPr/>
          </p:nvSpPr>
          <p:spPr bwMode="auto">
            <a:xfrm>
              <a:off x="3363" y="1859"/>
              <a:ext cx="94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8" y="18"/>
                </a:cxn>
                <a:cxn ang="0">
                  <a:pos x="91" y="15"/>
                </a:cxn>
                <a:cxn ang="0">
                  <a:pos x="94" y="12"/>
                </a:cxn>
                <a:cxn ang="0">
                  <a:pos x="94" y="6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9" y="0"/>
                </a:cxn>
              </a:cxnLst>
              <a:rect l="0" t="0" r="r" b="b"/>
              <a:pathLst>
                <a:path w="94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8" y="18"/>
                  </a:lnTo>
                  <a:lnTo>
                    <a:pt x="91" y="15"/>
                  </a:lnTo>
                  <a:lnTo>
                    <a:pt x="94" y="12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5" name="Freeform 127"/>
            <p:cNvSpPr>
              <a:spLocks/>
            </p:cNvSpPr>
            <p:nvPr/>
          </p:nvSpPr>
          <p:spPr bwMode="auto">
            <a:xfrm>
              <a:off x="3363" y="1947"/>
              <a:ext cx="94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8" y="18"/>
                </a:cxn>
                <a:cxn ang="0">
                  <a:pos x="91" y="15"/>
                </a:cxn>
                <a:cxn ang="0">
                  <a:pos x="94" y="12"/>
                </a:cxn>
                <a:cxn ang="0">
                  <a:pos x="94" y="6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9" y="0"/>
                </a:cxn>
              </a:cxnLst>
              <a:rect l="0" t="0" r="r" b="b"/>
              <a:pathLst>
                <a:path w="94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8" y="18"/>
                  </a:lnTo>
                  <a:lnTo>
                    <a:pt x="91" y="15"/>
                  </a:lnTo>
                  <a:lnTo>
                    <a:pt x="94" y="12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6" name="Freeform 128"/>
            <p:cNvSpPr>
              <a:spLocks/>
            </p:cNvSpPr>
            <p:nvPr/>
          </p:nvSpPr>
          <p:spPr bwMode="auto">
            <a:xfrm>
              <a:off x="3628" y="1912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7" name="Freeform 129"/>
            <p:cNvSpPr>
              <a:spLocks/>
            </p:cNvSpPr>
            <p:nvPr/>
          </p:nvSpPr>
          <p:spPr bwMode="auto">
            <a:xfrm>
              <a:off x="3660" y="1918"/>
              <a:ext cx="72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6" y="18"/>
                </a:cxn>
                <a:cxn ang="0">
                  <a:pos x="69" y="15"/>
                </a:cxn>
                <a:cxn ang="0">
                  <a:pos x="72" y="12"/>
                </a:cxn>
                <a:cxn ang="0">
                  <a:pos x="72" y="6"/>
                </a:cxn>
                <a:cxn ang="0">
                  <a:pos x="69" y="3"/>
                </a:cxn>
                <a:cxn ang="0">
                  <a:pos x="66" y="0"/>
                </a:cxn>
                <a:cxn ang="0">
                  <a:pos x="63" y="0"/>
                </a:cxn>
                <a:cxn ang="0">
                  <a:pos x="9" y="0"/>
                </a:cxn>
              </a:cxnLst>
              <a:rect l="0" t="0" r="r" b="b"/>
              <a:pathLst>
                <a:path w="72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6" y="18"/>
                  </a:lnTo>
                  <a:lnTo>
                    <a:pt x="69" y="15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69" y="3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8" name="Freeform 130"/>
            <p:cNvSpPr>
              <a:spLocks/>
            </p:cNvSpPr>
            <p:nvPr/>
          </p:nvSpPr>
          <p:spPr bwMode="auto">
            <a:xfrm>
              <a:off x="3660" y="2035"/>
              <a:ext cx="50" cy="135"/>
            </a:xfrm>
            <a:custGeom>
              <a:avLst/>
              <a:gdLst/>
              <a:ahLst/>
              <a:cxnLst>
                <a:cxn ang="0">
                  <a:pos x="44" y="10"/>
                </a:cxn>
                <a:cxn ang="0">
                  <a:pos x="44" y="6"/>
                </a:cxn>
                <a:cxn ang="0">
                  <a:pos x="43" y="4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28" y="3"/>
                </a:cxn>
                <a:cxn ang="0">
                  <a:pos x="28" y="4"/>
                </a:cxn>
                <a:cxn ang="0">
                  <a:pos x="27" y="7"/>
                </a:cxn>
                <a:cxn ang="0">
                  <a:pos x="0" y="145"/>
                </a:cxn>
                <a:cxn ang="0">
                  <a:pos x="0" y="150"/>
                </a:cxn>
                <a:cxn ang="0">
                  <a:pos x="2" y="151"/>
                </a:cxn>
                <a:cxn ang="0">
                  <a:pos x="3" y="154"/>
                </a:cxn>
                <a:cxn ang="0">
                  <a:pos x="5" y="154"/>
                </a:cxn>
                <a:cxn ang="0">
                  <a:pos x="7" y="156"/>
                </a:cxn>
                <a:cxn ang="0">
                  <a:pos x="12" y="156"/>
                </a:cxn>
                <a:cxn ang="0">
                  <a:pos x="13" y="154"/>
                </a:cxn>
                <a:cxn ang="0">
                  <a:pos x="16" y="153"/>
                </a:cxn>
                <a:cxn ang="0">
                  <a:pos x="16" y="151"/>
                </a:cxn>
                <a:cxn ang="0">
                  <a:pos x="18" y="148"/>
                </a:cxn>
                <a:cxn ang="0">
                  <a:pos x="44" y="10"/>
                </a:cxn>
              </a:cxnLst>
              <a:rect l="0" t="0" r="r" b="b"/>
              <a:pathLst>
                <a:path w="44" h="156">
                  <a:moveTo>
                    <a:pt x="44" y="10"/>
                  </a:moveTo>
                  <a:lnTo>
                    <a:pt x="44" y="6"/>
                  </a:lnTo>
                  <a:lnTo>
                    <a:pt x="43" y="4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27" y="7"/>
                  </a:lnTo>
                  <a:lnTo>
                    <a:pt x="0" y="145"/>
                  </a:lnTo>
                  <a:lnTo>
                    <a:pt x="0" y="150"/>
                  </a:lnTo>
                  <a:lnTo>
                    <a:pt x="2" y="151"/>
                  </a:lnTo>
                  <a:lnTo>
                    <a:pt x="3" y="154"/>
                  </a:lnTo>
                  <a:lnTo>
                    <a:pt x="5" y="154"/>
                  </a:lnTo>
                  <a:lnTo>
                    <a:pt x="7" y="156"/>
                  </a:lnTo>
                  <a:lnTo>
                    <a:pt x="12" y="156"/>
                  </a:lnTo>
                  <a:lnTo>
                    <a:pt x="13" y="154"/>
                  </a:lnTo>
                  <a:lnTo>
                    <a:pt x="16" y="153"/>
                  </a:lnTo>
                  <a:lnTo>
                    <a:pt x="16" y="151"/>
                  </a:lnTo>
                  <a:lnTo>
                    <a:pt x="18" y="148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79" name="Freeform 131"/>
            <p:cNvSpPr>
              <a:spLocks/>
            </p:cNvSpPr>
            <p:nvPr/>
          </p:nvSpPr>
          <p:spPr bwMode="auto">
            <a:xfrm>
              <a:off x="4483" y="1263"/>
              <a:ext cx="43" cy="91"/>
            </a:xfrm>
            <a:custGeom>
              <a:avLst/>
              <a:gdLst/>
              <a:ahLst/>
              <a:cxnLst>
                <a:cxn ang="0">
                  <a:pos x="25" y="85"/>
                </a:cxn>
                <a:cxn ang="0">
                  <a:pos x="29" y="90"/>
                </a:cxn>
                <a:cxn ang="0">
                  <a:pos x="37" y="91"/>
                </a:cxn>
                <a:cxn ang="0">
                  <a:pos x="41" y="87"/>
                </a:cxn>
                <a:cxn ang="0">
                  <a:pos x="43" y="82"/>
                </a:cxn>
                <a:cxn ang="0">
                  <a:pos x="41" y="68"/>
                </a:cxn>
                <a:cxn ang="0">
                  <a:pos x="40" y="59"/>
                </a:cxn>
                <a:cxn ang="0">
                  <a:pos x="38" y="51"/>
                </a:cxn>
                <a:cxn ang="0">
                  <a:pos x="37" y="47"/>
                </a:cxn>
                <a:cxn ang="0">
                  <a:pos x="35" y="44"/>
                </a:cxn>
                <a:cxn ang="0">
                  <a:pos x="34" y="40"/>
                </a:cxn>
                <a:cxn ang="0">
                  <a:pos x="32" y="35"/>
                </a:cxn>
                <a:cxn ang="0">
                  <a:pos x="29" y="29"/>
                </a:cxn>
                <a:cxn ang="0">
                  <a:pos x="26" y="22"/>
                </a:cxn>
                <a:cxn ang="0">
                  <a:pos x="25" y="21"/>
                </a:cxn>
                <a:cxn ang="0">
                  <a:pos x="22" y="13"/>
                </a:cxn>
                <a:cxn ang="0">
                  <a:pos x="19" y="9"/>
                </a:cxn>
                <a:cxn ang="0">
                  <a:pos x="18" y="9"/>
                </a:cxn>
                <a:cxn ang="0">
                  <a:pos x="15" y="1"/>
                </a:cxn>
                <a:cxn ang="0">
                  <a:pos x="10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12"/>
                </a:cxn>
                <a:cxn ang="0">
                  <a:pos x="0" y="9"/>
                </a:cxn>
                <a:cxn ang="0">
                  <a:pos x="3" y="18"/>
                </a:cxn>
                <a:cxn ang="0">
                  <a:pos x="6" y="22"/>
                </a:cxn>
                <a:cxn ang="0">
                  <a:pos x="7" y="24"/>
                </a:cxn>
                <a:cxn ang="0">
                  <a:pos x="10" y="31"/>
                </a:cxn>
                <a:cxn ang="0">
                  <a:pos x="12" y="32"/>
                </a:cxn>
                <a:cxn ang="0">
                  <a:pos x="15" y="40"/>
                </a:cxn>
                <a:cxn ang="0">
                  <a:pos x="15" y="40"/>
                </a:cxn>
                <a:cxn ang="0">
                  <a:pos x="16" y="44"/>
                </a:cxn>
                <a:cxn ang="0">
                  <a:pos x="18" y="51"/>
                </a:cxn>
                <a:cxn ang="0">
                  <a:pos x="19" y="56"/>
                </a:cxn>
                <a:cxn ang="0">
                  <a:pos x="21" y="63"/>
                </a:cxn>
                <a:cxn ang="0">
                  <a:pos x="22" y="68"/>
                </a:cxn>
                <a:cxn ang="0">
                  <a:pos x="24" y="81"/>
                </a:cxn>
                <a:cxn ang="0">
                  <a:pos x="25" y="82"/>
                </a:cxn>
              </a:cxnLst>
              <a:rect l="0" t="0" r="r" b="b"/>
              <a:pathLst>
                <a:path w="43" h="91">
                  <a:moveTo>
                    <a:pt x="25" y="82"/>
                  </a:moveTo>
                  <a:lnTo>
                    <a:pt x="25" y="85"/>
                  </a:lnTo>
                  <a:lnTo>
                    <a:pt x="28" y="88"/>
                  </a:lnTo>
                  <a:lnTo>
                    <a:pt x="29" y="90"/>
                  </a:lnTo>
                  <a:lnTo>
                    <a:pt x="32" y="91"/>
                  </a:lnTo>
                  <a:lnTo>
                    <a:pt x="37" y="91"/>
                  </a:lnTo>
                  <a:lnTo>
                    <a:pt x="40" y="88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3" y="82"/>
                  </a:lnTo>
                  <a:lnTo>
                    <a:pt x="41" y="78"/>
                  </a:lnTo>
                  <a:lnTo>
                    <a:pt x="41" y="68"/>
                  </a:lnTo>
                  <a:lnTo>
                    <a:pt x="40" y="65"/>
                  </a:lnTo>
                  <a:lnTo>
                    <a:pt x="40" y="59"/>
                  </a:lnTo>
                  <a:lnTo>
                    <a:pt x="38" y="57"/>
                  </a:lnTo>
                  <a:lnTo>
                    <a:pt x="38" y="51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35" y="46"/>
                  </a:lnTo>
                  <a:lnTo>
                    <a:pt x="35" y="44"/>
                  </a:lnTo>
                  <a:lnTo>
                    <a:pt x="34" y="41"/>
                  </a:lnTo>
                  <a:lnTo>
                    <a:pt x="34" y="40"/>
                  </a:lnTo>
                  <a:lnTo>
                    <a:pt x="32" y="37"/>
                  </a:lnTo>
                  <a:lnTo>
                    <a:pt x="32" y="35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29" y="26"/>
                  </a:lnTo>
                  <a:lnTo>
                    <a:pt x="26" y="22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2" y="13"/>
                  </a:lnTo>
                  <a:lnTo>
                    <a:pt x="21" y="10"/>
                  </a:lnTo>
                  <a:lnTo>
                    <a:pt x="19" y="9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6" y="4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13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6" y="22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5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40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8" y="47"/>
                  </a:lnTo>
                  <a:lnTo>
                    <a:pt x="18" y="51"/>
                  </a:lnTo>
                  <a:lnTo>
                    <a:pt x="19" y="53"/>
                  </a:lnTo>
                  <a:lnTo>
                    <a:pt x="19" y="56"/>
                  </a:lnTo>
                  <a:lnTo>
                    <a:pt x="21" y="57"/>
                  </a:lnTo>
                  <a:lnTo>
                    <a:pt x="21" y="63"/>
                  </a:lnTo>
                  <a:lnTo>
                    <a:pt x="22" y="65"/>
                  </a:lnTo>
                  <a:lnTo>
                    <a:pt x="22" y="68"/>
                  </a:lnTo>
                  <a:lnTo>
                    <a:pt x="24" y="71"/>
                  </a:lnTo>
                  <a:lnTo>
                    <a:pt x="24" y="81"/>
                  </a:lnTo>
                  <a:lnTo>
                    <a:pt x="26" y="87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0" name="Freeform 132"/>
            <p:cNvSpPr>
              <a:spLocks/>
            </p:cNvSpPr>
            <p:nvPr/>
          </p:nvSpPr>
          <p:spPr bwMode="auto">
            <a:xfrm>
              <a:off x="4486" y="1266"/>
              <a:ext cx="200" cy="85"/>
            </a:xfrm>
            <a:custGeom>
              <a:avLst/>
              <a:gdLst/>
              <a:ahLst/>
              <a:cxnLst>
                <a:cxn ang="0">
                  <a:pos x="185" y="82"/>
                </a:cxn>
                <a:cxn ang="0">
                  <a:pos x="188" y="85"/>
                </a:cxn>
                <a:cxn ang="0">
                  <a:pos x="194" y="85"/>
                </a:cxn>
                <a:cxn ang="0">
                  <a:pos x="197" y="82"/>
                </a:cxn>
                <a:cxn ang="0">
                  <a:pos x="200" y="79"/>
                </a:cxn>
                <a:cxn ang="0">
                  <a:pos x="200" y="73"/>
                </a:cxn>
                <a:cxn ang="0">
                  <a:pos x="197" y="71"/>
                </a:cxn>
                <a:cxn ang="0">
                  <a:pos x="188" y="60"/>
                </a:cxn>
                <a:cxn ang="0">
                  <a:pos x="179" y="54"/>
                </a:cxn>
                <a:cxn ang="0">
                  <a:pos x="175" y="50"/>
                </a:cxn>
                <a:cxn ang="0">
                  <a:pos x="165" y="44"/>
                </a:cxn>
                <a:cxn ang="0">
                  <a:pos x="159" y="41"/>
                </a:cxn>
                <a:cxn ang="0">
                  <a:pos x="154" y="38"/>
                </a:cxn>
                <a:cxn ang="0">
                  <a:pos x="149" y="35"/>
                </a:cxn>
                <a:cxn ang="0">
                  <a:pos x="144" y="32"/>
                </a:cxn>
                <a:cxn ang="0">
                  <a:pos x="132" y="26"/>
                </a:cxn>
                <a:cxn ang="0">
                  <a:pos x="121" y="21"/>
                </a:cxn>
                <a:cxn ang="0">
                  <a:pos x="115" y="18"/>
                </a:cxn>
                <a:cxn ang="0">
                  <a:pos x="103" y="15"/>
                </a:cxn>
                <a:cxn ang="0">
                  <a:pos x="97" y="12"/>
                </a:cxn>
                <a:cxn ang="0">
                  <a:pos x="88" y="10"/>
                </a:cxn>
                <a:cxn ang="0">
                  <a:pos x="76" y="7"/>
                </a:cxn>
                <a:cxn ang="0">
                  <a:pos x="69" y="6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4" y="1"/>
                </a:cxn>
                <a:cxn ang="0">
                  <a:pos x="37" y="1"/>
                </a:cxn>
                <a:cxn ang="0">
                  <a:pos x="29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1" y="13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26" y="18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47" y="21"/>
                </a:cxn>
                <a:cxn ang="0">
                  <a:pos x="54" y="21"/>
                </a:cxn>
                <a:cxn ang="0">
                  <a:pos x="66" y="23"/>
                </a:cxn>
                <a:cxn ang="0">
                  <a:pos x="73" y="25"/>
                </a:cxn>
                <a:cxn ang="0">
                  <a:pos x="85" y="28"/>
                </a:cxn>
                <a:cxn ang="0">
                  <a:pos x="91" y="29"/>
                </a:cxn>
                <a:cxn ang="0">
                  <a:pos x="97" y="32"/>
                </a:cxn>
                <a:cxn ang="0">
                  <a:pos x="109" y="35"/>
                </a:cxn>
                <a:cxn ang="0">
                  <a:pos x="115" y="38"/>
                </a:cxn>
                <a:cxn ang="0">
                  <a:pos x="121" y="38"/>
                </a:cxn>
                <a:cxn ang="0">
                  <a:pos x="124" y="41"/>
                </a:cxn>
                <a:cxn ang="0">
                  <a:pos x="135" y="47"/>
                </a:cxn>
                <a:cxn ang="0">
                  <a:pos x="140" y="50"/>
                </a:cxn>
                <a:cxn ang="0">
                  <a:pos x="146" y="53"/>
                </a:cxn>
                <a:cxn ang="0">
                  <a:pos x="150" y="56"/>
                </a:cxn>
                <a:cxn ang="0">
                  <a:pos x="156" y="59"/>
                </a:cxn>
                <a:cxn ang="0">
                  <a:pos x="163" y="65"/>
                </a:cxn>
                <a:cxn ang="0">
                  <a:pos x="168" y="69"/>
                </a:cxn>
                <a:cxn ang="0">
                  <a:pos x="177" y="75"/>
                </a:cxn>
                <a:cxn ang="0">
                  <a:pos x="185" y="82"/>
                </a:cxn>
              </a:cxnLst>
              <a:rect l="0" t="0" r="r" b="b"/>
              <a:pathLst>
                <a:path w="200" h="85">
                  <a:moveTo>
                    <a:pt x="185" y="82"/>
                  </a:moveTo>
                  <a:lnTo>
                    <a:pt x="188" y="85"/>
                  </a:lnTo>
                  <a:lnTo>
                    <a:pt x="194" y="85"/>
                  </a:lnTo>
                  <a:lnTo>
                    <a:pt x="197" y="82"/>
                  </a:lnTo>
                  <a:lnTo>
                    <a:pt x="200" y="79"/>
                  </a:lnTo>
                  <a:lnTo>
                    <a:pt x="200" y="73"/>
                  </a:lnTo>
                  <a:lnTo>
                    <a:pt x="197" y="71"/>
                  </a:lnTo>
                  <a:lnTo>
                    <a:pt x="188" y="60"/>
                  </a:lnTo>
                  <a:lnTo>
                    <a:pt x="179" y="54"/>
                  </a:lnTo>
                  <a:lnTo>
                    <a:pt x="175" y="50"/>
                  </a:lnTo>
                  <a:lnTo>
                    <a:pt x="165" y="44"/>
                  </a:lnTo>
                  <a:lnTo>
                    <a:pt x="159" y="41"/>
                  </a:lnTo>
                  <a:lnTo>
                    <a:pt x="154" y="38"/>
                  </a:lnTo>
                  <a:lnTo>
                    <a:pt x="149" y="35"/>
                  </a:lnTo>
                  <a:lnTo>
                    <a:pt x="144" y="32"/>
                  </a:lnTo>
                  <a:lnTo>
                    <a:pt x="132" y="26"/>
                  </a:lnTo>
                  <a:lnTo>
                    <a:pt x="121" y="21"/>
                  </a:lnTo>
                  <a:lnTo>
                    <a:pt x="115" y="18"/>
                  </a:lnTo>
                  <a:lnTo>
                    <a:pt x="103" y="15"/>
                  </a:lnTo>
                  <a:lnTo>
                    <a:pt x="97" y="12"/>
                  </a:lnTo>
                  <a:lnTo>
                    <a:pt x="88" y="10"/>
                  </a:lnTo>
                  <a:lnTo>
                    <a:pt x="76" y="7"/>
                  </a:lnTo>
                  <a:lnTo>
                    <a:pt x="69" y="6"/>
                  </a:lnTo>
                  <a:lnTo>
                    <a:pt x="57" y="3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7" y="1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6" y="18"/>
                  </a:lnTo>
                  <a:lnTo>
                    <a:pt x="34" y="19"/>
                  </a:lnTo>
                  <a:lnTo>
                    <a:pt x="41" y="19"/>
                  </a:lnTo>
                  <a:lnTo>
                    <a:pt x="47" y="21"/>
                  </a:lnTo>
                  <a:lnTo>
                    <a:pt x="54" y="21"/>
                  </a:lnTo>
                  <a:lnTo>
                    <a:pt x="66" y="23"/>
                  </a:lnTo>
                  <a:lnTo>
                    <a:pt x="73" y="25"/>
                  </a:lnTo>
                  <a:lnTo>
                    <a:pt x="85" y="28"/>
                  </a:lnTo>
                  <a:lnTo>
                    <a:pt x="91" y="29"/>
                  </a:lnTo>
                  <a:lnTo>
                    <a:pt x="97" y="32"/>
                  </a:lnTo>
                  <a:lnTo>
                    <a:pt x="109" y="35"/>
                  </a:lnTo>
                  <a:lnTo>
                    <a:pt x="115" y="38"/>
                  </a:lnTo>
                  <a:lnTo>
                    <a:pt x="121" y="38"/>
                  </a:lnTo>
                  <a:lnTo>
                    <a:pt x="124" y="41"/>
                  </a:lnTo>
                  <a:lnTo>
                    <a:pt x="135" y="47"/>
                  </a:lnTo>
                  <a:lnTo>
                    <a:pt x="140" y="50"/>
                  </a:lnTo>
                  <a:lnTo>
                    <a:pt x="146" y="53"/>
                  </a:lnTo>
                  <a:lnTo>
                    <a:pt x="150" y="56"/>
                  </a:lnTo>
                  <a:lnTo>
                    <a:pt x="156" y="59"/>
                  </a:lnTo>
                  <a:lnTo>
                    <a:pt x="163" y="65"/>
                  </a:lnTo>
                  <a:lnTo>
                    <a:pt x="168" y="69"/>
                  </a:lnTo>
                  <a:lnTo>
                    <a:pt x="177" y="75"/>
                  </a:lnTo>
                  <a:lnTo>
                    <a:pt x="185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1" name="Freeform 133"/>
            <p:cNvSpPr>
              <a:spLocks/>
            </p:cNvSpPr>
            <p:nvPr/>
          </p:nvSpPr>
          <p:spPr bwMode="auto">
            <a:xfrm>
              <a:off x="4486" y="1339"/>
              <a:ext cx="43" cy="90"/>
            </a:xfrm>
            <a:custGeom>
              <a:avLst/>
              <a:gdLst/>
              <a:ahLst/>
              <a:cxnLst>
                <a:cxn ang="0">
                  <a:pos x="43" y="8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6" y="5"/>
                </a:cxn>
                <a:cxn ang="0">
                  <a:pos x="25" y="9"/>
                </a:cxn>
                <a:cxn ang="0">
                  <a:pos x="23" y="8"/>
                </a:cxn>
                <a:cxn ang="0">
                  <a:pos x="22" y="23"/>
                </a:cxn>
                <a:cxn ang="0">
                  <a:pos x="21" y="30"/>
                </a:cxn>
                <a:cxn ang="0">
                  <a:pos x="19" y="39"/>
                </a:cxn>
                <a:cxn ang="0">
                  <a:pos x="18" y="43"/>
                </a:cxn>
                <a:cxn ang="0">
                  <a:pos x="16" y="46"/>
                </a:cxn>
                <a:cxn ang="0">
                  <a:pos x="16" y="48"/>
                </a:cxn>
                <a:cxn ang="0">
                  <a:pos x="13" y="55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6" y="67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83"/>
                </a:cxn>
                <a:cxn ang="0">
                  <a:pos x="1" y="87"/>
                </a:cxn>
                <a:cxn ang="0">
                  <a:pos x="6" y="90"/>
                </a:cxn>
                <a:cxn ang="0">
                  <a:pos x="12" y="89"/>
                </a:cxn>
                <a:cxn ang="0">
                  <a:pos x="16" y="87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22" y="76"/>
                </a:cxn>
                <a:cxn ang="0">
                  <a:pos x="28" y="65"/>
                </a:cxn>
                <a:cxn ang="0">
                  <a:pos x="28" y="65"/>
                </a:cxn>
                <a:cxn ang="0">
                  <a:pos x="31" y="58"/>
                </a:cxn>
                <a:cxn ang="0">
                  <a:pos x="34" y="52"/>
                </a:cxn>
                <a:cxn ang="0">
                  <a:pos x="35" y="46"/>
                </a:cxn>
                <a:cxn ang="0">
                  <a:pos x="37" y="42"/>
                </a:cxn>
                <a:cxn ang="0">
                  <a:pos x="38" y="36"/>
                </a:cxn>
                <a:cxn ang="0">
                  <a:pos x="40" y="28"/>
                </a:cxn>
                <a:cxn ang="0">
                  <a:pos x="41" y="14"/>
                </a:cxn>
                <a:cxn ang="0">
                  <a:pos x="43" y="9"/>
                </a:cxn>
              </a:cxnLst>
              <a:rect l="0" t="0" r="r" b="b"/>
              <a:pathLst>
                <a:path w="43" h="90">
                  <a:moveTo>
                    <a:pt x="43" y="9"/>
                  </a:moveTo>
                  <a:lnTo>
                    <a:pt x="43" y="8"/>
                  </a:lnTo>
                  <a:lnTo>
                    <a:pt x="41" y="5"/>
                  </a:lnTo>
                  <a:lnTo>
                    <a:pt x="38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8" y="3"/>
                  </a:lnTo>
                  <a:lnTo>
                    <a:pt x="23" y="8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22" y="28"/>
                  </a:lnTo>
                  <a:lnTo>
                    <a:pt x="21" y="30"/>
                  </a:lnTo>
                  <a:lnTo>
                    <a:pt x="21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8" y="43"/>
                  </a:lnTo>
                  <a:lnTo>
                    <a:pt x="18" y="45"/>
                  </a:lnTo>
                  <a:lnTo>
                    <a:pt x="16" y="46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3" y="52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0" y="61"/>
                  </a:lnTo>
                  <a:lnTo>
                    <a:pt x="10" y="62"/>
                  </a:lnTo>
                  <a:lnTo>
                    <a:pt x="10" y="61"/>
                  </a:lnTo>
                  <a:lnTo>
                    <a:pt x="7" y="64"/>
                  </a:lnTo>
                  <a:lnTo>
                    <a:pt x="6" y="67"/>
                  </a:lnTo>
                  <a:lnTo>
                    <a:pt x="4" y="68"/>
                  </a:lnTo>
                  <a:lnTo>
                    <a:pt x="1" y="76"/>
                  </a:lnTo>
                  <a:lnTo>
                    <a:pt x="1" y="77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4"/>
                  </a:lnTo>
                  <a:lnTo>
                    <a:pt x="1" y="87"/>
                  </a:lnTo>
                  <a:lnTo>
                    <a:pt x="3" y="89"/>
                  </a:lnTo>
                  <a:lnTo>
                    <a:pt x="6" y="90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5" y="89"/>
                  </a:lnTo>
                  <a:lnTo>
                    <a:pt x="16" y="87"/>
                  </a:lnTo>
                  <a:lnTo>
                    <a:pt x="16" y="86"/>
                  </a:lnTo>
                  <a:lnTo>
                    <a:pt x="19" y="80"/>
                  </a:lnTo>
                  <a:lnTo>
                    <a:pt x="19" y="79"/>
                  </a:lnTo>
                  <a:lnTo>
                    <a:pt x="19" y="80"/>
                  </a:lnTo>
                  <a:lnTo>
                    <a:pt x="21" y="79"/>
                  </a:lnTo>
                  <a:lnTo>
                    <a:pt x="22" y="76"/>
                  </a:lnTo>
                  <a:lnTo>
                    <a:pt x="25" y="73"/>
                  </a:lnTo>
                  <a:lnTo>
                    <a:pt x="28" y="65"/>
                  </a:lnTo>
                  <a:lnTo>
                    <a:pt x="28" y="64"/>
                  </a:lnTo>
                  <a:lnTo>
                    <a:pt x="28" y="65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1" y="59"/>
                  </a:lnTo>
                  <a:lnTo>
                    <a:pt x="34" y="52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7" y="43"/>
                  </a:lnTo>
                  <a:lnTo>
                    <a:pt x="37" y="42"/>
                  </a:lnTo>
                  <a:lnTo>
                    <a:pt x="38" y="39"/>
                  </a:lnTo>
                  <a:lnTo>
                    <a:pt x="38" y="36"/>
                  </a:lnTo>
                  <a:lnTo>
                    <a:pt x="40" y="34"/>
                  </a:lnTo>
                  <a:lnTo>
                    <a:pt x="40" y="28"/>
                  </a:lnTo>
                  <a:lnTo>
                    <a:pt x="41" y="27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2" name="Freeform 134"/>
            <p:cNvSpPr>
              <a:spLocks/>
            </p:cNvSpPr>
            <p:nvPr/>
          </p:nvSpPr>
          <p:spPr bwMode="auto">
            <a:xfrm>
              <a:off x="4490" y="1342"/>
              <a:ext cx="199" cy="87"/>
            </a:xfrm>
            <a:custGeom>
              <a:avLst/>
              <a:gdLst/>
              <a:ahLst/>
              <a:cxnLst>
                <a:cxn ang="0">
                  <a:pos x="198" y="14"/>
                </a:cxn>
                <a:cxn ang="0">
                  <a:pos x="199" y="6"/>
                </a:cxn>
                <a:cxn ang="0">
                  <a:pos x="195" y="2"/>
                </a:cxn>
                <a:cxn ang="0">
                  <a:pos x="187" y="0"/>
                </a:cxn>
                <a:cxn ang="0">
                  <a:pos x="186" y="2"/>
                </a:cxn>
                <a:cxn ang="0">
                  <a:pos x="175" y="9"/>
                </a:cxn>
                <a:cxn ang="0">
                  <a:pos x="167" y="17"/>
                </a:cxn>
                <a:cxn ang="0">
                  <a:pos x="158" y="24"/>
                </a:cxn>
                <a:cxn ang="0">
                  <a:pos x="145" y="33"/>
                </a:cxn>
                <a:cxn ang="0">
                  <a:pos x="128" y="42"/>
                </a:cxn>
                <a:cxn ang="0">
                  <a:pos x="120" y="45"/>
                </a:cxn>
                <a:cxn ang="0">
                  <a:pos x="96" y="53"/>
                </a:cxn>
                <a:cxn ang="0">
                  <a:pos x="74" y="61"/>
                </a:cxn>
                <a:cxn ang="0">
                  <a:pos x="61" y="64"/>
                </a:cxn>
                <a:cxn ang="0">
                  <a:pos x="47" y="65"/>
                </a:cxn>
                <a:cxn ang="0">
                  <a:pos x="34" y="67"/>
                </a:cxn>
                <a:cxn ang="0">
                  <a:pos x="14" y="68"/>
                </a:cxn>
                <a:cxn ang="0">
                  <a:pos x="9" y="70"/>
                </a:cxn>
                <a:cxn ang="0">
                  <a:pos x="3" y="73"/>
                </a:cxn>
                <a:cxn ang="0">
                  <a:pos x="0" y="77"/>
                </a:cxn>
                <a:cxn ang="0">
                  <a:pos x="3" y="84"/>
                </a:cxn>
                <a:cxn ang="0">
                  <a:pos x="8" y="87"/>
                </a:cxn>
                <a:cxn ang="0">
                  <a:pos x="11" y="87"/>
                </a:cxn>
                <a:cxn ang="0">
                  <a:pos x="30" y="86"/>
                </a:cxn>
                <a:cxn ang="0">
                  <a:pos x="44" y="84"/>
                </a:cxn>
                <a:cxn ang="0">
                  <a:pos x="56" y="83"/>
                </a:cxn>
                <a:cxn ang="0">
                  <a:pos x="69" y="80"/>
                </a:cxn>
                <a:cxn ang="0">
                  <a:pos x="96" y="74"/>
                </a:cxn>
                <a:cxn ang="0">
                  <a:pos x="114" y="68"/>
                </a:cxn>
                <a:cxn ang="0">
                  <a:pos x="131" y="59"/>
                </a:cxn>
                <a:cxn ang="0">
                  <a:pos x="149" y="50"/>
                </a:cxn>
                <a:cxn ang="0">
                  <a:pos x="159" y="45"/>
                </a:cxn>
                <a:cxn ang="0">
                  <a:pos x="174" y="34"/>
                </a:cxn>
                <a:cxn ang="0">
                  <a:pos x="183" y="27"/>
                </a:cxn>
                <a:cxn ang="0">
                  <a:pos x="192" y="20"/>
                </a:cxn>
                <a:cxn ang="0">
                  <a:pos x="196" y="15"/>
                </a:cxn>
              </a:cxnLst>
              <a:rect l="0" t="0" r="r" b="b"/>
              <a:pathLst>
                <a:path w="199" h="87">
                  <a:moveTo>
                    <a:pt x="196" y="15"/>
                  </a:moveTo>
                  <a:lnTo>
                    <a:pt x="198" y="14"/>
                  </a:lnTo>
                  <a:lnTo>
                    <a:pt x="199" y="11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5" y="2"/>
                  </a:lnTo>
                  <a:lnTo>
                    <a:pt x="192" y="0"/>
                  </a:lnTo>
                  <a:lnTo>
                    <a:pt x="187" y="0"/>
                  </a:lnTo>
                  <a:lnTo>
                    <a:pt x="184" y="3"/>
                  </a:lnTo>
                  <a:lnTo>
                    <a:pt x="186" y="2"/>
                  </a:lnTo>
                  <a:lnTo>
                    <a:pt x="180" y="5"/>
                  </a:lnTo>
                  <a:lnTo>
                    <a:pt x="175" y="9"/>
                  </a:lnTo>
                  <a:lnTo>
                    <a:pt x="171" y="12"/>
                  </a:lnTo>
                  <a:lnTo>
                    <a:pt x="167" y="17"/>
                  </a:lnTo>
                  <a:lnTo>
                    <a:pt x="162" y="20"/>
                  </a:lnTo>
                  <a:lnTo>
                    <a:pt x="158" y="24"/>
                  </a:lnTo>
                  <a:lnTo>
                    <a:pt x="150" y="30"/>
                  </a:lnTo>
                  <a:lnTo>
                    <a:pt x="145" y="33"/>
                  </a:lnTo>
                  <a:lnTo>
                    <a:pt x="140" y="36"/>
                  </a:lnTo>
                  <a:lnTo>
                    <a:pt x="128" y="42"/>
                  </a:lnTo>
                  <a:lnTo>
                    <a:pt x="125" y="45"/>
                  </a:lnTo>
                  <a:lnTo>
                    <a:pt x="120" y="45"/>
                  </a:lnTo>
                  <a:lnTo>
                    <a:pt x="108" y="50"/>
                  </a:lnTo>
                  <a:lnTo>
                    <a:pt x="96" y="53"/>
                  </a:lnTo>
                  <a:lnTo>
                    <a:pt x="90" y="56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1" y="64"/>
                  </a:lnTo>
                  <a:lnTo>
                    <a:pt x="53" y="65"/>
                  </a:lnTo>
                  <a:lnTo>
                    <a:pt x="47" y="65"/>
                  </a:lnTo>
                  <a:lnTo>
                    <a:pt x="42" y="67"/>
                  </a:lnTo>
                  <a:lnTo>
                    <a:pt x="34" y="67"/>
                  </a:lnTo>
                  <a:lnTo>
                    <a:pt x="27" y="68"/>
                  </a:lnTo>
                  <a:lnTo>
                    <a:pt x="14" y="68"/>
                  </a:lnTo>
                  <a:lnTo>
                    <a:pt x="8" y="70"/>
                  </a:lnTo>
                  <a:lnTo>
                    <a:pt x="9" y="70"/>
                  </a:lnTo>
                  <a:lnTo>
                    <a:pt x="6" y="70"/>
                  </a:lnTo>
                  <a:lnTo>
                    <a:pt x="3" y="73"/>
                  </a:lnTo>
                  <a:lnTo>
                    <a:pt x="2" y="74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3" y="84"/>
                  </a:lnTo>
                  <a:lnTo>
                    <a:pt x="5" y="86"/>
                  </a:lnTo>
                  <a:lnTo>
                    <a:pt x="8" y="87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7" y="86"/>
                  </a:lnTo>
                  <a:lnTo>
                    <a:pt x="30" y="86"/>
                  </a:lnTo>
                  <a:lnTo>
                    <a:pt x="37" y="84"/>
                  </a:lnTo>
                  <a:lnTo>
                    <a:pt x="44" y="84"/>
                  </a:lnTo>
                  <a:lnTo>
                    <a:pt x="50" y="83"/>
                  </a:lnTo>
                  <a:lnTo>
                    <a:pt x="56" y="83"/>
                  </a:lnTo>
                  <a:lnTo>
                    <a:pt x="64" y="81"/>
                  </a:lnTo>
                  <a:lnTo>
                    <a:pt x="69" y="80"/>
                  </a:lnTo>
                  <a:lnTo>
                    <a:pt x="77" y="78"/>
                  </a:lnTo>
                  <a:lnTo>
                    <a:pt x="96" y="74"/>
                  </a:lnTo>
                  <a:lnTo>
                    <a:pt x="102" y="71"/>
                  </a:lnTo>
                  <a:lnTo>
                    <a:pt x="114" y="68"/>
                  </a:lnTo>
                  <a:lnTo>
                    <a:pt x="125" y="62"/>
                  </a:lnTo>
                  <a:lnTo>
                    <a:pt x="131" y="59"/>
                  </a:lnTo>
                  <a:lnTo>
                    <a:pt x="137" y="56"/>
                  </a:lnTo>
                  <a:lnTo>
                    <a:pt x="149" y="50"/>
                  </a:lnTo>
                  <a:lnTo>
                    <a:pt x="153" y="48"/>
                  </a:lnTo>
                  <a:lnTo>
                    <a:pt x="159" y="45"/>
                  </a:lnTo>
                  <a:lnTo>
                    <a:pt x="170" y="39"/>
                  </a:lnTo>
                  <a:lnTo>
                    <a:pt x="174" y="34"/>
                  </a:lnTo>
                  <a:lnTo>
                    <a:pt x="178" y="31"/>
                  </a:lnTo>
                  <a:lnTo>
                    <a:pt x="183" y="27"/>
                  </a:lnTo>
                  <a:lnTo>
                    <a:pt x="187" y="24"/>
                  </a:lnTo>
                  <a:lnTo>
                    <a:pt x="192" y="20"/>
                  </a:lnTo>
                  <a:lnTo>
                    <a:pt x="195" y="17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3" name="Freeform 135"/>
            <p:cNvSpPr>
              <a:spLocks/>
            </p:cNvSpPr>
            <p:nvPr/>
          </p:nvSpPr>
          <p:spPr bwMode="auto">
            <a:xfrm>
              <a:off x="4417" y="1289"/>
              <a:ext cx="92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2" y="12"/>
                </a:cxn>
                <a:cxn ang="0">
                  <a:pos x="92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2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2" y="12"/>
                  </a:lnTo>
                  <a:lnTo>
                    <a:pt x="92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4" name="Freeform 136"/>
            <p:cNvSpPr>
              <a:spLocks/>
            </p:cNvSpPr>
            <p:nvPr/>
          </p:nvSpPr>
          <p:spPr bwMode="auto">
            <a:xfrm>
              <a:off x="4406" y="1397"/>
              <a:ext cx="10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8" y="18"/>
                </a:cxn>
                <a:cxn ang="0">
                  <a:pos x="101" y="15"/>
                </a:cxn>
                <a:cxn ang="0">
                  <a:pos x="103" y="12"/>
                </a:cxn>
                <a:cxn ang="0">
                  <a:pos x="103" y="6"/>
                </a:cxn>
                <a:cxn ang="0">
                  <a:pos x="101" y="3"/>
                </a:cxn>
                <a:cxn ang="0">
                  <a:pos x="98" y="0"/>
                </a:cxn>
                <a:cxn ang="0">
                  <a:pos x="95" y="0"/>
                </a:cxn>
                <a:cxn ang="0">
                  <a:pos x="9" y="0"/>
                </a:cxn>
              </a:cxnLst>
              <a:rect l="0" t="0" r="r" b="b"/>
              <a:pathLst>
                <a:path w="10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8" y="18"/>
                  </a:lnTo>
                  <a:lnTo>
                    <a:pt x="101" y="15"/>
                  </a:lnTo>
                  <a:lnTo>
                    <a:pt x="103" y="12"/>
                  </a:lnTo>
                  <a:lnTo>
                    <a:pt x="103" y="6"/>
                  </a:lnTo>
                  <a:lnTo>
                    <a:pt x="101" y="3"/>
                  </a:lnTo>
                  <a:lnTo>
                    <a:pt x="98" y="0"/>
                  </a:lnTo>
                  <a:lnTo>
                    <a:pt x="9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5" name="Freeform 137"/>
            <p:cNvSpPr>
              <a:spLocks/>
            </p:cNvSpPr>
            <p:nvPr/>
          </p:nvSpPr>
          <p:spPr bwMode="auto">
            <a:xfrm>
              <a:off x="4676" y="1337"/>
              <a:ext cx="65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59" y="17"/>
                </a:cxn>
                <a:cxn ang="0">
                  <a:pos x="62" y="14"/>
                </a:cxn>
                <a:cxn ang="0">
                  <a:pos x="65" y="11"/>
                </a:cxn>
                <a:cxn ang="0">
                  <a:pos x="65" y="5"/>
                </a:cxn>
                <a:cxn ang="0">
                  <a:pos x="62" y="2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7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9" y="17"/>
                  </a:lnTo>
                  <a:lnTo>
                    <a:pt x="62" y="14"/>
                  </a:lnTo>
                  <a:lnTo>
                    <a:pt x="65" y="11"/>
                  </a:lnTo>
                  <a:lnTo>
                    <a:pt x="65" y="5"/>
                  </a:lnTo>
                  <a:lnTo>
                    <a:pt x="62" y="2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6" name="Freeform 138"/>
            <p:cNvSpPr>
              <a:spLocks/>
            </p:cNvSpPr>
            <p:nvPr/>
          </p:nvSpPr>
          <p:spPr bwMode="auto">
            <a:xfrm>
              <a:off x="4252" y="1447"/>
              <a:ext cx="93" cy="15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2" y="18"/>
                </a:cxn>
                <a:cxn ang="0">
                  <a:pos x="29" y="21"/>
                </a:cxn>
                <a:cxn ang="0">
                  <a:pos x="34" y="22"/>
                </a:cxn>
                <a:cxn ang="0">
                  <a:pos x="41" y="25"/>
                </a:cxn>
                <a:cxn ang="0">
                  <a:pos x="50" y="31"/>
                </a:cxn>
                <a:cxn ang="0">
                  <a:pos x="56" y="34"/>
                </a:cxn>
                <a:cxn ang="0">
                  <a:pos x="62" y="43"/>
                </a:cxn>
                <a:cxn ang="0">
                  <a:pos x="66" y="50"/>
                </a:cxn>
                <a:cxn ang="0">
                  <a:pos x="72" y="62"/>
                </a:cxn>
                <a:cxn ang="0">
                  <a:pos x="73" y="69"/>
                </a:cxn>
                <a:cxn ang="0">
                  <a:pos x="75" y="82"/>
                </a:cxn>
                <a:cxn ang="0">
                  <a:pos x="73" y="81"/>
                </a:cxn>
                <a:cxn ang="0">
                  <a:pos x="72" y="91"/>
                </a:cxn>
                <a:cxn ang="0">
                  <a:pos x="68" y="103"/>
                </a:cxn>
                <a:cxn ang="0">
                  <a:pos x="65" y="113"/>
                </a:cxn>
                <a:cxn ang="0">
                  <a:pos x="56" y="121"/>
                </a:cxn>
                <a:cxn ang="0">
                  <a:pos x="53" y="124"/>
                </a:cxn>
                <a:cxn ang="0">
                  <a:pos x="44" y="129"/>
                </a:cxn>
                <a:cxn ang="0">
                  <a:pos x="38" y="134"/>
                </a:cxn>
                <a:cxn ang="0">
                  <a:pos x="32" y="137"/>
                </a:cxn>
                <a:cxn ang="0">
                  <a:pos x="23" y="138"/>
                </a:cxn>
                <a:cxn ang="0">
                  <a:pos x="10" y="140"/>
                </a:cxn>
                <a:cxn ang="0">
                  <a:pos x="9" y="141"/>
                </a:cxn>
                <a:cxn ang="0">
                  <a:pos x="3" y="144"/>
                </a:cxn>
                <a:cxn ang="0">
                  <a:pos x="0" y="153"/>
                </a:cxn>
                <a:cxn ang="0">
                  <a:pos x="6" y="159"/>
                </a:cxn>
                <a:cxn ang="0">
                  <a:pos x="13" y="157"/>
                </a:cxn>
                <a:cxn ang="0">
                  <a:pos x="29" y="156"/>
                </a:cxn>
                <a:cxn ang="0">
                  <a:pos x="35" y="154"/>
                </a:cxn>
                <a:cxn ang="0">
                  <a:pos x="44" y="152"/>
                </a:cxn>
                <a:cxn ang="0">
                  <a:pos x="56" y="144"/>
                </a:cxn>
                <a:cxn ang="0">
                  <a:pos x="65" y="138"/>
                </a:cxn>
                <a:cxn ang="0">
                  <a:pos x="71" y="132"/>
                </a:cxn>
                <a:cxn ang="0">
                  <a:pos x="73" y="127"/>
                </a:cxn>
                <a:cxn ang="0">
                  <a:pos x="84" y="113"/>
                </a:cxn>
                <a:cxn ang="0">
                  <a:pos x="90" y="99"/>
                </a:cxn>
                <a:cxn ang="0">
                  <a:pos x="91" y="91"/>
                </a:cxn>
                <a:cxn ang="0">
                  <a:pos x="93" y="76"/>
                </a:cxn>
                <a:cxn ang="0">
                  <a:pos x="91" y="66"/>
                </a:cxn>
                <a:cxn ang="0">
                  <a:pos x="90" y="59"/>
                </a:cxn>
                <a:cxn ang="0">
                  <a:pos x="84" y="44"/>
                </a:cxn>
                <a:cxn ang="0">
                  <a:pos x="73" y="31"/>
                </a:cxn>
                <a:cxn ang="0">
                  <a:pos x="71" y="25"/>
                </a:cxn>
                <a:cxn ang="0">
                  <a:pos x="65" y="19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35" y="3"/>
                </a:cxn>
                <a:cxn ang="0">
                  <a:pos x="29" y="1"/>
                </a:cxn>
                <a:cxn ang="0">
                  <a:pos x="9" y="0"/>
                </a:cxn>
              </a:cxnLst>
              <a:rect l="0" t="0" r="r" b="b"/>
              <a:pathLst>
                <a:path w="93" h="15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3" y="19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4"/>
                  </a:lnTo>
                  <a:lnTo>
                    <a:pt x="56" y="37"/>
                  </a:lnTo>
                  <a:lnTo>
                    <a:pt x="62" y="43"/>
                  </a:lnTo>
                  <a:lnTo>
                    <a:pt x="65" y="44"/>
                  </a:lnTo>
                  <a:lnTo>
                    <a:pt x="66" y="50"/>
                  </a:lnTo>
                  <a:lnTo>
                    <a:pt x="68" y="5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3" y="69"/>
                  </a:lnTo>
                  <a:lnTo>
                    <a:pt x="73" y="76"/>
                  </a:lnTo>
                  <a:lnTo>
                    <a:pt x="75" y="82"/>
                  </a:lnTo>
                  <a:lnTo>
                    <a:pt x="76" y="75"/>
                  </a:lnTo>
                  <a:lnTo>
                    <a:pt x="73" y="81"/>
                  </a:lnTo>
                  <a:lnTo>
                    <a:pt x="73" y="88"/>
                  </a:lnTo>
                  <a:lnTo>
                    <a:pt x="72" y="91"/>
                  </a:lnTo>
                  <a:lnTo>
                    <a:pt x="72" y="96"/>
                  </a:lnTo>
                  <a:lnTo>
                    <a:pt x="68" y="103"/>
                  </a:lnTo>
                  <a:lnTo>
                    <a:pt x="66" y="107"/>
                  </a:lnTo>
                  <a:lnTo>
                    <a:pt x="65" y="113"/>
                  </a:lnTo>
                  <a:lnTo>
                    <a:pt x="62" y="115"/>
                  </a:lnTo>
                  <a:lnTo>
                    <a:pt x="56" y="121"/>
                  </a:lnTo>
                  <a:lnTo>
                    <a:pt x="56" y="124"/>
                  </a:lnTo>
                  <a:lnTo>
                    <a:pt x="53" y="124"/>
                  </a:lnTo>
                  <a:lnTo>
                    <a:pt x="50" y="127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38" y="134"/>
                  </a:lnTo>
                  <a:lnTo>
                    <a:pt x="34" y="135"/>
                  </a:lnTo>
                  <a:lnTo>
                    <a:pt x="32" y="137"/>
                  </a:lnTo>
                  <a:lnTo>
                    <a:pt x="29" y="137"/>
                  </a:lnTo>
                  <a:lnTo>
                    <a:pt x="23" y="138"/>
                  </a:lnTo>
                  <a:lnTo>
                    <a:pt x="22" y="140"/>
                  </a:lnTo>
                  <a:lnTo>
                    <a:pt x="10" y="140"/>
                  </a:lnTo>
                  <a:lnTo>
                    <a:pt x="4" y="143"/>
                  </a:lnTo>
                  <a:lnTo>
                    <a:pt x="9" y="141"/>
                  </a:lnTo>
                  <a:lnTo>
                    <a:pt x="6" y="141"/>
                  </a:lnTo>
                  <a:lnTo>
                    <a:pt x="3" y="144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13" y="157"/>
                  </a:lnTo>
                  <a:lnTo>
                    <a:pt x="25" y="157"/>
                  </a:lnTo>
                  <a:lnTo>
                    <a:pt x="29" y="156"/>
                  </a:lnTo>
                  <a:lnTo>
                    <a:pt x="32" y="154"/>
                  </a:lnTo>
                  <a:lnTo>
                    <a:pt x="35" y="154"/>
                  </a:lnTo>
                  <a:lnTo>
                    <a:pt x="40" y="153"/>
                  </a:lnTo>
                  <a:lnTo>
                    <a:pt x="44" y="152"/>
                  </a:lnTo>
                  <a:lnTo>
                    <a:pt x="53" y="147"/>
                  </a:lnTo>
                  <a:lnTo>
                    <a:pt x="56" y="144"/>
                  </a:lnTo>
                  <a:lnTo>
                    <a:pt x="62" y="141"/>
                  </a:lnTo>
                  <a:lnTo>
                    <a:pt x="65" y="138"/>
                  </a:lnTo>
                  <a:lnTo>
                    <a:pt x="68" y="135"/>
                  </a:lnTo>
                  <a:lnTo>
                    <a:pt x="71" y="132"/>
                  </a:lnTo>
                  <a:lnTo>
                    <a:pt x="73" y="129"/>
                  </a:lnTo>
                  <a:lnTo>
                    <a:pt x="73" y="127"/>
                  </a:lnTo>
                  <a:lnTo>
                    <a:pt x="76" y="125"/>
                  </a:lnTo>
                  <a:lnTo>
                    <a:pt x="84" y="113"/>
                  </a:lnTo>
                  <a:lnTo>
                    <a:pt x="85" y="109"/>
                  </a:lnTo>
                  <a:lnTo>
                    <a:pt x="90" y="99"/>
                  </a:lnTo>
                  <a:lnTo>
                    <a:pt x="90" y="94"/>
                  </a:lnTo>
                  <a:lnTo>
                    <a:pt x="91" y="91"/>
                  </a:lnTo>
                  <a:lnTo>
                    <a:pt x="91" y="84"/>
                  </a:lnTo>
                  <a:lnTo>
                    <a:pt x="93" y="76"/>
                  </a:lnTo>
                  <a:lnTo>
                    <a:pt x="91" y="74"/>
                  </a:lnTo>
                  <a:lnTo>
                    <a:pt x="91" y="66"/>
                  </a:lnTo>
                  <a:lnTo>
                    <a:pt x="90" y="63"/>
                  </a:lnTo>
                  <a:lnTo>
                    <a:pt x="90" y="59"/>
                  </a:lnTo>
                  <a:lnTo>
                    <a:pt x="85" y="49"/>
                  </a:lnTo>
                  <a:lnTo>
                    <a:pt x="84" y="44"/>
                  </a:lnTo>
                  <a:lnTo>
                    <a:pt x="76" y="32"/>
                  </a:lnTo>
                  <a:lnTo>
                    <a:pt x="73" y="31"/>
                  </a:lnTo>
                  <a:lnTo>
                    <a:pt x="73" y="28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56" y="13"/>
                  </a:lnTo>
                  <a:lnTo>
                    <a:pt x="53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5" y="3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7" name="Freeform 139"/>
            <p:cNvSpPr>
              <a:spLocks/>
            </p:cNvSpPr>
            <p:nvPr/>
          </p:nvSpPr>
          <p:spPr bwMode="auto">
            <a:xfrm>
              <a:off x="4147" y="1447"/>
              <a:ext cx="131" cy="18"/>
            </a:xfrm>
            <a:custGeom>
              <a:avLst/>
              <a:gdLst/>
              <a:ahLst/>
              <a:cxnLst>
                <a:cxn ang="0">
                  <a:pos x="123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3" y="18"/>
                </a:cxn>
              </a:cxnLst>
              <a:rect l="0" t="0" r="r" b="b"/>
              <a:pathLst>
                <a:path w="131" h="18">
                  <a:moveTo>
                    <a:pt x="123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8" name="Freeform 140"/>
            <p:cNvSpPr>
              <a:spLocks/>
            </p:cNvSpPr>
            <p:nvPr/>
          </p:nvSpPr>
          <p:spPr bwMode="auto">
            <a:xfrm>
              <a:off x="4147" y="1590"/>
              <a:ext cx="131" cy="17"/>
            </a:xfrm>
            <a:custGeom>
              <a:avLst/>
              <a:gdLst/>
              <a:ahLst/>
              <a:cxnLst>
                <a:cxn ang="0">
                  <a:pos x="123" y="17"/>
                </a:cxn>
                <a:cxn ang="0">
                  <a:pos x="125" y="17"/>
                </a:cxn>
                <a:cxn ang="0">
                  <a:pos x="128" y="14"/>
                </a:cxn>
                <a:cxn ang="0">
                  <a:pos x="131" y="11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23" y="17"/>
                </a:cxn>
              </a:cxnLst>
              <a:rect l="0" t="0" r="r" b="b"/>
              <a:pathLst>
                <a:path w="131" h="17">
                  <a:moveTo>
                    <a:pt x="123" y="17"/>
                  </a:moveTo>
                  <a:lnTo>
                    <a:pt x="125" y="17"/>
                  </a:lnTo>
                  <a:lnTo>
                    <a:pt x="128" y="14"/>
                  </a:lnTo>
                  <a:lnTo>
                    <a:pt x="131" y="11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2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89" name="Freeform 141"/>
            <p:cNvSpPr>
              <a:spLocks/>
            </p:cNvSpPr>
            <p:nvPr/>
          </p:nvSpPr>
          <p:spPr bwMode="auto">
            <a:xfrm>
              <a:off x="4147" y="1447"/>
              <a:ext cx="18" cy="160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54"/>
                </a:cxn>
                <a:cxn ang="0">
                  <a:pos x="3" y="157"/>
                </a:cxn>
                <a:cxn ang="0">
                  <a:pos x="6" y="160"/>
                </a:cxn>
                <a:cxn ang="0">
                  <a:pos x="12" y="160"/>
                </a:cxn>
                <a:cxn ang="0">
                  <a:pos x="15" y="157"/>
                </a:cxn>
                <a:cxn ang="0">
                  <a:pos x="18" y="154"/>
                </a:cxn>
                <a:cxn ang="0">
                  <a:pos x="18" y="152"/>
                </a:cxn>
                <a:cxn ang="0">
                  <a:pos x="18" y="9"/>
                </a:cxn>
              </a:cxnLst>
              <a:rect l="0" t="0" r="r" b="b"/>
              <a:pathLst>
                <a:path w="18" h="16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54"/>
                  </a:lnTo>
                  <a:lnTo>
                    <a:pt x="3" y="157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5" y="157"/>
                  </a:lnTo>
                  <a:lnTo>
                    <a:pt x="18" y="154"/>
                  </a:lnTo>
                  <a:lnTo>
                    <a:pt x="18" y="152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0" name="Freeform 142"/>
            <p:cNvSpPr>
              <a:spLocks/>
            </p:cNvSpPr>
            <p:nvPr/>
          </p:nvSpPr>
          <p:spPr bwMode="auto">
            <a:xfrm>
              <a:off x="4068" y="1472"/>
              <a:ext cx="9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1" name="Freeform 143"/>
            <p:cNvSpPr>
              <a:spLocks/>
            </p:cNvSpPr>
            <p:nvPr/>
          </p:nvSpPr>
          <p:spPr bwMode="auto">
            <a:xfrm>
              <a:off x="4068" y="1560"/>
              <a:ext cx="9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2" name="Freeform 144"/>
            <p:cNvSpPr>
              <a:spLocks/>
            </p:cNvSpPr>
            <p:nvPr/>
          </p:nvSpPr>
          <p:spPr bwMode="auto">
            <a:xfrm>
              <a:off x="4333" y="1525"/>
              <a:ext cx="6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7" y="18"/>
                </a:cxn>
                <a:cxn ang="0">
                  <a:pos x="60" y="15"/>
                </a:cxn>
                <a:cxn ang="0">
                  <a:pos x="63" y="12"/>
                </a:cxn>
                <a:cxn ang="0">
                  <a:pos x="63" y="6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4" y="0"/>
                </a:cxn>
                <a:cxn ang="0">
                  <a:pos x="9" y="0"/>
                </a:cxn>
              </a:cxnLst>
              <a:rect l="0" t="0" r="r" b="b"/>
              <a:pathLst>
                <a:path w="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7" y="18"/>
                  </a:lnTo>
                  <a:lnTo>
                    <a:pt x="60" y="15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3" name="Freeform 145"/>
            <p:cNvSpPr>
              <a:spLocks/>
            </p:cNvSpPr>
            <p:nvPr/>
          </p:nvSpPr>
          <p:spPr bwMode="auto">
            <a:xfrm>
              <a:off x="4265" y="1200"/>
              <a:ext cx="93" cy="15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22" y="17"/>
                </a:cxn>
                <a:cxn ang="0">
                  <a:pos x="30" y="20"/>
                </a:cxn>
                <a:cxn ang="0">
                  <a:pos x="34" y="22"/>
                </a:cxn>
                <a:cxn ang="0">
                  <a:pos x="41" y="25"/>
                </a:cxn>
                <a:cxn ang="0">
                  <a:pos x="50" y="31"/>
                </a:cxn>
                <a:cxn ang="0">
                  <a:pos x="56" y="34"/>
                </a:cxn>
                <a:cxn ang="0">
                  <a:pos x="62" y="42"/>
                </a:cxn>
                <a:cxn ang="0">
                  <a:pos x="66" y="50"/>
                </a:cxn>
                <a:cxn ang="0">
                  <a:pos x="72" y="61"/>
                </a:cxn>
                <a:cxn ang="0">
                  <a:pos x="74" y="69"/>
                </a:cxn>
                <a:cxn ang="0">
                  <a:pos x="75" y="82"/>
                </a:cxn>
                <a:cxn ang="0">
                  <a:pos x="74" y="81"/>
                </a:cxn>
                <a:cxn ang="0">
                  <a:pos x="72" y="91"/>
                </a:cxn>
                <a:cxn ang="0">
                  <a:pos x="68" y="103"/>
                </a:cxn>
                <a:cxn ang="0">
                  <a:pos x="65" y="113"/>
                </a:cxn>
                <a:cxn ang="0">
                  <a:pos x="56" y="120"/>
                </a:cxn>
                <a:cxn ang="0">
                  <a:pos x="53" y="123"/>
                </a:cxn>
                <a:cxn ang="0">
                  <a:pos x="44" y="129"/>
                </a:cxn>
                <a:cxn ang="0">
                  <a:pos x="38" y="134"/>
                </a:cxn>
                <a:cxn ang="0">
                  <a:pos x="32" y="137"/>
                </a:cxn>
                <a:cxn ang="0">
                  <a:pos x="24" y="138"/>
                </a:cxn>
                <a:cxn ang="0">
                  <a:pos x="10" y="139"/>
                </a:cxn>
                <a:cxn ang="0">
                  <a:pos x="9" y="141"/>
                </a:cxn>
                <a:cxn ang="0">
                  <a:pos x="3" y="144"/>
                </a:cxn>
                <a:cxn ang="0">
                  <a:pos x="0" y="153"/>
                </a:cxn>
                <a:cxn ang="0">
                  <a:pos x="6" y="159"/>
                </a:cxn>
                <a:cxn ang="0">
                  <a:pos x="13" y="157"/>
                </a:cxn>
                <a:cxn ang="0">
                  <a:pos x="30" y="156"/>
                </a:cxn>
                <a:cxn ang="0">
                  <a:pos x="35" y="154"/>
                </a:cxn>
                <a:cxn ang="0">
                  <a:pos x="44" y="151"/>
                </a:cxn>
                <a:cxn ang="0">
                  <a:pos x="56" y="144"/>
                </a:cxn>
                <a:cxn ang="0">
                  <a:pos x="65" y="138"/>
                </a:cxn>
                <a:cxn ang="0">
                  <a:pos x="71" y="132"/>
                </a:cxn>
                <a:cxn ang="0">
                  <a:pos x="74" y="126"/>
                </a:cxn>
                <a:cxn ang="0">
                  <a:pos x="84" y="113"/>
                </a:cxn>
                <a:cxn ang="0">
                  <a:pos x="90" y="98"/>
                </a:cxn>
                <a:cxn ang="0">
                  <a:pos x="91" y="91"/>
                </a:cxn>
                <a:cxn ang="0">
                  <a:pos x="93" y="76"/>
                </a:cxn>
                <a:cxn ang="0">
                  <a:pos x="91" y="66"/>
                </a:cxn>
                <a:cxn ang="0">
                  <a:pos x="90" y="59"/>
                </a:cxn>
                <a:cxn ang="0">
                  <a:pos x="84" y="44"/>
                </a:cxn>
                <a:cxn ang="0">
                  <a:pos x="74" y="31"/>
                </a:cxn>
                <a:cxn ang="0">
                  <a:pos x="71" y="25"/>
                </a:cxn>
                <a:cxn ang="0">
                  <a:pos x="65" y="19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35" y="3"/>
                </a:cxn>
                <a:cxn ang="0">
                  <a:pos x="30" y="1"/>
                </a:cxn>
                <a:cxn ang="0">
                  <a:pos x="9" y="0"/>
                </a:cxn>
              </a:cxnLst>
              <a:rect l="0" t="0" r="r" b="b"/>
              <a:pathLst>
                <a:path w="93" h="15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2" y="17"/>
                  </a:lnTo>
                  <a:lnTo>
                    <a:pt x="24" y="19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62" y="42"/>
                  </a:lnTo>
                  <a:lnTo>
                    <a:pt x="65" y="44"/>
                  </a:lnTo>
                  <a:lnTo>
                    <a:pt x="66" y="50"/>
                  </a:lnTo>
                  <a:lnTo>
                    <a:pt x="68" y="54"/>
                  </a:lnTo>
                  <a:lnTo>
                    <a:pt x="72" y="61"/>
                  </a:lnTo>
                  <a:lnTo>
                    <a:pt x="72" y="66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5" y="82"/>
                  </a:lnTo>
                  <a:lnTo>
                    <a:pt x="77" y="75"/>
                  </a:lnTo>
                  <a:lnTo>
                    <a:pt x="74" y="81"/>
                  </a:lnTo>
                  <a:lnTo>
                    <a:pt x="74" y="88"/>
                  </a:lnTo>
                  <a:lnTo>
                    <a:pt x="72" y="91"/>
                  </a:lnTo>
                  <a:lnTo>
                    <a:pt x="72" y="95"/>
                  </a:lnTo>
                  <a:lnTo>
                    <a:pt x="68" y="103"/>
                  </a:lnTo>
                  <a:lnTo>
                    <a:pt x="66" y="107"/>
                  </a:lnTo>
                  <a:lnTo>
                    <a:pt x="65" y="113"/>
                  </a:lnTo>
                  <a:lnTo>
                    <a:pt x="62" y="114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53" y="123"/>
                  </a:lnTo>
                  <a:lnTo>
                    <a:pt x="50" y="126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38" y="134"/>
                  </a:lnTo>
                  <a:lnTo>
                    <a:pt x="34" y="135"/>
                  </a:lnTo>
                  <a:lnTo>
                    <a:pt x="32" y="137"/>
                  </a:lnTo>
                  <a:lnTo>
                    <a:pt x="30" y="137"/>
                  </a:lnTo>
                  <a:lnTo>
                    <a:pt x="24" y="138"/>
                  </a:lnTo>
                  <a:lnTo>
                    <a:pt x="22" y="139"/>
                  </a:lnTo>
                  <a:lnTo>
                    <a:pt x="10" y="139"/>
                  </a:lnTo>
                  <a:lnTo>
                    <a:pt x="5" y="142"/>
                  </a:lnTo>
                  <a:lnTo>
                    <a:pt x="9" y="141"/>
                  </a:lnTo>
                  <a:lnTo>
                    <a:pt x="6" y="141"/>
                  </a:lnTo>
                  <a:lnTo>
                    <a:pt x="3" y="144"/>
                  </a:lnTo>
                  <a:lnTo>
                    <a:pt x="0" y="147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13" y="157"/>
                  </a:lnTo>
                  <a:lnTo>
                    <a:pt x="25" y="157"/>
                  </a:lnTo>
                  <a:lnTo>
                    <a:pt x="30" y="156"/>
                  </a:lnTo>
                  <a:lnTo>
                    <a:pt x="32" y="154"/>
                  </a:lnTo>
                  <a:lnTo>
                    <a:pt x="35" y="154"/>
                  </a:lnTo>
                  <a:lnTo>
                    <a:pt x="40" y="153"/>
                  </a:lnTo>
                  <a:lnTo>
                    <a:pt x="44" y="151"/>
                  </a:lnTo>
                  <a:lnTo>
                    <a:pt x="53" y="147"/>
                  </a:lnTo>
                  <a:lnTo>
                    <a:pt x="56" y="144"/>
                  </a:lnTo>
                  <a:lnTo>
                    <a:pt x="62" y="141"/>
                  </a:lnTo>
                  <a:lnTo>
                    <a:pt x="65" y="138"/>
                  </a:lnTo>
                  <a:lnTo>
                    <a:pt x="68" y="135"/>
                  </a:lnTo>
                  <a:lnTo>
                    <a:pt x="71" y="132"/>
                  </a:lnTo>
                  <a:lnTo>
                    <a:pt x="74" y="129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4" y="113"/>
                  </a:lnTo>
                  <a:lnTo>
                    <a:pt x="85" y="109"/>
                  </a:lnTo>
                  <a:lnTo>
                    <a:pt x="90" y="98"/>
                  </a:lnTo>
                  <a:lnTo>
                    <a:pt x="90" y="94"/>
                  </a:lnTo>
                  <a:lnTo>
                    <a:pt x="91" y="91"/>
                  </a:lnTo>
                  <a:lnTo>
                    <a:pt x="91" y="84"/>
                  </a:lnTo>
                  <a:lnTo>
                    <a:pt x="93" y="76"/>
                  </a:lnTo>
                  <a:lnTo>
                    <a:pt x="91" y="73"/>
                  </a:lnTo>
                  <a:lnTo>
                    <a:pt x="91" y="66"/>
                  </a:lnTo>
                  <a:lnTo>
                    <a:pt x="90" y="63"/>
                  </a:lnTo>
                  <a:lnTo>
                    <a:pt x="90" y="59"/>
                  </a:lnTo>
                  <a:lnTo>
                    <a:pt x="85" y="48"/>
                  </a:lnTo>
                  <a:lnTo>
                    <a:pt x="84" y="44"/>
                  </a:lnTo>
                  <a:lnTo>
                    <a:pt x="77" y="32"/>
                  </a:lnTo>
                  <a:lnTo>
                    <a:pt x="74" y="31"/>
                  </a:lnTo>
                  <a:lnTo>
                    <a:pt x="74" y="28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56" y="13"/>
                  </a:lnTo>
                  <a:lnTo>
                    <a:pt x="53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5" y="3"/>
                  </a:lnTo>
                  <a:lnTo>
                    <a:pt x="32" y="3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4" name="Freeform 146"/>
            <p:cNvSpPr>
              <a:spLocks/>
            </p:cNvSpPr>
            <p:nvPr/>
          </p:nvSpPr>
          <p:spPr bwMode="auto">
            <a:xfrm>
              <a:off x="4162" y="1200"/>
              <a:ext cx="131" cy="17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125" y="17"/>
                </a:cxn>
                <a:cxn ang="0">
                  <a:pos x="128" y="14"/>
                </a:cxn>
                <a:cxn ang="0">
                  <a:pos x="131" y="11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22" y="17"/>
                </a:cxn>
              </a:cxnLst>
              <a:rect l="0" t="0" r="r" b="b"/>
              <a:pathLst>
                <a:path w="131" h="17">
                  <a:moveTo>
                    <a:pt x="122" y="17"/>
                  </a:moveTo>
                  <a:lnTo>
                    <a:pt x="125" y="17"/>
                  </a:lnTo>
                  <a:lnTo>
                    <a:pt x="128" y="14"/>
                  </a:lnTo>
                  <a:lnTo>
                    <a:pt x="131" y="11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5" name="Freeform 147"/>
            <p:cNvSpPr>
              <a:spLocks/>
            </p:cNvSpPr>
            <p:nvPr/>
          </p:nvSpPr>
          <p:spPr bwMode="auto">
            <a:xfrm>
              <a:off x="4162" y="1342"/>
              <a:ext cx="131" cy="18"/>
            </a:xfrm>
            <a:custGeom>
              <a:avLst/>
              <a:gdLst/>
              <a:ahLst/>
              <a:cxnLst>
                <a:cxn ang="0">
                  <a:pos x="122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2" y="18"/>
                </a:cxn>
              </a:cxnLst>
              <a:rect l="0" t="0" r="r" b="b"/>
              <a:pathLst>
                <a:path w="131" h="18">
                  <a:moveTo>
                    <a:pt x="122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6" name="Freeform 148"/>
            <p:cNvSpPr>
              <a:spLocks/>
            </p:cNvSpPr>
            <p:nvPr/>
          </p:nvSpPr>
          <p:spPr bwMode="auto">
            <a:xfrm>
              <a:off x="4162" y="1200"/>
              <a:ext cx="18" cy="160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54"/>
                </a:cxn>
                <a:cxn ang="0">
                  <a:pos x="3" y="157"/>
                </a:cxn>
                <a:cxn ang="0">
                  <a:pos x="6" y="160"/>
                </a:cxn>
                <a:cxn ang="0">
                  <a:pos x="12" y="160"/>
                </a:cxn>
                <a:cxn ang="0">
                  <a:pos x="15" y="157"/>
                </a:cxn>
                <a:cxn ang="0">
                  <a:pos x="18" y="154"/>
                </a:cxn>
                <a:cxn ang="0">
                  <a:pos x="18" y="151"/>
                </a:cxn>
                <a:cxn ang="0">
                  <a:pos x="18" y="9"/>
                </a:cxn>
              </a:cxnLst>
              <a:rect l="0" t="0" r="r" b="b"/>
              <a:pathLst>
                <a:path w="18" h="16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54"/>
                  </a:lnTo>
                  <a:lnTo>
                    <a:pt x="3" y="157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5" y="157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7" name="Freeform 149"/>
            <p:cNvSpPr>
              <a:spLocks/>
            </p:cNvSpPr>
            <p:nvPr/>
          </p:nvSpPr>
          <p:spPr bwMode="auto">
            <a:xfrm>
              <a:off x="4081" y="1223"/>
              <a:ext cx="9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8" name="Freeform 150"/>
            <p:cNvSpPr>
              <a:spLocks/>
            </p:cNvSpPr>
            <p:nvPr/>
          </p:nvSpPr>
          <p:spPr bwMode="auto">
            <a:xfrm>
              <a:off x="4081" y="1313"/>
              <a:ext cx="9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799" name="Freeform 151"/>
            <p:cNvSpPr>
              <a:spLocks/>
            </p:cNvSpPr>
            <p:nvPr/>
          </p:nvSpPr>
          <p:spPr bwMode="auto">
            <a:xfrm>
              <a:off x="4346" y="1278"/>
              <a:ext cx="65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59" y="17"/>
                </a:cxn>
                <a:cxn ang="0">
                  <a:pos x="62" y="14"/>
                </a:cxn>
                <a:cxn ang="0">
                  <a:pos x="65" y="11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9" y="17"/>
                  </a:lnTo>
                  <a:lnTo>
                    <a:pt x="62" y="14"/>
                  </a:lnTo>
                  <a:lnTo>
                    <a:pt x="65" y="11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0" name="Freeform 152"/>
            <p:cNvSpPr>
              <a:spLocks/>
            </p:cNvSpPr>
            <p:nvPr/>
          </p:nvSpPr>
          <p:spPr bwMode="auto">
            <a:xfrm>
              <a:off x="4377" y="1281"/>
              <a:ext cx="74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8" y="18"/>
                </a:cxn>
                <a:cxn ang="0">
                  <a:pos x="71" y="15"/>
                </a:cxn>
                <a:cxn ang="0">
                  <a:pos x="74" y="12"/>
                </a:cxn>
                <a:cxn ang="0">
                  <a:pos x="74" y="6"/>
                </a:cxn>
                <a:cxn ang="0">
                  <a:pos x="71" y="3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9" y="0"/>
                </a:cxn>
              </a:cxnLst>
              <a:rect l="0" t="0" r="r" b="b"/>
              <a:pathLst>
                <a:path w="74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8" y="18"/>
                  </a:lnTo>
                  <a:lnTo>
                    <a:pt x="71" y="15"/>
                  </a:lnTo>
                  <a:lnTo>
                    <a:pt x="74" y="12"/>
                  </a:lnTo>
                  <a:lnTo>
                    <a:pt x="74" y="6"/>
                  </a:lnTo>
                  <a:lnTo>
                    <a:pt x="71" y="3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1" name="Freeform 153"/>
            <p:cNvSpPr>
              <a:spLocks/>
            </p:cNvSpPr>
            <p:nvPr/>
          </p:nvSpPr>
          <p:spPr bwMode="auto">
            <a:xfrm>
              <a:off x="4377" y="1400"/>
              <a:ext cx="43" cy="135"/>
            </a:xfrm>
            <a:custGeom>
              <a:avLst/>
              <a:gdLst/>
              <a:ahLst/>
              <a:cxnLst>
                <a:cxn ang="0">
                  <a:pos x="46" y="11"/>
                </a:cxn>
                <a:cxn ang="0">
                  <a:pos x="46" y="6"/>
                </a:cxn>
                <a:cxn ang="0">
                  <a:pos x="44" y="5"/>
                </a:cxn>
                <a:cxn ang="0">
                  <a:pos x="43" y="2"/>
                </a:cxn>
                <a:cxn ang="0">
                  <a:pos x="41" y="2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8" y="8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1" y="152"/>
                </a:cxn>
                <a:cxn ang="0">
                  <a:pos x="3" y="155"/>
                </a:cxn>
                <a:cxn ang="0">
                  <a:pos x="4" y="155"/>
                </a:cxn>
                <a:cxn ang="0">
                  <a:pos x="7" y="156"/>
                </a:cxn>
                <a:cxn ang="0">
                  <a:pos x="12" y="156"/>
                </a:cxn>
                <a:cxn ang="0">
                  <a:pos x="13" y="155"/>
                </a:cxn>
                <a:cxn ang="0">
                  <a:pos x="16" y="153"/>
                </a:cxn>
                <a:cxn ang="0">
                  <a:pos x="16" y="152"/>
                </a:cxn>
                <a:cxn ang="0">
                  <a:pos x="18" y="149"/>
                </a:cxn>
                <a:cxn ang="0">
                  <a:pos x="46" y="11"/>
                </a:cxn>
              </a:cxnLst>
              <a:rect l="0" t="0" r="r" b="b"/>
              <a:pathLst>
                <a:path w="46" h="156">
                  <a:moveTo>
                    <a:pt x="46" y="11"/>
                  </a:moveTo>
                  <a:lnTo>
                    <a:pt x="46" y="6"/>
                  </a:lnTo>
                  <a:lnTo>
                    <a:pt x="44" y="5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8" y="8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1" y="152"/>
                  </a:lnTo>
                  <a:lnTo>
                    <a:pt x="3" y="155"/>
                  </a:lnTo>
                  <a:lnTo>
                    <a:pt x="4" y="155"/>
                  </a:lnTo>
                  <a:lnTo>
                    <a:pt x="7" y="156"/>
                  </a:lnTo>
                  <a:lnTo>
                    <a:pt x="12" y="156"/>
                  </a:lnTo>
                  <a:lnTo>
                    <a:pt x="13" y="155"/>
                  </a:lnTo>
                  <a:lnTo>
                    <a:pt x="16" y="153"/>
                  </a:lnTo>
                  <a:lnTo>
                    <a:pt x="16" y="152"/>
                  </a:lnTo>
                  <a:lnTo>
                    <a:pt x="18" y="149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2" name="Freeform 154"/>
            <p:cNvSpPr>
              <a:spLocks/>
            </p:cNvSpPr>
            <p:nvPr/>
          </p:nvSpPr>
          <p:spPr bwMode="auto">
            <a:xfrm>
              <a:off x="4786" y="1732"/>
              <a:ext cx="43" cy="92"/>
            </a:xfrm>
            <a:custGeom>
              <a:avLst/>
              <a:gdLst/>
              <a:ahLst/>
              <a:cxnLst>
                <a:cxn ang="0">
                  <a:pos x="25" y="86"/>
                </a:cxn>
                <a:cxn ang="0">
                  <a:pos x="30" y="90"/>
                </a:cxn>
                <a:cxn ang="0">
                  <a:pos x="37" y="92"/>
                </a:cxn>
                <a:cxn ang="0">
                  <a:pos x="41" y="87"/>
                </a:cxn>
                <a:cxn ang="0">
                  <a:pos x="43" y="83"/>
                </a:cxn>
                <a:cxn ang="0">
                  <a:pos x="41" y="68"/>
                </a:cxn>
                <a:cxn ang="0">
                  <a:pos x="40" y="59"/>
                </a:cxn>
                <a:cxn ang="0">
                  <a:pos x="38" y="52"/>
                </a:cxn>
                <a:cxn ang="0">
                  <a:pos x="37" y="48"/>
                </a:cxn>
                <a:cxn ang="0">
                  <a:pos x="35" y="45"/>
                </a:cxn>
                <a:cxn ang="0">
                  <a:pos x="34" y="40"/>
                </a:cxn>
                <a:cxn ang="0">
                  <a:pos x="33" y="36"/>
                </a:cxn>
                <a:cxn ang="0">
                  <a:pos x="30" y="30"/>
                </a:cxn>
                <a:cxn ang="0">
                  <a:pos x="27" y="23"/>
                </a:cxn>
                <a:cxn ang="0">
                  <a:pos x="25" y="21"/>
                </a:cxn>
                <a:cxn ang="0">
                  <a:pos x="22" y="14"/>
                </a:cxn>
                <a:cxn ang="0">
                  <a:pos x="19" y="9"/>
                </a:cxn>
                <a:cxn ang="0">
                  <a:pos x="18" y="9"/>
                </a:cxn>
                <a:cxn ang="0">
                  <a:pos x="15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2"/>
                </a:cxn>
                <a:cxn ang="0">
                  <a:pos x="0" y="9"/>
                </a:cxn>
                <a:cxn ang="0">
                  <a:pos x="3" y="18"/>
                </a:cxn>
                <a:cxn ang="0">
                  <a:pos x="6" y="23"/>
                </a:cxn>
                <a:cxn ang="0">
                  <a:pos x="8" y="24"/>
                </a:cxn>
                <a:cxn ang="0">
                  <a:pos x="10" y="31"/>
                </a:cxn>
                <a:cxn ang="0">
                  <a:pos x="12" y="33"/>
                </a:cxn>
                <a:cxn ang="0">
                  <a:pos x="15" y="40"/>
                </a:cxn>
                <a:cxn ang="0">
                  <a:pos x="15" y="40"/>
                </a:cxn>
                <a:cxn ang="0">
                  <a:pos x="16" y="45"/>
                </a:cxn>
                <a:cxn ang="0">
                  <a:pos x="18" y="52"/>
                </a:cxn>
                <a:cxn ang="0">
                  <a:pos x="19" y="56"/>
                </a:cxn>
                <a:cxn ang="0">
                  <a:pos x="21" y="64"/>
                </a:cxn>
                <a:cxn ang="0">
                  <a:pos x="22" y="68"/>
                </a:cxn>
                <a:cxn ang="0">
                  <a:pos x="24" y="81"/>
                </a:cxn>
                <a:cxn ang="0">
                  <a:pos x="25" y="83"/>
                </a:cxn>
              </a:cxnLst>
              <a:rect l="0" t="0" r="r" b="b"/>
              <a:pathLst>
                <a:path w="43" h="92">
                  <a:moveTo>
                    <a:pt x="25" y="83"/>
                  </a:moveTo>
                  <a:lnTo>
                    <a:pt x="25" y="86"/>
                  </a:lnTo>
                  <a:lnTo>
                    <a:pt x="28" y="89"/>
                  </a:lnTo>
                  <a:lnTo>
                    <a:pt x="30" y="90"/>
                  </a:lnTo>
                  <a:lnTo>
                    <a:pt x="33" y="92"/>
                  </a:lnTo>
                  <a:lnTo>
                    <a:pt x="37" y="92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3" y="83"/>
                  </a:lnTo>
                  <a:lnTo>
                    <a:pt x="41" y="78"/>
                  </a:lnTo>
                  <a:lnTo>
                    <a:pt x="41" y="68"/>
                  </a:lnTo>
                  <a:lnTo>
                    <a:pt x="40" y="65"/>
                  </a:lnTo>
                  <a:lnTo>
                    <a:pt x="40" y="59"/>
                  </a:lnTo>
                  <a:lnTo>
                    <a:pt x="38" y="58"/>
                  </a:lnTo>
                  <a:lnTo>
                    <a:pt x="38" y="52"/>
                  </a:lnTo>
                  <a:lnTo>
                    <a:pt x="37" y="51"/>
                  </a:lnTo>
                  <a:lnTo>
                    <a:pt x="37" y="48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0" y="28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27" y="23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2" y="14"/>
                  </a:lnTo>
                  <a:lnTo>
                    <a:pt x="21" y="11"/>
                  </a:lnTo>
                  <a:lnTo>
                    <a:pt x="19" y="9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6" y="5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" y="23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6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6" y="43"/>
                  </a:lnTo>
                  <a:lnTo>
                    <a:pt x="16" y="45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19" y="56"/>
                  </a:lnTo>
                  <a:lnTo>
                    <a:pt x="21" y="58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2" y="68"/>
                  </a:lnTo>
                  <a:lnTo>
                    <a:pt x="24" y="71"/>
                  </a:lnTo>
                  <a:lnTo>
                    <a:pt x="24" y="81"/>
                  </a:lnTo>
                  <a:lnTo>
                    <a:pt x="27" y="87"/>
                  </a:lnTo>
                  <a:lnTo>
                    <a:pt x="25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3" name="Freeform 155"/>
            <p:cNvSpPr>
              <a:spLocks/>
            </p:cNvSpPr>
            <p:nvPr/>
          </p:nvSpPr>
          <p:spPr bwMode="auto">
            <a:xfrm>
              <a:off x="4789" y="1735"/>
              <a:ext cx="200" cy="86"/>
            </a:xfrm>
            <a:custGeom>
              <a:avLst/>
              <a:gdLst/>
              <a:ahLst/>
              <a:cxnLst>
                <a:cxn ang="0">
                  <a:pos x="186" y="83"/>
                </a:cxn>
                <a:cxn ang="0">
                  <a:pos x="189" y="86"/>
                </a:cxn>
                <a:cxn ang="0">
                  <a:pos x="194" y="86"/>
                </a:cxn>
                <a:cxn ang="0">
                  <a:pos x="197" y="83"/>
                </a:cxn>
                <a:cxn ang="0">
                  <a:pos x="200" y="80"/>
                </a:cxn>
                <a:cxn ang="0">
                  <a:pos x="200" y="74"/>
                </a:cxn>
                <a:cxn ang="0">
                  <a:pos x="197" y="71"/>
                </a:cxn>
                <a:cxn ang="0">
                  <a:pos x="189" y="61"/>
                </a:cxn>
                <a:cxn ang="0">
                  <a:pos x="180" y="55"/>
                </a:cxn>
                <a:cxn ang="0">
                  <a:pos x="175" y="50"/>
                </a:cxn>
                <a:cxn ang="0">
                  <a:pos x="165" y="45"/>
                </a:cxn>
                <a:cxn ang="0">
                  <a:pos x="159" y="42"/>
                </a:cxn>
                <a:cxn ang="0">
                  <a:pos x="155" y="39"/>
                </a:cxn>
                <a:cxn ang="0">
                  <a:pos x="149" y="36"/>
                </a:cxn>
                <a:cxn ang="0">
                  <a:pos x="144" y="33"/>
                </a:cxn>
                <a:cxn ang="0">
                  <a:pos x="133" y="27"/>
                </a:cxn>
                <a:cxn ang="0">
                  <a:pos x="121" y="21"/>
                </a:cxn>
                <a:cxn ang="0">
                  <a:pos x="115" y="18"/>
                </a:cxn>
                <a:cxn ang="0">
                  <a:pos x="103" y="15"/>
                </a:cxn>
                <a:cxn ang="0">
                  <a:pos x="97" y="12"/>
                </a:cxn>
                <a:cxn ang="0">
                  <a:pos x="88" y="11"/>
                </a:cxn>
                <a:cxn ang="0">
                  <a:pos x="77" y="8"/>
                </a:cxn>
                <a:cxn ang="0">
                  <a:pos x="69" y="6"/>
                </a:cxn>
                <a:cxn ang="0">
                  <a:pos x="58" y="3"/>
                </a:cxn>
                <a:cxn ang="0">
                  <a:pos x="50" y="3"/>
                </a:cxn>
                <a:cxn ang="0">
                  <a:pos x="44" y="2"/>
                </a:cxn>
                <a:cxn ang="0">
                  <a:pos x="37" y="2"/>
                </a:cxn>
                <a:cxn ang="0">
                  <a:pos x="30" y="0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5" y="17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27" y="18"/>
                </a:cxn>
                <a:cxn ang="0">
                  <a:pos x="34" y="20"/>
                </a:cxn>
                <a:cxn ang="0">
                  <a:pos x="41" y="20"/>
                </a:cxn>
                <a:cxn ang="0">
                  <a:pos x="47" y="21"/>
                </a:cxn>
                <a:cxn ang="0">
                  <a:pos x="55" y="21"/>
                </a:cxn>
                <a:cxn ang="0">
                  <a:pos x="66" y="24"/>
                </a:cxn>
                <a:cxn ang="0">
                  <a:pos x="74" y="25"/>
                </a:cxn>
                <a:cxn ang="0">
                  <a:pos x="85" y="28"/>
                </a:cxn>
                <a:cxn ang="0">
                  <a:pos x="91" y="30"/>
                </a:cxn>
                <a:cxn ang="0">
                  <a:pos x="97" y="33"/>
                </a:cxn>
                <a:cxn ang="0">
                  <a:pos x="109" y="36"/>
                </a:cxn>
                <a:cxn ang="0">
                  <a:pos x="115" y="39"/>
                </a:cxn>
                <a:cxn ang="0">
                  <a:pos x="121" y="39"/>
                </a:cxn>
                <a:cxn ang="0">
                  <a:pos x="124" y="42"/>
                </a:cxn>
                <a:cxn ang="0">
                  <a:pos x="136" y="48"/>
                </a:cxn>
                <a:cxn ang="0">
                  <a:pos x="140" y="50"/>
                </a:cxn>
                <a:cxn ang="0">
                  <a:pos x="146" y="53"/>
                </a:cxn>
                <a:cxn ang="0">
                  <a:pos x="150" y="56"/>
                </a:cxn>
                <a:cxn ang="0">
                  <a:pos x="156" y="59"/>
                </a:cxn>
                <a:cxn ang="0">
                  <a:pos x="164" y="65"/>
                </a:cxn>
                <a:cxn ang="0">
                  <a:pos x="168" y="70"/>
                </a:cxn>
                <a:cxn ang="0">
                  <a:pos x="177" y="75"/>
                </a:cxn>
                <a:cxn ang="0">
                  <a:pos x="186" y="83"/>
                </a:cxn>
              </a:cxnLst>
              <a:rect l="0" t="0" r="r" b="b"/>
              <a:pathLst>
                <a:path w="200" h="86">
                  <a:moveTo>
                    <a:pt x="186" y="83"/>
                  </a:moveTo>
                  <a:lnTo>
                    <a:pt x="189" y="86"/>
                  </a:lnTo>
                  <a:lnTo>
                    <a:pt x="194" y="86"/>
                  </a:lnTo>
                  <a:lnTo>
                    <a:pt x="197" y="83"/>
                  </a:lnTo>
                  <a:lnTo>
                    <a:pt x="200" y="80"/>
                  </a:lnTo>
                  <a:lnTo>
                    <a:pt x="200" y="74"/>
                  </a:lnTo>
                  <a:lnTo>
                    <a:pt x="197" y="71"/>
                  </a:lnTo>
                  <a:lnTo>
                    <a:pt x="189" y="61"/>
                  </a:lnTo>
                  <a:lnTo>
                    <a:pt x="180" y="55"/>
                  </a:lnTo>
                  <a:lnTo>
                    <a:pt x="175" y="50"/>
                  </a:lnTo>
                  <a:lnTo>
                    <a:pt x="165" y="45"/>
                  </a:lnTo>
                  <a:lnTo>
                    <a:pt x="159" y="42"/>
                  </a:lnTo>
                  <a:lnTo>
                    <a:pt x="155" y="39"/>
                  </a:lnTo>
                  <a:lnTo>
                    <a:pt x="149" y="36"/>
                  </a:lnTo>
                  <a:lnTo>
                    <a:pt x="144" y="33"/>
                  </a:lnTo>
                  <a:lnTo>
                    <a:pt x="133" y="27"/>
                  </a:lnTo>
                  <a:lnTo>
                    <a:pt x="121" y="21"/>
                  </a:lnTo>
                  <a:lnTo>
                    <a:pt x="115" y="18"/>
                  </a:lnTo>
                  <a:lnTo>
                    <a:pt x="103" y="15"/>
                  </a:lnTo>
                  <a:lnTo>
                    <a:pt x="97" y="12"/>
                  </a:lnTo>
                  <a:lnTo>
                    <a:pt x="88" y="11"/>
                  </a:lnTo>
                  <a:lnTo>
                    <a:pt x="77" y="8"/>
                  </a:lnTo>
                  <a:lnTo>
                    <a:pt x="69" y="6"/>
                  </a:lnTo>
                  <a:lnTo>
                    <a:pt x="58" y="3"/>
                  </a:lnTo>
                  <a:lnTo>
                    <a:pt x="50" y="3"/>
                  </a:lnTo>
                  <a:lnTo>
                    <a:pt x="44" y="2"/>
                  </a:lnTo>
                  <a:lnTo>
                    <a:pt x="37" y="2"/>
                  </a:lnTo>
                  <a:lnTo>
                    <a:pt x="30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7" y="18"/>
                  </a:lnTo>
                  <a:lnTo>
                    <a:pt x="34" y="20"/>
                  </a:lnTo>
                  <a:lnTo>
                    <a:pt x="41" y="20"/>
                  </a:lnTo>
                  <a:lnTo>
                    <a:pt x="47" y="21"/>
                  </a:lnTo>
                  <a:lnTo>
                    <a:pt x="55" y="21"/>
                  </a:lnTo>
                  <a:lnTo>
                    <a:pt x="66" y="24"/>
                  </a:lnTo>
                  <a:lnTo>
                    <a:pt x="74" y="25"/>
                  </a:lnTo>
                  <a:lnTo>
                    <a:pt x="85" y="28"/>
                  </a:lnTo>
                  <a:lnTo>
                    <a:pt x="91" y="30"/>
                  </a:lnTo>
                  <a:lnTo>
                    <a:pt x="97" y="33"/>
                  </a:lnTo>
                  <a:lnTo>
                    <a:pt x="109" y="36"/>
                  </a:lnTo>
                  <a:lnTo>
                    <a:pt x="115" y="39"/>
                  </a:lnTo>
                  <a:lnTo>
                    <a:pt x="121" y="39"/>
                  </a:lnTo>
                  <a:lnTo>
                    <a:pt x="124" y="42"/>
                  </a:lnTo>
                  <a:lnTo>
                    <a:pt x="136" y="48"/>
                  </a:lnTo>
                  <a:lnTo>
                    <a:pt x="140" y="50"/>
                  </a:lnTo>
                  <a:lnTo>
                    <a:pt x="146" y="53"/>
                  </a:lnTo>
                  <a:lnTo>
                    <a:pt x="150" y="56"/>
                  </a:lnTo>
                  <a:lnTo>
                    <a:pt x="156" y="59"/>
                  </a:lnTo>
                  <a:lnTo>
                    <a:pt x="164" y="65"/>
                  </a:lnTo>
                  <a:lnTo>
                    <a:pt x="168" y="70"/>
                  </a:lnTo>
                  <a:lnTo>
                    <a:pt x="177" y="75"/>
                  </a:lnTo>
                  <a:lnTo>
                    <a:pt x="186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4" name="Freeform 156"/>
            <p:cNvSpPr>
              <a:spLocks/>
            </p:cNvSpPr>
            <p:nvPr/>
          </p:nvSpPr>
          <p:spPr bwMode="auto">
            <a:xfrm>
              <a:off x="4789" y="1809"/>
              <a:ext cx="43" cy="90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8" y="1"/>
                </a:cxn>
                <a:cxn ang="0">
                  <a:pos x="32" y="0"/>
                </a:cxn>
                <a:cxn ang="0">
                  <a:pos x="27" y="4"/>
                </a:cxn>
                <a:cxn ang="0">
                  <a:pos x="25" y="9"/>
                </a:cxn>
                <a:cxn ang="0">
                  <a:pos x="24" y="7"/>
                </a:cxn>
                <a:cxn ang="0">
                  <a:pos x="22" y="22"/>
                </a:cxn>
                <a:cxn ang="0">
                  <a:pos x="21" y="29"/>
                </a:cxn>
                <a:cxn ang="0">
                  <a:pos x="19" y="38"/>
                </a:cxn>
                <a:cxn ang="0">
                  <a:pos x="18" y="43"/>
                </a:cxn>
                <a:cxn ang="0">
                  <a:pos x="16" y="46"/>
                </a:cxn>
                <a:cxn ang="0">
                  <a:pos x="16" y="47"/>
                </a:cxn>
                <a:cxn ang="0">
                  <a:pos x="13" y="54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6" y="66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82"/>
                </a:cxn>
                <a:cxn ang="0">
                  <a:pos x="2" y="87"/>
                </a:cxn>
                <a:cxn ang="0">
                  <a:pos x="6" y="90"/>
                </a:cxn>
                <a:cxn ang="0">
                  <a:pos x="12" y="88"/>
                </a:cxn>
                <a:cxn ang="0">
                  <a:pos x="16" y="87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22" y="75"/>
                </a:cxn>
                <a:cxn ang="0">
                  <a:pos x="28" y="65"/>
                </a:cxn>
                <a:cxn ang="0">
                  <a:pos x="28" y="65"/>
                </a:cxn>
                <a:cxn ang="0">
                  <a:pos x="31" y="57"/>
                </a:cxn>
                <a:cxn ang="0">
                  <a:pos x="34" y="52"/>
                </a:cxn>
                <a:cxn ang="0">
                  <a:pos x="35" y="46"/>
                </a:cxn>
                <a:cxn ang="0">
                  <a:pos x="37" y="41"/>
                </a:cxn>
                <a:cxn ang="0">
                  <a:pos x="38" y="35"/>
                </a:cxn>
                <a:cxn ang="0">
                  <a:pos x="40" y="28"/>
                </a:cxn>
                <a:cxn ang="0">
                  <a:pos x="41" y="13"/>
                </a:cxn>
                <a:cxn ang="0">
                  <a:pos x="43" y="9"/>
                </a:cxn>
              </a:cxnLst>
              <a:rect l="0" t="0" r="r" b="b"/>
              <a:pathLst>
                <a:path w="43" h="90">
                  <a:moveTo>
                    <a:pt x="43" y="9"/>
                  </a:moveTo>
                  <a:lnTo>
                    <a:pt x="43" y="7"/>
                  </a:lnTo>
                  <a:lnTo>
                    <a:pt x="41" y="4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7" y="4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8" y="3"/>
                  </a:lnTo>
                  <a:lnTo>
                    <a:pt x="24" y="7"/>
                  </a:lnTo>
                  <a:lnTo>
                    <a:pt x="24" y="21"/>
                  </a:lnTo>
                  <a:lnTo>
                    <a:pt x="22" y="22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21" y="35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6" y="46"/>
                  </a:lnTo>
                  <a:lnTo>
                    <a:pt x="16" y="49"/>
                  </a:lnTo>
                  <a:lnTo>
                    <a:pt x="16" y="47"/>
                  </a:lnTo>
                  <a:lnTo>
                    <a:pt x="13" y="52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7" y="63"/>
                  </a:lnTo>
                  <a:lnTo>
                    <a:pt x="6" y="66"/>
                  </a:lnTo>
                  <a:lnTo>
                    <a:pt x="5" y="68"/>
                  </a:lnTo>
                  <a:lnTo>
                    <a:pt x="2" y="75"/>
                  </a:lnTo>
                  <a:lnTo>
                    <a:pt x="2" y="77"/>
                  </a:lnTo>
                  <a:lnTo>
                    <a:pt x="2" y="75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2" y="84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6" y="90"/>
                  </a:lnTo>
                  <a:lnTo>
                    <a:pt x="10" y="90"/>
                  </a:lnTo>
                  <a:lnTo>
                    <a:pt x="12" y="88"/>
                  </a:lnTo>
                  <a:lnTo>
                    <a:pt x="15" y="88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9" y="80"/>
                  </a:lnTo>
                  <a:lnTo>
                    <a:pt x="19" y="78"/>
                  </a:lnTo>
                  <a:lnTo>
                    <a:pt x="19" y="80"/>
                  </a:lnTo>
                  <a:lnTo>
                    <a:pt x="21" y="78"/>
                  </a:lnTo>
                  <a:lnTo>
                    <a:pt x="22" y="75"/>
                  </a:lnTo>
                  <a:lnTo>
                    <a:pt x="25" y="72"/>
                  </a:lnTo>
                  <a:lnTo>
                    <a:pt x="28" y="65"/>
                  </a:lnTo>
                  <a:lnTo>
                    <a:pt x="28" y="63"/>
                  </a:lnTo>
                  <a:lnTo>
                    <a:pt x="28" y="65"/>
                  </a:lnTo>
                  <a:lnTo>
                    <a:pt x="31" y="60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34" y="52"/>
                  </a:lnTo>
                  <a:lnTo>
                    <a:pt x="35" y="50"/>
                  </a:lnTo>
                  <a:lnTo>
                    <a:pt x="35" y="46"/>
                  </a:lnTo>
                  <a:lnTo>
                    <a:pt x="37" y="43"/>
                  </a:lnTo>
                  <a:lnTo>
                    <a:pt x="37" y="41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40" y="34"/>
                  </a:lnTo>
                  <a:lnTo>
                    <a:pt x="40" y="28"/>
                  </a:lnTo>
                  <a:lnTo>
                    <a:pt x="41" y="27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5" name="Freeform 157"/>
            <p:cNvSpPr>
              <a:spLocks/>
            </p:cNvSpPr>
            <p:nvPr/>
          </p:nvSpPr>
          <p:spPr bwMode="auto">
            <a:xfrm>
              <a:off x="4794" y="1812"/>
              <a:ext cx="200" cy="87"/>
            </a:xfrm>
            <a:custGeom>
              <a:avLst/>
              <a:gdLst/>
              <a:ahLst/>
              <a:cxnLst>
                <a:cxn ang="0">
                  <a:pos x="198" y="13"/>
                </a:cxn>
                <a:cxn ang="0">
                  <a:pos x="200" y="6"/>
                </a:cxn>
                <a:cxn ang="0">
                  <a:pos x="195" y="1"/>
                </a:cxn>
                <a:cxn ang="0">
                  <a:pos x="188" y="0"/>
                </a:cxn>
                <a:cxn ang="0">
                  <a:pos x="186" y="1"/>
                </a:cxn>
                <a:cxn ang="0">
                  <a:pos x="176" y="9"/>
                </a:cxn>
                <a:cxn ang="0">
                  <a:pos x="167" y="16"/>
                </a:cxn>
                <a:cxn ang="0">
                  <a:pos x="159" y="24"/>
                </a:cxn>
                <a:cxn ang="0">
                  <a:pos x="150" y="29"/>
                </a:cxn>
                <a:cxn ang="0">
                  <a:pos x="129" y="41"/>
                </a:cxn>
                <a:cxn ang="0">
                  <a:pos x="120" y="44"/>
                </a:cxn>
                <a:cxn ang="0">
                  <a:pos x="97" y="53"/>
                </a:cxn>
                <a:cxn ang="0">
                  <a:pos x="80" y="59"/>
                </a:cxn>
                <a:cxn ang="0">
                  <a:pos x="67" y="62"/>
                </a:cxn>
                <a:cxn ang="0">
                  <a:pos x="54" y="65"/>
                </a:cxn>
                <a:cxn ang="0">
                  <a:pos x="41" y="66"/>
                </a:cxn>
                <a:cxn ang="0">
                  <a:pos x="27" y="68"/>
                </a:cxn>
                <a:cxn ang="0">
                  <a:pos x="7" y="69"/>
                </a:cxn>
                <a:cxn ang="0">
                  <a:pos x="5" y="69"/>
                </a:cxn>
                <a:cxn ang="0">
                  <a:pos x="1" y="74"/>
                </a:cxn>
                <a:cxn ang="0">
                  <a:pos x="0" y="81"/>
                </a:cxn>
                <a:cxn ang="0">
                  <a:pos x="4" y="85"/>
                </a:cxn>
                <a:cxn ang="0">
                  <a:pos x="8" y="87"/>
                </a:cxn>
                <a:cxn ang="0">
                  <a:pos x="16" y="85"/>
                </a:cxn>
                <a:cxn ang="0">
                  <a:pos x="36" y="84"/>
                </a:cxn>
                <a:cxn ang="0">
                  <a:pos x="50" y="82"/>
                </a:cxn>
                <a:cxn ang="0">
                  <a:pos x="63" y="81"/>
                </a:cxn>
                <a:cxn ang="0">
                  <a:pos x="76" y="78"/>
                </a:cxn>
                <a:cxn ang="0">
                  <a:pos x="97" y="74"/>
                </a:cxn>
                <a:cxn ang="0">
                  <a:pos x="114" y="68"/>
                </a:cxn>
                <a:cxn ang="0">
                  <a:pos x="132" y="59"/>
                </a:cxn>
                <a:cxn ang="0">
                  <a:pos x="150" y="50"/>
                </a:cxn>
                <a:cxn ang="0">
                  <a:pos x="164" y="41"/>
                </a:cxn>
                <a:cxn ang="0">
                  <a:pos x="175" y="34"/>
                </a:cxn>
                <a:cxn ang="0">
                  <a:pos x="184" y="26"/>
                </a:cxn>
                <a:cxn ang="0">
                  <a:pos x="192" y="19"/>
                </a:cxn>
                <a:cxn ang="0">
                  <a:pos x="197" y="15"/>
                </a:cxn>
              </a:cxnLst>
              <a:rect l="0" t="0" r="r" b="b"/>
              <a:pathLst>
                <a:path w="200" h="87">
                  <a:moveTo>
                    <a:pt x="197" y="15"/>
                  </a:moveTo>
                  <a:lnTo>
                    <a:pt x="198" y="13"/>
                  </a:lnTo>
                  <a:lnTo>
                    <a:pt x="200" y="10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5" y="1"/>
                  </a:lnTo>
                  <a:lnTo>
                    <a:pt x="192" y="0"/>
                  </a:lnTo>
                  <a:lnTo>
                    <a:pt x="188" y="0"/>
                  </a:lnTo>
                  <a:lnTo>
                    <a:pt x="185" y="3"/>
                  </a:lnTo>
                  <a:lnTo>
                    <a:pt x="186" y="1"/>
                  </a:lnTo>
                  <a:lnTo>
                    <a:pt x="181" y="4"/>
                  </a:lnTo>
                  <a:lnTo>
                    <a:pt x="176" y="9"/>
                  </a:lnTo>
                  <a:lnTo>
                    <a:pt x="172" y="12"/>
                  </a:lnTo>
                  <a:lnTo>
                    <a:pt x="167" y="16"/>
                  </a:lnTo>
                  <a:lnTo>
                    <a:pt x="163" y="19"/>
                  </a:lnTo>
                  <a:lnTo>
                    <a:pt x="159" y="24"/>
                  </a:lnTo>
                  <a:lnTo>
                    <a:pt x="156" y="26"/>
                  </a:lnTo>
                  <a:lnTo>
                    <a:pt x="150" y="29"/>
                  </a:lnTo>
                  <a:lnTo>
                    <a:pt x="141" y="35"/>
                  </a:lnTo>
                  <a:lnTo>
                    <a:pt x="129" y="41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08" y="50"/>
                  </a:lnTo>
                  <a:lnTo>
                    <a:pt x="97" y="53"/>
                  </a:lnTo>
                  <a:lnTo>
                    <a:pt x="91" y="56"/>
                  </a:lnTo>
                  <a:lnTo>
                    <a:pt x="80" y="59"/>
                  </a:lnTo>
                  <a:lnTo>
                    <a:pt x="73" y="60"/>
                  </a:lnTo>
                  <a:lnTo>
                    <a:pt x="67" y="62"/>
                  </a:lnTo>
                  <a:lnTo>
                    <a:pt x="60" y="63"/>
                  </a:lnTo>
                  <a:lnTo>
                    <a:pt x="54" y="65"/>
                  </a:lnTo>
                  <a:lnTo>
                    <a:pt x="47" y="65"/>
                  </a:lnTo>
                  <a:lnTo>
                    <a:pt x="41" y="66"/>
                  </a:lnTo>
                  <a:lnTo>
                    <a:pt x="33" y="66"/>
                  </a:lnTo>
                  <a:lnTo>
                    <a:pt x="27" y="68"/>
                  </a:lnTo>
                  <a:lnTo>
                    <a:pt x="13" y="68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5" y="69"/>
                  </a:lnTo>
                  <a:lnTo>
                    <a:pt x="2" y="72"/>
                  </a:lnTo>
                  <a:lnTo>
                    <a:pt x="1" y="74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8" y="87"/>
                  </a:lnTo>
                  <a:lnTo>
                    <a:pt x="10" y="87"/>
                  </a:lnTo>
                  <a:lnTo>
                    <a:pt x="16" y="85"/>
                  </a:lnTo>
                  <a:lnTo>
                    <a:pt x="30" y="85"/>
                  </a:lnTo>
                  <a:lnTo>
                    <a:pt x="36" y="84"/>
                  </a:lnTo>
                  <a:lnTo>
                    <a:pt x="44" y="84"/>
                  </a:lnTo>
                  <a:lnTo>
                    <a:pt x="50" y="82"/>
                  </a:lnTo>
                  <a:lnTo>
                    <a:pt x="57" y="82"/>
                  </a:lnTo>
                  <a:lnTo>
                    <a:pt x="63" y="81"/>
                  </a:lnTo>
                  <a:lnTo>
                    <a:pt x="70" y="79"/>
                  </a:lnTo>
                  <a:lnTo>
                    <a:pt x="76" y="78"/>
                  </a:lnTo>
                  <a:lnTo>
                    <a:pt x="83" y="77"/>
                  </a:lnTo>
                  <a:lnTo>
                    <a:pt x="97" y="74"/>
                  </a:lnTo>
                  <a:lnTo>
                    <a:pt x="103" y="71"/>
                  </a:lnTo>
                  <a:lnTo>
                    <a:pt x="114" y="68"/>
                  </a:lnTo>
                  <a:lnTo>
                    <a:pt x="126" y="62"/>
                  </a:lnTo>
                  <a:lnTo>
                    <a:pt x="132" y="59"/>
                  </a:lnTo>
                  <a:lnTo>
                    <a:pt x="138" y="56"/>
                  </a:lnTo>
                  <a:lnTo>
                    <a:pt x="150" y="50"/>
                  </a:lnTo>
                  <a:lnTo>
                    <a:pt x="159" y="44"/>
                  </a:lnTo>
                  <a:lnTo>
                    <a:pt x="164" y="41"/>
                  </a:lnTo>
                  <a:lnTo>
                    <a:pt x="170" y="38"/>
                  </a:lnTo>
                  <a:lnTo>
                    <a:pt x="175" y="34"/>
                  </a:lnTo>
                  <a:lnTo>
                    <a:pt x="179" y="31"/>
                  </a:lnTo>
                  <a:lnTo>
                    <a:pt x="184" y="26"/>
                  </a:lnTo>
                  <a:lnTo>
                    <a:pt x="188" y="24"/>
                  </a:lnTo>
                  <a:lnTo>
                    <a:pt x="192" y="19"/>
                  </a:lnTo>
                  <a:lnTo>
                    <a:pt x="195" y="16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6" name="Freeform 158"/>
            <p:cNvSpPr>
              <a:spLocks/>
            </p:cNvSpPr>
            <p:nvPr/>
          </p:nvSpPr>
          <p:spPr bwMode="auto">
            <a:xfrm>
              <a:off x="4720" y="1759"/>
              <a:ext cx="94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8" y="18"/>
                </a:cxn>
                <a:cxn ang="0">
                  <a:pos x="91" y="15"/>
                </a:cxn>
                <a:cxn ang="0">
                  <a:pos x="94" y="12"/>
                </a:cxn>
                <a:cxn ang="0">
                  <a:pos x="94" y="6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9" y="0"/>
                </a:cxn>
              </a:cxnLst>
              <a:rect l="0" t="0" r="r" b="b"/>
              <a:pathLst>
                <a:path w="94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8" y="18"/>
                  </a:lnTo>
                  <a:lnTo>
                    <a:pt x="91" y="15"/>
                  </a:lnTo>
                  <a:lnTo>
                    <a:pt x="94" y="12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7" name="Freeform 159"/>
            <p:cNvSpPr>
              <a:spLocks/>
            </p:cNvSpPr>
            <p:nvPr/>
          </p:nvSpPr>
          <p:spPr bwMode="auto">
            <a:xfrm>
              <a:off x="4710" y="1865"/>
              <a:ext cx="104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8" y="18"/>
                </a:cxn>
                <a:cxn ang="0">
                  <a:pos x="101" y="15"/>
                </a:cxn>
                <a:cxn ang="0">
                  <a:pos x="104" y="12"/>
                </a:cxn>
                <a:cxn ang="0">
                  <a:pos x="104" y="6"/>
                </a:cxn>
                <a:cxn ang="0">
                  <a:pos x="101" y="3"/>
                </a:cxn>
                <a:cxn ang="0">
                  <a:pos x="98" y="0"/>
                </a:cxn>
                <a:cxn ang="0">
                  <a:pos x="95" y="0"/>
                </a:cxn>
                <a:cxn ang="0">
                  <a:pos x="8" y="0"/>
                </a:cxn>
              </a:cxnLst>
              <a:rect l="0" t="0" r="r" b="b"/>
              <a:pathLst>
                <a:path w="104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8" y="18"/>
                  </a:lnTo>
                  <a:lnTo>
                    <a:pt x="101" y="15"/>
                  </a:lnTo>
                  <a:lnTo>
                    <a:pt x="104" y="12"/>
                  </a:lnTo>
                  <a:lnTo>
                    <a:pt x="104" y="6"/>
                  </a:lnTo>
                  <a:lnTo>
                    <a:pt x="101" y="3"/>
                  </a:lnTo>
                  <a:lnTo>
                    <a:pt x="98" y="0"/>
                  </a:lnTo>
                  <a:lnTo>
                    <a:pt x="9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8" name="Freeform 160"/>
            <p:cNvSpPr>
              <a:spLocks/>
            </p:cNvSpPr>
            <p:nvPr/>
          </p:nvSpPr>
          <p:spPr bwMode="auto">
            <a:xfrm>
              <a:off x="4979" y="1806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09" name="Freeform 161"/>
            <p:cNvSpPr>
              <a:spLocks/>
            </p:cNvSpPr>
            <p:nvPr/>
          </p:nvSpPr>
          <p:spPr bwMode="auto">
            <a:xfrm>
              <a:off x="4555" y="1916"/>
              <a:ext cx="93" cy="15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2" y="18"/>
                </a:cxn>
                <a:cxn ang="0">
                  <a:pos x="30" y="21"/>
                </a:cxn>
                <a:cxn ang="0">
                  <a:pos x="34" y="23"/>
                </a:cxn>
                <a:cxn ang="0">
                  <a:pos x="41" y="25"/>
                </a:cxn>
                <a:cxn ang="0">
                  <a:pos x="50" y="31"/>
                </a:cxn>
                <a:cxn ang="0">
                  <a:pos x="56" y="34"/>
                </a:cxn>
                <a:cxn ang="0">
                  <a:pos x="62" y="43"/>
                </a:cxn>
                <a:cxn ang="0">
                  <a:pos x="66" y="51"/>
                </a:cxn>
                <a:cxn ang="0">
                  <a:pos x="72" y="62"/>
                </a:cxn>
                <a:cxn ang="0">
                  <a:pos x="74" y="70"/>
                </a:cxn>
                <a:cxn ang="0">
                  <a:pos x="75" y="83"/>
                </a:cxn>
                <a:cxn ang="0">
                  <a:pos x="74" y="81"/>
                </a:cxn>
                <a:cxn ang="0">
                  <a:pos x="72" y="92"/>
                </a:cxn>
                <a:cxn ang="0">
                  <a:pos x="68" y="104"/>
                </a:cxn>
                <a:cxn ang="0">
                  <a:pos x="65" y="114"/>
                </a:cxn>
                <a:cxn ang="0">
                  <a:pos x="56" y="121"/>
                </a:cxn>
                <a:cxn ang="0">
                  <a:pos x="53" y="124"/>
                </a:cxn>
                <a:cxn ang="0">
                  <a:pos x="44" y="130"/>
                </a:cxn>
                <a:cxn ang="0">
                  <a:pos x="38" y="134"/>
                </a:cxn>
                <a:cxn ang="0">
                  <a:pos x="32" y="137"/>
                </a:cxn>
                <a:cxn ang="0">
                  <a:pos x="24" y="139"/>
                </a:cxn>
                <a:cxn ang="0">
                  <a:pos x="10" y="140"/>
                </a:cxn>
                <a:cxn ang="0">
                  <a:pos x="9" y="142"/>
                </a:cxn>
                <a:cxn ang="0">
                  <a:pos x="3" y="145"/>
                </a:cxn>
                <a:cxn ang="0">
                  <a:pos x="0" y="154"/>
                </a:cxn>
                <a:cxn ang="0">
                  <a:pos x="6" y="159"/>
                </a:cxn>
                <a:cxn ang="0">
                  <a:pos x="13" y="158"/>
                </a:cxn>
                <a:cxn ang="0">
                  <a:pos x="30" y="156"/>
                </a:cxn>
                <a:cxn ang="0">
                  <a:pos x="35" y="155"/>
                </a:cxn>
                <a:cxn ang="0">
                  <a:pos x="44" y="152"/>
                </a:cxn>
                <a:cxn ang="0">
                  <a:pos x="56" y="145"/>
                </a:cxn>
                <a:cxn ang="0">
                  <a:pos x="65" y="139"/>
                </a:cxn>
                <a:cxn ang="0">
                  <a:pos x="71" y="133"/>
                </a:cxn>
                <a:cxn ang="0">
                  <a:pos x="74" y="127"/>
                </a:cxn>
                <a:cxn ang="0">
                  <a:pos x="84" y="114"/>
                </a:cxn>
                <a:cxn ang="0">
                  <a:pos x="90" y="99"/>
                </a:cxn>
                <a:cxn ang="0">
                  <a:pos x="91" y="92"/>
                </a:cxn>
                <a:cxn ang="0">
                  <a:pos x="93" y="77"/>
                </a:cxn>
                <a:cxn ang="0">
                  <a:pos x="91" y="67"/>
                </a:cxn>
                <a:cxn ang="0">
                  <a:pos x="90" y="59"/>
                </a:cxn>
                <a:cxn ang="0">
                  <a:pos x="84" y="45"/>
                </a:cxn>
                <a:cxn ang="0">
                  <a:pos x="74" y="31"/>
                </a:cxn>
                <a:cxn ang="0">
                  <a:pos x="71" y="25"/>
                </a:cxn>
                <a:cxn ang="0">
                  <a:pos x="65" y="20"/>
                </a:cxn>
                <a:cxn ang="0">
                  <a:pos x="56" y="14"/>
                </a:cxn>
                <a:cxn ang="0">
                  <a:pos x="44" y="6"/>
                </a:cxn>
                <a:cxn ang="0">
                  <a:pos x="35" y="3"/>
                </a:cxn>
                <a:cxn ang="0">
                  <a:pos x="30" y="2"/>
                </a:cxn>
                <a:cxn ang="0">
                  <a:pos x="9" y="0"/>
                </a:cxn>
              </a:cxnLst>
              <a:rect l="0" t="0" r="r" b="b"/>
              <a:pathLst>
                <a:path w="93" h="159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4" y="20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4" y="23"/>
                  </a:lnTo>
                  <a:lnTo>
                    <a:pt x="38" y="24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50" y="31"/>
                  </a:lnTo>
                  <a:lnTo>
                    <a:pt x="53" y="34"/>
                  </a:lnTo>
                  <a:lnTo>
                    <a:pt x="56" y="34"/>
                  </a:lnTo>
                  <a:lnTo>
                    <a:pt x="56" y="37"/>
                  </a:lnTo>
                  <a:lnTo>
                    <a:pt x="62" y="43"/>
                  </a:lnTo>
                  <a:lnTo>
                    <a:pt x="65" y="45"/>
                  </a:lnTo>
                  <a:lnTo>
                    <a:pt x="66" y="51"/>
                  </a:lnTo>
                  <a:lnTo>
                    <a:pt x="68" y="55"/>
                  </a:lnTo>
                  <a:lnTo>
                    <a:pt x="72" y="62"/>
                  </a:lnTo>
                  <a:lnTo>
                    <a:pt x="72" y="67"/>
                  </a:lnTo>
                  <a:lnTo>
                    <a:pt x="74" y="70"/>
                  </a:lnTo>
                  <a:lnTo>
                    <a:pt x="74" y="77"/>
                  </a:lnTo>
                  <a:lnTo>
                    <a:pt x="75" y="83"/>
                  </a:lnTo>
                  <a:lnTo>
                    <a:pt x="77" y="76"/>
                  </a:lnTo>
                  <a:lnTo>
                    <a:pt x="74" y="81"/>
                  </a:lnTo>
                  <a:lnTo>
                    <a:pt x="74" y="89"/>
                  </a:lnTo>
                  <a:lnTo>
                    <a:pt x="72" y="92"/>
                  </a:lnTo>
                  <a:lnTo>
                    <a:pt x="72" y="96"/>
                  </a:lnTo>
                  <a:lnTo>
                    <a:pt x="68" y="104"/>
                  </a:lnTo>
                  <a:lnTo>
                    <a:pt x="66" y="108"/>
                  </a:lnTo>
                  <a:lnTo>
                    <a:pt x="65" y="114"/>
                  </a:lnTo>
                  <a:lnTo>
                    <a:pt x="62" y="115"/>
                  </a:lnTo>
                  <a:lnTo>
                    <a:pt x="56" y="121"/>
                  </a:lnTo>
                  <a:lnTo>
                    <a:pt x="56" y="124"/>
                  </a:lnTo>
                  <a:lnTo>
                    <a:pt x="53" y="124"/>
                  </a:lnTo>
                  <a:lnTo>
                    <a:pt x="50" y="127"/>
                  </a:lnTo>
                  <a:lnTo>
                    <a:pt x="44" y="130"/>
                  </a:lnTo>
                  <a:lnTo>
                    <a:pt x="41" y="133"/>
                  </a:lnTo>
                  <a:lnTo>
                    <a:pt x="38" y="134"/>
                  </a:lnTo>
                  <a:lnTo>
                    <a:pt x="34" y="136"/>
                  </a:lnTo>
                  <a:lnTo>
                    <a:pt x="32" y="137"/>
                  </a:lnTo>
                  <a:lnTo>
                    <a:pt x="30" y="137"/>
                  </a:lnTo>
                  <a:lnTo>
                    <a:pt x="24" y="139"/>
                  </a:lnTo>
                  <a:lnTo>
                    <a:pt x="22" y="140"/>
                  </a:lnTo>
                  <a:lnTo>
                    <a:pt x="10" y="140"/>
                  </a:lnTo>
                  <a:lnTo>
                    <a:pt x="4" y="143"/>
                  </a:lnTo>
                  <a:lnTo>
                    <a:pt x="9" y="142"/>
                  </a:lnTo>
                  <a:lnTo>
                    <a:pt x="6" y="142"/>
                  </a:lnTo>
                  <a:lnTo>
                    <a:pt x="3" y="145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3" y="156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13" y="158"/>
                  </a:lnTo>
                  <a:lnTo>
                    <a:pt x="25" y="158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5" y="155"/>
                  </a:lnTo>
                  <a:lnTo>
                    <a:pt x="40" y="154"/>
                  </a:lnTo>
                  <a:lnTo>
                    <a:pt x="44" y="152"/>
                  </a:lnTo>
                  <a:lnTo>
                    <a:pt x="53" y="148"/>
                  </a:lnTo>
                  <a:lnTo>
                    <a:pt x="56" y="145"/>
                  </a:lnTo>
                  <a:lnTo>
                    <a:pt x="62" y="142"/>
                  </a:lnTo>
                  <a:lnTo>
                    <a:pt x="65" y="139"/>
                  </a:lnTo>
                  <a:lnTo>
                    <a:pt x="68" y="136"/>
                  </a:lnTo>
                  <a:lnTo>
                    <a:pt x="71" y="133"/>
                  </a:lnTo>
                  <a:lnTo>
                    <a:pt x="74" y="130"/>
                  </a:lnTo>
                  <a:lnTo>
                    <a:pt x="74" y="127"/>
                  </a:lnTo>
                  <a:lnTo>
                    <a:pt x="77" y="126"/>
                  </a:lnTo>
                  <a:lnTo>
                    <a:pt x="84" y="114"/>
                  </a:lnTo>
                  <a:lnTo>
                    <a:pt x="85" y="109"/>
                  </a:lnTo>
                  <a:lnTo>
                    <a:pt x="90" y="99"/>
                  </a:lnTo>
                  <a:lnTo>
                    <a:pt x="90" y="95"/>
                  </a:lnTo>
                  <a:lnTo>
                    <a:pt x="91" y="92"/>
                  </a:lnTo>
                  <a:lnTo>
                    <a:pt x="91" y="84"/>
                  </a:lnTo>
                  <a:lnTo>
                    <a:pt x="93" y="77"/>
                  </a:lnTo>
                  <a:lnTo>
                    <a:pt x="91" y="74"/>
                  </a:lnTo>
                  <a:lnTo>
                    <a:pt x="91" y="67"/>
                  </a:lnTo>
                  <a:lnTo>
                    <a:pt x="90" y="64"/>
                  </a:lnTo>
                  <a:lnTo>
                    <a:pt x="90" y="59"/>
                  </a:lnTo>
                  <a:lnTo>
                    <a:pt x="85" y="49"/>
                  </a:lnTo>
                  <a:lnTo>
                    <a:pt x="84" y="45"/>
                  </a:lnTo>
                  <a:lnTo>
                    <a:pt x="77" y="33"/>
                  </a:lnTo>
                  <a:lnTo>
                    <a:pt x="74" y="31"/>
                  </a:lnTo>
                  <a:lnTo>
                    <a:pt x="74" y="28"/>
                  </a:lnTo>
                  <a:lnTo>
                    <a:pt x="71" y="25"/>
                  </a:lnTo>
                  <a:lnTo>
                    <a:pt x="68" y="23"/>
                  </a:lnTo>
                  <a:lnTo>
                    <a:pt x="65" y="20"/>
                  </a:lnTo>
                  <a:lnTo>
                    <a:pt x="62" y="17"/>
                  </a:lnTo>
                  <a:lnTo>
                    <a:pt x="56" y="14"/>
                  </a:lnTo>
                  <a:lnTo>
                    <a:pt x="53" y="11"/>
                  </a:lnTo>
                  <a:lnTo>
                    <a:pt x="44" y="6"/>
                  </a:lnTo>
                  <a:lnTo>
                    <a:pt x="40" y="5"/>
                  </a:lnTo>
                  <a:lnTo>
                    <a:pt x="35" y="3"/>
                  </a:lnTo>
                  <a:lnTo>
                    <a:pt x="32" y="3"/>
                  </a:lnTo>
                  <a:lnTo>
                    <a:pt x="30" y="2"/>
                  </a:lnTo>
                  <a:lnTo>
                    <a:pt x="2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0" name="Freeform 162"/>
            <p:cNvSpPr>
              <a:spLocks/>
            </p:cNvSpPr>
            <p:nvPr/>
          </p:nvSpPr>
          <p:spPr bwMode="auto">
            <a:xfrm>
              <a:off x="4451" y="1916"/>
              <a:ext cx="131" cy="18"/>
            </a:xfrm>
            <a:custGeom>
              <a:avLst/>
              <a:gdLst/>
              <a:ahLst/>
              <a:cxnLst>
                <a:cxn ang="0">
                  <a:pos x="122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122" y="18"/>
                </a:cxn>
              </a:cxnLst>
              <a:rect l="0" t="0" r="r" b="b"/>
              <a:pathLst>
                <a:path w="131" h="18">
                  <a:moveTo>
                    <a:pt x="122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12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1" name="Freeform 163"/>
            <p:cNvSpPr>
              <a:spLocks/>
            </p:cNvSpPr>
            <p:nvPr/>
          </p:nvSpPr>
          <p:spPr bwMode="auto">
            <a:xfrm>
              <a:off x="4451" y="2059"/>
              <a:ext cx="131" cy="18"/>
            </a:xfrm>
            <a:custGeom>
              <a:avLst/>
              <a:gdLst/>
              <a:ahLst/>
              <a:cxnLst>
                <a:cxn ang="0">
                  <a:pos x="122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122" y="18"/>
                </a:cxn>
              </a:cxnLst>
              <a:rect l="0" t="0" r="r" b="b"/>
              <a:pathLst>
                <a:path w="131" h="18">
                  <a:moveTo>
                    <a:pt x="122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12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2" name="Freeform 164"/>
            <p:cNvSpPr>
              <a:spLocks/>
            </p:cNvSpPr>
            <p:nvPr/>
          </p:nvSpPr>
          <p:spPr bwMode="auto">
            <a:xfrm>
              <a:off x="4451" y="1916"/>
              <a:ext cx="17" cy="161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55"/>
                </a:cxn>
                <a:cxn ang="0">
                  <a:pos x="3" y="158"/>
                </a:cxn>
                <a:cxn ang="0">
                  <a:pos x="5" y="161"/>
                </a:cxn>
                <a:cxn ang="0">
                  <a:pos x="11" y="161"/>
                </a:cxn>
                <a:cxn ang="0">
                  <a:pos x="14" y="158"/>
                </a:cxn>
                <a:cxn ang="0">
                  <a:pos x="17" y="155"/>
                </a:cxn>
                <a:cxn ang="0">
                  <a:pos x="17" y="152"/>
                </a:cxn>
                <a:cxn ang="0">
                  <a:pos x="17" y="9"/>
                </a:cxn>
              </a:cxnLst>
              <a:rect l="0" t="0" r="r" b="b"/>
              <a:pathLst>
                <a:path w="17" h="161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55"/>
                  </a:lnTo>
                  <a:lnTo>
                    <a:pt x="3" y="158"/>
                  </a:lnTo>
                  <a:lnTo>
                    <a:pt x="5" y="161"/>
                  </a:lnTo>
                  <a:lnTo>
                    <a:pt x="11" y="161"/>
                  </a:lnTo>
                  <a:lnTo>
                    <a:pt x="14" y="158"/>
                  </a:lnTo>
                  <a:lnTo>
                    <a:pt x="17" y="155"/>
                  </a:lnTo>
                  <a:lnTo>
                    <a:pt x="17" y="152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3" name="Freeform 165"/>
            <p:cNvSpPr>
              <a:spLocks/>
            </p:cNvSpPr>
            <p:nvPr/>
          </p:nvSpPr>
          <p:spPr bwMode="auto">
            <a:xfrm>
              <a:off x="4371" y="1940"/>
              <a:ext cx="9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87" y="18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7" y="18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4" name="Freeform 166"/>
            <p:cNvSpPr>
              <a:spLocks/>
            </p:cNvSpPr>
            <p:nvPr/>
          </p:nvSpPr>
          <p:spPr bwMode="auto">
            <a:xfrm>
              <a:off x="4371" y="2030"/>
              <a:ext cx="93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87" y="17"/>
                </a:cxn>
                <a:cxn ang="0">
                  <a:pos x="90" y="15"/>
                </a:cxn>
                <a:cxn ang="0">
                  <a:pos x="93" y="12"/>
                </a:cxn>
                <a:cxn ang="0">
                  <a:pos x="93" y="6"/>
                </a:cxn>
                <a:cxn ang="0">
                  <a:pos x="90" y="3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9" y="0"/>
                </a:cxn>
              </a:cxnLst>
              <a:rect l="0" t="0" r="r" b="b"/>
              <a:pathLst>
                <a:path w="93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87" y="17"/>
                  </a:lnTo>
                  <a:lnTo>
                    <a:pt x="90" y="15"/>
                  </a:lnTo>
                  <a:lnTo>
                    <a:pt x="93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5" name="Freeform 167"/>
            <p:cNvSpPr>
              <a:spLocks/>
            </p:cNvSpPr>
            <p:nvPr/>
          </p:nvSpPr>
          <p:spPr bwMode="auto">
            <a:xfrm>
              <a:off x="4636" y="1993"/>
              <a:ext cx="6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9" y="18"/>
                </a:cxn>
                <a:cxn ang="0">
                  <a:pos x="62" y="15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9" y="18"/>
                  </a:lnTo>
                  <a:lnTo>
                    <a:pt x="62" y="15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6" name="Freeform 168"/>
            <p:cNvSpPr>
              <a:spLocks/>
            </p:cNvSpPr>
            <p:nvPr/>
          </p:nvSpPr>
          <p:spPr bwMode="auto">
            <a:xfrm>
              <a:off x="4570" y="1669"/>
              <a:ext cx="93" cy="15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4" y="16"/>
                </a:cxn>
                <a:cxn ang="0">
                  <a:pos x="17" y="18"/>
                </a:cxn>
                <a:cxn ang="0">
                  <a:pos x="25" y="19"/>
                </a:cxn>
                <a:cxn ang="0">
                  <a:pos x="34" y="24"/>
                </a:cxn>
                <a:cxn ang="0">
                  <a:pos x="44" y="28"/>
                </a:cxn>
                <a:cxn ang="0">
                  <a:pos x="50" y="33"/>
                </a:cxn>
                <a:cxn ang="0">
                  <a:pos x="56" y="36"/>
                </a:cxn>
                <a:cxn ang="0">
                  <a:pos x="63" y="46"/>
                </a:cxn>
                <a:cxn ang="0">
                  <a:pos x="70" y="62"/>
                </a:cxn>
                <a:cxn ang="0">
                  <a:pos x="72" y="66"/>
                </a:cxn>
                <a:cxn ang="0">
                  <a:pos x="73" y="77"/>
                </a:cxn>
                <a:cxn ang="0">
                  <a:pos x="76" y="75"/>
                </a:cxn>
                <a:cxn ang="0">
                  <a:pos x="73" y="89"/>
                </a:cxn>
                <a:cxn ang="0">
                  <a:pos x="72" y="94"/>
                </a:cxn>
                <a:cxn ang="0">
                  <a:pos x="69" y="100"/>
                </a:cxn>
                <a:cxn ang="0">
                  <a:pos x="56" y="119"/>
                </a:cxn>
                <a:cxn ang="0">
                  <a:pos x="53" y="122"/>
                </a:cxn>
                <a:cxn ang="0">
                  <a:pos x="47" y="127"/>
                </a:cxn>
                <a:cxn ang="0">
                  <a:pos x="38" y="133"/>
                </a:cxn>
                <a:cxn ang="0">
                  <a:pos x="28" y="137"/>
                </a:cxn>
                <a:cxn ang="0">
                  <a:pos x="22" y="139"/>
                </a:cxn>
                <a:cxn ang="0">
                  <a:pos x="10" y="140"/>
                </a:cxn>
                <a:cxn ang="0">
                  <a:pos x="9" y="141"/>
                </a:cxn>
                <a:cxn ang="0">
                  <a:pos x="3" y="144"/>
                </a:cxn>
                <a:cxn ang="0">
                  <a:pos x="0" y="149"/>
                </a:cxn>
                <a:cxn ang="0">
                  <a:pos x="3" y="156"/>
                </a:cxn>
                <a:cxn ang="0">
                  <a:pos x="7" y="159"/>
                </a:cxn>
                <a:cxn ang="0">
                  <a:pos x="13" y="158"/>
                </a:cxn>
                <a:cxn ang="0">
                  <a:pos x="25" y="156"/>
                </a:cxn>
                <a:cxn ang="0">
                  <a:pos x="34" y="155"/>
                </a:cxn>
                <a:cxn ang="0">
                  <a:pos x="44" y="150"/>
                </a:cxn>
                <a:cxn ang="0">
                  <a:pos x="59" y="141"/>
                </a:cxn>
                <a:cxn ang="0">
                  <a:pos x="65" y="137"/>
                </a:cxn>
                <a:cxn ang="0">
                  <a:pos x="70" y="131"/>
                </a:cxn>
                <a:cxn ang="0">
                  <a:pos x="87" y="106"/>
                </a:cxn>
                <a:cxn ang="0">
                  <a:pos x="90" y="97"/>
                </a:cxn>
                <a:cxn ang="0">
                  <a:pos x="91" y="91"/>
                </a:cxn>
                <a:cxn ang="0">
                  <a:pos x="93" y="77"/>
                </a:cxn>
                <a:cxn ang="0">
                  <a:pos x="91" y="66"/>
                </a:cxn>
                <a:cxn ang="0">
                  <a:pos x="90" y="61"/>
                </a:cxn>
                <a:cxn ang="0">
                  <a:pos x="87" y="52"/>
                </a:cxn>
                <a:cxn ang="0">
                  <a:pos x="70" y="27"/>
                </a:cxn>
                <a:cxn ang="0">
                  <a:pos x="65" y="21"/>
                </a:cxn>
                <a:cxn ang="0">
                  <a:pos x="59" y="16"/>
                </a:cxn>
                <a:cxn ang="0">
                  <a:pos x="44" y="8"/>
                </a:cxn>
                <a:cxn ang="0">
                  <a:pos x="34" y="3"/>
                </a:cxn>
                <a:cxn ang="0">
                  <a:pos x="25" y="2"/>
                </a:cxn>
                <a:cxn ang="0">
                  <a:pos x="9" y="0"/>
                </a:cxn>
              </a:cxnLst>
              <a:rect l="0" t="0" r="r" b="b"/>
              <a:pathLst>
                <a:path w="93" h="159">
                  <a:moveTo>
                    <a:pt x="9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7" y="18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8" y="21"/>
                  </a:lnTo>
                  <a:lnTo>
                    <a:pt x="34" y="24"/>
                  </a:lnTo>
                  <a:lnTo>
                    <a:pt x="38" y="25"/>
                  </a:lnTo>
                  <a:lnTo>
                    <a:pt x="44" y="28"/>
                  </a:lnTo>
                  <a:lnTo>
                    <a:pt x="47" y="31"/>
                  </a:lnTo>
                  <a:lnTo>
                    <a:pt x="50" y="33"/>
                  </a:lnTo>
                  <a:lnTo>
                    <a:pt x="53" y="36"/>
                  </a:lnTo>
                  <a:lnTo>
                    <a:pt x="56" y="36"/>
                  </a:lnTo>
                  <a:lnTo>
                    <a:pt x="56" y="38"/>
                  </a:lnTo>
                  <a:lnTo>
                    <a:pt x="63" y="46"/>
                  </a:lnTo>
                  <a:lnTo>
                    <a:pt x="69" y="58"/>
                  </a:lnTo>
                  <a:lnTo>
                    <a:pt x="70" y="62"/>
                  </a:lnTo>
                  <a:lnTo>
                    <a:pt x="72" y="63"/>
                  </a:lnTo>
                  <a:lnTo>
                    <a:pt x="72" y="66"/>
                  </a:lnTo>
                  <a:lnTo>
                    <a:pt x="73" y="69"/>
                  </a:lnTo>
                  <a:lnTo>
                    <a:pt x="73" y="77"/>
                  </a:lnTo>
                  <a:lnTo>
                    <a:pt x="75" y="83"/>
                  </a:lnTo>
                  <a:lnTo>
                    <a:pt x="76" y="75"/>
                  </a:lnTo>
                  <a:lnTo>
                    <a:pt x="73" y="81"/>
                  </a:lnTo>
                  <a:lnTo>
                    <a:pt x="73" y="89"/>
                  </a:lnTo>
                  <a:lnTo>
                    <a:pt x="72" y="91"/>
                  </a:lnTo>
                  <a:lnTo>
                    <a:pt x="72" y="94"/>
                  </a:lnTo>
                  <a:lnTo>
                    <a:pt x="70" y="96"/>
                  </a:lnTo>
                  <a:lnTo>
                    <a:pt x="69" y="100"/>
                  </a:lnTo>
                  <a:lnTo>
                    <a:pt x="63" y="112"/>
                  </a:lnTo>
                  <a:lnTo>
                    <a:pt x="56" y="119"/>
                  </a:lnTo>
                  <a:lnTo>
                    <a:pt x="56" y="122"/>
                  </a:lnTo>
                  <a:lnTo>
                    <a:pt x="53" y="122"/>
                  </a:lnTo>
                  <a:lnTo>
                    <a:pt x="50" y="125"/>
                  </a:lnTo>
                  <a:lnTo>
                    <a:pt x="47" y="127"/>
                  </a:lnTo>
                  <a:lnTo>
                    <a:pt x="44" y="130"/>
                  </a:lnTo>
                  <a:lnTo>
                    <a:pt x="38" y="133"/>
                  </a:lnTo>
                  <a:lnTo>
                    <a:pt x="34" y="134"/>
                  </a:lnTo>
                  <a:lnTo>
                    <a:pt x="28" y="137"/>
                  </a:lnTo>
                  <a:lnTo>
                    <a:pt x="25" y="139"/>
                  </a:lnTo>
                  <a:lnTo>
                    <a:pt x="22" y="139"/>
                  </a:lnTo>
                  <a:lnTo>
                    <a:pt x="17" y="140"/>
                  </a:lnTo>
                  <a:lnTo>
                    <a:pt x="10" y="140"/>
                  </a:lnTo>
                  <a:lnTo>
                    <a:pt x="4" y="143"/>
                  </a:lnTo>
                  <a:lnTo>
                    <a:pt x="9" y="141"/>
                  </a:lnTo>
                  <a:lnTo>
                    <a:pt x="6" y="141"/>
                  </a:lnTo>
                  <a:lnTo>
                    <a:pt x="3" y="144"/>
                  </a:lnTo>
                  <a:lnTo>
                    <a:pt x="1" y="146"/>
                  </a:lnTo>
                  <a:lnTo>
                    <a:pt x="0" y="149"/>
                  </a:lnTo>
                  <a:lnTo>
                    <a:pt x="0" y="153"/>
                  </a:lnTo>
                  <a:lnTo>
                    <a:pt x="3" y="156"/>
                  </a:lnTo>
                  <a:lnTo>
                    <a:pt x="4" y="158"/>
                  </a:lnTo>
                  <a:lnTo>
                    <a:pt x="7" y="159"/>
                  </a:lnTo>
                  <a:lnTo>
                    <a:pt x="9" y="159"/>
                  </a:lnTo>
                  <a:lnTo>
                    <a:pt x="13" y="158"/>
                  </a:lnTo>
                  <a:lnTo>
                    <a:pt x="20" y="158"/>
                  </a:lnTo>
                  <a:lnTo>
                    <a:pt x="25" y="156"/>
                  </a:lnTo>
                  <a:lnTo>
                    <a:pt x="28" y="156"/>
                  </a:lnTo>
                  <a:lnTo>
                    <a:pt x="34" y="155"/>
                  </a:lnTo>
                  <a:lnTo>
                    <a:pt x="40" y="152"/>
                  </a:lnTo>
                  <a:lnTo>
                    <a:pt x="44" y="150"/>
                  </a:lnTo>
                  <a:lnTo>
                    <a:pt x="56" y="144"/>
                  </a:lnTo>
                  <a:lnTo>
                    <a:pt x="59" y="141"/>
                  </a:lnTo>
                  <a:lnTo>
                    <a:pt x="62" y="140"/>
                  </a:lnTo>
                  <a:lnTo>
                    <a:pt x="65" y="137"/>
                  </a:lnTo>
                  <a:lnTo>
                    <a:pt x="68" y="134"/>
                  </a:lnTo>
                  <a:lnTo>
                    <a:pt x="70" y="131"/>
                  </a:lnTo>
                  <a:lnTo>
                    <a:pt x="78" y="124"/>
                  </a:lnTo>
                  <a:lnTo>
                    <a:pt x="87" y="106"/>
                  </a:lnTo>
                  <a:lnTo>
                    <a:pt x="88" y="102"/>
                  </a:lnTo>
                  <a:lnTo>
                    <a:pt x="90" y="97"/>
                  </a:lnTo>
                  <a:lnTo>
                    <a:pt x="90" y="94"/>
                  </a:lnTo>
                  <a:lnTo>
                    <a:pt x="91" y="91"/>
                  </a:lnTo>
                  <a:lnTo>
                    <a:pt x="91" y="84"/>
                  </a:lnTo>
                  <a:lnTo>
                    <a:pt x="93" y="77"/>
                  </a:lnTo>
                  <a:lnTo>
                    <a:pt x="91" y="74"/>
                  </a:lnTo>
                  <a:lnTo>
                    <a:pt x="91" y="66"/>
                  </a:lnTo>
                  <a:lnTo>
                    <a:pt x="90" y="63"/>
                  </a:lnTo>
                  <a:lnTo>
                    <a:pt x="90" y="61"/>
                  </a:lnTo>
                  <a:lnTo>
                    <a:pt x="88" y="56"/>
                  </a:lnTo>
                  <a:lnTo>
                    <a:pt x="87" y="52"/>
                  </a:lnTo>
                  <a:lnTo>
                    <a:pt x="78" y="34"/>
                  </a:lnTo>
                  <a:lnTo>
                    <a:pt x="70" y="27"/>
                  </a:lnTo>
                  <a:lnTo>
                    <a:pt x="68" y="24"/>
                  </a:lnTo>
                  <a:lnTo>
                    <a:pt x="65" y="21"/>
                  </a:lnTo>
                  <a:lnTo>
                    <a:pt x="62" y="18"/>
                  </a:lnTo>
                  <a:lnTo>
                    <a:pt x="59" y="16"/>
                  </a:lnTo>
                  <a:lnTo>
                    <a:pt x="56" y="13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7" name="Freeform 169"/>
            <p:cNvSpPr>
              <a:spLocks/>
            </p:cNvSpPr>
            <p:nvPr/>
          </p:nvSpPr>
          <p:spPr bwMode="auto">
            <a:xfrm>
              <a:off x="4465" y="1669"/>
              <a:ext cx="131" cy="18"/>
            </a:xfrm>
            <a:custGeom>
              <a:avLst/>
              <a:gdLst/>
              <a:ahLst/>
              <a:cxnLst>
                <a:cxn ang="0">
                  <a:pos x="122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2" y="18"/>
                </a:cxn>
              </a:cxnLst>
              <a:rect l="0" t="0" r="r" b="b"/>
              <a:pathLst>
                <a:path w="131" h="18">
                  <a:moveTo>
                    <a:pt x="122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8" name="Freeform 170"/>
            <p:cNvSpPr>
              <a:spLocks/>
            </p:cNvSpPr>
            <p:nvPr/>
          </p:nvSpPr>
          <p:spPr bwMode="auto">
            <a:xfrm>
              <a:off x="4465" y="1812"/>
              <a:ext cx="131" cy="18"/>
            </a:xfrm>
            <a:custGeom>
              <a:avLst/>
              <a:gdLst/>
              <a:ahLst/>
              <a:cxnLst>
                <a:cxn ang="0">
                  <a:pos x="122" y="18"/>
                </a:cxn>
                <a:cxn ang="0">
                  <a:pos x="125" y="18"/>
                </a:cxn>
                <a:cxn ang="0">
                  <a:pos x="128" y="15"/>
                </a:cxn>
                <a:cxn ang="0">
                  <a:pos x="131" y="12"/>
                </a:cxn>
                <a:cxn ang="0">
                  <a:pos x="131" y="6"/>
                </a:cxn>
                <a:cxn ang="0">
                  <a:pos x="128" y="3"/>
                </a:cxn>
                <a:cxn ang="0">
                  <a:pos x="12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22" y="18"/>
                </a:cxn>
              </a:cxnLst>
              <a:rect l="0" t="0" r="r" b="b"/>
              <a:pathLst>
                <a:path w="131" h="18">
                  <a:moveTo>
                    <a:pt x="122" y="18"/>
                  </a:moveTo>
                  <a:lnTo>
                    <a:pt x="125" y="18"/>
                  </a:lnTo>
                  <a:lnTo>
                    <a:pt x="128" y="15"/>
                  </a:lnTo>
                  <a:lnTo>
                    <a:pt x="131" y="12"/>
                  </a:lnTo>
                  <a:lnTo>
                    <a:pt x="131" y="6"/>
                  </a:lnTo>
                  <a:lnTo>
                    <a:pt x="128" y="3"/>
                  </a:lnTo>
                  <a:lnTo>
                    <a:pt x="12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2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19" name="Freeform 171"/>
            <p:cNvSpPr>
              <a:spLocks/>
            </p:cNvSpPr>
            <p:nvPr/>
          </p:nvSpPr>
          <p:spPr bwMode="auto">
            <a:xfrm>
              <a:off x="4465" y="1669"/>
              <a:ext cx="18" cy="161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55"/>
                </a:cxn>
                <a:cxn ang="0">
                  <a:pos x="3" y="158"/>
                </a:cxn>
                <a:cxn ang="0">
                  <a:pos x="6" y="161"/>
                </a:cxn>
                <a:cxn ang="0">
                  <a:pos x="12" y="161"/>
                </a:cxn>
                <a:cxn ang="0">
                  <a:pos x="15" y="158"/>
                </a:cxn>
                <a:cxn ang="0">
                  <a:pos x="18" y="155"/>
                </a:cxn>
                <a:cxn ang="0">
                  <a:pos x="18" y="152"/>
                </a:cxn>
                <a:cxn ang="0">
                  <a:pos x="18" y="9"/>
                </a:cxn>
              </a:cxnLst>
              <a:rect l="0" t="0" r="r" b="b"/>
              <a:pathLst>
                <a:path w="18" h="161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55"/>
                  </a:lnTo>
                  <a:lnTo>
                    <a:pt x="3" y="158"/>
                  </a:lnTo>
                  <a:lnTo>
                    <a:pt x="6" y="161"/>
                  </a:lnTo>
                  <a:lnTo>
                    <a:pt x="12" y="161"/>
                  </a:lnTo>
                  <a:lnTo>
                    <a:pt x="15" y="158"/>
                  </a:lnTo>
                  <a:lnTo>
                    <a:pt x="18" y="155"/>
                  </a:lnTo>
                  <a:lnTo>
                    <a:pt x="18" y="152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0" name="Freeform 172"/>
            <p:cNvSpPr>
              <a:spLocks/>
            </p:cNvSpPr>
            <p:nvPr/>
          </p:nvSpPr>
          <p:spPr bwMode="auto">
            <a:xfrm>
              <a:off x="4372" y="1696"/>
              <a:ext cx="95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89" y="17"/>
                </a:cxn>
                <a:cxn ang="0">
                  <a:pos x="92" y="14"/>
                </a:cxn>
                <a:cxn ang="0">
                  <a:pos x="95" y="12"/>
                </a:cxn>
                <a:cxn ang="0">
                  <a:pos x="95" y="6"/>
                </a:cxn>
                <a:cxn ang="0">
                  <a:pos x="92" y="3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9" y="0"/>
                </a:cxn>
              </a:cxnLst>
              <a:rect l="0" t="0" r="r" b="b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2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1" name="Freeform 173"/>
            <p:cNvSpPr>
              <a:spLocks/>
            </p:cNvSpPr>
            <p:nvPr/>
          </p:nvSpPr>
          <p:spPr bwMode="auto">
            <a:xfrm>
              <a:off x="4384" y="1783"/>
              <a:ext cx="95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89" y="17"/>
                </a:cxn>
                <a:cxn ang="0">
                  <a:pos x="92" y="14"/>
                </a:cxn>
                <a:cxn ang="0">
                  <a:pos x="95" y="11"/>
                </a:cxn>
                <a:cxn ang="0">
                  <a:pos x="95" y="5"/>
                </a:cxn>
                <a:cxn ang="0">
                  <a:pos x="92" y="2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9" y="0"/>
                </a:cxn>
              </a:cxnLst>
              <a:rect l="0" t="0" r="r" b="b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1"/>
                  </a:lnTo>
                  <a:lnTo>
                    <a:pt x="95" y="5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2" name="Freeform 174"/>
            <p:cNvSpPr>
              <a:spLocks/>
            </p:cNvSpPr>
            <p:nvPr/>
          </p:nvSpPr>
          <p:spPr bwMode="auto">
            <a:xfrm>
              <a:off x="4649" y="1746"/>
              <a:ext cx="65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59" y="17"/>
                </a:cxn>
                <a:cxn ang="0">
                  <a:pos x="62" y="14"/>
                </a:cxn>
                <a:cxn ang="0">
                  <a:pos x="65" y="12"/>
                </a:cxn>
                <a:cxn ang="0">
                  <a:pos x="65" y="6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9" y="0"/>
                </a:cxn>
              </a:cxnLst>
              <a:rect l="0" t="0" r="r" b="b"/>
              <a:pathLst>
                <a:path w="6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9" y="17"/>
                  </a:lnTo>
                  <a:lnTo>
                    <a:pt x="62" y="14"/>
                  </a:lnTo>
                  <a:lnTo>
                    <a:pt x="65" y="12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3" name="Freeform 175"/>
            <p:cNvSpPr>
              <a:spLocks/>
            </p:cNvSpPr>
            <p:nvPr/>
          </p:nvSpPr>
          <p:spPr bwMode="auto">
            <a:xfrm>
              <a:off x="4680" y="1753"/>
              <a:ext cx="74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8" y="18"/>
                </a:cxn>
                <a:cxn ang="0">
                  <a:pos x="71" y="15"/>
                </a:cxn>
                <a:cxn ang="0">
                  <a:pos x="74" y="12"/>
                </a:cxn>
                <a:cxn ang="0">
                  <a:pos x="74" y="6"/>
                </a:cxn>
                <a:cxn ang="0">
                  <a:pos x="71" y="3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9" y="0"/>
                </a:cxn>
              </a:cxnLst>
              <a:rect l="0" t="0" r="r" b="b"/>
              <a:pathLst>
                <a:path w="74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8" y="18"/>
                  </a:lnTo>
                  <a:lnTo>
                    <a:pt x="71" y="15"/>
                  </a:lnTo>
                  <a:lnTo>
                    <a:pt x="74" y="12"/>
                  </a:lnTo>
                  <a:lnTo>
                    <a:pt x="74" y="6"/>
                  </a:lnTo>
                  <a:lnTo>
                    <a:pt x="71" y="3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4" name="Freeform 176"/>
            <p:cNvSpPr>
              <a:spLocks/>
            </p:cNvSpPr>
            <p:nvPr/>
          </p:nvSpPr>
          <p:spPr bwMode="auto">
            <a:xfrm>
              <a:off x="4680" y="1879"/>
              <a:ext cx="49" cy="126"/>
            </a:xfrm>
            <a:custGeom>
              <a:avLst/>
              <a:gdLst/>
              <a:ahLst/>
              <a:cxnLst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3" y="1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3" y="1"/>
                </a:cxn>
                <a:cxn ang="0">
                  <a:pos x="30" y="3"/>
                </a:cxn>
                <a:cxn ang="0">
                  <a:pos x="30" y="4"/>
                </a:cxn>
                <a:cxn ang="0">
                  <a:pos x="28" y="7"/>
                </a:cxn>
                <a:cxn ang="0">
                  <a:pos x="0" y="145"/>
                </a:cxn>
                <a:cxn ang="0">
                  <a:pos x="0" y="150"/>
                </a:cxn>
                <a:cxn ang="0">
                  <a:pos x="2" y="151"/>
                </a:cxn>
                <a:cxn ang="0">
                  <a:pos x="3" y="154"/>
                </a:cxn>
                <a:cxn ang="0">
                  <a:pos x="5" y="154"/>
                </a:cxn>
                <a:cxn ang="0">
                  <a:pos x="8" y="156"/>
                </a:cxn>
                <a:cxn ang="0">
                  <a:pos x="12" y="156"/>
                </a:cxn>
                <a:cxn ang="0">
                  <a:pos x="13" y="154"/>
                </a:cxn>
                <a:cxn ang="0">
                  <a:pos x="16" y="153"/>
                </a:cxn>
                <a:cxn ang="0">
                  <a:pos x="16" y="151"/>
                </a:cxn>
                <a:cxn ang="0">
                  <a:pos x="18" y="148"/>
                </a:cxn>
                <a:cxn ang="0">
                  <a:pos x="46" y="10"/>
                </a:cxn>
              </a:cxnLst>
              <a:rect l="0" t="0" r="r" b="b"/>
              <a:pathLst>
                <a:path w="46" h="156">
                  <a:moveTo>
                    <a:pt x="46" y="10"/>
                  </a:moveTo>
                  <a:lnTo>
                    <a:pt x="46" y="6"/>
                  </a:lnTo>
                  <a:lnTo>
                    <a:pt x="44" y="4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145"/>
                  </a:lnTo>
                  <a:lnTo>
                    <a:pt x="0" y="150"/>
                  </a:lnTo>
                  <a:lnTo>
                    <a:pt x="2" y="151"/>
                  </a:lnTo>
                  <a:lnTo>
                    <a:pt x="3" y="154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2" y="156"/>
                  </a:lnTo>
                  <a:lnTo>
                    <a:pt x="13" y="154"/>
                  </a:lnTo>
                  <a:lnTo>
                    <a:pt x="16" y="153"/>
                  </a:lnTo>
                  <a:lnTo>
                    <a:pt x="16" y="151"/>
                  </a:lnTo>
                  <a:lnTo>
                    <a:pt x="18" y="148"/>
                  </a:lnTo>
                  <a:lnTo>
                    <a:pt x="4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5" name="Freeform 177"/>
            <p:cNvSpPr>
              <a:spLocks/>
            </p:cNvSpPr>
            <p:nvPr/>
          </p:nvSpPr>
          <p:spPr bwMode="auto">
            <a:xfrm>
              <a:off x="3258" y="1188"/>
              <a:ext cx="155" cy="6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143" y="73"/>
                </a:cxn>
                <a:cxn ang="0">
                  <a:pos x="149" y="73"/>
                </a:cxn>
                <a:cxn ang="0">
                  <a:pos x="152" y="72"/>
                </a:cxn>
                <a:cxn ang="0">
                  <a:pos x="153" y="70"/>
                </a:cxn>
                <a:cxn ang="0">
                  <a:pos x="155" y="68"/>
                </a:cxn>
                <a:cxn ang="0">
                  <a:pos x="155" y="62"/>
                </a:cxn>
                <a:cxn ang="0">
                  <a:pos x="153" y="59"/>
                </a:cxn>
                <a:cxn ang="0">
                  <a:pos x="152" y="57"/>
                </a:cxn>
                <a:cxn ang="0">
                  <a:pos x="149" y="56"/>
                </a:cxn>
                <a:cxn ang="0">
                  <a:pos x="12" y="0"/>
                </a:cxn>
              </a:cxnLst>
              <a:rect l="0" t="0" r="r" b="b"/>
              <a:pathLst>
                <a:path w="155" h="73">
                  <a:moveTo>
                    <a:pt x="12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143" y="73"/>
                  </a:lnTo>
                  <a:lnTo>
                    <a:pt x="149" y="73"/>
                  </a:lnTo>
                  <a:lnTo>
                    <a:pt x="152" y="72"/>
                  </a:lnTo>
                  <a:lnTo>
                    <a:pt x="153" y="70"/>
                  </a:lnTo>
                  <a:lnTo>
                    <a:pt x="155" y="68"/>
                  </a:lnTo>
                  <a:lnTo>
                    <a:pt x="155" y="62"/>
                  </a:lnTo>
                  <a:lnTo>
                    <a:pt x="153" y="59"/>
                  </a:lnTo>
                  <a:lnTo>
                    <a:pt x="152" y="57"/>
                  </a:lnTo>
                  <a:lnTo>
                    <a:pt x="149" y="5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6" name="Freeform 178"/>
            <p:cNvSpPr>
              <a:spLocks/>
            </p:cNvSpPr>
            <p:nvPr/>
          </p:nvSpPr>
          <p:spPr bwMode="auto">
            <a:xfrm>
              <a:off x="3257" y="1322"/>
              <a:ext cx="159" cy="325"/>
            </a:xfrm>
            <a:custGeom>
              <a:avLst/>
              <a:gdLst/>
              <a:ahLst/>
              <a:cxnLst>
                <a:cxn ang="0">
                  <a:pos x="2" y="336"/>
                </a:cxn>
                <a:cxn ang="0">
                  <a:pos x="0" y="339"/>
                </a:cxn>
                <a:cxn ang="0">
                  <a:pos x="0" y="343"/>
                </a:cxn>
                <a:cxn ang="0">
                  <a:pos x="3" y="346"/>
                </a:cxn>
                <a:cxn ang="0">
                  <a:pos x="5" y="348"/>
                </a:cxn>
                <a:cxn ang="0">
                  <a:pos x="8" y="349"/>
                </a:cxn>
                <a:cxn ang="0">
                  <a:pos x="12" y="349"/>
                </a:cxn>
                <a:cxn ang="0">
                  <a:pos x="15" y="346"/>
                </a:cxn>
                <a:cxn ang="0">
                  <a:pos x="17" y="345"/>
                </a:cxn>
                <a:cxn ang="0">
                  <a:pos x="181" y="13"/>
                </a:cxn>
                <a:cxn ang="0">
                  <a:pos x="183" y="11"/>
                </a:cxn>
                <a:cxn ang="0">
                  <a:pos x="183" y="6"/>
                </a:cxn>
                <a:cxn ang="0">
                  <a:pos x="180" y="3"/>
                </a:cxn>
                <a:cxn ang="0">
                  <a:pos x="178" y="2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68" y="3"/>
                </a:cxn>
                <a:cxn ang="0">
                  <a:pos x="167" y="5"/>
                </a:cxn>
                <a:cxn ang="0">
                  <a:pos x="2" y="336"/>
                </a:cxn>
              </a:cxnLst>
              <a:rect l="0" t="0" r="r" b="b"/>
              <a:pathLst>
                <a:path w="183" h="349">
                  <a:moveTo>
                    <a:pt x="2" y="336"/>
                  </a:moveTo>
                  <a:lnTo>
                    <a:pt x="0" y="339"/>
                  </a:lnTo>
                  <a:lnTo>
                    <a:pt x="0" y="343"/>
                  </a:lnTo>
                  <a:lnTo>
                    <a:pt x="3" y="346"/>
                  </a:lnTo>
                  <a:lnTo>
                    <a:pt x="5" y="348"/>
                  </a:lnTo>
                  <a:lnTo>
                    <a:pt x="8" y="349"/>
                  </a:lnTo>
                  <a:lnTo>
                    <a:pt x="12" y="349"/>
                  </a:lnTo>
                  <a:lnTo>
                    <a:pt x="15" y="346"/>
                  </a:lnTo>
                  <a:lnTo>
                    <a:pt x="17" y="345"/>
                  </a:lnTo>
                  <a:lnTo>
                    <a:pt x="181" y="13"/>
                  </a:lnTo>
                  <a:lnTo>
                    <a:pt x="183" y="11"/>
                  </a:lnTo>
                  <a:lnTo>
                    <a:pt x="183" y="6"/>
                  </a:lnTo>
                  <a:lnTo>
                    <a:pt x="180" y="3"/>
                  </a:lnTo>
                  <a:lnTo>
                    <a:pt x="178" y="2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8" y="3"/>
                  </a:lnTo>
                  <a:lnTo>
                    <a:pt x="167" y="5"/>
                  </a:lnTo>
                  <a:lnTo>
                    <a:pt x="2" y="3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7" name="Freeform 179"/>
            <p:cNvSpPr>
              <a:spLocks/>
            </p:cNvSpPr>
            <p:nvPr/>
          </p:nvSpPr>
          <p:spPr bwMode="auto">
            <a:xfrm>
              <a:off x="3245" y="1329"/>
              <a:ext cx="156" cy="156"/>
            </a:xfrm>
            <a:custGeom>
              <a:avLst/>
              <a:gdLst/>
              <a:ahLst/>
              <a:cxnLst>
                <a:cxn ang="0">
                  <a:pos x="142" y="153"/>
                </a:cxn>
                <a:cxn ang="0">
                  <a:pos x="145" y="156"/>
                </a:cxn>
                <a:cxn ang="0">
                  <a:pos x="150" y="156"/>
                </a:cxn>
                <a:cxn ang="0">
                  <a:pos x="153" y="153"/>
                </a:cxn>
                <a:cxn ang="0">
                  <a:pos x="156" y="150"/>
                </a:cxn>
                <a:cxn ang="0">
                  <a:pos x="156" y="144"/>
                </a:cxn>
                <a:cxn ang="0">
                  <a:pos x="153" y="141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142" y="153"/>
                </a:cxn>
              </a:cxnLst>
              <a:rect l="0" t="0" r="r" b="b"/>
              <a:pathLst>
                <a:path w="156" h="156">
                  <a:moveTo>
                    <a:pt x="142" y="153"/>
                  </a:moveTo>
                  <a:lnTo>
                    <a:pt x="145" y="156"/>
                  </a:lnTo>
                  <a:lnTo>
                    <a:pt x="150" y="156"/>
                  </a:lnTo>
                  <a:lnTo>
                    <a:pt x="153" y="153"/>
                  </a:lnTo>
                  <a:lnTo>
                    <a:pt x="156" y="150"/>
                  </a:lnTo>
                  <a:lnTo>
                    <a:pt x="156" y="144"/>
                  </a:lnTo>
                  <a:lnTo>
                    <a:pt x="153" y="141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142" y="1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8" name="Freeform 180"/>
            <p:cNvSpPr>
              <a:spLocks/>
            </p:cNvSpPr>
            <p:nvPr/>
          </p:nvSpPr>
          <p:spPr bwMode="auto">
            <a:xfrm>
              <a:off x="3258" y="1853"/>
              <a:ext cx="128" cy="211"/>
            </a:xfrm>
            <a:custGeom>
              <a:avLst/>
              <a:gdLst/>
              <a:ahLst/>
              <a:cxnLst>
                <a:cxn ang="0">
                  <a:pos x="127" y="13"/>
                </a:cxn>
                <a:cxn ang="0">
                  <a:pos x="128" y="12"/>
                </a:cxn>
                <a:cxn ang="0">
                  <a:pos x="128" y="6"/>
                </a:cxn>
                <a:cxn ang="0">
                  <a:pos x="125" y="3"/>
                </a:cxn>
                <a:cxn ang="0">
                  <a:pos x="122" y="0"/>
                </a:cxn>
                <a:cxn ang="0">
                  <a:pos x="117" y="0"/>
                </a:cxn>
                <a:cxn ang="0">
                  <a:pos x="114" y="3"/>
                </a:cxn>
                <a:cxn ang="0">
                  <a:pos x="112" y="5"/>
                </a:cxn>
                <a:cxn ang="0">
                  <a:pos x="2" y="197"/>
                </a:cxn>
                <a:cxn ang="0">
                  <a:pos x="0" y="199"/>
                </a:cxn>
                <a:cxn ang="0">
                  <a:pos x="0" y="205"/>
                </a:cxn>
                <a:cxn ang="0">
                  <a:pos x="3" y="208"/>
                </a:cxn>
                <a:cxn ang="0">
                  <a:pos x="6" y="211"/>
                </a:cxn>
                <a:cxn ang="0">
                  <a:pos x="12" y="211"/>
                </a:cxn>
                <a:cxn ang="0">
                  <a:pos x="15" y="208"/>
                </a:cxn>
                <a:cxn ang="0">
                  <a:pos x="16" y="206"/>
                </a:cxn>
                <a:cxn ang="0">
                  <a:pos x="127" y="13"/>
                </a:cxn>
              </a:cxnLst>
              <a:rect l="0" t="0" r="r" b="b"/>
              <a:pathLst>
                <a:path w="128" h="211">
                  <a:moveTo>
                    <a:pt x="127" y="13"/>
                  </a:moveTo>
                  <a:lnTo>
                    <a:pt x="128" y="12"/>
                  </a:lnTo>
                  <a:lnTo>
                    <a:pt x="128" y="6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14" y="3"/>
                  </a:lnTo>
                  <a:lnTo>
                    <a:pt x="112" y="5"/>
                  </a:lnTo>
                  <a:lnTo>
                    <a:pt x="2" y="197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6" y="211"/>
                  </a:lnTo>
                  <a:lnTo>
                    <a:pt x="12" y="211"/>
                  </a:lnTo>
                  <a:lnTo>
                    <a:pt x="15" y="208"/>
                  </a:lnTo>
                  <a:lnTo>
                    <a:pt x="16" y="206"/>
                  </a:lnTo>
                  <a:lnTo>
                    <a:pt x="12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29" name="Freeform 181"/>
            <p:cNvSpPr>
              <a:spLocks/>
            </p:cNvSpPr>
            <p:nvPr/>
          </p:nvSpPr>
          <p:spPr bwMode="auto">
            <a:xfrm>
              <a:off x="3258" y="1957"/>
              <a:ext cx="116" cy="548"/>
            </a:xfrm>
            <a:custGeom>
              <a:avLst/>
              <a:gdLst/>
              <a:ahLst/>
              <a:cxnLst>
                <a:cxn ang="0">
                  <a:pos x="128" y="10"/>
                </a:cxn>
                <a:cxn ang="0">
                  <a:pos x="128" y="5"/>
                </a:cxn>
                <a:cxn ang="0">
                  <a:pos x="127" y="4"/>
                </a:cxn>
                <a:cxn ang="0">
                  <a:pos x="125" y="1"/>
                </a:cxn>
                <a:cxn ang="0">
                  <a:pos x="124" y="1"/>
                </a:cxn>
                <a:cxn ang="0">
                  <a:pos x="121" y="0"/>
                </a:cxn>
                <a:cxn ang="0">
                  <a:pos x="117" y="0"/>
                </a:cxn>
                <a:cxn ang="0">
                  <a:pos x="115" y="1"/>
                </a:cxn>
                <a:cxn ang="0">
                  <a:pos x="112" y="3"/>
                </a:cxn>
                <a:cxn ang="0">
                  <a:pos x="112" y="4"/>
                </a:cxn>
                <a:cxn ang="0">
                  <a:pos x="111" y="7"/>
                </a:cxn>
                <a:cxn ang="0">
                  <a:pos x="0" y="559"/>
                </a:cxn>
                <a:cxn ang="0">
                  <a:pos x="0" y="563"/>
                </a:cxn>
                <a:cxn ang="0">
                  <a:pos x="2" y="565"/>
                </a:cxn>
                <a:cxn ang="0">
                  <a:pos x="3" y="568"/>
                </a:cxn>
                <a:cxn ang="0">
                  <a:pos x="5" y="568"/>
                </a:cxn>
                <a:cxn ang="0">
                  <a:pos x="8" y="569"/>
                </a:cxn>
                <a:cxn ang="0">
                  <a:pos x="12" y="569"/>
                </a:cxn>
                <a:cxn ang="0">
                  <a:pos x="14" y="568"/>
                </a:cxn>
                <a:cxn ang="0">
                  <a:pos x="16" y="566"/>
                </a:cxn>
                <a:cxn ang="0">
                  <a:pos x="16" y="565"/>
                </a:cxn>
                <a:cxn ang="0">
                  <a:pos x="18" y="562"/>
                </a:cxn>
                <a:cxn ang="0">
                  <a:pos x="128" y="10"/>
                </a:cxn>
              </a:cxnLst>
              <a:rect l="0" t="0" r="r" b="b"/>
              <a:pathLst>
                <a:path w="128" h="569">
                  <a:moveTo>
                    <a:pt x="128" y="10"/>
                  </a:moveTo>
                  <a:lnTo>
                    <a:pt x="128" y="5"/>
                  </a:lnTo>
                  <a:lnTo>
                    <a:pt x="127" y="4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0"/>
                  </a:lnTo>
                  <a:lnTo>
                    <a:pt x="117" y="0"/>
                  </a:lnTo>
                  <a:lnTo>
                    <a:pt x="115" y="1"/>
                  </a:lnTo>
                  <a:lnTo>
                    <a:pt x="112" y="3"/>
                  </a:lnTo>
                  <a:lnTo>
                    <a:pt x="112" y="4"/>
                  </a:lnTo>
                  <a:lnTo>
                    <a:pt x="111" y="7"/>
                  </a:lnTo>
                  <a:lnTo>
                    <a:pt x="0" y="559"/>
                  </a:lnTo>
                  <a:lnTo>
                    <a:pt x="0" y="563"/>
                  </a:lnTo>
                  <a:lnTo>
                    <a:pt x="2" y="565"/>
                  </a:lnTo>
                  <a:lnTo>
                    <a:pt x="3" y="568"/>
                  </a:lnTo>
                  <a:lnTo>
                    <a:pt x="5" y="568"/>
                  </a:lnTo>
                  <a:lnTo>
                    <a:pt x="8" y="569"/>
                  </a:lnTo>
                  <a:lnTo>
                    <a:pt x="12" y="569"/>
                  </a:lnTo>
                  <a:lnTo>
                    <a:pt x="14" y="568"/>
                  </a:lnTo>
                  <a:lnTo>
                    <a:pt x="16" y="566"/>
                  </a:lnTo>
                  <a:lnTo>
                    <a:pt x="16" y="565"/>
                  </a:lnTo>
                  <a:lnTo>
                    <a:pt x="18" y="562"/>
                  </a:lnTo>
                  <a:lnTo>
                    <a:pt x="1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0" name="Freeform 182"/>
            <p:cNvSpPr>
              <a:spLocks/>
            </p:cNvSpPr>
            <p:nvPr/>
          </p:nvSpPr>
          <p:spPr bwMode="auto">
            <a:xfrm>
              <a:off x="3258" y="2102"/>
              <a:ext cx="100" cy="100"/>
            </a:xfrm>
            <a:custGeom>
              <a:avLst/>
              <a:gdLst/>
              <a:ahLst/>
              <a:cxnLst>
                <a:cxn ang="0">
                  <a:pos x="97" y="15"/>
                </a:cxn>
                <a:cxn ang="0">
                  <a:pos x="100" y="12"/>
                </a:cxn>
                <a:cxn ang="0">
                  <a:pos x="100" y="6"/>
                </a:cxn>
                <a:cxn ang="0">
                  <a:pos x="97" y="3"/>
                </a:cxn>
                <a:cxn ang="0">
                  <a:pos x="94" y="0"/>
                </a:cxn>
                <a:cxn ang="0">
                  <a:pos x="89" y="0"/>
                </a:cxn>
                <a:cxn ang="0">
                  <a:pos x="86" y="3"/>
                </a:cxn>
                <a:cxn ang="0">
                  <a:pos x="3" y="85"/>
                </a:cxn>
                <a:cxn ang="0">
                  <a:pos x="0" y="88"/>
                </a:cxn>
                <a:cxn ang="0">
                  <a:pos x="0" y="94"/>
                </a:cxn>
                <a:cxn ang="0">
                  <a:pos x="3" y="97"/>
                </a:cxn>
                <a:cxn ang="0">
                  <a:pos x="6" y="100"/>
                </a:cxn>
                <a:cxn ang="0">
                  <a:pos x="12" y="100"/>
                </a:cxn>
                <a:cxn ang="0">
                  <a:pos x="15" y="97"/>
                </a:cxn>
                <a:cxn ang="0">
                  <a:pos x="97" y="15"/>
                </a:cxn>
              </a:cxnLst>
              <a:rect l="0" t="0" r="r" b="b"/>
              <a:pathLst>
                <a:path w="100" h="100">
                  <a:moveTo>
                    <a:pt x="97" y="15"/>
                  </a:moveTo>
                  <a:lnTo>
                    <a:pt x="100" y="12"/>
                  </a:lnTo>
                  <a:lnTo>
                    <a:pt x="100" y="6"/>
                  </a:lnTo>
                  <a:lnTo>
                    <a:pt x="97" y="3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6" y="3"/>
                  </a:lnTo>
                  <a:lnTo>
                    <a:pt x="3" y="85"/>
                  </a:lnTo>
                  <a:lnTo>
                    <a:pt x="0" y="88"/>
                  </a:lnTo>
                  <a:lnTo>
                    <a:pt x="0" y="94"/>
                  </a:lnTo>
                  <a:lnTo>
                    <a:pt x="3" y="97"/>
                  </a:lnTo>
                  <a:lnTo>
                    <a:pt x="6" y="100"/>
                  </a:lnTo>
                  <a:lnTo>
                    <a:pt x="12" y="100"/>
                  </a:lnTo>
                  <a:lnTo>
                    <a:pt x="15" y="97"/>
                  </a:lnTo>
                  <a:lnTo>
                    <a:pt x="9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1" name="Freeform 183"/>
            <p:cNvSpPr>
              <a:spLocks/>
            </p:cNvSpPr>
            <p:nvPr/>
          </p:nvSpPr>
          <p:spPr bwMode="auto">
            <a:xfrm>
              <a:off x="3270" y="2191"/>
              <a:ext cx="100" cy="708"/>
            </a:xfrm>
            <a:custGeom>
              <a:avLst/>
              <a:gdLst/>
              <a:ahLst/>
              <a:cxnLst>
                <a:cxn ang="0">
                  <a:pos x="100" y="11"/>
                </a:cxn>
                <a:cxn ang="0">
                  <a:pos x="100" y="6"/>
                </a:cxn>
                <a:cxn ang="0">
                  <a:pos x="99" y="3"/>
                </a:cxn>
                <a:cxn ang="0">
                  <a:pos x="97" y="2"/>
                </a:cxn>
                <a:cxn ang="0">
                  <a:pos x="94" y="0"/>
                </a:cxn>
                <a:cxn ang="0">
                  <a:pos x="89" y="0"/>
                </a:cxn>
                <a:cxn ang="0">
                  <a:pos x="86" y="2"/>
                </a:cxn>
                <a:cxn ang="0">
                  <a:pos x="84" y="3"/>
                </a:cxn>
                <a:cxn ang="0">
                  <a:pos x="83" y="6"/>
                </a:cxn>
                <a:cxn ang="0">
                  <a:pos x="83" y="8"/>
                </a:cxn>
                <a:cxn ang="0">
                  <a:pos x="0" y="698"/>
                </a:cxn>
                <a:cxn ang="0">
                  <a:pos x="0" y="702"/>
                </a:cxn>
                <a:cxn ang="0">
                  <a:pos x="2" y="705"/>
                </a:cxn>
                <a:cxn ang="0">
                  <a:pos x="3" y="707"/>
                </a:cxn>
                <a:cxn ang="0">
                  <a:pos x="6" y="708"/>
                </a:cxn>
                <a:cxn ang="0">
                  <a:pos x="12" y="708"/>
                </a:cxn>
                <a:cxn ang="0">
                  <a:pos x="15" y="707"/>
                </a:cxn>
                <a:cxn ang="0">
                  <a:pos x="16" y="705"/>
                </a:cxn>
                <a:cxn ang="0">
                  <a:pos x="18" y="702"/>
                </a:cxn>
                <a:cxn ang="0">
                  <a:pos x="18" y="701"/>
                </a:cxn>
                <a:cxn ang="0">
                  <a:pos x="100" y="11"/>
                </a:cxn>
              </a:cxnLst>
              <a:rect l="0" t="0" r="r" b="b"/>
              <a:pathLst>
                <a:path w="100" h="708">
                  <a:moveTo>
                    <a:pt x="100" y="11"/>
                  </a:moveTo>
                  <a:lnTo>
                    <a:pt x="100" y="6"/>
                  </a:lnTo>
                  <a:lnTo>
                    <a:pt x="99" y="3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0" y="698"/>
                  </a:lnTo>
                  <a:lnTo>
                    <a:pt x="0" y="702"/>
                  </a:lnTo>
                  <a:lnTo>
                    <a:pt x="2" y="705"/>
                  </a:lnTo>
                  <a:lnTo>
                    <a:pt x="3" y="707"/>
                  </a:lnTo>
                  <a:lnTo>
                    <a:pt x="6" y="708"/>
                  </a:lnTo>
                  <a:lnTo>
                    <a:pt x="12" y="708"/>
                  </a:lnTo>
                  <a:lnTo>
                    <a:pt x="15" y="707"/>
                  </a:lnTo>
                  <a:lnTo>
                    <a:pt x="16" y="705"/>
                  </a:lnTo>
                  <a:lnTo>
                    <a:pt x="18" y="702"/>
                  </a:lnTo>
                  <a:lnTo>
                    <a:pt x="18" y="701"/>
                  </a:lnTo>
                  <a:lnTo>
                    <a:pt x="10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2" name="Freeform 184"/>
            <p:cNvSpPr>
              <a:spLocks/>
            </p:cNvSpPr>
            <p:nvPr/>
          </p:nvSpPr>
          <p:spPr bwMode="auto">
            <a:xfrm>
              <a:off x="4034" y="1310"/>
              <a:ext cx="72" cy="46"/>
            </a:xfrm>
            <a:custGeom>
              <a:avLst/>
              <a:gdLst/>
              <a:ahLst/>
              <a:cxnLst>
                <a:cxn ang="0">
                  <a:pos x="4" y="30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0" y="38"/>
                </a:cxn>
                <a:cxn ang="0">
                  <a:pos x="2" y="41"/>
                </a:cxn>
                <a:cxn ang="0">
                  <a:pos x="4" y="44"/>
                </a:cxn>
                <a:cxn ang="0">
                  <a:pos x="6" y="46"/>
                </a:cxn>
                <a:cxn ang="0">
                  <a:pos x="10" y="46"/>
                </a:cxn>
                <a:cxn ang="0">
                  <a:pos x="13" y="44"/>
                </a:cxn>
                <a:cxn ang="0">
                  <a:pos x="68" y="16"/>
                </a:cxn>
                <a:cxn ang="0">
                  <a:pos x="71" y="13"/>
                </a:cxn>
                <a:cxn ang="0">
                  <a:pos x="72" y="12"/>
                </a:cxn>
                <a:cxn ang="0">
                  <a:pos x="72" y="8"/>
                </a:cxn>
                <a:cxn ang="0">
                  <a:pos x="71" y="5"/>
                </a:cxn>
                <a:cxn ang="0">
                  <a:pos x="68" y="2"/>
                </a:cxn>
                <a:cxn ang="0">
                  <a:pos x="66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4" y="30"/>
                </a:cxn>
              </a:cxnLst>
              <a:rect l="0" t="0" r="r" b="b"/>
              <a:pathLst>
                <a:path w="72" h="46">
                  <a:moveTo>
                    <a:pt x="4" y="30"/>
                  </a:moveTo>
                  <a:lnTo>
                    <a:pt x="2" y="33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4" y="44"/>
                  </a:lnTo>
                  <a:lnTo>
                    <a:pt x="6" y="46"/>
                  </a:lnTo>
                  <a:lnTo>
                    <a:pt x="10" y="46"/>
                  </a:lnTo>
                  <a:lnTo>
                    <a:pt x="13" y="44"/>
                  </a:lnTo>
                  <a:lnTo>
                    <a:pt x="68" y="16"/>
                  </a:lnTo>
                  <a:lnTo>
                    <a:pt x="71" y="13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1" y="5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3" name="Freeform 185"/>
            <p:cNvSpPr>
              <a:spLocks/>
            </p:cNvSpPr>
            <p:nvPr/>
          </p:nvSpPr>
          <p:spPr bwMode="auto">
            <a:xfrm>
              <a:off x="3625" y="1163"/>
              <a:ext cx="459" cy="73"/>
            </a:xfrm>
            <a:custGeom>
              <a:avLst/>
              <a:gdLst/>
              <a:ahLst/>
              <a:cxnLst>
                <a:cxn ang="0">
                  <a:pos x="449" y="73"/>
                </a:cxn>
                <a:cxn ang="0">
                  <a:pos x="453" y="73"/>
                </a:cxn>
                <a:cxn ang="0">
                  <a:pos x="456" y="72"/>
                </a:cxn>
                <a:cxn ang="0">
                  <a:pos x="458" y="71"/>
                </a:cxn>
                <a:cxn ang="0">
                  <a:pos x="459" y="68"/>
                </a:cxn>
                <a:cxn ang="0">
                  <a:pos x="459" y="62"/>
                </a:cxn>
                <a:cxn ang="0">
                  <a:pos x="458" y="59"/>
                </a:cxn>
                <a:cxn ang="0">
                  <a:pos x="456" y="57"/>
                </a:cxn>
                <a:cxn ang="0">
                  <a:pos x="453" y="56"/>
                </a:cxn>
                <a:cxn ang="0">
                  <a:pos x="452" y="5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1" y="15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7" y="18"/>
                </a:cxn>
                <a:cxn ang="0">
                  <a:pos x="449" y="73"/>
                </a:cxn>
              </a:cxnLst>
              <a:rect l="0" t="0" r="r" b="b"/>
              <a:pathLst>
                <a:path w="459" h="73">
                  <a:moveTo>
                    <a:pt x="449" y="73"/>
                  </a:moveTo>
                  <a:lnTo>
                    <a:pt x="453" y="73"/>
                  </a:lnTo>
                  <a:lnTo>
                    <a:pt x="456" y="72"/>
                  </a:lnTo>
                  <a:lnTo>
                    <a:pt x="458" y="71"/>
                  </a:lnTo>
                  <a:lnTo>
                    <a:pt x="459" y="68"/>
                  </a:lnTo>
                  <a:lnTo>
                    <a:pt x="459" y="62"/>
                  </a:lnTo>
                  <a:lnTo>
                    <a:pt x="458" y="59"/>
                  </a:lnTo>
                  <a:lnTo>
                    <a:pt x="456" y="57"/>
                  </a:lnTo>
                  <a:lnTo>
                    <a:pt x="453" y="56"/>
                  </a:lnTo>
                  <a:lnTo>
                    <a:pt x="452" y="5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44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4" name="Freeform 186"/>
            <p:cNvSpPr>
              <a:spLocks/>
            </p:cNvSpPr>
            <p:nvPr/>
          </p:nvSpPr>
          <p:spPr bwMode="auto">
            <a:xfrm>
              <a:off x="3258" y="1163"/>
              <a:ext cx="376" cy="46"/>
            </a:xfrm>
            <a:custGeom>
              <a:avLst/>
              <a:gdLst/>
              <a:ahLst/>
              <a:cxnLst>
                <a:cxn ang="0">
                  <a:pos x="367" y="18"/>
                </a:cxn>
                <a:cxn ang="0">
                  <a:pos x="370" y="18"/>
                </a:cxn>
                <a:cxn ang="0">
                  <a:pos x="371" y="16"/>
                </a:cxn>
                <a:cxn ang="0">
                  <a:pos x="374" y="15"/>
                </a:cxn>
                <a:cxn ang="0">
                  <a:pos x="374" y="13"/>
                </a:cxn>
                <a:cxn ang="0">
                  <a:pos x="376" y="10"/>
                </a:cxn>
                <a:cxn ang="0">
                  <a:pos x="376" y="6"/>
                </a:cxn>
                <a:cxn ang="0">
                  <a:pos x="374" y="4"/>
                </a:cxn>
                <a:cxn ang="0">
                  <a:pos x="373" y="1"/>
                </a:cxn>
                <a:cxn ang="0">
                  <a:pos x="371" y="1"/>
                </a:cxn>
                <a:cxn ang="0">
                  <a:pos x="368" y="0"/>
                </a:cxn>
                <a:cxn ang="0">
                  <a:pos x="367" y="0"/>
                </a:cxn>
                <a:cxn ang="0">
                  <a:pos x="9" y="28"/>
                </a:cxn>
                <a:cxn ang="0">
                  <a:pos x="6" y="28"/>
                </a:cxn>
                <a:cxn ang="0">
                  <a:pos x="5" y="29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2" y="41"/>
                </a:cxn>
                <a:cxn ang="0">
                  <a:pos x="3" y="44"/>
                </a:cxn>
                <a:cxn ang="0">
                  <a:pos x="5" y="44"/>
                </a:cxn>
                <a:cxn ang="0">
                  <a:pos x="8" y="46"/>
                </a:cxn>
                <a:cxn ang="0">
                  <a:pos x="9" y="46"/>
                </a:cxn>
                <a:cxn ang="0">
                  <a:pos x="367" y="18"/>
                </a:cxn>
              </a:cxnLst>
              <a:rect l="0" t="0" r="r" b="b"/>
              <a:pathLst>
                <a:path w="376" h="46">
                  <a:moveTo>
                    <a:pt x="367" y="18"/>
                  </a:moveTo>
                  <a:lnTo>
                    <a:pt x="370" y="18"/>
                  </a:lnTo>
                  <a:lnTo>
                    <a:pt x="371" y="16"/>
                  </a:lnTo>
                  <a:lnTo>
                    <a:pt x="374" y="15"/>
                  </a:lnTo>
                  <a:lnTo>
                    <a:pt x="374" y="13"/>
                  </a:lnTo>
                  <a:lnTo>
                    <a:pt x="376" y="10"/>
                  </a:lnTo>
                  <a:lnTo>
                    <a:pt x="376" y="6"/>
                  </a:lnTo>
                  <a:lnTo>
                    <a:pt x="374" y="4"/>
                  </a:lnTo>
                  <a:lnTo>
                    <a:pt x="373" y="1"/>
                  </a:lnTo>
                  <a:lnTo>
                    <a:pt x="371" y="1"/>
                  </a:lnTo>
                  <a:lnTo>
                    <a:pt x="368" y="0"/>
                  </a:lnTo>
                  <a:lnTo>
                    <a:pt x="367" y="0"/>
                  </a:lnTo>
                  <a:lnTo>
                    <a:pt x="9" y="28"/>
                  </a:lnTo>
                  <a:lnTo>
                    <a:pt x="6" y="28"/>
                  </a:lnTo>
                  <a:lnTo>
                    <a:pt x="5" y="29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2" y="41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8" y="46"/>
                  </a:lnTo>
                  <a:lnTo>
                    <a:pt x="9" y="46"/>
                  </a:lnTo>
                  <a:lnTo>
                    <a:pt x="3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5" name="Freeform 187"/>
            <p:cNvSpPr>
              <a:spLocks/>
            </p:cNvSpPr>
            <p:nvPr/>
          </p:nvSpPr>
          <p:spPr bwMode="auto">
            <a:xfrm>
              <a:off x="3672" y="1468"/>
              <a:ext cx="403" cy="72"/>
            </a:xfrm>
            <a:custGeom>
              <a:avLst/>
              <a:gdLst/>
              <a:ahLst/>
              <a:cxnLst>
                <a:cxn ang="0">
                  <a:pos x="396" y="17"/>
                </a:cxn>
                <a:cxn ang="0">
                  <a:pos x="397" y="17"/>
                </a:cxn>
                <a:cxn ang="0">
                  <a:pos x="400" y="16"/>
                </a:cxn>
                <a:cxn ang="0">
                  <a:pos x="402" y="14"/>
                </a:cxn>
                <a:cxn ang="0">
                  <a:pos x="403" y="11"/>
                </a:cxn>
                <a:cxn ang="0">
                  <a:pos x="403" y="5"/>
                </a:cxn>
                <a:cxn ang="0">
                  <a:pos x="402" y="2"/>
                </a:cxn>
                <a:cxn ang="0">
                  <a:pos x="400" y="1"/>
                </a:cxn>
                <a:cxn ang="0">
                  <a:pos x="397" y="0"/>
                </a:cxn>
                <a:cxn ang="0">
                  <a:pos x="393" y="0"/>
                </a:cxn>
                <a:cxn ang="0">
                  <a:pos x="7" y="54"/>
                </a:cxn>
                <a:cxn ang="0">
                  <a:pos x="6" y="54"/>
                </a:cxn>
                <a:cxn ang="0">
                  <a:pos x="3" y="55"/>
                </a:cxn>
                <a:cxn ang="0">
                  <a:pos x="1" y="57"/>
                </a:cxn>
                <a:cxn ang="0">
                  <a:pos x="0" y="60"/>
                </a:cxn>
                <a:cxn ang="0">
                  <a:pos x="0" y="66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6" y="72"/>
                </a:cxn>
                <a:cxn ang="0">
                  <a:pos x="10" y="72"/>
                </a:cxn>
                <a:cxn ang="0">
                  <a:pos x="396" y="17"/>
                </a:cxn>
              </a:cxnLst>
              <a:rect l="0" t="0" r="r" b="b"/>
              <a:pathLst>
                <a:path w="403" h="72">
                  <a:moveTo>
                    <a:pt x="396" y="17"/>
                  </a:moveTo>
                  <a:lnTo>
                    <a:pt x="397" y="17"/>
                  </a:lnTo>
                  <a:lnTo>
                    <a:pt x="400" y="16"/>
                  </a:lnTo>
                  <a:lnTo>
                    <a:pt x="402" y="14"/>
                  </a:lnTo>
                  <a:lnTo>
                    <a:pt x="403" y="11"/>
                  </a:lnTo>
                  <a:lnTo>
                    <a:pt x="403" y="5"/>
                  </a:lnTo>
                  <a:lnTo>
                    <a:pt x="402" y="2"/>
                  </a:lnTo>
                  <a:lnTo>
                    <a:pt x="400" y="1"/>
                  </a:lnTo>
                  <a:lnTo>
                    <a:pt x="397" y="0"/>
                  </a:lnTo>
                  <a:lnTo>
                    <a:pt x="393" y="0"/>
                  </a:lnTo>
                  <a:lnTo>
                    <a:pt x="7" y="54"/>
                  </a:lnTo>
                  <a:lnTo>
                    <a:pt x="6" y="54"/>
                  </a:lnTo>
                  <a:lnTo>
                    <a:pt x="3" y="55"/>
                  </a:lnTo>
                  <a:lnTo>
                    <a:pt x="1" y="57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39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6" name="Freeform 188"/>
            <p:cNvSpPr>
              <a:spLocks/>
            </p:cNvSpPr>
            <p:nvPr/>
          </p:nvSpPr>
          <p:spPr bwMode="auto">
            <a:xfrm>
              <a:off x="3700" y="1550"/>
              <a:ext cx="375" cy="377"/>
            </a:xfrm>
            <a:custGeom>
              <a:avLst/>
              <a:gdLst/>
              <a:ahLst/>
              <a:cxnLst>
                <a:cxn ang="0">
                  <a:pos x="372" y="15"/>
                </a:cxn>
                <a:cxn ang="0">
                  <a:pos x="375" y="12"/>
                </a:cxn>
                <a:cxn ang="0">
                  <a:pos x="375" y="6"/>
                </a:cxn>
                <a:cxn ang="0">
                  <a:pos x="372" y="3"/>
                </a:cxn>
                <a:cxn ang="0">
                  <a:pos x="369" y="0"/>
                </a:cxn>
                <a:cxn ang="0">
                  <a:pos x="363" y="0"/>
                </a:cxn>
                <a:cxn ang="0">
                  <a:pos x="361" y="3"/>
                </a:cxn>
                <a:cxn ang="0">
                  <a:pos x="3" y="362"/>
                </a:cxn>
                <a:cxn ang="0">
                  <a:pos x="0" y="365"/>
                </a:cxn>
                <a:cxn ang="0">
                  <a:pos x="0" y="371"/>
                </a:cxn>
                <a:cxn ang="0">
                  <a:pos x="3" y="374"/>
                </a:cxn>
                <a:cxn ang="0">
                  <a:pos x="6" y="377"/>
                </a:cxn>
                <a:cxn ang="0">
                  <a:pos x="12" y="377"/>
                </a:cxn>
                <a:cxn ang="0">
                  <a:pos x="15" y="374"/>
                </a:cxn>
                <a:cxn ang="0">
                  <a:pos x="372" y="15"/>
                </a:cxn>
              </a:cxnLst>
              <a:rect l="0" t="0" r="r" b="b"/>
              <a:pathLst>
                <a:path w="375" h="377">
                  <a:moveTo>
                    <a:pt x="372" y="15"/>
                  </a:moveTo>
                  <a:lnTo>
                    <a:pt x="375" y="12"/>
                  </a:lnTo>
                  <a:lnTo>
                    <a:pt x="375" y="6"/>
                  </a:lnTo>
                  <a:lnTo>
                    <a:pt x="372" y="3"/>
                  </a:lnTo>
                  <a:lnTo>
                    <a:pt x="369" y="0"/>
                  </a:lnTo>
                  <a:lnTo>
                    <a:pt x="363" y="0"/>
                  </a:lnTo>
                  <a:lnTo>
                    <a:pt x="361" y="3"/>
                  </a:lnTo>
                  <a:lnTo>
                    <a:pt x="3" y="362"/>
                  </a:lnTo>
                  <a:lnTo>
                    <a:pt x="0" y="365"/>
                  </a:lnTo>
                  <a:lnTo>
                    <a:pt x="0" y="371"/>
                  </a:lnTo>
                  <a:lnTo>
                    <a:pt x="3" y="374"/>
                  </a:lnTo>
                  <a:lnTo>
                    <a:pt x="6" y="377"/>
                  </a:lnTo>
                  <a:lnTo>
                    <a:pt x="12" y="377"/>
                  </a:lnTo>
                  <a:lnTo>
                    <a:pt x="15" y="374"/>
                  </a:lnTo>
                  <a:lnTo>
                    <a:pt x="37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7" name="Freeform 189"/>
            <p:cNvSpPr>
              <a:spLocks/>
            </p:cNvSpPr>
            <p:nvPr/>
          </p:nvSpPr>
          <p:spPr bwMode="auto">
            <a:xfrm>
              <a:off x="3258" y="1694"/>
              <a:ext cx="1122" cy="44"/>
            </a:xfrm>
            <a:custGeom>
              <a:avLst/>
              <a:gdLst/>
              <a:ahLst/>
              <a:cxnLst>
                <a:cxn ang="0">
                  <a:pos x="1113" y="18"/>
                </a:cxn>
                <a:cxn ang="0">
                  <a:pos x="1116" y="18"/>
                </a:cxn>
                <a:cxn ang="0">
                  <a:pos x="1119" y="15"/>
                </a:cxn>
                <a:cxn ang="0">
                  <a:pos x="1120" y="14"/>
                </a:cxn>
                <a:cxn ang="0">
                  <a:pos x="1122" y="11"/>
                </a:cxn>
                <a:cxn ang="0">
                  <a:pos x="1122" y="6"/>
                </a:cxn>
                <a:cxn ang="0">
                  <a:pos x="1119" y="3"/>
                </a:cxn>
                <a:cxn ang="0">
                  <a:pos x="1117" y="2"/>
                </a:cxn>
                <a:cxn ang="0">
                  <a:pos x="1115" y="0"/>
                </a:cxn>
                <a:cxn ang="0">
                  <a:pos x="1113" y="0"/>
                </a:cxn>
                <a:cxn ang="0">
                  <a:pos x="9" y="27"/>
                </a:cxn>
                <a:cxn ang="0">
                  <a:pos x="6" y="27"/>
                </a:cxn>
                <a:cxn ang="0">
                  <a:pos x="3" y="30"/>
                </a:cxn>
                <a:cxn ang="0">
                  <a:pos x="2" y="31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3" y="42"/>
                </a:cxn>
                <a:cxn ang="0">
                  <a:pos x="5" y="43"/>
                </a:cxn>
                <a:cxn ang="0">
                  <a:pos x="8" y="44"/>
                </a:cxn>
                <a:cxn ang="0">
                  <a:pos x="9" y="44"/>
                </a:cxn>
                <a:cxn ang="0">
                  <a:pos x="1113" y="18"/>
                </a:cxn>
              </a:cxnLst>
              <a:rect l="0" t="0" r="r" b="b"/>
              <a:pathLst>
                <a:path w="1122" h="44">
                  <a:moveTo>
                    <a:pt x="1113" y="18"/>
                  </a:moveTo>
                  <a:lnTo>
                    <a:pt x="1116" y="18"/>
                  </a:lnTo>
                  <a:lnTo>
                    <a:pt x="1119" y="15"/>
                  </a:lnTo>
                  <a:lnTo>
                    <a:pt x="1120" y="14"/>
                  </a:lnTo>
                  <a:lnTo>
                    <a:pt x="1122" y="11"/>
                  </a:lnTo>
                  <a:lnTo>
                    <a:pt x="1122" y="6"/>
                  </a:lnTo>
                  <a:lnTo>
                    <a:pt x="1119" y="3"/>
                  </a:lnTo>
                  <a:lnTo>
                    <a:pt x="1117" y="2"/>
                  </a:lnTo>
                  <a:lnTo>
                    <a:pt x="1115" y="0"/>
                  </a:lnTo>
                  <a:lnTo>
                    <a:pt x="1113" y="0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5" y="43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111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8" name="Freeform 190"/>
            <p:cNvSpPr>
              <a:spLocks/>
            </p:cNvSpPr>
            <p:nvPr/>
          </p:nvSpPr>
          <p:spPr bwMode="auto">
            <a:xfrm>
              <a:off x="4003" y="1790"/>
              <a:ext cx="394" cy="191"/>
            </a:xfrm>
            <a:custGeom>
              <a:avLst/>
              <a:gdLst/>
              <a:ahLst/>
              <a:cxnLst>
                <a:cxn ang="0">
                  <a:pos x="398" y="17"/>
                </a:cxn>
                <a:cxn ang="0">
                  <a:pos x="400" y="16"/>
                </a:cxn>
                <a:cxn ang="0">
                  <a:pos x="402" y="14"/>
                </a:cxn>
                <a:cxn ang="0">
                  <a:pos x="403" y="11"/>
                </a:cxn>
                <a:cxn ang="0">
                  <a:pos x="403" y="6"/>
                </a:cxn>
                <a:cxn ang="0">
                  <a:pos x="402" y="3"/>
                </a:cxn>
                <a:cxn ang="0">
                  <a:pos x="400" y="1"/>
                </a:cxn>
                <a:cxn ang="0">
                  <a:pos x="398" y="0"/>
                </a:cxn>
                <a:cxn ang="0">
                  <a:pos x="392" y="0"/>
                </a:cxn>
                <a:cxn ang="0">
                  <a:pos x="6" y="165"/>
                </a:cxn>
                <a:cxn ang="0">
                  <a:pos x="3" y="166"/>
                </a:cxn>
                <a:cxn ang="0">
                  <a:pos x="2" y="168"/>
                </a:cxn>
                <a:cxn ang="0">
                  <a:pos x="0" y="170"/>
                </a:cxn>
                <a:cxn ang="0">
                  <a:pos x="0" y="176"/>
                </a:cxn>
                <a:cxn ang="0">
                  <a:pos x="2" y="179"/>
                </a:cxn>
                <a:cxn ang="0">
                  <a:pos x="3" y="181"/>
                </a:cxn>
                <a:cxn ang="0">
                  <a:pos x="6" y="182"/>
                </a:cxn>
                <a:cxn ang="0">
                  <a:pos x="12" y="182"/>
                </a:cxn>
                <a:cxn ang="0">
                  <a:pos x="398" y="17"/>
                </a:cxn>
              </a:cxnLst>
              <a:rect l="0" t="0" r="r" b="b"/>
              <a:pathLst>
                <a:path w="403" h="182">
                  <a:moveTo>
                    <a:pt x="398" y="17"/>
                  </a:moveTo>
                  <a:lnTo>
                    <a:pt x="400" y="16"/>
                  </a:lnTo>
                  <a:lnTo>
                    <a:pt x="402" y="14"/>
                  </a:lnTo>
                  <a:lnTo>
                    <a:pt x="403" y="11"/>
                  </a:lnTo>
                  <a:lnTo>
                    <a:pt x="403" y="6"/>
                  </a:lnTo>
                  <a:lnTo>
                    <a:pt x="402" y="3"/>
                  </a:lnTo>
                  <a:lnTo>
                    <a:pt x="400" y="1"/>
                  </a:lnTo>
                  <a:lnTo>
                    <a:pt x="398" y="0"/>
                  </a:lnTo>
                  <a:lnTo>
                    <a:pt x="392" y="0"/>
                  </a:lnTo>
                  <a:lnTo>
                    <a:pt x="6" y="165"/>
                  </a:lnTo>
                  <a:lnTo>
                    <a:pt x="3" y="166"/>
                  </a:lnTo>
                  <a:lnTo>
                    <a:pt x="2" y="168"/>
                  </a:lnTo>
                  <a:lnTo>
                    <a:pt x="0" y="170"/>
                  </a:lnTo>
                  <a:lnTo>
                    <a:pt x="0" y="176"/>
                  </a:lnTo>
                  <a:lnTo>
                    <a:pt x="2" y="179"/>
                  </a:lnTo>
                  <a:lnTo>
                    <a:pt x="3" y="181"/>
                  </a:lnTo>
                  <a:lnTo>
                    <a:pt x="6" y="182"/>
                  </a:lnTo>
                  <a:lnTo>
                    <a:pt x="12" y="182"/>
                  </a:lnTo>
                  <a:lnTo>
                    <a:pt x="398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39" name="Freeform 191"/>
            <p:cNvSpPr>
              <a:spLocks/>
            </p:cNvSpPr>
            <p:nvPr/>
          </p:nvSpPr>
          <p:spPr bwMode="auto">
            <a:xfrm>
              <a:off x="3257" y="1936"/>
              <a:ext cx="1123" cy="557"/>
            </a:xfrm>
            <a:custGeom>
              <a:avLst/>
              <a:gdLst/>
              <a:ahLst/>
              <a:cxnLst>
                <a:cxn ang="0">
                  <a:pos x="1145" y="16"/>
                </a:cxn>
                <a:cxn ang="0">
                  <a:pos x="1147" y="16"/>
                </a:cxn>
                <a:cxn ang="0">
                  <a:pos x="1148" y="13"/>
                </a:cxn>
                <a:cxn ang="0">
                  <a:pos x="1150" y="11"/>
                </a:cxn>
                <a:cxn ang="0">
                  <a:pos x="1150" y="7"/>
                </a:cxn>
                <a:cxn ang="0">
                  <a:pos x="1148" y="4"/>
                </a:cxn>
                <a:cxn ang="0">
                  <a:pos x="1148" y="3"/>
                </a:cxn>
                <a:cxn ang="0">
                  <a:pos x="1145" y="1"/>
                </a:cxn>
                <a:cxn ang="0">
                  <a:pos x="1144" y="0"/>
                </a:cxn>
                <a:cxn ang="0">
                  <a:pos x="1140" y="0"/>
                </a:cxn>
                <a:cxn ang="0">
                  <a:pos x="1137" y="1"/>
                </a:cxn>
                <a:cxn ang="0">
                  <a:pos x="5" y="553"/>
                </a:cxn>
                <a:cxn ang="0">
                  <a:pos x="3" y="553"/>
                </a:cxn>
                <a:cxn ang="0">
                  <a:pos x="2" y="556"/>
                </a:cxn>
                <a:cxn ang="0">
                  <a:pos x="0" y="557"/>
                </a:cxn>
                <a:cxn ang="0">
                  <a:pos x="0" y="562"/>
                </a:cxn>
                <a:cxn ang="0">
                  <a:pos x="2" y="565"/>
                </a:cxn>
                <a:cxn ang="0">
                  <a:pos x="2" y="566"/>
                </a:cxn>
                <a:cxn ang="0">
                  <a:pos x="5" y="568"/>
                </a:cxn>
                <a:cxn ang="0">
                  <a:pos x="6" y="569"/>
                </a:cxn>
                <a:cxn ang="0">
                  <a:pos x="11" y="569"/>
                </a:cxn>
                <a:cxn ang="0">
                  <a:pos x="14" y="568"/>
                </a:cxn>
                <a:cxn ang="0">
                  <a:pos x="1145" y="16"/>
                </a:cxn>
              </a:cxnLst>
              <a:rect l="0" t="0" r="r" b="b"/>
              <a:pathLst>
                <a:path w="1150" h="569">
                  <a:moveTo>
                    <a:pt x="1145" y="16"/>
                  </a:moveTo>
                  <a:lnTo>
                    <a:pt x="1147" y="16"/>
                  </a:lnTo>
                  <a:lnTo>
                    <a:pt x="1148" y="13"/>
                  </a:lnTo>
                  <a:lnTo>
                    <a:pt x="1150" y="11"/>
                  </a:lnTo>
                  <a:lnTo>
                    <a:pt x="1150" y="7"/>
                  </a:lnTo>
                  <a:lnTo>
                    <a:pt x="1148" y="4"/>
                  </a:lnTo>
                  <a:lnTo>
                    <a:pt x="1148" y="3"/>
                  </a:lnTo>
                  <a:lnTo>
                    <a:pt x="1145" y="1"/>
                  </a:lnTo>
                  <a:lnTo>
                    <a:pt x="1144" y="0"/>
                  </a:lnTo>
                  <a:lnTo>
                    <a:pt x="1140" y="0"/>
                  </a:lnTo>
                  <a:lnTo>
                    <a:pt x="1137" y="1"/>
                  </a:lnTo>
                  <a:lnTo>
                    <a:pt x="5" y="553"/>
                  </a:lnTo>
                  <a:lnTo>
                    <a:pt x="3" y="553"/>
                  </a:lnTo>
                  <a:lnTo>
                    <a:pt x="2" y="556"/>
                  </a:lnTo>
                  <a:lnTo>
                    <a:pt x="0" y="557"/>
                  </a:lnTo>
                  <a:lnTo>
                    <a:pt x="0" y="562"/>
                  </a:lnTo>
                  <a:lnTo>
                    <a:pt x="2" y="565"/>
                  </a:lnTo>
                  <a:lnTo>
                    <a:pt x="2" y="566"/>
                  </a:lnTo>
                  <a:lnTo>
                    <a:pt x="5" y="568"/>
                  </a:lnTo>
                  <a:lnTo>
                    <a:pt x="6" y="569"/>
                  </a:lnTo>
                  <a:lnTo>
                    <a:pt x="11" y="569"/>
                  </a:lnTo>
                  <a:lnTo>
                    <a:pt x="14" y="568"/>
                  </a:lnTo>
                  <a:lnTo>
                    <a:pt x="114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0" name="Freeform 192"/>
            <p:cNvSpPr>
              <a:spLocks/>
            </p:cNvSpPr>
            <p:nvPr/>
          </p:nvSpPr>
          <p:spPr bwMode="auto">
            <a:xfrm>
              <a:off x="3245" y="2020"/>
              <a:ext cx="1135" cy="606"/>
            </a:xfrm>
            <a:custGeom>
              <a:avLst/>
              <a:gdLst/>
              <a:ahLst/>
              <a:cxnLst>
                <a:cxn ang="0">
                  <a:pos x="1145" y="16"/>
                </a:cxn>
                <a:cxn ang="0">
                  <a:pos x="1148" y="13"/>
                </a:cxn>
                <a:cxn ang="0">
                  <a:pos x="1150" y="11"/>
                </a:cxn>
                <a:cxn ang="0">
                  <a:pos x="1150" y="7"/>
                </a:cxn>
                <a:cxn ang="0">
                  <a:pos x="1148" y="4"/>
                </a:cxn>
                <a:cxn ang="0">
                  <a:pos x="1145" y="1"/>
                </a:cxn>
                <a:cxn ang="0">
                  <a:pos x="1144" y="0"/>
                </a:cxn>
                <a:cxn ang="0">
                  <a:pos x="1140" y="0"/>
                </a:cxn>
                <a:cxn ang="0">
                  <a:pos x="1137" y="1"/>
                </a:cxn>
                <a:cxn ang="0">
                  <a:pos x="5" y="607"/>
                </a:cxn>
                <a:cxn ang="0">
                  <a:pos x="2" y="610"/>
                </a:cxn>
                <a:cxn ang="0">
                  <a:pos x="0" y="612"/>
                </a:cxn>
                <a:cxn ang="0">
                  <a:pos x="0" y="616"/>
                </a:cxn>
                <a:cxn ang="0">
                  <a:pos x="2" y="619"/>
                </a:cxn>
                <a:cxn ang="0">
                  <a:pos x="5" y="622"/>
                </a:cxn>
                <a:cxn ang="0">
                  <a:pos x="6" y="624"/>
                </a:cxn>
                <a:cxn ang="0">
                  <a:pos x="11" y="624"/>
                </a:cxn>
                <a:cxn ang="0">
                  <a:pos x="14" y="622"/>
                </a:cxn>
                <a:cxn ang="0">
                  <a:pos x="1145" y="16"/>
                </a:cxn>
              </a:cxnLst>
              <a:rect l="0" t="0" r="r" b="b"/>
              <a:pathLst>
                <a:path w="1150" h="624">
                  <a:moveTo>
                    <a:pt x="1145" y="16"/>
                  </a:moveTo>
                  <a:lnTo>
                    <a:pt x="1148" y="13"/>
                  </a:lnTo>
                  <a:lnTo>
                    <a:pt x="1150" y="11"/>
                  </a:lnTo>
                  <a:lnTo>
                    <a:pt x="1150" y="7"/>
                  </a:lnTo>
                  <a:lnTo>
                    <a:pt x="1148" y="4"/>
                  </a:lnTo>
                  <a:lnTo>
                    <a:pt x="1145" y="1"/>
                  </a:lnTo>
                  <a:lnTo>
                    <a:pt x="1144" y="0"/>
                  </a:lnTo>
                  <a:lnTo>
                    <a:pt x="1140" y="0"/>
                  </a:lnTo>
                  <a:lnTo>
                    <a:pt x="1137" y="1"/>
                  </a:lnTo>
                  <a:lnTo>
                    <a:pt x="5" y="607"/>
                  </a:lnTo>
                  <a:lnTo>
                    <a:pt x="2" y="610"/>
                  </a:lnTo>
                  <a:lnTo>
                    <a:pt x="0" y="612"/>
                  </a:lnTo>
                  <a:lnTo>
                    <a:pt x="0" y="616"/>
                  </a:lnTo>
                  <a:lnTo>
                    <a:pt x="2" y="619"/>
                  </a:lnTo>
                  <a:lnTo>
                    <a:pt x="5" y="622"/>
                  </a:lnTo>
                  <a:lnTo>
                    <a:pt x="6" y="624"/>
                  </a:lnTo>
                  <a:lnTo>
                    <a:pt x="11" y="624"/>
                  </a:lnTo>
                  <a:lnTo>
                    <a:pt x="14" y="622"/>
                  </a:lnTo>
                  <a:lnTo>
                    <a:pt x="114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1" name="Freeform 193"/>
            <p:cNvSpPr>
              <a:spLocks/>
            </p:cNvSpPr>
            <p:nvPr/>
          </p:nvSpPr>
          <p:spPr bwMode="auto">
            <a:xfrm>
              <a:off x="3990" y="1967"/>
              <a:ext cx="1343" cy="56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6" y="17"/>
                </a:cxn>
                <a:cxn ang="0">
                  <a:pos x="1331" y="569"/>
                </a:cxn>
                <a:cxn ang="0">
                  <a:pos x="1337" y="569"/>
                </a:cxn>
                <a:cxn ang="0">
                  <a:pos x="1340" y="568"/>
                </a:cxn>
                <a:cxn ang="0">
                  <a:pos x="1341" y="566"/>
                </a:cxn>
                <a:cxn ang="0">
                  <a:pos x="1343" y="563"/>
                </a:cxn>
                <a:cxn ang="0">
                  <a:pos x="1343" y="557"/>
                </a:cxn>
                <a:cxn ang="0">
                  <a:pos x="1341" y="554"/>
                </a:cxn>
                <a:cxn ang="0">
                  <a:pos x="1340" y="553"/>
                </a:cxn>
                <a:cxn ang="0">
                  <a:pos x="1337" y="552"/>
                </a:cxn>
                <a:cxn ang="0">
                  <a:pos x="12" y="0"/>
                </a:cxn>
              </a:cxnLst>
              <a:rect l="0" t="0" r="r" b="b"/>
              <a:pathLst>
                <a:path w="1343" h="569">
                  <a:moveTo>
                    <a:pt x="12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1331" y="569"/>
                  </a:lnTo>
                  <a:lnTo>
                    <a:pt x="1337" y="569"/>
                  </a:lnTo>
                  <a:lnTo>
                    <a:pt x="1340" y="568"/>
                  </a:lnTo>
                  <a:lnTo>
                    <a:pt x="1341" y="566"/>
                  </a:lnTo>
                  <a:lnTo>
                    <a:pt x="1343" y="563"/>
                  </a:lnTo>
                  <a:lnTo>
                    <a:pt x="1343" y="557"/>
                  </a:lnTo>
                  <a:lnTo>
                    <a:pt x="1341" y="554"/>
                  </a:lnTo>
                  <a:lnTo>
                    <a:pt x="1340" y="553"/>
                  </a:lnTo>
                  <a:lnTo>
                    <a:pt x="1337" y="55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2" name="Freeform 194"/>
            <p:cNvSpPr>
              <a:spLocks/>
            </p:cNvSpPr>
            <p:nvPr/>
          </p:nvSpPr>
          <p:spPr bwMode="auto">
            <a:xfrm>
              <a:off x="4720" y="1191"/>
              <a:ext cx="598" cy="156"/>
            </a:xfrm>
            <a:custGeom>
              <a:avLst/>
              <a:gdLst/>
              <a:ahLst/>
              <a:cxnLst>
                <a:cxn ang="0">
                  <a:pos x="7" y="138"/>
                </a:cxn>
                <a:cxn ang="0">
                  <a:pos x="4" y="140"/>
                </a:cxn>
                <a:cxn ang="0">
                  <a:pos x="1" y="143"/>
                </a:cxn>
                <a:cxn ang="0">
                  <a:pos x="0" y="144"/>
                </a:cxn>
                <a:cxn ang="0">
                  <a:pos x="0" y="148"/>
                </a:cxn>
                <a:cxn ang="0">
                  <a:pos x="1" y="151"/>
                </a:cxn>
                <a:cxn ang="0">
                  <a:pos x="4" y="154"/>
                </a:cxn>
                <a:cxn ang="0">
                  <a:pos x="6" y="156"/>
                </a:cxn>
                <a:cxn ang="0">
                  <a:pos x="10" y="156"/>
                </a:cxn>
                <a:cxn ang="0">
                  <a:pos x="590" y="18"/>
                </a:cxn>
                <a:cxn ang="0">
                  <a:pos x="593" y="16"/>
                </a:cxn>
                <a:cxn ang="0">
                  <a:pos x="596" y="13"/>
                </a:cxn>
                <a:cxn ang="0">
                  <a:pos x="598" y="12"/>
                </a:cxn>
                <a:cxn ang="0">
                  <a:pos x="598" y="7"/>
                </a:cxn>
                <a:cxn ang="0">
                  <a:pos x="596" y="4"/>
                </a:cxn>
                <a:cxn ang="0">
                  <a:pos x="593" y="1"/>
                </a:cxn>
                <a:cxn ang="0">
                  <a:pos x="592" y="0"/>
                </a:cxn>
                <a:cxn ang="0">
                  <a:pos x="587" y="0"/>
                </a:cxn>
                <a:cxn ang="0">
                  <a:pos x="7" y="138"/>
                </a:cxn>
              </a:cxnLst>
              <a:rect l="0" t="0" r="r" b="b"/>
              <a:pathLst>
                <a:path w="598" h="156">
                  <a:moveTo>
                    <a:pt x="7" y="138"/>
                  </a:moveTo>
                  <a:lnTo>
                    <a:pt x="4" y="140"/>
                  </a:lnTo>
                  <a:lnTo>
                    <a:pt x="1" y="143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1" y="151"/>
                  </a:lnTo>
                  <a:lnTo>
                    <a:pt x="4" y="154"/>
                  </a:lnTo>
                  <a:lnTo>
                    <a:pt x="6" y="156"/>
                  </a:lnTo>
                  <a:lnTo>
                    <a:pt x="10" y="156"/>
                  </a:lnTo>
                  <a:lnTo>
                    <a:pt x="590" y="18"/>
                  </a:lnTo>
                  <a:lnTo>
                    <a:pt x="593" y="16"/>
                  </a:lnTo>
                  <a:lnTo>
                    <a:pt x="596" y="13"/>
                  </a:lnTo>
                  <a:lnTo>
                    <a:pt x="598" y="12"/>
                  </a:lnTo>
                  <a:lnTo>
                    <a:pt x="598" y="7"/>
                  </a:lnTo>
                  <a:lnTo>
                    <a:pt x="596" y="4"/>
                  </a:lnTo>
                  <a:lnTo>
                    <a:pt x="593" y="1"/>
                  </a:lnTo>
                  <a:lnTo>
                    <a:pt x="592" y="0"/>
                  </a:lnTo>
                  <a:lnTo>
                    <a:pt x="587" y="0"/>
                  </a:lnTo>
                  <a:lnTo>
                    <a:pt x="7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3" name="Freeform 195"/>
            <p:cNvSpPr>
              <a:spLocks/>
            </p:cNvSpPr>
            <p:nvPr/>
          </p:nvSpPr>
          <p:spPr bwMode="auto">
            <a:xfrm>
              <a:off x="5025" y="1799"/>
              <a:ext cx="299" cy="26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278" y="262"/>
                </a:cxn>
                <a:cxn ang="0">
                  <a:pos x="279" y="263"/>
                </a:cxn>
                <a:cxn ang="0">
                  <a:pos x="282" y="265"/>
                </a:cxn>
                <a:cxn ang="0">
                  <a:pos x="287" y="265"/>
                </a:cxn>
                <a:cxn ang="0">
                  <a:pos x="290" y="262"/>
                </a:cxn>
                <a:cxn ang="0">
                  <a:pos x="291" y="260"/>
                </a:cxn>
                <a:cxn ang="0">
                  <a:pos x="293" y="257"/>
                </a:cxn>
                <a:cxn ang="0">
                  <a:pos x="293" y="253"/>
                </a:cxn>
                <a:cxn ang="0">
                  <a:pos x="290" y="250"/>
                </a:cxn>
                <a:cxn ang="0">
                  <a:pos x="14" y="3"/>
                </a:cxn>
              </a:cxnLst>
              <a:rect l="0" t="0" r="r" b="b"/>
              <a:pathLst>
                <a:path w="293" h="265">
                  <a:moveTo>
                    <a:pt x="14" y="3"/>
                  </a:moveTo>
                  <a:lnTo>
                    <a:pt x="13" y="1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278" y="262"/>
                  </a:lnTo>
                  <a:lnTo>
                    <a:pt x="279" y="263"/>
                  </a:lnTo>
                  <a:lnTo>
                    <a:pt x="282" y="265"/>
                  </a:lnTo>
                  <a:lnTo>
                    <a:pt x="287" y="265"/>
                  </a:lnTo>
                  <a:lnTo>
                    <a:pt x="290" y="262"/>
                  </a:lnTo>
                  <a:lnTo>
                    <a:pt x="291" y="260"/>
                  </a:lnTo>
                  <a:lnTo>
                    <a:pt x="293" y="257"/>
                  </a:lnTo>
                  <a:lnTo>
                    <a:pt x="293" y="253"/>
                  </a:lnTo>
                  <a:lnTo>
                    <a:pt x="290" y="25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4" name="Freeform 196"/>
            <p:cNvSpPr>
              <a:spLocks/>
            </p:cNvSpPr>
            <p:nvPr/>
          </p:nvSpPr>
          <p:spPr bwMode="auto">
            <a:xfrm>
              <a:off x="3230" y="2929"/>
              <a:ext cx="2088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2082" y="18"/>
                </a:cxn>
                <a:cxn ang="0">
                  <a:pos x="2085" y="15"/>
                </a:cxn>
                <a:cxn ang="0">
                  <a:pos x="2088" y="12"/>
                </a:cxn>
                <a:cxn ang="0">
                  <a:pos x="2088" y="6"/>
                </a:cxn>
                <a:cxn ang="0">
                  <a:pos x="2085" y="3"/>
                </a:cxn>
                <a:cxn ang="0">
                  <a:pos x="2082" y="0"/>
                </a:cxn>
                <a:cxn ang="0">
                  <a:pos x="2079" y="0"/>
                </a:cxn>
                <a:cxn ang="0">
                  <a:pos x="9" y="0"/>
                </a:cxn>
              </a:cxnLst>
              <a:rect l="0" t="0" r="r" b="b"/>
              <a:pathLst>
                <a:path w="2088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082" y="18"/>
                  </a:lnTo>
                  <a:lnTo>
                    <a:pt x="2085" y="15"/>
                  </a:lnTo>
                  <a:lnTo>
                    <a:pt x="2088" y="12"/>
                  </a:lnTo>
                  <a:lnTo>
                    <a:pt x="2088" y="6"/>
                  </a:lnTo>
                  <a:lnTo>
                    <a:pt x="2085" y="3"/>
                  </a:lnTo>
                  <a:lnTo>
                    <a:pt x="2082" y="0"/>
                  </a:lnTo>
                  <a:lnTo>
                    <a:pt x="207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5" name="Freeform 197"/>
            <p:cNvSpPr>
              <a:spLocks/>
            </p:cNvSpPr>
            <p:nvPr/>
          </p:nvSpPr>
          <p:spPr bwMode="auto">
            <a:xfrm>
              <a:off x="3672" y="2156"/>
              <a:ext cx="18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12" y="18"/>
                </a:cxn>
                <a:cxn ang="0">
                  <a:pos x="15" y="15"/>
                </a:cxn>
                <a:cxn ang="0">
                  <a:pos x="18" y="12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6" name="Freeform 198"/>
            <p:cNvSpPr>
              <a:spLocks/>
            </p:cNvSpPr>
            <p:nvPr/>
          </p:nvSpPr>
          <p:spPr bwMode="auto">
            <a:xfrm>
              <a:off x="4377" y="1524"/>
              <a:ext cx="944" cy="1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945" y="156"/>
                </a:cxn>
                <a:cxn ang="0">
                  <a:pos x="950" y="156"/>
                </a:cxn>
                <a:cxn ang="0">
                  <a:pos x="953" y="155"/>
                </a:cxn>
                <a:cxn ang="0">
                  <a:pos x="954" y="153"/>
                </a:cxn>
                <a:cxn ang="0">
                  <a:pos x="956" y="150"/>
                </a:cxn>
                <a:cxn ang="0">
                  <a:pos x="956" y="144"/>
                </a:cxn>
                <a:cxn ang="0">
                  <a:pos x="954" y="141"/>
                </a:cxn>
                <a:cxn ang="0">
                  <a:pos x="953" y="140"/>
                </a:cxn>
                <a:cxn ang="0">
                  <a:pos x="950" y="138"/>
                </a:cxn>
                <a:cxn ang="0">
                  <a:pos x="948" y="138"/>
                </a:cxn>
                <a:cxn ang="0">
                  <a:pos x="11" y="0"/>
                </a:cxn>
              </a:cxnLst>
              <a:rect l="0" t="0" r="r" b="b"/>
              <a:pathLst>
                <a:path w="956" h="156">
                  <a:moveTo>
                    <a:pt x="11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945" y="156"/>
                  </a:lnTo>
                  <a:lnTo>
                    <a:pt x="950" y="156"/>
                  </a:lnTo>
                  <a:lnTo>
                    <a:pt x="953" y="155"/>
                  </a:lnTo>
                  <a:lnTo>
                    <a:pt x="954" y="153"/>
                  </a:lnTo>
                  <a:lnTo>
                    <a:pt x="956" y="150"/>
                  </a:lnTo>
                  <a:lnTo>
                    <a:pt x="956" y="144"/>
                  </a:lnTo>
                  <a:lnTo>
                    <a:pt x="954" y="141"/>
                  </a:lnTo>
                  <a:lnTo>
                    <a:pt x="953" y="140"/>
                  </a:lnTo>
                  <a:lnTo>
                    <a:pt x="950" y="138"/>
                  </a:lnTo>
                  <a:lnTo>
                    <a:pt x="948" y="13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9847" name="Line 199"/>
            <p:cNvSpPr>
              <a:spLocks noChangeShapeType="1"/>
            </p:cNvSpPr>
            <p:nvPr/>
          </p:nvSpPr>
          <p:spPr bwMode="auto">
            <a:xfrm>
              <a:off x="3390" y="1569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Integrated Circuits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14450"/>
            <a:ext cx="8369300" cy="502761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omic Sans MS" pitchFamily="66" charset="0"/>
              </a:rPr>
              <a:t>Integrated circuit (informally, a “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chip</a:t>
            </a:r>
            <a:r>
              <a:rPr lang="en-US" sz="2800" dirty="0">
                <a:latin typeface="Comic Sans MS" pitchFamily="66" charset="0"/>
              </a:rPr>
              <a:t>”) is a semiconductor crystal (most often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silicon</a:t>
            </a:r>
            <a:r>
              <a:rPr lang="en-US" sz="2800" dirty="0">
                <a:latin typeface="Comic Sans MS" pitchFamily="66" charset="0"/>
              </a:rPr>
              <a:t>) containing the electronic components for 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digital gates </a:t>
            </a:r>
            <a:r>
              <a:rPr lang="en-US" sz="2800" dirty="0">
                <a:latin typeface="Comic Sans MS" pitchFamily="66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storage elements </a:t>
            </a:r>
            <a:r>
              <a:rPr lang="en-US" sz="2800" dirty="0">
                <a:latin typeface="Comic Sans MS" pitchFamily="66" charset="0"/>
              </a:rPr>
              <a:t>which are </a:t>
            </a:r>
            <a:r>
              <a:rPr lang="en-US" sz="2800" u="sng" dirty="0">
                <a:solidFill>
                  <a:srgbClr val="FF0000"/>
                </a:solidFill>
                <a:latin typeface="Comic Sans MS" pitchFamily="66" charset="0"/>
              </a:rPr>
              <a:t>interconnected on the chip</a:t>
            </a:r>
            <a:r>
              <a:rPr lang="en-US" sz="2800" dirty="0">
                <a:latin typeface="Comic Sans MS" pitchFamily="66" charset="0"/>
              </a:rPr>
              <a:t>.</a:t>
            </a:r>
          </a:p>
          <a:p>
            <a:r>
              <a:rPr lang="en-US" sz="2800" dirty="0">
                <a:latin typeface="Comic Sans MS" pitchFamily="66" charset="0"/>
              </a:rPr>
              <a:t>Terminology - Levels of chip integration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SSI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i="1" dirty="0">
                <a:latin typeface="Comic Sans MS" pitchFamily="66" charset="0"/>
              </a:rPr>
              <a:t>small-scale integrated</a:t>
            </a:r>
            <a:r>
              <a:rPr lang="en-US" sz="2400" dirty="0">
                <a:latin typeface="Comic Sans MS" pitchFamily="66" charset="0"/>
              </a:rPr>
              <a:t>) - fewer than 10 gates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MSI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i="1" dirty="0">
                <a:latin typeface="Comic Sans MS" pitchFamily="66" charset="0"/>
              </a:rPr>
              <a:t>medium-scale integrated</a:t>
            </a:r>
            <a:r>
              <a:rPr lang="en-US" sz="2400" dirty="0">
                <a:latin typeface="Comic Sans MS" pitchFamily="66" charset="0"/>
              </a:rPr>
              <a:t>) - 10 to 100 gates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LSI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i="1" dirty="0">
                <a:latin typeface="Comic Sans MS" pitchFamily="66" charset="0"/>
              </a:rPr>
              <a:t>large-scale  integrated</a:t>
            </a:r>
            <a:r>
              <a:rPr lang="en-US" sz="2400" dirty="0">
                <a:latin typeface="Comic Sans MS" pitchFamily="66" charset="0"/>
              </a:rPr>
              <a:t>) - 100 to  thousands of gates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VLSI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i="1" dirty="0">
                <a:latin typeface="Comic Sans MS" pitchFamily="66" charset="0"/>
              </a:rPr>
              <a:t>very large-scale integrated</a:t>
            </a:r>
            <a:r>
              <a:rPr lang="en-US" sz="2400" dirty="0">
                <a:latin typeface="Comic Sans MS" pitchFamily="66" charset="0"/>
              </a:rPr>
              <a:t>) - thousands to 100s of millions of gates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Technology Parameters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170863" cy="4724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Fan-in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– the number of inputs available on a gate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Fan-out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 – the number of standard loads driven by a gate output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Logic Levels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– the signal value ranges for 1 and 0 on the inputs and 1 and 0 on the 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outputs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Noise Margin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– the maximum external noise voltage superimposed on a normal input value that will not cause an undesirable change in the circuit output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Cost for a gate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- a measure of the contribution by the gate to the cost of the integrated circuit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Propagation Delay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– The time required for a change in the value of a signal to propagate from an input to an output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Power Dissipation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latin typeface="Comic Sans MS" pitchFamily="66" charset="0"/>
                <a:cs typeface="Times New Roman" pitchFamily="18" charset="0"/>
              </a:rPr>
              <a:t>– the amount of power drawn from the power supply and consumed by the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Fan-out 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mic Sans MS" pitchFamily="66" charset="0"/>
              </a:rPr>
              <a:t>Fan-out can be defined in terms of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standard load</a:t>
            </a:r>
          </a:p>
          <a:p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Example: </a:t>
            </a:r>
            <a:r>
              <a:rPr lang="en-US" dirty="0">
                <a:latin typeface="Comic Sans MS" pitchFamily="66" charset="0"/>
              </a:rPr>
              <a:t>1 standard load equals the load contributed by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input</a:t>
            </a:r>
            <a:r>
              <a:rPr lang="en-US" dirty="0">
                <a:latin typeface="Comic Sans MS" pitchFamily="66" charset="0"/>
              </a:rPr>
              <a:t> of 1 inverter.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Transition time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-the time required for the gate output to change from H to </a:t>
            </a:r>
            <a:r>
              <a:rPr lang="en-US" dirty="0" smtClean="0">
                <a:latin typeface="Comic Sans MS" pitchFamily="66" charset="0"/>
              </a:rPr>
              <a:t>L, </a:t>
            </a:r>
            <a:r>
              <a:rPr lang="en-US" dirty="0">
                <a:latin typeface="Comic Sans MS" pitchFamily="66" charset="0"/>
              </a:rPr>
              <a:t>or from L to </a:t>
            </a:r>
            <a:r>
              <a:rPr lang="en-US" dirty="0" smtClean="0">
                <a:latin typeface="Comic Sans MS" pitchFamily="66" charset="0"/>
              </a:rPr>
              <a:t>H</a:t>
            </a:r>
            <a:endParaRPr lang="en-US" baseline="-25000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latin typeface="Comic Sans MS" pitchFamily="66" charset="0"/>
              </a:rPr>
              <a:t>maximum fan-out</a:t>
            </a:r>
            <a:r>
              <a:rPr lang="en-US" dirty="0">
                <a:latin typeface="Comic Sans MS" pitchFamily="66" charset="0"/>
              </a:rPr>
              <a:t> that can be driven by a gate is the number of standard loads the gate can drive without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exceeding</a:t>
            </a:r>
            <a:r>
              <a:rPr lang="en-US" dirty="0">
                <a:latin typeface="Comic Sans MS" pitchFamily="66" charset="0"/>
              </a:rPr>
              <a:t> its specified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maximum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transition time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Cost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Comic Sans MS" pitchFamily="66" charset="0"/>
              </a:rPr>
              <a:t>In an integrated circuit: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The cost of a gate is proportional to the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chip area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occupied by the gate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The gate area is roughly proportional to the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number and size of the transistors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and the </a:t>
            </a:r>
            <a:r>
              <a:rPr lang="en-US" sz="2400" u="sng" dirty="0">
                <a:solidFill>
                  <a:srgbClr val="FF0000"/>
                </a:solidFill>
                <a:latin typeface="Comic Sans MS" pitchFamily="66" charset="0"/>
              </a:rPr>
              <a:t>amount of wiring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connecting them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Ignoring the wiring area,  the gate area is roughly proportional to the </a:t>
            </a:r>
            <a:r>
              <a:rPr lang="en-US" sz="2400" u="sng" dirty="0">
                <a:latin typeface="Comic Sans MS" pitchFamily="66" charset="0"/>
              </a:rPr>
              <a:t>gate input count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So gate input count is a rough measure of gate cost</a:t>
            </a:r>
          </a:p>
          <a:p>
            <a:r>
              <a:rPr lang="en-US" sz="2800" dirty="0">
                <a:latin typeface="Comic Sans MS" pitchFamily="66" charset="0"/>
              </a:rPr>
              <a:t>If the actual chip layout area occupied by the gate is known, it is a far more accurate measure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Propagation Delay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85888"/>
            <a:ext cx="7772400" cy="46783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</a:rPr>
              <a:t>Propagation delay</a:t>
            </a:r>
            <a:r>
              <a:rPr lang="en-US" sz="2400" dirty="0">
                <a:latin typeface="Comic Sans MS" pitchFamily="66" charset="0"/>
              </a:rPr>
              <a:t> is the time for a change on an input of a gate to propagate to the output.</a:t>
            </a:r>
          </a:p>
          <a:p>
            <a:r>
              <a:rPr lang="en-US" sz="2400" dirty="0" smtClean="0">
                <a:latin typeface="Comic Sans MS" pitchFamily="66" charset="0"/>
              </a:rPr>
              <a:t>High-to-low </a:t>
            </a:r>
            <a:r>
              <a:rPr lang="en-US" sz="2400" dirty="0">
                <a:latin typeface="Comic Sans MS" pitchFamily="66" charset="0"/>
              </a:rPr>
              <a:t>(</a:t>
            </a: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400" baseline="-25000" dirty="0" err="1">
                <a:latin typeface="Comic Sans MS" pitchFamily="66" charset="0"/>
              </a:rPr>
              <a:t>PHL</a:t>
            </a:r>
            <a:r>
              <a:rPr lang="en-US" sz="2400" dirty="0">
                <a:latin typeface="Comic Sans MS" pitchFamily="66" charset="0"/>
              </a:rPr>
              <a:t>) and low-to-high (</a:t>
            </a: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400" baseline="-25000" dirty="0" err="1">
                <a:latin typeface="Comic Sans MS" pitchFamily="66" charset="0"/>
              </a:rPr>
              <a:t>PLH</a:t>
            </a:r>
            <a:r>
              <a:rPr lang="en-US" sz="2400" dirty="0">
                <a:latin typeface="Comic Sans MS" pitchFamily="66" charset="0"/>
              </a:rPr>
              <a:t>) output signal changes may have different propagation delays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5" name="Picture 5" descr="fig_3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7629525" cy="3752850"/>
          </a:xfrm>
          <a:prstGeom prst="rect">
            <a:avLst/>
          </a:prstGeom>
          <a:noFill/>
        </p:spPr>
      </p:pic>
      <p:sp>
        <p:nvSpPr>
          <p:cNvPr id="6" name="5 Dikdörtgen"/>
          <p:cNvSpPr/>
          <p:nvPr/>
        </p:nvSpPr>
        <p:spPr>
          <a:xfrm>
            <a:off x="4427984" y="5877272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4427984" y="56612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=</a:t>
            </a:r>
            <a:endParaRPr lang="tr-TR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2123728" y="2780928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69816" y="4602832"/>
            <a:ext cx="1123950" cy="914400"/>
            <a:chOff x="2372" y="1944"/>
            <a:chExt cx="708" cy="576"/>
          </a:xfrm>
        </p:grpSpPr>
        <p:sp>
          <p:nvSpPr>
            <p:cNvPr id="538629" name="AutoShape 5"/>
            <p:cNvSpPr>
              <a:spLocks noChangeArrowheads="1"/>
            </p:cNvSpPr>
            <p:nvPr/>
          </p:nvSpPr>
          <p:spPr bwMode="auto">
            <a:xfrm>
              <a:off x="2372" y="1944"/>
              <a:ext cx="708" cy="576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2552" y="208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0.4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08116" y="3878932"/>
            <a:ext cx="1123950" cy="914400"/>
            <a:chOff x="3996" y="1928"/>
            <a:chExt cx="708" cy="576"/>
          </a:xfrm>
        </p:grpSpPr>
        <p:sp>
          <p:nvSpPr>
            <p:cNvPr id="538632" name="Freeform 8"/>
            <p:cNvSpPr>
              <a:spLocks/>
            </p:cNvSpPr>
            <p:nvPr/>
          </p:nvSpPr>
          <p:spPr bwMode="auto">
            <a:xfrm>
              <a:off x="3996" y="1928"/>
              <a:ext cx="70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38633" name="Text Box 9"/>
            <p:cNvSpPr txBox="1">
              <a:spLocks noChangeArrowheads="1"/>
            </p:cNvSpPr>
            <p:nvPr/>
          </p:nvSpPr>
          <p:spPr bwMode="auto">
            <a:xfrm>
              <a:off x="4176" y="2064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0.5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57116" y="3218532"/>
            <a:ext cx="1123950" cy="914400"/>
            <a:chOff x="2372" y="1944"/>
            <a:chExt cx="708" cy="576"/>
          </a:xfrm>
        </p:grpSpPr>
        <p:sp>
          <p:nvSpPr>
            <p:cNvPr id="538635" name="AutoShape 11"/>
            <p:cNvSpPr>
              <a:spLocks noChangeArrowheads="1"/>
            </p:cNvSpPr>
            <p:nvPr/>
          </p:nvSpPr>
          <p:spPr bwMode="auto">
            <a:xfrm>
              <a:off x="2372" y="1944"/>
              <a:ext cx="708" cy="576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38636" name="Text Box 12"/>
            <p:cNvSpPr txBox="1">
              <a:spLocks noChangeArrowheads="1"/>
            </p:cNvSpPr>
            <p:nvPr/>
          </p:nvSpPr>
          <p:spPr bwMode="auto">
            <a:xfrm>
              <a:off x="2552" y="208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0.4</a:t>
              </a:r>
            </a:p>
          </p:txBody>
        </p:sp>
      </p:grpSp>
      <p:sp>
        <p:nvSpPr>
          <p:cNvPr id="538637" name="Line 13"/>
          <p:cNvSpPr>
            <a:spLocks noChangeShapeType="1"/>
          </p:cNvSpPr>
          <p:nvPr/>
        </p:nvSpPr>
        <p:spPr bwMode="auto">
          <a:xfrm>
            <a:off x="3757066" y="3974182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 flipH="1">
            <a:off x="2542629" y="3974182"/>
            <a:ext cx="463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5522366" y="4525045"/>
            <a:ext cx="36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 flipH="1">
            <a:off x="5274716" y="5056857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>
            <a:off x="5535066" y="4534570"/>
            <a:ext cx="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2" name="Line 18"/>
          <p:cNvSpPr>
            <a:spLocks noChangeShapeType="1"/>
          </p:cNvSpPr>
          <p:nvPr/>
        </p:nvSpPr>
        <p:spPr bwMode="auto">
          <a:xfrm flipH="1">
            <a:off x="5273129" y="3675732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>
            <a:off x="5531891" y="3674145"/>
            <a:ext cx="0" cy="423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>
            <a:off x="5519191" y="4099595"/>
            <a:ext cx="382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2542629" y="3974182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2201316" y="4861595"/>
            <a:ext cx="196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7" name="Line 23"/>
          <p:cNvSpPr>
            <a:spLocks noChangeShapeType="1"/>
          </p:cNvSpPr>
          <p:nvPr/>
        </p:nvSpPr>
        <p:spPr bwMode="auto">
          <a:xfrm flipH="1">
            <a:off x="2174329" y="3413795"/>
            <a:ext cx="197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8" name="Line 24"/>
          <p:cNvSpPr>
            <a:spLocks noChangeShapeType="1"/>
          </p:cNvSpPr>
          <p:nvPr/>
        </p:nvSpPr>
        <p:spPr bwMode="auto">
          <a:xfrm flipH="1">
            <a:off x="2202904" y="5326732"/>
            <a:ext cx="197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49" name="Oval 25"/>
          <p:cNvSpPr>
            <a:spLocks noChangeArrowheads="1"/>
          </p:cNvSpPr>
          <p:nvPr/>
        </p:nvSpPr>
        <p:spPr bwMode="auto">
          <a:xfrm>
            <a:off x="2480716" y="4807620"/>
            <a:ext cx="92075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38650" name="Line 26"/>
          <p:cNvSpPr>
            <a:spLocks noChangeShapeType="1"/>
          </p:cNvSpPr>
          <p:nvPr/>
        </p:nvSpPr>
        <p:spPr bwMode="auto">
          <a:xfrm>
            <a:off x="6898729" y="4331370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2110829" y="4344070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2112416" y="4823495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B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6917779" y="3840832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Y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931566" y="3586832"/>
            <a:ext cx="825500" cy="762000"/>
            <a:chOff x="752" y="1952"/>
            <a:chExt cx="520" cy="480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792" y="1952"/>
              <a:ext cx="480" cy="480"/>
              <a:chOff x="1968" y="1507"/>
              <a:chExt cx="480" cy="480"/>
            </a:xfrm>
          </p:grpSpPr>
          <p:sp>
            <p:nvSpPr>
              <p:cNvPr id="538656" name="AutoShape 32"/>
              <p:cNvSpPr>
                <a:spLocks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8657" name="Oval 33"/>
              <p:cNvSpPr>
                <a:spLocks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38658" name="Text Box 34"/>
            <p:cNvSpPr txBox="1">
              <a:spLocks noChangeArrowheads="1"/>
            </p:cNvSpPr>
            <p:nvPr/>
          </p:nvSpPr>
          <p:spPr bwMode="auto">
            <a:xfrm>
              <a:off x="752" y="204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0.2</a:t>
              </a:r>
            </a:p>
          </p:txBody>
        </p:sp>
      </p:grpSp>
      <p:sp>
        <p:nvSpPr>
          <p:cNvPr id="538659" name="Rectangle 35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Circuit Delay</a:t>
            </a: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>
          <a:xfrm>
            <a:off x="323528" y="980728"/>
            <a:ext cx="8153400" cy="274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2-input multiplexer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 = A for  S = 1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 = B for  S = 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Fan-out and Delay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The fan-out loading a gate’s output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affects the gate’s propagation delay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One realistic equation for </a:t>
            </a: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400" baseline="-20000" dirty="0" err="1">
                <a:latin typeface="Comic Sans MS" pitchFamily="66" charset="0"/>
              </a:rPr>
              <a:t>pd</a:t>
            </a:r>
            <a:r>
              <a:rPr lang="en-US" sz="2400" dirty="0">
                <a:latin typeface="Comic Sans MS" pitchFamily="66" charset="0"/>
              </a:rPr>
              <a:t>  for a NAND gate with 4 inputs is: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dirty="0">
                <a:latin typeface="Comic Sans MS" pitchFamily="66" charset="0"/>
              </a:rPr>
              <a:t>  </a:t>
            </a:r>
            <a:r>
              <a:rPr lang="en-US" dirty="0" err="1">
                <a:latin typeface="Comic Sans MS" pitchFamily="66" charset="0"/>
              </a:rPr>
              <a:t>t</a:t>
            </a:r>
            <a:r>
              <a:rPr lang="en-US" baseline="-20000" dirty="0" err="1">
                <a:latin typeface="Comic Sans MS" pitchFamily="66" charset="0"/>
              </a:rPr>
              <a:t>pd</a:t>
            </a:r>
            <a:r>
              <a:rPr lang="en-US" dirty="0">
                <a:latin typeface="Comic Sans MS" pitchFamily="66" charset="0"/>
              </a:rPr>
              <a:t> = 0.07 + 0.021 SL 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SL is the number of standard loads </a:t>
            </a:r>
            <a:r>
              <a:rPr lang="en-US" sz="2400" dirty="0">
                <a:latin typeface="Comic Sans MS" pitchFamily="66" charset="0"/>
              </a:rPr>
              <a:t>the gate is driving, 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. e., its fan-out in standard loads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For SL = 4.5, </a:t>
            </a: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400" baseline="-20000" dirty="0" err="1">
                <a:latin typeface="Comic Sans MS" pitchFamily="66" charset="0"/>
              </a:rPr>
              <a:t>pd</a:t>
            </a:r>
            <a:r>
              <a:rPr lang="en-US" sz="2400" dirty="0">
                <a:latin typeface="Comic Sans MS" pitchFamily="66" charset="0"/>
              </a:rPr>
              <a:t> = 0.165 ns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If this effect is considered,  the delay of  a gate in a circuit takes on different values depending  on the circuit load on its output.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492896"/>
            <a:ext cx="8229600" cy="3401219"/>
          </a:xfrm>
        </p:spPr>
        <p:txBody>
          <a:bodyPr/>
          <a:lstStyle/>
          <a:p>
            <a:pPr>
              <a:buNone/>
            </a:pP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800" baseline="-25000" dirty="0" err="1">
                <a:latin typeface="Comic Sans MS" pitchFamily="66" charset="0"/>
              </a:rPr>
              <a:t>s</a:t>
            </a:r>
            <a:r>
              <a:rPr lang="en-US" sz="2400" dirty="0">
                <a:latin typeface="Comic Sans MS" pitchFamily="66" charset="0"/>
              </a:rPr>
              <a:t> -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setup time</a:t>
            </a:r>
          </a:p>
          <a:p>
            <a:pPr>
              <a:buNone/>
            </a:pP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800" baseline="-25000" dirty="0" err="1">
                <a:latin typeface="Comic Sans MS" pitchFamily="66" charset="0"/>
              </a:rPr>
              <a:t>h</a:t>
            </a:r>
            <a:r>
              <a:rPr lang="en-US" sz="2400" dirty="0">
                <a:latin typeface="Comic Sans MS" pitchFamily="66" charset="0"/>
              </a:rPr>
              <a:t> -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hold time</a:t>
            </a:r>
          </a:p>
          <a:p>
            <a:pPr>
              <a:buNone/>
            </a:pP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800" baseline="-25000" dirty="0" err="1">
                <a:latin typeface="Comic Sans MS" pitchFamily="66" charset="0"/>
              </a:rPr>
              <a:t>w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clock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pulse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width</a:t>
            </a:r>
          </a:p>
          <a:p>
            <a:pPr>
              <a:buNone/>
            </a:pPr>
            <a:r>
              <a:rPr lang="en-US" sz="2400" dirty="0" err="1">
                <a:latin typeface="Comic Sans MS" pitchFamily="66" charset="0"/>
              </a:rPr>
              <a:t>t</a:t>
            </a:r>
            <a:r>
              <a:rPr lang="en-US" sz="2800" baseline="-25000" dirty="0" err="1">
                <a:latin typeface="Comic Sans MS" pitchFamily="66" charset="0"/>
              </a:rPr>
              <a:t>px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–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mic Sans MS" pitchFamily="66" charset="0"/>
              </a:rPr>
              <a:t>propa-gation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delay</a:t>
            </a:r>
          </a:p>
          <a:p>
            <a:pPr lvl="1">
              <a:buNone/>
            </a:pPr>
            <a:r>
              <a:rPr lang="en-US" sz="2000" dirty="0" err="1">
                <a:latin typeface="Comic Sans MS" pitchFamily="66" charset="0"/>
              </a:rPr>
              <a:t>t</a:t>
            </a:r>
            <a:r>
              <a:rPr lang="en-US" sz="2000" baseline="-25000" dirty="0" err="1">
                <a:latin typeface="Comic Sans MS" pitchFamily="66" charset="0"/>
              </a:rPr>
              <a:t>PHL</a:t>
            </a:r>
            <a:r>
              <a:rPr lang="en-US" sz="2000" dirty="0">
                <a:latin typeface="Comic Sans MS" pitchFamily="66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High-to-Low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err="1">
                <a:latin typeface="Comic Sans MS" pitchFamily="66" charset="0"/>
              </a:rPr>
              <a:t>t</a:t>
            </a:r>
            <a:r>
              <a:rPr lang="en-US" sz="2000" baseline="-25000" dirty="0" err="1">
                <a:latin typeface="Comic Sans MS" pitchFamily="66" charset="0"/>
              </a:rPr>
              <a:t>PLH</a:t>
            </a:r>
            <a:r>
              <a:rPr lang="en-US" sz="2000" dirty="0">
                <a:latin typeface="Comic Sans MS" pitchFamily="66" charset="0"/>
              </a:rPr>
              <a:t> -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Low-to-High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err="1">
                <a:latin typeface="Comic Sans MS" pitchFamily="66" charset="0"/>
              </a:rPr>
              <a:t>t</a:t>
            </a:r>
            <a:r>
              <a:rPr lang="en-US" sz="2000" baseline="-25000" dirty="0" err="1">
                <a:latin typeface="Comic Sans MS" pitchFamily="66" charset="0"/>
              </a:rPr>
              <a:t>pd</a:t>
            </a:r>
            <a:r>
              <a:rPr lang="en-US" sz="2000" dirty="0">
                <a:latin typeface="Comic Sans MS" pitchFamily="66" charset="0"/>
              </a:rPr>
              <a:t> - max (</a:t>
            </a:r>
            <a:r>
              <a:rPr lang="en-US" sz="2000" dirty="0" err="1">
                <a:latin typeface="Comic Sans MS" pitchFamily="66" charset="0"/>
              </a:rPr>
              <a:t>t</a:t>
            </a:r>
            <a:r>
              <a:rPr lang="en-US" sz="2000" baseline="-25000" dirty="0" err="1">
                <a:latin typeface="Comic Sans MS" pitchFamily="66" charset="0"/>
              </a:rPr>
              <a:t>PHL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t</a:t>
            </a:r>
            <a:r>
              <a:rPr lang="en-US" sz="2000" baseline="-25000" dirty="0" err="1" smtClean="0">
                <a:latin typeface="Comic Sans MS" pitchFamily="66" charset="0"/>
              </a:rPr>
              <a:t>PLH</a:t>
            </a:r>
            <a:r>
              <a:rPr lang="en-US" sz="2000" dirty="0">
                <a:latin typeface="Comic Sans MS" pitchFamily="66" charset="0"/>
              </a:rPr>
              <a:t>) </a:t>
            </a:r>
          </a:p>
        </p:txBody>
      </p:sp>
      <p:sp>
        <p:nvSpPr>
          <p:cNvPr id="543747" name="Freeform 3"/>
          <p:cNvSpPr>
            <a:spLocks/>
          </p:cNvSpPr>
          <p:nvPr/>
        </p:nvSpPr>
        <p:spPr bwMode="auto">
          <a:xfrm>
            <a:off x="3691186" y="5056188"/>
            <a:ext cx="5295900" cy="285750"/>
          </a:xfrm>
          <a:custGeom>
            <a:avLst/>
            <a:gdLst/>
            <a:ahLst/>
            <a:cxnLst>
              <a:cxn ang="0">
                <a:pos x="1239" y="180"/>
              </a:cxn>
              <a:cxn ang="0">
                <a:pos x="0" y="180"/>
              </a:cxn>
              <a:cxn ang="0">
                <a:pos x="0" y="0"/>
              </a:cxn>
              <a:cxn ang="0">
                <a:pos x="3336" y="0"/>
              </a:cxn>
              <a:cxn ang="0">
                <a:pos x="3336" y="180"/>
              </a:cxn>
              <a:cxn ang="0">
                <a:pos x="1239" y="180"/>
              </a:cxn>
            </a:cxnLst>
            <a:rect l="0" t="0" r="r" b="b"/>
            <a:pathLst>
              <a:path w="3336" h="180">
                <a:moveTo>
                  <a:pt x="1239" y="180"/>
                </a:moveTo>
                <a:lnTo>
                  <a:pt x="0" y="180"/>
                </a:lnTo>
                <a:lnTo>
                  <a:pt x="0" y="0"/>
                </a:lnTo>
                <a:lnTo>
                  <a:pt x="3336" y="0"/>
                </a:lnTo>
                <a:lnTo>
                  <a:pt x="3336" y="180"/>
                </a:lnTo>
                <a:lnTo>
                  <a:pt x="1239" y="18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48" name="Freeform 4"/>
          <p:cNvSpPr>
            <a:spLocks/>
          </p:cNvSpPr>
          <p:nvPr/>
        </p:nvSpPr>
        <p:spPr bwMode="auto">
          <a:xfrm>
            <a:off x="3691186" y="4329113"/>
            <a:ext cx="5295900" cy="285750"/>
          </a:xfrm>
          <a:custGeom>
            <a:avLst/>
            <a:gdLst/>
            <a:ahLst/>
            <a:cxnLst>
              <a:cxn ang="0">
                <a:pos x="3336" y="0"/>
              </a:cxn>
              <a:cxn ang="0">
                <a:pos x="2964" y="0"/>
              </a:cxn>
              <a:cxn ang="0">
                <a:pos x="2964" y="180"/>
              </a:cxn>
              <a:cxn ang="0">
                <a:pos x="1650" y="180"/>
              </a:cxn>
              <a:cxn ang="0">
                <a:pos x="1650" y="175"/>
              </a:cxn>
              <a:cxn ang="0">
                <a:pos x="1650" y="0"/>
              </a:cxn>
              <a:cxn ang="0">
                <a:pos x="337" y="0"/>
              </a:cxn>
              <a:cxn ang="0">
                <a:pos x="337" y="179"/>
              </a:cxn>
              <a:cxn ang="0">
                <a:pos x="337" y="180"/>
              </a:cxn>
              <a:cxn ang="0">
                <a:pos x="0" y="180"/>
              </a:cxn>
            </a:cxnLst>
            <a:rect l="0" t="0" r="r" b="b"/>
            <a:pathLst>
              <a:path w="3336" h="180">
                <a:moveTo>
                  <a:pt x="3336" y="0"/>
                </a:moveTo>
                <a:lnTo>
                  <a:pt x="2964" y="0"/>
                </a:lnTo>
                <a:lnTo>
                  <a:pt x="2964" y="180"/>
                </a:lnTo>
                <a:lnTo>
                  <a:pt x="1650" y="180"/>
                </a:lnTo>
                <a:lnTo>
                  <a:pt x="1650" y="175"/>
                </a:lnTo>
                <a:lnTo>
                  <a:pt x="1650" y="0"/>
                </a:lnTo>
                <a:lnTo>
                  <a:pt x="337" y="0"/>
                </a:lnTo>
                <a:lnTo>
                  <a:pt x="337" y="179"/>
                </a:lnTo>
                <a:lnTo>
                  <a:pt x="337" y="180"/>
                </a:lnTo>
                <a:lnTo>
                  <a:pt x="0" y="18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3691186" y="5862638"/>
            <a:ext cx="5295900" cy="285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5437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398" y="5853113"/>
            <a:ext cx="59848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6937623" y="5870575"/>
            <a:ext cx="552450" cy="285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543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248" y="5038725"/>
            <a:ext cx="15494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6877298" y="5056188"/>
            <a:ext cx="1514475" cy="285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54375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136" y="5040313"/>
            <a:ext cx="1998662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755" name="Rectangle 11"/>
          <p:cNvSpPr>
            <a:spLocks noChangeArrowheads="1"/>
          </p:cNvSpPr>
          <p:nvPr/>
        </p:nvSpPr>
        <p:spPr bwMode="auto">
          <a:xfrm>
            <a:off x="3691186" y="5057775"/>
            <a:ext cx="1955800" cy="285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59" name="Freeform 15"/>
          <p:cNvSpPr>
            <a:spLocks/>
          </p:cNvSpPr>
          <p:nvPr/>
        </p:nvSpPr>
        <p:spPr bwMode="auto">
          <a:xfrm>
            <a:off x="6877298" y="4733925"/>
            <a:ext cx="1588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h="168">
                <a:moveTo>
                  <a:pt x="0" y="0"/>
                </a:move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0" name="Line 16"/>
          <p:cNvSpPr>
            <a:spLocks noChangeShapeType="1"/>
          </p:cNvSpPr>
          <p:nvPr/>
        </p:nvSpPr>
        <p:spPr bwMode="auto">
          <a:xfrm>
            <a:off x="6877298" y="4733925"/>
            <a:ext cx="1588" cy="2667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1" name="Freeform 17"/>
          <p:cNvSpPr>
            <a:spLocks/>
          </p:cNvSpPr>
          <p:nvPr/>
        </p:nvSpPr>
        <p:spPr bwMode="auto">
          <a:xfrm>
            <a:off x="6310561" y="4733925"/>
            <a:ext cx="1587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h="168">
                <a:moveTo>
                  <a:pt x="0" y="0"/>
                </a:move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2" name="Line 18"/>
          <p:cNvSpPr>
            <a:spLocks noChangeShapeType="1"/>
          </p:cNvSpPr>
          <p:nvPr/>
        </p:nvSpPr>
        <p:spPr bwMode="auto">
          <a:xfrm>
            <a:off x="6310561" y="4733925"/>
            <a:ext cx="1587" cy="2667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3" name="Freeform 19"/>
          <p:cNvSpPr>
            <a:spLocks/>
          </p:cNvSpPr>
          <p:nvPr/>
        </p:nvSpPr>
        <p:spPr bwMode="auto">
          <a:xfrm>
            <a:off x="5646986" y="4733925"/>
            <a:ext cx="1587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h="168">
                <a:moveTo>
                  <a:pt x="0" y="0"/>
                </a:move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4" name="Line 20"/>
          <p:cNvSpPr>
            <a:spLocks noChangeShapeType="1"/>
          </p:cNvSpPr>
          <p:nvPr/>
        </p:nvSpPr>
        <p:spPr bwMode="auto">
          <a:xfrm>
            <a:off x="5646986" y="4733925"/>
            <a:ext cx="1587" cy="2667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5" name="Freeform 21"/>
          <p:cNvSpPr>
            <a:spLocks/>
          </p:cNvSpPr>
          <p:nvPr/>
        </p:nvSpPr>
        <p:spPr bwMode="auto">
          <a:xfrm>
            <a:off x="5723186" y="4867275"/>
            <a:ext cx="5032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0"/>
              </a:cxn>
              <a:cxn ang="0">
                <a:pos x="0" y="0"/>
              </a:cxn>
            </a:cxnLst>
            <a:rect l="0" t="0" r="r" b="b"/>
            <a:pathLst>
              <a:path w="317">
                <a:moveTo>
                  <a:pt x="0" y="0"/>
                </a:moveTo>
                <a:lnTo>
                  <a:pt x="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6" name="Line 22"/>
          <p:cNvSpPr>
            <a:spLocks noChangeShapeType="1"/>
          </p:cNvSpPr>
          <p:nvPr/>
        </p:nvSpPr>
        <p:spPr bwMode="auto">
          <a:xfrm>
            <a:off x="5723186" y="4867275"/>
            <a:ext cx="50323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7" name="Freeform 23"/>
          <p:cNvSpPr>
            <a:spLocks/>
          </p:cNvSpPr>
          <p:nvPr/>
        </p:nvSpPr>
        <p:spPr bwMode="auto">
          <a:xfrm>
            <a:off x="6197848" y="4832350"/>
            <a:ext cx="109538" cy="68263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7" y="13"/>
              </a:cxn>
            </a:cxnLst>
            <a:rect l="0" t="0" r="r" b="b"/>
            <a:pathLst>
              <a:path w="42" h="26">
                <a:moveTo>
                  <a:pt x="7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10"/>
                  <a:pt x="35" y="12"/>
                  <a:pt x="42" y="13"/>
                </a:cubicBezTo>
                <a:cubicBezTo>
                  <a:pt x="35" y="15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8" name="Freeform 24"/>
          <p:cNvSpPr>
            <a:spLocks/>
          </p:cNvSpPr>
          <p:nvPr/>
        </p:nvSpPr>
        <p:spPr bwMode="auto">
          <a:xfrm>
            <a:off x="5642223" y="4832350"/>
            <a:ext cx="112713" cy="68263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6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6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4" y="16"/>
                  <a:pt x="7" y="15"/>
                  <a:pt x="0" y="13"/>
                </a:cubicBezTo>
                <a:cubicBezTo>
                  <a:pt x="7" y="12"/>
                  <a:pt x="14" y="10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69" name="Freeform 25"/>
          <p:cNvSpPr>
            <a:spLocks/>
          </p:cNvSpPr>
          <p:nvPr/>
        </p:nvSpPr>
        <p:spPr bwMode="auto">
          <a:xfrm>
            <a:off x="6391523" y="4867275"/>
            <a:ext cx="4032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" y="0"/>
              </a:cxn>
              <a:cxn ang="0">
                <a:pos x="0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70" name="Line 26"/>
          <p:cNvSpPr>
            <a:spLocks noChangeShapeType="1"/>
          </p:cNvSpPr>
          <p:nvPr/>
        </p:nvSpPr>
        <p:spPr bwMode="auto">
          <a:xfrm>
            <a:off x="6391523" y="4867275"/>
            <a:ext cx="40322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71" name="Freeform 27"/>
          <p:cNvSpPr>
            <a:spLocks/>
          </p:cNvSpPr>
          <p:nvPr/>
        </p:nvSpPr>
        <p:spPr bwMode="auto">
          <a:xfrm>
            <a:off x="6766173" y="4832350"/>
            <a:ext cx="111125" cy="68263"/>
          </a:xfrm>
          <a:custGeom>
            <a:avLst/>
            <a:gdLst/>
            <a:ahLst/>
            <a:cxnLst>
              <a:cxn ang="0">
                <a:pos x="8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8" y="13"/>
              </a:cxn>
            </a:cxnLst>
            <a:rect l="0" t="0" r="r" b="b"/>
            <a:pathLst>
              <a:path w="42" h="26">
                <a:moveTo>
                  <a:pt x="8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10"/>
                  <a:pt x="35" y="12"/>
                  <a:pt x="42" y="13"/>
                </a:cubicBezTo>
                <a:cubicBezTo>
                  <a:pt x="35" y="15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8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72" name="Freeform 28"/>
          <p:cNvSpPr>
            <a:spLocks/>
          </p:cNvSpPr>
          <p:nvPr/>
        </p:nvSpPr>
        <p:spPr bwMode="auto">
          <a:xfrm>
            <a:off x="6307386" y="4832350"/>
            <a:ext cx="112712" cy="68263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6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6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6"/>
                  <a:pt x="8" y="15"/>
                  <a:pt x="0" y="13"/>
                </a:cubicBezTo>
                <a:cubicBezTo>
                  <a:pt x="8" y="12"/>
                  <a:pt x="15" y="10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73" name="Rectangle 29"/>
          <p:cNvSpPr>
            <a:spLocks noChangeArrowheads="1"/>
          </p:cNvSpPr>
          <p:nvPr/>
        </p:nvSpPr>
        <p:spPr bwMode="auto">
          <a:xfrm>
            <a:off x="5899398" y="4814888"/>
            <a:ext cx="158750" cy="10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74" name="Rectangle 30"/>
          <p:cNvSpPr>
            <a:spLocks noChangeArrowheads="1"/>
          </p:cNvSpPr>
          <p:nvPr/>
        </p:nvSpPr>
        <p:spPr bwMode="auto">
          <a:xfrm>
            <a:off x="5931148" y="4768850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775" name="Rectangle 31"/>
          <p:cNvSpPr>
            <a:spLocks noChangeArrowheads="1"/>
          </p:cNvSpPr>
          <p:nvPr/>
        </p:nvSpPr>
        <p:spPr bwMode="auto">
          <a:xfrm>
            <a:off x="6013698" y="4868863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776" name="Rectangle 32"/>
          <p:cNvSpPr>
            <a:spLocks noChangeArrowheads="1"/>
          </p:cNvSpPr>
          <p:nvPr/>
        </p:nvSpPr>
        <p:spPr bwMode="auto">
          <a:xfrm>
            <a:off x="6515348" y="4814888"/>
            <a:ext cx="158750" cy="10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77" name="Rectangle 33"/>
          <p:cNvSpPr>
            <a:spLocks noChangeArrowheads="1"/>
          </p:cNvSpPr>
          <p:nvPr/>
        </p:nvSpPr>
        <p:spPr bwMode="auto">
          <a:xfrm>
            <a:off x="6539161" y="4768850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778" name="Rectangle 34"/>
          <p:cNvSpPr>
            <a:spLocks noChangeArrowheads="1"/>
          </p:cNvSpPr>
          <p:nvPr/>
        </p:nvSpPr>
        <p:spPr bwMode="auto">
          <a:xfrm>
            <a:off x="6621711" y="4868863"/>
            <a:ext cx="881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h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779" name="Freeform 35"/>
          <p:cNvSpPr>
            <a:spLocks/>
          </p:cNvSpPr>
          <p:nvPr/>
        </p:nvSpPr>
        <p:spPr bwMode="auto">
          <a:xfrm>
            <a:off x="6959848" y="5378450"/>
            <a:ext cx="1588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0"/>
              </a:cxn>
              <a:cxn ang="0">
                <a:pos x="0" y="0"/>
              </a:cxn>
            </a:cxnLst>
            <a:rect l="0" t="0" r="r" b="b"/>
            <a:pathLst>
              <a:path h="170">
                <a:moveTo>
                  <a:pt x="0" y="0"/>
                </a:moveTo>
                <a:lnTo>
                  <a:pt x="0" y="1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0" name="Line 36"/>
          <p:cNvSpPr>
            <a:spLocks noChangeShapeType="1"/>
          </p:cNvSpPr>
          <p:nvPr/>
        </p:nvSpPr>
        <p:spPr bwMode="auto">
          <a:xfrm>
            <a:off x="6959848" y="5378450"/>
            <a:ext cx="1588" cy="2698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1" name="Freeform 37"/>
          <p:cNvSpPr>
            <a:spLocks/>
          </p:cNvSpPr>
          <p:nvPr/>
        </p:nvSpPr>
        <p:spPr bwMode="auto">
          <a:xfrm>
            <a:off x="7490073" y="5576888"/>
            <a:ext cx="1588" cy="25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2"/>
              </a:cxn>
              <a:cxn ang="0">
                <a:pos x="0" y="0"/>
              </a:cxn>
            </a:cxnLst>
            <a:rect l="0" t="0" r="r" b="b"/>
            <a:pathLst>
              <a:path h="162">
                <a:moveTo>
                  <a:pt x="0" y="0"/>
                </a:moveTo>
                <a:lnTo>
                  <a:pt x="0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2" name="Line 38"/>
          <p:cNvSpPr>
            <a:spLocks noChangeShapeType="1"/>
          </p:cNvSpPr>
          <p:nvPr/>
        </p:nvSpPr>
        <p:spPr bwMode="auto">
          <a:xfrm>
            <a:off x="7490073" y="5576888"/>
            <a:ext cx="1588" cy="2571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3" name="Freeform 39"/>
          <p:cNvSpPr>
            <a:spLocks/>
          </p:cNvSpPr>
          <p:nvPr/>
        </p:nvSpPr>
        <p:spPr bwMode="auto">
          <a:xfrm>
            <a:off x="6294686" y="5613400"/>
            <a:ext cx="1587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6"/>
              </a:cxn>
              <a:cxn ang="0">
                <a:pos x="0" y="0"/>
              </a:cxn>
            </a:cxnLst>
            <a:rect l="0" t="0" r="r" b="b"/>
            <a:pathLst>
              <a:path h="116">
                <a:moveTo>
                  <a:pt x="0" y="0"/>
                </a:moveTo>
                <a:lnTo>
                  <a:pt x="0" y="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4" name="Line 40"/>
          <p:cNvSpPr>
            <a:spLocks noChangeShapeType="1"/>
          </p:cNvSpPr>
          <p:nvPr/>
        </p:nvSpPr>
        <p:spPr bwMode="auto">
          <a:xfrm>
            <a:off x="6294686" y="5613400"/>
            <a:ext cx="1587" cy="184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5" name="Freeform 41"/>
          <p:cNvSpPr>
            <a:spLocks/>
          </p:cNvSpPr>
          <p:nvPr/>
        </p:nvSpPr>
        <p:spPr bwMode="auto">
          <a:xfrm>
            <a:off x="6294686" y="5387975"/>
            <a:ext cx="1587" cy="249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7"/>
              </a:cxn>
              <a:cxn ang="0">
                <a:pos x="0" y="0"/>
              </a:cxn>
            </a:cxnLst>
            <a:rect l="0" t="0" r="r" b="b"/>
            <a:pathLst>
              <a:path h="157">
                <a:moveTo>
                  <a:pt x="0" y="0"/>
                </a:moveTo>
                <a:lnTo>
                  <a:pt x="0" y="1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6" name="Line 42"/>
          <p:cNvSpPr>
            <a:spLocks noChangeShapeType="1"/>
          </p:cNvSpPr>
          <p:nvPr/>
        </p:nvSpPr>
        <p:spPr bwMode="auto">
          <a:xfrm>
            <a:off x="6294686" y="5387975"/>
            <a:ext cx="1587" cy="2492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7" name="Freeform 43"/>
          <p:cNvSpPr>
            <a:spLocks/>
          </p:cNvSpPr>
          <p:nvPr/>
        </p:nvSpPr>
        <p:spPr bwMode="auto">
          <a:xfrm>
            <a:off x="6375648" y="5511800"/>
            <a:ext cx="5032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0"/>
              </a:cxn>
              <a:cxn ang="0">
                <a:pos x="0" y="0"/>
              </a:cxn>
            </a:cxnLst>
            <a:rect l="0" t="0" r="r" b="b"/>
            <a:pathLst>
              <a:path w="317">
                <a:moveTo>
                  <a:pt x="0" y="0"/>
                </a:moveTo>
                <a:lnTo>
                  <a:pt x="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8" name="Line 44"/>
          <p:cNvSpPr>
            <a:spLocks noChangeShapeType="1"/>
          </p:cNvSpPr>
          <p:nvPr/>
        </p:nvSpPr>
        <p:spPr bwMode="auto">
          <a:xfrm>
            <a:off x="6375648" y="5511800"/>
            <a:ext cx="50323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89" name="Freeform 45"/>
          <p:cNvSpPr>
            <a:spLocks/>
          </p:cNvSpPr>
          <p:nvPr/>
        </p:nvSpPr>
        <p:spPr bwMode="auto">
          <a:xfrm>
            <a:off x="6850311" y="5476875"/>
            <a:ext cx="109537" cy="68263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1"/>
              </a:cxn>
              <a:cxn ang="0">
                <a:pos x="0" y="0"/>
              </a:cxn>
              <a:cxn ang="0">
                <a:pos x="21" y="9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7" y="13"/>
              </a:cxn>
            </a:cxnLst>
            <a:rect l="0" t="0" r="r" b="b"/>
            <a:pathLst>
              <a:path w="42" h="26">
                <a:moveTo>
                  <a:pt x="7" y="13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21" y="9"/>
                  <a:pt x="21" y="9"/>
                  <a:pt x="21" y="9"/>
                </a:cubicBezTo>
                <a:cubicBezTo>
                  <a:pt x="28" y="10"/>
                  <a:pt x="35" y="12"/>
                  <a:pt x="42" y="13"/>
                </a:cubicBezTo>
                <a:cubicBezTo>
                  <a:pt x="35" y="15"/>
                  <a:pt x="28" y="17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0" name="Freeform 46"/>
          <p:cNvSpPr>
            <a:spLocks/>
          </p:cNvSpPr>
          <p:nvPr/>
        </p:nvSpPr>
        <p:spPr bwMode="auto">
          <a:xfrm>
            <a:off x="6294686" y="5476875"/>
            <a:ext cx="112712" cy="68263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6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9"/>
              </a:cxn>
              <a:cxn ang="0">
                <a:pos x="42" y="0"/>
              </a:cxn>
              <a:cxn ang="0">
                <a:pos x="43" y="1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6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7"/>
                  <a:pt x="7" y="15"/>
                  <a:pt x="0" y="13"/>
                </a:cubicBezTo>
                <a:cubicBezTo>
                  <a:pt x="7" y="12"/>
                  <a:pt x="15" y="10"/>
                  <a:pt x="22" y="9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1"/>
                  <a:pt x="43" y="1"/>
                  <a:pt x="43" y="1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1" name="Freeform 47"/>
          <p:cNvSpPr>
            <a:spLocks/>
          </p:cNvSpPr>
          <p:nvPr/>
        </p:nvSpPr>
        <p:spPr bwMode="auto">
          <a:xfrm>
            <a:off x="6375648" y="5705475"/>
            <a:ext cx="10334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1" y="0"/>
              </a:cxn>
              <a:cxn ang="0">
                <a:pos x="0" y="0"/>
              </a:cxn>
            </a:cxnLst>
            <a:rect l="0" t="0" r="r" b="b"/>
            <a:pathLst>
              <a:path w="651">
                <a:moveTo>
                  <a:pt x="0" y="0"/>
                </a:moveTo>
                <a:lnTo>
                  <a:pt x="6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2" name="Line 48"/>
          <p:cNvSpPr>
            <a:spLocks noChangeShapeType="1"/>
          </p:cNvSpPr>
          <p:nvPr/>
        </p:nvSpPr>
        <p:spPr bwMode="auto">
          <a:xfrm>
            <a:off x="6375648" y="5705475"/>
            <a:ext cx="10334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3" name="Freeform 49"/>
          <p:cNvSpPr>
            <a:spLocks/>
          </p:cNvSpPr>
          <p:nvPr/>
        </p:nvSpPr>
        <p:spPr bwMode="auto">
          <a:xfrm>
            <a:off x="7380536" y="5672138"/>
            <a:ext cx="109537" cy="68262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7" y="13"/>
              </a:cxn>
            </a:cxnLst>
            <a:rect l="0" t="0" r="r" b="b"/>
            <a:pathLst>
              <a:path w="42" h="26">
                <a:moveTo>
                  <a:pt x="7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10"/>
                  <a:pt x="35" y="11"/>
                  <a:pt x="42" y="13"/>
                </a:cubicBezTo>
                <a:cubicBezTo>
                  <a:pt x="35" y="14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4" name="Freeform 50"/>
          <p:cNvSpPr>
            <a:spLocks/>
          </p:cNvSpPr>
          <p:nvPr/>
        </p:nvSpPr>
        <p:spPr bwMode="auto">
          <a:xfrm>
            <a:off x="6294686" y="5672138"/>
            <a:ext cx="112712" cy="68262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5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5"/>
                  <a:pt x="43" y="25"/>
                  <a:pt x="43" y="25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6"/>
                  <a:pt x="7" y="14"/>
                  <a:pt x="0" y="13"/>
                </a:cubicBezTo>
                <a:cubicBezTo>
                  <a:pt x="7" y="11"/>
                  <a:pt x="15" y="10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5" name="Rectangle 51"/>
          <p:cNvSpPr>
            <a:spLocks noChangeArrowheads="1"/>
          </p:cNvSpPr>
          <p:nvPr/>
        </p:nvSpPr>
        <p:spPr bwMode="auto">
          <a:xfrm>
            <a:off x="6464548" y="5464175"/>
            <a:ext cx="349250" cy="968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6" name="Rectangle 52"/>
          <p:cNvSpPr>
            <a:spLocks noChangeArrowheads="1"/>
          </p:cNvSpPr>
          <p:nvPr/>
        </p:nvSpPr>
        <p:spPr bwMode="auto">
          <a:xfrm>
            <a:off x="6726486" y="5656263"/>
            <a:ext cx="349250" cy="98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797" name="Rectangle 53"/>
          <p:cNvSpPr>
            <a:spLocks noChangeArrowheads="1"/>
          </p:cNvSpPr>
          <p:nvPr/>
        </p:nvSpPr>
        <p:spPr bwMode="auto">
          <a:xfrm>
            <a:off x="6478836" y="5411788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798" name="Rectangle 54"/>
          <p:cNvSpPr>
            <a:spLocks noChangeArrowheads="1"/>
          </p:cNvSpPr>
          <p:nvPr/>
        </p:nvSpPr>
        <p:spPr bwMode="auto">
          <a:xfrm>
            <a:off x="6566148" y="5511800"/>
            <a:ext cx="4873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p-,min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799" name="Rectangle 55"/>
          <p:cNvSpPr>
            <a:spLocks noChangeArrowheads="1"/>
          </p:cNvSpPr>
          <p:nvPr/>
        </p:nvSpPr>
        <p:spPr bwMode="auto">
          <a:xfrm>
            <a:off x="6723311" y="5603875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00" name="Rectangle 56"/>
          <p:cNvSpPr>
            <a:spLocks noChangeArrowheads="1"/>
          </p:cNvSpPr>
          <p:nvPr/>
        </p:nvSpPr>
        <p:spPr bwMode="auto">
          <a:xfrm>
            <a:off x="6815386" y="5680075"/>
            <a:ext cx="5402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p-,max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01" name="Line 57"/>
          <p:cNvSpPr>
            <a:spLocks noChangeShapeType="1"/>
          </p:cNvSpPr>
          <p:nvPr/>
        </p:nvSpPr>
        <p:spPr bwMode="auto">
          <a:xfrm>
            <a:off x="4226173" y="3997325"/>
            <a:ext cx="1588" cy="2794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02" name="Line 58"/>
          <p:cNvSpPr>
            <a:spLocks noChangeShapeType="1"/>
          </p:cNvSpPr>
          <p:nvPr/>
        </p:nvSpPr>
        <p:spPr bwMode="auto">
          <a:xfrm>
            <a:off x="6310561" y="3997325"/>
            <a:ext cx="1587" cy="2794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4297611" y="4135438"/>
            <a:ext cx="193198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04" name="Freeform 60"/>
          <p:cNvSpPr>
            <a:spLocks/>
          </p:cNvSpPr>
          <p:nvPr/>
        </p:nvSpPr>
        <p:spPr bwMode="auto">
          <a:xfrm>
            <a:off x="6201023" y="4103688"/>
            <a:ext cx="109538" cy="66675"/>
          </a:xfrm>
          <a:custGeom>
            <a:avLst/>
            <a:gdLst/>
            <a:ahLst/>
            <a:cxnLst>
              <a:cxn ang="0">
                <a:pos x="7" y="12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2"/>
              </a:cxn>
              <a:cxn ang="0">
                <a:pos x="21" y="17"/>
              </a:cxn>
              <a:cxn ang="0">
                <a:pos x="0" y="25"/>
              </a:cxn>
              <a:cxn ang="0">
                <a:pos x="0" y="25"/>
              </a:cxn>
              <a:cxn ang="0">
                <a:pos x="7" y="12"/>
              </a:cxn>
            </a:cxnLst>
            <a:rect l="0" t="0" r="r" b="b"/>
            <a:pathLst>
              <a:path w="42" h="25">
                <a:moveTo>
                  <a:pt x="7" y="12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9"/>
                  <a:pt x="35" y="11"/>
                  <a:pt x="42" y="12"/>
                </a:cubicBezTo>
                <a:cubicBezTo>
                  <a:pt x="35" y="14"/>
                  <a:pt x="28" y="16"/>
                  <a:pt x="21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05" name="Freeform 61"/>
          <p:cNvSpPr>
            <a:spLocks/>
          </p:cNvSpPr>
          <p:nvPr/>
        </p:nvSpPr>
        <p:spPr bwMode="auto">
          <a:xfrm>
            <a:off x="4216648" y="4103688"/>
            <a:ext cx="112713" cy="66675"/>
          </a:xfrm>
          <a:custGeom>
            <a:avLst/>
            <a:gdLst/>
            <a:ahLst/>
            <a:cxnLst>
              <a:cxn ang="0">
                <a:pos x="35" y="12"/>
              </a:cxn>
              <a:cxn ang="0">
                <a:pos x="43" y="25"/>
              </a:cxn>
              <a:cxn ang="0">
                <a:pos x="42" y="25"/>
              </a:cxn>
              <a:cxn ang="0">
                <a:pos x="22" y="17"/>
              </a:cxn>
              <a:cxn ang="0">
                <a:pos x="0" y="12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2"/>
              </a:cxn>
            </a:cxnLst>
            <a:rect l="0" t="0" r="r" b="b"/>
            <a:pathLst>
              <a:path w="43" h="25">
                <a:moveTo>
                  <a:pt x="35" y="12"/>
                </a:move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15" y="16"/>
                  <a:pt x="7" y="14"/>
                  <a:pt x="0" y="12"/>
                </a:cubicBezTo>
                <a:cubicBezTo>
                  <a:pt x="7" y="11"/>
                  <a:pt x="15" y="9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06" name="Rectangle 62"/>
          <p:cNvSpPr>
            <a:spLocks noChangeArrowheads="1"/>
          </p:cNvSpPr>
          <p:nvPr/>
        </p:nvSpPr>
        <p:spPr bwMode="auto">
          <a:xfrm>
            <a:off x="4788148" y="4067175"/>
            <a:ext cx="825500" cy="139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07" name="Rectangle 63"/>
          <p:cNvSpPr>
            <a:spLocks noChangeArrowheads="1"/>
          </p:cNvSpPr>
          <p:nvPr/>
        </p:nvSpPr>
        <p:spPr bwMode="auto">
          <a:xfrm>
            <a:off x="5113257" y="3989367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08" name="Rectangle 64"/>
          <p:cNvSpPr>
            <a:spLocks noChangeArrowheads="1"/>
          </p:cNvSpPr>
          <p:nvPr/>
        </p:nvSpPr>
        <p:spPr bwMode="auto">
          <a:xfrm>
            <a:off x="5186282" y="4108430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10" name="Rectangle 66"/>
          <p:cNvSpPr>
            <a:spLocks noChangeArrowheads="1"/>
          </p:cNvSpPr>
          <p:nvPr/>
        </p:nvSpPr>
        <p:spPr bwMode="auto">
          <a:xfrm>
            <a:off x="5240586" y="4038600"/>
            <a:ext cx="993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12" name="Rectangle 68"/>
          <p:cNvSpPr>
            <a:spLocks noChangeArrowheads="1"/>
          </p:cNvSpPr>
          <p:nvPr/>
        </p:nvSpPr>
        <p:spPr bwMode="auto">
          <a:xfrm>
            <a:off x="7023348" y="4400550"/>
            <a:ext cx="828675" cy="138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18" name="Rectangle 74"/>
          <p:cNvSpPr>
            <a:spLocks noChangeArrowheads="1"/>
          </p:cNvSpPr>
          <p:nvPr/>
        </p:nvSpPr>
        <p:spPr bwMode="auto">
          <a:xfrm>
            <a:off x="3453061" y="4398963"/>
            <a:ext cx="142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19" name="Rectangle 75"/>
          <p:cNvSpPr>
            <a:spLocks noChangeArrowheads="1"/>
          </p:cNvSpPr>
          <p:nvPr/>
        </p:nvSpPr>
        <p:spPr bwMode="auto">
          <a:xfrm>
            <a:off x="3443536" y="5127625"/>
            <a:ext cx="1667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3443536" y="5922963"/>
            <a:ext cx="2019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21" name="Rectangle 77"/>
          <p:cNvSpPr>
            <a:spLocks noChangeArrowheads="1"/>
          </p:cNvSpPr>
          <p:nvPr/>
        </p:nvSpPr>
        <p:spPr bwMode="auto">
          <a:xfrm>
            <a:off x="5227886" y="6359525"/>
            <a:ext cx="3914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(b) Edge-triggered (negative edge)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22" name="Rectangle 78"/>
          <p:cNvSpPr>
            <a:spLocks noChangeArrowheads="1"/>
          </p:cNvSpPr>
          <p:nvPr/>
        </p:nvSpPr>
        <p:spPr bwMode="auto">
          <a:xfrm>
            <a:off x="3691186" y="2435225"/>
            <a:ext cx="5295900" cy="282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23" name="Rectangle 79"/>
          <p:cNvSpPr>
            <a:spLocks noChangeArrowheads="1"/>
          </p:cNvSpPr>
          <p:nvPr/>
        </p:nvSpPr>
        <p:spPr bwMode="auto">
          <a:xfrm>
            <a:off x="3691186" y="3244850"/>
            <a:ext cx="5295900" cy="285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24" name="Freeform 80"/>
          <p:cNvSpPr>
            <a:spLocks/>
          </p:cNvSpPr>
          <p:nvPr/>
        </p:nvSpPr>
        <p:spPr bwMode="auto">
          <a:xfrm>
            <a:off x="3691186" y="1706563"/>
            <a:ext cx="5295900" cy="282575"/>
          </a:xfrm>
          <a:custGeom>
            <a:avLst/>
            <a:gdLst/>
            <a:ahLst/>
            <a:cxnLst>
              <a:cxn ang="0">
                <a:pos x="3336" y="0"/>
              </a:cxn>
              <a:cxn ang="0">
                <a:pos x="2964" y="0"/>
              </a:cxn>
              <a:cxn ang="0">
                <a:pos x="2964" y="178"/>
              </a:cxn>
              <a:cxn ang="0">
                <a:pos x="1650" y="178"/>
              </a:cxn>
              <a:cxn ang="0">
                <a:pos x="1650" y="173"/>
              </a:cxn>
              <a:cxn ang="0">
                <a:pos x="1650" y="0"/>
              </a:cxn>
              <a:cxn ang="0">
                <a:pos x="337" y="0"/>
              </a:cxn>
              <a:cxn ang="0">
                <a:pos x="337" y="178"/>
              </a:cxn>
              <a:cxn ang="0">
                <a:pos x="337" y="178"/>
              </a:cxn>
              <a:cxn ang="0">
                <a:pos x="0" y="178"/>
              </a:cxn>
            </a:cxnLst>
            <a:rect l="0" t="0" r="r" b="b"/>
            <a:pathLst>
              <a:path w="3336" h="178">
                <a:moveTo>
                  <a:pt x="3336" y="0"/>
                </a:moveTo>
                <a:lnTo>
                  <a:pt x="2964" y="0"/>
                </a:lnTo>
                <a:lnTo>
                  <a:pt x="2964" y="178"/>
                </a:lnTo>
                <a:lnTo>
                  <a:pt x="1650" y="178"/>
                </a:lnTo>
                <a:lnTo>
                  <a:pt x="1650" y="173"/>
                </a:lnTo>
                <a:lnTo>
                  <a:pt x="1650" y="0"/>
                </a:lnTo>
                <a:lnTo>
                  <a:pt x="337" y="0"/>
                </a:lnTo>
                <a:lnTo>
                  <a:pt x="337" y="178"/>
                </a:lnTo>
                <a:lnTo>
                  <a:pt x="337" y="178"/>
                </a:lnTo>
                <a:lnTo>
                  <a:pt x="0" y="178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543825" name="Picture 8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5398" y="3227388"/>
            <a:ext cx="59848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826" name="Rectangle 82"/>
          <p:cNvSpPr>
            <a:spLocks noChangeArrowheads="1"/>
          </p:cNvSpPr>
          <p:nvPr/>
        </p:nvSpPr>
        <p:spPr bwMode="auto">
          <a:xfrm>
            <a:off x="6937623" y="3244850"/>
            <a:ext cx="552450" cy="285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543827" name="Picture 8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2136" y="2416175"/>
            <a:ext cx="57467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3691186" y="2435225"/>
            <a:ext cx="534987" cy="282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pic>
        <p:nvPicPr>
          <p:cNvPr id="543829" name="Picture 8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248" y="2414588"/>
            <a:ext cx="1549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830" name="Rectangle 86"/>
          <p:cNvSpPr>
            <a:spLocks noChangeArrowheads="1"/>
          </p:cNvSpPr>
          <p:nvPr/>
        </p:nvSpPr>
        <p:spPr bwMode="auto">
          <a:xfrm>
            <a:off x="6877298" y="2435225"/>
            <a:ext cx="1514475" cy="282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34" name="Line 90"/>
          <p:cNvSpPr>
            <a:spLocks noChangeShapeType="1"/>
          </p:cNvSpPr>
          <p:nvPr/>
        </p:nvSpPr>
        <p:spPr bwMode="auto">
          <a:xfrm>
            <a:off x="4226173" y="2097088"/>
            <a:ext cx="1588" cy="2825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35" name="Line 91"/>
          <p:cNvSpPr>
            <a:spLocks noChangeShapeType="1"/>
          </p:cNvSpPr>
          <p:nvPr/>
        </p:nvSpPr>
        <p:spPr bwMode="auto">
          <a:xfrm>
            <a:off x="6310561" y="2097088"/>
            <a:ext cx="1587" cy="2825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36" name="Line 92"/>
          <p:cNvSpPr>
            <a:spLocks noChangeShapeType="1"/>
          </p:cNvSpPr>
          <p:nvPr/>
        </p:nvSpPr>
        <p:spPr bwMode="auto">
          <a:xfrm>
            <a:off x="6877298" y="2097088"/>
            <a:ext cx="1588" cy="2825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37" name="Line 93"/>
          <p:cNvSpPr>
            <a:spLocks noChangeShapeType="1"/>
          </p:cNvSpPr>
          <p:nvPr/>
        </p:nvSpPr>
        <p:spPr bwMode="auto">
          <a:xfrm>
            <a:off x="4297611" y="2238375"/>
            <a:ext cx="193198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38" name="Freeform 94"/>
          <p:cNvSpPr>
            <a:spLocks/>
          </p:cNvSpPr>
          <p:nvPr/>
        </p:nvSpPr>
        <p:spPr bwMode="auto">
          <a:xfrm>
            <a:off x="6201023" y="2203450"/>
            <a:ext cx="109538" cy="68263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7" y="13"/>
              </a:cxn>
            </a:cxnLst>
            <a:rect l="0" t="0" r="r" b="b"/>
            <a:pathLst>
              <a:path w="42" h="26">
                <a:moveTo>
                  <a:pt x="7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10"/>
                  <a:pt x="35" y="11"/>
                  <a:pt x="42" y="13"/>
                </a:cubicBezTo>
                <a:cubicBezTo>
                  <a:pt x="35" y="15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39" name="Freeform 95"/>
          <p:cNvSpPr>
            <a:spLocks/>
          </p:cNvSpPr>
          <p:nvPr/>
        </p:nvSpPr>
        <p:spPr bwMode="auto">
          <a:xfrm>
            <a:off x="4216648" y="2203450"/>
            <a:ext cx="112713" cy="68263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6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6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6"/>
                  <a:pt x="7" y="15"/>
                  <a:pt x="0" y="13"/>
                </a:cubicBezTo>
                <a:cubicBezTo>
                  <a:pt x="7" y="11"/>
                  <a:pt x="15" y="10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0" name="Freeform 96"/>
          <p:cNvSpPr>
            <a:spLocks/>
          </p:cNvSpPr>
          <p:nvPr/>
        </p:nvSpPr>
        <p:spPr bwMode="auto">
          <a:xfrm>
            <a:off x="6391523" y="2238375"/>
            <a:ext cx="4064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0"/>
              </a:cxn>
              <a:cxn ang="0">
                <a:pos x="0" y="0"/>
              </a:cxn>
            </a:cxnLst>
            <a:rect l="0" t="0" r="r" b="b"/>
            <a:pathLst>
              <a:path w="256">
                <a:moveTo>
                  <a:pt x="0" y="0"/>
                </a:moveTo>
                <a:lnTo>
                  <a:pt x="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1" name="Line 97"/>
          <p:cNvSpPr>
            <a:spLocks noChangeShapeType="1"/>
          </p:cNvSpPr>
          <p:nvPr/>
        </p:nvSpPr>
        <p:spPr bwMode="auto">
          <a:xfrm>
            <a:off x="6391523" y="2238375"/>
            <a:ext cx="4064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2" name="Freeform 98"/>
          <p:cNvSpPr>
            <a:spLocks/>
          </p:cNvSpPr>
          <p:nvPr/>
        </p:nvSpPr>
        <p:spPr bwMode="auto">
          <a:xfrm>
            <a:off x="6769348" y="2203450"/>
            <a:ext cx="109538" cy="68263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7" y="13"/>
              </a:cxn>
            </a:cxnLst>
            <a:rect l="0" t="0" r="r" b="b"/>
            <a:pathLst>
              <a:path w="42" h="26">
                <a:moveTo>
                  <a:pt x="7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10"/>
                  <a:pt x="35" y="11"/>
                  <a:pt x="42" y="13"/>
                </a:cubicBezTo>
                <a:cubicBezTo>
                  <a:pt x="35" y="15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3" name="Freeform 99"/>
          <p:cNvSpPr>
            <a:spLocks/>
          </p:cNvSpPr>
          <p:nvPr/>
        </p:nvSpPr>
        <p:spPr bwMode="auto">
          <a:xfrm>
            <a:off x="6310561" y="2203450"/>
            <a:ext cx="112712" cy="68263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6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6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4" y="16"/>
                  <a:pt x="7" y="15"/>
                  <a:pt x="0" y="13"/>
                </a:cubicBezTo>
                <a:cubicBezTo>
                  <a:pt x="7" y="11"/>
                  <a:pt x="14" y="10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4" name="Rectangle 100"/>
          <p:cNvSpPr>
            <a:spLocks noChangeArrowheads="1"/>
          </p:cNvSpPr>
          <p:nvPr/>
        </p:nvSpPr>
        <p:spPr bwMode="auto">
          <a:xfrm>
            <a:off x="6524873" y="2185988"/>
            <a:ext cx="160338" cy="10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5" name="Rectangle 101"/>
          <p:cNvSpPr>
            <a:spLocks noChangeArrowheads="1"/>
          </p:cNvSpPr>
          <p:nvPr/>
        </p:nvSpPr>
        <p:spPr bwMode="auto">
          <a:xfrm>
            <a:off x="6548686" y="2136775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46" name="Rectangle 102"/>
          <p:cNvSpPr>
            <a:spLocks noChangeArrowheads="1"/>
          </p:cNvSpPr>
          <p:nvPr/>
        </p:nvSpPr>
        <p:spPr bwMode="auto">
          <a:xfrm>
            <a:off x="6621711" y="2227263"/>
            <a:ext cx="881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h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47" name="Rectangle 103"/>
          <p:cNvSpPr>
            <a:spLocks noChangeArrowheads="1"/>
          </p:cNvSpPr>
          <p:nvPr/>
        </p:nvSpPr>
        <p:spPr bwMode="auto">
          <a:xfrm>
            <a:off x="5075486" y="2185988"/>
            <a:ext cx="157162" cy="10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48" name="Rectangle 104"/>
          <p:cNvSpPr>
            <a:spLocks noChangeArrowheads="1"/>
          </p:cNvSpPr>
          <p:nvPr/>
        </p:nvSpPr>
        <p:spPr bwMode="auto">
          <a:xfrm>
            <a:off x="5107236" y="2136775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49" name="Rectangle 105"/>
          <p:cNvSpPr>
            <a:spLocks noChangeArrowheads="1"/>
          </p:cNvSpPr>
          <p:nvPr/>
        </p:nvSpPr>
        <p:spPr bwMode="auto">
          <a:xfrm>
            <a:off x="5199311" y="2222500"/>
            <a:ext cx="7534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50" name="Freeform 106"/>
          <p:cNvSpPr>
            <a:spLocks/>
          </p:cNvSpPr>
          <p:nvPr/>
        </p:nvSpPr>
        <p:spPr bwMode="auto">
          <a:xfrm>
            <a:off x="6963023" y="2759075"/>
            <a:ext cx="1588" cy="26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9"/>
              </a:cxn>
              <a:cxn ang="0">
                <a:pos x="0" y="0"/>
              </a:cxn>
            </a:cxnLst>
            <a:rect l="0" t="0" r="r" b="b"/>
            <a:pathLst>
              <a:path h="169">
                <a:moveTo>
                  <a:pt x="0" y="0"/>
                </a:moveTo>
                <a:lnTo>
                  <a:pt x="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1" name="Line 107"/>
          <p:cNvSpPr>
            <a:spLocks noChangeShapeType="1"/>
          </p:cNvSpPr>
          <p:nvPr/>
        </p:nvSpPr>
        <p:spPr bwMode="auto">
          <a:xfrm>
            <a:off x="6963023" y="2759075"/>
            <a:ext cx="1588" cy="2682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2" name="Freeform 108"/>
          <p:cNvSpPr>
            <a:spLocks/>
          </p:cNvSpPr>
          <p:nvPr/>
        </p:nvSpPr>
        <p:spPr bwMode="auto">
          <a:xfrm>
            <a:off x="7493248" y="2955925"/>
            <a:ext cx="1588" cy="260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4"/>
              </a:cxn>
              <a:cxn ang="0">
                <a:pos x="0" y="0"/>
              </a:cxn>
            </a:cxnLst>
            <a:rect l="0" t="0" r="r" b="b"/>
            <a:pathLst>
              <a:path h="164">
                <a:moveTo>
                  <a:pt x="0" y="0"/>
                </a:move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3" name="Line 109"/>
          <p:cNvSpPr>
            <a:spLocks noChangeShapeType="1"/>
          </p:cNvSpPr>
          <p:nvPr/>
        </p:nvSpPr>
        <p:spPr bwMode="auto">
          <a:xfrm>
            <a:off x="7493248" y="2955925"/>
            <a:ext cx="1588" cy="2603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4" name="Freeform 110"/>
          <p:cNvSpPr>
            <a:spLocks/>
          </p:cNvSpPr>
          <p:nvPr/>
        </p:nvSpPr>
        <p:spPr bwMode="auto">
          <a:xfrm>
            <a:off x="6297861" y="2992438"/>
            <a:ext cx="1587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6"/>
              </a:cxn>
              <a:cxn ang="0">
                <a:pos x="0" y="0"/>
              </a:cxn>
            </a:cxnLst>
            <a:rect l="0" t="0" r="r" b="b"/>
            <a:pathLst>
              <a:path h="116">
                <a:moveTo>
                  <a:pt x="0" y="0"/>
                </a:moveTo>
                <a:lnTo>
                  <a:pt x="0" y="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5" name="Line 111"/>
          <p:cNvSpPr>
            <a:spLocks noChangeShapeType="1"/>
          </p:cNvSpPr>
          <p:nvPr/>
        </p:nvSpPr>
        <p:spPr bwMode="auto">
          <a:xfrm>
            <a:off x="6297861" y="2992438"/>
            <a:ext cx="1587" cy="184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6" name="Freeform 112"/>
          <p:cNvSpPr>
            <a:spLocks/>
          </p:cNvSpPr>
          <p:nvPr/>
        </p:nvSpPr>
        <p:spPr bwMode="auto">
          <a:xfrm>
            <a:off x="6297861" y="2770188"/>
            <a:ext cx="1587" cy="246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5"/>
              </a:cxn>
              <a:cxn ang="0">
                <a:pos x="0" y="0"/>
              </a:cxn>
            </a:cxnLst>
            <a:rect l="0" t="0" r="r" b="b"/>
            <a:pathLst>
              <a:path h="155">
                <a:moveTo>
                  <a:pt x="0" y="0"/>
                </a:move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7" name="Line 113"/>
          <p:cNvSpPr>
            <a:spLocks noChangeShapeType="1"/>
          </p:cNvSpPr>
          <p:nvPr/>
        </p:nvSpPr>
        <p:spPr bwMode="auto">
          <a:xfrm>
            <a:off x="6297861" y="2770188"/>
            <a:ext cx="1587" cy="24606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8" name="Freeform 114"/>
          <p:cNvSpPr>
            <a:spLocks/>
          </p:cNvSpPr>
          <p:nvPr/>
        </p:nvSpPr>
        <p:spPr bwMode="auto">
          <a:xfrm>
            <a:off x="6378823" y="2894013"/>
            <a:ext cx="5032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0"/>
              </a:cxn>
              <a:cxn ang="0">
                <a:pos x="0" y="0"/>
              </a:cxn>
            </a:cxnLst>
            <a:rect l="0" t="0" r="r" b="b"/>
            <a:pathLst>
              <a:path w="317">
                <a:moveTo>
                  <a:pt x="0" y="0"/>
                </a:moveTo>
                <a:lnTo>
                  <a:pt x="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59" name="Line 115"/>
          <p:cNvSpPr>
            <a:spLocks noChangeShapeType="1"/>
          </p:cNvSpPr>
          <p:nvPr/>
        </p:nvSpPr>
        <p:spPr bwMode="auto">
          <a:xfrm>
            <a:off x="6378823" y="2894013"/>
            <a:ext cx="50323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0" name="Freeform 116"/>
          <p:cNvSpPr>
            <a:spLocks/>
          </p:cNvSpPr>
          <p:nvPr/>
        </p:nvSpPr>
        <p:spPr bwMode="auto">
          <a:xfrm>
            <a:off x="6853486" y="2859088"/>
            <a:ext cx="109537" cy="68262"/>
          </a:xfrm>
          <a:custGeom>
            <a:avLst/>
            <a:gdLst/>
            <a:ahLst/>
            <a:cxnLst>
              <a:cxn ang="0">
                <a:pos x="8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8" y="13"/>
              </a:cxn>
            </a:cxnLst>
            <a:rect l="0" t="0" r="r" b="b"/>
            <a:pathLst>
              <a:path w="42" h="26">
                <a:moveTo>
                  <a:pt x="8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10"/>
                  <a:pt x="35" y="11"/>
                  <a:pt x="42" y="13"/>
                </a:cubicBezTo>
                <a:cubicBezTo>
                  <a:pt x="35" y="14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8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1" name="Freeform 117"/>
          <p:cNvSpPr>
            <a:spLocks/>
          </p:cNvSpPr>
          <p:nvPr/>
        </p:nvSpPr>
        <p:spPr bwMode="auto">
          <a:xfrm>
            <a:off x="6297861" y="2859088"/>
            <a:ext cx="112712" cy="68262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5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5"/>
                  <a:pt x="43" y="25"/>
                  <a:pt x="43" y="25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6"/>
                  <a:pt x="7" y="14"/>
                  <a:pt x="0" y="13"/>
                </a:cubicBezTo>
                <a:cubicBezTo>
                  <a:pt x="7" y="11"/>
                  <a:pt x="15" y="10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2" name="Freeform 118"/>
          <p:cNvSpPr>
            <a:spLocks/>
          </p:cNvSpPr>
          <p:nvPr/>
        </p:nvSpPr>
        <p:spPr bwMode="auto">
          <a:xfrm>
            <a:off x="6378823" y="3084513"/>
            <a:ext cx="10318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0" y="0"/>
              </a:cxn>
              <a:cxn ang="0">
                <a:pos x="0" y="0"/>
              </a:cxn>
            </a:cxnLst>
            <a:rect l="0" t="0" r="r" b="b"/>
            <a:pathLst>
              <a:path w="650">
                <a:moveTo>
                  <a:pt x="0" y="0"/>
                </a:moveTo>
                <a:lnTo>
                  <a:pt x="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3" name="Line 119"/>
          <p:cNvSpPr>
            <a:spLocks noChangeShapeType="1"/>
          </p:cNvSpPr>
          <p:nvPr/>
        </p:nvSpPr>
        <p:spPr bwMode="auto">
          <a:xfrm>
            <a:off x="6378823" y="3084513"/>
            <a:ext cx="10318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4" name="Freeform 120"/>
          <p:cNvSpPr>
            <a:spLocks/>
          </p:cNvSpPr>
          <p:nvPr/>
        </p:nvSpPr>
        <p:spPr bwMode="auto">
          <a:xfrm>
            <a:off x="7382123" y="3051175"/>
            <a:ext cx="111125" cy="68263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1"/>
              </a:cxn>
              <a:cxn ang="0">
                <a:pos x="0" y="0"/>
              </a:cxn>
              <a:cxn ang="0">
                <a:pos x="21" y="9"/>
              </a:cxn>
              <a:cxn ang="0">
                <a:pos x="42" y="13"/>
              </a:cxn>
              <a:cxn ang="0">
                <a:pos x="21" y="18"/>
              </a:cxn>
              <a:cxn ang="0">
                <a:pos x="0" y="26"/>
              </a:cxn>
              <a:cxn ang="0">
                <a:pos x="0" y="26"/>
              </a:cxn>
              <a:cxn ang="0">
                <a:pos x="7" y="13"/>
              </a:cxn>
            </a:cxnLst>
            <a:rect l="0" t="0" r="r" b="b"/>
            <a:pathLst>
              <a:path w="42" h="26">
                <a:moveTo>
                  <a:pt x="7" y="13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21" y="9"/>
                  <a:pt x="21" y="9"/>
                  <a:pt x="21" y="9"/>
                </a:cubicBezTo>
                <a:cubicBezTo>
                  <a:pt x="28" y="10"/>
                  <a:pt x="35" y="12"/>
                  <a:pt x="42" y="13"/>
                </a:cubicBezTo>
                <a:cubicBezTo>
                  <a:pt x="35" y="15"/>
                  <a:pt x="28" y="16"/>
                  <a:pt x="21" y="1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5" name="Freeform 121"/>
          <p:cNvSpPr>
            <a:spLocks/>
          </p:cNvSpPr>
          <p:nvPr/>
        </p:nvSpPr>
        <p:spPr bwMode="auto">
          <a:xfrm>
            <a:off x="6297861" y="3051175"/>
            <a:ext cx="112712" cy="68263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6"/>
              </a:cxn>
              <a:cxn ang="0">
                <a:pos x="42" y="26"/>
              </a:cxn>
              <a:cxn ang="0">
                <a:pos x="22" y="18"/>
              </a:cxn>
              <a:cxn ang="0">
                <a:pos x="0" y="13"/>
              </a:cxn>
              <a:cxn ang="0">
                <a:pos x="22" y="9"/>
              </a:cxn>
              <a:cxn ang="0">
                <a:pos x="42" y="0"/>
              </a:cxn>
              <a:cxn ang="0">
                <a:pos x="43" y="1"/>
              </a:cxn>
              <a:cxn ang="0">
                <a:pos x="35" y="13"/>
              </a:cxn>
            </a:cxnLst>
            <a:rect l="0" t="0" r="r" b="b"/>
            <a:pathLst>
              <a:path w="43" h="26">
                <a:moveTo>
                  <a:pt x="35" y="13"/>
                </a:moveTo>
                <a:cubicBezTo>
                  <a:pt x="43" y="26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15" y="16"/>
                  <a:pt x="7" y="15"/>
                  <a:pt x="0" y="13"/>
                </a:cubicBezTo>
                <a:cubicBezTo>
                  <a:pt x="7" y="12"/>
                  <a:pt x="15" y="10"/>
                  <a:pt x="22" y="9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1"/>
                  <a:pt x="43" y="1"/>
                  <a:pt x="43" y="1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6" name="Rectangle 122"/>
          <p:cNvSpPr>
            <a:spLocks noChangeArrowheads="1"/>
          </p:cNvSpPr>
          <p:nvPr/>
        </p:nvSpPr>
        <p:spPr bwMode="auto">
          <a:xfrm>
            <a:off x="6467723" y="2843213"/>
            <a:ext cx="349250" cy="100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7" name="Rectangle 123"/>
          <p:cNvSpPr>
            <a:spLocks noChangeArrowheads="1"/>
          </p:cNvSpPr>
          <p:nvPr/>
        </p:nvSpPr>
        <p:spPr bwMode="auto">
          <a:xfrm>
            <a:off x="6729661" y="3035300"/>
            <a:ext cx="349250" cy="98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68" name="Rectangle 124"/>
          <p:cNvSpPr>
            <a:spLocks noChangeArrowheads="1"/>
          </p:cNvSpPr>
          <p:nvPr/>
        </p:nvSpPr>
        <p:spPr bwMode="auto">
          <a:xfrm>
            <a:off x="6482011" y="2792413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69" name="Rectangle 125"/>
          <p:cNvSpPr>
            <a:spLocks noChangeArrowheads="1"/>
          </p:cNvSpPr>
          <p:nvPr/>
        </p:nvSpPr>
        <p:spPr bwMode="auto">
          <a:xfrm>
            <a:off x="6564561" y="2882900"/>
            <a:ext cx="4873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p-,min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70" name="Rectangle 126"/>
          <p:cNvSpPr>
            <a:spLocks noChangeArrowheads="1"/>
          </p:cNvSpPr>
          <p:nvPr/>
        </p:nvSpPr>
        <p:spPr bwMode="auto">
          <a:xfrm>
            <a:off x="6747123" y="2984500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71" name="Rectangle 127"/>
          <p:cNvSpPr>
            <a:spLocks noChangeArrowheads="1"/>
          </p:cNvSpPr>
          <p:nvPr/>
        </p:nvSpPr>
        <p:spPr bwMode="auto">
          <a:xfrm>
            <a:off x="6834436" y="3060700"/>
            <a:ext cx="5402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p-,max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72" name="Line 128"/>
          <p:cNvSpPr>
            <a:spLocks noChangeShapeType="1"/>
          </p:cNvSpPr>
          <p:nvPr/>
        </p:nvSpPr>
        <p:spPr bwMode="auto">
          <a:xfrm>
            <a:off x="4226173" y="1370013"/>
            <a:ext cx="1588" cy="2809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73" name="Line 129"/>
          <p:cNvSpPr>
            <a:spLocks noChangeShapeType="1"/>
          </p:cNvSpPr>
          <p:nvPr/>
        </p:nvSpPr>
        <p:spPr bwMode="auto">
          <a:xfrm>
            <a:off x="6310561" y="1370013"/>
            <a:ext cx="1587" cy="2809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74" name="Line 130"/>
          <p:cNvSpPr>
            <a:spLocks noChangeShapeType="1"/>
          </p:cNvSpPr>
          <p:nvPr/>
        </p:nvSpPr>
        <p:spPr bwMode="auto">
          <a:xfrm>
            <a:off x="4297611" y="1511300"/>
            <a:ext cx="193198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75" name="Freeform 131"/>
          <p:cNvSpPr>
            <a:spLocks/>
          </p:cNvSpPr>
          <p:nvPr/>
        </p:nvSpPr>
        <p:spPr bwMode="auto">
          <a:xfrm>
            <a:off x="6201023" y="1477963"/>
            <a:ext cx="109538" cy="65087"/>
          </a:xfrm>
          <a:custGeom>
            <a:avLst/>
            <a:gdLst/>
            <a:ahLst/>
            <a:cxnLst>
              <a:cxn ang="0">
                <a:pos x="7" y="13"/>
              </a:cxn>
              <a:cxn ang="0">
                <a:pos x="0" y="0"/>
              </a:cxn>
              <a:cxn ang="0">
                <a:pos x="0" y="0"/>
              </a:cxn>
              <a:cxn ang="0">
                <a:pos x="21" y="8"/>
              </a:cxn>
              <a:cxn ang="0">
                <a:pos x="42" y="13"/>
              </a:cxn>
              <a:cxn ang="0">
                <a:pos x="21" y="17"/>
              </a:cxn>
              <a:cxn ang="0">
                <a:pos x="0" y="25"/>
              </a:cxn>
              <a:cxn ang="0">
                <a:pos x="0" y="25"/>
              </a:cxn>
              <a:cxn ang="0">
                <a:pos x="7" y="13"/>
              </a:cxn>
            </a:cxnLst>
            <a:rect l="0" t="0" r="r" b="b"/>
            <a:pathLst>
              <a:path w="42" h="25">
                <a:moveTo>
                  <a:pt x="7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8"/>
                  <a:pt x="21" y="8"/>
                  <a:pt x="21" y="8"/>
                </a:cubicBezTo>
                <a:cubicBezTo>
                  <a:pt x="28" y="9"/>
                  <a:pt x="35" y="11"/>
                  <a:pt x="42" y="13"/>
                </a:cubicBezTo>
                <a:cubicBezTo>
                  <a:pt x="35" y="14"/>
                  <a:pt x="28" y="16"/>
                  <a:pt x="21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lnTo>
                  <a:pt x="7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76" name="Freeform 132"/>
          <p:cNvSpPr>
            <a:spLocks/>
          </p:cNvSpPr>
          <p:nvPr/>
        </p:nvSpPr>
        <p:spPr bwMode="auto">
          <a:xfrm>
            <a:off x="4216648" y="1477963"/>
            <a:ext cx="112713" cy="65087"/>
          </a:xfrm>
          <a:custGeom>
            <a:avLst/>
            <a:gdLst/>
            <a:ahLst/>
            <a:cxnLst>
              <a:cxn ang="0">
                <a:pos x="35" y="13"/>
              </a:cxn>
              <a:cxn ang="0">
                <a:pos x="43" y="25"/>
              </a:cxn>
              <a:cxn ang="0">
                <a:pos x="42" y="25"/>
              </a:cxn>
              <a:cxn ang="0">
                <a:pos x="22" y="17"/>
              </a:cxn>
              <a:cxn ang="0">
                <a:pos x="0" y="13"/>
              </a:cxn>
              <a:cxn ang="0">
                <a:pos x="22" y="8"/>
              </a:cxn>
              <a:cxn ang="0">
                <a:pos x="42" y="0"/>
              </a:cxn>
              <a:cxn ang="0">
                <a:pos x="43" y="0"/>
              </a:cxn>
              <a:cxn ang="0">
                <a:pos x="35" y="13"/>
              </a:cxn>
            </a:cxnLst>
            <a:rect l="0" t="0" r="r" b="b"/>
            <a:pathLst>
              <a:path w="43" h="25">
                <a:moveTo>
                  <a:pt x="35" y="13"/>
                </a:move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22" y="17"/>
                  <a:pt x="22" y="17"/>
                  <a:pt x="22" y="17"/>
                </a:cubicBezTo>
                <a:cubicBezTo>
                  <a:pt x="15" y="16"/>
                  <a:pt x="7" y="14"/>
                  <a:pt x="0" y="13"/>
                </a:cubicBezTo>
                <a:cubicBezTo>
                  <a:pt x="7" y="11"/>
                  <a:pt x="15" y="9"/>
                  <a:pt x="22" y="8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lnTo>
                  <a:pt x="35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78" name="Rectangle 134"/>
          <p:cNvSpPr>
            <a:spLocks noChangeArrowheads="1"/>
          </p:cNvSpPr>
          <p:nvPr/>
        </p:nvSpPr>
        <p:spPr bwMode="auto">
          <a:xfrm>
            <a:off x="5137069" y="1340768"/>
            <a:ext cx="109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t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79" name="Rectangle 135"/>
          <p:cNvSpPr>
            <a:spLocks noChangeArrowheads="1"/>
          </p:cNvSpPr>
          <p:nvPr/>
        </p:nvSpPr>
        <p:spPr bwMode="auto">
          <a:xfrm>
            <a:off x="5186282" y="1440781"/>
            <a:ext cx="1057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00"/>
                </a:solidFill>
                <a:latin typeface="Comic Sans MS" pitchFamily="66" charset="0"/>
              </a:rPr>
              <a:t>w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83" name="Rectangle 139"/>
          <p:cNvSpPr>
            <a:spLocks noChangeArrowheads="1"/>
          </p:cNvSpPr>
          <p:nvPr/>
        </p:nvSpPr>
        <p:spPr bwMode="auto">
          <a:xfrm>
            <a:off x="7028111" y="1784350"/>
            <a:ext cx="820737" cy="125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3887" name="Rectangle 143"/>
          <p:cNvSpPr>
            <a:spLocks noChangeArrowheads="1"/>
          </p:cNvSpPr>
          <p:nvPr/>
        </p:nvSpPr>
        <p:spPr bwMode="auto">
          <a:xfrm>
            <a:off x="7483723" y="1746250"/>
            <a:ext cx="993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89" name="Rectangle 145"/>
          <p:cNvSpPr>
            <a:spLocks noChangeArrowheads="1"/>
          </p:cNvSpPr>
          <p:nvPr/>
        </p:nvSpPr>
        <p:spPr bwMode="auto">
          <a:xfrm>
            <a:off x="3451473" y="1776413"/>
            <a:ext cx="142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90" name="Rectangle 146"/>
          <p:cNvSpPr>
            <a:spLocks noChangeArrowheads="1"/>
          </p:cNvSpPr>
          <p:nvPr/>
        </p:nvSpPr>
        <p:spPr bwMode="auto">
          <a:xfrm>
            <a:off x="3203848" y="2414588"/>
            <a:ext cx="160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91" name="Rectangle 147"/>
          <p:cNvSpPr>
            <a:spLocks noChangeArrowheads="1"/>
          </p:cNvSpPr>
          <p:nvPr/>
        </p:nvSpPr>
        <p:spPr bwMode="auto">
          <a:xfrm>
            <a:off x="3347864" y="2371725"/>
            <a:ext cx="1570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Comic Sans MS" pitchFamily="66" charset="0"/>
              </a:rPr>
              <a:t>/</a:t>
            </a:r>
            <a:endParaRPr lang="en-US" sz="5400" b="1" i="1" baseline="-25000">
              <a:latin typeface="Comic Sans MS" pitchFamily="66" charset="0"/>
            </a:endParaRPr>
          </a:p>
        </p:txBody>
      </p:sp>
      <p:sp>
        <p:nvSpPr>
          <p:cNvPr id="543892" name="Rectangle 148"/>
          <p:cNvSpPr>
            <a:spLocks noChangeArrowheads="1"/>
          </p:cNvSpPr>
          <p:nvPr/>
        </p:nvSpPr>
        <p:spPr bwMode="auto">
          <a:xfrm>
            <a:off x="3468378" y="2401888"/>
            <a:ext cx="147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 sz="4400" b="1" i="1" baseline="-25000" dirty="0">
              <a:latin typeface="Comic Sans MS" pitchFamily="66" charset="0"/>
            </a:endParaRPr>
          </a:p>
        </p:txBody>
      </p:sp>
      <p:sp>
        <p:nvSpPr>
          <p:cNvPr id="543893" name="Rectangle 149"/>
          <p:cNvSpPr>
            <a:spLocks noChangeArrowheads="1"/>
          </p:cNvSpPr>
          <p:nvPr/>
        </p:nvSpPr>
        <p:spPr bwMode="auto">
          <a:xfrm>
            <a:off x="3441948" y="3314700"/>
            <a:ext cx="2019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Q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94" name="Rectangle 150"/>
          <p:cNvSpPr>
            <a:spLocks noChangeArrowheads="1"/>
          </p:cNvSpPr>
          <p:nvPr/>
        </p:nvSpPr>
        <p:spPr bwMode="auto">
          <a:xfrm>
            <a:off x="5232648" y="3605213"/>
            <a:ext cx="38744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mic Sans MS" pitchFamily="66" charset="0"/>
              </a:rPr>
              <a:t>(a) Pulse-triggered (positive pulse)</a:t>
            </a:r>
            <a:endParaRPr lang="en-US" sz="4400" b="1" i="1" baseline="-25000">
              <a:latin typeface="Comic Sans MS" pitchFamily="66" charset="0"/>
            </a:endParaRPr>
          </a:p>
        </p:txBody>
      </p:sp>
      <p:sp>
        <p:nvSpPr>
          <p:cNvPr id="543895" name="Rectangle 15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Flip-Flop Timing Parameters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698</Words>
  <Application>Microsoft Office PowerPoint</Application>
  <PresentationFormat>Ekran Gösterisi (4:3)</PresentationFormat>
  <Paragraphs>142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Selected Design Topics</vt:lpstr>
      <vt:lpstr>Integrated Circuits</vt:lpstr>
      <vt:lpstr>Technology Parameters</vt:lpstr>
      <vt:lpstr>Fan-out </vt:lpstr>
      <vt:lpstr>Cost</vt:lpstr>
      <vt:lpstr>Propagation Delay</vt:lpstr>
      <vt:lpstr>Circuit Delay</vt:lpstr>
      <vt:lpstr>Fan-out and Delay</vt:lpstr>
      <vt:lpstr>Flip-Flop Timing Parameters</vt:lpstr>
      <vt:lpstr>Circuit and System Level Timing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wsn</dc:creator>
  <cp:lastModifiedBy>wsn</cp:lastModifiedBy>
  <cp:revision>84</cp:revision>
  <dcterms:created xsi:type="dcterms:W3CDTF">2013-12-08T11:44:46Z</dcterms:created>
  <dcterms:modified xsi:type="dcterms:W3CDTF">2013-12-29T14:34:33Z</dcterms:modified>
</cp:coreProperties>
</file>