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0" r:id="rId3"/>
    <p:sldId id="306" r:id="rId4"/>
    <p:sldId id="309" r:id="rId5"/>
    <p:sldId id="303" r:id="rId6"/>
    <p:sldId id="302" r:id="rId7"/>
    <p:sldId id="308" r:id="rId8"/>
    <p:sldId id="307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7FD7-7853-499E-A704-5ED9DEE68F8D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A4F-5D0D-4B0E-BE2F-6A999338378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32701-86CA-44EB-B4AB-18DEE143F6F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A05548-152E-4744-A3EA-B22B905FD732}" type="slidenum">
              <a:rPr lang="en-US" sz="1200">
                <a:latin typeface="Times New Roman" pitchFamily="18" charset="0"/>
              </a:rPr>
              <a:pPr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8FFC5-4D0D-455E-895D-C4BACB1F458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8FFC5-4D0D-455E-895D-C4BACB1F458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66D3-F010-4A6B-997E-E56DC22D3516}" type="datetimeFigureOut">
              <a:rPr lang="tr-TR" smtClean="0"/>
              <a:pPr/>
              <a:t>05.01.2014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A2E4-0DAB-4C1C-A91F-BDF636AE96E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//upload.wikimedia.org/wikipedia/commons/c/c4/EuclidStatueOxford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920880" cy="4536504"/>
          </a:xfrm>
        </p:spPr>
        <p:txBody>
          <a:bodyPr>
            <a:noAutofit/>
          </a:bodyPr>
          <a:lstStyle/>
          <a:p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Overview</a:t>
            </a:r>
            <a:endParaRPr lang="tr-TR" sz="9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Why Study Digital Design?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2" y="1219200"/>
            <a:ext cx="5562600" cy="4876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Look “under the hood” of computers</a:t>
            </a:r>
          </a:p>
          <a:p>
            <a:pPr lvl="1" eaLnBrk="1" hangingPunct="1"/>
            <a:r>
              <a:rPr lang="en-US" sz="1800" dirty="0" smtClean="0">
                <a:latin typeface="Comic Sans MS" pitchFamily="66" charset="0"/>
              </a:rPr>
              <a:t>Solid understanding --&gt; confidence, insight, </a:t>
            </a:r>
            <a:r>
              <a:rPr lang="en-US" sz="1800" b="1" u="sng" dirty="0" smtClean="0">
                <a:solidFill>
                  <a:srgbClr val="FF0000"/>
                </a:solidFill>
                <a:latin typeface="Comic Sans MS" pitchFamily="66" charset="0"/>
              </a:rPr>
              <a:t>even better programmer when aware of hardware resource issues</a:t>
            </a:r>
          </a:p>
          <a:p>
            <a:pPr eaLnBrk="1" hangingPunct="1"/>
            <a:r>
              <a:rPr lang="en-US" sz="2000" dirty="0" smtClean="0">
                <a:latin typeface="Comic Sans MS" pitchFamily="66" charset="0"/>
              </a:rPr>
              <a:t>Electronic devices becoming digital</a:t>
            </a:r>
          </a:p>
          <a:p>
            <a:pPr lvl="1" eaLnBrk="1" hangingPunct="1"/>
            <a:r>
              <a:rPr lang="en-US" sz="1800" dirty="0" smtClean="0">
                <a:latin typeface="Comic Sans MS" pitchFamily="66" charset="0"/>
              </a:rPr>
              <a:t>Enables:</a:t>
            </a:r>
          </a:p>
          <a:p>
            <a:pPr lvl="2" eaLnBrk="1" hangingPunct="1"/>
            <a:r>
              <a:rPr lang="en-US" sz="1600" dirty="0" smtClean="0">
                <a:latin typeface="Comic Sans MS" pitchFamily="66" charset="0"/>
              </a:rPr>
              <a:t>Better devices: Sound recorders, cameras, cars, cell phones, medical devices,...</a:t>
            </a:r>
          </a:p>
          <a:p>
            <a:pPr lvl="2" eaLnBrk="1" hangingPunct="1"/>
            <a:r>
              <a:rPr lang="en-US" sz="1600" dirty="0" smtClean="0">
                <a:latin typeface="Comic Sans MS" pitchFamily="66" charset="0"/>
              </a:rPr>
              <a:t>New devices: Video games, PDAs, ...</a:t>
            </a:r>
          </a:p>
          <a:p>
            <a:pPr lvl="1" eaLnBrk="1" hangingPunct="1"/>
            <a:r>
              <a:rPr lang="en-US" sz="1800" dirty="0" smtClean="0">
                <a:latin typeface="Comic Sans MS" pitchFamily="66" charset="0"/>
              </a:rPr>
              <a:t>Known as “</a:t>
            </a:r>
            <a:r>
              <a:rPr lang="en-US" sz="1800" u="sng" dirty="0" smtClean="0">
                <a:solidFill>
                  <a:srgbClr val="FF0000"/>
                </a:solidFill>
                <a:latin typeface="Comic Sans MS" pitchFamily="66" charset="0"/>
              </a:rPr>
              <a:t>embedded systems</a:t>
            </a:r>
            <a:r>
              <a:rPr lang="en-US" sz="1800" dirty="0" smtClean="0">
                <a:latin typeface="Comic Sans MS" pitchFamily="66" charset="0"/>
              </a:rPr>
              <a:t>”</a:t>
            </a:r>
          </a:p>
          <a:p>
            <a:pPr lvl="2" eaLnBrk="1" hangingPunct="1"/>
            <a:r>
              <a:rPr lang="en-US" sz="1600" dirty="0" smtClean="0">
                <a:latin typeface="Comic Sans MS" pitchFamily="66" charset="0"/>
              </a:rPr>
              <a:t>Thousands of new devices every year</a:t>
            </a:r>
          </a:p>
          <a:p>
            <a:pPr lvl="2" eaLnBrk="1" hangingPunct="1"/>
            <a:r>
              <a:rPr lang="en-US" sz="1600" b="1" dirty="0" smtClean="0">
                <a:solidFill>
                  <a:srgbClr val="FF0000"/>
                </a:solidFill>
                <a:latin typeface="Comic Sans MS" pitchFamily="66" charset="0"/>
              </a:rPr>
              <a:t>Designers needed</a:t>
            </a:r>
          </a:p>
        </p:txBody>
      </p:sp>
      <p:pic>
        <p:nvPicPr>
          <p:cNvPr id="307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295400"/>
            <a:ext cx="1773238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1" descr="ch1_pic_instrumen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857496"/>
            <a:ext cx="163671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3643314"/>
            <a:ext cx="14097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3714752"/>
            <a:ext cx="1028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3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0" y="1371600"/>
            <a:ext cx="1393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Line 41"/>
          <p:cNvSpPr>
            <a:spLocks noChangeShapeType="1"/>
          </p:cNvSpPr>
          <p:nvPr/>
        </p:nvSpPr>
        <p:spPr bwMode="auto">
          <a:xfrm flipV="1">
            <a:off x="7086600" y="1828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083" name="Line 42"/>
          <p:cNvSpPr>
            <a:spLocks noChangeShapeType="1"/>
          </p:cNvSpPr>
          <p:nvPr/>
        </p:nvSpPr>
        <p:spPr bwMode="auto">
          <a:xfrm flipV="1">
            <a:off x="7772400" y="2514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2057400" y="5257803"/>
            <a:ext cx="6032501" cy="1049338"/>
            <a:chOff x="1296" y="3312"/>
            <a:chExt cx="3800" cy="661"/>
          </a:xfrm>
        </p:grpSpPr>
        <p:sp>
          <p:nvSpPr>
            <p:cNvPr id="3087" name="Line 44"/>
            <p:cNvSpPr>
              <a:spLocks noChangeShapeType="1"/>
            </p:cNvSpPr>
            <p:nvPr/>
          </p:nvSpPr>
          <p:spPr bwMode="auto">
            <a:xfrm>
              <a:off x="1296" y="3790"/>
              <a:ext cx="3657" cy="1"/>
            </a:xfrm>
            <a:prstGeom prst="line">
              <a:avLst/>
            </a:prstGeom>
            <a:noFill/>
            <a:ln w="2063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88" name="Freeform 45"/>
            <p:cNvSpPr>
              <a:spLocks/>
            </p:cNvSpPr>
            <p:nvPr/>
          </p:nvSpPr>
          <p:spPr bwMode="auto">
            <a:xfrm>
              <a:off x="4912" y="3759"/>
              <a:ext cx="122" cy="60"/>
            </a:xfrm>
            <a:custGeom>
              <a:avLst/>
              <a:gdLst>
                <a:gd name="T0" fmla="*/ 122 w 122"/>
                <a:gd name="T1" fmla="*/ 28 h 60"/>
                <a:gd name="T2" fmla="*/ 0 w 122"/>
                <a:gd name="T3" fmla="*/ 0 h 60"/>
                <a:gd name="T4" fmla="*/ 0 w 122"/>
                <a:gd name="T5" fmla="*/ 60 h 60"/>
                <a:gd name="T6" fmla="*/ 122 w 122"/>
                <a:gd name="T7" fmla="*/ 28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"/>
                <a:gd name="T13" fmla="*/ 0 h 60"/>
                <a:gd name="T14" fmla="*/ 122 w 12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" h="60">
                  <a:moveTo>
                    <a:pt x="122" y="28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22" y="28"/>
                  </a:lnTo>
                  <a:close/>
                </a:path>
              </a:pathLst>
            </a:custGeom>
            <a:solidFill>
              <a:srgbClr val="0078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89" name="Rectangle 46"/>
            <p:cNvSpPr>
              <a:spLocks noChangeArrowheads="1"/>
            </p:cNvSpPr>
            <p:nvPr/>
          </p:nvSpPr>
          <p:spPr bwMode="auto">
            <a:xfrm>
              <a:off x="1500" y="3847"/>
              <a:ext cx="2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1995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0" name="Rectangle 47"/>
            <p:cNvSpPr>
              <a:spLocks noChangeArrowheads="1"/>
            </p:cNvSpPr>
            <p:nvPr/>
          </p:nvSpPr>
          <p:spPr bwMode="auto">
            <a:xfrm>
              <a:off x="1426" y="3479"/>
              <a:ext cx="41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Portable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1" name="Rectangle 51"/>
            <p:cNvSpPr>
              <a:spLocks noChangeArrowheads="1"/>
            </p:cNvSpPr>
            <p:nvPr/>
          </p:nvSpPr>
          <p:spPr bwMode="auto">
            <a:xfrm>
              <a:off x="1320" y="3590"/>
              <a:ext cx="6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music players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2" name="Rectangle 55"/>
            <p:cNvSpPr>
              <a:spLocks noChangeArrowheads="1"/>
            </p:cNvSpPr>
            <p:nvPr/>
          </p:nvSpPr>
          <p:spPr bwMode="auto">
            <a:xfrm>
              <a:off x="1951" y="3847"/>
              <a:ext cx="2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1997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3" name="Rectangle 56"/>
            <p:cNvSpPr>
              <a:spLocks noChangeArrowheads="1"/>
            </p:cNvSpPr>
            <p:nvPr/>
          </p:nvSpPr>
          <p:spPr bwMode="auto">
            <a:xfrm>
              <a:off x="1866" y="3312"/>
              <a:ext cx="47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mic Sans MS" pitchFamily="66" charset="0"/>
                </a:rPr>
                <a:t>Satellites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3094" name="Rectangle 62"/>
            <p:cNvSpPr>
              <a:spLocks noChangeArrowheads="1"/>
            </p:cNvSpPr>
            <p:nvPr/>
          </p:nvSpPr>
          <p:spPr bwMode="auto">
            <a:xfrm>
              <a:off x="2403" y="3847"/>
              <a:ext cx="2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1999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5" name="Rectangle 63"/>
            <p:cNvSpPr>
              <a:spLocks noChangeArrowheads="1"/>
            </p:cNvSpPr>
            <p:nvPr/>
          </p:nvSpPr>
          <p:spPr bwMode="auto">
            <a:xfrm>
              <a:off x="2261" y="3589"/>
              <a:ext cx="55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Cell phones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6" name="Rectangle 65"/>
            <p:cNvSpPr>
              <a:spLocks noChangeArrowheads="1"/>
            </p:cNvSpPr>
            <p:nvPr/>
          </p:nvSpPr>
          <p:spPr bwMode="auto">
            <a:xfrm>
              <a:off x="2854" y="3847"/>
              <a:ext cx="23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mic Sans MS" pitchFamily="66" charset="0"/>
                </a:rPr>
                <a:t>2001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3097" name="Rectangle 66"/>
            <p:cNvSpPr>
              <a:spLocks noChangeArrowheads="1"/>
            </p:cNvSpPr>
            <p:nvPr/>
          </p:nvSpPr>
          <p:spPr bwMode="auto">
            <a:xfrm>
              <a:off x="2862" y="3314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DVD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8" name="Rectangle 67"/>
            <p:cNvSpPr>
              <a:spLocks noChangeArrowheads="1"/>
            </p:cNvSpPr>
            <p:nvPr/>
          </p:nvSpPr>
          <p:spPr bwMode="auto">
            <a:xfrm>
              <a:off x="2808" y="3426"/>
              <a:ext cx="35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players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099" name="Rectangle 71"/>
            <p:cNvSpPr>
              <a:spLocks noChangeArrowheads="1"/>
            </p:cNvSpPr>
            <p:nvPr/>
          </p:nvSpPr>
          <p:spPr bwMode="auto">
            <a:xfrm>
              <a:off x="3741" y="3314"/>
              <a:ext cx="2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Video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0" name="Rectangle 73"/>
            <p:cNvSpPr>
              <a:spLocks noChangeArrowheads="1"/>
            </p:cNvSpPr>
            <p:nvPr/>
          </p:nvSpPr>
          <p:spPr bwMode="auto">
            <a:xfrm>
              <a:off x="3665" y="3426"/>
              <a:ext cx="4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recorders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1" name="Rectangle 79"/>
            <p:cNvSpPr>
              <a:spLocks noChangeArrowheads="1"/>
            </p:cNvSpPr>
            <p:nvPr/>
          </p:nvSpPr>
          <p:spPr bwMode="auto">
            <a:xfrm>
              <a:off x="4603" y="3314"/>
              <a:ext cx="3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Musical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2" name="Rectangle 81"/>
            <p:cNvSpPr>
              <a:spLocks noChangeArrowheads="1"/>
            </p:cNvSpPr>
            <p:nvPr/>
          </p:nvSpPr>
          <p:spPr bwMode="auto">
            <a:xfrm>
              <a:off x="4511" y="3426"/>
              <a:ext cx="58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instruments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3" name="Rectangle 84"/>
            <p:cNvSpPr>
              <a:spLocks noChangeArrowheads="1"/>
            </p:cNvSpPr>
            <p:nvPr/>
          </p:nvSpPr>
          <p:spPr bwMode="auto">
            <a:xfrm>
              <a:off x="3305" y="3847"/>
              <a:ext cx="2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2003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4" name="Rectangle 85"/>
            <p:cNvSpPr>
              <a:spLocks noChangeArrowheads="1"/>
            </p:cNvSpPr>
            <p:nvPr/>
          </p:nvSpPr>
          <p:spPr bwMode="auto">
            <a:xfrm>
              <a:off x="3228" y="3592"/>
              <a:ext cx="4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Cameras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5" name="Rectangle 89"/>
            <p:cNvSpPr>
              <a:spLocks noChangeArrowheads="1"/>
            </p:cNvSpPr>
            <p:nvPr/>
          </p:nvSpPr>
          <p:spPr bwMode="auto">
            <a:xfrm>
              <a:off x="4237" y="3592"/>
              <a:ext cx="19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TVs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6" name="Rectangle 92"/>
            <p:cNvSpPr>
              <a:spLocks noChangeArrowheads="1"/>
            </p:cNvSpPr>
            <p:nvPr/>
          </p:nvSpPr>
          <p:spPr bwMode="auto">
            <a:xfrm>
              <a:off x="4909" y="3592"/>
              <a:ext cx="1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???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7" name="Rectangle 93"/>
            <p:cNvSpPr>
              <a:spLocks noChangeArrowheads="1"/>
            </p:cNvSpPr>
            <p:nvPr/>
          </p:nvSpPr>
          <p:spPr bwMode="auto">
            <a:xfrm>
              <a:off x="3756" y="3847"/>
              <a:ext cx="2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2005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08" name="Rectangle 94"/>
            <p:cNvSpPr>
              <a:spLocks noChangeArrowheads="1"/>
            </p:cNvSpPr>
            <p:nvPr/>
          </p:nvSpPr>
          <p:spPr bwMode="auto">
            <a:xfrm>
              <a:off x="4207" y="3847"/>
              <a:ext cx="2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2007</a:t>
              </a:r>
              <a:endParaRPr lang="en-US" sz="24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  <p:bldP spid="3082" grpId="0" animBg="1"/>
      <p:bldP spid="30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42852"/>
            <a:ext cx="600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err="1" smtClean="0">
                <a:solidFill>
                  <a:schemeClr val="tx2"/>
                </a:solidFill>
                <a:latin typeface="Comic Sans MS" pitchFamily="66" charset="0"/>
              </a:rPr>
              <a:t>Theory</a:t>
            </a:r>
            <a:r>
              <a:rPr lang="tr-TR" sz="4400" b="1" dirty="0" smtClean="0">
                <a:solidFill>
                  <a:schemeClr val="tx2"/>
                </a:solidFill>
                <a:latin typeface="Comic Sans MS" pitchFamily="66" charset="0"/>
              </a:rPr>
              <a:t> &amp; </a:t>
            </a:r>
            <a:r>
              <a:rPr lang="tr-TR" sz="4400" b="1" dirty="0" err="1" smtClean="0">
                <a:solidFill>
                  <a:schemeClr val="tx2"/>
                </a:solidFill>
                <a:latin typeface="Comic Sans MS" pitchFamily="66" charset="0"/>
              </a:rPr>
              <a:t>Practice</a:t>
            </a:r>
            <a:endParaRPr lang="en-US" sz="4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8" y="142852"/>
            <a:ext cx="2357454" cy="6430055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285860"/>
            <a:ext cx="6357950" cy="5072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Abstraction</a:t>
            </a:r>
            <a:endParaRPr kumimoji="0" lang="tr-TR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tr-TR" sz="3200" dirty="0" smtClean="0"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Analysis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&amp; design of digital electronic circuits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Fundamental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concepts in the design of digital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Basic tools for the design of digital circuits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980728"/>
            <a:ext cx="1773238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9024" y="1056928"/>
            <a:ext cx="1393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41"/>
          <p:cNvSpPr>
            <a:spLocks noChangeShapeType="1"/>
          </p:cNvSpPr>
          <p:nvPr/>
        </p:nvSpPr>
        <p:spPr bwMode="auto">
          <a:xfrm flipV="1">
            <a:off x="4435624" y="151412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76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0070C0"/>
                </a:solidFill>
                <a:latin typeface="Comic Sans MS" pitchFamily="66" charset="0"/>
              </a:rPr>
              <a:t>Computer</a:t>
            </a:r>
            <a:r>
              <a:rPr lang="tr-TR" b="1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  <a:latin typeface="Comic Sans MS" pitchFamily="66" charset="0"/>
              </a:rPr>
              <a:t>Engineering</a:t>
            </a:r>
            <a:endParaRPr lang="tr-TR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concentrate </a:t>
            </a:r>
            <a:r>
              <a:rPr lang="en-US" dirty="0" smtClean="0">
                <a:latin typeface="Comic Sans MS" pitchFamily="66" charset="0"/>
              </a:rPr>
              <a:t>more on the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computational process at an abstract level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as opposed to how the computation is accomplished with metal and silicon (wires and transistors). </a:t>
            </a:r>
            <a:endParaRPr lang="tr-TR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view</a:t>
            </a:r>
            <a:r>
              <a:rPr lang="tr-TR" dirty="0" smtClean="0">
                <a:latin typeface="Comic Sans MS" pitchFamily="66" charset="0"/>
              </a:rPr>
              <a:t>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a computing system in terms of 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en-US" dirty="0" smtClean="0">
                <a:latin typeface="Comic Sans MS" pitchFamily="66" charset="0"/>
              </a:rPr>
              <a:t> it can do rather than </a:t>
            </a:r>
            <a:r>
              <a:rPr lang="en-US" i="1" dirty="0" smtClean="0">
                <a:latin typeface="Comic Sans MS" pitchFamily="66" charset="0"/>
              </a:rPr>
              <a:t>how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tr-TR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They </a:t>
            </a:r>
            <a:r>
              <a:rPr lang="en-US" dirty="0" smtClean="0">
                <a:latin typeface="Comic Sans MS" pitchFamily="66" charset="0"/>
              </a:rPr>
              <a:t>often employ sophisticated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abstract mathematical or logic-based models </a:t>
            </a:r>
            <a:r>
              <a:rPr lang="en-US" dirty="0" smtClean="0">
                <a:latin typeface="Comic Sans MS" pitchFamily="66" charset="0"/>
              </a:rPr>
              <a:t>of computing systems as way to understand their capabilities.</a:t>
            </a:r>
            <a:endParaRPr lang="tr-T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Combinational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Circuits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0225" cy="1828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Outputs depend solely on the </a:t>
            </a:r>
            <a:r>
              <a:rPr lang="en-US" sz="2600" b="1" i="1" u="sng" dirty="0" smtClean="0">
                <a:solidFill>
                  <a:srgbClr val="FF0000"/>
                </a:solidFill>
                <a:latin typeface="Comic Sans MS" pitchFamily="66" charset="0"/>
              </a:rPr>
              <a:t>present combination</a:t>
            </a:r>
            <a:r>
              <a:rPr lang="en-US" sz="2600" b="1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600" i="1" dirty="0" smtClean="0">
                <a:latin typeface="Comic Sans MS" pitchFamily="66" charset="0"/>
              </a:rPr>
              <a:t>of the circuit inputs’ values</a:t>
            </a:r>
          </a:p>
        </p:txBody>
      </p:sp>
      <p:grpSp>
        <p:nvGrpSpPr>
          <p:cNvPr id="2" name="Group 367"/>
          <p:cNvGrpSpPr>
            <a:grpSpLocks/>
          </p:cNvGrpSpPr>
          <p:nvPr/>
        </p:nvGrpSpPr>
        <p:grpSpPr bwMode="auto">
          <a:xfrm>
            <a:off x="1136649" y="3214686"/>
            <a:ext cx="2027238" cy="746125"/>
            <a:chOff x="336" y="2393"/>
            <a:chExt cx="1277" cy="470"/>
          </a:xfrm>
        </p:grpSpPr>
        <p:sp>
          <p:nvSpPr>
            <p:cNvPr id="3288" name="Rectangle 210"/>
            <p:cNvSpPr>
              <a:spLocks noChangeArrowheads="1"/>
            </p:cNvSpPr>
            <p:nvPr/>
          </p:nvSpPr>
          <p:spPr bwMode="auto">
            <a:xfrm>
              <a:off x="394" y="2524"/>
              <a:ext cx="115" cy="218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9" name="Rectangle 211"/>
            <p:cNvSpPr>
              <a:spLocks noChangeArrowheads="1"/>
            </p:cNvSpPr>
            <p:nvPr/>
          </p:nvSpPr>
          <p:spPr bwMode="auto">
            <a:xfrm>
              <a:off x="336" y="2575"/>
              <a:ext cx="58" cy="119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0" name="Freeform 212"/>
            <p:cNvSpPr>
              <a:spLocks/>
            </p:cNvSpPr>
            <p:nvPr/>
          </p:nvSpPr>
          <p:spPr bwMode="auto">
            <a:xfrm>
              <a:off x="1373" y="2498"/>
              <a:ext cx="240" cy="269"/>
            </a:xfrm>
            <a:custGeom>
              <a:avLst/>
              <a:gdLst>
                <a:gd name="T0" fmla="*/ 6 w 240"/>
                <a:gd name="T1" fmla="*/ 20 h 269"/>
                <a:gd name="T2" fmla="*/ 3 w 240"/>
                <a:gd name="T3" fmla="*/ 48 h 269"/>
                <a:gd name="T4" fmla="*/ 3 w 240"/>
                <a:gd name="T5" fmla="*/ 87 h 269"/>
                <a:gd name="T6" fmla="*/ 3 w 240"/>
                <a:gd name="T7" fmla="*/ 135 h 269"/>
                <a:gd name="T8" fmla="*/ 0 w 240"/>
                <a:gd name="T9" fmla="*/ 180 h 269"/>
                <a:gd name="T10" fmla="*/ 0 w 240"/>
                <a:gd name="T11" fmla="*/ 221 h 269"/>
                <a:gd name="T12" fmla="*/ 0 w 240"/>
                <a:gd name="T13" fmla="*/ 253 h 269"/>
                <a:gd name="T14" fmla="*/ 0 w 240"/>
                <a:gd name="T15" fmla="*/ 269 h 269"/>
                <a:gd name="T16" fmla="*/ 9 w 240"/>
                <a:gd name="T17" fmla="*/ 269 h 269"/>
                <a:gd name="T18" fmla="*/ 35 w 240"/>
                <a:gd name="T19" fmla="*/ 269 h 269"/>
                <a:gd name="T20" fmla="*/ 70 w 240"/>
                <a:gd name="T21" fmla="*/ 269 h 269"/>
                <a:gd name="T22" fmla="*/ 112 w 240"/>
                <a:gd name="T23" fmla="*/ 266 h 269"/>
                <a:gd name="T24" fmla="*/ 157 w 240"/>
                <a:gd name="T25" fmla="*/ 263 h 269"/>
                <a:gd name="T26" fmla="*/ 195 w 240"/>
                <a:gd name="T27" fmla="*/ 263 h 269"/>
                <a:gd name="T28" fmla="*/ 224 w 240"/>
                <a:gd name="T29" fmla="*/ 260 h 269"/>
                <a:gd name="T30" fmla="*/ 237 w 240"/>
                <a:gd name="T31" fmla="*/ 256 h 269"/>
                <a:gd name="T32" fmla="*/ 240 w 240"/>
                <a:gd name="T33" fmla="*/ 250 h 269"/>
                <a:gd name="T34" fmla="*/ 237 w 240"/>
                <a:gd name="T35" fmla="*/ 240 h 269"/>
                <a:gd name="T36" fmla="*/ 233 w 240"/>
                <a:gd name="T37" fmla="*/ 224 h 269"/>
                <a:gd name="T38" fmla="*/ 230 w 240"/>
                <a:gd name="T39" fmla="*/ 205 h 269"/>
                <a:gd name="T40" fmla="*/ 224 w 240"/>
                <a:gd name="T41" fmla="*/ 180 h 269"/>
                <a:gd name="T42" fmla="*/ 214 w 240"/>
                <a:gd name="T43" fmla="*/ 157 h 269"/>
                <a:gd name="T44" fmla="*/ 205 w 240"/>
                <a:gd name="T45" fmla="*/ 132 h 269"/>
                <a:gd name="T46" fmla="*/ 192 w 240"/>
                <a:gd name="T47" fmla="*/ 109 h 269"/>
                <a:gd name="T48" fmla="*/ 176 w 240"/>
                <a:gd name="T49" fmla="*/ 84 h 269"/>
                <a:gd name="T50" fmla="*/ 160 w 240"/>
                <a:gd name="T51" fmla="*/ 64 h 269"/>
                <a:gd name="T52" fmla="*/ 141 w 240"/>
                <a:gd name="T53" fmla="*/ 45 h 269"/>
                <a:gd name="T54" fmla="*/ 125 w 240"/>
                <a:gd name="T55" fmla="*/ 29 h 269"/>
                <a:gd name="T56" fmla="*/ 109 w 240"/>
                <a:gd name="T57" fmla="*/ 16 h 269"/>
                <a:gd name="T58" fmla="*/ 96 w 240"/>
                <a:gd name="T59" fmla="*/ 7 h 269"/>
                <a:gd name="T60" fmla="*/ 89 w 240"/>
                <a:gd name="T61" fmla="*/ 3 h 269"/>
                <a:gd name="T62" fmla="*/ 83 w 240"/>
                <a:gd name="T63" fmla="*/ 10 h 269"/>
                <a:gd name="T64" fmla="*/ 93 w 240"/>
                <a:gd name="T65" fmla="*/ 16 h 269"/>
                <a:gd name="T66" fmla="*/ 105 w 240"/>
                <a:gd name="T67" fmla="*/ 26 h 269"/>
                <a:gd name="T68" fmla="*/ 121 w 240"/>
                <a:gd name="T69" fmla="*/ 39 h 269"/>
                <a:gd name="T70" fmla="*/ 141 w 240"/>
                <a:gd name="T71" fmla="*/ 55 h 269"/>
                <a:gd name="T72" fmla="*/ 157 w 240"/>
                <a:gd name="T73" fmla="*/ 74 h 269"/>
                <a:gd name="T74" fmla="*/ 173 w 240"/>
                <a:gd name="T75" fmla="*/ 93 h 269"/>
                <a:gd name="T76" fmla="*/ 185 w 240"/>
                <a:gd name="T77" fmla="*/ 116 h 269"/>
                <a:gd name="T78" fmla="*/ 198 w 240"/>
                <a:gd name="T79" fmla="*/ 138 h 269"/>
                <a:gd name="T80" fmla="*/ 208 w 240"/>
                <a:gd name="T81" fmla="*/ 160 h 269"/>
                <a:gd name="T82" fmla="*/ 214 w 240"/>
                <a:gd name="T83" fmla="*/ 180 h 269"/>
                <a:gd name="T84" fmla="*/ 221 w 240"/>
                <a:gd name="T85" fmla="*/ 202 h 269"/>
                <a:gd name="T86" fmla="*/ 227 w 240"/>
                <a:gd name="T87" fmla="*/ 221 h 269"/>
                <a:gd name="T88" fmla="*/ 230 w 240"/>
                <a:gd name="T89" fmla="*/ 234 h 269"/>
                <a:gd name="T90" fmla="*/ 230 w 240"/>
                <a:gd name="T91" fmla="*/ 247 h 269"/>
                <a:gd name="T92" fmla="*/ 230 w 240"/>
                <a:gd name="T93" fmla="*/ 250 h 269"/>
                <a:gd name="T94" fmla="*/ 214 w 240"/>
                <a:gd name="T95" fmla="*/ 253 h 269"/>
                <a:gd name="T96" fmla="*/ 189 w 240"/>
                <a:gd name="T97" fmla="*/ 253 h 269"/>
                <a:gd name="T98" fmla="*/ 150 w 240"/>
                <a:gd name="T99" fmla="*/ 256 h 269"/>
                <a:gd name="T100" fmla="*/ 112 w 240"/>
                <a:gd name="T101" fmla="*/ 260 h 269"/>
                <a:gd name="T102" fmla="*/ 70 w 240"/>
                <a:gd name="T103" fmla="*/ 260 h 269"/>
                <a:gd name="T104" fmla="*/ 38 w 240"/>
                <a:gd name="T105" fmla="*/ 263 h 269"/>
                <a:gd name="T106" fmla="*/ 16 w 240"/>
                <a:gd name="T107" fmla="*/ 263 h 269"/>
                <a:gd name="T108" fmla="*/ 9 w 240"/>
                <a:gd name="T109" fmla="*/ 260 h 269"/>
                <a:gd name="T110" fmla="*/ 9 w 240"/>
                <a:gd name="T111" fmla="*/ 244 h 269"/>
                <a:gd name="T112" fmla="*/ 9 w 240"/>
                <a:gd name="T113" fmla="*/ 212 h 269"/>
                <a:gd name="T114" fmla="*/ 9 w 240"/>
                <a:gd name="T115" fmla="*/ 170 h 269"/>
                <a:gd name="T116" fmla="*/ 9 w 240"/>
                <a:gd name="T117" fmla="*/ 122 h 269"/>
                <a:gd name="T118" fmla="*/ 13 w 240"/>
                <a:gd name="T119" fmla="*/ 77 h 269"/>
                <a:gd name="T120" fmla="*/ 13 w 240"/>
                <a:gd name="T121" fmla="*/ 39 h 269"/>
                <a:gd name="T122" fmla="*/ 13 w 240"/>
                <a:gd name="T123" fmla="*/ 16 h 269"/>
                <a:gd name="T124" fmla="*/ 6 w 240"/>
                <a:gd name="T125" fmla="*/ 10 h 2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40"/>
                <a:gd name="T190" fmla="*/ 0 h 269"/>
                <a:gd name="T191" fmla="*/ 240 w 240"/>
                <a:gd name="T192" fmla="*/ 269 h 2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40" h="269">
                  <a:moveTo>
                    <a:pt x="6" y="10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6" y="16"/>
                  </a:lnTo>
                  <a:lnTo>
                    <a:pt x="6" y="20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3" y="29"/>
                  </a:lnTo>
                  <a:lnTo>
                    <a:pt x="3" y="32"/>
                  </a:lnTo>
                  <a:lnTo>
                    <a:pt x="3" y="36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3" y="55"/>
                  </a:lnTo>
                  <a:lnTo>
                    <a:pt x="3" y="61"/>
                  </a:lnTo>
                  <a:lnTo>
                    <a:pt x="3" y="64"/>
                  </a:lnTo>
                  <a:lnTo>
                    <a:pt x="3" y="71"/>
                  </a:lnTo>
                  <a:lnTo>
                    <a:pt x="3" y="77"/>
                  </a:lnTo>
                  <a:lnTo>
                    <a:pt x="3" y="80"/>
                  </a:lnTo>
                  <a:lnTo>
                    <a:pt x="3" y="87"/>
                  </a:lnTo>
                  <a:lnTo>
                    <a:pt x="3" y="93"/>
                  </a:lnTo>
                  <a:lnTo>
                    <a:pt x="3" y="100"/>
                  </a:lnTo>
                  <a:lnTo>
                    <a:pt x="3" y="103"/>
                  </a:lnTo>
                  <a:lnTo>
                    <a:pt x="3" y="109"/>
                  </a:lnTo>
                  <a:lnTo>
                    <a:pt x="3" y="116"/>
                  </a:lnTo>
                  <a:lnTo>
                    <a:pt x="3" y="122"/>
                  </a:lnTo>
                  <a:lnTo>
                    <a:pt x="3" y="128"/>
                  </a:lnTo>
                  <a:lnTo>
                    <a:pt x="3" y="135"/>
                  </a:lnTo>
                  <a:lnTo>
                    <a:pt x="3" y="138"/>
                  </a:lnTo>
                  <a:lnTo>
                    <a:pt x="3" y="144"/>
                  </a:lnTo>
                  <a:lnTo>
                    <a:pt x="3" y="151"/>
                  </a:lnTo>
                  <a:lnTo>
                    <a:pt x="3" y="157"/>
                  </a:lnTo>
                  <a:lnTo>
                    <a:pt x="3" y="164"/>
                  </a:lnTo>
                  <a:lnTo>
                    <a:pt x="3" y="170"/>
                  </a:lnTo>
                  <a:lnTo>
                    <a:pt x="3" y="173"/>
                  </a:lnTo>
                  <a:lnTo>
                    <a:pt x="0" y="180"/>
                  </a:lnTo>
                  <a:lnTo>
                    <a:pt x="0" y="186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0" y="228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0" y="256"/>
                  </a:lnTo>
                  <a:lnTo>
                    <a:pt x="0" y="260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0" y="269"/>
                  </a:lnTo>
                  <a:lnTo>
                    <a:pt x="3" y="269"/>
                  </a:lnTo>
                  <a:lnTo>
                    <a:pt x="6" y="269"/>
                  </a:lnTo>
                  <a:lnTo>
                    <a:pt x="9" y="269"/>
                  </a:lnTo>
                  <a:lnTo>
                    <a:pt x="13" y="269"/>
                  </a:lnTo>
                  <a:lnTo>
                    <a:pt x="16" y="269"/>
                  </a:lnTo>
                  <a:lnTo>
                    <a:pt x="19" y="269"/>
                  </a:lnTo>
                  <a:lnTo>
                    <a:pt x="22" y="269"/>
                  </a:lnTo>
                  <a:lnTo>
                    <a:pt x="29" y="269"/>
                  </a:lnTo>
                  <a:lnTo>
                    <a:pt x="32" y="269"/>
                  </a:lnTo>
                  <a:lnTo>
                    <a:pt x="35" y="269"/>
                  </a:lnTo>
                  <a:lnTo>
                    <a:pt x="38" y="269"/>
                  </a:lnTo>
                  <a:lnTo>
                    <a:pt x="41" y="269"/>
                  </a:lnTo>
                  <a:lnTo>
                    <a:pt x="48" y="269"/>
                  </a:lnTo>
                  <a:lnTo>
                    <a:pt x="51" y="269"/>
                  </a:lnTo>
                  <a:lnTo>
                    <a:pt x="57" y="269"/>
                  </a:lnTo>
                  <a:lnTo>
                    <a:pt x="61" y="269"/>
                  </a:lnTo>
                  <a:lnTo>
                    <a:pt x="67" y="269"/>
                  </a:lnTo>
                  <a:lnTo>
                    <a:pt x="70" y="269"/>
                  </a:lnTo>
                  <a:lnTo>
                    <a:pt x="77" y="266"/>
                  </a:lnTo>
                  <a:lnTo>
                    <a:pt x="80" y="266"/>
                  </a:lnTo>
                  <a:lnTo>
                    <a:pt x="86" y="266"/>
                  </a:lnTo>
                  <a:lnTo>
                    <a:pt x="93" y="266"/>
                  </a:lnTo>
                  <a:lnTo>
                    <a:pt x="96" y="266"/>
                  </a:lnTo>
                  <a:lnTo>
                    <a:pt x="102" y="266"/>
                  </a:lnTo>
                  <a:lnTo>
                    <a:pt x="109" y="266"/>
                  </a:lnTo>
                  <a:lnTo>
                    <a:pt x="112" y="266"/>
                  </a:lnTo>
                  <a:lnTo>
                    <a:pt x="118" y="266"/>
                  </a:lnTo>
                  <a:lnTo>
                    <a:pt x="125" y="266"/>
                  </a:lnTo>
                  <a:lnTo>
                    <a:pt x="128" y="266"/>
                  </a:lnTo>
                  <a:lnTo>
                    <a:pt x="134" y="266"/>
                  </a:lnTo>
                  <a:lnTo>
                    <a:pt x="141" y="266"/>
                  </a:lnTo>
                  <a:lnTo>
                    <a:pt x="147" y="263"/>
                  </a:lnTo>
                  <a:lnTo>
                    <a:pt x="150" y="263"/>
                  </a:lnTo>
                  <a:lnTo>
                    <a:pt x="157" y="263"/>
                  </a:lnTo>
                  <a:lnTo>
                    <a:pt x="160" y="263"/>
                  </a:lnTo>
                  <a:lnTo>
                    <a:pt x="166" y="263"/>
                  </a:lnTo>
                  <a:lnTo>
                    <a:pt x="173" y="263"/>
                  </a:lnTo>
                  <a:lnTo>
                    <a:pt x="176" y="263"/>
                  </a:lnTo>
                  <a:lnTo>
                    <a:pt x="182" y="263"/>
                  </a:lnTo>
                  <a:lnTo>
                    <a:pt x="185" y="263"/>
                  </a:lnTo>
                  <a:lnTo>
                    <a:pt x="189" y="263"/>
                  </a:lnTo>
                  <a:lnTo>
                    <a:pt x="195" y="263"/>
                  </a:lnTo>
                  <a:lnTo>
                    <a:pt x="198" y="260"/>
                  </a:lnTo>
                  <a:lnTo>
                    <a:pt x="201" y="260"/>
                  </a:lnTo>
                  <a:lnTo>
                    <a:pt x="208" y="260"/>
                  </a:lnTo>
                  <a:lnTo>
                    <a:pt x="211" y="260"/>
                  </a:lnTo>
                  <a:lnTo>
                    <a:pt x="214" y="260"/>
                  </a:lnTo>
                  <a:lnTo>
                    <a:pt x="217" y="260"/>
                  </a:lnTo>
                  <a:lnTo>
                    <a:pt x="221" y="260"/>
                  </a:lnTo>
                  <a:lnTo>
                    <a:pt x="224" y="260"/>
                  </a:lnTo>
                  <a:lnTo>
                    <a:pt x="227" y="260"/>
                  </a:lnTo>
                  <a:lnTo>
                    <a:pt x="230" y="260"/>
                  </a:lnTo>
                  <a:lnTo>
                    <a:pt x="233" y="260"/>
                  </a:lnTo>
                  <a:lnTo>
                    <a:pt x="233" y="256"/>
                  </a:lnTo>
                  <a:lnTo>
                    <a:pt x="237" y="256"/>
                  </a:lnTo>
                  <a:lnTo>
                    <a:pt x="240" y="256"/>
                  </a:lnTo>
                  <a:lnTo>
                    <a:pt x="240" y="253"/>
                  </a:lnTo>
                  <a:lnTo>
                    <a:pt x="240" y="250"/>
                  </a:lnTo>
                  <a:lnTo>
                    <a:pt x="240" y="247"/>
                  </a:lnTo>
                  <a:lnTo>
                    <a:pt x="237" y="244"/>
                  </a:lnTo>
                  <a:lnTo>
                    <a:pt x="237" y="240"/>
                  </a:lnTo>
                  <a:lnTo>
                    <a:pt x="237" y="237"/>
                  </a:lnTo>
                  <a:lnTo>
                    <a:pt x="237" y="234"/>
                  </a:lnTo>
                  <a:lnTo>
                    <a:pt x="237" y="231"/>
                  </a:lnTo>
                  <a:lnTo>
                    <a:pt x="237" y="228"/>
                  </a:lnTo>
                  <a:lnTo>
                    <a:pt x="233" y="224"/>
                  </a:lnTo>
                  <a:lnTo>
                    <a:pt x="233" y="221"/>
                  </a:lnTo>
                  <a:lnTo>
                    <a:pt x="233" y="218"/>
                  </a:lnTo>
                  <a:lnTo>
                    <a:pt x="233" y="215"/>
                  </a:lnTo>
                  <a:lnTo>
                    <a:pt x="233" y="212"/>
                  </a:lnTo>
                  <a:lnTo>
                    <a:pt x="233" y="208"/>
                  </a:lnTo>
                  <a:lnTo>
                    <a:pt x="230" y="205"/>
                  </a:lnTo>
                  <a:lnTo>
                    <a:pt x="230" y="202"/>
                  </a:lnTo>
                  <a:lnTo>
                    <a:pt x="230" y="199"/>
                  </a:lnTo>
                  <a:lnTo>
                    <a:pt x="227" y="196"/>
                  </a:lnTo>
                  <a:lnTo>
                    <a:pt x="227" y="192"/>
                  </a:lnTo>
                  <a:lnTo>
                    <a:pt x="227" y="189"/>
                  </a:lnTo>
                  <a:lnTo>
                    <a:pt x="224" y="186"/>
                  </a:lnTo>
                  <a:lnTo>
                    <a:pt x="224" y="183"/>
                  </a:lnTo>
                  <a:lnTo>
                    <a:pt x="224" y="180"/>
                  </a:lnTo>
                  <a:lnTo>
                    <a:pt x="221" y="176"/>
                  </a:lnTo>
                  <a:lnTo>
                    <a:pt x="221" y="173"/>
                  </a:lnTo>
                  <a:lnTo>
                    <a:pt x="221" y="170"/>
                  </a:lnTo>
                  <a:lnTo>
                    <a:pt x="217" y="167"/>
                  </a:lnTo>
                  <a:lnTo>
                    <a:pt x="217" y="164"/>
                  </a:lnTo>
                  <a:lnTo>
                    <a:pt x="217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1"/>
                  </a:lnTo>
                  <a:lnTo>
                    <a:pt x="211" y="148"/>
                  </a:lnTo>
                  <a:lnTo>
                    <a:pt x="211" y="144"/>
                  </a:lnTo>
                  <a:lnTo>
                    <a:pt x="208" y="141"/>
                  </a:lnTo>
                  <a:lnTo>
                    <a:pt x="208" y="138"/>
                  </a:lnTo>
                  <a:lnTo>
                    <a:pt x="205" y="135"/>
                  </a:lnTo>
                  <a:lnTo>
                    <a:pt x="205" y="132"/>
                  </a:lnTo>
                  <a:lnTo>
                    <a:pt x="205" y="128"/>
                  </a:lnTo>
                  <a:lnTo>
                    <a:pt x="201" y="125"/>
                  </a:lnTo>
                  <a:lnTo>
                    <a:pt x="201" y="122"/>
                  </a:lnTo>
                  <a:lnTo>
                    <a:pt x="198" y="119"/>
                  </a:lnTo>
                  <a:lnTo>
                    <a:pt x="198" y="116"/>
                  </a:lnTo>
                  <a:lnTo>
                    <a:pt x="195" y="112"/>
                  </a:lnTo>
                  <a:lnTo>
                    <a:pt x="192" y="109"/>
                  </a:lnTo>
                  <a:lnTo>
                    <a:pt x="189" y="106"/>
                  </a:lnTo>
                  <a:lnTo>
                    <a:pt x="189" y="103"/>
                  </a:lnTo>
                  <a:lnTo>
                    <a:pt x="185" y="100"/>
                  </a:lnTo>
                  <a:lnTo>
                    <a:pt x="185" y="96"/>
                  </a:lnTo>
                  <a:lnTo>
                    <a:pt x="182" y="93"/>
                  </a:lnTo>
                  <a:lnTo>
                    <a:pt x="182" y="90"/>
                  </a:lnTo>
                  <a:lnTo>
                    <a:pt x="179" y="87"/>
                  </a:lnTo>
                  <a:lnTo>
                    <a:pt x="176" y="84"/>
                  </a:lnTo>
                  <a:lnTo>
                    <a:pt x="173" y="80"/>
                  </a:lnTo>
                  <a:lnTo>
                    <a:pt x="169" y="77"/>
                  </a:lnTo>
                  <a:lnTo>
                    <a:pt x="169" y="74"/>
                  </a:lnTo>
                  <a:lnTo>
                    <a:pt x="166" y="71"/>
                  </a:lnTo>
                  <a:lnTo>
                    <a:pt x="163" y="71"/>
                  </a:lnTo>
                  <a:lnTo>
                    <a:pt x="163" y="68"/>
                  </a:lnTo>
                  <a:lnTo>
                    <a:pt x="160" y="64"/>
                  </a:lnTo>
                  <a:lnTo>
                    <a:pt x="157" y="61"/>
                  </a:lnTo>
                  <a:lnTo>
                    <a:pt x="157" y="58"/>
                  </a:lnTo>
                  <a:lnTo>
                    <a:pt x="153" y="58"/>
                  </a:lnTo>
                  <a:lnTo>
                    <a:pt x="150" y="55"/>
                  </a:lnTo>
                  <a:lnTo>
                    <a:pt x="150" y="52"/>
                  </a:lnTo>
                  <a:lnTo>
                    <a:pt x="147" y="52"/>
                  </a:lnTo>
                  <a:lnTo>
                    <a:pt x="144" y="48"/>
                  </a:lnTo>
                  <a:lnTo>
                    <a:pt x="141" y="45"/>
                  </a:lnTo>
                  <a:lnTo>
                    <a:pt x="137" y="42"/>
                  </a:lnTo>
                  <a:lnTo>
                    <a:pt x="134" y="39"/>
                  </a:lnTo>
                  <a:lnTo>
                    <a:pt x="131" y="36"/>
                  </a:lnTo>
                  <a:lnTo>
                    <a:pt x="128" y="36"/>
                  </a:lnTo>
                  <a:lnTo>
                    <a:pt x="128" y="32"/>
                  </a:lnTo>
                  <a:lnTo>
                    <a:pt x="125" y="29"/>
                  </a:lnTo>
                  <a:lnTo>
                    <a:pt x="121" y="29"/>
                  </a:lnTo>
                  <a:lnTo>
                    <a:pt x="121" y="26"/>
                  </a:lnTo>
                  <a:lnTo>
                    <a:pt x="118" y="26"/>
                  </a:lnTo>
                  <a:lnTo>
                    <a:pt x="118" y="23"/>
                  </a:lnTo>
                  <a:lnTo>
                    <a:pt x="115" y="23"/>
                  </a:lnTo>
                  <a:lnTo>
                    <a:pt x="112" y="20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105" y="13"/>
                  </a:lnTo>
                  <a:lnTo>
                    <a:pt x="102" y="13"/>
                  </a:lnTo>
                  <a:lnTo>
                    <a:pt x="102" y="10"/>
                  </a:lnTo>
                  <a:lnTo>
                    <a:pt x="99" y="10"/>
                  </a:lnTo>
                  <a:lnTo>
                    <a:pt x="96" y="7"/>
                  </a:lnTo>
                  <a:lnTo>
                    <a:pt x="93" y="7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86" y="0"/>
                  </a:lnTo>
                  <a:lnTo>
                    <a:pt x="80" y="7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9" y="13"/>
                  </a:lnTo>
                  <a:lnTo>
                    <a:pt x="93" y="16"/>
                  </a:lnTo>
                  <a:lnTo>
                    <a:pt x="96" y="16"/>
                  </a:lnTo>
                  <a:lnTo>
                    <a:pt x="96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3"/>
                  </a:lnTo>
                  <a:lnTo>
                    <a:pt x="105" y="26"/>
                  </a:lnTo>
                  <a:lnTo>
                    <a:pt x="109" y="26"/>
                  </a:lnTo>
                  <a:lnTo>
                    <a:pt x="109" y="29"/>
                  </a:lnTo>
                  <a:lnTo>
                    <a:pt x="112" y="29"/>
                  </a:lnTo>
                  <a:lnTo>
                    <a:pt x="112" y="32"/>
                  </a:lnTo>
                  <a:lnTo>
                    <a:pt x="115" y="36"/>
                  </a:lnTo>
                  <a:lnTo>
                    <a:pt x="118" y="36"/>
                  </a:lnTo>
                  <a:lnTo>
                    <a:pt x="118" y="39"/>
                  </a:lnTo>
                  <a:lnTo>
                    <a:pt x="121" y="39"/>
                  </a:lnTo>
                  <a:lnTo>
                    <a:pt x="125" y="42"/>
                  </a:lnTo>
                  <a:lnTo>
                    <a:pt x="128" y="45"/>
                  </a:lnTo>
                  <a:lnTo>
                    <a:pt x="131" y="48"/>
                  </a:lnTo>
                  <a:lnTo>
                    <a:pt x="134" y="48"/>
                  </a:lnTo>
                  <a:lnTo>
                    <a:pt x="134" y="52"/>
                  </a:lnTo>
                  <a:lnTo>
                    <a:pt x="137" y="55"/>
                  </a:lnTo>
                  <a:lnTo>
                    <a:pt x="141" y="55"/>
                  </a:lnTo>
                  <a:lnTo>
                    <a:pt x="141" y="58"/>
                  </a:lnTo>
                  <a:lnTo>
                    <a:pt x="144" y="61"/>
                  </a:lnTo>
                  <a:lnTo>
                    <a:pt x="147" y="61"/>
                  </a:lnTo>
                  <a:lnTo>
                    <a:pt x="150" y="64"/>
                  </a:lnTo>
                  <a:lnTo>
                    <a:pt x="150" y="68"/>
                  </a:lnTo>
                  <a:lnTo>
                    <a:pt x="153" y="71"/>
                  </a:lnTo>
                  <a:lnTo>
                    <a:pt x="157" y="71"/>
                  </a:lnTo>
                  <a:lnTo>
                    <a:pt x="157" y="74"/>
                  </a:lnTo>
                  <a:lnTo>
                    <a:pt x="160" y="77"/>
                  </a:lnTo>
                  <a:lnTo>
                    <a:pt x="163" y="80"/>
                  </a:lnTo>
                  <a:lnTo>
                    <a:pt x="166" y="84"/>
                  </a:lnTo>
                  <a:lnTo>
                    <a:pt x="169" y="87"/>
                  </a:lnTo>
                  <a:lnTo>
                    <a:pt x="169" y="90"/>
                  </a:lnTo>
                  <a:lnTo>
                    <a:pt x="173" y="93"/>
                  </a:lnTo>
                  <a:lnTo>
                    <a:pt x="176" y="96"/>
                  </a:lnTo>
                  <a:lnTo>
                    <a:pt x="179" y="100"/>
                  </a:lnTo>
                  <a:lnTo>
                    <a:pt x="179" y="103"/>
                  </a:lnTo>
                  <a:lnTo>
                    <a:pt x="182" y="106"/>
                  </a:lnTo>
                  <a:lnTo>
                    <a:pt x="185" y="109"/>
                  </a:lnTo>
                  <a:lnTo>
                    <a:pt x="185" y="112"/>
                  </a:lnTo>
                  <a:lnTo>
                    <a:pt x="185" y="116"/>
                  </a:lnTo>
                  <a:lnTo>
                    <a:pt x="189" y="119"/>
                  </a:lnTo>
                  <a:lnTo>
                    <a:pt x="192" y="122"/>
                  </a:lnTo>
                  <a:lnTo>
                    <a:pt x="192" y="125"/>
                  </a:lnTo>
                  <a:lnTo>
                    <a:pt x="195" y="128"/>
                  </a:lnTo>
                  <a:lnTo>
                    <a:pt x="195" y="132"/>
                  </a:lnTo>
                  <a:lnTo>
                    <a:pt x="195" y="135"/>
                  </a:lnTo>
                  <a:lnTo>
                    <a:pt x="198" y="138"/>
                  </a:lnTo>
                  <a:lnTo>
                    <a:pt x="201" y="141"/>
                  </a:lnTo>
                  <a:lnTo>
                    <a:pt x="201" y="144"/>
                  </a:lnTo>
                  <a:lnTo>
                    <a:pt x="201" y="148"/>
                  </a:lnTo>
                  <a:lnTo>
                    <a:pt x="205" y="151"/>
                  </a:lnTo>
                  <a:lnTo>
                    <a:pt x="205" y="154"/>
                  </a:lnTo>
                  <a:lnTo>
                    <a:pt x="208" y="157"/>
                  </a:lnTo>
                  <a:lnTo>
                    <a:pt x="208" y="160"/>
                  </a:lnTo>
                  <a:lnTo>
                    <a:pt x="208" y="164"/>
                  </a:lnTo>
                  <a:lnTo>
                    <a:pt x="211" y="167"/>
                  </a:lnTo>
                  <a:lnTo>
                    <a:pt x="211" y="170"/>
                  </a:lnTo>
                  <a:lnTo>
                    <a:pt x="211" y="173"/>
                  </a:lnTo>
                  <a:lnTo>
                    <a:pt x="214" y="176"/>
                  </a:lnTo>
                  <a:lnTo>
                    <a:pt x="214" y="180"/>
                  </a:lnTo>
                  <a:lnTo>
                    <a:pt x="214" y="183"/>
                  </a:lnTo>
                  <a:lnTo>
                    <a:pt x="217" y="186"/>
                  </a:lnTo>
                  <a:lnTo>
                    <a:pt x="217" y="189"/>
                  </a:lnTo>
                  <a:lnTo>
                    <a:pt x="217" y="192"/>
                  </a:lnTo>
                  <a:lnTo>
                    <a:pt x="221" y="196"/>
                  </a:lnTo>
                  <a:lnTo>
                    <a:pt x="221" y="199"/>
                  </a:lnTo>
                  <a:lnTo>
                    <a:pt x="221" y="202"/>
                  </a:lnTo>
                  <a:lnTo>
                    <a:pt x="221" y="205"/>
                  </a:lnTo>
                  <a:lnTo>
                    <a:pt x="224" y="205"/>
                  </a:lnTo>
                  <a:lnTo>
                    <a:pt x="224" y="208"/>
                  </a:lnTo>
                  <a:lnTo>
                    <a:pt x="224" y="212"/>
                  </a:lnTo>
                  <a:lnTo>
                    <a:pt x="224" y="215"/>
                  </a:lnTo>
                  <a:lnTo>
                    <a:pt x="224" y="218"/>
                  </a:lnTo>
                  <a:lnTo>
                    <a:pt x="227" y="221"/>
                  </a:lnTo>
                  <a:lnTo>
                    <a:pt x="227" y="224"/>
                  </a:lnTo>
                  <a:lnTo>
                    <a:pt x="227" y="228"/>
                  </a:lnTo>
                  <a:lnTo>
                    <a:pt x="227" y="231"/>
                  </a:lnTo>
                  <a:lnTo>
                    <a:pt x="230" y="231"/>
                  </a:lnTo>
                  <a:lnTo>
                    <a:pt x="230" y="234"/>
                  </a:lnTo>
                  <a:lnTo>
                    <a:pt x="230" y="237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0" y="247"/>
                  </a:lnTo>
                  <a:lnTo>
                    <a:pt x="230" y="250"/>
                  </a:lnTo>
                  <a:lnTo>
                    <a:pt x="227" y="250"/>
                  </a:lnTo>
                  <a:lnTo>
                    <a:pt x="224" y="250"/>
                  </a:lnTo>
                  <a:lnTo>
                    <a:pt x="221" y="253"/>
                  </a:lnTo>
                  <a:lnTo>
                    <a:pt x="217" y="253"/>
                  </a:lnTo>
                  <a:lnTo>
                    <a:pt x="214" y="253"/>
                  </a:lnTo>
                  <a:lnTo>
                    <a:pt x="211" y="253"/>
                  </a:lnTo>
                  <a:lnTo>
                    <a:pt x="208" y="253"/>
                  </a:lnTo>
                  <a:lnTo>
                    <a:pt x="205" y="253"/>
                  </a:lnTo>
                  <a:lnTo>
                    <a:pt x="198" y="253"/>
                  </a:lnTo>
                  <a:lnTo>
                    <a:pt x="195" y="253"/>
                  </a:lnTo>
                  <a:lnTo>
                    <a:pt x="192" y="253"/>
                  </a:lnTo>
                  <a:lnTo>
                    <a:pt x="189" y="253"/>
                  </a:lnTo>
                  <a:lnTo>
                    <a:pt x="182" y="253"/>
                  </a:lnTo>
                  <a:lnTo>
                    <a:pt x="179" y="253"/>
                  </a:lnTo>
                  <a:lnTo>
                    <a:pt x="176" y="256"/>
                  </a:lnTo>
                  <a:lnTo>
                    <a:pt x="169" y="256"/>
                  </a:lnTo>
                  <a:lnTo>
                    <a:pt x="166" y="256"/>
                  </a:lnTo>
                  <a:lnTo>
                    <a:pt x="160" y="256"/>
                  </a:lnTo>
                  <a:lnTo>
                    <a:pt x="157" y="256"/>
                  </a:lnTo>
                  <a:lnTo>
                    <a:pt x="150" y="256"/>
                  </a:lnTo>
                  <a:lnTo>
                    <a:pt x="147" y="256"/>
                  </a:lnTo>
                  <a:lnTo>
                    <a:pt x="141" y="256"/>
                  </a:lnTo>
                  <a:lnTo>
                    <a:pt x="137" y="256"/>
                  </a:lnTo>
                  <a:lnTo>
                    <a:pt x="131" y="256"/>
                  </a:lnTo>
                  <a:lnTo>
                    <a:pt x="125" y="256"/>
                  </a:lnTo>
                  <a:lnTo>
                    <a:pt x="121" y="260"/>
                  </a:lnTo>
                  <a:lnTo>
                    <a:pt x="115" y="260"/>
                  </a:lnTo>
                  <a:lnTo>
                    <a:pt x="112" y="260"/>
                  </a:lnTo>
                  <a:lnTo>
                    <a:pt x="105" y="260"/>
                  </a:lnTo>
                  <a:lnTo>
                    <a:pt x="102" y="260"/>
                  </a:lnTo>
                  <a:lnTo>
                    <a:pt x="96" y="260"/>
                  </a:lnTo>
                  <a:lnTo>
                    <a:pt x="89" y="260"/>
                  </a:lnTo>
                  <a:lnTo>
                    <a:pt x="86" y="260"/>
                  </a:lnTo>
                  <a:lnTo>
                    <a:pt x="80" y="260"/>
                  </a:lnTo>
                  <a:lnTo>
                    <a:pt x="77" y="260"/>
                  </a:lnTo>
                  <a:lnTo>
                    <a:pt x="70" y="260"/>
                  </a:lnTo>
                  <a:lnTo>
                    <a:pt x="67" y="260"/>
                  </a:lnTo>
                  <a:lnTo>
                    <a:pt x="64" y="260"/>
                  </a:lnTo>
                  <a:lnTo>
                    <a:pt x="57" y="260"/>
                  </a:lnTo>
                  <a:lnTo>
                    <a:pt x="54" y="260"/>
                  </a:lnTo>
                  <a:lnTo>
                    <a:pt x="51" y="260"/>
                  </a:lnTo>
                  <a:lnTo>
                    <a:pt x="45" y="263"/>
                  </a:lnTo>
                  <a:lnTo>
                    <a:pt x="41" y="263"/>
                  </a:lnTo>
                  <a:lnTo>
                    <a:pt x="38" y="263"/>
                  </a:lnTo>
                  <a:lnTo>
                    <a:pt x="35" y="263"/>
                  </a:lnTo>
                  <a:lnTo>
                    <a:pt x="32" y="263"/>
                  </a:lnTo>
                  <a:lnTo>
                    <a:pt x="29" y="263"/>
                  </a:lnTo>
                  <a:lnTo>
                    <a:pt x="25" y="263"/>
                  </a:lnTo>
                  <a:lnTo>
                    <a:pt x="22" y="263"/>
                  </a:lnTo>
                  <a:lnTo>
                    <a:pt x="19" y="263"/>
                  </a:lnTo>
                  <a:lnTo>
                    <a:pt x="16" y="263"/>
                  </a:lnTo>
                  <a:lnTo>
                    <a:pt x="13" y="263"/>
                  </a:lnTo>
                  <a:lnTo>
                    <a:pt x="9" y="263"/>
                  </a:lnTo>
                  <a:lnTo>
                    <a:pt x="9" y="260"/>
                  </a:lnTo>
                  <a:lnTo>
                    <a:pt x="9" y="256"/>
                  </a:lnTo>
                  <a:lnTo>
                    <a:pt x="9" y="253"/>
                  </a:lnTo>
                  <a:lnTo>
                    <a:pt x="9" y="250"/>
                  </a:lnTo>
                  <a:lnTo>
                    <a:pt x="9" y="247"/>
                  </a:lnTo>
                  <a:lnTo>
                    <a:pt x="9" y="244"/>
                  </a:lnTo>
                  <a:lnTo>
                    <a:pt x="9" y="240"/>
                  </a:lnTo>
                  <a:lnTo>
                    <a:pt x="9" y="237"/>
                  </a:lnTo>
                  <a:lnTo>
                    <a:pt x="9" y="234"/>
                  </a:lnTo>
                  <a:lnTo>
                    <a:pt x="9" y="231"/>
                  </a:lnTo>
                  <a:lnTo>
                    <a:pt x="9" y="224"/>
                  </a:lnTo>
                  <a:lnTo>
                    <a:pt x="9" y="221"/>
                  </a:lnTo>
                  <a:lnTo>
                    <a:pt x="9" y="218"/>
                  </a:lnTo>
                  <a:lnTo>
                    <a:pt x="9" y="212"/>
                  </a:lnTo>
                  <a:lnTo>
                    <a:pt x="9" y="208"/>
                  </a:lnTo>
                  <a:lnTo>
                    <a:pt x="9" y="202"/>
                  </a:lnTo>
                  <a:lnTo>
                    <a:pt x="9" y="196"/>
                  </a:lnTo>
                  <a:lnTo>
                    <a:pt x="9" y="192"/>
                  </a:lnTo>
                  <a:lnTo>
                    <a:pt x="9" y="186"/>
                  </a:lnTo>
                  <a:lnTo>
                    <a:pt x="9" y="180"/>
                  </a:lnTo>
                  <a:lnTo>
                    <a:pt x="9" y="176"/>
                  </a:lnTo>
                  <a:lnTo>
                    <a:pt x="9" y="170"/>
                  </a:lnTo>
                  <a:lnTo>
                    <a:pt x="9" y="164"/>
                  </a:lnTo>
                  <a:lnTo>
                    <a:pt x="9" y="157"/>
                  </a:lnTo>
                  <a:lnTo>
                    <a:pt x="9" y="151"/>
                  </a:lnTo>
                  <a:lnTo>
                    <a:pt x="9" y="148"/>
                  </a:lnTo>
                  <a:lnTo>
                    <a:pt x="9" y="141"/>
                  </a:lnTo>
                  <a:lnTo>
                    <a:pt x="9" y="135"/>
                  </a:lnTo>
                  <a:lnTo>
                    <a:pt x="9" y="128"/>
                  </a:lnTo>
                  <a:lnTo>
                    <a:pt x="9" y="122"/>
                  </a:lnTo>
                  <a:lnTo>
                    <a:pt x="9" y="116"/>
                  </a:lnTo>
                  <a:lnTo>
                    <a:pt x="9" y="112"/>
                  </a:lnTo>
                  <a:lnTo>
                    <a:pt x="13" y="106"/>
                  </a:lnTo>
                  <a:lnTo>
                    <a:pt x="13" y="100"/>
                  </a:lnTo>
                  <a:lnTo>
                    <a:pt x="13" y="93"/>
                  </a:lnTo>
                  <a:lnTo>
                    <a:pt x="13" y="90"/>
                  </a:lnTo>
                  <a:lnTo>
                    <a:pt x="13" y="84"/>
                  </a:lnTo>
                  <a:lnTo>
                    <a:pt x="13" y="77"/>
                  </a:lnTo>
                  <a:lnTo>
                    <a:pt x="13" y="74"/>
                  </a:lnTo>
                  <a:lnTo>
                    <a:pt x="13" y="68"/>
                  </a:lnTo>
                  <a:lnTo>
                    <a:pt x="13" y="61"/>
                  </a:lnTo>
                  <a:lnTo>
                    <a:pt x="13" y="58"/>
                  </a:lnTo>
                  <a:lnTo>
                    <a:pt x="13" y="52"/>
                  </a:lnTo>
                  <a:lnTo>
                    <a:pt x="13" y="48"/>
                  </a:lnTo>
                  <a:lnTo>
                    <a:pt x="13" y="45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0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1" name="Freeform 213"/>
            <p:cNvSpPr>
              <a:spLocks/>
            </p:cNvSpPr>
            <p:nvPr/>
          </p:nvSpPr>
          <p:spPr bwMode="auto">
            <a:xfrm>
              <a:off x="1379" y="2495"/>
              <a:ext cx="83" cy="23"/>
            </a:xfrm>
            <a:custGeom>
              <a:avLst/>
              <a:gdLst>
                <a:gd name="T0" fmla="*/ 80 w 83"/>
                <a:gd name="T1" fmla="*/ 3 h 23"/>
                <a:gd name="T2" fmla="*/ 80 w 83"/>
                <a:gd name="T3" fmla="*/ 3 h 23"/>
                <a:gd name="T4" fmla="*/ 77 w 83"/>
                <a:gd name="T5" fmla="*/ 3 h 23"/>
                <a:gd name="T6" fmla="*/ 74 w 83"/>
                <a:gd name="T7" fmla="*/ 3 h 23"/>
                <a:gd name="T8" fmla="*/ 67 w 83"/>
                <a:gd name="T9" fmla="*/ 3 h 23"/>
                <a:gd name="T10" fmla="*/ 64 w 83"/>
                <a:gd name="T11" fmla="*/ 3 h 23"/>
                <a:gd name="T12" fmla="*/ 61 w 83"/>
                <a:gd name="T13" fmla="*/ 0 h 23"/>
                <a:gd name="T14" fmla="*/ 58 w 83"/>
                <a:gd name="T15" fmla="*/ 0 h 23"/>
                <a:gd name="T16" fmla="*/ 58 w 83"/>
                <a:gd name="T17" fmla="*/ 0 h 23"/>
                <a:gd name="T18" fmla="*/ 55 w 83"/>
                <a:gd name="T19" fmla="*/ 0 h 23"/>
                <a:gd name="T20" fmla="*/ 51 w 83"/>
                <a:gd name="T21" fmla="*/ 0 h 23"/>
                <a:gd name="T22" fmla="*/ 48 w 83"/>
                <a:gd name="T23" fmla="*/ 0 h 23"/>
                <a:gd name="T24" fmla="*/ 45 w 83"/>
                <a:gd name="T25" fmla="*/ 0 h 23"/>
                <a:gd name="T26" fmla="*/ 42 w 83"/>
                <a:gd name="T27" fmla="*/ 0 h 23"/>
                <a:gd name="T28" fmla="*/ 39 w 83"/>
                <a:gd name="T29" fmla="*/ 0 h 23"/>
                <a:gd name="T30" fmla="*/ 35 w 83"/>
                <a:gd name="T31" fmla="*/ 3 h 23"/>
                <a:gd name="T32" fmla="*/ 35 w 83"/>
                <a:gd name="T33" fmla="*/ 3 h 23"/>
                <a:gd name="T34" fmla="*/ 32 w 83"/>
                <a:gd name="T35" fmla="*/ 3 h 23"/>
                <a:gd name="T36" fmla="*/ 29 w 83"/>
                <a:gd name="T37" fmla="*/ 3 h 23"/>
                <a:gd name="T38" fmla="*/ 26 w 83"/>
                <a:gd name="T39" fmla="*/ 3 h 23"/>
                <a:gd name="T40" fmla="*/ 23 w 83"/>
                <a:gd name="T41" fmla="*/ 3 h 23"/>
                <a:gd name="T42" fmla="*/ 19 w 83"/>
                <a:gd name="T43" fmla="*/ 3 h 23"/>
                <a:gd name="T44" fmla="*/ 19 w 83"/>
                <a:gd name="T45" fmla="*/ 6 h 23"/>
                <a:gd name="T46" fmla="*/ 13 w 83"/>
                <a:gd name="T47" fmla="*/ 6 h 23"/>
                <a:gd name="T48" fmla="*/ 10 w 83"/>
                <a:gd name="T49" fmla="*/ 10 h 23"/>
                <a:gd name="T50" fmla="*/ 7 w 83"/>
                <a:gd name="T51" fmla="*/ 10 h 23"/>
                <a:gd name="T52" fmla="*/ 3 w 83"/>
                <a:gd name="T53" fmla="*/ 13 h 23"/>
                <a:gd name="T54" fmla="*/ 0 w 83"/>
                <a:gd name="T55" fmla="*/ 13 h 23"/>
                <a:gd name="T56" fmla="*/ 0 w 83"/>
                <a:gd name="T57" fmla="*/ 13 h 23"/>
                <a:gd name="T58" fmla="*/ 7 w 83"/>
                <a:gd name="T59" fmla="*/ 23 h 23"/>
                <a:gd name="T60" fmla="*/ 10 w 83"/>
                <a:gd name="T61" fmla="*/ 19 h 23"/>
                <a:gd name="T62" fmla="*/ 13 w 83"/>
                <a:gd name="T63" fmla="*/ 19 h 23"/>
                <a:gd name="T64" fmla="*/ 16 w 83"/>
                <a:gd name="T65" fmla="*/ 16 h 23"/>
                <a:gd name="T66" fmla="*/ 19 w 83"/>
                <a:gd name="T67" fmla="*/ 16 h 23"/>
                <a:gd name="T68" fmla="*/ 23 w 83"/>
                <a:gd name="T69" fmla="*/ 13 h 23"/>
                <a:gd name="T70" fmla="*/ 26 w 83"/>
                <a:gd name="T71" fmla="*/ 13 h 23"/>
                <a:gd name="T72" fmla="*/ 32 w 83"/>
                <a:gd name="T73" fmla="*/ 13 h 23"/>
                <a:gd name="T74" fmla="*/ 35 w 83"/>
                <a:gd name="T75" fmla="*/ 10 h 23"/>
                <a:gd name="T76" fmla="*/ 39 w 83"/>
                <a:gd name="T77" fmla="*/ 10 h 23"/>
                <a:gd name="T78" fmla="*/ 42 w 83"/>
                <a:gd name="T79" fmla="*/ 10 h 23"/>
                <a:gd name="T80" fmla="*/ 45 w 83"/>
                <a:gd name="T81" fmla="*/ 10 h 23"/>
                <a:gd name="T82" fmla="*/ 48 w 83"/>
                <a:gd name="T83" fmla="*/ 10 h 23"/>
                <a:gd name="T84" fmla="*/ 51 w 83"/>
                <a:gd name="T85" fmla="*/ 10 h 23"/>
                <a:gd name="T86" fmla="*/ 51 w 83"/>
                <a:gd name="T87" fmla="*/ 10 h 23"/>
                <a:gd name="T88" fmla="*/ 55 w 83"/>
                <a:gd name="T89" fmla="*/ 10 h 23"/>
                <a:gd name="T90" fmla="*/ 58 w 83"/>
                <a:gd name="T91" fmla="*/ 10 h 23"/>
                <a:gd name="T92" fmla="*/ 61 w 83"/>
                <a:gd name="T93" fmla="*/ 10 h 23"/>
                <a:gd name="T94" fmla="*/ 64 w 83"/>
                <a:gd name="T95" fmla="*/ 10 h 23"/>
                <a:gd name="T96" fmla="*/ 67 w 83"/>
                <a:gd name="T97" fmla="*/ 13 h 23"/>
                <a:gd name="T98" fmla="*/ 71 w 83"/>
                <a:gd name="T99" fmla="*/ 13 h 23"/>
                <a:gd name="T100" fmla="*/ 74 w 83"/>
                <a:gd name="T101" fmla="*/ 13 h 23"/>
                <a:gd name="T102" fmla="*/ 77 w 83"/>
                <a:gd name="T103" fmla="*/ 13 h 23"/>
                <a:gd name="T104" fmla="*/ 80 w 83"/>
                <a:gd name="T105" fmla="*/ 13 h 23"/>
                <a:gd name="T106" fmla="*/ 80 w 83"/>
                <a:gd name="T107" fmla="*/ 13 h 23"/>
                <a:gd name="T108" fmla="*/ 83 w 83"/>
                <a:gd name="T109" fmla="*/ 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3"/>
                <a:gd name="T166" fmla="*/ 0 h 23"/>
                <a:gd name="T167" fmla="*/ 83 w 83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3" h="23">
                  <a:moveTo>
                    <a:pt x="83" y="3"/>
                  </a:moveTo>
                  <a:lnTo>
                    <a:pt x="83" y="3"/>
                  </a:lnTo>
                  <a:lnTo>
                    <a:pt x="80" y="3"/>
                  </a:lnTo>
                  <a:lnTo>
                    <a:pt x="77" y="3"/>
                  </a:lnTo>
                  <a:lnTo>
                    <a:pt x="74" y="3"/>
                  </a:lnTo>
                  <a:lnTo>
                    <a:pt x="71" y="3"/>
                  </a:lnTo>
                  <a:lnTo>
                    <a:pt x="67" y="3"/>
                  </a:lnTo>
                  <a:lnTo>
                    <a:pt x="64" y="3"/>
                  </a:lnTo>
                  <a:lnTo>
                    <a:pt x="61" y="0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5" y="3"/>
                  </a:lnTo>
                  <a:lnTo>
                    <a:pt x="32" y="3"/>
                  </a:lnTo>
                  <a:lnTo>
                    <a:pt x="29" y="3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9" y="6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3" y="10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7" y="23"/>
                  </a:lnTo>
                  <a:lnTo>
                    <a:pt x="10" y="19"/>
                  </a:lnTo>
                  <a:lnTo>
                    <a:pt x="13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6" y="13"/>
                  </a:lnTo>
                  <a:lnTo>
                    <a:pt x="29" y="13"/>
                  </a:lnTo>
                  <a:lnTo>
                    <a:pt x="32" y="13"/>
                  </a:lnTo>
                  <a:lnTo>
                    <a:pt x="35" y="10"/>
                  </a:lnTo>
                  <a:lnTo>
                    <a:pt x="39" y="10"/>
                  </a:lnTo>
                  <a:lnTo>
                    <a:pt x="42" y="10"/>
                  </a:lnTo>
                  <a:lnTo>
                    <a:pt x="45" y="10"/>
                  </a:lnTo>
                  <a:lnTo>
                    <a:pt x="48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58" y="10"/>
                  </a:lnTo>
                  <a:lnTo>
                    <a:pt x="61" y="10"/>
                  </a:lnTo>
                  <a:lnTo>
                    <a:pt x="64" y="10"/>
                  </a:lnTo>
                  <a:lnTo>
                    <a:pt x="67" y="13"/>
                  </a:lnTo>
                  <a:lnTo>
                    <a:pt x="71" y="13"/>
                  </a:lnTo>
                  <a:lnTo>
                    <a:pt x="74" y="13"/>
                  </a:lnTo>
                  <a:lnTo>
                    <a:pt x="77" y="13"/>
                  </a:lnTo>
                  <a:lnTo>
                    <a:pt x="80" y="13"/>
                  </a:lnTo>
                  <a:lnTo>
                    <a:pt x="83" y="3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2" name="Freeform 214"/>
            <p:cNvSpPr>
              <a:spLocks/>
            </p:cNvSpPr>
            <p:nvPr/>
          </p:nvSpPr>
          <p:spPr bwMode="auto">
            <a:xfrm>
              <a:off x="1421" y="2498"/>
              <a:ext cx="51" cy="266"/>
            </a:xfrm>
            <a:custGeom>
              <a:avLst/>
              <a:gdLst>
                <a:gd name="T0" fmla="*/ 9 w 51"/>
                <a:gd name="T1" fmla="*/ 3 h 266"/>
                <a:gd name="T2" fmla="*/ 9 w 51"/>
                <a:gd name="T3" fmla="*/ 7 h 266"/>
                <a:gd name="T4" fmla="*/ 9 w 51"/>
                <a:gd name="T5" fmla="*/ 10 h 266"/>
                <a:gd name="T6" fmla="*/ 9 w 51"/>
                <a:gd name="T7" fmla="*/ 16 h 266"/>
                <a:gd name="T8" fmla="*/ 9 w 51"/>
                <a:gd name="T9" fmla="*/ 23 h 266"/>
                <a:gd name="T10" fmla="*/ 13 w 51"/>
                <a:gd name="T11" fmla="*/ 29 h 266"/>
                <a:gd name="T12" fmla="*/ 13 w 51"/>
                <a:gd name="T13" fmla="*/ 36 h 266"/>
                <a:gd name="T14" fmla="*/ 13 w 51"/>
                <a:gd name="T15" fmla="*/ 45 h 266"/>
                <a:gd name="T16" fmla="*/ 16 w 51"/>
                <a:gd name="T17" fmla="*/ 55 h 266"/>
                <a:gd name="T18" fmla="*/ 16 w 51"/>
                <a:gd name="T19" fmla="*/ 64 h 266"/>
                <a:gd name="T20" fmla="*/ 19 w 51"/>
                <a:gd name="T21" fmla="*/ 77 h 266"/>
                <a:gd name="T22" fmla="*/ 19 w 51"/>
                <a:gd name="T23" fmla="*/ 90 h 266"/>
                <a:gd name="T24" fmla="*/ 19 w 51"/>
                <a:gd name="T25" fmla="*/ 100 h 266"/>
                <a:gd name="T26" fmla="*/ 22 w 51"/>
                <a:gd name="T27" fmla="*/ 116 h 266"/>
                <a:gd name="T28" fmla="*/ 25 w 51"/>
                <a:gd name="T29" fmla="*/ 128 h 266"/>
                <a:gd name="T30" fmla="*/ 25 w 51"/>
                <a:gd name="T31" fmla="*/ 141 h 266"/>
                <a:gd name="T32" fmla="*/ 29 w 51"/>
                <a:gd name="T33" fmla="*/ 154 h 266"/>
                <a:gd name="T34" fmla="*/ 32 w 51"/>
                <a:gd name="T35" fmla="*/ 167 h 266"/>
                <a:gd name="T36" fmla="*/ 35 w 51"/>
                <a:gd name="T37" fmla="*/ 180 h 266"/>
                <a:gd name="T38" fmla="*/ 35 w 51"/>
                <a:gd name="T39" fmla="*/ 192 h 266"/>
                <a:gd name="T40" fmla="*/ 38 w 51"/>
                <a:gd name="T41" fmla="*/ 205 h 266"/>
                <a:gd name="T42" fmla="*/ 41 w 51"/>
                <a:gd name="T43" fmla="*/ 215 h 266"/>
                <a:gd name="T44" fmla="*/ 41 w 51"/>
                <a:gd name="T45" fmla="*/ 224 h 266"/>
                <a:gd name="T46" fmla="*/ 45 w 51"/>
                <a:gd name="T47" fmla="*/ 234 h 266"/>
                <a:gd name="T48" fmla="*/ 45 w 51"/>
                <a:gd name="T49" fmla="*/ 240 h 266"/>
                <a:gd name="T50" fmla="*/ 48 w 51"/>
                <a:gd name="T51" fmla="*/ 247 h 266"/>
                <a:gd name="T52" fmla="*/ 48 w 51"/>
                <a:gd name="T53" fmla="*/ 253 h 266"/>
                <a:gd name="T54" fmla="*/ 51 w 51"/>
                <a:gd name="T55" fmla="*/ 260 h 266"/>
                <a:gd name="T56" fmla="*/ 51 w 51"/>
                <a:gd name="T57" fmla="*/ 263 h 266"/>
                <a:gd name="T58" fmla="*/ 51 w 51"/>
                <a:gd name="T59" fmla="*/ 266 h 266"/>
                <a:gd name="T60" fmla="*/ 38 w 51"/>
                <a:gd name="T61" fmla="*/ 266 h 266"/>
                <a:gd name="T62" fmla="*/ 38 w 51"/>
                <a:gd name="T63" fmla="*/ 263 h 266"/>
                <a:gd name="T64" fmla="*/ 38 w 51"/>
                <a:gd name="T65" fmla="*/ 260 h 266"/>
                <a:gd name="T66" fmla="*/ 38 w 51"/>
                <a:gd name="T67" fmla="*/ 256 h 266"/>
                <a:gd name="T68" fmla="*/ 35 w 51"/>
                <a:gd name="T69" fmla="*/ 250 h 266"/>
                <a:gd name="T70" fmla="*/ 35 w 51"/>
                <a:gd name="T71" fmla="*/ 244 h 266"/>
                <a:gd name="T72" fmla="*/ 35 w 51"/>
                <a:gd name="T73" fmla="*/ 234 h 266"/>
                <a:gd name="T74" fmla="*/ 32 w 51"/>
                <a:gd name="T75" fmla="*/ 224 h 266"/>
                <a:gd name="T76" fmla="*/ 29 w 51"/>
                <a:gd name="T77" fmla="*/ 215 h 266"/>
                <a:gd name="T78" fmla="*/ 29 w 51"/>
                <a:gd name="T79" fmla="*/ 205 h 266"/>
                <a:gd name="T80" fmla="*/ 25 w 51"/>
                <a:gd name="T81" fmla="*/ 192 h 266"/>
                <a:gd name="T82" fmla="*/ 22 w 51"/>
                <a:gd name="T83" fmla="*/ 183 h 266"/>
                <a:gd name="T84" fmla="*/ 22 w 51"/>
                <a:gd name="T85" fmla="*/ 170 h 266"/>
                <a:gd name="T86" fmla="*/ 19 w 51"/>
                <a:gd name="T87" fmla="*/ 157 h 266"/>
                <a:gd name="T88" fmla="*/ 16 w 51"/>
                <a:gd name="T89" fmla="*/ 144 h 266"/>
                <a:gd name="T90" fmla="*/ 16 w 51"/>
                <a:gd name="T91" fmla="*/ 132 h 266"/>
                <a:gd name="T92" fmla="*/ 13 w 51"/>
                <a:gd name="T93" fmla="*/ 116 h 266"/>
                <a:gd name="T94" fmla="*/ 9 w 51"/>
                <a:gd name="T95" fmla="*/ 103 h 266"/>
                <a:gd name="T96" fmla="*/ 9 w 51"/>
                <a:gd name="T97" fmla="*/ 93 h 266"/>
                <a:gd name="T98" fmla="*/ 9 w 51"/>
                <a:gd name="T99" fmla="*/ 80 h 266"/>
                <a:gd name="T100" fmla="*/ 6 w 51"/>
                <a:gd name="T101" fmla="*/ 68 h 266"/>
                <a:gd name="T102" fmla="*/ 6 w 51"/>
                <a:gd name="T103" fmla="*/ 58 h 266"/>
                <a:gd name="T104" fmla="*/ 3 w 51"/>
                <a:gd name="T105" fmla="*/ 48 h 266"/>
                <a:gd name="T106" fmla="*/ 3 w 51"/>
                <a:gd name="T107" fmla="*/ 39 h 266"/>
                <a:gd name="T108" fmla="*/ 3 w 51"/>
                <a:gd name="T109" fmla="*/ 32 h 266"/>
                <a:gd name="T110" fmla="*/ 0 w 51"/>
                <a:gd name="T111" fmla="*/ 26 h 266"/>
                <a:gd name="T112" fmla="*/ 0 w 51"/>
                <a:gd name="T113" fmla="*/ 20 h 266"/>
                <a:gd name="T114" fmla="*/ 0 w 51"/>
                <a:gd name="T115" fmla="*/ 13 h 266"/>
                <a:gd name="T116" fmla="*/ 0 w 51"/>
                <a:gd name="T117" fmla="*/ 10 h 266"/>
                <a:gd name="T118" fmla="*/ 0 w 51"/>
                <a:gd name="T119" fmla="*/ 7 h 266"/>
                <a:gd name="T120" fmla="*/ 0 w 51"/>
                <a:gd name="T121" fmla="*/ 3 h 2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1"/>
                <a:gd name="T184" fmla="*/ 0 h 266"/>
                <a:gd name="T185" fmla="*/ 51 w 51"/>
                <a:gd name="T186" fmla="*/ 266 h 2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1" h="266">
                  <a:moveTo>
                    <a:pt x="9" y="0"/>
                  </a:moveTo>
                  <a:lnTo>
                    <a:pt x="9" y="3"/>
                  </a:lnTo>
                  <a:lnTo>
                    <a:pt x="9" y="7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13" y="26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6"/>
                  </a:lnTo>
                  <a:lnTo>
                    <a:pt x="13" y="39"/>
                  </a:lnTo>
                  <a:lnTo>
                    <a:pt x="13" y="42"/>
                  </a:lnTo>
                  <a:lnTo>
                    <a:pt x="13" y="45"/>
                  </a:lnTo>
                  <a:lnTo>
                    <a:pt x="13" y="48"/>
                  </a:lnTo>
                  <a:lnTo>
                    <a:pt x="16" y="52"/>
                  </a:lnTo>
                  <a:lnTo>
                    <a:pt x="16" y="55"/>
                  </a:lnTo>
                  <a:lnTo>
                    <a:pt x="16" y="58"/>
                  </a:lnTo>
                  <a:lnTo>
                    <a:pt x="16" y="61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6" y="71"/>
                  </a:lnTo>
                  <a:lnTo>
                    <a:pt x="16" y="74"/>
                  </a:lnTo>
                  <a:lnTo>
                    <a:pt x="19" y="77"/>
                  </a:lnTo>
                  <a:lnTo>
                    <a:pt x="19" y="80"/>
                  </a:lnTo>
                  <a:lnTo>
                    <a:pt x="19" y="84"/>
                  </a:lnTo>
                  <a:lnTo>
                    <a:pt x="19" y="87"/>
                  </a:lnTo>
                  <a:lnTo>
                    <a:pt x="19" y="90"/>
                  </a:lnTo>
                  <a:lnTo>
                    <a:pt x="19" y="93"/>
                  </a:lnTo>
                  <a:lnTo>
                    <a:pt x="19" y="100"/>
                  </a:lnTo>
                  <a:lnTo>
                    <a:pt x="22" y="106"/>
                  </a:lnTo>
                  <a:lnTo>
                    <a:pt x="22" y="109"/>
                  </a:lnTo>
                  <a:lnTo>
                    <a:pt x="22" y="116"/>
                  </a:lnTo>
                  <a:lnTo>
                    <a:pt x="22" y="119"/>
                  </a:lnTo>
                  <a:lnTo>
                    <a:pt x="22" y="122"/>
                  </a:lnTo>
                  <a:lnTo>
                    <a:pt x="25" y="125"/>
                  </a:lnTo>
                  <a:lnTo>
                    <a:pt x="25" y="128"/>
                  </a:lnTo>
                  <a:lnTo>
                    <a:pt x="25" y="132"/>
                  </a:lnTo>
                  <a:lnTo>
                    <a:pt x="25" y="135"/>
                  </a:lnTo>
                  <a:lnTo>
                    <a:pt x="25" y="138"/>
                  </a:lnTo>
                  <a:lnTo>
                    <a:pt x="25" y="141"/>
                  </a:lnTo>
                  <a:lnTo>
                    <a:pt x="29" y="144"/>
                  </a:lnTo>
                  <a:lnTo>
                    <a:pt x="29" y="148"/>
                  </a:lnTo>
                  <a:lnTo>
                    <a:pt x="29" y="151"/>
                  </a:lnTo>
                  <a:lnTo>
                    <a:pt x="29" y="154"/>
                  </a:lnTo>
                  <a:lnTo>
                    <a:pt x="29" y="157"/>
                  </a:lnTo>
                  <a:lnTo>
                    <a:pt x="29" y="160"/>
                  </a:lnTo>
                  <a:lnTo>
                    <a:pt x="32" y="164"/>
                  </a:lnTo>
                  <a:lnTo>
                    <a:pt x="32" y="167"/>
                  </a:lnTo>
                  <a:lnTo>
                    <a:pt x="32" y="170"/>
                  </a:lnTo>
                  <a:lnTo>
                    <a:pt x="32" y="173"/>
                  </a:lnTo>
                  <a:lnTo>
                    <a:pt x="32" y="176"/>
                  </a:lnTo>
                  <a:lnTo>
                    <a:pt x="35" y="180"/>
                  </a:lnTo>
                  <a:lnTo>
                    <a:pt x="35" y="183"/>
                  </a:lnTo>
                  <a:lnTo>
                    <a:pt x="35" y="186"/>
                  </a:lnTo>
                  <a:lnTo>
                    <a:pt x="35" y="189"/>
                  </a:lnTo>
                  <a:lnTo>
                    <a:pt x="35" y="192"/>
                  </a:lnTo>
                  <a:lnTo>
                    <a:pt x="35" y="196"/>
                  </a:lnTo>
                  <a:lnTo>
                    <a:pt x="38" y="199"/>
                  </a:lnTo>
                  <a:lnTo>
                    <a:pt x="38" y="202"/>
                  </a:lnTo>
                  <a:lnTo>
                    <a:pt x="38" y="205"/>
                  </a:lnTo>
                  <a:lnTo>
                    <a:pt x="38" y="208"/>
                  </a:lnTo>
                  <a:lnTo>
                    <a:pt x="38" y="212"/>
                  </a:lnTo>
                  <a:lnTo>
                    <a:pt x="41" y="215"/>
                  </a:lnTo>
                  <a:lnTo>
                    <a:pt x="41" y="218"/>
                  </a:lnTo>
                  <a:lnTo>
                    <a:pt x="41" y="221"/>
                  </a:lnTo>
                  <a:lnTo>
                    <a:pt x="41" y="224"/>
                  </a:lnTo>
                  <a:lnTo>
                    <a:pt x="41" y="228"/>
                  </a:lnTo>
                  <a:lnTo>
                    <a:pt x="45" y="228"/>
                  </a:lnTo>
                  <a:lnTo>
                    <a:pt x="45" y="231"/>
                  </a:lnTo>
                  <a:lnTo>
                    <a:pt x="45" y="234"/>
                  </a:lnTo>
                  <a:lnTo>
                    <a:pt x="45" y="237"/>
                  </a:lnTo>
                  <a:lnTo>
                    <a:pt x="45" y="240"/>
                  </a:lnTo>
                  <a:lnTo>
                    <a:pt x="45" y="244"/>
                  </a:lnTo>
                  <a:lnTo>
                    <a:pt x="48" y="244"/>
                  </a:lnTo>
                  <a:lnTo>
                    <a:pt x="48" y="247"/>
                  </a:lnTo>
                  <a:lnTo>
                    <a:pt x="48" y="250"/>
                  </a:lnTo>
                  <a:lnTo>
                    <a:pt x="48" y="253"/>
                  </a:lnTo>
                  <a:lnTo>
                    <a:pt x="48" y="256"/>
                  </a:lnTo>
                  <a:lnTo>
                    <a:pt x="51" y="260"/>
                  </a:lnTo>
                  <a:lnTo>
                    <a:pt x="51" y="263"/>
                  </a:lnTo>
                  <a:lnTo>
                    <a:pt x="51" y="266"/>
                  </a:lnTo>
                  <a:lnTo>
                    <a:pt x="38" y="266"/>
                  </a:lnTo>
                  <a:lnTo>
                    <a:pt x="38" y="263"/>
                  </a:lnTo>
                  <a:lnTo>
                    <a:pt x="38" y="260"/>
                  </a:lnTo>
                  <a:lnTo>
                    <a:pt x="38" y="256"/>
                  </a:lnTo>
                  <a:lnTo>
                    <a:pt x="38" y="253"/>
                  </a:lnTo>
                  <a:lnTo>
                    <a:pt x="38" y="250"/>
                  </a:lnTo>
                  <a:lnTo>
                    <a:pt x="35" y="250"/>
                  </a:lnTo>
                  <a:lnTo>
                    <a:pt x="35" y="247"/>
                  </a:lnTo>
                  <a:lnTo>
                    <a:pt x="35" y="244"/>
                  </a:lnTo>
                  <a:lnTo>
                    <a:pt x="35" y="240"/>
                  </a:lnTo>
                  <a:lnTo>
                    <a:pt x="35" y="237"/>
                  </a:lnTo>
                  <a:lnTo>
                    <a:pt x="35" y="234"/>
                  </a:lnTo>
                  <a:lnTo>
                    <a:pt x="32" y="231"/>
                  </a:lnTo>
                  <a:lnTo>
                    <a:pt x="32" y="228"/>
                  </a:lnTo>
                  <a:lnTo>
                    <a:pt x="32" y="224"/>
                  </a:lnTo>
                  <a:lnTo>
                    <a:pt x="32" y="221"/>
                  </a:lnTo>
                  <a:lnTo>
                    <a:pt x="29" y="218"/>
                  </a:lnTo>
                  <a:lnTo>
                    <a:pt x="29" y="215"/>
                  </a:lnTo>
                  <a:lnTo>
                    <a:pt x="29" y="212"/>
                  </a:lnTo>
                  <a:lnTo>
                    <a:pt x="29" y="208"/>
                  </a:lnTo>
                  <a:lnTo>
                    <a:pt x="29" y="205"/>
                  </a:lnTo>
                  <a:lnTo>
                    <a:pt x="29" y="202"/>
                  </a:lnTo>
                  <a:lnTo>
                    <a:pt x="25" y="199"/>
                  </a:lnTo>
                  <a:lnTo>
                    <a:pt x="25" y="196"/>
                  </a:lnTo>
                  <a:lnTo>
                    <a:pt x="25" y="192"/>
                  </a:lnTo>
                  <a:lnTo>
                    <a:pt x="25" y="189"/>
                  </a:lnTo>
                  <a:lnTo>
                    <a:pt x="25" y="186"/>
                  </a:lnTo>
                  <a:lnTo>
                    <a:pt x="22" y="183"/>
                  </a:lnTo>
                  <a:lnTo>
                    <a:pt x="22" y="180"/>
                  </a:lnTo>
                  <a:lnTo>
                    <a:pt x="22" y="176"/>
                  </a:lnTo>
                  <a:lnTo>
                    <a:pt x="22" y="173"/>
                  </a:lnTo>
                  <a:lnTo>
                    <a:pt x="22" y="170"/>
                  </a:lnTo>
                  <a:lnTo>
                    <a:pt x="19" y="167"/>
                  </a:lnTo>
                  <a:lnTo>
                    <a:pt x="19" y="164"/>
                  </a:lnTo>
                  <a:lnTo>
                    <a:pt x="19" y="160"/>
                  </a:lnTo>
                  <a:lnTo>
                    <a:pt x="19" y="157"/>
                  </a:lnTo>
                  <a:lnTo>
                    <a:pt x="19" y="154"/>
                  </a:lnTo>
                  <a:lnTo>
                    <a:pt x="19" y="151"/>
                  </a:lnTo>
                  <a:lnTo>
                    <a:pt x="19" y="148"/>
                  </a:lnTo>
                  <a:lnTo>
                    <a:pt x="16" y="144"/>
                  </a:lnTo>
                  <a:lnTo>
                    <a:pt x="16" y="141"/>
                  </a:lnTo>
                  <a:lnTo>
                    <a:pt x="16" y="138"/>
                  </a:lnTo>
                  <a:lnTo>
                    <a:pt x="16" y="135"/>
                  </a:lnTo>
                  <a:lnTo>
                    <a:pt x="16" y="132"/>
                  </a:lnTo>
                  <a:lnTo>
                    <a:pt x="16" y="125"/>
                  </a:lnTo>
                  <a:lnTo>
                    <a:pt x="13" y="122"/>
                  </a:lnTo>
                  <a:lnTo>
                    <a:pt x="13" y="119"/>
                  </a:lnTo>
                  <a:lnTo>
                    <a:pt x="13" y="116"/>
                  </a:lnTo>
                  <a:lnTo>
                    <a:pt x="13" y="112"/>
                  </a:lnTo>
                  <a:lnTo>
                    <a:pt x="13" y="109"/>
                  </a:lnTo>
                  <a:lnTo>
                    <a:pt x="13" y="106"/>
                  </a:lnTo>
                  <a:lnTo>
                    <a:pt x="9" y="103"/>
                  </a:lnTo>
                  <a:lnTo>
                    <a:pt x="9" y="100"/>
                  </a:lnTo>
                  <a:lnTo>
                    <a:pt x="9" y="96"/>
                  </a:lnTo>
                  <a:lnTo>
                    <a:pt x="9" y="93"/>
                  </a:lnTo>
                  <a:lnTo>
                    <a:pt x="9" y="90"/>
                  </a:lnTo>
                  <a:lnTo>
                    <a:pt x="9" y="87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6" y="77"/>
                  </a:lnTo>
                  <a:lnTo>
                    <a:pt x="6" y="74"/>
                  </a:lnTo>
                  <a:lnTo>
                    <a:pt x="6" y="71"/>
                  </a:lnTo>
                  <a:lnTo>
                    <a:pt x="6" y="68"/>
                  </a:lnTo>
                  <a:lnTo>
                    <a:pt x="6" y="64"/>
                  </a:lnTo>
                  <a:lnTo>
                    <a:pt x="6" y="61"/>
                  </a:lnTo>
                  <a:lnTo>
                    <a:pt x="6" y="58"/>
                  </a:lnTo>
                  <a:lnTo>
                    <a:pt x="6" y="55"/>
                  </a:lnTo>
                  <a:lnTo>
                    <a:pt x="6" y="52"/>
                  </a:lnTo>
                  <a:lnTo>
                    <a:pt x="3" y="48"/>
                  </a:lnTo>
                  <a:lnTo>
                    <a:pt x="3" y="45"/>
                  </a:lnTo>
                  <a:lnTo>
                    <a:pt x="3" y="42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3" name="Freeform 215"/>
            <p:cNvSpPr>
              <a:spLocks/>
            </p:cNvSpPr>
            <p:nvPr/>
          </p:nvSpPr>
          <p:spPr bwMode="auto">
            <a:xfrm>
              <a:off x="1450" y="2521"/>
              <a:ext cx="153" cy="211"/>
            </a:xfrm>
            <a:custGeom>
              <a:avLst/>
              <a:gdLst>
                <a:gd name="T0" fmla="*/ 32 w 153"/>
                <a:gd name="T1" fmla="*/ 3 h 211"/>
                <a:gd name="T2" fmla="*/ 22 w 153"/>
                <a:gd name="T3" fmla="*/ 6 h 211"/>
                <a:gd name="T4" fmla="*/ 16 w 153"/>
                <a:gd name="T5" fmla="*/ 9 h 211"/>
                <a:gd name="T6" fmla="*/ 12 w 153"/>
                <a:gd name="T7" fmla="*/ 9 h 211"/>
                <a:gd name="T8" fmla="*/ 3 w 153"/>
                <a:gd name="T9" fmla="*/ 16 h 211"/>
                <a:gd name="T10" fmla="*/ 0 w 153"/>
                <a:gd name="T11" fmla="*/ 19 h 211"/>
                <a:gd name="T12" fmla="*/ 0 w 153"/>
                <a:gd name="T13" fmla="*/ 22 h 211"/>
                <a:gd name="T14" fmla="*/ 0 w 153"/>
                <a:gd name="T15" fmla="*/ 35 h 211"/>
                <a:gd name="T16" fmla="*/ 0 w 153"/>
                <a:gd name="T17" fmla="*/ 54 h 211"/>
                <a:gd name="T18" fmla="*/ 3 w 153"/>
                <a:gd name="T19" fmla="*/ 73 h 211"/>
                <a:gd name="T20" fmla="*/ 6 w 153"/>
                <a:gd name="T21" fmla="*/ 99 h 211"/>
                <a:gd name="T22" fmla="*/ 12 w 153"/>
                <a:gd name="T23" fmla="*/ 121 h 211"/>
                <a:gd name="T24" fmla="*/ 16 w 153"/>
                <a:gd name="T25" fmla="*/ 147 h 211"/>
                <a:gd name="T26" fmla="*/ 19 w 153"/>
                <a:gd name="T27" fmla="*/ 169 h 211"/>
                <a:gd name="T28" fmla="*/ 22 w 153"/>
                <a:gd name="T29" fmla="*/ 185 h 211"/>
                <a:gd name="T30" fmla="*/ 25 w 153"/>
                <a:gd name="T31" fmla="*/ 198 h 211"/>
                <a:gd name="T32" fmla="*/ 28 w 153"/>
                <a:gd name="T33" fmla="*/ 205 h 211"/>
                <a:gd name="T34" fmla="*/ 35 w 153"/>
                <a:gd name="T35" fmla="*/ 208 h 211"/>
                <a:gd name="T36" fmla="*/ 44 w 153"/>
                <a:gd name="T37" fmla="*/ 208 h 211"/>
                <a:gd name="T38" fmla="*/ 60 w 153"/>
                <a:gd name="T39" fmla="*/ 208 h 211"/>
                <a:gd name="T40" fmla="*/ 73 w 153"/>
                <a:gd name="T41" fmla="*/ 211 h 211"/>
                <a:gd name="T42" fmla="*/ 92 w 153"/>
                <a:gd name="T43" fmla="*/ 211 h 211"/>
                <a:gd name="T44" fmla="*/ 108 w 153"/>
                <a:gd name="T45" fmla="*/ 208 h 211"/>
                <a:gd name="T46" fmla="*/ 124 w 153"/>
                <a:gd name="T47" fmla="*/ 208 h 211"/>
                <a:gd name="T48" fmla="*/ 137 w 153"/>
                <a:gd name="T49" fmla="*/ 208 h 211"/>
                <a:gd name="T50" fmla="*/ 147 w 153"/>
                <a:gd name="T51" fmla="*/ 208 h 211"/>
                <a:gd name="T52" fmla="*/ 153 w 153"/>
                <a:gd name="T53" fmla="*/ 208 h 211"/>
                <a:gd name="T54" fmla="*/ 150 w 153"/>
                <a:gd name="T55" fmla="*/ 198 h 211"/>
                <a:gd name="T56" fmla="*/ 140 w 153"/>
                <a:gd name="T57" fmla="*/ 198 h 211"/>
                <a:gd name="T58" fmla="*/ 131 w 153"/>
                <a:gd name="T59" fmla="*/ 198 h 211"/>
                <a:gd name="T60" fmla="*/ 115 w 153"/>
                <a:gd name="T61" fmla="*/ 198 h 211"/>
                <a:gd name="T62" fmla="*/ 102 w 153"/>
                <a:gd name="T63" fmla="*/ 201 h 211"/>
                <a:gd name="T64" fmla="*/ 86 w 153"/>
                <a:gd name="T65" fmla="*/ 201 h 211"/>
                <a:gd name="T66" fmla="*/ 70 w 153"/>
                <a:gd name="T67" fmla="*/ 201 h 211"/>
                <a:gd name="T68" fmla="*/ 57 w 153"/>
                <a:gd name="T69" fmla="*/ 201 h 211"/>
                <a:gd name="T70" fmla="*/ 44 w 153"/>
                <a:gd name="T71" fmla="*/ 198 h 211"/>
                <a:gd name="T72" fmla="*/ 38 w 153"/>
                <a:gd name="T73" fmla="*/ 198 h 211"/>
                <a:gd name="T74" fmla="*/ 35 w 153"/>
                <a:gd name="T75" fmla="*/ 195 h 211"/>
                <a:gd name="T76" fmla="*/ 32 w 153"/>
                <a:gd name="T77" fmla="*/ 185 h 211"/>
                <a:gd name="T78" fmla="*/ 28 w 153"/>
                <a:gd name="T79" fmla="*/ 173 h 211"/>
                <a:gd name="T80" fmla="*/ 25 w 153"/>
                <a:gd name="T81" fmla="*/ 153 h 211"/>
                <a:gd name="T82" fmla="*/ 22 w 153"/>
                <a:gd name="T83" fmla="*/ 131 h 211"/>
                <a:gd name="T84" fmla="*/ 19 w 153"/>
                <a:gd name="T85" fmla="*/ 109 h 211"/>
                <a:gd name="T86" fmla="*/ 16 w 153"/>
                <a:gd name="T87" fmla="*/ 86 h 211"/>
                <a:gd name="T88" fmla="*/ 12 w 153"/>
                <a:gd name="T89" fmla="*/ 67 h 211"/>
                <a:gd name="T90" fmla="*/ 9 w 153"/>
                <a:gd name="T91" fmla="*/ 48 h 211"/>
                <a:gd name="T92" fmla="*/ 6 w 153"/>
                <a:gd name="T93" fmla="*/ 35 h 211"/>
                <a:gd name="T94" fmla="*/ 6 w 153"/>
                <a:gd name="T95" fmla="*/ 25 h 211"/>
                <a:gd name="T96" fmla="*/ 9 w 153"/>
                <a:gd name="T97" fmla="*/ 22 h 211"/>
                <a:gd name="T98" fmla="*/ 16 w 153"/>
                <a:gd name="T99" fmla="*/ 19 h 211"/>
                <a:gd name="T100" fmla="*/ 25 w 153"/>
                <a:gd name="T101" fmla="*/ 16 h 211"/>
                <a:gd name="T102" fmla="*/ 35 w 153"/>
                <a:gd name="T103" fmla="*/ 13 h 211"/>
                <a:gd name="T104" fmla="*/ 38 w 153"/>
                <a:gd name="T105" fmla="*/ 9 h 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3"/>
                <a:gd name="T160" fmla="*/ 0 h 211"/>
                <a:gd name="T161" fmla="*/ 153 w 153"/>
                <a:gd name="T162" fmla="*/ 211 h 2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3" h="211">
                  <a:moveTo>
                    <a:pt x="35" y="0"/>
                  </a:moveTo>
                  <a:lnTo>
                    <a:pt x="35" y="0"/>
                  </a:lnTo>
                  <a:lnTo>
                    <a:pt x="32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6" y="9"/>
                  </a:lnTo>
                  <a:lnTo>
                    <a:pt x="12" y="9"/>
                  </a:lnTo>
                  <a:lnTo>
                    <a:pt x="9" y="13"/>
                  </a:lnTo>
                  <a:lnTo>
                    <a:pt x="6" y="1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3" y="57"/>
                  </a:lnTo>
                  <a:lnTo>
                    <a:pt x="3" y="61"/>
                  </a:lnTo>
                  <a:lnTo>
                    <a:pt x="3" y="64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3" y="73"/>
                  </a:lnTo>
                  <a:lnTo>
                    <a:pt x="6" y="80"/>
                  </a:lnTo>
                  <a:lnTo>
                    <a:pt x="6" y="83"/>
                  </a:lnTo>
                  <a:lnTo>
                    <a:pt x="6" y="86"/>
                  </a:lnTo>
                  <a:lnTo>
                    <a:pt x="6" y="89"/>
                  </a:lnTo>
                  <a:lnTo>
                    <a:pt x="6" y="93"/>
                  </a:lnTo>
                  <a:lnTo>
                    <a:pt x="6" y="99"/>
                  </a:lnTo>
                  <a:lnTo>
                    <a:pt x="9" y="102"/>
                  </a:lnTo>
                  <a:lnTo>
                    <a:pt x="9" y="105"/>
                  </a:lnTo>
                  <a:lnTo>
                    <a:pt x="9" y="112"/>
                  </a:lnTo>
                  <a:lnTo>
                    <a:pt x="9" y="115"/>
                  </a:lnTo>
                  <a:lnTo>
                    <a:pt x="9" y="118"/>
                  </a:lnTo>
                  <a:lnTo>
                    <a:pt x="12" y="121"/>
                  </a:lnTo>
                  <a:lnTo>
                    <a:pt x="12" y="128"/>
                  </a:lnTo>
                  <a:lnTo>
                    <a:pt x="12" y="131"/>
                  </a:lnTo>
                  <a:lnTo>
                    <a:pt x="12" y="134"/>
                  </a:lnTo>
                  <a:lnTo>
                    <a:pt x="16" y="141"/>
                  </a:lnTo>
                  <a:lnTo>
                    <a:pt x="16" y="144"/>
                  </a:lnTo>
                  <a:lnTo>
                    <a:pt x="16" y="147"/>
                  </a:lnTo>
                  <a:lnTo>
                    <a:pt x="16" y="150"/>
                  </a:lnTo>
                  <a:lnTo>
                    <a:pt x="16" y="153"/>
                  </a:lnTo>
                  <a:lnTo>
                    <a:pt x="19" y="160"/>
                  </a:lnTo>
                  <a:lnTo>
                    <a:pt x="19" y="163"/>
                  </a:lnTo>
                  <a:lnTo>
                    <a:pt x="19" y="166"/>
                  </a:lnTo>
                  <a:lnTo>
                    <a:pt x="19" y="169"/>
                  </a:lnTo>
                  <a:lnTo>
                    <a:pt x="19" y="173"/>
                  </a:lnTo>
                  <a:lnTo>
                    <a:pt x="22" y="176"/>
                  </a:lnTo>
                  <a:lnTo>
                    <a:pt x="22" y="179"/>
                  </a:lnTo>
                  <a:lnTo>
                    <a:pt x="22" y="182"/>
                  </a:lnTo>
                  <a:lnTo>
                    <a:pt x="22" y="185"/>
                  </a:lnTo>
                  <a:lnTo>
                    <a:pt x="25" y="189"/>
                  </a:lnTo>
                  <a:lnTo>
                    <a:pt x="25" y="192"/>
                  </a:lnTo>
                  <a:lnTo>
                    <a:pt x="25" y="195"/>
                  </a:lnTo>
                  <a:lnTo>
                    <a:pt x="25" y="198"/>
                  </a:lnTo>
                  <a:lnTo>
                    <a:pt x="28" y="201"/>
                  </a:lnTo>
                  <a:lnTo>
                    <a:pt x="28" y="205"/>
                  </a:lnTo>
                  <a:lnTo>
                    <a:pt x="32" y="205"/>
                  </a:lnTo>
                  <a:lnTo>
                    <a:pt x="35" y="208"/>
                  </a:lnTo>
                  <a:lnTo>
                    <a:pt x="38" y="208"/>
                  </a:lnTo>
                  <a:lnTo>
                    <a:pt x="41" y="208"/>
                  </a:lnTo>
                  <a:lnTo>
                    <a:pt x="44" y="208"/>
                  </a:lnTo>
                  <a:lnTo>
                    <a:pt x="48" y="208"/>
                  </a:lnTo>
                  <a:lnTo>
                    <a:pt x="51" y="208"/>
                  </a:lnTo>
                  <a:lnTo>
                    <a:pt x="54" y="208"/>
                  </a:lnTo>
                  <a:lnTo>
                    <a:pt x="57" y="208"/>
                  </a:lnTo>
                  <a:lnTo>
                    <a:pt x="60" y="208"/>
                  </a:lnTo>
                  <a:lnTo>
                    <a:pt x="64" y="208"/>
                  </a:lnTo>
                  <a:lnTo>
                    <a:pt x="67" y="208"/>
                  </a:lnTo>
                  <a:lnTo>
                    <a:pt x="70" y="208"/>
                  </a:lnTo>
                  <a:lnTo>
                    <a:pt x="73" y="211"/>
                  </a:lnTo>
                  <a:lnTo>
                    <a:pt x="76" y="211"/>
                  </a:lnTo>
                  <a:lnTo>
                    <a:pt x="80" y="211"/>
                  </a:lnTo>
                  <a:lnTo>
                    <a:pt x="83" y="211"/>
                  </a:lnTo>
                  <a:lnTo>
                    <a:pt x="86" y="211"/>
                  </a:lnTo>
                  <a:lnTo>
                    <a:pt x="89" y="211"/>
                  </a:lnTo>
                  <a:lnTo>
                    <a:pt x="92" y="211"/>
                  </a:lnTo>
                  <a:lnTo>
                    <a:pt x="96" y="211"/>
                  </a:lnTo>
                  <a:lnTo>
                    <a:pt x="96" y="208"/>
                  </a:lnTo>
                  <a:lnTo>
                    <a:pt x="99" y="208"/>
                  </a:lnTo>
                  <a:lnTo>
                    <a:pt x="102" y="208"/>
                  </a:lnTo>
                  <a:lnTo>
                    <a:pt x="105" y="208"/>
                  </a:lnTo>
                  <a:lnTo>
                    <a:pt x="108" y="208"/>
                  </a:lnTo>
                  <a:lnTo>
                    <a:pt x="112" y="208"/>
                  </a:lnTo>
                  <a:lnTo>
                    <a:pt x="115" y="208"/>
                  </a:lnTo>
                  <a:lnTo>
                    <a:pt x="118" y="208"/>
                  </a:lnTo>
                  <a:lnTo>
                    <a:pt x="121" y="208"/>
                  </a:lnTo>
                  <a:lnTo>
                    <a:pt x="124" y="208"/>
                  </a:lnTo>
                  <a:lnTo>
                    <a:pt x="128" y="208"/>
                  </a:lnTo>
                  <a:lnTo>
                    <a:pt x="131" y="208"/>
                  </a:lnTo>
                  <a:lnTo>
                    <a:pt x="134" y="208"/>
                  </a:lnTo>
                  <a:lnTo>
                    <a:pt x="137" y="208"/>
                  </a:lnTo>
                  <a:lnTo>
                    <a:pt x="140" y="208"/>
                  </a:lnTo>
                  <a:lnTo>
                    <a:pt x="144" y="208"/>
                  </a:lnTo>
                  <a:lnTo>
                    <a:pt x="147" y="208"/>
                  </a:lnTo>
                  <a:lnTo>
                    <a:pt x="150" y="208"/>
                  </a:lnTo>
                  <a:lnTo>
                    <a:pt x="153" y="208"/>
                  </a:lnTo>
                  <a:lnTo>
                    <a:pt x="150" y="198"/>
                  </a:lnTo>
                  <a:lnTo>
                    <a:pt x="147" y="198"/>
                  </a:lnTo>
                  <a:lnTo>
                    <a:pt x="144" y="198"/>
                  </a:lnTo>
                  <a:lnTo>
                    <a:pt x="140" y="198"/>
                  </a:lnTo>
                  <a:lnTo>
                    <a:pt x="137" y="198"/>
                  </a:lnTo>
                  <a:lnTo>
                    <a:pt x="134" y="198"/>
                  </a:lnTo>
                  <a:lnTo>
                    <a:pt x="131" y="198"/>
                  </a:lnTo>
                  <a:lnTo>
                    <a:pt x="128" y="198"/>
                  </a:lnTo>
                  <a:lnTo>
                    <a:pt x="124" y="198"/>
                  </a:lnTo>
                  <a:lnTo>
                    <a:pt x="121" y="198"/>
                  </a:lnTo>
                  <a:lnTo>
                    <a:pt x="118" y="198"/>
                  </a:lnTo>
                  <a:lnTo>
                    <a:pt x="115" y="198"/>
                  </a:lnTo>
                  <a:lnTo>
                    <a:pt x="112" y="201"/>
                  </a:lnTo>
                  <a:lnTo>
                    <a:pt x="108" y="201"/>
                  </a:lnTo>
                  <a:lnTo>
                    <a:pt x="105" y="201"/>
                  </a:lnTo>
                  <a:lnTo>
                    <a:pt x="102" y="201"/>
                  </a:lnTo>
                  <a:lnTo>
                    <a:pt x="99" y="201"/>
                  </a:lnTo>
                  <a:lnTo>
                    <a:pt x="96" y="201"/>
                  </a:lnTo>
                  <a:lnTo>
                    <a:pt x="92" y="201"/>
                  </a:lnTo>
                  <a:lnTo>
                    <a:pt x="89" y="201"/>
                  </a:lnTo>
                  <a:lnTo>
                    <a:pt x="86" y="201"/>
                  </a:lnTo>
                  <a:lnTo>
                    <a:pt x="83" y="201"/>
                  </a:lnTo>
                  <a:lnTo>
                    <a:pt x="80" y="201"/>
                  </a:lnTo>
                  <a:lnTo>
                    <a:pt x="76" y="201"/>
                  </a:lnTo>
                  <a:lnTo>
                    <a:pt x="73" y="201"/>
                  </a:lnTo>
                  <a:lnTo>
                    <a:pt x="70" y="201"/>
                  </a:lnTo>
                  <a:lnTo>
                    <a:pt x="67" y="201"/>
                  </a:lnTo>
                  <a:lnTo>
                    <a:pt x="64" y="201"/>
                  </a:lnTo>
                  <a:lnTo>
                    <a:pt x="60" y="201"/>
                  </a:lnTo>
                  <a:lnTo>
                    <a:pt x="57" y="201"/>
                  </a:lnTo>
                  <a:lnTo>
                    <a:pt x="54" y="198"/>
                  </a:lnTo>
                  <a:lnTo>
                    <a:pt x="51" y="198"/>
                  </a:lnTo>
                  <a:lnTo>
                    <a:pt x="48" y="198"/>
                  </a:lnTo>
                  <a:lnTo>
                    <a:pt x="44" y="198"/>
                  </a:lnTo>
                  <a:lnTo>
                    <a:pt x="41" y="198"/>
                  </a:lnTo>
                  <a:lnTo>
                    <a:pt x="38" y="198"/>
                  </a:lnTo>
                  <a:lnTo>
                    <a:pt x="35" y="195"/>
                  </a:lnTo>
                  <a:lnTo>
                    <a:pt x="35" y="192"/>
                  </a:lnTo>
                  <a:lnTo>
                    <a:pt x="35" y="189"/>
                  </a:lnTo>
                  <a:lnTo>
                    <a:pt x="32" y="189"/>
                  </a:lnTo>
                  <a:lnTo>
                    <a:pt x="32" y="185"/>
                  </a:lnTo>
                  <a:lnTo>
                    <a:pt x="32" y="182"/>
                  </a:lnTo>
                  <a:lnTo>
                    <a:pt x="32" y="179"/>
                  </a:lnTo>
                  <a:lnTo>
                    <a:pt x="32" y="176"/>
                  </a:lnTo>
                  <a:lnTo>
                    <a:pt x="28" y="173"/>
                  </a:lnTo>
                  <a:lnTo>
                    <a:pt x="28" y="169"/>
                  </a:lnTo>
                  <a:lnTo>
                    <a:pt x="28" y="166"/>
                  </a:lnTo>
                  <a:lnTo>
                    <a:pt x="28" y="163"/>
                  </a:lnTo>
                  <a:lnTo>
                    <a:pt x="28" y="160"/>
                  </a:lnTo>
                  <a:lnTo>
                    <a:pt x="25" y="157"/>
                  </a:lnTo>
                  <a:lnTo>
                    <a:pt x="25" y="153"/>
                  </a:lnTo>
                  <a:lnTo>
                    <a:pt x="25" y="150"/>
                  </a:lnTo>
                  <a:lnTo>
                    <a:pt x="25" y="147"/>
                  </a:lnTo>
                  <a:lnTo>
                    <a:pt x="25" y="144"/>
                  </a:lnTo>
                  <a:lnTo>
                    <a:pt x="22" y="141"/>
                  </a:lnTo>
                  <a:lnTo>
                    <a:pt x="22" y="134"/>
                  </a:lnTo>
                  <a:lnTo>
                    <a:pt x="22" y="131"/>
                  </a:lnTo>
                  <a:lnTo>
                    <a:pt x="22" y="128"/>
                  </a:lnTo>
                  <a:lnTo>
                    <a:pt x="19" y="125"/>
                  </a:lnTo>
                  <a:lnTo>
                    <a:pt x="19" y="121"/>
                  </a:lnTo>
                  <a:lnTo>
                    <a:pt x="19" y="115"/>
                  </a:lnTo>
                  <a:lnTo>
                    <a:pt x="19" y="112"/>
                  </a:lnTo>
                  <a:lnTo>
                    <a:pt x="19" y="109"/>
                  </a:lnTo>
                  <a:lnTo>
                    <a:pt x="19" y="105"/>
                  </a:lnTo>
                  <a:lnTo>
                    <a:pt x="16" y="102"/>
                  </a:lnTo>
                  <a:lnTo>
                    <a:pt x="16" y="99"/>
                  </a:lnTo>
                  <a:lnTo>
                    <a:pt x="16" y="93"/>
                  </a:lnTo>
                  <a:lnTo>
                    <a:pt x="16" y="89"/>
                  </a:lnTo>
                  <a:lnTo>
                    <a:pt x="16" y="86"/>
                  </a:lnTo>
                  <a:lnTo>
                    <a:pt x="16" y="83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12" y="73"/>
                  </a:lnTo>
                  <a:lnTo>
                    <a:pt x="12" y="70"/>
                  </a:lnTo>
                  <a:lnTo>
                    <a:pt x="12" y="67"/>
                  </a:lnTo>
                  <a:lnTo>
                    <a:pt x="9" y="64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9" y="51"/>
                  </a:lnTo>
                  <a:lnTo>
                    <a:pt x="9" y="48"/>
                  </a:lnTo>
                  <a:lnTo>
                    <a:pt x="9" y="45"/>
                  </a:lnTo>
                  <a:lnTo>
                    <a:pt x="9" y="41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9" y="22"/>
                  </a:lnTo>
                  <a:lnTo>
                    <a:pt x="12" y="22"/>
                  </a:lnTo>
                  <a:lnTo>
                    <a:pt x="16" y="19"/>
                  </a:lnTo>
                  <a:lnTo>
                    <a:pt x="19" y="19"/>
                  </a:lnTo>
                  <a:lnTo>
                    <a:pt x="19" y="16"/>
                  </a:lnTo>
                  <a:lnTo>
                    <a:pt x="22" y="16"/>
                  </a:lnTo>
                  <a:lnTo>
                    <a:pt x="25" y="16"/>
                  </a:lnTo>
                  <a:lnTo>
                    <a:pt x="28" y="13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5" y="9"/>
                  </a:lnTo>
                  <a:lnTo>
                    <a:pt x="38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4" name="Freeform 216"/>
            <p:cNvSpPr>
              <a:spLocks/>
            </p:cNvSpPr>
            <p:nvPr/>
          </p:nvSpPr>
          <p:spPr bwMode="auto">
            <a:xfrm>
              <a:off x="1478" y="2681"/>
              <a:ext cx="109" cy="29"/>
            </a:xfrm>
            <a:custGeom>
              <a:avLst/>
              <a:gdLst>
                <a:gd name="T0" fmla="*/ 0 w 109"/>
                <a:gd name="T1" fmla="*/ 19 h 29"/>
                <a:gd name="T2" fmla="*/ 0 w 109"/>
                <a:gd name="T3" fmla="*/ 19 h 29"/>
                <a:gd name="T4" fmla="*/ 0 w 109"/>
                <a:gd name="T5" fmla="*/ 22 h 29"/>
                <a:gd name="T6" fmla="*/ 0 w 109"/>
                <a:gd name="T7" fmla="*/ 25 h 29"/>
                <a:gd name="T8" fmla="*/ 4 w 109"/>
                <a:gd name="T9" fmla="*/ 29 h 29"/>
                <a:gd name="T10" fmla="*/ 4 w 109"/>
                <a:gd name="T11" fmla="*/ 29 h 29"/>
                <a:gd name="T12" fmla="*/ 7 w 109"/>
                <a:gd name="T13" fmla="*/ 25 h 29"/>
                <a:gd name="T14" fmla="*/ 10 w 109"/>
                <a:gd name="T15" fmla="*/ 25 h 29"/>
                <a:gd name="T16" fmla="*/ 10 w 109"/>
                <a:gd name="T17" fmla="*/ 25 h 29"/>
                <a:gd name="T18" fmla="*/ 13 w 109"/>
                <a:gd name="T19" fmla="*/ 25 h 29"/>
                <a:gd name="T20" fmla="*/ 16 w 109"/>
                <a:gd name="T21" fmla="*/ 25 h 29"/>
                <a:gd name="T22" fmla="*/ 20 w 109"/>
                <a:gd name="T23" fmla="*/ 25 h 29"/>
                <a:gd name="T24" fmla="*/ 26 w 109"/>
                <a:gd name="T25" fmla="*/ 22 h 29"/>
                <a:gd name="T26" fmla="*/ 29 w 109"/>
                <a:gd name="T27" fmla="*/ 22 h 29"/>
                <a:gd name="T28" fmla="*/ 32 w 109"/>
                <a:gd name="T29" fmla="*/ 22 h 29"/>
                <a:gd name="T30" fmla="*/ 39 w 109"/>
                <a:gd name="T31" fmla="*/ 22 h 29"/>
                <a:gd name="T32" fmla="*/ 42 w 109"/>
                <a:gd name="T33" fmla="*/ 19 h 29"/>
                <a:gd name="T34" fmla="*/ 48 w 109"/>
                <a:gd name="T35" fmla="*/ 19 h 29"/>
                <a:gd name="T36" fmla="*/ 52 w 109"/>
                <a:gd name="T37" fmla="*/ 19 h 29"/>
                <a:gd name="T38" fmla="*/ 58 w 109"/>
                <a:gd name="T39" fmla="*/ 19 h 29"/>
                <a:gd name="T40" fmla="*/ 61 w 109"/>
                <a:gd name="T41" fmla="*/ 16 h 29"/>
                <a:gd name="T42" fmla="*/ 68 w 109"/>
                <a:gd name="T43" fmla="*/ 16 h 29"/>
                <a:gd name="T44" fmla="*/ 71 w 109"/>
                <a:gd name="T45" fmla="*/ 16 h 29"/>
                <a:gd name="T46" fmla="*/ 77 w 109"/>
                <a:gd name="T47" fmla="*/ 13 h 29"/>
                <a:gd name="T48" fmla="*/ 80 w 109"/>
                <a:gd name="T49" fmla="*/ 13 h 29"/>
                <a:gd name="T50" fmla="*/ 87 w 109"/>
                <a:gd name="T51" fmla="*/ 13 h 29"/>
                <a:gd name="T52" fmla="*/ 90 w 109"/>
                <a:gd name="T53" fmla="*/ 13 h 29"/>
                <a:gd name="T54" fmla="*/ 93 w 109"/>
                <a:gd name="T55" fmla="*/ 13 h 29"/>
                <a:gd name="T56" fmla="*/ 96 w 109"/>
                <a:gd name="T57" fmla="*/ 9 h 29"/>
                <a:gd name="T58" fmla="*/ 100 w 109"/>
                <a:gd name="T59" fmla="*/ 9 h 29"/>
                <a:gd name="T60" fmla="*/ 103 w 109"/>
                <a:gd name="T61" fmla="*/ 9 h 29"/>
                <a:gd name="T62" fmla="*/ 106 w 109"/>
                <a:gd name="T63" fmla="*/ 9 h 29"/>
                <a:gd name="T64" fmla="*/ 106 w 109"/>
                <a:gd name="T65" fmla="*/ 9 h 29"/>
                <a:gd name="T66" fmla="*/ 109 w 109"/>
                <a:gd name="T67" fmla="*/ 9 h 29"/>
                <a:gd name="T68" fmla="*/ 109 w 109"/>
                <a:gd name="T69" fmla="*/ 9 h 29"/>
                <a:gd name="T70" fmla="*/ 106 w 109"/>
                <a:gd name="T71" fmla="*/ 0 h 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29"/>
                <a:gd name="T110" fmla="*/ 109 w 109"/>
                <a:gd name="T111" fmla="*/ 29 h 2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29">
                  <a:moveTo>
                    <a:pt x="106" y="0"/>
                  </a:moveTo>
                  <a:lnTo>
                    <a:pt x="0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29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3" y="25"/>
                  </a:lnTo>
                  <a:lnTo>
                    <a:pt x="16" y="25"/>
                  </a:lnTo>
                  <a:lnTo>
                    <a:pt x="20" y="25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9" y="22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9" y="22"/>
                  </a:lnTo>
                  <a:lnTo>
                    <a:pt x="42" y="19"/>
                  </a:lnTo>
                  <a:lnTo>
                    <a:pt x="45" y="19"/>
                  </a:lnTo>
                  <a:lnTo>
                    <a:pt x="48" y="19"/>
                  </a:lnTo>
                  <a:lnTo>
                    <a:pt x="52" y="19"/>
                  </a:lnTo>
                  <a:lnTo>
                    <a:pt x="55" y="19"/>
                  </a:lnTo>
                  <a:lnTo>
                    <a:pt x="58" y="19"/>
                  </a:lnTo>
                  <a:lnTo>
                    <a:pt x="61" y="16"/>
                  </a:lnTo>
                  <a:lnTo>
                    <a:pt x="64" y="16"/>
                  </a:lnTo>
                  <a:lnTo>
                    <a:pt x="68" y="16"/>
                  </a:lnTo>
                  <a:lnTo>
                    <a:pt x="71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0" y="13"/>
                  </a:lnTo>
                  <a:lnTo>
                    <a:pt x="84" y="13"/>
                  </a:lnTo>
                  <a:lnTo>
                    <a:pt x="87" y="13"/>
                  </a:lnTo>
                  <a:lnTo>
                    <a:pt x="90" y="13"/>
                  </a:lnTo>
                  <a:lnTo>
                    <a:pt x="93" y="13"/>
                  </a:lnTo>
                  <a:lnTo>
                    <a:pt x="96" y="9"/>
                  </a:lnTo>
                  <a:lnTo>
                    <a:pt x="100" y="9"/>
                  </a:lnTo>
                  <a:lnTo>
                    <a:pt x="103" y="9"/>
                  </a:lnTo>
                  <a:lnTo>
                    <a:pt x="106" y="9"/>
                  </a:lnTo>
                  <a:lnTo>
                    <a:pt x="109" y="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5" name="Freeform 217"/>
            <p:cNvSpPr>
              <a:spLocks/>
            </p:cNvSpPr>
            <p:nvPr/>
          </p:nvSpPr>
          <p:spPr bwMode="auto">
            <a:xfrm>
              <a:off x="1472" y="2652"/>
              <a:ext cx="106" cy="29"/>
            </a:xfrm>
            <a:custGeom>
              <a:avLst/>
              <a:gdLst>
                <a:gd name="T0" fmla="*/ 3 w 106"/>
                <a:gd name="T1" fmla="*/ 29 h 29"/>
                <a:gd name="T2" fmla="*/ 0 w 106"/>
                <a:gd name="T3" fmla="*/ 29 h 29"/>
                <a:gd name="T4" fmla="*/ 0 w 106"/>
                <a:gd name="T5" fmla="*/ 26 h 29"/>
                <a:gd name="T6" fmla="*/ 0 w 106"/>
                <a:gd name="T7" fmla="*/ 22 h 29"/>
                <a:gd name="T8" fmla="*/ 0 w 106"/>
                <a:gd name="T9" fmla="*/ 22 h 29"/>
                <a:gd name="T10" fmla="*/ 3 w 106"/>
                <a:gd name="T11" fmla="*/ 22 h 29"/>
                <a:gd name="T12" fmla="*/ 3 w 106"/>
                <a:gd name="T13" fmla="*/ 19 h 29"/>
                <a:gd name="T14" fmla="*/ 6 w 106"/>
                <a:gd name="T15" fmla="*/ 19 h 29"/>
                <a:gd name="T16" fmla="*/ 10 w 106"/>
                <a:gd name="T17" fmla="*/ 19 h 29"/>
                <a:gd name="T18" fmla="*/ 10 w 106"/>
                <a:gd name="T19" fmla="*/ 19 h 29"/>
                <a:gd name="T20" fmla="*/ 16 w 106"/>
                <a:gd name="T21" fmla="*/ 19 h 29"/>
                <a:gd name="T22" fmla="*/ 19 w 106"/>
                <a:gd name="T23" fmla="*/ 19 h 29"/>
                <a:gd name="T24" fmla="*/ 22 w 106"/>
                <a:gd name="T25" fmla="*/ 16 h 29"/>
                <a:gd name="T26" fmla="*/ 26 w 106"/>
                <a:gd name="T27" fmla="*/ 16 h 29"/>
                <a:gd name="T28" fmla="*/ 32 w 106"/>
                <a:gd name="T29" fmla="*/ 16 h 29"/>
                <a:gd name="T30" fmla="*/ 35 w 106"/>
                <a:gd name="T31" fmla="*/ 13 h 29"/>
                <a:gd name="T32" fmla="*/ 38 w 106"/>
                <a:gd name="T33" fmla="*/ 13 h 29"/>
                <a:gd name="T34" fmla="*/ 45 w 106"/>
                <a:gd name="T35" fmla="*/ 13 h 29"/>
                <a:gd name="T36" fmla="*/ 48 w 106"/>
                <a:gd name="T37" fmla="*/ 13 h 29"/>
                <a:gd name="T38" fmla="*/ 54 w 106"/>
                <a:gd name="T39" fmla="*/ 10 h 29"/>
                <a:gd name="T40" fmla="*/ 58 w 106"/>
                <a:gd name="T41" fmla="*/ 10 h 29"/>
                <a:gd name="T42" fmla="*/ 64 w 106"/>
                <a:gd name="T43" fmla="*/ 10 h 29"/>
                <a:gd name="T44" fmla="*/ 67 w 106"/>
                <a:gd name="T45" fmla="*/ 6 h 29"/>
                <a:gd name="T46" fmla="*/ 74 w 106"/>
                <a:gd name="T47" fmla="*/ 6 h 29"/>
                <a:gd name="T48" fmla="*/ 77 w 106"/>
                <a:gd name="T49" fmla="*/ 6 h 29"/>
                <a:gd name="T50" fmla="*/ 80 w 106"/>
                <a:gd name="T51" fmla="*/ 3 h 29"/>
                <a:gd name="T52" fmla="*/ 86 w 106"/>
                <a:gd name="T53" fmla="*/ 3 h 29"/>
                <a:gd name="T54" fmla="*/ 90 w 106"/>
                <a:gd name="T55" fmla="*/ 3 h 29"/>
                <a:gd name="T56" fmla="*/ 93 w 106"/>
                <a:gd name="T57" fmla="*/ 3 h 29"/>
                <a:gd name="T58" fmla="*/ 96 w 106"/>
                <a:gd name="T59" fmla="*/ 3 h 29"/>
                <a:gd name="T60" fmla="*/ 99 w 106"/>
                <a:gd name="T61" fmla="*/ 3 h 29"/>
                <a:gd name="T62" fmla="*/ 102 w 106"/>
                <a:gd name="T63" fmla="*/ 0 h 29"/>
                <a:gd name="T64" fmla="*/ 102 w 106"/>
                <a:gd name="T65" fmla="*/ 0 h 29"/>
                <a:gd name="T66" fmla="*/ 102 w 106"/>
                <a:gd name="T67" fmla="*/ 0 h 29"/>
                <a:gd name="T68" fmla="*/ 106 w 106"/>
                <a:gd name="T69" fmla="*/ 0 h 29"/>
                <a:gd name="T70" fmla="*/ 106 w 106"/>
                <a:gd name="T71" fmla="*/ 10 h 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29"/>
                <a:gd name="T110" fmla="*/ 106 w 106"/>
                <a:gd name="T111" fmla="*/ 29 h 2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29">
                  <a:moveTo>
                    <a:pt x="106" y="10"/>
                  </a:moveTo>
                  <a:lnTo>
                    <a:pt x="3" y="29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13" y="19"/>
                  </a:lnTo>
                  <a:lnTo>
                    <a:pt x="16" y="19"/>
                  </a:lnTo>
                  <a:lnTo>
                    <a:pt x="19" y="19"/>
                  </a:lnTo>
                  <a:lnTo>
                    <a:pt x="19" y="16"/>
                  </a:lnTo>
                  <a:lnTo>
                    <a:pt x="22" y="16"/>
                  </a:lnTo>
                  <a:lnTo>
                    <a:pt x="26" y="16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8" y="13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1" y="10"/>
                  </a:lnTo>
                  <a:lnTo>
                    <a:pt x="54" y="10"/>
                  </a:lnTo>
                  <a:lnTo>
                    <a:pt x="58" y="10"/>
                  </a:lnTo>
                  <a:lnTo>
                    <a:pt x="61" y="10"/>
                  </a:lnTo>
                  <a:lnTo>
                    <a:pt x="64" y="10"/>
                  </a:lnTo>
                  <a:lnTo>
                    <a:pt x="67" y="10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80" y="6"/>
                  </a:lnTo>
                  <a:lnTo>
                    <a:pt x="80" y="3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3" y="3"/>
                  </a:lnTo>
                  <a:lnTo>
                    <a:pt x="96" y="3"/>
                  </a:lnTo>
                  <a:lnTo>
                    <a:pt x="99" y="3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6" y="1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6" name="Freeform 218"/>
            <p:cNvSpPr>
              <a:spLocks/>
            </p:cNvSpPr>
            <p:nvPr/>
          </p:nvSpPr>
          <p:spPr bwMode="auto">
            <a:xfrm>
              <a:off x="1469" y="2626"/>
              <a:ext cx="96" cy="36"/>
            </a:xfrm>
            <a:custGeom>
              <a:avLst/>
              <a:gdLst>
                <a:gd name="T0" fmla="*/ 0 w 96"/>
                <a:gd name="T1" fmla="*/ 36 h 36"/>
                <a:gd name="T2" fmla="*/ 0 w 96"/>
                <a:gd name="T3" fmla="*/ 36 h 36"/>
                <a:gd name="T4" fmla="*/ 0 w 96"/>
                <a:gd name="T5" fmla="*/ 32 h 36"/>
                <a:gd name="T6" fmla="*/ 0 w 96"/>
                <a:gd name="T7" fmla="*/ 29 h 36"/>
                <a:gd name="T8" fmla="*/ 0 w 96"/>
                <a:gd name="T9" fmla="*/ 29 h 36"/>
                <a:gd name="T10" fmla="*/ 0 w 96"/>
                <a:gd name="T11" fmla="*/ 26 h 36"/>
                <a:gd name="T12" fmla="*/ 3 w 96"/>
                <a:gd name="T13" fmla="*/ 26 h 36"/>
                <a:gd name="T14" fmla="*/ 3 w 96"/>
                <a:gd name="T15" fmla="*/ 26 h 36"/>
                <a:gd name="T16" fmla="*/ 6 w 96"/>
                <a:gd name="T17" fmla="*/ 26 h 36"/>
                <a:gd name="T18" fmla="*/ 9 w 96"/>
                <a:gd name="T19" fmla="*/ 26 h 36"/>
                <a:gd name="T20" fmla="*/ 13 w 96"/>
                <a:gd name="T21" fmla="*/ 23 h 36"/>
                <a:gd name="T22" fmla="*/ 16 w 96"/>
                <a:gd name="T23" fmla="*/ 23 h 36"/>
                <a:gd name="T24" fmla="*/ 19 w 96"/>
                <a:gd name="T25" fmla="*/ 20 h 36"/>
                <a:gd name="T26" fmla="*/ 22 w 96"/>
                <a:gd name="T27" fmla="*/ 20 h 36"/>
                <a:gd name="T28" fmla="*/ 25 w 96"/>
                <a:gd name="T29" fmla="*/ 20 h 36"/>
                <a:gd name="T30" fmla="*/ 29 w 96"/>
                <a:gd name="T31" fmla="*/ 16 h 36"/>
                <a:gd name="T32" fmla="*/ 35 w 96"/>
                <a:gd name="T33" fmla="*/ 16 h 36"/>
                <a:gd name="T34" fmla="*/ 38 w 96"/>
                <a:gd name="T35" fmla="*/ 16 h 36"/>
                <a:gd name="T36" fmla="*/ 45 w 96"/>
                <a:gd name="T37" fmla="*/ 13 h 36"/>
                <a:gd name="T38" fmla="*/ 48 w 96"/>
                <a:gd name="T39" fmla="*/ 13 h 36"/>
                <a:gd name="T40" fmla="*/ 51 w 96"/>
                <a:gd name="T41" fmla="*/ 10 h 36"/>
                <a:gd name="T42" fmla="*/ 57 w 96"/>
                <a:gd name="T43" fmla="*/ 10 h 36"/>
                <a:gd name="T44" fmla="*/ 61 w 96"/>
                <a:gd name="T45" fmla="*/ 10 h 36"/>
                <a:gd name="T46" fmla="*/ 64 w 96"/>
                <a:gd name="T47" fmla="*/ 7 h 36"/>
                <a:gd name="T48" fmla="*/ 70 w 96"/>
                <a:gd name="T49" fmla="*/ 7 h 36"/>
                <a:gd name="T50" fmla="*/ 73 w 96"/>
                <a:gd name="T51" fmla="*/ 7 h 36"/>
                <a:gd name="T52" fmla="*/ 77 w 96"/>
                <a:gd name="T53" fmla="*/ 4 h 36"/>
                <a:gd name="T54" fmla="*/ 80 w 96"/>
                <a:gd name="T55" fmla="*/ 4 h 36"/>
                <a:gd name="T56" fmla="*/ 83 w 96"/>
                <a:gd name="T57" fmla="*/ 4 h 36"/>
                <a:gd name="T58" fmla="*/ 86 w 96"/>
                <a:gd name="T59" fmla="*/ 0 h 36"/>
                <a:gd name="T60" fmla="*/ 89 w 96"/>
                <a:gd name="T61" fmla="*/ 0 h 36"/>
                <a:gd name="T62" fmla="*/ 89 w 96"/>
                <a:gd name="T63" fmla="*/ 0 h 36"/>
                <a:gd name="T64" fmla="*/ 93 w 96"/>
                <a:gd name="T65" fmla="*/ 0 h 36"/>
                <a:gd name="T66" fmla="*/ 93 w 96"/>
                <a:gd name="T67" fmla="*/ 0 h 36"/>
                <a:gd name="T68" fmla="*/ 96 w 96"/>
                <a:gd name="T69" fmla="*/ 0 h 36"/>
                <a:gd name="T70" fmla="*/ 96 w 96"/>
                <a:gd name="T71" fmla="*/ 7 h 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"/>
                <a:gd name="T109" fmla="*/ 0 h 36"/>
                <a:gd name="T110" fmla="*/ 96 w 96"/>
                <a:gd name="T111" fmla="*/ 36 h 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" h="36">
                  <a:moveTo>
                    <a:pt x="96" y="7"/>
                  </a:moveTo>
                  <a:lnTo>
                    <a:pt x="0" y="36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13" y="23"/>
                  </a:lnTo>
                  <a:lnTo>
                    <a:pt x="16" y="23"/>
                  </a:lnTo>
                  <a:lnTo>
                    <a:pt x="19" y="20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6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1" y="13"/>
                  </a:lnTo>
                  <a:lnTo>
                    <a:pt x="51" y="10"/>
                  </a:lnTo>
                  <a:lnTo>
                    <a:pt x="54" y="10"/>
                  </a:lnTo>
                  <a:lnTo>
                    <a:pt x="57" y="10"/>
                  </a:lnTo>
                  <a:lnTo>
                    <a:pt x="61" y="10"/>
                  </a:lnTo>
                  <a:lnTo>
                    <a:pt x="64" y="7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7"/>
                  </a:lnTo>
                  <a:lnTo>
                    <a:pt x="77" y="4"/>
                  </a:lnTo>
                  <a:lnTo>
                    <a:pt x="80" y="4"/>
                  </a:lnTo>
                  <a:lnTo>
                    <a:pt x="83" y="4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6" y="0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7" name="Freeform 219"/>
            <p:cNvSpPr>
              <a:spLocks/>
            </p:cNvSpPr>
            <p:nvPr/>
          </p:nvSpPr>
          <p:spPr bwMode="auto">
            <a:xfrm>
              <a:off x="1462" y="2601"/>
              <a:ext cx="93" cy="32"/>
            </a:xfrm>
            <a:custGeom>
              <a:avLst/>
              <a:gdLst>
                <a:gd name="T0" fmla="*/ 4 w 93"/>
                <a:gd name="T1" fmla="*/ 32 h 32"/>
                <a:gd name="T2" fmla="*/ 4 w 93"/>
                <a:gd name="T3" fmla="*/ 32 h 32"/>
                <a:gd name="T4" fmla="*/ 0 w 93"/>
                <a:gd name="T5" fmla="*/ 29 h 32"/>
                <a:gd name="T6" fmla="*/ 0 w 93"/>
                <a:gd name="T7" fmla="*/ 25 h 32"/>
                <a:gd name="T8" fmla="*/ 0 w 93"/>
                <a:gd name="T9" fmla="*/ 25 h 32"/>
                <a:gd name="T10" fmla="*/ 0 w 93"/>
                <a:gd name="T11" fmla="*/ 25 h 32"/>
                <a:gd name="T12" fmla="*/ 4 w 93"/>
                <a:gd name="T13" fmla="*/ 22 h 32"/>
                <a:gd name="T14" fmla="*/ 4 w 93"/>
                <a:gd name="T15" fmla="*/ 22 h 32"/>
                <a:gd name="T16" fmla="*/ 7 w 93"/>
                <a:gd name="T17" fmla="*/ 22 h 32"/>
                <a:gd name="T18" fmla="*/ 10 w 93"/>
                <a:gd name="T19" fmla="*/ 22 h 32"/>
                <a:gd name="T20" fmla="*/ 13 w 93"/>
                <a:gd name="T21" fmla="*/ 22 h 32"/>
                <a:gd name="T22" fmla="*/ 16 w 93"/>
                <a:gd name="T23" fmla="*/ 19 h 32"/>
                <a:gd name="T24" fmla="*/ 20 w 93"/>
                <a:gd name="T25" fmla="*/ 19 h 32"/>
                <a:gd name="T26" fmla="*/ 23 w 93"/>
                <a:gd name="T27" fmla="*/ 19 h 32"/>
                <a:gd name="T28" fmla="*/ 26 w 93"/>
                <a:gd name="T29" fmla="*/ 16 h 32"/>
                <a:gd name="T30" fmla="*/ 29 w 93"/>
                <a:gd name="T31" fmla="*/ 16 h 32"/>
                <a:gd name="T32" fmla="*/ 32 w 93"/>
                <a:gd name="T33" fmla="*/ 16 h 32"/>
                <a:gd name="T34" fmla="*/ 39 w 93"/>
                <a:gd name="T35" fmla="*/ 13 h 32"/>
                <a:gd name="T36" fmla="*/ 42 w 93"/>
                <a:gd name="T37" fmla="*/ 13 h 32"/>
                <a:gd name="T38" fmla="*/ 45 w 93"/>
                <a:gd name="T39" fmla="*/ 13 h 32"/>
                <a:gd name="T40" fmla="*/ 52 w 93"/>
                <a:gd name="T41" fmla="*/ 9 h 32"/>
                <a:gd name="T42" fmla="*/ 55 w 93"/>
                <a:gd name="T43" fmla="*/ 9 h 32"/>
                <a:gd name="T44" fmla="*/ 58 w 93"/>
                <a:gd name="T45" fmla="*/ 9 h 32"/>
                <a:gd name="T46" fmla="*/ 61 w 93"/>
                <a:gd name="T47" fmla="*/ 9 h 32"/>
                <a:gd name="T48" fmla="*/ 68 w 93"/>
                <a:gd name="T49" fmla="*/ 6 h 32"/>
                <a:gd name="T50" fmla="*/ 71 w 93"/>
                <a:gd name="T51" fmla="*/ 6 h 32"/>
                <a:gd name="T52" fmla="*/ 74 w 93"/>
                <a:gd name="T53" fmla="*/ 6 h 32"/>
                <a:gd name="T54" fmla="*/ 77 w 93"/>
                <a:gd name="T55" fmla="*/ 3 h 32"/>
                <a:gd name="T56" fmla="*/ 80 w 93"/>
                <a:gd name="T57" fmla="*/ 3 h 32"/>
                <a:gd name="T58" fmla="*/ 84 w 93"/>
                <a:gd name="T59" fmla="*/ 3 h 32"/>
                <a:gd name="T60" fmla="*/ 84 w 93"/>
                <a:gd name="T61" fmla="*/ 3 h 32"/>
                <a:gd name="T62" fmla="*/ 87 w 93"/>
                <a:gd name="T63" fmla="*/ 3 h 32"/>
                <a:gd name="T64" fmla="*/ 90 w 93"/>
                <a:gd name="T65" fmla="*/ 0 h 32"/>
                <a:gd name="T66" fmla="*/ 90 w 93"/>
                <a:gd name="T67" fmla="*/ 0 h 32"/>
                <a:gd name="T68" fmla="*/ 90 w 93"/>
                <a:gd name="T69" fmla="*/ 0 h 32"/>
                <a:gd name="T70" fmla="*/ 93 w 93"/>
                <a:gd name="T71" fmla="*/ 9 h 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32"/>
                <a:gd name="T110" fmla="*/ 93 w 93"/>
                <a:gd name="T111" fmla="*/ 32 h 3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32">
                  <a:moveTo>
                    <a:pt x="93" y="9"/>
                  </a:moveTo>
                  <a:lnTo>
                    <a:pt x="4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10" y="22"/>
                  </a:lnTo>
                  <a:lnTo>
                    <a:pt x="13" y="22"/>
                  </a:lnTo>
                  <a:lnTo>
                    <a:pt x="16" y="19"/>
                  </a:lnTo>
                  <a:lnTo>
                    <a:pt x="20" y="19"/>
                  </a:lnTo>
                  <a:lnTo>
                    <a:pt x="23" y="19"/>
                  </a:lnTo>
                  <a:lnTo>
                    <a:pt x="26" y="16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6" y="16"/>
                  </a:lnTo>
                  <a:lnTo>
                    <a:pt x="39" y="13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9"/>
                  </a:lnTo>
                  <a:lnTo>
                    <a:pt x="58" y="9"/>
                  </a:lnTo>
                  <a:lnTo>
                    <a:pt x="61" y="9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71" y="6"/>
                  </a:lnTo>
                  <a:lnTo>
                    <a:pt x="74" y="6"/>
                  </a:lnTo>
                  <a:lnTo>
                    <a:pt x="74" y="3"/>
                  </a:lnTo>
                  <a:lnTo>
                    <a:pt x="77" y="3"/>
                  </a:lnTo>
                  <a:lnTo>
                    <a:pt x="80" y="3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87" y="0"/>
                  </a:lnTo>
                  <a:lnTo>
                    <a:pt x="90" y="0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8" name="Freeform 220"/>
            <p:cNvSpPr>
              <a:spLocks/>
            </p:cNvSpPr>
            <p:nvPr/>
          </p:nvSpPr>
          <p:spPr bwMode="auto">
            <a:xfrm>
              <a:off x="1456" y="2578"/>
              <a:ext cx="83" cy="23"/>
            </a:xfrm>
            <a:custGeom>
              <a:avLst/>
              <a:gdLst>
                <a:gd name="T0" fmla="*/ 83 w 83"/>
                <a:gd name="T1" fmla="*/ 7 h 23"/>
                <a:gd name="T2" fmla="*/ 80 w 83"/>
                <a:gd name="T3" fmla="*/ 10 h 23"/>
                <a:gd name="T4" fmla="*/ 77 w 83"/>
                <a:gd name="T5" fmla="*/ 10 h 23"/>
                <a:gd name="T6" fmla="*/ 77 w 83"/>
                <a:gd name="T7" fmla="*/ 10 h 23"/>
                <a:gd name="T8" fmla="*/ 74 w 83"/>
                <a:gd name="T9" fmla="*/ 10 h 23"/>
                <a:gd name="T10" fmla="*/ 70 w 83"/>
                <a:gd name="T11" fmla="*/ 10 h 23"/>
                <a:gd name="T12" fmla="*/ 67 w 83"/>
                <a:gd name="T13" fmla="*/ 10 h 23"/>
                <a:gd name="T14" fmla="*/ 67 w 83"/>
                <a:gd name="T15" fmla="*/ 13 h 23"/>
                <a:gd name="T16" fmla="*/ 64 w 83"/>
                <a:gd name="T17" fmla="*/ 13 h 23"/>
                <a:gd name="T18" fmla="*/ 58 w 83"/>
                <a:gd name="T19" fmla="*/ 13 h 23"/>
                <a:gd name="T20" fmla="*/ 54 w 83"/>
                <a:gd name="T21" fmla="*/ 13 h 23"/>
                <a:gd name="T22" fmla="*/ 51 w 83"/>
                <a:gd name="T23" fmla="*/ 13 h 23"/>
                <a:gd name="T24" fmla="*/ 48 w 83"/>
                <a:gd name="T25" fmla="*/ 16 h 23"/>
                <a:gd name="T26" fmla="*/ 45 w 83"/>
                <a:gd name="T27" fmla="*/ 16 h 23"/>
                <a:gd name="T28" fmla="*/ 42 w 83"/>
                <a:gd name="T29" fmla="*/ 16 h 23"/>
                <a:gd name="T30" fmla="*/ 38 w 83"/>
                <a:gd name="T31" fmla="*/ 16 h 23"/>
                <a:gd name="T32" fmla="*/ 32 w 83"/>
                <a:gd name="T33" fmla="*/ 16 h 23"/>
                <a:gd name="T34" fmla="*/ 29 w 83"/>
                <a:gd name="T35" fmla="*/ 20 h 23"/>
                <a:gd name="T36" fmla="*/ 26 w 83"/>
                <a:gd name="T37" fmla="*/ 20 h 23"/>
                <a:gd name="T38" fmla="*/ 22 w 83"/>
                <a:gd name="T39" fmla="*/ 20 h 23"/>
                <a:gd name="T40" fmla="*/ 19 w 83"/>
                <a:gd name="T41" fmla="*/ 20 h 23"/>
                <a:gd name="T42" fmla="*/ 16 w 83"/>
                <a:gd name="T43" fmla="*/ 20 h 23"/>
                <a:gd name="T44" fmla="*/ 13 w 83"/>
                <a:gd name="T45" fmla="*/ 23 h 23"/>
                <a:gd name="T46" fmla="*/ 13 w 83"/>
                <a:gd name="T47" fmla="*/ 23 h 23"/>
                <a:gd name="T48" fmla="*/ 10 w 83"/>
                <a:gd name="T49" fmla="*/ 23 h 23"/>
                <a:gd name="T50" fmla="*/ 6 w 83"/>
                <a:gd name="T51" fmla="*/ 23 h 23"/>
                <a:gd name="T52" fmla="*/ 6 w 83"/>
                <a:gd name="T53" fmla="*/ 23 h 23"/>
                <a:gd name="T54" fmla="*/ 3 w 83"/>
                <a:gd name="T55" fmla="*/ 23 h 23"/>
                <a:gd name="T56" fmla="*/ 3 w 83"/>
                <a:gd name="T57" fmla="*/ 23 h 23"/>
                <a:gd name="T58" fmla="*/ 3 w 83"/>
                <a:gd name="T59" fmla="*/ 20 h 23"/>
                <a:gd name="T60" fmla="*/ 0 w 83"/>
                <a:gd name="T61" fmla="*/ 16 h 23"/>
                <a:gd name="T62" fmla="*/ 0 w 83"/>
                <a:gd name="T63" fmla="*/ 16 h 23"/>
                <a:gd name="T64" fmla="*/ 0 w 83"/>
                <a:gd name="T65" fmla="*/ 13 h 23"/>
                <a:gd name="T66" fmla="*/ 3 w 83"/>
                <a:gd name="T67" fmla="*/ 13 h 23"/>
                <a:gd name="T68" fmla="*/ 3 w 83"/>
                <a:gd name="T69" fmla="*/ 13 h 23"/>
                <a:gd name="T70" fmla="*/ 6 w 83"/>
                <a:gd name="T71" fmla="*/ 13 h 23"/>
                <a:gd name="T72" fmla="*/ 10 w 83"/>
                <a:gd name="T73" fmla="*/ 13 h 23"/>
                <a:gd name="T74" fmla="*/ 13 w 83"/>
                <a:gd name="T75" fmla="*/ 13 h 23"/>
                <a:gd name="T76" fmla="*/ 13 w 83"/>
                <a:gd name="T77" fmla="*/ 13 h 23"/>
                <a:gd name="T78" fmla="*/ 16 w 83"/>
                <a:gd name="T79" fmla="*/ 13 h 23"/>
                <a:gd name="T80" fmla="*/ 19 w 83"/>
                <a:gd name="T81" fmla="*/ 10 h 23"/>
                <a:gd name="T82" fmla="*/ 22 w 83"/>
                <a:gd name="T83" fmla="*/ 10 h 23"/>
                <a:gd name="T84" fmla="*/ 26 w 83"/>
                <a:gd name="T85" fmla="*/ 10 h 23"/>
                <a:gd name="T86" fmla="*/ 29 w 83"/>
                <a:gd name="T87" fmla="*/ 10 h 23"/>
                <a:gd name="T88" fmla="*/ 32 w 83"/>
                <a:gd name="T89" fmla="*/ 7 h 23"/>
                <a:gd name="T90" fmla="*/ 35 w 83"/>
                <a:gd name="T91" fmla="*/ 7 h 23"/>
                <a:gd name="T92" fmla="*/ 38 w 83"/>
                <a:gd name="T93" fmla="*/ 7 h 23"/>
                <a:gd name="T94" fmla="*/ 42 w 83"/>
                <a:gd name="T95" fmla="*/ 7 h 23"/>
                <a:gd name="T96" fmla="*/ 45 w 83"/>
                <a:gd name="T97" fmla="*/ 7 h 23"/>
                <a:gd name="T98" fmla="*/ 51 w 83"/>
                <a:gd name="T99" fmla="*/ 7 h 23"/>
                <a:gd name="T100" fmla="*/ 54 w 83"/>
                <a:gd name="T101" fmla="*/ 4 h 23"/>
                <a:gd name="T102" fmla="*/ 58 w 83"/>
                <a:gd name="T103" fmla="*/ 4 h 23"/>
                <a:gd name="T104" fmla="*/ 61 w 83"/>
                <a:gd name="T105" fmla="*/ 4 h 23"/>
                <a:gd name="T106" fmla="*/ 61 w 83"/>
                <a:gd name="T107" fmla="*/ 4 h 23"/>
                <a:gd name="T108" fmla="*/ 64 w 83"/>
                <a:gd name="T109" fmla="*/ 4 h 23"/>
                <a:gd name="T110" fmla="*/ 67 w 83"/>
                <a:gd name="T111" fmla="*/ 4 h 23"/>
                <a:gd name="T112" fmla="*/ 70 w 83"/>
                <a:gd name="T113" fmla="*/ 0 h 23"/>
                <a:gd name="T114" fmla="*/ 70 w 83"/>
                <a:gd name="T115" fmla="*/ 0 h 23"/>
                <a:gd name="T116" fmla="*/ 74 w 83"/>
                <a:gd name="T117" fmla="*/ 0 h 23"/>
                <a:gd name="T118" fmla="*/ 77 w 83"/>
                <a:gd name="T119" fmla="*/ 0 h 23"/>
                <a:gd name="T120" fmla="*/ 77 w 83"/>
                <a:gd name="T121" fmla="*/ 0 h 23"/>
                <a:gd name="T122" fmla="*/ 83 w 83"/>
                <a:gd name="T123" fmla="*/ 7 h 23"/>
                <a:gd name="T124" fmla="*/ 83 w 83"/>
                <a:gd name="T125" fmla="*/ 7 h 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3"/>
                <a:gd name="T190" fmla="*/ 0 h 23"/>
                <a:gd name="T191" fmla="*/ 83 w 83"/>
                <a:gd name="T192" fmla="*/ 23 h 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3" h="23">
                  <a:moveTo>
                    <a:pt x="83" y="7"/>
                  </a:moveTo>
                  <a:lnTo>
                    <a:pt x="83" y="7"/>
                  </a:lnTo>
                  <a:lnTo>
                    <a:pt x="80" y="7"/>
                  </a:lnTo>
                  <a:lnTo>
                    <a:pt x="80" y="10"/>
                  </a:lnTo>
                  <a:lnTo>
                    <a:pt x="77" y="10"/>
                  </a:lnTo>
                  <a:lnTo>
                    <a:pt x="74" y="10"/>
                  </a:lnTo>
                  <a:lnTo>
                    <a:pt x="70" y="10"/>
                  </a:lnTo>
                  <a:lnTo>
                    <a:pt x="67" y="10"/>
                  </a:lnTo>
                  <a:lnTo>
                    <a:pt x="67" y="13"/>
                  </a:lnTo>
                  <a:lnTo>
                    <a:pt x="64" y="13"/>
                  </a:lnTo>
                  <a:lnTo>
                    <a:pt x="61" y="13"/>
                  </a:lnTo>
                  <a:lnTo>
                    <a:pt x="58" y="13"/>
                  </a:lnTo>
                  <a:lnTo>
                    <a:pt x="54" y="13"/>
                  </a:lnTo>
                  <a:lnTo>
                    <a:pt x="51" y="13"/>
                  </a:lnTo>
                  <a:lnTo>
                    <a:pt x="51" y="16"/>
                  </a:lnTo>
                  <a:lnTo>
                    <a:pt x="48" y="16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9" y="20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3" y="23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3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3" y="13"/>
                  </a:lnTo>
                  <a:lnTo>
                    <a:pt x="16" y="13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32" y="10"/>
                  </a:lnTo>
                  <a:lnTo>
                    <a:pt x="32" y="7"/>
                  </a:lnTo>
                  <a:lnTo>
                    <a:pt x="35" y="7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8" y="7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1" y="4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7" y="0"/>
                  </a:lnTo>
                  <a:lnTo>
                    <a:pt x="83" y="7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99" name="Freeform 221"/>
            <p:cNvSpPr>
              <a:spLocks/>
            </p:cNvSpPr>
            <p:nvPr/>
          </p:nvSpPr>
          <p:spPr bwMode="auto">
            <a:xfrm>
              <a:off x="1456" y="2553"/>
              <a:ext cx="61" cy="22"/>
            </a:xfrm>
            <a:custGeom>
              <a:avLst/>
              <a:gdLst>
                <a:gd name="T0" fmla="*/ 0 w 61"/>
                <a:gd name="T1" fmla="*/ 16 h 22"/>
                <a:gd name="T2" fmla="*/ 0 w 61"/>
                <a:gd name="T3" fmla="*/ 16 h 22"/>
                <a:gd name="T4" fmla="*/ 0 w 61"/>
                <a:gd name="T5" fmla="*/ 19 h 22"/>
                <a:gd name="T6" fmla="*/ 0 w 61"/>
                <a:gd name="T7" fmla="*/ 22 h 22"/>
                <a:gd name="T8" fmla="*/ 0 w 61"/>
                <a:gd name="T9" fmla="*/ 22 h 22"/>
                <a:gd name="T10" fmla="*/ 0 w 61"/>
                <a:gd name="T11" fmla="*/ 22 h 22"/>
                <a:gd name="T12" fmla="*/ 3 w 61"/>
                <a:gd name="T13" fmla="*/ 22 h 22"/>
                <a:gd name="T14" fmla="*/ 6 w 61"/>
                <a:gd name="T15" fmla="*/ 22 h 22"/>
                <a:gd name="T16" fmla="*/ 6 w 61"/>
                <a:gd name="T17" fmla="*/ 22 h 22"/>
                <a:gd name="T18" fmla="*/ 10 w 61"/>
                <a:gd name="T19" fmla="*/ 22 h 22"/>
                <a:gd name="T20" fmla="*/ 10 w 61"/>
                <a:gd name="T21" fmla="*/ 22 h 22"/>
                <a:gd name="T22" fmla="*/ 13 w 61"/>
                <a:gd name="T23" fmla="*/ 19 h 22"/>
                <a:gd name="T24" fmla="*/ 16 w 61"/>
                <a:gd name="T25" fmla="*/ 19 h 22"/>
                <a:gd name="T26" fmla="*/ 19 w 61"/>
                <a:gd name="T27" fmla="*/ 19 h 22"/>
                <a:gd name="T28" fmla="*/ 19 w 61"/>
                <a:gd name="T29" fmla="*/ 19 h 22"/>
                <a:gd name="T30" fmla="*/ 22 w 61"/>
                <a:gd name="T31" fmla="*/ 19 h 22"/>
                <a:gd name="T32" fmla="*/ 26 w 61"/>
                <a:gd name="T33" fmla="*/ 16 h 22"/>
                <a:gd name="T34" fmla="*/ 29 w 61"/>
                <a:gd name="T35" fmla="*/ 16 h 22"/>
                <a:gd name="T36" fmla="*/ 32 w 61"/>
                <a:gd name="T37" fmla="*/ 16 h 22"/>
                <a:gd name="T38" fmla="*/ 35 w 61"/>
                <a:gd name="T39" fmla="*/ 16 h 22"/>
                <a:gd name="T40" fmla="*/ 38 w 61"/>
                <a:gd name="T41" fmla="*/ 13 h 22"/>
                <a:gd name="T42" fmla="*/ 38 w 61"/>
                <a:gd name="T43" fmla="*/ 13 h 22"/>
                <a:gd name="T44" fmla="*/ 42 w 61"/>
                <a:gd name="T45" fmla="*/ 13 h 22"/>
                <a:gd name="T46" fmla="*/ 45 w 61"/>
                <a:gd name="T47" fmla="*/ 13 h 22"/>
                <a:gd name="T48" fmla="*/ 48 w 61"/>
                <a:gd name="T49" fmla="*/ 9 h 22"/>
                <a:gd name="T50" fmla="*/ 51 w 61"/>
                <a:gd name="T51" fmla="*/ 9 h 22"/>
                <a:gd name="T52" fmla="*/ 51 w 61"/>
                <a:gd name="T53" fmla="*/ 9 h 22"/>
                <a:gd name="T54" fmla="*/ 54 w 61"/>
                <a:gd name="T55" fmla="*/ 9 h 22"/>
                <a:gd name="T56" fmla="*/ 54 w 61"/>
                <a:gd name="T57" fmla="*/ 9 h 22"/>
                <a:gd name="T58" fmla="*/ 58 w 61"/>
                <a:gd name="T59" fmla="*/ 9 h 22"/>
                <a:gd name="T60" fmla="*/ 61 w 61"/>
                <a:gd name="T61" fmla="*/ 6 h 22"/>
                <a:gd name="T62" fmla="*/ 54 w 61"/>
                <a:gd name="T63" fmla="*/ 0 h 22"/>
                <a:gd name="T64" fmla="*/ 54 w 61"/>
                <a:gd name="T65" fmla="*/ 0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"/>
                <a:gd name="T100" fmla="*/ 0 h 22"/>
                <a:gd name="T101" fmla="*/ 61 w 61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" h="22">
                  <a:moveTo>
                    <a:pt x="54" y="0"/>
                  </a:moveTo>
                  <a:lnTo>
                    <a:pt x="0" y="16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3" y="22"/>
                  </a:lnTo>
                  <a:lnTo>
                    <a:pt x="13" y="19"/>
                  </a:lnTo>
                  <a:lnTo>
                    <a:pt x="16" y="19"/>
                  </a:lnTo>
                  <a:lnTo>
                    <a:pt x="19" y="19"/>
                  </a:lnTo>
                  <a:lnTo>
                    <a:pt x="22" y="19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8" y="13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48" y="9"/>
                  </a:lnTo>
                  <a:lnTo>
                    <a:pt x="51" y="9"/>
                  </a:lnTo>
                  <a:lnTo>
                    <a:pt x="54" y="9"/>
                  </a:lnTo>
                  <a:lnTo>
                    <a:pt x="58" y="9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0" name="Line 222"/>
            <p:cNvSpPr>
              <a:spLocks noChangeShapeType="1"/>
            </p:cNvSpPr>
            <p:nvPr/>
          </p:nvSpPr>
          <p:spPr bwMode="auto">
            <a:xfrm>
              <a:off x="506" y="2633"/>
              <a:ext cx="13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1" name="Freeform 223"/>
            <p:cNvSpPr>
              <a:spLocks/>
            </p:cNvSpPr>
            <p:nvPr/>
          </p:nvSpPr>
          <p:spPr bwMode="auto">
            <a:xfrm>
              <a:off x="621" y="2604"/>
              <a:ext cx="105" cy="58"/>
            </a:xfrm>
            <a:custGeom>
              <a:avLst/>
              <a:gdLst>
                <a:gd name="T0" fmla="*/ 0 w 105"/>
                <a:gd name="T1" fmla="*/ 58 h 58"/>
                <a:gd name="T2" fmla="*/ 105 w 105"/>
                <a:gd name="T3" fmla="*/ 29 h 58"/>
                <a:gd name="T4" fmla="*/ 0 w 105"/>
                <a:gd name="T5" fmla="*/ 0 h 58"/>
                <a:gd name="T6" fmla="*/ 0 w 105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58"/>
                <a:gd name="T14" fmla="*/ 105 w 105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58">
                  <a:moveTo>
                    <a:pt x="0" y="58"/>
                  </a:moveTo>
                  <a:lnTo>
                    <a:pt x="105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2" name="Rectangle 224"/>
            <p:cNvSpPr>
              <a:spLocks noChangeArrowheads="1"/>
            </p:cNvSpPr>
            <p:nvPr/>
          </p:nvSpPr>
          <p:spPr bwMode="auto">
            <a:xfrm>
              <a:off x="723" y="2393"/>
              <a:ext cx="413" cy="470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3" name="Line 225"/>
            <p:cNvSpPr>
              <a:spLocks noChangeShapeType="1"/>
            </p:cNvSpPr>
            <p:nvPr/>
          </p:nvSpPr>
          <p:spPr bwMode="auto">
            <a:xfrm>
              <a:off x="1139" y="2633"/>
              <a:ext cx="135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4" name="Freeform 226"/>
            <p:cNvSpPr>
              <a:spLocks/>
            </p:cNvSpPr>
            <p:nvPr/>
          </p:nvSpPr>
          <p:spPr bwMode="auto">
            <a:xfrm>
              <a:off x="1254" y="2604"/>
              <a:ext cx="106" cy="58"/>
            </a:xfrm>
            <a:custGeom>
              <a:avLst/>
              <a:gdLst>
                <a:gd name="T0" fmla="*/ 0 w 106"/>
                <a:gd name="T1" fmla="*/ 58 h 58"/>
                <a:gd name="T2" fmla="*/ 106 w 106"/>
                <a:gd name="T3" fmla="*/ 29 h 58"/>
                <a:gd name="T4" fmla="*/ 0 w 106"/>
                <a:gd name="T5" fmla="*/ 0 h 58"/>
                <a:gd name="T6" fmla="*/ 0 w 106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8"/>
                <a:gd name="T14" fmla="*/ 106 w 10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8">
                  <a:moveTo>
                    <a:pt x="0" y="58"/>
                  </a:moveTo>
                  <a:lnTo>
                    <a:pt x="106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05" name="Rectangle 227"/>
            <p:cNvSpPr>
              <a:spLocks noChangeArrowheads="1"/>
            </p:cNvSpPr>
            <p:nvPr/>
          </p:nvSpPr>
          <p:spPr bwMode="auto">
            <a:xfrm>
              <a:off x="788" y="2510"/>
              <a:ext cx="3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Digital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306" name="Rectangle 228"/>
            <p:cNvSpPr>
              <a:spLocks noChangeArrowheads="1"/>
            </p:cNvSpPr>
            <p:nvPr/>
          </p:nvSpPr>
          <p:spPr bwMode="auto">
            <a:xfrm>
              <a:off x="759" y="2625"/>
              <a:ext cx="36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System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307" name="Rectangle 277"/>
            <p:cNvSpPr>
              <a:spLocks noChangeArrowheads="1"/>
            </p:cNvSpPr>
            <p:nvPr/>
          </p:nvSpPr>
          <p:spPr bwMode="auto">
            <a:xfrm>
              <a:off x="524" y="2486"/>
              <a:ext cx="1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b=0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308" name="Rectangle 278"/>
            <p:cNvSpPr>
              <a:spLocks noChangeArrowheads="1"/>
            </p:cNvSpPr>
            <p:nvPr/>
          </p:nvSpPr>
          <p:spPr bwMode="auto">
            <a:xfrm>
              <a:off x="1155" y="2486"/>
              <a:ext cx="1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F=0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" name="Group 366"/>
          <p:cNvGrpSpPr>
            <a:grpSpLocks/>
          </p:cNvGrpSpPr>
          <p:nvPr/>
        </p:nvGrpSpPr>
        <p:grpSpPr bwMode="auto">
          <a:xfrm>
            <a:off x="750887" y="4149725"/>
            <a:ext cx="2468562" cy="1214438"/>
            <a:chOff x="93" y="2982"/>
            <a:chExt cx="1555" cy="765"/>
          </a:xfrm>
        </p:grpSpPr>
        <p:sp>
          <p:nvSpPr>
            <p:cNvPr id="3245" name="Rectangle 146"/>
            <p:cNvSpPr>
              <a:spLocks noChangeArrowheads="1"/>
            </p:cNvSpPr>
            <p:nvPr/>
          </p:nvSpPr>
          <p:spPr bwMode="auto">
            <a:xfrm>
              <a:off x="374" y="3164"/>
              <a:ext cx="58" cy="119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46" name="Freeform 229"/>
            <p:cNvSpPr>
              <a:spLocks/>
            </p:cNvSpPr>
            <p:nvPr/>
          </p:nvSpPr>
          <p:spPr bwMode="auto">
            <a:xfrm>
              <a:off x="285" y="3347"/>
              <a:ext cx="16" cy="9"/>
            </a:xfrm>
            <a:custGeom>
              <a:avLst/>
              <a:gdLst>
                <a:gd name="T0" fmla="*/ 3 w 16"/>
                <a:gd name="T1" fmla="*/ 6 h 9"/>
                <a:gd name="T2" fmla="*/ 6 w 16"/>
                <a:gd name="T3" fmla="*/ 6 h 9"/>
                <a:gd name="T4" fmla="*/ 6 w 16"/>
                <a:gd name="T5" fmla="*/ 9 h 9"/>
                <a:gd name="T6" fmla="*/ 6 w 16"/>
                <a:gd name="T7" fmla="*/ 9 h 9"/>
                <a:gd name="T8" fmla="*/ 9 w 16"/>
                <a:gd name="T9" fmla="*/ 9 h 9"/>
                <a:gd name="T10" fmla="*/ 16 w 16"/>
                <a:gd name="T11" fmla="*/ 6 h 9"/>
                <a:gd name="T12" fmla="*/ 13 w 16"/>
                <a:gd name="T13" fmla="*/ 3 h 9"/>
                <a:gd name="T14" fmla="*/ 9 w 16"/>
                <a:gd name="T15" fmla="*/ 3 h 9"/>
                <a:gd name="T16" fmla="*/ 6 w 16"/>
                <a:gd name="T17" fmla="*/ 3 h 9"/>
                <a:gd name="T18" fmla="*/ 3 w 16"/>
                <a:gd name="T19" fmla="*/ 0 h 9"/>
                <a:gd name="T20" fmla="*/ 3 w 16"/>
                <a:gd name="T21" fmla="*/ 0 h 9"/>
                <a:gd name="T22" fmla="*/ 3 w 16"/>
                <a:gd name="T23" fmla="*/ 3 h 9"/>
                <a:gd name="T24" fmla="*/ 3 w 16"/>
                <a:gd name="T25" fmla="*/ 3 h 9"/>
                <a:gd name="T26" fmla="*/ 0 w 16"/>
                <a:gd name="T27" fmla="*/ 3 h 9"/>
                <a:gd name="T28" fmla="*/ 0 w 16"/>
                <a:gd name="T29" fmla="*/ 3 h 9"/>
                <a:gd name="T30" fmla="*/ 3 w 16"/>
                <a:gd name="T31" fmla="*/ 6 h 9"/>
                <a:gd name="T32" fmla="*/ 3 w 16"/>
                <a:gd name="T33" fmla="*/ 6 h 9"/>
                <a:gd name="T34" fmla="*/ 3 w 16"/>
                <a:gd name="T35" fmla="*/ 6 h 9"/>
                <a:gd name="T36" fmla="*/ 3 w 16"/>
                <a:gd name="T37" fmla="*/ 6 h 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"/>
                <a:gd name="T58" fmla="*/ 0 h 9"/>
                <a:gd name="T59" fmla="*/ 16 w 16"/>
                <a:gd name="T60" fmla="*/ 9 h 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" h="9">
                  <a:moveTo>
                    <a:pt x="3" y="6"/>
                  </a:moveTo>
                  <a:lnTo>
                    <a:pt x="6" y="6"/>
                  </a:lnTo>
                  <a:lnTo>
                    <a:pt x="6" y="9"/>
                  </a:lnTo>
                  <a:lnTo>
                    <a:pt x="9" y="9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9" y="3"/>
                  </a:lnTo>
                  <a:lnTo>
                    <a:pt x="6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C2DB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47" name="Freeform 230"/>
            <p:cNvSpPr>
              <a:spLocks noEditPoints="1"/>
            </p:cNvSpPr>
            <p:nvPr/>
          </p:nvSpPr>
          <p:spPr bwMode="auto">
            <a:xfrm>
              <a:off x="109" y="3398"/>
              <a:ext cx="150" cy="128"/>
            </a:xfrm>
            <a:custGeom>
              <a:avLst/>
              <a:gdLst>
                <a:gd name="T0" fmla="*/ 77 w 150"/>
                <a:gd name="T1" fmla="*/ 122 h 128"/>
                <a:gd name="T2" fmla="*/ 77 w 150"/>
                <a:gd name="T3" fmla="*/ 122 h 128"/>
                <a:gd name="T4" fmla="*/ 80 w 150"/>
                <a:gd name="T5" fmla="*/ 125 h 128"/>
                <a:gd name="T6" fmla="*/ 86 w 150"/>
                <a:gd name="T7" fmla="*/ 128 h 128"/>
                <a:gd name="T8" fmla="*/ 93 w 150"/>
                <a:gd name="T9" fmla="*/ 128 h 128"/>
                <a:gd name="T10" fmla="*/ 99 w 150"/>
                <a:gd name="T11" fmla="*/ 125 h 128"/>
                <a:gd name="T12" fmla="*/ 102 w 150"/>
                <a:gd name="T13" fmla="*/ 125 h 128"/>
                <a:gd name="T14" fmla="*/ 105 w 150"/>
                <a:gd name="T15" fmla="*/ 122 h 128"/>
                <a:gd name="T16" fmla="*/ 105 w 150"/>
                <a:gd name="T17" fmla="*/ 119 h 128"/>
                <a:gd name="T18" fmla="*/ 112 w 150"/>
                <a:gd name="T19" fmla="*/ 115 h 128"/>
                <a:gd name="T20" fmla="*/ 125 w 150"/>
                <a:gd name="T21" fmla="*/ 103 h 128"/>
                <a:gd name="T22" fmla="*/ 141 w 150"/>
                <a:gd name="T23" fmla="*/ 90 h 128"/>
                <a:gd name="T24" fmla="*/ 150 w 150"/>
                <a:gd name="T25" fmla="*/ 80 h 128"/>
                <a:gd name="T26" fmla="*/ 131 w 150"/>
                <a:gd name="T27" fmla="*/ 64 h 128"/>
                <a:gd name="T28" fmla="*/ 99 w 150"/>
                <a:gd name="T29" fmla="*/ 35 h 128"/>
                <a:gd name="T30" fmla="*/ 99 w 150"/>
                <a:gd name="T31" fmla="*/ 35 h 128"/>
                <a:gd name="T32" fmla="*/ 99 w 150"/>
                <a:gd name="T33" fmla="*/ 35 h 128"/>
                <a:gd name="T34" fmla="*/ 86 w 150"/>
                <a:gd name="T35" fmla="*/ 22 h 128"/>
                <a:gd name="T36" fmla="*/ 64 w 150"/>
                <a:gd name="T37" fmla="*/ 3 h 128"/>
                <a:gd name="T38" fmla="*/ 57 w 150"/>
                <a:gd name="T39" fmla="*/ 0 h 128"/>
                <a:gd name="T40" fmla="*/ 51 w 150"/>
                <a:gd name="T41" fmla="*/ 6 h 128"/>
                <a:gd name="T42" fmla="*/ 45 w 150"/>
                <a:gd name="T43" fmla="*/ 13 h 128"/>
                <a:gd name="T44" fmla="*/ 35 w 150"/>
                <a:gd name="T45" fmla="*/ 22 h 128"/>
                <a:gd name="T46" fmla="*/ 25 w 150"/>
                <a:gd name="T47" fmla="*/ 32 h 128"/>
                <a:gd name="T48" fmla="*/ 16 w 150"/>
                <a:gd name="T49" fmla="*/ 38 h 128"/>
                <a:gd name="T50" fmla="*/ 6 w 150"/>
                <a:gd name="T51" fmla="*/ 45 h 128"/>
                <a:gd name="T52" fmla="*/ 3 w 150"/>
                <a:gd name="T53" fmla="*/ 51 h 128"/>
                <a:gd name="T54" fmla="*/ 19 w 150"/>
                <a:gd name="T55" fmla="*/ 70 h 128"/>
                <a:gd name="T56" fmla="*/ 67 w 150"/>
                <a:gd name="T57" fmla="*/ 112 h 128"/>
                <a:gd name="T58" fmla="*/ 77 w 150"/>
                <a:gd name="T59" fmla="*/ 122 h 128"/>
                <a:gd name="T60" fmla="*/ 83 w 150"/>
                <a:gd name="T61" fmla="*/ 99 h 128"/>
                <a:gd name="T62" fmla="*/ 89 w 150"/>
                <a:gd name="T63" fmla="*/ 96 h 128"/>
                <a:gd name="T64" fmla="*/ 93 w 150"/>
                <a:gd name="T65" fmla="*/ 96 h 128"/>
                <a:gd name="T66" fmla="*/ 99 w 150"/>
                <a:gd name="T67" fmla="*/ 96 h 128"/>
                <a:gd name="T68" fmla="*/ 102 w 150"/>
                <a:gd name="T69" fmla="*/ 99 h 128"/>
                <a:gd name="T70" fmla="*/ 102 w 150"/>
                <a:gd name="T71" fmla="*/ 106 h 128"/>
                <a:gd name="T72" fmla="*/ 102 w 150"/>
                <a:gd name="T73" fmla="*/ 109 h 128"/>
                <a:gd name="T74" fmla="*/ 102 w 150"/>
                <a:gd name="T75" fmla="*/ 112 h 128"/>
                <a:gd name="T76" fmla="*/ 96 w 150"/>
                <a:gd name="T77" fmla="*/ 115 h 128"/>
                <a:gd name="T78" fmla="*/ 93 w 150"/>
                <a:gd name="T79" fmla="*/ 119 h 128"/>
                <a:gd name="T80" fmla="*/ 86 w 150"/>
                <a:gd name="T81" fmla="*/ 119 h 128"/>
                <a:gd name="T82" fmla="*/ 83 w 150"/>
                <a:gd name="T83" fmla="*/ 119 h 128"/>
                <a:gd name="T84" fmla="*/ 80 w 150"/>
                <a:gd name="T85" fmla="*/ 112 h 128"/>
                <a:gd name="T86" fmla="*/ 77 w 150"/>
                <a:gd name="T87" fmla="*/ 109 h 128"/>
                <a:gd name="T88" fmla="*/ 77 w 150"/>
                <a:gd name="T89" fmla="*/ 106 h 128"/>
                <a:gd name="T90" fmla="*/ 80 w 150"/>
                <a:gd name="T91" fmla="*/ 103 h 128"/>
                <a:gd name="T92" fmla="*/ 80 w 150"/>
                <a:gd name="T93" fmla="*/ 99 h 1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0"/>
                <a:gd name="T142" fmla="*/ 0 h 128"/>
                <a:gd name="T143" fmla="*/ 150 w 150"/>
                <a:gd name="T144" fmla="*/ 128 h 12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0" h="128">
                  <a:moveTo>
                    <a:pt x="77" y="122"/>
                  </a:moveTo>
                  <a:lnTo>
                    <a:pt x="77" y="122"/>
                  </a:lnTo>
                  <a:lnTo>
                    <a:pt x="80" y="125"/>
                  </a:lnTo>
                  <a:lnTo>
                    <a:pt x="83" y="125"/>
                  </a:lnTo>
                  <a:lnTo>
                    <a:pt x="86" y="128"/>
                  </a:lnTo>
                  <a:lnTo>
                    <a:pt x="93" y="128"/>
                  </a:lnTo>
                  <a:lnTo>
                    <a:pt x="96" y="128"/>
                  </a:lnTo>
                  <a:lnTo>
                    <a:pt x="99" y="125"/>
                  </a:lnTo>
                  <a:lnTo>
                    <a:pt x="102" y="125"/>
                  </a:lnTo>
                  <a:lnTo>
                    <a:pt x="102" y="122"/>
                  </a:lnTo>
                  <a:lnTo>
                    <a:pt x="105" y="122"/>
                  </a:lnTo>
                  <a:lnTo>
                    <a:pt x="105" y="119"/>
                  </a:lnTo>
                  <a:lnTo>
                    <a:pt x="109" y="119"/>
                  </a:lnTo>
                  <a:lnTo>
                    <a:pt x="112" y="115"/>
                  </a:lnTo>
                  <a:lnTo>
                    <a:pt x="118" y="109"/>
                  </a:lnTo>
                  <a:lnTo>
                    <a:pt x="125" y="103"/>
                  </a:lnTo>
                  <a:lnTo>
                    <a:pt x="134" y="96"/>
                  </a:lnTo>
                  <a:lnTo>
                    <a:pt x="141" y="90"/>
                  </a:lnTo>
                  <a:lnTo>
                    <a:pt x="147" y="83"/>
                  </a:lnTo>
                  <a:lnTo>
                    <a:pt x="150" y="80"/>
                  </a:lnTo>
                  <a:lnTo>
                    <a:pt x="144" y="77"/>
                  </a:lnTo>
                  <a:lnTo>
                    <a:pt x="131" y="64"/>
                  </a:lnTo>
                  <a:lnTo>
                    <a:pt x="115" y="51"/>
                  </a:lnTo>
                  <a:lnTo>
                    <a:pt x="99" y="35"/>
                  </a:lnTo>
                  <a:lnTo>
                    <a:pt x="86" y="22"/>
                  </a:lnTo>
                  <a:lnTo>
                    <a:pt x="73" y="13"/>
                  </a:lnTo>
                  <a:lnTo>
                    <a:pt x="64" y="3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3"/>
                  </a:lnTo>
                  <a:lnTo>
                    <a:pt x="51" y="6"/>
                  </a:lnTo>
                  <a:lnTo>
                    <a:pt x="48" y="10"/>
                  </a:lnTo>
                  <a:lnTo>
                    <a:pt x="45" y="13"/>
                  </a:lnTo>
                  <a:lnTo>
                    <a:pt x="38" y="16"/>
                  </a:lnTo>
                  <a:lnTo>
                    <a:pt x="35" y="22"/>
                  </a:lnTo>
                  <a:lnTo>
                    <a:pt x="29" y="26"/>
                  </a:lnTo>
                  <a:lnTo>
                    <a:pt x="25" y="32"/>
                  </a:lnTo>
                  <a:lnTo>
                    <a:pt x="19" y="35"/>
                  </a:lnTo>
                  <a:lnTo>
                    <a:pt x="16" y="38"/>
                  </a:lnTo>
                  <a:lnTo>
                    <a:pt x="13" y="42"/>
                  </a:lnTo>
                  <a:lnTo>
                    <a:pt x="6" y="45"/>
                  </a:lnTo>
                  <a:lnTo>
                    <a:pt x="3" y="48"/>
                  </a:lnTo>
                  <a:lnTo>
                    <a:pt x="3" y="51"/>
                  </a:lnTo>
                  <a:lnTo>
                    <a:pt x="0" y="51"/>
                  </a:lnTo>
                  <a:lnTo>
                    <a:pt x="19" y="70"/>
                  </a:lnTo>
                  <a:lnTo>
                    <a:pt x="45" y="93"/>
                  </a:lnTo>
                  <a:lnTo>
                    <a:pt x="67" y="112"/>
                  </a:lnTo>
                  <a:lnTo>
                    <a:pt x="77" y="122"/>
                  </a:lnTo>
                  <a:close/>
                  <a:moveTo>
                    <a:pt x="80" y="99"/>
                  </a:moveTo>
                  <a:lnTo>
                    <a:pt x="83" y="99"/>
                  </a:lnTo>
                  <a:lnTo>
                    <a:pt x="86" y="96"/>
                  </a:lnTo>
                  <a:lnTo>
                    <a:pt x="89" y="96"/>
                  </a:lnTo>
                  <a:lnTo>
                    <a:pt x="93" y="96"/>
                  </a:lnTo>
                  <a:lnTo>
                    <a:pt x="96" y="96"/>
                  </a:lnTo>
                  <a:lnTo>
                    <a:pt x="99" y="96"/>
                  </a:lnTo>
                  <a:lnTo>
                    <a:pt x="99" y="99"/>
                  </a:lnTo>
                  <a:lnTo>
                    <a:pt x="102" y="99"/>
                  </a:lnTo>
                  <a:lnTo>
                    <a:pt x="102" y="103"/>
                  </a:lnTo>
                  <a:lnTo>
                    <a:pt x="102" y="106"/>
                  </a:lnTo>
                  <a:lnTo>
                    <a:pt x="102" y="109"/>
                  </a:lnTo>
                  <a:lnTo>
                    <a:pt x="102" y="112"/>
                  </a:lnTo>
                  <a:lnTo>
                    <a:pt x="99" y="115"/>
                  </a:lnTo>
                  <a:lnTo>
                    <a:pt x="96" y="115"/>
                  </a:lnTo>
                  <a:lnTo>
                    <a:pt x="96" y="119"/>
                  </a:lnTo>
                  <a:lnTo>
                    <a:pt x="93" y="119"/>
                  </a:lnTo>
                  <a:lnTo>
                    <a:pt x="89" y="119"/>
                  </a:lnTo>
                  <a:lnTo>
                    <a:pt x="86" y="119"/>
                  </a:lnTo>
                  <a:lnTo>
                    <a:pt x="83" y="119"/>
                  </a:lnTo>
                  <a:lnTo>
                    <a:pt x="80" y="115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0" y="103"/>
                  </a:lnTo>
                  <a:lnTo>
                    <a:pt x="80" y="99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48" name="Freeform 231"/>
            <p:cNvSpPr>
              <a:spLocks noEditPoints="1"/>
            </p:cNvSpPr>
            <p:nvPr/>
          </p:nvSpPr>
          <p:spPr bwMode="auto">
            <a:xfrm>
              <a:off x="186" y="3494"/>
              <a:ext cx="25" cy="23"/>
            </a:xfrm>
            <a:custGeom>
              <a:avLst/>
              <a:gdLst>
                <a:gd name="T0" fmla="*/ 22 w 25"/>
                <a:gd name="T1" fmla="*/ 19 h 23"/>
                <a:gd name="T2" fmla="*/ 25 w 25"/>
                <a:gd name="T3" fmla="*/ 16 h 23"/>
                <a:gd name="T4" fmla="*/ 25 w 25"/>
                <a:gd name="T5" fmla="*/ 16 h 23"/>
                <a:gd name="T6" fmla="*/ 25 w 25"/>
                <a:gd name="T7" fmla="*/ 13 h 23"/>
                <a:gd name="T8" fmla="*/ 25 w 25"/>
                <a:gd name="T9" fmla="*/ 10 h 23"/>
                <a:gd name="T10" fmla="*/ 25 w 25"/>
                <a:gd name="T11" fmla="*/ 10 h 23"/>
                <a:gd name="T12" fmla="*/ 25 w 25"/>
                <a:gd name="T13" fmla="*/ 7 h 23"/>
                <a:gd name="T14" fmla="*/ 25 w 25"/>
                <a:gd name="T15" fmla="*/ 3 h 23"/>
                <a:gd name="T16" fmla="*/ 22 w 25"/>
                <a:gd name="T17" fmla="*/ 3 h 23"/>
                <a:gd name="T18" fmla="*/ 22 w 25"/>
                <a:gd name="T19" fmla="*/ 0 h 23"/>
                <a:gd name="T20" fmla="*/ 19 w 25"/>
                <a:gd name="T21" fmla="*/ 0 h 23"/>
                <a:gd name="T22" fmla="*/ 16 w 25"/>
                <a:gd name="T23" fmla="*/ 0 h 23"/>
                <a:gd name="T24" fmla="*/ 12 w 25"/>
                <a:gd name="T25" fmla="*/ 0 h 23"/>
                <a:gd name="T26" fmla="*/ 12 w 25"/>
                <a:gd name="T27" fmla="*/ 0 h 23"/>
                <a:gd name="T28" fmla="*/ 9 w 25"/>
                <a:gd name="T29" fmla="*/ 0 h 23"/>
                <a:gd name="T30" fmla="*/ 6 w 25"/>
                <a:gd name="T31" fmla="*/ 3 h 23"/>
                <a:gd name="T32" fmla="*/ 3 w 25"/>
                <a:gd name="T33" fmla="*/ 3 h 23"/>
                <a:gd name="T34" fmla="*/ 3 w 25"/>
                <a:gd name="T35" fmla="*/ 7 h 23"/>
                <a:gd name="T36" fmla="*/ 0 w 25"/>
                <a:gd name="T37" fmla="*/ 7 h 23"/>
                <a:gd name="T38" fmla="*/ 0 w 25"/>
                <a:gd name="T39" fmla="*/ 10 h 23"/>
                <a:gd name="T40" fmla="*/ 0 w 25"/>
                <a:gd name="T41" fmla="*/ 13 h 23"/>
                <a:gd name="T42" fmla="*/ 0 w 25"/>
                <a:gd name="T43" fmla="*/ 13 h 23"/>
                <a:gd name="T44" fmla="*/ 0 w 25"/>
                <a:gd name="T45" fmla="*/ 16 h 23"/>
                <a:gd name="T46" fmla="*/ 3 w 25"/>
                <a:gd name="T47" fmla="*/ 16 h 23"/>
                <a:gd name="T48" fmla="*/ 3 w 25"/>
                <a:gd name="T49" fmla="*/ 19 h 23"/>
                <a:gd name="T50" fmla="*/ 6 w 25"/>
                <a:gd name="T51" fmla="*/ 23 h 23"/>
                <a:gd name="T52" fmla="*/ 6 w 25"/>
                <a:gd name="T53" fmla="*/ 23 h 23"/>
                <a:gd name="T54" fmla="*/ 9 w 25"/>
                <a:gd name="T55" fmla="*/ 23 h 23"/>
                <a:gd name="T56" fmla="*/ 12 w 25"/>
                <a:gd name="T57" fmla="*/ 23 h 23"/>
                <a:gd name="T58" fmla="*/ 16 w 25"/>
                <a:gd name="T59" fmla="*/ 23 h 23"/>
                <a:gd name="T60" fmla="*/ 19 w 25"/>
                <a:gd name="T61" fmla="*/ 23 h 23"/>
                <a:gd name="T62" fmla="*/ 19 w 25"/>
                <a:gd name="T63" fmla="*/ 19 h 23"/>
                <a:gd name="T64" fmla="*/ 22 w 25"/>
                <a:gd name="T65" fmla="*/ 19 h 23"/>
                <a:gd name="T66" fmla="*/ 22 w 25"/>
                <a:gd name="T67" fmla="*/ 19 h 23"/>
                <a:gd name="T68" fmla="*/ 9 w 25"/>
                <a:gd name="T69" fmla="*/ 7 h 23"/>
                <a:gd name="T70" fmla="*/ 9 w 25"/>
                <a:gd name="T71" fmla="*/ 7 h 23"/>
                <a:gd name="T72" fmla="*/ 12 w 25"/>
                <a:gd name="T73" fmla="*/ 3 h 23"/>
                <a:gd name="T74" fmla="*/ 16 w 25"/>
                <a:gd name="T75" fmla="*/ 3 h 23"/>
                <a:gd name="T76" fmla="*/ 19 w 25"/>
                <a:gd name="T77" fmla="*/ 7 h 23"/>
                <a:gd name="T78" fmla="*/ 22 w 25"/>
                <a:gd name="T79" fmla="*/ 10 h 23"/>
                <a:gd name="T80" fmla="*/ 22 w 25"/>
                <a:gd name="T81" fmla="*/ 10 h 23"/>
                <a:gd name="T82" fmla="*/ 19 w 25"/>
                <a:gd name="T83" fmla="*/ 13 h 23"/>
                <a:gd name="T84" fmla="*/ 19 w 25"/>
                <a:gd name="T85" fmla="*/ 16 h 23"/>
                <a:gd name="T86" fmla="*/ 16 w 25"/>
                <a:gd name="T87" fmla="*/ 16 h 23"/>
                <a:gd name="T88" fmla="*/ 12 w 25"/>
                <a:gd name="T89" fmla="*/ 19 h 23"/>
                <a:gd name="T90" fmla="*/ 9 w 25"/>
                <a:gd name="T91" fmla="*/ 16 h 23"/>
                <a:gd name="T92" fmla="*/ 6 w 25"/>
                <a:gd name="T93" fmla="*/ 16 h 23"/>
                <a:gd name="T94" fmla="*/ 6 w 25"/>
                <a:gd name="T95" fmla="*/ 13 h 23"/>
                <a:gd name="T96" fmla="*/ 6 w 25"/>
                <a:gd name="T97" fmla="*/ 10 h 23"/>
                <a:gd name="T98" fmla="*/ 6 w 25"/>
                <a:gd name="T99" fmla="*/ 10 h 23"/>
                <a:gd name="T100" fmla="*/ 9 w 25"/>
                <a:gd name="T101" fmla="*/ 7 h 23"/>
                <a:gd name="T102" fmla="*/ 9 w 25"/>
                <a:gd name="T103" fmla="*/ 7 h 2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"/>
                <a:gd name="T157" fmla="*/ 0 h 23"/>
                <a:gd name="T158" fmla="*/ 25 w 25"/>
                <a:gd name="T159" fmla="*/ 23 h 2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" h="23">
                  <a:moveTo>
                    <a:pt x="22" y="19"/>
                  </a:moveTo>
                  <a:lnTo>
                    <a:pt x="25" y="16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7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2" y="23"/>
                  </a:lnTo>
                  <a:lnTo>
                    <a:pt x="16" y="23"/>
                  </a:lnTo>
                  <a:lnTo>
                    <a:pt x="19" y="23"/>
                  </a:lnTo>
                  <a:lnTo>
                    <a:pt x="19" y="19"/>
                  </a:lnTo>
                  <a:lnTo>
                    <a:pt x="22" y="19"/>
                  </a:lnTo>
                  <a:close/>
                  <a:moveTo>
                    <a:pt x="9" y="7"/>
                  </a:moveTo>
                  <a:lnTo>
                    <a:pt x="9" y="7"/>
                  </a:lnTo>
                  <a:lnTo>
                    <a:pt x="12" y="3"/>
                  </a:lnTo>
                  <a:lnTo>
                    <a:pt x="16" y="3"/>
                  </a:lnTo>
                  <a:lnTo>
                    <a:pt x="19" y="7"/>
                  </a:lnTo>
                  <a:lnTo>
                    <a:pt x="22" y="10"/>
                  </a:lnTo>
                  <a:lnTo>
                    <a:pt x="19" y="13"/>
                  </a:lnTo>
                  <a:lnTo>
                    <a:pt x="19" y="16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5E96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49" name="Freeform 232"/>
            <p:cNvSpPr>
              <a:spLocks noEditPoints="1"/>
            </p:cNvSpPr>
            <p:nvPr/>
          </p:nvSpPr>
          <p:spPr bwMode="auto">
            <a:xfrm>
              <a:off x="93" y="3206"/>
              <a:ext cx="291" cy="330"/>
            </a:xfrm>
            <a:custGeom>
              <a:avLst/>
              <a:gdLst>
                <a:gd name="T0" fmla="*/ 249 w 291"/>
                <a:gd name="T1" fmla="*/ 3 h 330"/>
                <a:gd name="T2" fmla="*/ 147 w 291"/>
                <a:gd name="T3" fmla="*/ 90 h 330"/>
                <a:gd name="T4" fmla="*/ 109 w 291"/>
                <a:gd name="T5" fmla="*/ 122 h 330"/>
                <a:gd name="T6" fmla="*/ 86 w 291"/>
                <a:gd name="T7" fmla="*/ 163 h 330"/>
                <a:gd name="T8" fmla="*/ 86 w 291"/>
                <a:gd name="T9" fmla="*/ 323 h 330"/>
                <a:gd name="T10" fmla="*/ 128 w 291"/>
                <a:gd name="T11" fmla="*/ 320 h 330"/>
                <a:gd name="T12" fmla="*/ 205 w 291"/>
                <a:gd name="T13" fmla="*/ 246 h 330"/>
                <a:gd name="T14" fmla="*/ 230 w 291"/>
                <a:gd name="T15" fmla="*/ 214 h 330"/>
                <a:gd name="T16" fmla="*/ 259 w 291"/>
                <a:gd name="T17" fmla="*/ 192 h 330"/>
                <a:gd name="T18" fmla="*/ 291 w 291"/>
                <a:gd name="T19" fmla="*/ 160 h 330"/>
                <a:gd name="T20" fmla="*/ 285 w 291"/>
                <a:gd name="T21" fmla="*/ 141 h 330"/>
                <a:gd name="T22" fmla="*/ 281 w 291"/>
                <a:gd name="T23" fmla="*/ 109 h 330"/>
                <a:gd name="T24" fmla="*/ 265 w 291"/>
                <a:gd name="T25" fmla="*/ 106 h 330"/>
                <a:gd name="T26" fmla="*/ 253 w 291"/>
                <a:gd name="T27" fmla="*/ 67 h 330"/>
                <a:gd name="T28" fmla="*/ 275 w 291"/>
                <a:gd name="T29" fmla="*/ 35 h 330"/>
                <a:gd name="T30" fmla="*/ 281 w 291"/>
                <a:gd name="T31" fmla="*/ 6 h 330"/>
                <a:gd name="T32" fmla="*/ 115 w 291"/>
                <a:gd name="T33" fmla="*/ 227 h 330"/>
                <a:gd name="T34" fmla="*/ 141 w 291"/>
                <a:gd name="T35" fmla="*/ 295 h 330"/>
                <a:gd name="T36" fmla="*/ 115 w 291"/>
                <a:gd name="T37" fmla="*/ 317 h 330"/>
                <a:gd name="T38" fmla="*/ 93 w 291"/>
                <a:gd name="T39" fmla="*/ 314 h 330"/>
                <a:gd name="T40" fmla="*/ 32 w 291"/>
                <a:gd name="T41" fmla="*/ 230 h 330"/>
                <a:gd name="T42" fmla="*/ 73 w 291"/>
                <a:gd name="T43" fmla="*/ 192 h 330"/>
                <a:gd name="T44" fmla="*/ 93 w 291"/>
                <a:gd name="T45" fmla="*/ 179 h 330"/>
                <a:gd name="T46" fmla="*/ 137 w 291"/>
                <a:gd name="T47" fmla="*/ 128 h 330"/>
                <a:gd name="T48" fmla="*/ 195 w 291"/>
                <a:gd name="T49" fmla="*/ 102 h 330"/>
                <a:gd name="T50" fmla="*/ 233 w 291"/>
                <a:gd name="T51" fmla="*/ 141 h 330"/>
                <a:gd name="T52" fmla="*/ 169 w 291"/>
                <a:gd name="T53" fmla="*/ 154 h 330"/>
                <a:gd name="T54" fmla="*/ 160 w 291"/>
                <a:gd name="T55" fmla="*/ 211 h 330"/>
                <a:gd name="T56" fmla="*/ 201 w 291"/>
                <a:gd name="T57" fmla="*/ 150 h 330"/>
                <a:gd name="T58" fmla="*/ 195 w 291"/>
                <a:gd name="T59" fmla="*/ 144 h 330"/>
                <a:gd name="T60" fmla="*/ 217 w 291"/>
                <a:gd name="T61" fmla="*/ 214 h 330"/>
                <a:gd name="T62" fmla="*/ 185 w 291"/>
                <a:gd name="T63" fmla="*/ 250 h 330"/>
                <a:gd name="T64" fmla="*/ 163 w 291"/>
                <a:gd name="T65" fmla="*/ 221 h 330"/>
                <a:gd name="T66" fmla="*/ 185 w 291"/>
                <a:gd name="T67" fmla="*/ 170 h 330"/>
                <a:gd name="T68" fmla="*/ 189 w 291"/>
                <a:gd name="T69" fmla="*/ 154 h 330"/>
                <a:gd name="T70" fmla="*/ 205 w 291"/>
                <a:gd name="T71" fmla="*/ 173 h 330"/>
                <a:gd name="T72" fmla="*/ 240 w 291"/>
                <a:gd name="T73" fmla="*/ 195 h 330"/>
                <a:gd name="T74" fmla="*/ 281 w 291"/>
                <a:gd name="T75" fmla="*/ 154 h 330"/>
                <a:gd name="T76" fmla="*/ 272 w 291"/>
                <a:gd name="T77" fmla="*/ 179 h 330"/>
                <a:gd name="T78" fmla="*/ 230 w 291"/>
                <a:gd name="T79" fmla="*/ 186 h 330"/>
                <a:gd name="T80" fmla="*/ 233 w 291"/>
                <a:gd name="T81" fmla="*/ 173 h 330"/>
                <a:gd name="T82" fmla="*/ 262 w 291"/>
                <a:gd name="T83" fmla="*/ 160 h 330"/>
                <a:gd name="T84" fmla="*/ 281 w 291"/>
                <a:gd name="T85" fmla="*/ 154 h 330"/>
                <a:gd name="T86" fmla="*/ 281 w 291"/>
                <a:gd name="T87" fmla="*/ 134 h 330"/>
                <a:gd name="T88" fmla="*/ 253 w 291"/>
                <a:gd name="T89" fmla="*/ 160 h 330"/>
                <a:gd name="T90" fmla="*/ 214 w 291"/>
                <a:gd name="T91" fmla="*/ 166 h 330"/>
                <a:gd name="T92" fmla="*/ 224 w 291"/>
                <a:gd name="T93" fmla="*/ 150 h 330"/>
                <a:gd name="T94" fmla="*/ 256 w 291"/>
                <a:gd name="T95" fmla="*/ 134 h 330"/>
                <a:gd name="T96" fmla="*/ 272 w 291"/>
                <a:gd name="T97" fmla="*/ 112 h 330"/>
                <a:gd name="T98" fmla="*/ 275 w 291"/>
                <a:gd name="T99" fmla="*/ 112 h 330"/>
                <a:gd name="T100" fmla="*/ 253 w 291"/>
                <a:gd name="T101" fmla="*/ 77 h 330"/>
                <a:gd name="T102" fmla="*/ 262 w 291"/>
                <a:gd name="T103" fmla="*/ 96 h 330"/>
                <a:gd name="T104" fmla="*/ 227 w 291"/>
                <a:gd name="T105" fmla="*/ 109 h 330"/>
                <a:gd name="T106" fmla="*/ 214 w 291"/>
                <a:gd name="T107" fmla="*/ 93 h 330"/>
                <a:gd name="T108" fmla="*/ 224 w 291"/>
                <a:gd name="T109" fmla="*/ 80 h 330"/>
                <a:gd name="T110" fmla="*/ 269 w 291"/>
                <a:gd name="T111" fmla="*/ 26 h 330"/>
                <a:gd name="T112" fmla="*/ 233 w 291"/>
                <a:gd name="T113" fmla="*/ 61 h 330"/>
                <a:gd name="T114" fmla="*/ 182 w 291"/>
                <a:gd name="T115" fmla="*/ 96 h 330"/>
                <a:gd name="T116" fmla="*/ 137 w 291"/>
                <a:gd name="T117" fmla="*/ 115 h 330"/>
                <a:gd name="T118" fmla="*/ 125 w 291"/>
                <a:gd name="T119" fmla="*/ 122 h 330"/>
                <a:gd name="T120" fmla="*/ 195 w 291"/>
                <a:gd name="T121" fmla="*/ 61 h 330"/>
                <a:gd name="T122" fmla="*/ 269 w 291"/>
                <a:gd name="T123" fmla="*/ 13 h 3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1"/>
                <a:gd name="T187" fmla="*/ 0 h 330"/>
                <a:gd name="T188" fmla="*/ 291 w 291"/>
                <a:gd name="T189" fmla="*/ 330 h 3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1" h="330">
                  <a:moveTo>
                    <a:pt x="278" y="3"/>
                  </a:moveTo>
                  <a:lnTo>
                    <a:pt x="275" y="3"/>
                  </a:lnTo>
                  <a:lnTo>
                    <a:pt x="272" y="0"/>
                  </a:lnTo>
                  <a:lnTo>
                    <a:pt x="269" y="0"/>
                  </a:lnTo>
                  <a:lnTo>
                    <a:pt x="265" y="0"/>
                  </a:lnTo>
                  <a:lnTo>
                    <a:pt x="262" y="0"/>
                  </a:lnTo>
                  <a:lnTo>
                    <a:pt x="256" y="0"/>
                  </a:lnTo>
                  <a:lnTo>
                    <a:pt x="253" y="0"/>
                  </a:lnTo>
                  <a:lnTo>
                    <a:pt x="249" y="3"/>
                  </a:lnTo>
                  <a:lnTo>
                    <a:pt x="237" y="16"/>
                  </a:lnTo>
                  <a:lnTo>
                    <a:pt x="224" y="26"/>
                  </a:lnTo>
                  <a:lnTo>
                    <a:pt x="211" y="35"/>
                  </a:lnTo>
                  <a:lnTo>
                    <a:pt x="198" y="45"/>
                  </a:lnTo>
                  <a:lnTo>
                    <a:pt x="185" y="54"/>
                  </a:lnTo>
                  <a:lnTo>
                    <a:pt x="176" y="64"/>
                  </a:lnTo>
                  <a:lnTo>
                    <a:pt x="163" y="74"/>
                  </a:lnTo>
                  <a:lnTo>
                    <a:pt x="153" y="83"/>
                  </a:lnTo>
                  <a:lnTo>
                    <a:pt x="147" y="90"/>
                  </a:lnTo>
                  <a:lnTo>
                    <a:pt x="137" y="96"/>
                  </a:lnTo>
                  <a:lnTo>
                    <a:pt x="131" y="102"/>
                  </a:lnTo>
                  <a:lnTo>
                    <a:pt x="125" y="109"/>
                  </a:lnTo>
                  <a:lnTo>
                    <a:pt x="121" y="112"/>
                  </a:lnTo>
                  <a:lnTo>
                    <a:pt x="118" y="115"/>
                  </a:lnTo>
                  <a:lnTo>
                    <a:pt x="115" y="118"/>
                  </a:lnTo>
                  <a:lnTo>
                    <a:pt x="112" y="118"/>
                  </a:lnTo>
                  <a:lnTo>
                    <a:pt x="109" y="122"/>
                  </a:lnTo>
                  <a:lnTo>
                    <a:pt x="109" y="128"/>
                  </a:lnTo>
                  <a:lnTo>
                    <a:pt x="105" y="131"/>
                  </a:lnTo>
                  <a:lnTo>
                    <a:pt x="102" y="134"/>
                  </a:lnTo>
                  <a:lnTo>
                    <a:pt x="99" y="141"/>
                  </a:lnTo>
                  <a:lnTo>
                    <a:pt x="96" y="144"/>
                  </a:lnTo>
                  <a:lnTo>
                    <a:pt x="96" y="147"/>
                  </a:lnTo>
                  <a:lnTo>
                    <a:pt x="93" y="154"/>
                  </a:lnTo>
                  <a:lnTo>
                    <a:pt x="89" y="157"/>
                  </a:lnTo>
                  <a:lnTo>
                    <a:pt x="89" y="160"/>
                  </a:lnTo>
                  <a:lnTo>
                    <a:pt x="86" y="163"/>
                  </a:lnTo>
                  <a:lnTo>
                    <a:pt x="86" y="170"/>
                  </a:lnTo>
                  <a:lnTo>
                    <a:pt x="83" y="173"/>
                  </a:lnTo>
                  <a:lnTo>
                    <a:pt x="83" y="176"/>
                  </a:lnTo>
                  <a:lnTo>
                    <a:pt x="80" y="179"/>
                  </a:lnTo>
                  <a:lnTo>
                    <a:pt x="77" y="179"/>
                  </a:lnTo>
                  <a:lnTo>
                    <a:pt x="73" y="182"/>
                  </a:lnTo>
                  <a:lnTo>
                    <a:pt x="0" y="246"/>
                  </a:lnTo>
                  <a:lnTo>
                    <a:pt x="83" y="320"/>
                  </a:lnTo>
                  <a:lnTo>
                    <a:pt x="86" y="323"/>
                  </a:lnTo>
                  <a:lnTo>
                    <a:pt x="89" y="327"/>
                  </a:lnTo>
                  <a:lnTo>
                    <a:pt x="96" y="330"/>
                  </a:lnTo>
                  <a:lnTo>
                    <a:pt x="105" y="330"/>
                  </a:lnTo>
                  <a:lnTo>
                    <a:pt x="109" y="330"/>
                  </a:lnTo>
                  <a:lnTo>
                    <a:pt x="112" y="330"/>
                  </a:lnTo>
                  <a:lnTo>
                    <a:pt x="115" y="327"/>
                  </a:lnTo>
                  <a:lnTo>
                    <a:pt x="118" y="327"/>
                  </a:lnTo>
                  <a:lnTo>
                    <a:pt x="121" y="323"/>
                  </a:lnTo>
                  <a:lnTo>
                    <a:pt x="125" y="323"/>
                  </a:lnTo>
                  <a:lnTo>
                    <a:pt x="128" y="320"/>
                  </a:lnTo>
                  <a:lnTo>
                    <a:pt x="131" y="317"/>
                  </a:lnTo>
                  <a:lnTo>
                    <a:pt x="182" y="272"/>
                  </a:lnTo>
                  <a:lnTo>
                    <a:pt x="176" y="266"/>
                  </a:lnTo>
                  <a:lnTo>
                    <a:pt x="182" y="262"/>
                  </a:lnTo>
                  <a:lnTo>
                    <a:pt x="185" y="259"/>
                  </a:lnTo>
                  <a:lnTo>
                    <a:pt x="192" y="256"/>
                  </a:lnTo>
                  <a:lnTo>
                    <a:pt x="195" y="253"/>
                  </a:lnTo>
                  <a:lnTo>
                    <a:pt x="201" y="250"/>
                  </a:lnTo>
                  <a:lnTo>
                    <a:pt x="205" y="246"/>
                  </a:lnTo>
                  <a:lnTo>
                    <a:pt x="208" y="240"/>
                  </a:lnTo>
                  <a:lnTo>
                    <a:pt x="211" y="237"/>
                  </a:lnTo>
                  <a:lnTo>
                    <a:pt x="214" y="234"/>
                  </a:lnTo>
                  <a:lnTo>
                    <a:pt x="214" y="230"/>
                  </a:lnTo>
                  <a:lnTo>
                    <a:pt x="217" y="227"/>
                  </a:lnTo>
                  <a:lnTo>
                    <a:pt x="221" y="224"/>
                  </a:lnTo>
                  <a:lnTo>
                    <a:pt x="224" y="221"/>
                  </a:lnTo>
                  <a:lnTo>
                    <a:pt x="227" y="218"/>
                  </a:lnTo>
                  <a:lnTo>
                    <a:pt x="230" y="214"/>
                  </a:lnTo>
                  <a:lnTo>
                    <a:pt x="233" y="211"/>
                  </a:lnTo>
                  <a:lnTo>
                    <a:pt x="237" y="211"/>
                  </a:lnTo>
                  <a:lnTo>
                    <a:pt x="240" y="208"/>
                  </a:lnTo>
                  <a:lnTo>
                    <a:pt x="243" y="205"/>
                  </a:lnTo>
                  <a:lnTo>
                    <a:pt x="246" y="202"/>
                  </a:lnTo>
                  <a:lnTo>
                    <a:pt x="253" y="198"/>
                  </a:lnTo>
                  <a:lnTo>
                    <a:pt x="256" y="195"/>
                  </a:lnTo>
                  <a:lnTo>
                    <a:pt x="259" y="192"/>
                  </a:lnTo>
                  <a:lnTo>
                    <a:pt x="265" y="192"/>
                  </a:lnTo>
                  <a:lnTo>
                    <a:pt x="288" y="176"/>
                  </a:lnTo>
                  <a:lnTo>
                    <a:pt x="291" y="173"/>
                  </a:lnTo>
                  <a:lnTo>
                    <a:pt x="291" y="170"/>
                  </a:lnTo>
                  <a:lnTo>
                    <a:pt x="291" y="166"/>
                  </a:lnTo>
                  <a:lnTo>
                    <a:pt x="291" y="160"/>
                  </a:lnTo>
                  <a:lnTo>
                    <a:pt x="291" y="154"/>
                  </a:lnTo>
                  <a:lnTo>
                    <a:pt x="291" y="150"/>
                  </a:lnTo>
                  <a:lnTo>
                    <a:pt x="288" y="147"/>
                  </a:lnTo>
                  <a:lnTo>
                    <a:pt x="288" y="144"/>
                  </a:lnTo>
                  <a:lnTo>
                    <a:pt x="285" y="144"/>
                  </a:lnTo>
                  <a:lnTo>
                    <a:pt x="281" y="144"/>
                  </a:lnTo>
                  <a:lnTo>
                    <a:pt x="285" y="144"/>
                  </a:lnTo>
                  <a:lnTo>
                    <a:pt x="285" y="141"/>
                  </a:lnTo>
                  <a:lnTo>
                    <a:pt x="288" y="138"/>
                  </a:lnTo>
                  <a:lnTo>
                    <a:pt x="288" y="134"/>
                  </a:lnTo>
                  <a:lnTo>
                    <a:pt x="291" y="131"/>
                  </a:lnTo>
                  <a:lnTo>
                    <a:pt x="288" y="125"/>
                  </a:lnTo>
                  <a:lnTo>
                    <a:pt x="285" y="118"/>
                  </a:lnTo>
                  <a:lnTo>
                    <a:pt x="285" y="112"/>
                  </a:lnTo>
                  <a:lnTo>
                    <a:pt x="281" y="109"/>
                  </a:lnTo>
                  <a:lnTo>
                    <a:pt x="278" y="106"/>
                  </a:lnTo>
                  <a:lnTo>
                    <a:pt x="275" y="106"/>
                  </a:lnTo>
                  <a:lnTo>
                    <a:pt x="272" y="102"/>
                  </a:lnTo>
                  <a:lnTo>
                    <a:pt x="269" y="102"/>
                  </a:lnTo>
                  <a:lnTo>
                    <a:pt x="265" y="106"/>
                  </a:lnTo>
                  <a:lnTo>
                    <a:pt x="269" y="96"/>
                  </a:lnTo>
                  <a:lnTo>
                    <a:pt x="272" y="93"/>
                  </a:lnTo>
                  <a:lnTo>
                    <a:pt x="272" y="90"/>
                  </a:lnTo>
                  <a:lnTo>
                    <a:pt x="269" y="86"/>
                  </a:lnTo>
                  <a:lnTo>
                    <a:pt x="269" y="83"/>
                  </a:lnTo>
                  <a:lnTo>
                    <a:pt x="259" y="70"/>
                  </a:lnTo>
                  <a:lnTo>
                    <a:pt x="256" y="67"/>
                  </a:lnTo>
                  <a:lnTo>
                    <a:pt x="253" y="67"/>
                  </a:lnTo>
                  <a:lnTo>
                    <a:pt x="249" y="67"/>
                  </a:lnTo>
                  <a:lnTo>
                    <a:pt x="246" y="67"/>
                  </a:lnTo>
                  <a:lnTo>
                    <a:pt x="237" y="70"/>
                  </a:lnTo>
                  <a:lnTo>
                    <a:pt x="243" y="64"/>
                  </a:lnTo>
                  <a:lnTo>
                    <a:pt x="249" y="58"/>
                  </a:lnTo>
                  <a:lnTo>
                    <a:pt x="256" y="51"/>
                  </a:lnTo>
                  <a:lnTo>
                    <a:pt x="262" y="45"/>
                  </a:lnTo>
                  <a:lnTo>
                    <a:pt x="269" y="38"/>
                  </a:lnTo>
                  <a:lnTo>
                    <a:pt x="275" y="35"/>
                  </a:lnTo>
                  <a:lnTo>
                    <a:pt x="278" y="32"/>
                  </a:lnTo>
                  <a:lnTo>
                    <a:pt x="278" y="29"/>
                  </a:lnTo>
                  <a:lnTo>
                    <a:pt x="281" y="26"/>
                  </a:lnTo>
                  <a:lnTo>
                    <a:pt x="281" y="22"/>
                  </a:lnTo>
                  <a:lnTo>
                    <a:pt x="285" y="19"/>
                  </a:lnTo>
                  <a:lnTo>
                    <a:pt x="285" y="16"/>
                  </a:lnTo>
                  <a:lnTo>
                    <a:pt x="285" y="13"/>
                  </a:lnTo>
                  <a:lnTo>
                    <a:pt x="281" y="10"/>
                  </a:lnTo>
                  <a:lnTo>
                    <a:pt x="281" y="6"/>
                  </a:lnTo>
                  <a:lnTo>
                    <a:pt x="278" y="3"/>
                  </a:lnTo>
                  <a:close/>
                  <a:moveTo>
                    <a:pt x="115" y="227"/>
                  </a:moveTo>
                  <a:lnTo>
                    <a:pt x="115" y="227"/>
                  </a:lnTo>
                  <a:lnTo>
                    <a:pt x="131" y="243"/>
                  </a:lnTo>
                  <a:lnTo>
                    <a:pt x="147" y="256"/>
                  </a:lnTo>
                  <a:lnTo>
                    <a:pt x="160" y="269"/>
                  </a:lnTo>
                  <a:lnTo>
                    <a:pt x="166" y="272"/>
                  </a:lnTo>
                  <a:lnTo>
                    <a:pt x="163" y="275"/>
                  </a:lnTo>
                  <a:lnTo>
                    <a:pt x="157" y="282"/>
                  </a:lnTo>
                  <a:lnTo>
                    <a:pt x="150" y="288"/>
                  </a:lnTo>
                  <a:lnTo>
                    <a:pt x="141" y="295"/>
                  </a:lnTo>
                  <a:lnTo>
                    <a:pt x="134" y="301"/>
                  </a:lnTo>
                  <a:lnTo>
                    <a:pt x="128" y="307"/>
                  </a:lnTo>
                  <a:lnTo>
                    <a:pt x="125" y="311"/>
                  </a:lnTo>
                  <a:lnTo>
                    <a:pt x="121" y="311"/>
                  </a:lnTo>
                  <a:lnTo>
                    <a:pt x="121" y="314"/>
                  </a:lnTo>
                  <a:lnTo>
                    <a:pt x="118" y="314"/>
                  </a:lnTo>
                  <a:lnTo>
                    <a:pt x="118" y="317"/>
                  </a:lnTo>
                  <a:lnTo>
                    <a:pt x="115" y="317"/>
                  </a:lnTo>
                  <a:lnTo>
                    <a:pt x="112" y="320"/>
                  </a:lnTo>
                  <a:lnTo>
                    <a:pt x="109" y="320"/>
                  </a:lnTo>
                  <a:lnTo>
                    <a:pt x="102" y="320"/>
                  </a:lnTo>
                  <a:lnTo>
                    <a:pt x="99" y="317"/>
                  </a:lnTo>
                  <a:lnTo>
                    <a:pt x="96" y="317"/>
                  </a:lnTo>
                  <a:lnTo>
                    <a:pt x="93" y="314"/>
                  </a:lnTo>
                  <a:lnTo>
                    <a:pt x="83" y="304"/>
                  </a:lnTo>
                  <a:lnTo>
                    <a:pt x="61" y="285"/>
                  </a:lnTo>
                  <a:lnTo>
                    <a:pt x="35" y="262"/>
                  </a:lnTo>
                  <a:lnTo>
                    <a:pt x="16" y="243"/>
                  </a:lnTo>
                  <a:lnTo>
                    <a:pt x="19" y="243"/>
                  </a:lnTo>
                  <a:lnTo>
                    <a:pt x="19" y="240"/>
                  </a:lnTo>
                  <a:lnTo>
                    <a:pt x="22" y="237"/>
                  </a:lnTo>
                  <a:lnTo>
                    <a:pt x="29" y="234"/>
                  </a:lnTo>
                  <a:lnTo>
                    <a:pt x="32" y="230"/>
                  </a:lnTo>
                  <a:lnTo>
                    <a:pt x="35" y="227"/>
                  </a:lnTo>
                  <a:lnTo>
                    <a:pt x="41" y="224"/>
                  </a:lnTo>
                  <a:lnTo>
                    <a:pt x="45" y="218"/>
                  </a:lnTo>
                  <a:lnTo>
                    <a:pt x="51" y="214"/>
                  </a:lnTo>
                  <a:lnTo>
                    <a:pt x="54" y="208"/>
                  </a:lnTo>
                  <a:lnTo>
                    <a:pt x="61" y="205"/>
                  </a:lnTo>
                  <a:lnTo>
                    <a:pt x="64" y="202"/>
                  </a:lnTo>
                  <a:lnTo>
                    <a:pt x="67" y="198"/>
                  </a:lnTo>
                  <a:lnTo>
                    <a:pt x="70" y="195"/>
                  </a:lnTo>
                  <a:lnTo>
                    <a:pt x="73" y="192"/>
                  </a:lnTo>
                  <a:lnTo>
                    <a:pt x="77" y="192"/>
                  </a:lnTo>
                  <a:lnTo>
                    <a:pt x="80" y="195"/>
                  </a:lnTo>
                  <a:lnTo>
                    <a:pt x="89" y="205"/>
                  </a:lnTo>
                  <a:lnTo>
                    <a:pt x="102" y="214"/>
                  </a:lnTo>
                  <a:lnTo>
                    <a:pt x="115" y="227"/>
                  </a:lnTo>
                  <a:close/>
                  <a:moveTo>
                    <a:pt x="89" y="189"/>
                  </a:moveTo>
                  <a:lnTo>
                    <a:pt x="89" y="186"/>
                  </a:lnTo>
                  <a:lnTo>
                    <a:pt x="89" y="182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6" y="173"/>
                  </a:lnTo>
                  <a:lnTo>
                    <a:pt x="96" y="170"/>
                  </a:lnTo>
                  <a:lnTo>
                    <a:pt x="99" y="163"/>
                  </a:lnTo>
                  <a:lnTo>
                    <a:pt x="102" y="160"/>
                  </a:lnTo>
                  <a:lnTo>
                    <a:pt x="109" y="154"/>
                  </a:lnTo>
                  <a:lnTo>
                    <a:pt x="115" y="147"/>
                  </a:lnTo>
                  <a:lnTo>
                    <a:pt x="121" y="141"/>
                  </a:lnTo>
                  <a:lnTo>
                    <a:pt x="131" y="134"/>
                  </a:lnTo>
                  <a:lnTo>
                    <a:pt x="137" y="128"/>
                  </a:lnTo>
                  <a:lnTo>
                    <a:pt x="141" y="125"/>
                  </a:lnTo>
                  <a:lnTo>
                    <a:pt x="147" y="122"/>
                  </a:lnTo>
                  <a:lnTo>
                    <a:pt x="147" y="118"/>
                  </a:lnTo>
                  <a:lnTo>
                    <a:pt x="153" y="115"/>
                  </a:lnTo>
                  <a:lnTo>
                    <a:pt x="160" y="115"/>
                  </a:lnTo>
                  <a:lnTo>
                    <a:pt x="166" y="112"/>
                  </a:lnTo>
                  <a:lnTo>
                    <a:pt x="173" y="109"/>
                  </a:lnTo>
                  <a:lnTo>
                    <a:pt x="182" y="106"/>
                  </a:lnTo>
                  <a:lnTo>
                    <a:pt x="189" y="106"/>
                  </a:lnTo>
                  <a:lnTo>
                    <a:pt x="195" y="102"/>
                  </a:lnTo>
                  <a:lnTo>
                    <a:pt x="201" y="102"/>
                  </a:lnTo>
                  <a:lnTo>
                    <a:pt x="211" y="109"/>
                  </a:lnTo>
                  <a:lnTo>
                    <a:pt x="224" y="118"/>
                  </a:lnTo>
                  <a:lnTo>
                    <a:pt x="237" y="125"/>
                  </a:lnTo>
                  <a:lnTo>
                    <a:pt x="243" y="131"/>
                  </a:lnTo>
                  <a:lnTo>
                    <a:pt x="243" y="134"/>
                  </a:lnTo>
                  <a:lnTo>
                    <a:pt x="240" y="134"/>
                  </a:lnTo>
                  <a:lnTo>
                    <a:pt x="237" y="138"/>
                  </a:lnTo>
                  <a:lnTo>
                    <a:pt x="233" y="141"/>
                  </a:lnTo>
                  <a:lnTo>
                    <a:pt x="230" y="141"/>
                  </a:lnTo>
                  <a:lnTo>
                    <a:pt x="227" y="141"/>
                  </a:lnTo>
                  <a:lnTo>
                    <a:pt x="224" y="141"/>
                  </a:lnTo>
                  <a:lnTo>
                    <a:pt x="214" y="138"/>
                  </a:lnTo>
                  <a:lnTo>
                    <a:pt x="208" y="134"/>
                  </a:lnTo>
                  <a:lnTo>
                    <a:pt x="201" y="131"/>
                  </a:lnTo>
                  <a:lnTo>
                    <a:pt x="198" y="128"/>
                  </a:lnTo>
                  <a:lnTo>
                    <a:pt x="169" y="150"/>
                  </a:lnTo>
                  <a:lnTo>
                    <a:pt x="169" y="154"/>
                  </a:lnTo>
                  <a:lnTo>
                    <a:pt x="173" y="157"/>
                  </a:lnTo>
                  <a:lnTo>
                    <a:pt x="173" y="163"/>
                  </a:lnTo>
                  <a:lnTo>
                    <a:pt x="173" y="170"/>
                  </a:lnTo>
                  <a:lnTo>
                    <a:pt x="173" y="179"/>
                  </a:lnTo>
                  <a:lnTo>
                    <a:pt x="173" y="189"/>
                  </a:lnTo>
                  <a:lnTo>
                    <a:pt x="169" y="198"/>
                  </a:lnTo>
                  <a:lnTo>
                    <a:pt x="163" y="208"/>
                  </a:lnTo>
                  <a:lnTo>
                    <a:pt x="163" y="211"/>
                  </a:lnTo>
                  <a:lnTo>
                    <a:pt x="160" y="211"/>
                  </a:lnTo>
                  <a:lnTo>
                    <a:pt x="157" y="214"/>
                  </a:lnTo>
                  <a:lnTo>
                    <a:pt x="150" y="218"/>
                  </a:lnTo>
                  <a:lnTo>
                    <a:pt x="144" y="221"/>
                  </a:lnTo>
                  <a:lnTo>
                    <a:pt x="137" y="221"/>
                  </a:lnTo>
                  <a:lnTo>
                    <a:pt x="131" y="221"/>
                  </a:lnTo>
                  <a:lnTo>
                    <a:pt x="125" y="218"/>
                  </a:lnTo>
                  <a:lnTo>
                    <a:pt x="89" y="189"/>
                  </a:lnTo>
                  <a:close/>
                  <a:moveTo>
                    <a:pt x="208" y="147"/>
                  </a:moveTo>
                  <a:lnTo>
                    <a:pt x="201" y="150"/>
                  </a:lnTo>
                  <a:lnTo>
                    <a:pt x="198" y="150"/>
                  </a:lnTo>
                  <a:lnTo>
                    <a:pt x="198" y="147"/>
                  </a:lnTo>
                  <a:lnTo>
                    <a:pt x="195" y="147"/>
                  </a:lnTo>
                  <a:lnTo>
                    <a:pt x="192" y="144"/>
                  </a:lnTo>
                  <a:lnTo>
                    <a:pt x="195" y="144"/>
                  </a:lnTo>
                  <a:lnTo>
                    <a:pt x="195" y="141"/>
                  </a:lnTo>
                  <a:lnTo>
                    <a:pt x="198" y="144"/>
                  </a:lnTo>
                  <a:lnTo>
                    <a:pt x="201" y="144"/>
                  </a:lnTo>
                  <a:lnTo>
                    <a:pt x="205" y="144"/>
                  </a:lnTo>
                  <a:lnTo>
                    <a:pt x="208" y="147"/>
                  </a:lnTo>
                  <a:close/>
                  <a:moveTo>
                    <a:pt x="224" y="208"/>
                  </a:moveTo>
                  <a:lnTo>
                    <a:pt x="221" y="211"/>
                  </a:lnTo>
                  <a:lnTo>
                    <a:pt x="217" y="214"/>
                  </a:lnTo>
                  <a:lnTo>
                    <a:pt x="214" y="218"/>
                  </a:lnTo>
                  <a:lnTo>
                    <a:pt x="211" y="221"/>
                  </a:lnTo>
                  <a:lnTo>
                    <a:pt x="208" y="224"/>
                  </a:lnTo>
                  <a:lnTo>
                    <a:pt x="208" y="227"/>
                  </a:lnTo>
                  <a:lnTo>
                    <a:pt x="205" y="227"/>
                  </a:lnTo>
                  <a:lnTo>
                    <a:pt x="201" y="230"/>
                  </a:lnTo>
                  <a:lnTo>
                    <a:pt x="198" y="237"/>
                  </a:lnTo>
                  <a:lnTo>
                    <a:pt x="195" y="240"/>
                  </a:lnTo>
                  <a:lnTo>
                    <a:pt x="192" y="246"/>
                  </a:lnTo>
                  <a:lnTo>
                    <a:pt x="185" y="250"/>
                  </a:lnTo>
                  <a:lnTo>
                    <a:pt x="182" y="253"/>
                  </a:lnTo>
                  <a:lnTo>
                    <a:pt x="176" y="253"/>
                  </a:lnTo>
                  <a:lnTo>
                    <a:pt x="173" y="256"/>
                  </a:lnTo>
                  <a:lnTo>
                    <a:pt x="166" y="256"/>
                  </a:lnTo>
                  <a:lnTo>
                    <a:pt x="137" y="230"/>
                  </a:lnTo>
                  <a:lnTo>
                    <a:pt x="144" y="230"/>
                  </a:lnTo>
                  <a:lnTo>
                    <a:pt x="147" y="230"/>
                  </a:lnTo>
                  <a:lnTo>
                    <a:pt x="153" y="227"/>
                  </a:lnTo>
                  <a:lnTo>
                    <a:pt x="160" y="224"/>
                  </a:lnTo>
                  <a:lnTo>
                    <a:pt x="163" y="221"/>
                  </a:lnTo>
                  <a:lnTo>
                    <a:pt x="166" y="218"/>
                  </a:lnTo>
                  <a:lnTo>
                    <a:pt x="169" y="218"/>
                  </a:lnTo>
                  <a:lnTo>
                    <a:pt x="173" y="214"/>
                  </a:lnTo>
                  <a:lnTo>
                    <a:pt x="173" y="211"/>
                  </a:lnTo>
                  <a:lnTo>
                    <a:pt x="179" y="205"/>
                  </a:lnTo>
                  <a:lnTo>
                    <a:pt x="182" y="195"/>
                  </a:lnTo>
                  <a:lnTo>
                    <a:pt x="185" y="186"/>
                  </a:lnTo>
                  <a:lnTo>
                    <a:pt x="185" y="176"/>
                  </a:lnTo>
                  <a:lnTo>
                    <a:pt x="185" y="170"/>
                  </a:lnTo>
                  <a:lnTo>
                    <a:pt x="185" y="160"/>
                  </a:lnTo>
                  <a:lnTo>
                    <a:pt x="182" y="157"/>
                  </a:lnTo>
                  <a:lnTo>
                    <a:pt x="182" y="150"/>
                  </a:lnTo>
                  <a:lnTo>
                    <a:pt x="185" y="150"/>
                  </a:lnTo>
                  <a:lnTo>
                    <a:pt x="189" y="150"/>
                  </a:lnTo>
                  <a:lnTo>
                    <a:pt x="189" y="154"/>
                  </a:lnTo>
                  <a:lnTo>
                    <a:pt x="192" y="154"/>
                  </a:lnTo>
                  <a:lnTo>
                    <a:pt x="192" y="157"/>
                  </a:lnTo>
                  <a:lnTo>
                    <a:pt x="195" y="157"/>
                  </a:lnTo>
                  <a:lnTo>
                    <a:pt x="198" y="160"/>
                  </a:lnTo>
                  <a:lnTo>
                    <a:pt x="198" y="163"/>
                  </a:lnTo>
                  <a:lnTo>
                    <a:pt x="201" y="166"/>
                  </a:lnTo>
                  <a:lnTo>
                    <a:pt x="205" y="173"/>
                  </a:lnTo>
                  <a:lnTo>
                    <a:pt x="208" y="173"/>
                  </a:lnTo>
                  <a:lnTo>
                    <a:pt x="208" y="176"/>
                  </a:lnTo>
                  <a:lnTo>
                    <a:pt x="211" y="182"/>
                  </a:lnTo>
                  <a:lnTo>
                    <a:pt x="214" y="186"/>
                  </a:lnTo>
                  <a:lnTo>
                    <a:pt x="217" y="192"/>
                  </a:lnTo>
                  <a:lnTo>
                    <a:pt x="221" y="195"/>
                  </a:lnTo>
                  <a:lnTo>
                    <a:pt x="243" y="192"/>
                  </a:lnTo>
                  <a:lnTo>
                    <a:pt x="240" y="195"/>
                  </a:lnTo>
                  <a:lnTo>
                    <a:pt x="237" y="195"/>
                  </a:lnTo>
                  <a:lnTo>
                    <a:pt x="233" y="198"/>
                  </a:lnTo>
                  <a:lnTo>
                    <a:pt x="230" y="202"/>
                  </a:lnTo>
                  <a:lnTo>
                    <a:pt x="227" y="205"/>
                  </a:lnTo>
                  <a:lnTo>
                    <a:pt x="224" y="205"/>
                  </a:lnTo>
                  <a:lnTo>
                    <a:pt x="224" y="208"/>
                  </a:lnTo>
                  <a:close/>
                  <a:moveTo>
                    <a:pt x="281" y="154"/>
                  </a:moveTo>
                  <a:lnTo>
                    <a:pt x="281" y="154"/>
                  </a:lnTo>
                  <a:lnTo>
                    <a:pt x="285" y="170"/>
                  </a:lnTo>
                  <a:lnTo>
                    <a:pt x="281" y="170"/>
                  </a:lnTo>
                  <a:lnTo>
                    <a:pt x="281" y="173"/>
                  </a:lnTo>
                  <a:lnTo>
                    <a:pt x="278" y="173"/>
                  </a:lnTo>
                  <a:lnTo>
                    <a:pt x="275" y="176"/>
                  </a:lnTo>
                  <a:lnTo>
                    <a:pt x="272" y="179"/>
                  </a:lnTo>
                  <a:lnTo>
                    <a:pt x="269" y="179"/>
                  </a:lnTo>
                  <a:lnTo>
                    <a:pt x="269" y="182"/>
                  </a:lnTo>
                  <a:lnTo>
                    <a:pt x="265" y="182"/>
                  </a:lnTo>
                  <a:lnTo>
                    <a:pt x="262" y="182"/>
                  </a:lnTo>
                  <a:lnTo>
                    <a:pt x="256" y="186"/>
                  </a:lnTo>
                  <a:lnTo>
                    <a:pt x="249" y="186"/>
                  </a:lnTo>
                  <a:lnTo>
                    <a:pt x="243" y="186"/>
                  </a:lnTo>
                  <a:lnTo>
                    <a:pt x="237" y="186"/>
                  </a:lnTo>
                  <a:lnTo>
                    <a:pt x="230" y="186"/>
                  </a:lnTo>
                  <a:lnTo>
                    <a:pt x="227" y="186"/>
                  </a:lnTo>
                  <a:lnTo>
                    <a:pt x="224" y="186"/>
                  </a:lnTo>
                  <a:lnTo>
                    <a:pt x="221" y="182"/>
                  </a:lnTo>
                  <a:lnTo>
                    <a:pt x="217" y="179"/>
                  </a:lnTo>
                  <a:lnTo>
                    <a:pt x="217" y="176"/>
                  </a:lnTo>
                  <a:lnTo>
                    <a:pt x="221" y="173"/>
                  </a:lnTo>
                  <a:lnTo>
                    <a:pt x="224" y="173"/>
                  </a:lnTo>
                  <a:lnTo>
                    <a:pt x="227" y="173"/>
                  </a:lnTo>
                  <a:lnTo>
                    <a:pt x="233" y="173"/>
                  </a:lnTo>
                  <a:lnTo>
                    <a:pt x="240" y="170"/>
                  </a:lnTo>
                  <a:lnTo>
                    <a:pt x="243" y="170"/>
                  </a:lnTo>
                  <a:lnTo>
                    <a:pt x="249" y="170"/>
                  </a:lnTo>
                  <a:lnTo>
                    <a:pt x="253" y="166"/>
                  </a:lnTo>
                  <a:lnTo>
                    <a:pt x="256" y="166"/>
                  </a:lnTo>
                  <a:lnTo>
                    <a:pt x="259" y="163"/>
                  </a:lnTo>
                  <a:lnTo>
                    <a:pt x="262" y="160"/>
                  </a:lnTo>
                  <a:lnTo>
                    <a:pt x="265" y="157"/>
                  </a:lnTo>
                  <a:lnTo>
                    <a:pt x="269" y="157"/>
                  </a:lnTo>
                  <a:lnTo>
                    <a:pt x="272" y="154"/>
                  </a:lnTo>
                  <a:lnTo>
                    <a:pt x="275" y="150"/>
                  </a:lnTo>
                  <a:lnTo>
                    <a:pt x="278" y="150"/>
                  </a:lnTo>
                  <a:lnTo>
                    <a:pt x="281" y="150"/>
                  </a:lnTo>
                  <a:lnTo>
                    <a:pt x="281" y="154"/>
                  </a:lnTo>
                  <a:close/>
                  <a:moveTo>
                    <a:pt x="275" y="112"/>
                  </a:moveTo>
                  <a:lnTo>
                    <a:pt x="275" y="115"/>
                  </a:lnTo>
                  <a:lnTo>
                    <a:pt x="278" y="122"/>
                  </a:lnTo>
                  <a:lnTo>
                    <a:pt x="278" y="128"/>
                  </a:lnTo>
                  <a:lnTo>
                    <a:pt x="281" y="131"/>
                  </a:lnTo>
                  <a:lnTo>
                    <a:pt x="281" y="134"/>
                  </a:lnTo>
                  <a:lnTo>
                    <a:pt x="278" y="138"/>
                  </a:lnTo>
                  <a:lnTo>
                    <a:pt x="275" y="141"/>
                  </a:lnTo>
                  <a:lnTo>
                    <a:pt x="272" y="144"/>
                  </a:lnTo>
                  <a:lnTo>
                    <a:pt x="265" y="147"/>
                  </a:lnTo>
                  <a:lnTo>
                    <a:pt x="262" y="150"/>
                  </a:lnTo>
                  <a:lnTo>
                    <a:pt x="259" y="154"/>
                  </a:lnTo>
                  <a:lnTo>
                    <a:pt x="256" y="157"/>
                  </a:lnTo>
                  <a:lnTo>
                    <a:pt x="253" y="160"/>
                  </a:lnTo>
                  <a:lnTo>
                    <a:pt x="246" y="163"/>
                  </a:lnTo>
                  <a:lnTo>
                    <a:pt x="240" y="163"/>
                  </a:lnTo>
                  <a:lnTo>
                    <a:pt x="233" y="163"/>
                  </a:lnTo>
                  <a:lnTo>
                    <a:pt x="227" y="166"/>
                  </a:lnTo>
                  <a:lnTo>
                    <a:pt x="224" y="166"/>
                  </a:lnTo>
                  <a:lnTo>
                    <a:pt x="221" y="166"/>
                  </a:lnTo>
                  <a:lnTo>
                    <a:pt x="217" y="166"/>
                  </a:lnTo>
                  <a:lnTo>
                    <a:pt x="214" y="166"/>
                  </a:lnTo>
                  <a:lnTo>
                    <a:pt x="211" y="166"/>
                  </a:lnTo>
                  <a:lnTo>
                    <a:pt x="208" y="163"/>
                  </a:lnTo>
                  <a:lnTo>
                    <a:pt x="208" y="160"/>
                  </a:lnTo>
                  <a:lnTo>
                    <a:pt x="205" y="157"/>
                  </a:lnTo>
                  <a:lnTo>
                    <a:pt x="217" y="150"/>
                  </a:lnTo>
                  <a:lnTo>
                    <a:pt x="221" y="150"/>
                  </a:lnTo>
                  <a:lnTo>
                    <a:pt x="224" y="150"/>
                  </a:lnTo>
                  <a:lnTo>
                    <a:pt x="227" y="150"/>
                  </a:lnTo>
                  <a:lnTo>
                    <a:pt x="230" y="150"/>
                  </a:lnTo>
                  <a:lnTo>
                    <a:pt x="233" y="150"/>
                  </a:lnTo>
                  <a:lnTo>
                    <a:pt x="240" y="147"/>
                  </a:lnTo>
                  <a:lnTo>
                    <a:pt x="243" y="144"/>
                  </a:lnTo>
                  <a:lnTo>
                    <a:pt x="246" y="144"/>
                  </a:lnTo>
                  <a:lnTo>
                    <a:pt x="249" y="141"/>
                  </a:lnTo>
                  <a:lnTo>
                    <a:pt x="253" y="138"/>
                  </a:lnTo>
                  <a:lnTo>
                    <a:pt x="256" y="134"/>
                  </a:lnTo>
                  <a:lnTo>
                    <a:pt x="259" y="128"/>
                  </a:lnTo>
                  <a:lnTo>
                    <a:pt x="256" y="128"/>
                  </a:lnTo>
                  <a:lnTo>
                    <a:pt x="256" y="125"/>
                  </a:lnTo>
                  <a:lnTo>
                    <a:pt x="253" y="125"/>
                  </a:lnTo>
                  <a:lnTo>
                    <a:pt x="259" y="112"/>
                  </a:lnTo>
                  <a:lnTo>
                    <a:pt x="272" y="112"/>
                  </a:lnTo>
                  <a:lnTo>
                    <a:pt x="275" y="112"/>
                  </a:lnTo>
                  <a:close/>
                  <a:moveTo>
                    <a:pt x="246" y="74"/>
                  </a:moveTo>
                  <a:lnTo>
                    <a:pt x="246" y="74"/>
                  </a:lnTo>
                  <a:lnTo>
                    <a:pt x="249" y="74"/>
                  </a:lnTo>
                  <a:lnTo>
                    <a:pt x="249" y="77"/>
                  </a:lnTo>
                  <a:lnTo>
                    <a:pt x="253" y="77"/>
                  </a:lnTo>
                  <a:lnTo>
                    <a:pt x="256" y="83"/>
                  </a:lnTo>
                  <a:lnTo>
                    <a:pt x="259" y="86"/>
                  </a:lnTo>
                  <a:lnTo>
                    <a:pt x="262" y="86"/>
                  </a:lnTo>
                  <a:lnTo>
                    <a:pt x="262" y="90"/>
                  </a:lnTo>
                  <a:lnTo>
                    <a:pt x="262" y="93"/>
                  </a:lnTo>
                  <a:lnTo>
                    <a:pt x="262" y="96"/>
                  </a:lnTo>
                  <a:lnTo>
                    <a:pt x="259" y="96"/>
                  </a:lnTo>
                  <a:lnTo>
                    <a:pt x="259" y="99"/>
                  </a:lnTo>
                  <a:lnTo>
                    <a:pt x="256" y="102"/>
                  </a:lnTo>
                  <a:lnTo>
                    <a:pt x="253" y="106"/>
                  </a:lnTo>
                  <a:lnTo>
                    <a:pt x="249" y="112"/>
                  </a:lnTo>
                  <a:lnTo>
                    <a:pt x="249" y="115"/>
                  </a:lnTo>
                  <a:lnTo>
                    <a:pt x="246" y="118"/>
                  </a:lnTo>
                  <a:lnTo>
                    <a:pt x="240" y="115"/>
                  </a:lnTo>
                  <a:lnTo>
                    <a:pt x="233" y="112"/>
                  </a:lnTo>
                  <a:lnTo>
                    <a:pt x="227" y="109"/>
                  </a:lnTo>
                  <a:lnTo>
                    <a:pt x="224" y="102"/>
                  </a:lnTo>
                  <a:lnTo>
                    <a:pt x="233" y="90"/>
                  </a:lnTo>
                  <a:lnTo>
                    <a:pt x="227" y="90"/>
                  </a:lnTo>
                  <a:lnTo>
                    <a:pt x="217" y="99"/>
                  </a:lnTo>
                  <a:lnTo>
                    <a:pt x="214" y="99"/>
                  </a:lnTo>
                  <a:lnTo>
                    <a:pt x="214" y="96"/>
                  </a:lnTo>
                  <a:lnTo>
                    <a:pt x="211" y="96"/>
                  </a:lnTo>
                  <a:lnTo>
                    <a:pt x="214" y="93"/>
                  </a:lnTo>
                  <a:lnTo>
                    <a:pt x="217" y="90"/>
                  </a:lnTo>
                  <a:lnTo>
                    <a:pt x="217" y="86"/>
                  </a:lnTo>
                  <a:lnTo>
                    <a:pt x="221" y="86"/>
                  </a:lnTo>
                  <a:lnTo>
                    <a:pt x="221" y="83"/>
                  </a:lnTo>
                  <a:lnTo>
                    <a:pt x="224" y="83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30" y="80"/>
                  </a:lnTo>
                  <a:lnTo>
                    <a:pt x="233" y="77"/>
                  </a:lnTo>
                  <a:lnTo>
                    <a:pt x="237" y="77"/>
                  </a:lnTo>
                  <a:lnTo>
                    <a:pt x="240" y="77"/>
                  </a:lnTo>
                  <a:lnTo>
                    <a:pt x="243" y="74"/>
                  </a:lnTo>
                  <a:lnTo>
                    <a:pt x="246" y="74"/>
                  </a:lnTo>
                  <a:close/>
                  <a:moveTo>
                    <a:pt x="269" y="26"/>
                  </a:moveTo>
                  <a:lnTo>
                    <a:pt x="269" y="26"/>
                  </a:lnTo>
                  <a:lnTo>
                    <a:pt x="265" y="29"/>
                  </a:lnTo>
                  <a:lnTo>
                    <a:pt x="262" y="32"/>
                  </a:lnTo>
                  <a:lnTo>
                    <a:pt x="256" y="35"/>
                  </a:lnTo>
                  <a:lnTo>
                    <a:pt x="253" y="42"/>
                  </a:lnTo>
                  <a:lnTo>
                    <a:pt x="246" y="45"/>
                  </a:lnTo>
                  <a:lnTo>
                    <a:pt x="243" y="51"/>
                  </a:lnTo>
                  <a:lnTo>
                    <a:pt x="237" y="54"/>
                  </a:lnTo>
                  <a:lnTo>
                    <a:pt x="233" y="61"/>
                  </a:lnTo>
                  <a:lnTo>
                    <a:pt x="227" y="64"/>
                  </a:lnTo>
                  <a:lnTo>
                    <a:pt x="224" y="70"/>
                  </a:lnTo>
                  <a:lnTo>
                    <a:pt x="221" y="74"/>
                  </a:lnTo>
                  <a:lnTo>
                    <a:pt x="217" y="74"/>
                  </a:lnTo>
                  <a:lnTo>
                    <a:pt x="214" y="77"/>
                  </a:lnTo>
                  <a:lnTo>
                    <a:pt x="201" y="93"/>
                  </a:lnTo>
                  <a:lnTo>
                    <a:pt x="198" y="93"/>
                  </a:lnTo>
                  <a:lnTo>
                    <a:pt x="192" y="96"/>
                  </a:lnTo>
                  <a:lnTo>
                    <a:pt x="182" y="96"/>
                  </a:lnTo>
                  <a:lnTo>
                    <a:pt x="176" y="99"/>
                  </a:lnTo>
                  <a:lnTo>
                    <a:pt x="166" y="102"/>
                  </a:lnTo>
                  <a:lnTo>
                    <a:pt x="157" y="106"/>
                  </a:lnTo>
                  <a:lnTo>
                    <a:pt x="150" y="109"/>
                  </a:lnTo>
                  <a:lnTo>
                    <a:pt x="141" y="112"/>
                  </a:lnTo>
                  <a:lnTo>
                    <a:pt x="141" y="115"/>
                  </a:lnTo>
                  <a:lnTo>
                    <a:pt x="137" y="115"/>
                  </a:lnTo>
                  <a:lnTo>
                    <a:pt x="134" y="118"/>
                  </a:lnTo>
                  <a:lnTo>
                    <a:pt x="131" y="122"/>
                  </a:lnTo>
                  <a:lnTo>
                    <a:pt x="125" y="125"/>
                  </a:lnTo>
                  <a:lnTo>
                    <a:pt x="121" y="128"/>
                  </a:lnTo>
                  <a:lnTo>
                    <a:pt x="115" y="131"/>
                  </a:lnTo>
                  <a:lnTo>
                    <a:pt x="118" y="131"/>
                  </a:lnTo>
                  <a:lnTo>
                    <a:pt x="118" y="128"/>
                  </a:lnTo>
                  <a:lnTo>
                    <a:pt x="121" y="125"/>
                  </a:lnTo>
                  <a:lnTo>
                    <a:pt x="125" y="122"/>
                  </a:lnTo>
                  <a:lnTo>
                    <a:pt x="125" y="118"/>
                  </a:lnTo>
                  <a:lnTo>
                    <a:pt x="131" y="115"/>
                  </a:lnTo>
                  <a:lnTo>
                    <a:pt x="134" y="112"/>
                  </a:lnTo>
                  <a:lnTo>
                    <a:pt x="141" y="106"/>
                  </a:lnTo>
                  <a:lnTo>
                    <a:pt x="147" y="99"/>
                  </a:lnTo>
                  <a:lnTo>
                    <a:pt x="157" y="93"/>
                  </a:lnTo>
                  <a:lnTo>
                    <a:pt x="166" y="86"/>
                  </a:lnTo>
                  <a:lnTo>
                    <a:pt x="176" y="77"/>
                  </a:lnTo>
                  <a:lnTo>
                    <a:pt x="185" y="70"/>
                  </a:lnTo>
                  <a:lnTo>
                    <a:pt x="195" y="61"/>
                  </a:lnTo>
                  <a:lnTo>
                    <a:pt x="208" y="51"/>
                  </a:lnTo>
                  <a:lnTo>
                    <a:pt x="217" y="42"/>
                  </a:lnTo>
                  <a:lnTo>
                    <a:pt x="230" y="32"/>
                  </a:lnTo>
                  <a:lnTo>
                    <a:pt x="243" y="19"/>
                  </a:lnTo>
                  <a:lnTo>
                    <a:pt x="256" y="10"/>
                  </a:lnTo>
                  <a:lnTo>
                    <a:pt x="259" y="10"/>
                  </a:lnTo>
                  <a:lnTo>
                    <a:pt x="262" y="10"/>
                  </a:lnTo>
                  <a:lnTo>
                    <a:pt x="265" y="10"/>
                  </a:lnTo>
                  <a:lnTo>
                    <a:pt x="269" y="13"/>
                  </a:lnTo>
                  <a:lnTo>
                    <a:pt x="272" y="13"/>
                  </a:lnTo>
                  <a:lnTo>
                    <a:pt x="272" y="16"/>
                  </a:lnTo>
                  <a:lnTo>
                    <a:pt x="272" y="19"/>
                  </a:lnTo>
                  <a:lnTo>
                    <a:pt x="269" y="2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0" name="Freeform 233"/>
            <p:cNvSpPr>
              <a:spLocks noEditPoints="1"/>
            </p:cNvSpPr>
            <p:nvPr/>
          </p:nvSpPr>
          <p:spPr bwMode="auto">
            <a:xfrm>
              <a:off x="186" y="3494"/>
              <a:ext cx="25" cy="23"/>
            </a:xfrm>
            <a:custGeom>
              <a:avLst/>
              <a:gdLst>
                <a:gd name="T0" fmla="*/ 22 w 25"/>
                <a:gd name="T1" fmla="*/ 19 h 23"/>
                <a:gd name="T2" fmla="*/ 25 w 25"/>
                <a:gd name="T3" fmla="*/ 16 h 23"/>
                <a:gd name="T4" fmla="*/ 25 w 25"/>
                <a:gd name="T5" fmla="*/ 16 h 23"/>
                <a:gd name="T6" fmla="*/ 25 w 25"/>
                <a:gd name="T7" fmla="*/ 13 h 23"/>
                <a:gd name="T8" fmla="*/ 25 w 25"/>
                <a:gd name="T9" fmla="*/ 10 h 23"/>
                <a:gd name="T10" fmla="*/ 25 w 25"/>
                <a:gd name="T11" fmla="*/ 10 h 23"/>
                <a:gd name="T12" fmla="*/ 25 w 25"/>
                <a:gd name="T13" fmla="*/ 7 h 23"/>
                <a:gd name="T14" fmla="*/ 25 w 25"/>
                <a:gd name="T15" fmla="*/ 3 h 23"/>
                <a:gd name="T16" fmla="*/ 22 w 25"/>
                <a:gd name="T17" fmla="*/ 3 h 23"/>
                <a:gd name="T18" fmla="*/ 22 w 25"/>
                <a:gd name="T19" fmla="*/ 0 h 23"/>
                <a:gd name="T20" fmla="*/ 19 w 25"/>
                <a:gd name="T21" fmla="*/ 0 h 23"/>
                <a:gd name="T22" fmla="*/ 16 w 25"/>
                <a:gd name="T23" fmla="*/ 0 h 23"/>
                <a:gd name="T24" fmla="*/ 12 w 25"/>
                <a:gd name="T25" fmla="*/ 0 h 23"/>
                <a:gd name="T26" fmla="*/ 12 w 25"/>
                <a:gd name="T27" fmla="*/ 0 h 23"/>
                <a:gd name="T28" fmla="*/ 9 w 25"/>
                <a:gd name="T29" fmla="*/ 0 h 23"/>
                <a:gd name="T30" fmla="*/ 6 w 25"/>
                <a:gd name="T31" fmla="*/ 3 h 23"/>
                <a:gd name="T32" fmla="*/ 3 w 25"/>
                <a:gd name="T33" fmla="*/ 3 h 23"/>
                <a:gd name="T34" fmla="*/ 3 w 25"/>
                <a:gd name="T35" fmla="*/ 7 h 23"/>
                <a:gd name="T36" fmla="*/ 0 w 25"/>
                <a:gd name="T37" fmla="*/ 7 h 23"/>
                <a:gd name="T38" fmla="*/ 0 w 25"/>
                <a:gd name="T39" fmla="*/ 10 h 23"/>
                <a:gd name="T40" fmla="*/ 0 w 25"/>
                <a:gd name="T41" fmla="*/ 13 h 23"/>
                <a:gd name="T42" fmla="*/ 0 w 25"/>
                <a:gd name="T43" fmla="*/ 13 h 23"/>
                <a:gd name="T44" fmla="*/ 0 w 25"/>
                <a:gd name="T45" fmla="*/ 16 h 23"/>
                <a:gd name="T46" fmla="*/ 3 w 25"/>
                <a:gd name="T47" fmla="*/ 16 h 23"/>
                <a:gd name="T48" fmla="*/ 3 w 25"/>
                <a:gd name="T49" fmla="*/ 19 h 23"/>
                <a:gd name="T50" fmla="*/ 6 w 25"/>
                <a:gd name="T51" fmla="*/ 23 h 23"/>
                <a:gd name="T52" fmla="*/ 6 w 25"/>
                <a:gd name="T53" fmla="*/ 23 h 23"/>
                <a:gd name="T54" fmla="*/ 9 w 25"/>
                <a:gd name="T55" fmla="*/ 23 h 23"/>
                <a:gd name="T56" fmla="*/ 12 w 25"/>
                <a:gd name="T57" fmla="*/ 23 h 23"/>
                <a:gd name="T58" fmla="*/ 16 w 25"/>
                <a:gd name="T59" fmla="*/ 23 h 23"/>
                <a:gd name="T60" fmla="*/ 19 w 25"/>
                <a:gd name="T61" fmla="*/ 23 h 23"/>
                <a:gd name="T62" fmla="*/ 19 w 25"/>
                <a:gd name="T63" fmla="*/ 19 h 23"/>
                <a:gd name="T64" fmla="*/ 22 w 25"/>
                <a:gd name="T65" fmla="*/ 19 h 23"/>
                <a:gd name="T66" fmla="*/ 22 w 25"/>
                <a:gd name="T67" fmla="*/ 19 h 23"/>
                <a:gd name="T68" fmla="*/ 9 w 25"/>
                <a:gd name="T69" fmla="*/ 7 h 23"/>
                <a:gd name="T70" fmla="*/ 9 w 25"/>
                <a:gd name="T71" fmla="*/ 7 h 23"/>
                <a:gd name="T72" fmla="*/ 12 w 25"/>
                <a:gd name="T73" fmla="*/ 3 h 23"/>
                <a:gd name="T74" fmla="*/ 16 w 25"/>
                <a:gd name="T75" fmla="*/ 3 h 23"/>
                <a:gd name="T76" fmla="*/ 19 w 25"/>
                <a:gd name="T77" fmla="*/ 7 h 23"/>
                <a:gd name="T78" fmla="*/ 22 w 25"/>
                <a:gd name="T79" fmla="*/ 10 h 23"/>
                <a:gd name="T80" fmla="*/ 22 w 25"/>
                <a:gd name="T81" fmla="*/ 10 h 23"/>
                <a:gd name="T82" fmla="*/ 19 w 25"/>
                <a:gd name="T83" fmla="*/ 13 h 23"/>
                <a:gd name="T84" fmla="*/ 19 w 25"/>
                <a:gd name="T85" fmla="*/ 16 h 23"/>
                <a:gd name="T86" fmla="*/ 16 w 25"/>
                <a:gd name="T87" fmla="*/ 16 h 23"/>
                <a:gd name="T88" fmla="*/ 12 w 25"/>
                <a:gd name="T89" fmla="*/ 19 h 23"/>
                <a:gd name="T90" fmla="*/ 9 w 25"/>
                <a:gd name="T91" fmla="*/ 16 h 23"/>
                <a:gd name="T92" fmla="*/ 6 w 25"/>
                <a:gd name="T93" fmla="*/ 16 h 23"/>
                <a:gd name="T94" fmla="*/ 6 w 25"/>
                <a:gd name="T95" fmla="*/ 13 h 23"/>
                <a:gd name="T96" fmla="*/ 6 w 25"/>
                <a:gd name="T97" fmla="*/ 10 h 23"/>
                <a:gd name="T98" fmla="*/ 6 w 25"/>
                <a:gd name="T99" fmla="*/ 10 h 23"/>
                <a:gd name="T100" fmla="*/ 9 w 25"/>
                <a:gd name="T101" fmla="*/ 7 h 23"/>
                <a:gd name="T102" fmla="*/ 9 w 25"/>
                <a:gd name="T103" fmla="*/ 7 h 2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"/>
                <a:gd name="T157" fmla="*/ 0 h 23"/>
                <a:gd name="T158" fmla="*/ 25 w 25"/>
                <a:gd name="T159" fmla="*/ 23 h 2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" h="23">
                  <a:moveTo>
                    <a:pt x="22" y="19"/>
                  </a:moveTo>
                  <a:lnTo>
                    <a:pt x="25" y="16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7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2" y="23"/>
                  </a:lnTo>
                  <a:lnTo>
                    <a:pt x="16" y="23"/>
                  </a:lnTo>
                  <a:lnTo>
                    <a:pt x="19" y="23"/>
                  </a:lnTo>
                  <a:lnTo>
                    <a:pt x="19" y="19"/>
                  </a:lnTo>
                  <a:lnTo>
                    <a:pt x="22" y="19"/>
                  </a:lnTo>
                  <a:close/>
                  <a:moveTo>
                    <a:pt x="9" y="7"/>
                  </a:moveTo>
                  <a:lnTo>
                    <a:pt x="9" y="7"/>
                  </a:lnTo>
                  <a:lnTo>
                    <a:pt x="12" y="3"/>
                  </a:lnTo>
                  <a:lnTo>
                    <a:pt x="16" y="3"/>
                  </a:lnTo>
                  <a:lnTo>
                    <a:pt x="19" y="7"/>
                  </a:lnTo>
                  <a:lnTo>
                    <a:pt x="22" y="10"/>
                  </a:lnTo>
                  <a:lnTo>
                    <a:pt x="19" y="13"/>
                  </a:lnTo>
                  <a:lnTo>
                    <a:pt x="19" y="16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1" name="Freeform 234"/>
            <p:cNvSpPr>
              <a:spLocks/>
            </p:cNvSpPr>
            <p:nvPr/>
          </p:nvSpPr>
          <p:spPr bwMode="auto">
            <a:xfrm>
              <a:off x="227" y="3321"/>
              <a:ext cx="109" cy="106"/>
            </a:xfrm>
            <a:custGeom>
              <a:avLst/>
              <a:gdLst>
                <a:gd name="T0" fmla="*/ 106 w 109"/>
                <a:gd name="T1" fmla="*/ 16 h 106"/>
                <a:gd name="T2" fmla="*/ 99 w 109"/>
                <a:gd name="T3" fmla="*/ 16 h 106"/>
                <a:gd name="T4" fmla="*/ 96 w 109"/>
                <a:gd name="T5" fmla="*/ 19 h 106"/>
                <a:gd name="T6" fmla="*/ 93 w 109"/>
                <a:gd name="T7" fmla="*/ 19 h 106"/>
                <a:gd name="T8" fmla="*/ 87 w 109"/>
                <a:gd name="T9" fmla="*/ 19 h 106"/>
                <a:gd name="T10" fmla="*/ 74 w 109"/>
                <a:gd name="T11" fmla="*/ 16 h 106"/>
                <a:gd name="T12" fmla="*/ 64 w 109"/>
                <a:gd name="T13" fmla="*/ 10 h 106"/>
                <a:gd name="T14" fmla="*/ 64 w 109"/>
                <a:gd name="T15" fmla="*/ 3 h 106"/>
                <a:gd name="T16" fmla="*/ 61 w 109"/>
                <a:gd name="T17" fmla="*/ 3 h 106"/>
                <a:gd name="T18" fmla="*/ 61 w 109"/>
                <a:gd name="T19" fmla="*/ 10 h 106"/>
                <a:gd name="T20" fmla="*/ 32 w 109"/>
                <a:gd name="T21" fmla="*/ 29 h 106"/>
                <a:gd name="T22" fmla="*/ 19 w 109"/>
                <a:gd name="T23" fmla="*/ 26 h 106"/>
                <a:gd name="T24" fmla="*/ 13 w 109"/>
                <a:gd name="T25" fmla="*/ 26 h 106"/>
                <a:gd name="T26" fmla="*/ 26 w 109"/>
                <a:gd name="T27" fmla="*/ 32 h 106"/>
                <a:gd name="T28" fmla="*/ 32 w 109"/>
                <a:gd name="T29" fmla="*/ 35 h 106"/>
                <a:gd name="T30" fmla="*/ 35 w 109"/>
                <a:gd name="T31" fmla="*/ 45 h 106"/>
                <a:gd name="T32" fmla="*/ 35 w 109"/>
                <a:gd name="T33" fmla="*/ 58 h 106"/>
                <a:gd name="T34" fmla="*/ 32 w 109"/>
                <a:gd name="T35" fmla="*/ 74 h 106"/>
                <a:gd name="T36" fmla="*/ 23 w 109"/>
                <a:gd name="T37" fmla="*/ 93 h 106"/>
                <a:gd name="T38" fmla="*/ 19 w 109"/>
                <a:gd name="T39" fmla="*/ 96 h 106"/>
                <a:gd name="T40" fmla="*/ 16 w 109"/>
                <a:gd name="T41" fmla="*/ 99 h 106"/>
                <a:gd name="T42" fmla="*/ 10 w 109"/>
                <a:gd name="T43" fmla="*/ 103 h 106"/>
                <a:gd name="T44" fmla="*/ 0 w 109"/>
                <a:gd name="T45" fmla="*/ 106 h 106"/>
                <a:gd name="T46" fmla="*/ 13 w 109"/>
                <a:gd name="T47" fmla="*/ 106 h 106"/>
                <a:gd name="T48" fmla="*/ 19 w 109"/>
                <a:gd name="T49" fmla="*/ 99 h 106"/>
                <a:gd name="T50" fmla="*/ 26 w 109"/>
                <a:gd name="T51" fmla="*/ 96 h 106"/>
                <a:gd name="T52" fmla="*/ 29 w 109"/>
                <a:gd name="T53" fmla="*/ 93 h 106"/>
                <a:gd name="T54" fmla="*/ 39 w 109"/>
                <a:gd name="T55" fmla="*/ 74 h 106"/>
                <a:gd name="T56" fmla="*/ 39 w 109"/>
                <a:gd name="T57" fmla="*/ 55 h 106"/>
                <a:gd name="T58" fmla="*/ 39 w 109"/>
                <a:gd name="T59" fmla="*/ 42 h 106"/>
                <a:gd name="T60" fmla="*/ 35 w 109"/>
                <a:gd name="T61" fmla="*/ 39 h 106"/>
                <a:gd name="T62" fmla="*/ 64 w 109"/>
                <a:gd name="T63" fmla="*/ 13 h 106"/>
                <a:gd name="T64" fmla="*/ 74 w 109"/>
                <a:gd name="T65" fmla="*/ 19 h 106"/>
                <a:gd name="T66" fmla="*/ 90 w 109"/>
                <a:gd name="T67" fmla="*/ 26 h 106"/>
                <a:gd name="T68" fmla="*/ 96 w 109"/>
                <a:gd name="T69" fmla="*/ 26 h 106"/>
                <a:gd name="T70" fmla="*/ 99 w 109"/>
                <a:gd name="T71" fmla="*/ 26 h 106"/>
                <a:gd name="T72" fmla="*/ 103 w 109"/>
                <a:gd name="T73" fmla="*/ 23 h 106"/>
                <a:gd name="T74" fmla="*/ 109 w 109"/>
                <a:gd name="T75" fmla="*/ 19 h 106"/>
                <a:gd name="T76" fmla="*/ 109 w 109"/>
                <a:gd name="T77" fmla="*/ 16 h 106"/>
                <a:gd name="T78" fmla="*/ 109 w 109"/>
                <a:gd name="T79" fmla="*/ 16 h 106"/>
                <a:gd name="T80" fmla="*/ 106 w 109"/>
                <a:gd name="T81" fmla="*/ 13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9"/>
                <a:gd name="T124" fmla="*/ 0 h 106"/>
                <a:gd name="T125" fmla="*/ 109 w 109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9" h="106">
                  <a:moveTo>
                    <a:pt x="106" y="13"/>
                  </a:moveTo>
                  <a:lnTo>
                    <a:pt x="106" y="16"/>
                  </a:lnTo>
                  <a:lnTo>
                    <a:pt x="103" y="16"/>
                  </a:lnTo>
                  <a:lnTo>
                    <a:pt x="99" y="16"/>
                  </a:lnTo>
                  <a:lnTo>
                    <a:pt x="99" y="19"/>
                  </a:lnTo>
                  <a:lnTo>
                    <a:pt x="96" y="19"/>
                  </a:lnTo>
                  <a:lnTo>
                    <a:pt x="93" y="19"/>
                  </a:lnTo>
                  <a:lnTo>
                    <a:pt x="93" y="23"/>
                  </a:lnTo>
                  <a:lnTo>
                    <a:pt x="87" y="19"/>
                  </a:lnTo>
                  <a:lnTo>
                    <a:pt x="80" y="19"/>
                  </a:lnTo>
                  <a:lnTo>
                    <a:pt x="74" y="16"/>
                  </a:lnTo>
                  <a:lnTo>
                    <a:pt x="67" y="13"/>
                  </a:lnTo>
                  <a:lnTo>
                    <a:pt x="64" y="10"/>
                  </a:lnTo>
                  <a:lnTo>
                    <a:pt x="64" y="7"/>
                  </a:lnTo>
                  <a:lnTo>
                    <a:pt x="64" y="3"/>
                  </a:lnTo>
                  <a:lnTo>
                    <a:pt x="61" y="0"/>
                  </a:lnTo>
                  <a:lnTo>
                    <a:pt x="61" y="3"/>
                  </a:lnTo>
                  <a:lnTo>
                    <a:pt x="61" y="7"/>
                  </a:lnTo>
                  <a:lnTo>
                    <a:pt x="61" y="10"/>
                  </a:lnTo>
                  <a:lnTo>
                    <a:pt x="32" y="29"/>
                  </a:lnTo>
                  <a:lnTo>
                    <a:pt x="26" y="29"/>
                  </a:lnTo>
                  <a:lnTo>
                    <a:pt x="19" y="26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29" y="35"/>
                  </a:lnTo>
                  <a:lnTo>
                    <a:pt x="32" y="35"/>
                  </a:lnTo>
                  <a:lnTo>
                    <a:pt x="32" y="39"/>
                  </a:lnTo>
                  <a:lnTo>
                    <a:pt x="35" y="45"/>
                  </a:lnTo>
                  <a:lnTo>
                    <a:pt x="35" y="51"/>
                  </a:lnTo>
                  <a:lnTo>
                    <a:pt x="35" y="58"/>
                  </a:lnTo>
                  <a:lnTo>
                    <a:pt x="35" y="67"/>
                  </a:lnTo>
                  <a:lnTo>
                    <a:pt x="32" y="74"/>
                  </a:lnTo>
                  <a:lnTo>
                    <a:pt x="29" y="83"/>
                  </a:lnTo>
                  <a:lnTo>
                    <a:pt x="23" y="93"/>
                  </a:lnTo>
                  <a:lnTo>
                    <a:pt x="19" y="96"/>
                  </a:lnTo>
                  <a:lnTo>
                    <a:pt x="16" y="99"/>
                  </a:lnTo>
                  <a:lnTo>
                    <a:pt x="13" y="103"/>
                  </a:lnTo>
                  <a:lnTo>
                    <a:pt x="10" y="103"/>
                  </a:lnTo>
                  <a:lnTo>
                    <a:pt x="7" y="106"/>
                  </a:lnTo>
                  <a:lnTo>
                    <a:pt x="0" y="106"/>
                  </a:lnTo>
                  <a:lnTo>
                    <a:pt x="7" y="106"/>
                  </a:lnTo>
                  <a:lnTo>
                    <a:pt x="13" y="106"/>
                  </a:lnTo>
                  <a:lnTo>
                    <a:pt x="16" y="103"/>
                  </a:lnTo>
                  <a:lnTo>
                    <a:pt x="19" y="99"/>
                  </a:lnTo>
                  <a:lnTo>
                    <a:pt x="23" y="99"/>
                  </a:lnTo>
                  <a:lnTo>
                    <a:pt x="26" y="96"/>
                  </a:lnTo>
                  <a:lnTo>
                    <a:pt x="29" y="93"/>
                  </a:lnTo>
                  <a:lnTo>
                    <a:pt x="35" y="83"/>
                  </a:lnTo>
                  <a:lnTo>
                    <a:pt x="39" y="74"/>
                  </a:lnTo>
                  <a:lnTo>
                    <a:pt x="39" y="64"/>
                  </a:lnTo>
                  <a:lnTo>
                    <a:pt x="39" y="55"/>
                  </a:lnTo>
                  <a:lnTo>
                    <a:pt x="39" y="48"/>
                  </a:lnTo>
                  <a:lnTo>
                    <a:pt x="39" y="42"/>
                  </a:lnTo>
                  <a:lnTo>
                    <a:pt x="35" y="39"/>
                  </a:lnTo>
                  <a:lnTo>
                    <a:pt x="35" y="35"/>
                  </a:lnTo>
                  <a:lnTo>
                    <a:pt x="64" y="13"/>
                  </a:lnTo>
                  <a:lnTo>
                    <a:pt x="67" y="16"/>
                  </a:lnTo>
                  <a:lnTo>
                    <a:pt x="74" y="19"/>
                  </a:lnTo>
                  <a:lnTo>
                    <a:pt x="80" y="23"/>
                  </a:lnTo>
                  <a:lnTo>
                    <a:pt x="90" y="26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9" y="26"/>
                  </a:lnTo>
                  <a:lnTo>
                    <a:pt x="103" y="23"/>
                  </a:lnTo>
                  <a:lnTo>
                    <a:pt x="106" y="19"/>
                  </a:lnTo>
                  <a:lnTo>
                    <a:pt x="109" y="19"/>
                  </a:lnTo>
                  <a:lnTo>
                    <a:pt x="109" y="16"/>
                  </a:lnTo>
                  <a:lnTo>
                    <a:pt x="106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2" name="Freeform 235"/>
            <p:cNvSpPr>
              <a:spLocks/>
            </p:cNvSpPr>
            <p:nvPr/>
          </p:nvSpPr>
          <p:spPr bwMode="auto">
            <a:xfrm>
              <a:off x="285" y="3216"/>
              <a:ext cx="80" cy="86"/>
            </a:xfrm>
            <a:custGeom>
              <a:avLst/>
              <a:gdLst>
                <a:gd name="T0" fmla="*/ 77 w 80"/>
                <a:gd name="T1" fmla="*/ 3 h 86"/>
                <a:gd name="T2" fmla="*/ 77 w 80"/>
                <a:gd name="T3" fmla="*/ 0 h 86"/>
                <a:gd name="T4" fmla="*/ 77 w 80"/>
                <a:gd name="T5" fmla="*/ 3 h 86"/>
                <a:gd name="T6" fmla="*/ 77 w 80"/>
                <a:gd name="T7" fmla="*/ 9 h 86"/>
                <a:gd name="T8" fmla="*/ 73 w 80"/>
                <a:gd name="T9" fmla="*/ 12 h 86"/>
                <a:gd name="T10" fmla="*/ 70 w 80"/>
                <a:gd name="T11" fmla="*/ 16 h 86"/>
                <a:gd name="T12" fmla="*/ 64 w 80"/>
                <a:gd name="T13" fmla="*/ 22 h 86"/>
                <a:gd name="T14" fmla="*/ 57 w 80"/>
                <a:gd name="T15" fmla="*/ 28 h 86"/>
                <a:gd name="T16" fmla="*/ 51 w 80"/>
                <a:gd name="T17" fmla="*/ 28 h 86"/>
                <a:gd name="T18" fmla="*/ 41 w 80"/>
                <a:gd name="T19" fmla="*/ 25 h 86"/>
                <a:gd name="T20" fmla="*/ 41 w 80"/>
                <a:gd name="T21" fmla="*/ 28 h 86"/>
                <a:gd name="T22" fmla="*/ 48 w 80"/>
                <a:gd name="T23" fmla="*/ 32 h 86"/>
                <a:gd name="T24" fmla="*/ 45 w 80"/>
                <a:gd name="T25" fmla="*/ 38 h 86"/>
                <a:gd name="T26" fmla="*/ 38 w 80"/>
                <a:gd name="T27" fmla="*/ 44 h 86"/>
                <a:gd name="T28" fmla="*/ 32 w 80"/>
                <a:gd name="T29" fmla="*/ 51 h 86"/>
                <a:gd name="T30" fmla="*/ 25 w 80"/>
                <a:gd name="T31" fmla="*/ 57 h 86"/>
                <a:gd name="T32" fmla="*/ 19 w 80"/>
                <a:gd name="T33" fmla="*/ 57 h 86"/>
                <a:gd name="T34" fmla="*/ 13 w 80"/>
                <a:gd name="T35" fmla="*/ 54 h 86"/>
                <a:gd name="T36" fmla="*/ 9 w 80"/>
                <a:gd name="T37" fmla="*/ 57 h 86"/>
                <a:gd name="T38" fmla="*/ 16 w 80"/>
                <a:gd name="T39" fmla="*/ 60 h 86"/>
                <a:gd name="T40" fmla="*/ 16 w 80"/>
                <a:gd name="T41" fmla="*/ 67 h 86"/>
                <a:gd name="T42" fmla="*/ 16 w 80"/>
                <a:gd name="T43" fmla="*/ 70 h 86"/>
                <a:gd name="T44" fmla="*/ 0 w 80"/>
                <a:gd name="T45" fmla="*/ 86 h 86"/>
                <a:gd name="T46" fmla="*/ 6 w 80"/>
                <a:gd name="T47" fmla="*/ 83 h 86"/>
                <a:gd name="T48" fmla="*/ 9 w 80"/>
                <a:gd name="T49" fmla="*/ 83 h 86"/>
                <a:gd name="T50" fmla="*/ 22 w 80"/>
                <a:gd name="T51" fmla="*/ 67 h 86"/>
                <a:gd name="T52" fmla="*/ 29 w 80"/>
                <a:gd name="T53" fmla="*/ 64 h 86"/>
                <a:gd name="T54" fmla="*/ 35 w 80"/>
                <a:gd name="T55" fmla="*/ 54 h 86"/>
                <a:gd name="T56" fmla="*/ 45 w 80"/>
                <a:gd name="T57" fmla="*/ 44 h 86"/>
                <a:gd name="T58" fmla="*/ 54 w 80"/>
                <a:gd name="T59" fmla="*/ 35 h 86"/>
                <a:gd name="T60" fmla="*/ 64 w 80"/>
                <a:gd name="T61" fmla="*/ 25 h 86"/>
                <a:gd name="T62" fmla="*/ 73 w 80"/>
                <a:gd name="T63" fmla="*/ 19 h 86"/>
                <a:gd name="T64" fmla="*/ 77 w 80"/>
                <a:gd name="T65" fmla="*/ 16 h 86"/>
                <a:gd name="T66" fmla="*/ 80 w 80"/>
                <a:gd name="T67" fmla="*/ 9 h 86"/>
                <a:gd name="T68" fmla="*/ 80 w 80"/>
                <a:gd name="T69" fmla="*/ 3 h 86"/>
                <a:gd name="T70" fmla="*/ 77 w 80"/>
                <a:gd name="T71" fmla="*/ 3 h 86"/>
                <a:gd name="T72" fmla="*/ 77 w 80"/>
                <a:gd name="T73" fmla="*/ 3 h 86"/>
                <a:gd name="T74" fmla="*/ 77 w 80"/>
                <a:gd name="T75" fmla="*/ 3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0"/>
                <a:gd name="T115" fmla="*/ 0 h 86"/>
                <a:gd name="T116" fmla="*/ 80 w 80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0" h="86">
                  <a:moveTo>
                    <a:pt x="77" y="3"/>
                  </a:moveTo>
                  <a:lnTo>
                    <a:pt x="77" y="3"/>
                  </a:lnTo>
                  <a:lnTo>
                    <a:pt x="77" y="0"/>
                  </a:lnTo>
                  <a:lnTo>
                    <a:pt x="77" y="3"/>
                  </a:lnTo>
                  <a:lnTo>
                    <a:pt x="77" y="6"/>
                  </a:lnTo>
                  <a:lnTo>
                    <a:pt x="77" y="9"/>
                  </a:lnTo>
                  <a:lnTo>
                    <a:pt x="73" y="12"/>
                  </a:lnTo>
                  <a:lnTo>
                    <a:pt x="70" y="16"/>
                  </a:lnTo>
                  <a:lnTo>
                    <a:pt x="67" y="19"/>
                  </a:lnTo>
                  <a:lnTo>
                    <a:pt x="64" y="22"/>
                  </a:lnTo>
                  <a:lnTo>
                    <a:pt x="61" y="25"/>
                  </a:lnTo>
                  <a:lnTo>
                    <a:pt x="57" y="28"/>
                  </a:lnTo>
                  <a:lnTo>
                    <a:pt x="54" y="32"/>
                  </a:lnTo>
                  <a:lnTo>
                    <a:pt x="51" y="28"/>
                  </a:lnTo>
                  <a:lnTo>
                    <a:pt x="45" y="28"/>
                  </a:lnTo>
                  <a:lnTo>
                    <a:pt x="41" y="25"/>
                  </a:lnTo>
                  <a:lnTo>
                    <a:pt x="38" y="25"/>
                  </a:lnTo>
                  <a:lnTo>
                    <a:pt x="41" y="28"/>
                  </a:lnTo>
                  <a:lnTo>
                    <a:pt x="45" y="32"/>
                  </a:lnTo>
                  <a:lnTo>
                    <a:pt x="48" y="32"/>
                  </a:lnTo>
                  <a:lnTo>
                    <a:pt x="48" y="35"/>
                  </a:lnTo>
                  <a:lnTo>
                    <a:pt x="45" y="38"/>
                  </a:lnTo>
                  <a:lnTo>
                    <a:pt x="41" y="41"/>
                  </a:lnTo>
                  <a:lnTo>
                    <a:pt x="38" y="44"/>
                  </a:lnTo>
                  <a:lnTo>
                    <a:pt x="35" y="48"/>
                  </a:lnTo>
                  <a:lnTo>
                    <a:pt x="32" y="51"/>
                  </a:lnTo>
                  <a:lnTo>
                    <a:pt x="29" y="54"/>
                  </a:lnTo>
                  <a:lnTo>
                    <a:pt x="25" y="57"/>
                  </a:lnTo>
                  <a:lnTo>
                    <a:pt x="22" y="60"/>
                  </a:lnTo>
                  <a:lnTo>
                    <a:pt x="19" y="57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6" y="54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6" y="60"/>
                  </a:lnTo>
                  <a:lnTo>
                    <a:pt x="19" y="64"/>
                  </a:lnTo>
                  <a:lnTo>
                    <a:pt x="16" y="67"/>
                  </a:lnTo>
                  <a:lnTo>
                    <a:pt x="16" y="70"/>
                  </a:lnTo>
                  <a:lnTo>
                    <a:pt x="0" y="86"/>
                  </a:lnTo>
                  <a:lnTo>
                    <a:pt x="3" y="83"/>
                  </a:lnTo>
                  <a:lnTo>
                    <a:pt x="6" y="83"/>
                  </a:lnTo>
                  <a:lnTo>
                    <a:pt x="9" y="83"/>
                  </a:lnTo>
                  <a:lnTo>
                    <a:pt x="22" y="67"/>
                  </a:lnTo>
                  <a:lnTo>
                    <a:pt x="25" y="64"/>
                  </a:lnTo>
                  <a:lnTo>
                    <a:pt x="29" y="64"/>
                  </a:lnTo>
                  <a:lnTo>
                    <a:pt x="32" y="60"/>
                  </a:lnTo>
                  <a:lnTo>
                    <a:pt x="35" y="54"/>
                  </a:lnTo>
                  <a:lnTo>
                    <a:pt x="41" y="51"/>
                  </a:lnTo>
                  <a:lnTo>
                    <a:pt x="45" y="44"/>
                  </a:lnTo>
                  <a:lnTo>
                    <a:pt x="51" y="41"/>
                  </a:lnTo>
                  <a:lnTo>
                    <a:pt x="54" y="35"/>
                  </a:lnTo>
                  <a:lnTo>
                    <a:pt x="61" y="32"/>
                  </a:lnTo>
                  <a:lnTo>
                    <a:pt x="64" y="25"/>
                  </a:lnTo>
                  <a:lnTo>
                    <a:pt x="70" y="22"/>
                  </a:lnTo>
                  <a:lnTo>
                    <a:pt x="73" y="19"/>
                  </a:lnTo>
                  <a:lnTo>
                    <a:pt x="77" y="16"/>
                  </a:lnTo>
                  <a:lnTo>
                    <a:pt x="80" y="9"/>
                  </a:lnTo>
                  <a:lnTo>
                    <a:pt x="80" y="6"/>
                  </a:lnTo>
                  <a:lnTo>
                    <a:pt x="80" y="3"/>
                  </a:lnTo>
                  <a:lnTo>
                    <a:pt x="7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3" name="Freeform 236"/>
            <p:cNvSpPr>
              <a:spLocks/>
            </p:cNvSpPr>
            <p:nvPr/>
          </p:nvSpPr>
          <p:spPr bwMode="auto">
            <a:xfrm>
              <a:off x="275" y="3356"/>
              <a:ext cx="0" cy="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4 h 4"/>
                <a:gd name="T5" fmla="*/ 4 h 4"/>
                <a:gd name="T6" fmla="*/ 4 h 4"/>
                <a:gd name="T7" fmla="*/ 0 h 4"/>
                <a:gd name="T8" fmla="*/ 0 h 4"/>
                <a:gd name="T9" fmla="*/ 0 h 4"/>
                <a:gd name="T10" fmla="*/ 0 h 4"/>
                <a:gd name="T11" fmla="*/ 0 h 4"/>
                <a:gd name="T12" fmla="*/ 0 h 4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h 4"/>
                <a:gd name="T29" fmla="*/ 4 h 4"/>
              </a:gdLst>
              <a:ahLst/>
              <a:cxnLst>
                <a:cxn ang="T14">
                  <a:pos x="0" y="T0"/>
                </a:cxn>
                <a:cxn ang="T15">
                  <a:pos x="0" y="T1"/>
                </a:cxn>
                <a:cxn ang="T16">
                  <a:pos x="0" y="T2"/>
                </a:cxn>
                <a:cxn ang="T17">
                  <a:pos x="0" y="T3"/>
                </a:cxn>
                <a:cxn ang="T18">
                  <a:pos x="0" y="T4"/>
                </a:cxn>
                <a:cxn ang="T19">
                  <a:pos x="0" y="T5"/>
                </a:cxn>
                <a:cxn ang="T20">
                  <a:pos x="0" y="T6"/>
                </a:cxn>
                <a:cxn ang="T21">
                  <a:pos x="0" y="T7"/>
                </a:cxn>
                <a:cxn ang="T22">
                  <a:pos x="0" y="T8"/>
                </a:cxn>
                <a:cxn ang="T23">
                  <a:pos x="0" y="T9"/>
                </a:cxn>
                <a:cxn ang="T24">
                  <a:pos x="0" y="T10"/>
                </a:cxn>
                <a:cxn ang="T25">
                  <a:pos x="0" y="T11"/>
                </a:cxn>
                <a:cxn ang="T26">
                  <a:pos x="0" y="T12"/>
                </a:cxn>
                <a:cxn ang="T27">
                  <a:pos x="0" y="T13"/>
                </a:cxn>
              </a:cxnLst>
              <a:rect l="0" t="T28" r="0" b="T29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4" name="Freeform 237"/>
            <p:cNvSpPr>
              <a:spLocks/>
            </p:cNvSpPr>
            <p:nvPr/>
          </p:nvSpPr>
          <p:spPr bwMode="auto">
            <a:xfrm>
              <a:off x="256" y="3398"/>
              <a:ext cx="80" cy="64"/>
            </a:xfrm>
            <a:custGeom>
              <a:avLst/>
              <a:gdLst>
                <a:gd name="T0" fmla="*/ 61 w 80"/>
                <a:gd name="T1" fmla="*/ 10 h 64"/>
                <a:gd name="T2" fmla="*/ 58 w 80"/>
                <a:gd name="T3" fmla="*/ 13 h 64"/>
                <a:gd name="T4" fmla="*/ 54 w 80"/>
                <a:gd name="T5" fmla="*/ 16 h 64"/>
                <a:gd name="T6" fmla="*/ 51 w 80"/>
                <a:gd name="T7" fmla="*/ 19 h 64"/>
                <a:gd name="T8" fmla="*/ 48 w 80"/>
                <a:gd name="T9" fmla="*/ 22 h 64"/>
                <a:gd name="T10" fmla="*/ 45 w 80"/>
                <a:gd name="T11" fmla="*/ 26 h 64"/>
                <a:gd name="T12" fmla="*/ 42 w 80"/>
                <a:gd name="T13" fmla="*/ 29 h 64"/>
                <a:gd name="T14" fmla="*/ 38 w 80"/>
                <a:gd name="T15" fmla="*/ 32 h 64"/>
                <a:gd name="T16" fmla="*/ 35 w 80"/>
                <a:gd name="T17" fmla="*/ 35 h 64"/>
                <a:gd name="T18" fmla="*/ 32 w 80"/>
                <a:gd name="T19" fmla="*/ 42 h 64"/>
                <a:gd name="T20" fmla="*/ 29 w 80"/>
                <a:gd name="T21" fmla="*/ 45 h 64"/>
                <a:gd name="T22" fmla="*/ 26 w 80"/>
                <a:gd name="T23" fmla="*/ 48 h 64"/>
                <a:gd name="T24" fmla="*/ 19 w 80"/>
                <a:gd name="T25" fmla="*/ 51 h 64"/>
                <a:gd name="T26" fmla="*/ 16 w 80"/>
                <a:gd name="T27" fmla="*/ 54 h 64"/>
                <a:gd name="T28" fmla="*/ 10 w 80"/>
                <a:gd name="T29" fmla="*/ 58 h 64"/>
                <a:gd name="T30" fmla="*/ 6 w 80"/>
                <a:gd name="T31" fmla="*/ 61 h 64"/>
                <a:gd name="T32" fmla="*/ 0 w 80"/>
                <a:gd name="T33" fmla="*/ 64 h 64"/>
                <a:gd name="T34" fmla="*/ 3 w 80"/>
                <a:gd name="T35" fmla="*/ 64 h 64"/>
                <a:gd name="T36" fmla="*/ 10 w 80"/>
                <a:gd name="T37" fmla="*/ 64 h 64"/>
                <a:gd name="T38" fmla="*/ 13 w 80"/>
                <a:gd name="T39" fmla="*/ 61 h 64"/>
                <a:gd name="T40" fmla="*/ 19 w 80"/>
                <a:gd name="T41" fmla="*/ 61 h 64"/>
                <a:gd name="T42" fmla="*/ 22 w 80"/>
                <a:gd name="T43" fmla="*/ 58 h 64"/>
                <a:gd name="T44" fmla="*/ 29 w 80"/>
                <a:gd name="T45" fmla="*/ 54 h 64"/>
                <a:gd name="T46" fmla="*/ 32 w 80"/>
                <a:gd name="T47" fmla="*/ 48 h 64"/>
                <a:gd name="T48" fmla="*/ 35 w 80"/>
                <a:gd name="T49" fmla="*/ 45 h 64"/>
                <a:gd name="T50" fmla="*/ 38 w 80"/>
                <a:gd name="T51" fmla="*/ 38 h 64"/>
                <a:gd name="T52" fmla="*/ 42 w 80"/>
                <a:gd name="T53" fmla="*/ 35 h 64"/>
                <a:gd name="T54" fmla="*/ 45 w 80"/>
                <a:gd name="T55" fmla="*/ 35 h 64"/>
                <a:gd name="T56" fmla="*/ 45 w 80"/>
                <a:gd name="T57" fmla="*/ 32 h 64"/>
                <a:gd name="T58" fmla="*/ 48 w 80"/>
                <a:gd name="T59" fmla="*/ 29 h 64"/>
                <a:gd name="T60" fmla="*/ 51 w 80"/>
                <a:gd name="T61" fmla="*/ 26 h 64"/>
                <a:gd name="T62" fmla="*/ 54 w 80"/>
                <a:gd name="T63" fmla="*/ 22 h 64"/>
                <a:gd name="T64" fmla="*/ 58 w 80"/>
                <a:gd name="T65" fmla="*/ 19 h 64"/>
                <a:gd name="T66" fmla="*/ 61 w 80"/>
                <a:gd name="T67" fmla="*/ 16 h 64"/>
                <a:gd name="T68" fmla="*/ 61 w 80"/>
                <a:gd name="T69" fmla="*/ 13 h 64"/>
                <a:gd name="T70" fmla="*/ 64 w 80"/>
                <a:gd name="T71" fmla="*/ 13 h 64"/>
                <a:gd name="T72" fmla="*/ 67 w 80"/>
                <a:gd name="T73" fmla="*/ 10 h 64"/>
                <a:gd name="T74" fmla="*/ 67 w 80"/>
                <a:gd name="T75" fmla="*/ 10 h 64"/>
                <a:gd name="T76" fmla="*/ 70 w 80"/>
                <a:gd name="T77" fmla="*/ 6 h 64"/>
                <a:gd name="T78" fmla="*/ 74 w 80"/>
                <a:gd name="T79" fmla="*/ 3 h 64"/>
                <a:gd name="T80" fmla="*/ 77 w 80"/>
                <a:gd name="T81" fmla="*/ 3 h 64"/>
                <a:gd name="T82" fmla="*/ 80 w 80"/>
                <a:gd name="T83" fmla="*/ 0 h 64"/>
                <a:gd name="T84" fmla="*/ 70 w 80"/>
                <a:gd name="T85" fmla="*/ 0 h 64"/>
                <a:gd name="T86" fmla="*/ 67 w 80"/>
                <a:gd name="T87" fmla="*/ 3 h 64"/>
                <a:gd name="T88" fmla="*/ 67 w 80"/>
                <a:gd name="T89" fmla="*/ 3 h 64"/>
                <a:gd name="T90" fmla="*/ 64 w 80"/>
                <a:gd name="T91" fmla="*/ 3 h 64"/>
                <a:gd name="T92" fmla="*/ 64 w 80"/>
                <a:gd name="T93" fmla="*/ 6 h 64"/>
                <a:gd name="T94" fmla="*/ 64 w 80"/>
                <a:gd name="T95" fmla="*/ 6 h 64"/>
                <a:gd name="T96" fmla="*/ 61 w 80"/>
                <a:gd name="T97" fmla="*/ 6 h 64"/>
                <a:gd name="T98" fmla="*/ 61 w 80"/>
                <a:gd name="T99" fmla="*/ 10 h 64"/>
                <a:gd name="T100" fmla="*/ 61 w 80"/>
                <a:gd name="T101" fmla="*/ 10 h 64"/>
                <a:gd name="T102" fmla="*/ 61 w 80"/>
                <a:gd name="T103" fmla="*/ 10 h 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"/>
                <a:gd name="T157" fmla="*/ 0 h 64"/>
                <a:gd name="T158" fmla="*/ 80 w 80"/>
                <a:gd name="T159" fmla="*/ 64 h 6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" h="64">
                  <a:moveTo>
                    <a:pt x="61" y="10"/>
                  </a:moveTo>
                  <a:lnTo>
                    <a:pt x="58" y="13"/>
                  </a:lnTo>
                  <a:lnTo>
                    <a:pt x="54" y="16"/>
                  </a:lnTo>
                  <a:lnTo>
                    <a:pt x="51" y="19"/>
                  </a:lnTo>
                  <a:lnTo>
                    <a:pt x="48" y="22"/>
                  </a:lnTo>
                  <a:lnTo>
                    <a:pt x="45" y="26"/>
                  </a:lnTo>
                  <a:lnTo>
                    <a:pt x="42" y="29"/>
                  </a:lnTo>
                  <a:lnTo>
                    <a:pt x="38" y="32"/>
                  </a:lnTo>
                  <a:lnTo>
                    <a:pt x="35" y="35"/>
                  </a:lnTo>
                  <a:lnTo>
                    <a:pt x="32" y="42"/>
                  </a:lnTo>
                  <a:lnTo>
                    <a:pt x="29" y="45"/>
                  </a:lnTo>
                  <a:lnTo>
                    <a:pt x="26" y="48"/>
                  </a:lnTo>
                  <a:lnTo>
                    <a:pt x="19" y="51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6" y="61"/>
                  </a:lnTo>
                  <a:lnTo>
                    <a:pt x="0" y="64"/>
                  </a:lnTo>
                  <a:lnTo>
                    <a:pt x="3" y="64"/>
                  </a:lnTo>
                  <a:lnTo>
                    <a:pt x="10" y="64"/>
                  </a:lnTo>
                  <a:lnTo>
                    <a:pt x="13" y="61"/>
                  </a:lnTo>
                  <a:lnTo>
                    <a:pt x="19" y="61"/>
                  </a:lnTo>
                  <a:lnTo>
                    <a:pt x="22" y="58"/>
                  </a:lnTo>
                  <a:lnTo>
                    <a:pt x="29" y="54"/>
                  </a:lnTo>
                  <a:lnTo>
                    <a:pt x="32" y="48"/>
                  </a:lnTo>
                  <a:lnTo>
                    <a:pt x="35" y="45"/>
                  </a:lnTo>
                  <a:lnTo>
                    <a:pt x="38" y="38"/>
                  </a:lnTo>
                  <a:lnTo>
                    <a:pt x="42" y="35"/>
                  </a:lnTo>
                  <a:lnTo>
                    <a:pt x="45" y="35"/>
                  </a:lnTo>
                  <a:lnTo>
                    <a:pt x="45" y="32"/>
                  </a:lnTo>
                  <a:lnTo>
                    <a:pt x="48" y="29"/>
                  </a:lnTo>
                  <a:lnTo>
                    <a:pt x="51" y="26"/>
                  </a:lnTo>
                  <a:lnTo>
                    <a:pt x="54" y="22"/>
                  </a:lnTo>
                  <a:lnTo>
                    <a:pt x="58" y="19"/>
                  </a:lnTo>
                  <a:lnTo>
                    <a:pt x="61" y="16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67" y="10"/>
                  </a:lnTo>
                  <a:lnTo>
                    <a:pt x="70" y="6"/>
                  </a:lnTo>
                  <a:lnTo>
                    <a:pt x="74" y="3"/>
                  </a:lnTo>
                  <a:lnTo>
                    <a:pt x="77" y="3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7" y="3"/>
                  </a:lnTo>
                  <a:lnTo>
                    <a:pt x="64" y="3"/>
                  </a:lnTo>
                  <a:lnTo>
                    <a:pt x="64" y="6"/>
                  </a:lnTo>
                  <a:lnTo>
                    <a:pt x="61" y="6"/>
                  </a:lnTo>
                  <a:lnTo>
                    <a:pt x="61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5" name="Freeform 238"/>
            <p:cNvSpPr>
              <a:spLocks/>
            </p:cNvSpPr>
            <p:nvPr/>
          </p:nvSpPr>
          <p:spPr bwMode="auto">
            <a:xfrm>
              <a:off x="192" y="3497"/>
              <a:ext cx="16" cy="10"/>
            </a:xfrm>
            <a:custGeom>
              <a:avLst/>
              <a:gdLst>
                <a:gd name="T0" fmla="*/ 13 w 16"/>
                <a:gd name="T1" fmla="*/ 4 h 10"/>
                <a:gd name="T2" fmla="*/ 10 w 16"/>
                <a:gd name="T3" fmla="*/ 0 h 10"/>
                <a:gd name="T4" fmla="*/ 6 w 16"/>
                <a:gd name="T5" fmla="*/ 0 h 10"/>
                <a:gd name="T6" fmla="*/ 3 w 16"/>
                <a:gd name="T7" fmla="*/ 4 h 10"/>
                <a:gd name="T8" fmla="*/ 3 w 16"/>
                <a:gd name="T9" fmla="*/ 4 h 10"/>
                <a:gd name="T10" fmla="*/ 0 w 16"/>
                <a:gd name="T11" fmla="*/ 4 h 10"/>
                <a:gd name="T12" fmla="*/ 0 w 16"/>
                <a:gd name="T13" fmla="*/ 7 h 10"/>
                <a:gd name="T14" fmla="*/ 0 w 16"/>
                <a:gd name="T15" fmla="*/ 7 h 10"/>
                <a:gd name="T16" fmla="*/ 0 w 16"/>
                <a:gd name="T17" fmla="*/ 10 h 10"/>
                <a:gd name="T18" fmla="*/ 0 w 16"/>
                <a:gd name="T19" fmla="*/ 10 h 10"/>
                <a:gd name="T20" fmla="*/ 0 w 16"/>
                <a:gd name="T21" fmla="*/ 7 h 10"/>
                <a:gd name="T22" fmla="*/ 0 w 16"/>
                <a:gd name="T23" fmla="*/ 7 h 10"/>
                <a:gd name="T24" fmla="*/ 0 w 16"/>
                <a:gd name="T25" fmla="*/ 7 h 10"/>
                <a:gd name="T26" fmla="*/ 3 w 16"/>
                <a:gd name="T27" fmla="*/ 7 h 10"/>
                <a:gd name="T28" fmla="*/ 6 w 16"/>
                <a:gd name="T29" fmla="*/ 4 h 10"/>
                <a:gd name="T30" fmla="*/ 10 w 16"/>
                <a:gd name="T31" fmla="*/ 7 h 10"/>
                <a:gd name="T32" fmla="*/ 13 w 16"/>
                <a:gd name="T33" fmla="*/ 7 h 10"/>
                <a:gd name="T34" fmla="*/ 13 w 16"/>
                <a:gd name="T35" fmla="*/ 7 h 10"/>
                <a:gd name="T36" fmla="*/ 13 w 16"/>
                <a:gd name="T37" fmla="*/ 7 h 10"/>
                <a:gd name="T38" fmla="*/ 13 w 16"/>
                <a:gd name="T39" fmla="*/ 10 h 10"/>
                <a:gd name="T40" fmla="*/ 13 w 16"/>
                <a:gd name="T41" fmla="*/ 10 h 10"/>
                <a:gd name="T42" fmla="*/ 16 w 16"/>
                <a:gd name="T43" fmla="*/ 7 h 10"/>
                <a:gd name="T44" fmla="*/ 16 w 16"/>
                <a:gd name="T45" fmla="*/ 7 h 10"/>
                <a:gd name="T46" fmla="*/ 13 w 16"/>
                <a:gd name="T47" fmla="*/ 4 h 10"/>
                <a:gd name="T48" fmla="*/ 13 w 16"/>
                <a:gd name="T49" fmla="*/ 4 h 10"/>
                <a:gd name="T50" fmla="*/ 13 w 16"/>
                <a:gd name="T51" fmla="*/ 4 h 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10"/>
                <a:gd name="T80" fmla="*/ 16 w 16"/>
                <a:gd name="T81" fmla="*/ 10 h 1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10">
                  <a:moveTo>
                    <a:pt x="13" y="4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6" name="Freeform 239"/>
            <p:cNvSpPr>
              <a:spLocks/>
            </p:cNvSpPr>
            <p:nvPr/>
          </p:nvSpPr>
          <p:spPr bwMode="auto">
            <a:xfrm>
              <a:off x="192" y="3501"/>
              <a:ext cx="13" cy="12"/>
            </a:xfrm>
            <a:custGeom>
              <a:avLst/>
              <a:gdLst>
                <a:gd name="T0" fmla="*/ 0 w 13"/>
                <a:gd name="T1" fmla="*/ 3 h 12"/>
                <a:gd name="T2" fmla="*/ 0 w 13"/>
                <a:gd name="T3" fmla="*/ 3 h 12"/>
                <a:gd name="T4" fmla="*/ 0 w 13"/>
                <a:gd name="T5" fmla="*/ 3 h 12"/>
                <a:gd name="T6" fmla="*/ 0 w 13"/>
                <a:gd name="T7" fmla="*/ 6 h 12"/>
                <a:gd name="T8" fmla="*/ 0 w 13"/>
                <a:gd name="T9" fmla="*/ 6 h 12"/>
                <a:gd name="T10" fmla="*/ 0 w 13"/>
                <a:gd name="T11" fmla="*/ 6 h 12"/>
                <a:gd name="T12" fmla="*/ 0 w 13"/>
                <a:gd name="T13" fmla="*/ 6 h 12"/>
                <a:gd name="T14" fmla="*/ 0 w 13"/>
                <a:gd name="T15" fmla="*/ 9 h 12"/>
                <a:gd name="T16" fmla="*/ 0 w 13"/>
                <a:gd name="T17" fmla="*/ 9 h 12"/>
                <a:gd name="T18" fmla="*/ 3 w 13"/>
                <a:gd name="T19" fmla="*/ 9 h 12"/>
                <a:gd name="T20" fmla="*/ 6 w 13"/>
                <a:gd name="T21" fmla="*/ 12 h 12"/>
                <a:gd name="T22" fmla="*/ 10 w 13"/>
                <a:gd name="T23" fmla="*/ 9 h 12"/>
                <a:gd name="T24" fmla="*/ 13 w 13"/>
                <a:gd name="T25" fmla="*/ 9 h 12"/>
                <a:gd name="T26" fmla="*/ 13 w 13"/>
                <a:gd name="T27" fmla="*/ 9 h 12"/>
                <a:gd name="T28" fmla="*/ 13 w 13"/>
                <a:gd name="T29" fmla="*/ 6 h 12"/>
                <a:gd name="T30" fmla="*/ 13 w 13"/>
                <a:gd name="T31" fmla="*/ 6 h 12"/>
                <a:gd name="T32" fmla="*/ 13 w 13"/>
                <a:gd name="T33" fmla="*/ 6 h 12"/>
                <a:gd name="T34" fmla="*/ 13 w 13"/>
                <a:gd name="T35" fmla="*/ 6 h 12"/>
                <a:gd name="T36" fmla="*/ 13 w 13"/>
                <a:gd name="T37" fmla="*/ 3 h 12"/>
                <a:gd name="T38" fmla="*/ 13 w 13"/>
                <a:gd name="T39" fmla="*/ 3 h 12"/>
                <a:gd name="T40" fmla="*/ 13 w 13"/>
                <a:gd name="T41" fmla="*/ 3 h 12"/>
                <a:gd name="T42" fmla="*/ 10 w 13"/>
                <a:gd name="T43" fmla="*/ 3 h 12"/>
                <a:gd name="T44" fmla="*/ 6 w 13"/>
                <a:gd name="T45" fmla="*/ 0 h 12"/>
                <a:gd name="T46" fmla="*/ 3 w 13"/>
                <a:gd name="T47" fmla="*/ 3 h 12"/>
                <a:gd name="T48" fmla="*/ 0 w 13"/>
                <a:gd name="T49" fmla="*/ 3 h 12"/>
                <a:gd name="T50" fmla="*/ 0 w 13"/>
                <a:gd name="T51" fmla="*/ 3 h 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"/>
                <a:gd name="T79" fmla="*/ 0 h 12"/>
                <a:gd name="T80" fmla="*/ 13 w 13"/>
                <a:gd name="T81" fmla="*/ 12 h 1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" h="12">
                  <a:moveTo>
                    <a:pt x="0" y="3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9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9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7" name="Freeform 240"/>
            <p:cNvSpPr>
              <a:spLocks/>
            </p:cNvSpPr>
            <p:nvPr/>
          </p:nvSpPr>
          <p:spPr bwMode="auto">
            <a:xfrm>
              <a:off x="314" y="3356"/>
              <a:ext cx="64" cy="36"/>
            </a:xfrm>
            <a:custGeom>
              <a:avLst/>
              <a:gdLst>
                <a:gd name="T0" fmla="*/ 57 w 64"/>
                <a:gd name="T1" fmla="*/ 0 h 36"/>
                <a:gd name="T2" fmla="*/ 57 w 64"/>
                <a:gd name="T3" fmla="*/ 16 h 36"/>
                <a:gd name="T4" fmla="*/ 57 w 64"/>
                <a:gd name="T5" fmla="*/ 20 h 36"/>
                <a:gd name="T6" fmla="*/ 57 w 64"/>
                <a:gd name="T7" fmla="*/ 20 h 36"/>
                <a:gd name="T8" fmla="*/ 51 w 64"/>
                <a:gd name="T9" fmla="*/ 23 h 36"/>
                <a:gd name="T10" fmla="*/ 44 w 64"/>
                <a:gd name="T11" fmla="*/ 26 h 36"/>
                <a:gd name="T12" fmla="*/ 41 w 64"/>
                <a:gd name="T13" fmla="*/ 29 h 36"/>
                <a:gd name="T14" fmla="*/ 38 w 64"/>
                <a:gd name="T15" fmla="*/ 29 h 36"/>
                <a:gd name="T16" fmla="*/ 28 w 64"/>
                <a:gd name="T17" fmla="*/ 32 h 36"/>
                <a:gd name="T18" fmla="*/ 19 w 64"/>
                <a:gd name="T19" fmla="*/ 32 h 36"/>
                <a:gd name="T20" fmla="*/ 9 w 64"/>
                <a:gd name="T21" fmla="*/ 32 h 36"/>
                <a:gd name="T22" fmla="*/ 3 w 64"/>
                <a:gd name="T23" fmla="*/ 32 h 36"/>
                <a:gd name="T24" fmla="*/ 0 w 64"/>
                <a:gd name="T25" fmla="*/ 32 h 36"/>
                <a:gd name="T26" fmla="*/ 0 w 64"/>
                <a:gd name="T27" fmla="*/ 36 h 36"/>
                <a:gd name="T28" fmla="*/ 3 w 64"/>
                <a:gd name="T29" fmla="*/ 36 h 36"/>
                <a:gd name="T30" fmla="*/ 3 w 64"/>
                <a:gd name="T31" fmla="*/ 36 h 36"/>
                <a:gd name="T32" fmla="*/ 6 w 64"/>
                <a:gd name="T33" fmla="*/ 36 h 36"/>
                <a:gd name="T34" fmla="*/ 12 w 64"/>
                <a:gd name="T35" fmla="*/ 36 h 36"/>
                <a:gd name="T36" fmla="*/ 22 w 64"/>
                <a:gd name="T37" fmla="*/ 36 h 36"/>
                <a:gd name="T38" fmla="*/ 35 w 64"/>
                <a:gd name="T39" fmla="*/ 36 h 36"/>
                <a:gd name="T40" fmla="*/ 41 w 64"/>
                <a:gd name="T41" fmla="*/ 32 h 36"/>
                <a:gd name="T42" fmla="*/ 44 w 64"/>
                <a:gd name="T43" fmla="*/ 32 h 36"/>
                <a:gd name="T44" fmla="*/ 48 w 64"/>
                <a:gd name="T45" fmla="*/ 29 h 36"/>
                <a:gd name="T46" fmla="*/ 54 w 64"/>
                <a:gd name="T47" fmla="*/ 26 h 36"/>
                <a:gd name="T48" fmla="*/ 60 w 64"/>
                <a:gd name="T49" fmla="*/ 23 h 36"/>
                <a:gd name="T50" fmla="*/ 60 w 64"/>
                <a:gd name="T51" fmla="*/ 23 h 36"/>
                <a:gd name="T52" fmla="*/ 60 w 64"/>
                <a:gd name="T53" fmla="*/ 20 h 36"/>
                <a:gd name="T54" fmla="*/ 60 w 64"/>
                <a:gd name="T55" fmla="*/ 4 h 36"/>
                <a:gd name="T56" fmla="*/ 60 w 64"/>
                <a:gd name="T57" fmla="*/ 4 h 36"/>
                <a:gd name="T58" fmla="*/ 60 w 64"/>
                <a:gd name="T59" fmla="*/ 4 h 36"/>
                <a:gd name="T60" fmla="*/ 60 w 64"/>
                <a:gd name="T61" fmla="*/ 0 h 36"/>
                <a:gd name="T62" fmla="*/ 60 w 64"/>
                <a:gd name="T63" fmla="*/ 0 h 36"/>
                <a:gd name="T64" fmla="*/ 57 w 64"/>
                <a:gd name="T65" fmla="*/ 0 h 36"/>
                <a:gd name="T66" fmla="*/ 57 w 64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4"/>
                <a:gd name="T103" fmla="*/ 0 h 36"/>
                <a:gd name="T104" fmla="*/ 64 w 64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4" h="36">
                  <a:moveTo>
                    <a:pt x="57" y="0"/>
                  </a:moveTo>
                  <a:lnTo>
                    <a:pt x="57" y="0"/>
                  </a:lnTo>
                  <a:lnTo>
                    <a:pt x="57" y="16"/>
                  </a:lnTo>
                  <a:lnTo>
                    <a:pt x="57" y="20"/>
                  </a:lnTo>
                  <a:lnTo>
                    <a:pt x="54" y="23"/>
                  </a:lnTo>
                  <a:lnTo>
                    <a:pt x="51" y="23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1" y="29"/>
                  </a:lnTo>
                  <a:lnTo>
                    <a:pt x="38" y="29"/>
                  </a:lnTo>
                  <a:lnTo>
                    <a:pt x="35" y="32"/>
                  </a:lnTo>
                  <a:lnTo>
                    <a:pt x="28" y="32"/>
                  </a:lnTo>
                  <a:lnTo>
                    <a:pt x="25" y="32"/>
                  </a:lnTo>
                  <a:lnTo>
                    <a:pt x="19" y="32"/>
                  </a:lnTo>
                  <a:lnTo>
                    <a:pt x="12" y="32"/>
                  </a:lnTo>
                  <a:lnTo>
                    <a:pt x="9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6" y="36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2" y="36"/>
                  </a:lnTo>
                  <a:lnTo>
                    <a:pt x="28" y="36"/>
                  </a:lnTo>
                  <a:lnTo>
                    <a:pt x="35" y="36"/>
                  </a:lnTo>
                  <a:lnTo>
                    <a:pt x="38" y="32"/>
                  </a:lnTo>
                  <a:lnTo>
                    <a:pt x="41" y="32"/>
                  </a:lnTo>
                  <a:lnTo>
                    <a:pt x="44" y="32"/>
                  </a:lnTo>
                  <a:lnTo>
                    <a:pt x="48" y="32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4" y="26"/>
                  </a:lnTo>
                  <a:lnTo>
                    <a:pt x="57" y="23"/>
                  </a:lnTo>
                  <a:lnTo>
                    <a:pt x="60" y="23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8" name="Freeform 241"/>
            <p:cNvSpPr>
              <a:spLocks/>
            </p:cNvSpPr>
            <p:nvPr/>
          </p:nvSpPr>
          <p:spPr bwMode="auto">
            <a:xfrm>
              <a:off x="346" y="3331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3 w 3"/>
                <a:gd name="T15" fmla="*/ 0 h 3"/>
                <a:gd name="T16" fmla="*/ 3 w 3"/>
                <a:gd name="T17" fmla="*/ 0 h 3"/>
                <a:gd name="T18" fmla="*/ 3 w 3"/>
                <a:gd name="T19" fmla="*/ 3 h 3"/>
                <a:gd name="T20" fmla="*/ 3 w 3"/>
                <a:gd name="T21" fmla="*/ 3 h 3"/>
                <a:gd name="T22" fmla="*/ 3 w 3"/>
                <a:gd name="T23" fmla="*/ 3 h 3"/>
                <a:gd name="T24" fmla="*/ 0 w 3"/>
                <a:gd name="T25" fmla="*/ 0 h 3"/>
                <a:gd name="T26" fmla="*/ 0 w 3"/>
                <a:gd name="T27" fmla="*/ 0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"/>
                <a:gd name="T43" fmla="*/ 0 h 3"/>
                <a:gd name="T44" fmla="*/ 3 w 3"/>
                <a:gd name="T45" fmla="*/ 3 h 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59" name="Freeform 242"/>
            <p:cNvSpPr>
              <a:spLocks/>
            </p:cNvSpPr>
            <p:nvPr/>
          </p:nvSpPr>
          <p:spPr bwMode="auto">
            <a:xfrm>
              <a:off x="304" y="3318"/>
              <a:ext cx="70" cy="54"/>
            </a:xfrm>
            <a:custGeom>
              <a:avLst/>
              <a:gdLst>
                <a:gd name="T0" fmla="*/ 61 w 70"/>
                <a:gd name="T1" fmla="*/ 0 h 54"/>
                <a:gd name="T2" fmla="*/ 61 w 70"/>
                <a:gd name="T3" fmla="*/ 0 h 54"/>
                <a:gd name="T4" fmla="*/ 61 w 70"/>
                <a:gd name="T5" fmla="*/ 0 h 54"/>
                <a:gd name="T6" fmla="*/ 64 w 70"/>
                <a:gd name="T7" fmla="*/ 6 h 54"/>
                <a:gd name="T8" fmla="*/ 67 w 70"/>
                <a:gd name="T9" fmla="*/ 19 h 54"/>
                <a:gd name="T10" fmla="*/ 67 w 70"/>
                <a:gd name="T11" fmla="*/ 22 h 54"/>
                <a:gd name="T12" fmla="*/ 64 w 70"/>
                <a:gd name="T13" fmla="*/ 22 h 54"/>
                <a:gd name="T14" fmla="*/ 58 w 70"/>
                <a:gd name="T15" fmla="*/ 29 h 54"/>
                <a:gd name="T16" fmla="*/ 48 w 70"/>
                <a:gd name="T17" fmla="*/ 35 h 54"/>
                <a:gd name="T18" fmla="*/ 42 w 70"/>
                <a:gd name="T19" fmla="*/ 42 h 54"/>
                <a:gd name="T20" fmla="*/ 38 w 70"/>
                <a:gd name="T21" fmla="*/ 45 h 54"/>
                <a:gd name="T22" fmla="*/ 29 w 70"/>
                <a:gd name="T23" fmla="*/ 48 h 54"/>
                <a:gd name="T24" fmla="*/ 19 w 70"/>
                <a:gd name="T25" fmla="*/ 51 h 54"/>
                <a:gd name="T26" fmla="*/ 10 w 70"/>
                <a:gd name="T27" fmla="*/ 51 h 54"/>
                <a:gd name="T28" fmla="*/ 3 w 70"/>
                <a:gd name="T29" fmla="*/ 51 h 54"/>
                <a:gd name="T30" fmla="*/ 0 w 70"/>
                <a:gd name="T31" fmla="*/ 51 h 54"/>
                <a:gd name="T32" fmla="*/ 0 w 70"/>
                <a:gd name="T33" fmla="*/ 51 h 54"/>
                <a:gd name="T34" fmla="*/ 0 w 70"/>
                <a:gd name="T35" fmla="*/ 54 h 54"/>
                <a:gd name="T36" fmla="*/ 0 w 70"/>
                <a:gd name="T37" fmla="*/ 54 h 54"/>
                <a:gd name="T38" fmla="*/ 3 w 70"/>
                <a:gd name="T39" fmla="*/ 54 h 54"/>
                <a:gd name="T40" fmla="*/ 3 w 70"/>
                <a:gd name="T41" fmla="*/ 54 h 54"/>
                <a:gd name="T42" fmla="*/ 3 w 70"/>
                <a:gd name="T43" fmla="*/ 54 h 54"/>
                <a:gd name="T44" fmla="*/ 6 w 70"/>
                <a:gd name="T45" fmla="*/ 54 h 54"/>
                <a:gd name="T46" fmla="*/ 13 w 70"/>
                <a:gd name="T47" fmla="*/ 54 h 54"/>
                <a:gd name="T48" fmla="*/ 22 w 70"/>
                <a:gd name="T49" fmla="*/ 51 h 54"/>
                <a:gd name="T50" fmla="*/ 32 w 70"/>
                <a:gd name="T51" fmla="*/ 51 h 54"/>
                <a:gd name="T52" fmla="*/ 42 w 70"/>
                <a:gd name="T53" fmla="*/ 48 h 54"/>
                <a:gd name="T54" fmla="*/ 45 w 70"/>
                <a:gd name="T55" fmla="*/ 45 h 54"/>
                <a:gd name="T56" fmla="*/ 51 w 70"/>
                <a:gd name="T57" fmla="*/ 38 h 54"/>
                <a:gd name="T58" fmla="*/ 61 w 70"/>
                <a:gd name="T59" fmla="*/ 32 h 54"/>
                <a:gd name="T60" fmla="*/ 67 w 70"/>
                <a:gd name="T61" fmla="*/ 26 h 54"/>
                <a:gd name="T62" fmla="*/ 70 w 70"/>
                <a:gd name="T63" fmla="*/ 22 h 54"/>
                <a:gd name="T64" fmla="*/ 70 w 70"/>
                <a:gd name="T65" fmla="*/ 19 h 54"/>
                <a:gd name="T66" fmla="*/ 67 w 70"/>
                <a:gd name="T67" fmla="*/ 10 h 54"/>
                <a:gd name="T68" fmla="*/ 64 w 70"/>
                <a:gd name="T69" fmla="*/ 0 h 54"/>
                <a:gd name="T70" fmla="*/ 61 w 70"/>
                <a:gd name="T71" fmla="*/ 0 h 54"/>
                <a:gd name="T72" fmla="*/ 61 w 70"/>
                <a:gd name="T73" fmla="*/ 0 h 54"/>
                <a:gd name="T74" fmla="*/ 61 w 70"/>
                <a:gd name="T75" fmla="*/ 0 h 54"/>
                <a:gd name="T76" fmla="*/ 61 w 70"/>
                <a:gd name="T77" fmla="*/ 0 h 5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"/>
                <a:gd name="T118" fmla="*/ 0 h 54"/>
                <a:gd name="T119" fmla="*/ 70 w 70"/>
                <a:gd name="T120" fmla="*/ 54 h 5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" h="54">
                  <a:moveTo>
                    <a:pt x="61" y="0"/>
                  </a:moveTo>
                  <a:lnTo>
                    <a:pt x="61" y="0"/>
                  </a:lnTo>
                  <a:lnTo>
                    <a:pt x="61" y="3"/>
                  </a:lnTo>
                  <a:lnTo>
                    <a:pt x="64" y="6"/>
                  </a:lnTo>
                  <a:lnTo>
                    <a:pt x="64" y="13"/>
                  </a:lnTo>
                  <a:lnTo>
                    <a:pt x="67" y="19"/>
                  </a:lnTo>
                  <a:lnTo>
                    <a:pt x="67" y="22"/>
                  </a:lnTo>
                  <a:lnTo>
                    <a:pt x="64" y="22"/>
                  </a:lnTo>
                  <a:lnTo>
                    <a:pt x="61" y="26"/>
                  </a:lnTo>
                  <a:lnTo>
                    <a:pt x="58" y="29"/>
                  </a:lnTo>
                  <a:lnTo>
                    <a:pt x="51" y="32"/>
                  </a:lnTo>
                  <a:lnTo>
                    <a:pt x="48" y="35"/>
                  </a:lnTo>
                  <a:lnTo>
                    <a:pt x="45" y="38"/>
                  </a:lnTo>
                  <a:lnTo>
                    <a:pt x="42" y="42"/>
                  </a:lnTo>
                  <a:lnTo>
                    <a:pt x="38" y="45"/>
                  </a:lnTo>
                  <a:lnTo>
                    <a:pt x="32" y="48"/>
                  </a:lnTo>
                  <a:lnTo>
                    <a:pt x="29" y="48"/>
                  </a:lnTo>
                  <a:lnTo>
                    <a:pt x="22" y="48"/>
                  </a:lnTo>
                  <a:lnTo>
                    <a:pt x="19" y="51"/>
                  </a:lnTo>
                  <a:lnTo>
                    <a:pt x="13" y="51"/>
                  </a:lnTo>
                  <a:lnTo>
                    <a:pt x="10" y="51"/>
                  </a:lnTo>
                  <a:lnTo>
                    <a:pt x="6" y="51"/>
                  </a:lnTo>
                  <a:lnTo>
                    <a:pt x="3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10" y="54"/>
                  </a:lnTo>
                  <a:lnTo>
                    <a:pt x="13" y="54"/>
                  </a:lnTo>
                  <a:lnTo>
                    <a:pt x="16" y="54"/>
                  </a:lnTo>
                  <a:lnTo>
                    <a:pt x="22" y="51"/>
                  </a:lnTo>
                  <a:lnTo>
                    <a:pt x="26" y="51"/>
                  </a:lnTo>
                  <a:lnTo>
                    <a:pt x="32" y="51"/>
                  </a:lnTo>
                  <a:lnTo>
                    <a:pt x="35" y="48"/>
                  </a:lnTo>
                  <a:lnTo>
                    <a:pt x="42" y="48"/>
                  </a:lnTo>
                  <a:lnTo>
                    <a:pt x="45" y="45"/>
                  </a:lnTo>
                  <a:lnTo>
                    <a:pt x="48" y="42"/>
                  </a:lnTo>
                  <a:lnTo>
                    <a:pt x="51" y="38"/>
                  </a:lnTo>
                  <a:lnTo>
                    <a:pt x="54" y="35"/>
                  </a:lnTo>
                  <a:lnTo>
                    <a:pt x="61" y="32"/>
                  </a:lnTo>
                  <a:lnTo>
                    <a:pt x="64" y="29"/>
                  </a:lnTo>
                  <a:lnTo>
                    <a:pt x="67" y="26"/>
                  </a:lnTo>
                  <a:lnTo>
                    <a:pt x="70" y="22"/>
                  </a:lnTo>
                  <a:lnTo>
                    <a:pt x="70" y="19"/>
                  </a:lnTo>
                  <a:lnTo>
                    <a:pt x="67" y="16"/>
                  </a:lnTo>
                  <a:lnTo>
                    <a:pt x="67" y="10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0" name="Freeform 243"/>
            <p:cNvSpPr>
              <a:spLocks/>
            </p:cNvSpPr>
            <p:nvPr/>
          </p:nvSpPr>
          <p:spPr bwMode="auto">
            <a:xfrm>
              <a:off x="336" y="3280"/>
              <a:ext cx="19" cy="44"/>
            </a:xfrm>
            <a:custGeom>
              <a:avLst/>
              <a:gdLst>
                <a:gd name="T0" fmla="*/ 3 w 19"/>
                <a:gd name="T1" fmla="*/ 0 h 44"/>
                <a:gd name="T2" fmla="*/ 3 w 19"/>
                <a:gd name="T3" fmla="*/ 0 h 44"/>
                <a:gd name="T4" fmla="*/ 3 w 19"/>
                <a:gd name="T5" fmla="*/ 0 h 44"/>
                <a:gd name="T6" fmla="*/ 3 w 19"/>
                <a:gd name="T7" fmla="*/ 0 h 44"/>
                <a:gd name="T8" fmla="*/ 0 w 19"/>
                <a:gd name="T9" fmla="*/ 0 h 44"/>
                <a:gd name="T10" fmla="*/ 0 w 19"/>
                <a:gd name="T11" fmla="*/ 3 h 44"/>
                <a:gd name="T12" fmla="*/ 0 w 19"/>
                <a:gd name="T13" fmla="*/ 3 h 44"/>
                <a:gd name="T14" fmla="*/ 0 w 19"/>
                <a:gd name="T15" fmla="*/ 3 h 44"/>
                <a:gd name="T16" fmla="*/ 3 w 19"/>
                <a:gd name="T17" fmla="*/ 3 h 44"/>
                <a:gd name="T18" fmla="*/ 3 w 19"/>
                <a:gd name="T19" fmla="*/ 3 h 44"/>
                <a:gd name="T20" fmla="*/ 3 w 19"/>
                <a:gd name="T21" fmla="*/ 3 h 44"/>
                <a:gd name="T22" fmla="*/ 3 w 19"/>
                <a:gd name="T23" fmla="*/ 3 h 44"/>
                <a:gd name="T24" fmla="*/ 3 w 19"/>
                <a:gd name="T25" fmla="*/ 3 h 44"/>
                <a:gd name="T26" fmla="*/ 3 w 19"/>
                <a:gd name="T27" fmla="*/ 3 h 44"/>
                <a:gd name="T28" fmla="*/ 3 w 19"/>
                <a:gd name="T29" fmla="*/ 3 h 44"/>
                <a:gd name="T30" fmla="*/ 6 w 19"/>
                <a:gd name="T31" fmla="*/ 9 h 44"/>
                <a:gd name="T32" fmla="*/ 13 w 19"/>
                <a:gd name="T33" fmla="*/ 12 h 44"/>
                <a:gd name="T34" fmla="*/ 13 w 19"/>
                <a:gd name="T35" fmla="*/ 16 h 44"/>
                <a:gd name="T36" fmla="*/ 13 w 19"/>
                <a:gd name="T37" fmla="*/ 16 h 44"/>
                <a:gd name="T38" fmla="*/ 13 w 19"/>
                <a:gd name="T39" fmla="*/ 19 h 44"/>
                <a:gd name="T40" fmla="*/ 16 w 19"/>
                <a:gd name="T41" fmla="*/ 19 h 44"/>
                <a:gd name="T42" fmla="*/ 13 w 19"/>
                <a:gd name="T43" fmla="*/ 22 h 44"/>
                <a:gd name="T44" fmla="*/ 13 w 19"/>
                <a:gd name="T45" fmla="*/ 22 h 44"/>
                <a:gd name="T46" fmla="*/ 13 w 19"/>
                <a:gd name="T47" fmla="*/ 22 h 44"/>
                <a:gd name="T48" fmla="*/ 10 w 19"/>
                <a:gd name="T49" fmla="*/ 25 h 44"/>
                <a:gd name="T50" fmla="*/ 10 w 19"/>
                <a:gd name="T51" fmla="*/ 28 h 44"/>
                <a:gd name="T52" fmla="*/ 6 w 19"/>
                <a:gd name="T53" fmla="*/ 32 h 44"/>
                <a:gd name="T54" fmla="*/ 3 w 19"/>
                <a:gd name="T55" fmla="*/ 35 h 44"/>
                <a:gd name="T56" fmla="*/ 0 w 19"/>
                <a:gd name="T57" fmla="*/ 38 h 44"/>
                <a:gd name="T58" fmla="*/ 0 w 19"/>
                <a:gd name="T59" fmla="*/ 44 h 44"/>
                <a:gd name="T60" fmla="*/ 0 w 19"/>
                <a:gd name="T61" fmla="*/ 44 h 44"/>
                <a:gd name="T62" fmla="*/ 0 w 19"/>
                <a:gd name="T63" fmla="*/ 44 h 44"/>
                <a:gd name="T64" fmla="*/ 3 w 19"/>
                <a:gd name="T65" fmla="*/ 44 h 44"/>
                <a:gd name="T66" fmla="*/ 3 w 19"/>
                <a:gd name="T67" fmla="*/ 44 h 44"/>
                <a:gd name="T68" fmla="*/ 6 w 19"/>
                <a:gd name="T69" fmla="*/ 41 h 44"/>
                <a:gd name="T70" fmla="*/ 6 w 19"/>
                <a:gd name="T71" fmla="*/ 38 h 44"/>
                <a:gd name="T72" fmla="*/ 10 w 19"/>
                <a:gd name="T73" fmla="*/ 32 h 44"/>
                <a:gd name="T74" fmla="*/ 13 w 19"/>
                <a:gd name="T75" fmla="*/ 28 h 44"/>
                <a:gd name="T76" fmla="*/ 16 w 19"/>
                <a:gd name="T77" fmla="*/ 25 h 44"/>
                <a:gd name="T78" fmla="*/ 16 w 19"/>
                <a:gd name="T79" fmla="*/ 22 h 44"/>
                <a:gd name="T80" fmla="*/ 19 w 19"/>
                <a:gd name="T81" fmla="*/ 22 h 44"/>
                <a:gd name="T82" fmla="*/ 19 w 19"/>
                <a:gd name="T83" fmla="*/ 19 h 44"/>
                <a:gd name="T84" fmla="*/ 19 w 19"/>
                <a:gd name="T85" fmla="*/ 19 h 44"/>
                <a:gd name="T86" fmla="*/ 19 w 19"/>
                <a:gd name="T87" fmla="*/ 16 h 44"/>
                <a:gd name="T88" fmla="*/ 19 w 19"/>
                <a:gd name="T89" fmla="*/ 16 h 44"/>
                <a:gd name="T90" fmla="*/ 19 w 19"/>
                <a:gd name="T91" fmla="*/ 12 h 44"/>
                <a:gd name="T92" fmla="*/ 16 w 19"/>
                <a:gd name="T93" fmla="*/ 12 h 44"/>
                <a:gd name="T94" fmla="*/ 13 w 19"/>
                <a:gd name="T95" fmla="*/ 9 h 44"/>
                <a:gd name="T96" fmla="*/ 10 w 19"/>
                <a:gd name="T97" fmla="*/ 3 h 44"/>
                <a:gd name="T98" fmla="*/ 10 w 19"/>
                <a:gd name="T99" fmla="*/ 3 h 44"/>
                <a:gd name="T100" fmla="*/ 10 w 19"/>
                <a:gd name="T101" fmla="*/ 3 h 44"/>
                <a:gd name="T102" fmla="*/ 6 w 19"/>
                <a:gd name="T103" fmla="*/ 3 h 44"/>
                <a:gd name="T104" fmla="*/ 6 w 19"/>
                <a:gd name="T105" fmla="*/ 3 h 44"/>
                <a:gd name="T106" fmla="*/ 6 w 19"/>
                <a:gd name="T107" fmla="*/ 3 h 44"/>
                <a:gd name="T108" fmla="*/ 6 w 19"/>
                <a:gd name="T109" fmla="*/ 0 h 44"/>
                <a:gd name="T110" fmla="*/ 6 w 19"/>
                <a:gd name="T111" fmla="*/ 0 h 44"/>
                <a:gd name="T112" fmla="*/ 6 w 19"/>
                <a:gd name="T113" fmla="*/ 0 h 44"/>
                <a:gd name="T114" fmla="*/ 3 w 19"/>
                <a:gd name="T115" fmla="*/ 0 h 44"/>
                <a:gd name="T116" fmla="*/ 3 w 19"/>
                <a:gd name="T117" fmla="*/ 0 h 44"/>
                <a:gd name="T118" fmla="*/ 3 w 19"/>
                <a:gd name="T119" fmla="*/ 0 h 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"/>
                <a:gd name="T181" fmla="*/ 0 h 44"/>
                <a:gd name="T182" fmla="*/ 19 w 19"/>
                <a:gd name="T183" fmla="*/ 44 h 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" h="4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6" y="9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3" y="19"/>
                  </a:lnTo>
                  <a:lnTo>
                    <a:pt x="16" y="19"/>
                  </a:lnTo>
                  <a:lnTo>
                    <a:pt x="13" y="22"/>
                  </a:lnTo>
                  <a:lnTo>
                    <a:pt x="10" y="25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6" y="41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3" y="28"/>
                  </a:lnTo>
                  <a:lnTo>
                    <a:pt x="16" y="25"/>
                  </a:lnTo>
                  <a:lnTo>
                    <a:pt x="16" y="22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6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9"/>
                  </a:lnTo>
                  <a:lnTo>
                    <a:pt x="10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1" name="Rectangle 244"/>
            <p:cNvSpPr>
              <a:spLocks noChangeArrowheads="1"/>
            </p:cNvSpPr>
            <p:nvPr/>
          </p:nvSpPr>
          <p:spPr bwMode="auto">
            <a:xfrm>
              <a:off x="394" y="3113"/>
              <a:ext cx="115" cy="218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2" name="Freeform 245"/>
            <p:cNvSpPr>
              <a:spLocks/>
            </p:cNvSpPr>
            <p:nvPr/>
          </p:nvSpPr>
          <p:spPr bwMode="auto">
            <a:xfrm>
              <a:off x="1373" y="3094"/>
              <a:ext cx="240" cy="269"/>
            </a:xfrm>
            <a:custGeom>
              <a:avLst/>
              <a:gdLst>
                <a:gd name="T0" fmla="*/ 6 w 240"/>
                <a:gd name="T1" fmla="*/ 19 h 269"/>
                <a:gd name="T2" fmla="*/ 3 w 240"/>
                <a:gd name="T3" fmla="*/ 45 h 269"/>
                <a:gd name="T4" fmla="*/ 3 w 240"/>
                <a:gd name="T5" fmla="*/ 86 h 269"/>
                <a:gd name="T6" fmla="*/ 3 w 240"/>
                <a:gd name="T7" fmla="*/ 131 h 269"/>
                <a:gd name="T8" fmla="*/ 0 w 240"/>
                <a:gd name="T9" fmla="*/ 179 h 269"/>
                <a:gd name="T10" fmla="*/ 0 w 240"/>
                <a:gd name="T11" fmla="*/ 221 h 269"/>
                <a:gd name="T12" fmla="*/ 0 w 240"/>
                <a:gd name="T13" fmla="*/ 253 h 269"/>
                <a:gd name="T14" fmla="*/ 0 w 240"/>
                <a:gd name="T15" fmla="*/ 266 h 269"/>
                <a:gd name="T16" fmla="*/ 9 w 240"/>
                <a:gd name="T17" fmla="*/ 269 h 269"/>
                <a:gd name="T18" fmla="*/ 35 w 240"/>
                <a:gd name="T19" fmla="*/ 269 h 269"/>
                <a:gd name="T20" fmla="*/ 70 w 240"/>
                <a:gd name="T21" fmla="*/ 266 h 269"/>
                <a:gd name="T22" fmla="*/ 112 w 240"/>
                <a:gd name="T23" fmla="*/ 266 h 269"/>
                <a:gd name="T24" fmla="*/ 157 w 240"/>
                <a:gd name="T25" fmla="*/ 262 h 269"/>
                <a:gd name="T26" fmla="*/ 195 w 240"/>
                <a:gd name="T27" fmla="*/ 259 h 269"/>
                <a:gd name="T28" fmla="*/ 224 w 240"/>
                <a:gd name="T29" fmla="*/ 259 h 269"/>
                <a:gd name="T30" fmla="*/ 237 w 240"/>
                <a:gd name="T31" fmla="*/ 256 h 269"/>
                <a:gd name="T32" fmla="*/ 240 w 240"/>
                <a:gd name="T33" fmla="*/ 250 h 269"/>
                <a:gd name="T34" fmla="*/ 237 w 240"/>
                <a:gd name="T35" fmla="*/ 240 h 269"/>
                <a:gd name="T36" fmla="*/ 233 w 240"/>
                <a:gd name="T37" fmla="*/ 224 h 269"/>
                <a:gd name="T38" fmla="*/ 230 w 240"/>
                <a:gd name="T39" fmla="*/ 202 h 269"/>
                <a:gd name="T40" fmla="*/ 224 w 240"/>
                <a:gd name="T41" fmla="*/ 179 h 269"/>
                <a:gd name="T42" fmla="*/ 214 w 240"/>
                <a:gd name="T43" fmla="*/ 157 h 269"/>
                <a:gd name="T44" fmla="*/ 205 w 240"/>
                <a:gd name="T45" fmla="*/ 131 h 269"/>
                <a:gd name="T46" fmla="*/ 192 w 240"/>
                <a:gd name="T47" fmla="*/ 106 h 269"/>
                <a:gd name="T48" fmla="*/ 176 w 240"/>
                <a:gd name="T49" fmla="*/ 83 h 269"/>
                <a:gd name="T50" fmla="*/ 160 w 240"/>
                <a:gd name="T51" fmla="*/ 64 h 269"/>
                <a:gd name="T52" fmla="*/ 141 w 240"/>
                <a:gd name="T53" fmla="*/ 45 h 269"/>
                <a:gd name="T54" fmla="*/ 125 w 240"/>
                <a:gd name="T55" fmla="*/ 29 h 269"/>
                <a:gd name="T56" fmla="*/ 109 w 240"/>
                <a:gd name="T57" fmla="*/ 16 h 269"/>
                <a:gd name="T58" fmla="*/ 96 w 240"/>
                <a:gd name="T59" fmla="*/ 6 h 269"/>
                <a:gd name="T60" fmla="*/ 89 w 240"/>
                <a:gd name="T61" fmla="*/ 0 h 269"/>
                <a:gd name="T62" fmla="*/ 83 w 240"/>
                <a:gd name="T63" fmla="*/ 6 h 269"/>
                <a:gd name="T64" fmla="*/ 93 w 240"/>
                <a:gd name="T65" fmla="*/ 13 h 269"/>
                <a:gd name="T66" fmla="*/ 105 w 240"/>
                <a:gd name="T67" fmla="*/ 25 h 269"/>
                <a:gd name="T68" fmla="*/ 121 w 240"/>
                <a:gd name="T69" fmla="*/ 38 h 269"/>
                <a:gd name="T70" fmla="*/ 141 w 240"/>
                <a:gd name="T71" fmla="*/ 54 h 269"/>
                <a:gd name="T72" fmla="*/ 157 w 240"/>
                <a:gd name="T73" fmla="*/ 74 h 269"/>
                <a:gd name="T74" fmla="*/ 173 w 240"/>
                <a:gd name="T75" fmla="*/ 93 h 269"/>
                <a:gd name="T76" fmla="*/ 185 w 240"/>
                <a:gd name="T77" fmla="*/ 115 h 269"/>
                <a:gd name="T78" fmla="*/ 198 w 240"/>
                <a:gd name="T79" fmla="*/ 134 h 269"/>
                <a:gd name="T80" fmla="*/ 208 w 240"/>
                <a:gd name="T81" fmla="*/ 157 h 269"/>
                <a:gd name="T82" fmla="*/ 214 w 240"/>
                <a:gd name="T83" fmla="*/ 179 h 269"/>
                <a:gd name="T84" fmla="*/ 221 w 240"/>
                <a:gd name="T85" fmla="*/ 202 h 269"/>
                <a:gd name="T86" fmla="*/ 227 w 240"/>
                <a:gd name="T87" fmla="*/ 218 h 269"/>
                <a:gd name="T88" fmla="*/ 230 w 240"/>
                <a:gd name="T89" fmla="*/ 234 h 269"/>
                <a:gd name="T90" fmla="*/ 230 w 240"/>
                <a:gd name="T91" fmla="*/ 243 h 269"/>
                <a:gd name="T92" fmla="*/ 230 w 240"/>
                <a:gd name="T93" fmla="*/ 250 h 269"/>
                <a:gd name="T94" fmla="*/ 214 w 240"/>
                <a:gd name="T95" fmla="*/ 253 h 269"/>
                <a:gd name="T96" fmla="*/ 189 w 240"/>
                <a:gd name="T97" fmla="*/ 253 h 269"/>
                <a:gd name="T98" fmla="*/ 150 w 240"/>
                <a:gd name="T99" fmla="*/ 256 h 269"/>
                <a:gd name="T100" fmla="*/ 112 w 240"/>
                <a:gd name="T101" fmla="*/ 256 h 269"/>
                <a:gd name="T102" fmla="*/ 70 w 240"/>
                <a:gd name="T103" fmla="*/ 259 h 269"/>
                <a:gd name="T104" fmla="*/ 38 w 240"/>
                <a:gd name="T105" fmla="*/ 259 h 269"/>
                <a:gd name="T106" fmla="*/ 16 w 240"/>
                <a:gd name="T107" fmla="*/ 259 h 269"/>
                <a:gd name="T108" fmla="*/ 9 w 240"/>
                <a:gd name="T109" fmla="*/ 259 h 269"/>
                <a:gd name="T110" fmla="*/ 9 w 240"/>
                <a:gd name="T111" fmla="*/ 243 h 269"/>
                <a:gd name="T112" fmla="*/ 9 w 240"/>
                <a:gd name="T113" fmla="*/ 211 h 269"/>
                <a:gd name="T114" fmla="*/ 9 w 240"/>
                <a:gd name="T115" fmla="*/ 170 h 269"/>
                <a:gd name="T116" fmla="*/ 9 w 240"/>
                <a:gd name="T117" fmla="*/ 122 h 269"/>
                <a:gd name="T118" fmla="*/ 13 w 240"/>
                <a:gd name="T119" fmla="*/ 77 h 269"/>
                <a:gd name="T120" fmla="*/ 13 w 240"/>
                <a:gd name="T121" fmla="*/ 38 h 269"/>
                <a:gd name="T122" fmla="*/ 13 w 240"/>
                <a:gd name="T123" fmla="*/ 13 h 269"/>
                <a:gd name="T124" fmla="*/ 6 w 240"/>
                <a:gd name="T125" fmla="*/ 9 h 26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40"/>
                <a:gd name="T190" fmla="*/ 0 h 269"/>
                <a:gd name="T191" fmla="*/ 240 w 240"/>
                <a:gd name="T192" fmla="*/ 269 h 26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40" h="269">
                  <a:moveTo>
                    <a:pt x="6" y="9"/>
                  </a:moveTo>
                  <a:lnTo>
                    <a:pt x="6" y="9"/>
                  </a:lnTo>
                  <a:lnTo>
                    <a:pt x="6" y="13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22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5"/>
                  </a:lnTo>
                  <a:lnTo>
                    <a:pt x="3" y="51"/>
                  </a:lnTo>
                  <a:lnTo>
                    <a:pt x="3" y="54"/>
                  </a:lnTo>
                  <a:lnTo>
                    <a:pt x="3" y="61"/>
                  </a:lnTo>
                  <a:lnTo>
                    <a:pt x="3" y="64"/>
                  </a:lnTo>
                  <a:lnTo>
                    <a:pt x="3" y="70"/>
                  </a:lnTo>
                  <a:lnTo>
                    <a:pt x="3" y="74"/>
                  </a:lnTo>
                  <a:lnTo>
                    <a:pt x="3" y="80"/>
                  </a:lnTo>
                  <a:lnTo>
                    <a:pt x="3" y="86"/>
                  </a:lnTo>
                  <a:lnTo>
                    <a:pt x="3" y="93"/>
                  </a:lnTo>
                  <a:lnTo>
                    <a:pt x="3" y="96"/>
                  </a:lnTo>
                  <a:lnTo>
                    <a:pt x="3" y="102"/>
                  </a:lnTo>
                  <a:lnTo>
                    <a:pt x="3" y="109"/>
                  </a:lnTo>
                  <a:lnTo>
                    <a:pt x="3" y="115"/>
                  </a:lnTo>
                  <a:lnTo>
                    <a:pt x="3" y="122"/>
                  </a:lnTo>
                  <a:lnTo>
                    <a:pt x="3" y="125"/>
                  </a:lnTo>
                  <a:lnTo>
                    <a:pt x="3" y="131"/>
                  </a:lnTo>
                  <a:lnTo>
                    <a:pt x="3" y="138"/>
                  </a:lnTo>
                  <a:lnTo>
                    <a:pt x="3" y="144"/>
                  </a:lnTo>
                  <a:lnTo>
                    <a:pt x="3" y="150"/>
                  </a:lnTo>
                  <a:lnTo>
                    <a:pt x="3" y="157"/>
                  </a:lnTo>
                  <a:lnTo>
                    <a:pt x="3" y="163"/>
                  </a:lnTo>
                  <a:lnTo>
                    <a:pt x="3" y="166"/>
                  </a:lnTo>
                  <a:lnTo>
                    <a:pt x="3" y="173"/>
                  </a:lnTo>
                  <a:lnTo>
                    <a:pt x="0" y="179"/>
                  </a:lnTo>
                  <a:lnTo>
                    <a:pt x="0" y="186"/>
                  </a:lnTo>
                  <a:lnTo>
                    <a:pt x="0" y="189"/>
                  </a:lnTo>
                  <a:lnTo>
                    <a:pt x="0" y="195"/>
                  </a:lnTo>
                  <a:lnTo>
                    <a:pt x="0" y="202"/>
                  </a:lnTo>
                  <a:lnTo>
                    <a:pt x="0" y="205"/>
                  </a:lnTo>
                  <a:lnTo>
                    <a:pt x="0" y="211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0" y="234"/>
                  </a:lnTo>
                  <a:lnTo>
                    <a:pt x="0" y="237"/>
                  </a:lnTo>
                  <a:lnTo>
                    <a:pt x="0" y="243"/>
                  </a:lnTo>
                  <a:lnTo>
                    <a:pt x="0" y="246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0" y="256"/>
                  </a:lnTo>
                  <a:lnTo>
                    <a:pt x="0" y="259"/>
                  </a:lnTo>
                  <a:lnTo>
                    <a:pt x="0" y="262"/>
                  </a:lnTo>
                  <a:lnTo>
                    <a:pt x="0" y="266"/>
                  </a:lnTo>
                  <a:lnTo>
                    <a:pt x="0" y="269"/>
                  </a:lnTo>
                  <a:lnTo>
                    <a:pt x="3" y="269"/>
                  </a:lnTo>
                  <a:lnTo>
                    <a:pt x="6" y="269"/>
                  </a:lnTo>
                  <a:lnTo>
                    <a:pt x="9" y="269"/>
                  </a:lnTo>
                  <a:lnTo>
                    <a:pt x="13" y="269"/>
                  </a:lnTo>
                  <a:lnTo>
                    <a:pt x="16" y="269"/>
                  </a:lnTo>
                  <a:lnTo>
                    <a:pt x="19" y="269"/>
                  </a:lnTo>
                  <a:lnTo>
                    <a:pt x="22" y="269"/>
                  </a:lnTo>
                  <a:lnTo>
                    <a:pt x="29" y="269"/>
                  </a:lnTo>
                  <a:lnTo>
                    <a:pt x="32" y="269"/>
                  </a:lnTo>
                  <a:lnTo>
                    <a:pt x="35" y="269"/>
                  </a:lnTo>
                  <a:lnTo>
                    <a:pt x="38" y="269"/>
                  </a:lnTo>
                  <a:lnTo>
                    <a:pt x="41" y="269"/>
                  </a:lnTo>
                  <a:lnTo>
                    <a:pt x="48" y="269"/>
                  </a:lnTo>
                  <a:lnTo>
                    <a:pt x="51" y="269"/>
                  </a:lnTo>
                  <a:lnTo>
                    <a:pt x="57" y="269"/>
                  </a:lnTo>
                  <a:lnTo>
                    <a:pt x="61" y="266"/>
                  </a:lnTo>
                  <a:lnTo>
                    <a:pt x="67" y="266"/>
                  </a:lnTo>
                  <a:lnTo>
                    <a:pt x="70" y="266"/>
                  </a:lnTo>
                  <a:lnTo>
                    <a:pt x="77" y="266"/>
                  </a:lnTo>
                  <a:lnTo>
                    <a:pt x="80" y="266"/>
                  </a:lnTo>
                  <a:lnTo>
                    <a:pt x="86" y="266"/>
                  </a:lnTo>
                  <a:lnTo>
                    <a:pt x="93" y="266"/>
                  </a:lnTo>
                  <a:lnTo>
                    <a:pt x="96" y="266"/>
                  </a:lnTo>
                  <a:lnTo>
                    <a:pt x="102" y="266"/>
                  </a:lnTo>
                  <a:lnTo>
                    <a:pt x="109" y="266"/>
                  </a:lnTo>
                  <a:lnTo>
                    <a:pt x="112" y="266"/>
                  </a:lnTo>
                  <a:lnTo>
                    <a:pt x="118" y="266"/>
                  </a:lnTo>
                  <a:lnTo>
                    <a:pt x="125" y="266"/>
                  </a:lnTo>
                  <a:lnTo>
                    <a:pt x="128" y="266"/>
                  </a:lnTo>
                  <a:lnTo>
                    <a:pt x="134" y="262"/>
                  </a:lnTo>
                  <a:lnTo>
                    <a:pt x="141" y="262"/>
                  </a:lnTo>
                  <a:lnTo>
                    <a:pt x="147" y="262"/>
                  </a:lnTo>
                  <a:lnTo>
                    <a:pt x="150" y="262"/>
                  </a:lnTo>
                  <a:lnTo>
                    <a:pt x="157" y="262"/>
                  </a:lnTo>
                  <a:lnTo>
                    <a:pt x="160" y="262"/>
                  </a:lnTo>
                  <a:lnTo>
                    <a:pt x="166" y="262"/>
                  </a:lnTo>
                  <a:lnTo>
                    <a:pt x="173" y="262"/>
                  </a:lnTo>
                  <a:lnTo>
                    <a:pt x="176" y="262"/>
                  </a:lnTo>
                  <a:lnTo>
                    <a:pt x="182" y="262"/>
                  </a:lnTo>
                  <a:lnTo>
                    <a:pt x="185" y="259"/>
                  </a:lnTo>
                  <a:lnTo>
                    <a:pt x="189" y="259"/>
                  </a:lnTo>
                  <a:lnTo>
                    <a:pt x="195" y="259"/>
                  </a:lnTo>
                  <a:lnTo>
                    <a:pt x="198" y="259"/>
                  </a:lnTo>
                  <a:lnTo>
                    <a:pt x="201" y="259"/>
                  </a:lnTo>
                  <a:lnTo>
                    <a:pt x="208" y="259"/>
                  </a:lnTo>
                  <a:lnTo>
                    <a:pt x="211" y="259"/>
                  </a:lnTo>
                  <a:lnTo>
                    <a:pt x="214" y="259"/>
                  </a:lnTo>
                  <a:lnTo>
                    <a:pt x="217" y="259"/>
                  </a:lnTo>
                  <a:lnTo>
                    <a:pt x="221" y="259"/>
                  </a:lnTo>
                  <a:lnTo>
                    <a:pt x="224" y="259"/>
                  </a:lnTo>
                  <a:lnTo>
                    <a:pt x="227" y="259"/>
                  </a:lnTo>
                  <a:lnTo>
                    <a:pt x="227" y="256"/>
                  </a:lnTo>
                  <a:lnTo>
                    <a:pt x="230" y="256"/>
                  </a:lnTo>
                  <a:lnTo>
                    <a:pt x="233" y="256"/>
                  </a:lnTo>
                  <a:lnTo>
                    <a:pt x="237" y="256"/>
                  </a:lnTo>
                  <a:lnTo>
                    <a:pt x="237" y="253"/>
                  </a:lnTo>
                  <a:lnTo>
                    <a:pt x="240" y="253"/>
                  </a:lnTo>
                  <a:lnTo>
                    <a:pt x="240" y="250"/>
                  </a:lnTo>
                  <a:lnTo>
                    <a:pt x="240" y="246"/>
                  </a:lnTo>
                  <a:lnTo>
                    <a:pt x="237" y="243"/>
                  </a:lnTo>
                  <a:lnTo>
                    <a:pt x="237" y="240"/>
                  </a:lnTo>
                  <a:lnTo>
                    <a:pt x="237" y="237"/>
                  </a:lnTo>
                  <a:lnTo>
                    <a:pt x="237" y="234"/>
                  </a:lnTo>
                  <a:lnTo>
                    <a:pt x="237" y="230"/>
                  </a:lnTo>
                  <a:lnTo>
                    <a:pt x="237" y="227"/>
                  </a:lnTo>
                  <a:lnTo>
                    <a:pt x="237" y="224"/>
                  </a:lnTo>
                  <a:lnTo>
                    <a:pt x="233" y="224"/>
                  </a:lnTo>
                  <a:lnTo>
                    <a:pt x="233" y="221"/>
                  </a:lnTo>
                  <a:lnTo>
                    <a:pt x="233" y="218"/>
                  </a:lnTo>
                  <a:lnTo>
                    <a:pt x="233" y="214"/>
                  </a:lnTo>
                  <a:lnTo>
                    <a:pt x="233" y="211"/>
                  </a:lnTo>
                  <a:lnTo>
                    <a:pt x="233" y="208"/>
                  </a:lnTo>
                  <a:lnTo>
                    <a:pt x="230" y="205"/>
                  </a:lnTo>
                  <a:lnTo>
                    <a:pt x="230" y="202"/>
                  </a:lnTo>
                  <a:lnTo>
                    <a:pt x="230" y="198"/>
                  </a:lnTo>
                  <a:lnTo>
                    <a:pt x="227" y="195"/>
                  </a:lnTo>
                  <a:lnTo>
                    <a:pt x="227" y="192"/>
                  </a:lnTo>
                  <a:lnTo>
                    <a:pt x="227" y="189"/>
                  </a:lnTo>
                  <a:lnTo>
                    <a:pt x="224" y="186"/>
                  </a:lnTo>
                  <a:lnTo>
                    <a:pt x="224" y="182"/>
                  </a:lnTo>
                  <a:lnTo>
                    <a:pt x="224" y="179"/>
                  </a:lnTo>
                  <a:lnTo>
                    <a:pt x="224" y="176"/>
                  </a:lnTo>
                  <a:lnTo>
                    <a:pt x="221" y="173"/>
                  </a:lnTo>
                  <a:lnTo>
                    <a:pt x="221" y="170"/>
                  </a:lnTo>
                  <a:lnTo>
                    <a:pt x="221" y="166"/>
                  </a:lnTo>
                  <a:lnTo>
                    <a:pt x="217" y="166"/>
                  </a:lnTo>
                  <a:lnTo>
                    <a:pt x="217" y="163"/>
                  </a:lnTo>
                  <a:lnTo>
                    <a:pt x="217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0"/>
                  </a:lnTo>
                  <a:lnTo>
                    <a:pt x="211" y="147"/>
                  </a:lnTo>
                  <a:lnTo>
                    <a:pt x="211" y="144"/>
                  </a:lnTo>
                  <a:lnTo>
                    <a:pt x="208" y="141"/>
                  </a:lnTo>
                  <a:lnTo>
                    <a:pt x="208" y="138"/>
                  </a:lnTo>
                  <a:lnTo>
                    <a:pt x="205" y="134"/>
                  </a:lnTo>
                  <a:lnTo>
                    <a:pt x="205" y="131"/>
                  </a:lnTo>
                  <a:lnTo>
                    <a:pt x="205" y="128"/>
                  </a:lnTo>
                  <a:lnTo>
                    <a:pt x="201" y="125"/>
                  </a:lnTo>
                  <a:lnTo>
                    <a:pt x="201" y="122"/>
                  </a:lnTo>
                  <a:lnTo>
                    <a:pt x="198" y="118"/>
                  </a:lnTo>
                  <a:lnTo>
                    <a:pt x="198" y="115"/>
                  </a:lnTo>
                  <a:lnTo>
                    <a:pt x="195" y="112"/>
                  </a:lnTo>
                  <a:lnTo>
                    <a:pt x="192" y="109"/>
                  </a:lnTo>
                  <a:lnTo>
                    <a:pt x="192" y="106"/>
                  </a:lnTo>
                  <a:lnTo>
                    <a:pt x="189" y="102"/>
                  </a:lnTo>
                  <a:lnTo>
                    <a:pt x="189" y="99"/>
                  </a:lnTo>
                  <a:lnTo>
                    <a:pt x="185" y="99"/>
                  </a:lnTo>
                  <a:lnTo>
                    <a:pt x="185" y="96"/>
                  </a:lnTo>
                  <a:lnTo>
                    <a:pt x="182" y="93"/>
                  </a:lnTo>
                  <a:lnTo>
                    <a:pt x="182" y="90"/>
                  </a:lnTo>
                  <a:lnTo>
                    <a:pt x="179" y="86"/>
                  </a:lnTo>
                  <a:lnTo>
                    <a:pt x="176" y="83"/>
                  </a:lnTo>
                  <a:lnTo>
                    <a:pt x="176" y="80"/>
                  </a:lnTo>
                  <a:lnTo>
                    <a:pt x="173" y="80"/>
                  </a:lnTo>
                  <a:lnTo>
                    <a:pt x="169" y="77"/>
                  </a:lnTo>
                  <a:lnTo>
                    <a:pt x="169" y="74"/>
                  </a:lnTo>
                  <a:lnTo>
                    <a:pt x="166" y="70"/>
                  </a:lnTo>
                  <a:lnTo>
                    <a:pt x="163" y="67"/>
                  </a:lnTo>
                  <a:lnTo>
                    <a:pt x="160" y="64"/>
                  </a:lnTo>
                  <a:lnTo>
                    <a:pt x="157" y="61"/>
                  </a:lnTo>
                  <a:lnTo>
                    <a:pt x="157" y="57"/>
                  </a:lnTo>
                  <a:lnTo>
                    <a:pt x="153" y="57"/>
                  </a:lnTo>
                  <a:lnTo>
                    <a:pt x="150" y="54"/>
                  </a:lnTo>
                  <a:lnTo>
                    <a:pt x="150" y="51"/>
                  </a:lnTo>
                  <a:lnTo>
                    <a:pt x="147" y="48"/>
                  </a:lnTo>
                  <a:lnTo>
                    <a:pt x="144" y="48"/>
                  </a:lnTo>
                  <a:lnTo>
                    <a:pt x="141" y="45"/>
                  </a:lnTo>
                  <a:lnTo>
                    <a:pt x="141" y="41"/>
                  </a:lnTo>
                  <a:lnTo>
                    <a:pt x="137" y="41"/>
                  </a:lnTo>
                  <a:lnTo>
                    <a:pt x="134" y="38"/>
                  </a:lnTo>
                  <a:lnTo>
                    <a:pt x="131" y="35"/>
                  </a:lnTo>
                  <a:lnTo>
                    <a:pt x="128" y="32"/>
                  </a:lnTo>
                  <a:lnTo>
                    <a:pt x="125" y="29"/>
                  </a:lnTo>
                  <a:lnTo>
                    <a:pt x="121" y="29"/>
                  </a:lnTo>
                  <a:lnTo>
                    <a:pt x="121" y="25"/>
                  </a:lnTo>
                  <a:lnTo>
                    <a:pt x="118" y="25"/>
                  </a:lnTo>
                  <a:lnTo>
                    <a:pt x="118" y="22"/>
                  </a:lnTo>
                  <a:lnTo>
                    <a:pt x="115" y="19"/>
                  </a:lnTo>
                  <a:lnTo>
                    <a:pt x="112" y="19"/>
                  </a:lnTo>
                  <a:lnTo>
                    <a:pt x="109" y="16"/>
                  </a:lnTo>
                  <a:lnTo>
                    <a:pt x="105" y="13"/>
                  </a:lnTo>
                  <a:lnTo>
                    <a:pt x="102" y="9"/>
                  </a:lnTo>
                  <a:lnTo>
                    <a:pt x="99" y="9"/>
                  </a:lnTo>
                  <a:lnTo>
                    <a:pt x="96" y="6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0" y="6"/>
                  </a:lnTo>
                  <a:lnTo>
                    <a:pt x="83" y="6"/>
                  </a:lnTo>
                  <a:lnTo>
                    <a:pt x="83" y="9"/>
                  </a:lnTo>
                  <a:lnTo>
                    <a:pt x="86" y="9"/>
                  </a:lnTo>
                  <a:lnTo>
                    <a:pt x="89" y="13"/>
                  </a:lnTo>
                  <a:lnTo>
                    <a:pt x="93" y="13"/>
                  </a:lnTo>
                  <a:lnTo>
                    <a:pt x="93" y="16"/>
                  </a:lnTo>
                  <a:lnTo>
                    <a:pt x="96" y="16"/>
                  </a:lnTo>
                  <a:lnTo>
                    <a:pt x="96" y="19"/>
                  </a:lnTo>
                  <a:lnTo>
                    <a:pt x="99" y="19"/>
                  </a:lnTo>
                  <a:lnTo>
                    <a:pt x="102" y="22"/>
                  </a:lnTo>
                  <a:lnTo>
                    <a:pt x="105" y="25"/>
                  </a:lnTo>
                  <a:lnTo>
                    <a:pt x="109" y="25"/>
                  </a:lnTo>
                  <a:lnTo>
                    <a:pt x="109" y="29"/>
                  </a:lnTo>
                  <a:lnTo>
                    <a:pt x="112" y="29"/>
                  </a:lnTo>
                  <a:lnTo>
                    <a:pt x="112" y="32"/>
                  </a:lnTo>
                  <a:lnTo>
                    <a:pt x="115" y="32"/>
                  </a:lnTo>
                  <a:lnTo>
                    <a:pt x="118" y="35"/>
                  </a:lnTo>
                  <a:lnTo>
                    <a:pt x="121" y="38"/>
                  </a:lnTo>
                  <a:lnTo>
                    <a:pt x="125" y="41"/>
                  </a:lnTo>
                  <a:lnTo>
                    <a:pt x="128" y="45"/>
                  </a:lnTo>
                  <a:lnTo>
                    <a:pt x="131" y="45"/>
                  </a:lnTo>
                  <a:lnTo>
                    <a:pt x="134" y="48"/>
                  </a:lnTo>
                  <a:lnTo>
                    <a:pt x="134" y="51"/>
                  </a:lnTo>
                  <a:lnTo>
                    <a:pt x="137" y="51"/>
                  </a:lnTo>
                  <a:lnTo>
                    <a:pt x="141" y="54"/>
                  </a:lnTo>
                  <a:lnTo>
                    <a:pt x="141" y="57"/>
                  </a:lnTo>
                  <a:lnTo>
                    <a:pt x="144" y="61"/>
                  </a:lnTo>
                  <a:lnTo>
                    <a:pt x="147" y="61"/>
                  </a:lnTo>
                  <a:lnTo>
                    <a:pt x="150" y="64"/>
                  </a:lnTo>
                  <a:lnTo>
                    <a:pt x="150" y="67"/>
                  </a:lnTo>
                  <a:lnTo>
                    <a:pt x="153" y="67"/>
                  </a:lnTo>
                  <a:lnTo>
                    <a:pt x="157" y="70"/>
                  </a:lnTo>
                  <a:lnTo>
                    <a:pt x="157" y="74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3" y="80"/>
                  </a:lnTo>
                  <a:lnTo>
                    <a:pt x="166" y="83"/>
                  </a:lnTo>
                  <a:lnTo>
                    <a:pt x="169" y="86"/>
                  </a:lnTo>
                  <a:lnTo>
                    <a:pt x="169" y="90"/>
                  </a:lnTo>
                  <a:lnTo>
                    <a:pt x="173" y="90"/>
                  </a:lnTo>
                  <a:lnTo>
                    <a:pt x="173" y="93"/>
                  </a:lnTo>
                  <a:lnTo>
                    <a:pt x="176" y="96"/>
                  </a:lnTo>
                  <a:lnTo>
                    <a:pt x="179" y="99"/>
                  </a:lnTo>
                  <a:lnTo>
                    <a:pt x="182" y="102"/>
                  </a:lnTo>
                  <a:lnTo>
                    <a:pt x="182" y="106"/>
                  </a:lnTo>
                  <a:lnTo>
                    <a:pt x="185" y="109"/>
                  </a:lnTo>
                  <a:lnTo>
                    <a:pt x="185" y="112"/>
                  </a:lnTo>
                  <a:lnTo>
                    <a:pt x="185" y="115"/>
                  </a:lnTo>
                  <a:lnTo>
                    <a:pt x="189" y="115"/>
                  </a:lnTo>
                  <a:lnTo>
                    <a:pt x="189" y="118"/>
                  </a:lnTo>
                  <a:lnTo>
                    <a:pt x="192" y="122"/>
                  </a:lnTo>
                  <a:lnTo>
                    <a:pt x="192" y="125"/>
                  </a:lnTo>
                  <a:lnTo>
                    <a:pt x="195" y="128"/>
                  </a:lnTo>
                  <a:lnTo>
                    <a:pt x="195" y="131"/>
                  </a:lnTo>
                  <a:lnTo>
                    <a:pt x="198" y="134"/>
                  </a:lnTo>
                  <a:lnTo>
                    <a:pt x="198" y="138"/>
                  </a:lnTo>
                  <a:lnTo>
                    <a:pt x="201" y="141"/>
                  </a:lnTo>
                  <a:lnTo>
                    <a:pt x="201" y="144"/>
                  </a:lnTo>
                  <a:lnTo>
                    <a:pt x="201" y="147"/>
                  </a:lnTo>
                  <a:lnTo>
                    <a:pt x="205" y="150"/>
                  </a:lnTo>
                  <a:lnTo>
                    <a:pt x="205" y="154"/>
                  </a:lnTo>
                  <a:lnTo>
                    <a:pt x="208" y="154"/>
                  </a:lnTo>
                  <a:lnTo>
                    <a:pt x="208" y="157"/>
                  </a:lnTo>
                  <a:lnTo>
                    <a:pt x="208" y="160"/>
                  </a:lnTo>
                  <a:lnTo>
                    <a:pt x="208" y="163"/>
                  </a:lnTo>
                  <a:lnTo>
                    <a:pt x="211" y="166"/>
                  </a:lnTo>
                  <a:lnTo>
                    <a:pt x="211" y="170"/>
                  </a:lnTo>
                  <a:lnTo>
                    <a:pt x="211" y="173"/>
                  </a:lnTo>
                  <a:lnTo>
                    <a:pt x="214" y="173"/>
                  </a:lnTo>
                  <a:lnTo>
                    <a:pt x="214" y="176"/>
                  </a:lnTo>
                  <a:lnTo>
                    <a:pt x="214" y="179"/>
                  </a:lnTo>
                  <a:lnTo>
                    <a:pt x="214" y="182"/>
                  </a:lnTo>
                  <a:lnTo>
                    <a:pt x="217" y="186"/>
                  </a:lnTo>
                  <a:lnTo>
                    <a:pt x="217" y="189"/>
                  </a:lnTo>
                  <a:lnTo>
                    <a:pt x="217" y="192"/>
                  </a:lnTo>
                  <a:lnTo>
                    <a:pt x="221" y="192"/>
                  </a:lnTo>
                  <a:lnTo>
                    <a:pt x="221" y="195"/>
                  </a:lnTo>
                  <a:lnTo>
                    <a:pt x="221" y="198"/>
                  </a:lnTo>
                  <a:lnTo>
                    <a:pt x="221" y="202"/>
                  </a:lnTo>
                  <a:lnTo>
                    <a:pt x="224" y="205"/>
                  </a:lnTo>
                  <a:lnTo>
                    <a:pt x="224" y="208"/>
                  </a:lnTo>
                  <a:lnTo>
                    <a:pt x="224" y="211"/>
                  </a:lnTo>
                  <a:lnTo>
                    <a:pt x="224" y="214"/>
                  </a:lnTo>
                  <a:lnTo>
                    <a:pt x="224" y="218"/>
                  </a:lnTo>
                  <a:lnTo>
                    <a:pt x="227" y="218"/>
                  </a:lnTo>
                  <a:lnTo>
                    <a:pt x="227" y="221"/>
                  </a:lnTo>
                  <a:lnTo>
                    <a:pt x="227" y="224"/>
                  </a:lnTo>
                  <a:lnTo>
                    <a:pt x="227" y="227"/>
                  </a:lnTo>
                  <a:lnTo>
                    <a:pt x="227" y="230"/>
                  </a:lnTo>
                  <a:lnTo>
                    <a:pt x="230" y="230"/>
                  </a:lnTo>
                  <a:lnTo>
                    <a:pt x="230" y="234"/>
                  </a:lnTo>
                  <a:lnTo>
                    <a:pt x="230" y="237"/>
                  </a:lnTo>
                  <a:lnTo>
                    <a:pt x="230" y="240"/>
                  </a:lnTo>
                  <a:lnTo>
                    <a:pt x="230" y="243"/>
                  </a:lnTo>
                  <a:lnTo>
                    <a:pt x="230" y="246"/>
                  </a:lnTo>
                  <a:lnTo>
                    <a:pt x="230" y="250"/>
                  </a:lnTo>
                  <a:lnTo>
                    <a:pt x="227" y="250"/>
                  </a:lnTo>
                  <a:lnTo>
                    <a:pt x="224" y="250"/>
                  </a:lnTo>
                  <a:lnTo>
                    <a:pt x="221" y="250"/>
                  </a:lnTo>
                  <a:lnTo>
                    <a:pt x="217" y="250"/>
                  </a:lnTo>
                  <a:lnTo>
                    <a:pt x="214" y="253"/>
                  </a:lnTo>
                  <a:lnTo>
                    <a:pt x="211" y="253"/>
                  </a:lnTo>
                  <a:lnTo>
                    <a:pt x="208" y="253"/>
                  </a:lnTo>
                  <a:lnTo>
                    <a:pt x="205" y="253"/>
                  </a:lnTo>
                  <a:lnTo>
                    <a:pt x="198" y="253"/>
                  </a:lnTo>
                  <a:lnTo>
                    <a:pt x="195" y="253"/>
                  </a:lnTo>
                  <a:lnTo>
                    <a:pt x="192" y="253"/>
                  </a:lnTo>
                  <a:lnTo>
                    <a:pt x="189" y="253"/>
                  </a:lnTo>
                  <a:lnTo>
                    <a:pt x="182" y="253"/>
                  </a:lnTo>
                  <a:lnTo>
                    <a:pt x="179" y="253"/>
                  </a:lnTo>
                  <a:lnTo>
                    <a:pt x="176" y="253"/>
                  </a:lnTo>
                  <a:lnTo>
                    <a:pt x="169" y="253"/>
                  </a:lnTo>
                  <a:lnTo>
                    <a:pt x="166" y="253"/>
                  </a:lnTo>
                  <a:lnTo>
                    <a:pt x="160" y="256"/>
                  </a:lnTo>
                  <a:lnTo>
                    <a:pt x="157" y="256"/>
                  </a:lnTo>
                  <a:lnTo>
                    <a:pt x="150" y="256"/>
                  </a:lnTo>
                  <a:lnTo>
                    <a:pt x="147" y="256"/>
                  </a:lnTo>
                  <a:lnTo>
                    <a:pt x="141" y="256"/>
                  </a:lnTo>
                  <a:lnTo>
                    <a:pt x="137" y="256"/>
                  </a:lnTo>
                  <a:lnTo>
                    <a:pt x="131" y="256"/>
                  </a:lnTo>
                  <a:lnTo>
                    <a:pt x="125" y="256"/>
                  </a:lnTo>
                  <a:lnTo>
                    <a:pt x="121" y="256"/>
                  </a:lnTo>
                  <a:lnTo>
                    <a:pt x="115" y="256"/>
                  </a:lnTo>
                  <a:lnTo>
                    <a:pt x="112" y="256"/>
                  </a:lnTo>
                  <a:lnTo>
                    <a:pt x="105" y="256"/>
                  </a:lnTo>
                  <a:lnTo>
                    <a:pt x="102" y="259"/>
                  </a:lnTo>
                  <a:lnTo>
                    <a:pt x="96" y="259"/>
                  </a:lnTo>
                  <a:lnTo>
                    <a:pt x="89" y="259"/>
                  </a:lnTo>
                  <a:lnTo>
                    <a:pt x="86" y="259"/>
                  </a:lnTo>
                  <a:lnTo>
                    <a:pt x="80" y="259"/>
                  </a:lnTo>
                  <a:lnTo>
                    <a:pt x="77" y="259"/>
                  </a:lnTo>
                  <a:lnTo>
                    <a:pt x="70" y="259"/>
                  </a:lnTo>
                  <a:lnTo>
                    <a:pt x="67" y="259"/>
                  </a:lnTo>
                  <a:lnTo>
                    <a:pt x="64" y="259"/>
                  </a:lnTo>
                  <a:lnTo>
                    <a:pt x="57" y="259"/>
                  </a:lnTo>
                  <a:lnTo>
                    <a:pt x="54" y="259"/>
                  </a:lnTo>
                  <a:lnTo>
                    <a:pt x="51" y="259"/>
                  </a:lnTo>
                  <a:lnTo>
                    <a:pt x="45" y="259"/>
                  </a:lnTo>
                  <a:lnTo>
                    <a:pt x="41" y="259"/>
                  </a:lnTo>
                  <a:lnTo>
                    <a:pt x="38" y="259"/>
                  </a:lnTo>
                  <a:lnTo>
                    <a:pt x="35" y="259"/>
                  </a:lnTo>
                  <a:lnTo>
                    <a:pt x="32" y="259"/>
                  </a:lnTo>
                  <a:lnTo>
                    <a:pt x="29" y="259"/>
                  </a:lnTo>
                  <a:lnTo>
                    <a:pt x="25" y="259"/>
                  </a:lnTo>
                  <a:lnTo>
                    <a:pt x="22" y="259"/>
                  </a:lnTo>
                  <a:lnTo>
                    <a:pt x="19" y="259"/>
                  </a:lnTo>
                  <a:lnTo>
                    <a:pt x="16" y="259"/>
                  </a:lnTo>
                  <a:lnTo>
                    <a:pt x="13" y="259"/>
                  </a:lnTo>
                  <a:lnTo>
                    <a:pt x="9" y="259"/>
                  </a:lnTo>
                  <a:lnTo>
                    <a:pt x="9" y="256"/>
                  </a:lnTo>
                  <a:lnTo>
                    <a:pt x="9" y="253"/>
                  </a:lnTo>
                  <a:lnTo>
                    <a:pt x="9" y="250"/>
                  </a:lnTo>
                  <a:lnTo>
                    <a:pt x="9" y="246"/>
                  </a:lnTo>
                  <a:lnTo>
                    <a:pt x="9" y="243"/>
                  </a:lnTo>
                  <a:lnTo>
                    <a:pt x="9" y="240"/>
                  </a:lnTo>
                  <a:lnTo>
                    <a:pt x="9" y="237"/>
                  </a:lnTo>
                  <a:lnTo>
                    <a:pt x="9" y="234"/>
                  </a:lnTo>
                  <a:lnTo>
                    <a:pt x="9" y="227"/>
                  </a:lnTo>
                  <a:lnTo>
                    <a:pt x="9" y="224"/>
                  </a:lnTo>
                  <a:lnTo>
                    <a:pt x="9" y="221"/>
                  </a:lnTo>
                  <a:lnTo>
                    <a:pt x="9" y="214"/>
                  </a:lnTo>
                  <a:lnTo>
                    <a:pt x="9" y="211"/>
                  </a:lnTo>
                  <a:lnTo>
                    <a:pt x="9" y="205"/>
                  </a:lnTo>
                  <a:lnTo>
                    <a:pt x="9" y="202"/>
                  </a:lnTo>
                  <a:lnTo>
                    <a:pt x="9" y="195"/>
                  </a:lnTo>
                  <a:lnTo>
                    <a:pt x="9" y="192"/>
                  </a:lnTo>
                  <a:lnTo>
                    <a:pt x="9" y="186"/>
                  </a:lnTo>
                  <a:lnTo>
                    <a:pt x="9" y="179"/>
                  </a:lnTo>
                  <a:lnTo>
                    <a:pt x="9" y="173"/>
                  </a:lnTo>
                  <a:lnTo>
                    <a:pt x="9" y="170"/>
                  </a:lnTo>
                  <a:lnTo>
                    <a:pt x="9" y="163"/>
                  </a:lnTo>
                  <a:lnTo>
                    <a:pt x="9" y="157"/>
                  </a:lnTo>
                  <a:lnTo>
                    <a:pt x="9" y="150"/>
                  </a:lnTo>
                  <a:lnTo>
                    <a:pt x="9" y="144"/>
                  </a:lnTo>
                  <a:lnTo>
                    <a:pt x="9" y="141"/>
                  </a:lnTo>
                  <a:lnTo>
                    <a:pt x="9" y="134"/>
                  </a:lnTo>
                  <a:lnTo>
                    <a:pt x="9" y="128"/>
                  </a:lnTo>
                  <a:lnTo>
                    <a:pt x="9" y="122"/>
                  </a:lnTo>
                  <a:lnTo>
                    <a:pt x="9" y="115"/>
                  </a:lnTo>
                  <a:lnTo>
                    <a:pt x="9" y="109"/>
                  </a:lnTo>
                  <a:lnTo>
                    <a:pt x="13" y="106"/>
                  </a:lnTo>
                  <a:lnTo>
                    <a:pt x="13" y="99"/>
                  </a:lnTo>
                  <a:lnTo>
                    <a:pt x="13" y="93"/>
                  </a:lnTo>
                  <a:lnTo>
                    <a:pt x="13" y="86"/>
                  </a:lnTo>
                  <a:lnTo>
                    <a:pt x="13" y="83"/>
                  </a:lnTo>
                  <a:lnTo>
                    <a:pt x="13" y="77"/>
                  </a:lnTo>
                  <a:lnTo>
                    <a:pt x="13" y="70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3" y="57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1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2"/>
                  </a:lnTo>
                  <a:lnTo>
                    <a:pt x="13" y="19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3" name="Freeform 246"/>
            <p:cNvSpPr>
              <a:spLocks/>
            </p:cNvSpPr>
            <p:nvPr/>
          </p:nvSpPr>
          <p:spPr bwMode="auto">
            <a:xfrm>
              <a:off x="1379" y="3091"/>
              <a:ext cx="83" cy="22"/>
            </a:xfrm>
            <a:custGeom>
              <a:avLst/>
              <a:gdLst>
                <a:gd name="T0" fmla="*/ 80 w 83"/>
                <a:gd name="T1" fmla="*/ 3 h 22"/>
                <a:gd name="T2" fmla="*/ 80 w 83"/>
                <a:gd name="T3" fmla="*/ 3 h 22"/>
                <a:gd name="T4" fmla="*/ 77 w 83"/>
                <a:gd name="T5" fmla="*/ 3 h 22"/>
                <a:gd name="T6" fmla="*/ 74 w 83"/>
                <a:gd name="T7" fmla="*/ 3 h 22"/>
                <a:gd name="T8" fmla="*/ 67 w 83"/>
                <a:gd name="T9" fmla="*/ 0 h 22"/>
                <a:gd name="T10" fmla="*/ 64 w 83"/>
                <a:gd name="T11" fmla="*/ 0 h 22"/>
                <a:gd name="T12" fmla="*/ 61 w 83"/>
                <a:gd name="T13" fmla="*/ 0 h 22"/>
                <a:gd name="T14" fmla="*/ 58 w 83"/>
                <a:gd name="T15" fmla="*/ 0 h 22"/>
                <a:gd name="T16" fmla="*/ 58 w 83"/>
                <a:gd name="T17" fmla="*/ 0 h 22"/>
                <a:gd name="T18" fmla="*/ 55 w 83"/>
                <a:gd name="T19" fmla="*/ 0 h 22"/>
                <a:gd name="T20" fmla="*/ 51 w 83"/>
                <a:gd name="T21" fmla="*/ 0 h 22"/>
                <a:gd name="T22" fmla="*/ 48 w 83"/>
                <a:gd name="T23" fmla="*/ 0 h 22"/>
                <a:gd name="T24" fmla="*/ 45 w 83"/>
                <a:gd name="T25" fmla="*/ 0 h 22"/>
                <a:gd name="T26" fmla="*/ 42 w 83"/>
                <a:gd name="T27" fmla="*/ 0 h 22"/>
                <a:gd name="T28" fmla="*/ 39 w 83"/>
                <a:gd name="T29" fmla="*/ 0 h 22"/>
                <a:gd name="T30" fmla="*/ 35 w 83"/>
                <a:gd name="T31" fmla="*/ 0 h 22"/>
                <a:gd name="T32" fmla="*/ 35 w 83"/>
                <a:gd name="T33" fmla="*/ 0 h 22"/>
                <a:gd name="T34" fmla="*/ 32 w 83"/>
                <a:gd name="T35" fmla="*/ 0 h 22"/>
                <a:gd name="T36" fmla="*/ 29 w 83"/>
                <a:gd name="T37" fmla="*/ 3 h 22"/>
                <a:gd name="T38" fmla="*/ 26 w 83"/>
                <a:gd name="T39" fmla="*/ 3 h 22"/>
                <a:gd name="T40" fmla="*/ 23 w 83"/>
                <a:gd name="T41" fmla="*/ 3 h 22"/>
                <a:gd name="T42" fmla="*/ 19 w 83"/>
                <a:gd name="T43" fmla="*/ 3 h 22"/>
                <a:gd name="T44" fmla="*/ 19 w 83"/>
                <a:gd name="T45" fmla="*/ 6 h 22"/>
                <a:gd name="T46" fmla="*/ 13 w 83"/>
                <a:gd name="T47" fmla="*/ 6 h 22"/>
                <a:gd name="T48" fmla="*/ 10 w 83"/>
                <a:gd name="T49" fmla="*/ 9 h 22"/>
                <a:gd name="T50" fmla="*/ 7 w 83"/>
                <a:gd name="T51" fmla="*/ 9 h 22"/>
                <a:gd name="T52" fmla="*/ 3 w 83"/>
                <a:gd name="T53" fmla="*/ 12 h 22"/>
                <a:gd name="T54" fmla="*/ 0 w 83"/>
                <a:gd name="T55" fmla="*/ 12 h 22"/>
                <a:gd name="T56" fmla="*/ 0 w 83"/>
                <a:gd name="T57" fmla="*/ 12 h 22"/>
                <a:gd name="T58" fmla="*/ 7 w 83"/>
                <a:gd name="T59" fmla="*/ 19 h 22"/>
                <a:gd name="T60" fmla="*/ 10 w 83"/>
                <a:gd name="T61" fmla="*/ 19 h 22"/>
                <a:gd name="T62" fmla="*/ 13 w 83"/>
                <a:gd name="T63" fmla="*/ 19 h 22"/>
                <a:gd name="T64" fmla="*/ 16 w 83"/>
                <a:gd name="T65" fmla="*/ 16 h 22"/>
                <a:gd name="T66" fmla="*/ 19 w 83"/>
                <a:gd name="T67" fmla="*/ 16 h 22"/>
                <a:gd name="T68" fmla="*/ 23 w 83"/>
                <a:gd name="T69" fmla="*/ 12 h 22"/>
                <a:gd name="T70" fmla="*/ 26 w 83"/>
                <a:gd name="T71" fmla="*/ 12 h 22"/>
                <a:gd name="T72" fmla="*/ 32 w 83"/>
                <a:gd name="T73" fmla="*/ 9 h 22"/>
                <a:gd name="T74" fmla="*/ 35 w 83"/>
                <a:gd name="T75" fmla="*/ 9 h 22"/>
                <a:gd name="T76" fmla="*/ 39 w 83"/>
                <a:gd name="T77" fmla="*/ 9 h 22"/>
                <a:gd name="T78" fmla="*/ 42 w 83"/>
                <a:gd name="T79" fmla="*/ 9 h 22"/>
                <a:gd name="T80" fmla="*/ 45 w 83"/>
                <a:gd name="T81" fmla="*/ 9 h 22"/>
                <a:gd name="T82" fmla="*/ 48 w 83"/>
                <a:gd name="T83" fmla="*/ 9 h 22"/>
                <a:gd name="T84" fmla="*/ 51 w 83"/>
                <a:gd name="T85" fmla="*/ 9 h 22"/>
                <a:gd name="T86" fmla="*/ 51 w 83"/>
                <a:gd name="T87" fmla="*/ 9 h 22"/>
                <a:gd name="T88" fmla="*/ 55 w 83"/>
                <a:gd name="T89" fmla="*/ 9 h 22"/>
                <a:gd name="T90" fmla="*/ 58 w 83"/>
                <a:gd name="T91" fmla="*/ 9 h 22"/>
                <a:gd name="T92" fmla="*/ 61 w 83"/>
                <a:gd name="T93" fmla="*/ 9 h 22"/>
                <a:gd name="T94" fmla="*/ 64 w 83"/>
                <a:gd name="T95" fmla="*/ 9 h 22"/>
                <a:gd name="T96" fmla="*/ 67 w 83"/>
                <a:gd name="T97" fmla="*/ 9 h 22"/>
                <a:gd name="T98" fmla="*/ 71 w 83"/>
                <a:gd name="T99" fmla="*/ 9 h 22"/>
                <a:gd name="T100" fmla="*/ 74 w 83"/>
                <a:gd name="T101" fmla="*/ 9 h 22"/>
                <a:gd name="T102" fmla="*/ 77 w 83"/>
                <a:gd name="T103" fmla="*/ 12 h 22"/>
                <a:gd name="T104" fmla="*/ 80 w 83"/>
                <a:gd name="T105" fmla="*/ 12 h 22"/>
                <a:gd name="T106" fmla="*/ 80 w 83"/>
                <a:gd name="T107" fmla="*/ 12 h 22"/>
                <a:gd name="T108" fmla="*/ 83 w 83"/>
                <a:gd name="T109" fmla="*/ 3 h 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3"/>
                <a:gd name="T166" fmla="*/ 0 h 22"/>
                <a:gd name="T167" fmla="*/ 83 w 83"/>
                <a:gd name="T168" fmla="*/ 22 h 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3" h="22">
                  <a:moveTo>
                    <a:pt x="83" y="3"/>
                  </a:moveTo>
                  <a:lnTo>
                    <a:pt x="83" y="3"/>
                  </a:lnTo>
                  <a:lnTo>
                    <a:pt x="80" y="3"/>
                  </a:lnTo>
                  <a:lnTo>
                    <a:pt x="77" y="3"/>
                  </a:lnTo>
                  <a:lnTo>
                    <a:pt x="74" y="3"/>
                  </a:lnTo>
                  <a:lnTo>
                    <a:pt x="71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29" y="3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19" y="6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9"/>
                  </a:lnTo>
                  <a:lnTo>
                    <a:pt x="7" y="9"/>
                  </a:lnTo>
                  <a:lnTo>
                    <a:pt x="3" y="9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7" y="22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3" y="19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19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9" y="12"/>
                  </a:lnTo>
                  <a:lnTo>
                    <a:pt x="32" y="9"/>
                  </a:lnTo>
                  <a:lnTo>
                    <a:pt x="35" y="9"/>
                  </a:lnTo>
                  <a:lnTo>
                    <a:pt x="39" y="9"/>
                  </a:lnTo>
                  <a:lnTo>
                    <a:pt x="42" y="9"/>
                  </a:lnTo>
                  <a:lnTo>
                    <a:pt x="45" y="9"/>
                  </a:lnTo>
                  <a:lnTo>
                    <a:pt x="48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8" y="9"/>
                  </a:lnTo>
                  <a:lnTo>
                    <a:pt x="61" y="9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71" y="9"/>
                  </a:lnTo>
                  <a:lnTo>
                    <a:pt x="74" y="9"/>
                  </a:lnTo>
                  <a:lnTo>
                    <a:pt x="77" y="12"/>
                  </a:lnTo>
                  <a:lnTo>
                    <a:pt x="80" y="12"/>
                  </a:lnTo>
                  <a:lnTo>
                    <a:pt x="83" y="3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4" name="Freeform 247"/>
            <p:cNvSpPr>
              <a:spLocks/>
            </p:cNvSpPr>
            <p:nvPr/>
          </p:nvSpPr>
          <p:spPr bwMode="auto">
            <a:xfrm>
              <a:off x="1421" y="3094"/>
              <a:ext cx="51" cy="266"/>
            </a:xfrm>
            <a:custGeom>
              <a:avLst/>
              <a:gdLst>
                <a:gd name="T0" fmla="*/ 9 w 51"/>
                <a:gd name="T1" fmla="*/ 3 h 266"/>
                <a:gd name="T2" fmla="*/ 9 w 51"/>
                <a:gd name="T3" fmla="*/ 6 h 266"/>
                <a:gd name="T4" fmla="*/ 9 w 51"/>
                <a:gd name="T5" fmla="*/ 9 h 266"/>
                <a:gd name="T6" fmla="*/ 9 w 51"/>
                <a:gd name="T7" fmla="*/ 13 h 266"/>
                <a:gd name="T8" fmla="*/ 9 w 51"/>
                <a:gd name="T9" fmla="*/ 19 h 266"/>
                <a:gd name="T10" fmla="*/ 13 w 51"/>
                <a:gd name="T11" fmla="*/ 29 h 266"/>
                <a:gd name="T12" fmla="*/ 13 w 51"/>
                <a:gd name="T13" fmla="*/ 35 h 266"/>
                <a:gd name="T14" fmla="*/ 13 w 51"/>
                <a:gd name="T15" fmla="*/ 45 h 266"/>
                <a:gd name="T16" fmla="*/ 16 w 51"/>
                <a:gd name="T17" fmla="*/ 54 h 266"/>
                <a:gd name="T18" fmla="*/ 16 w 51"/>
                <a:gd name="T19" fmla="*/ 64 h 266"/>
                <a:gd name="T20" fmla="*/ 19 w 51"/>
                <a:gd name="T21" fmla="*/ 77 h 266"/>
                <a:gd name="T22" fmla="*/ 19 w 51"/>
                <a:gd name="T23" fmla="*/ 86 h 266"/>
                <a:gd name="T24" fmla="*/ 19 w 51"/>
                <a:gd name="T25" fmla="*/ 99 h 266"/>
                <a:gd name="T26" fmla="*/ 22 w 51"/>
                <a:gd name="T27" fmla="*/ 112 h 266"/>
                <a:gd name="T28" fmla="*/ 25 w 51"/>
                <a:gd name="T29" fmla="*/ 128 h 266"/>
                <a:gd name="T30" fmla="*/ 25 w 51"/>
                <a:gd name="T31" fmla="*/ 141 h 266"/>
                <a:gd name="T32" fmla="*/ 29 w 51"/>
                <a:gd name="T33" fmla="*/ 154 h 266"/>
                <a:gd name="T34" fmla="*/ 32 w 51"/>
                <a:gd name="T35" fmla="*/ 166 h 266"/>
                <a:gd name="T36" fmla="*/ 35 w 51"/>
                <a:gd name="T37" fmla="*/ 179 h 266"/>
                <a:gd name="T38" fmla="*/ 35 w 51"/>
                <a:gd name="T39" fmla="*/ 192 h 266"/>
                <a:gd name="T40" fmla="*/ 38 w 51"/>
                <a:gd name="T41" fmla="*/ 202 h 266"/>
                <a:gd name="T42" fmla="*/ 41 w 51"/>
                <a:gd name="T43" fmla="*/ 214 h 266"/>
                <a:gd name="T44" fmla="*/ 41 w 51"/>
                <a:gd name="T45" fmla="*/ 224 h 266"/>
                <a:gd name="T46" fmla="*/ 45 w 51"/>
                <a:gd name="T47" fmla="*/ 230 h 266"/>
                <a:gd name="T48" fmla="*/ 45 w 51"/>
                <a:gd name="T49" fmla="*/ 240 h 266"/>
                <a:gd name="T50" fmla="*/ 48 w 51"/>
                <a:gd name="T51" fmla="*/ 246 h 266"/>
                <a:gd name="T52" fmla="*/ 48 w 51"/>
                <a:gd name="T53" fmla="*/ 253 h 266"/>
                <a:gd name="T54" fmla="*/ 51 w 51"/>
                <a:gd name="T55" fmla="*/ 259 h 266"/>
                <a:gd name="T56" fmla="*/ 51 w 51"/>
                <a:gd name="T57" fmla="*/ 262 h 266"/>
                <a:gd name="T58" fmla="*/ 51 w 51"/>
                <a:gd name="T59" fmla="*/ 266 h 266"/>
                <a:gd name="T60" fmla="*/ 38 w 51"/>
                <a:gd name="T61" fmla="*/ 266 h 266"/>
                <a:gd name="T62" fmla="*/ 38 w 51"/>
                <a:gd name="T63" fmla="*/ 262 h 266"/>
                <a:gd name="T64" fmla="*/ 38 w 51"/>
                <a:gd name="T65" fmla="*/ 259 h 266"/>
                <a:gd name="T66" fmla="*/ 38 w 51"/>
                <a:gd name="T67" fmla="*/ 253 h 266"/>
                <a:gd name="T68" fmla="*/ 35 w 51"/>
                <a:gd name="T69" fmla="*/ 246 h 266"/>
                <a:gd name="T70" fmla="*/ 35 w 51"/>
                <a:gd name="T71" fmla="*/ 240 h 266"/>
                <a:gd name="T72" fmla="*/ 35 w 51"/>
                <a:gd name="T73" fmla="*/ 234 h 266"/>
                <a:gd name="T74" fmla="*/ 32 w 51"/>
                <a:gd name="T75" fmla="*/ 224 h 266"/>
                <a:gd name="T76" fmla="*/ 29 w 51"/>
                <a:gd name="T77" fmla="*/ 214 h 266"/>
                <a:gd name="T78" fmla="*/ 29 w 51"/>
                <a:gd name="T79" fmla="*/ 205 h 266"/>
                <a:gd name="T80" fmla="*/ 25 w 51"/>
                <a:gd name="T81" fmla="*/ 192 h 266"/>
                <a:gd name="T82" fmla="*/ 22 w 51"/>
                <a:gd name="T83" fmla="*/ 179 h 266"/>
                <a:gd name="T84" fmla="*/ 22 w 51"/>
                <a:gd name="T85" fmla="*/ 170 h 266"/>
                <a:gd name="T86" fmla="*/ 19 w 51"/>
                <a:gd name="T87" fmla="*/ 157 h 266"/>
                <a:gd name="T88" fmla="*/ 16 w 51"/>
                <a:gd name="T89" fmla="*/ 144 h 266"/>
                <a:gd name="T90" fmla="*/ 16 w 51"/>
                <a:gd name="T91" fmla="*/ 128 h 266"/>
                <a:gd name="T92" fmla="*/ 13 w 51"/>
                <a:gd name="T93" fmla="*/ 115 h 266"/>
                <a:gd name="T94" fmla="*/ 9 w 51"/>
                <a:gd name="T95" fmla="*/ 102 h 266"/>
                <a:gd name="T96" fmla="*/ 9 w 51"/>
                <a:gd name="T97" fmla="*/ 90 h 266"/>
                <a:gd name="T98" fmla="*/ 9 w 51"/>
                <a:gd name="T99" fmla="*/ 80 h 266"/>
                <a:gd name="T100" fmla="*/ 6 w 51"/>
                <a:gd name="T101" fmla="*/ 67 h 266"/>
                <a:gd name="T102" fmla="*/ 6 w 51"/>
                <a:gd name="T103" fmla="*/ 57 h 266"/>
                <a:gd name="T104" fmla="*/ 3 w 51"/>
                <a:gd name="T105" fmla="*/ 48 h 266"/>
                <a:gd name="T106" fmla="*/ 3 w 51"/>
                <a:gd name="T107" fmla="*/ 38 h 266"/>
                <a:gd name="T108" fmla="*/ 3 w 51"/>
                <a:gd name="T109" fmla="*/ 29 h 266"/>
                <a:gd name="T110" fmla="*/ 0 w 51"/>
                <a:gd name="T111" fmla="*/ 22 h 266"/>
                <a:gd name="T112" fmla="*/ 0 w 51"/>
                <a:gd name="T113" fmla="*/ 16 h 266"/>
                <a:gd name="T114" fmla="*/ 0 w 51"/>
                <a:gd name="T115" fmla="*/ 13 h 266"/>
                <a:gd name="T116" fmla="*/ 0 w 51"/>
                <a:gd name="T117" fmla="*/ 6 h 266"/>
                <a:gd name="T118" fmla="*/ 0 w 51"/>
                <a:gd name="T119" fmla="*/ 6 h 266"/>
                <a:gd name="T120" fmla="*/ 0 w 51"/>
                <a:gd name="T121" fmla="*/ 3 h 2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1"/>
                <a:gd name="T184" fmla="*/ 0 h 266"/>
                <a:gd name="T185" fmla="*/ 51 w 51"/>
                <a:gd name="T186" fmla="*/ 266 h 2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1" h="266">
                  <a:moveTo>
                    <a:pt x="9" y="0"/>
                  </a:moveTo>
                  <a:lnTo>
                    <a:pt x="9" y="0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9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9" y="19"/>
                  </a:lnTo>
                  <a:lnTo>
                    <a:pt x="9" y="22"/>
                  </a:lnTo>
                  <a:lnTo>
                    <a:pt x="13" y="22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5"/>
                  </a:lnTo>
                  <a:lnTo>
                    <a:pt x="13" y="38"/>
                  </a:lnTo>
                  <a:lnTo>
                    <a:pt x="13" y="41"/>
                  </a:lnTo>
                  <a:lnTo>
                    <a:pt x="13" y="45"/>
                  </a:lnTo>
                  <a:lnTo>
                    <a:pt x="13" y="48"/>
                  </a:lnTo>
                  <a:lnTo>
                    <a:pt x="16" y="48"/>
                  </a:lnTo>
                  <a:lnTo>
                    <a:pt x="16" y="51"/>
                  </a:lnTo>
                  <a:lnTo>
                    <a:pt x="16" y="54"/>
                  </a:lnTo>
                  <a:lnTo>
                    <a:pt x="16" y="57"/>
                  </a:lnTo>
                  <a:lnTo>
                    <a:pt x="16" y="61"/>
                  </a:lnTo>
                  <a:lnTo>
                    <a:pt x="16" y="64"/>
                  </a:lnTo>
                  <a:lnTo>
                    <a:pt x="16" y="67"/>
                  </a:lnTo>
                  <a:lnTo>
                    <a:pt x="16" y="70"/>
                  </a:lnTo>
                  <a:lnTo>
                    <a:pt x="16" y="74"/>
                  </a:lnTo>
                  <a:lnTo>
                    <a:pt x="19" y="77"/>
                  </a:lnTo>
                  <a:lnTo>
                    <a:pt x="19" y="80"/>
                  </a:lnTo>
                  <a:lnTo>
                    <a:pt x="19" y="83"/>
                  </a:lnTo>
                  <a:lnTo>
                    <a:pt x="19" y="86"/>
                  </a:lnTo>
                  <a:lnTo>
                    <a:pt x="19" y="90"/>
                  </a:lnTo>
                  <a:lnTo>
                    <a:pt x="19" y="93"/>
                  </a:lnTo>
                  <a:lnTo>
                    <a:pt x="19" y="96"/>
                  </a:lnTo>
                  <a:lnTo>
                    <a:pt x="19" y="99"/>
                  </a:lnTo>
                  <a:lnTo>
                    <a:pt x="22" y="102"/>
                  </a:lnTo>
                  <a:lnTo>
                    <a:pt x="22" y="106"/>
                  </a:lnTo>
                  <a:lnTo>
                    <a:pt x="22" y="109"/>
                  </a:lnTo>
                  <a:lnTo>
                    <a:pt x="22" y="112"/>
                  </a:lnTo>
                  <a:lnTo>
                    <a:pt x="22" y="115"/>
                  </a:lnTo>
                  <a:lnTo>
                    <a:pt x="22" y="118"/>
                  </a:lnTo>
                  <a:lnTo>
                    <a:pt x="25" y="122"/>
                  </a:lnTo>
                  <a:lnTo>
                    <a:pt x="25" y="128"/>
                  </a:lnTo>
                  <a:lnTo>
                    <a:pt x="25" y="131"/>
                  </a:lnTo>
                  <a:lnTo>
                    <a:pt x="25" y="134"/>
                  </a:lnTo>
                  <a:lnTo>
                    <a:pt x="25" y="138"/>
                  </a:lnTo>
                  <a:lnTo>
                    <a:pt x="25" y="141"/>
                  </a:lnTo>
                  <a:lnTo>
                    <a:pt x="29" y="144"/>
                  </a:lnTo>
                  <a:lnTo>
                    <a:pt x="29" y="147"/>
                  </a:lnTo>
                  <a:lnTo>
                    <a:pt x="29" y="150"/>
                  </a:lnTo>
                  <a:lnTo>
                    <a:pt x="29" y="154"/>
                  </a:lnTo>
                  <a:lnTo>
                    <a:pt x="29" y="157"/>
                  </a:lnTo>
                  <a:lnTo>
                    <a:pt x="29" y="160"/>
                  </a:lnTo>
                  <a:lnTo>
                    <a:pt x="32" y="163"/>
                  </a:lnTo>
                  <a:lnTo>
                    <a:pt x="32" y="166"/>
                  </a:lnTo>
                  <a:lnTo>
                    <a:pt x="32" y="170"/>
                  </a:lnTo>
                  <a:lnTo>
                    <a:pt x="32" y="173"/>
                  </a:lnTo>
                  <a:lnTo>
                    <a:pt x="32" y="176"/>
                  </a:lnTo>
                  <a:lnTo>
                    <a:pt x="35" y="179"/>
                  </a:lnTo>
                  <a:lnTo>
                    <a:pt x="35" y="182"/>
                  </a:lnTo>
                  <a:lnTo>
                    <a:pt x="35" y="186"/>
                  </a:lnTo>
                  <a:lnTo>
                    <a:pt x="35" y="189"/>
                  </a:lnTo>
                  <a:lnTo>
                    <a:pt x="35" y="192"/>
                  </a:lnTo>
                  <a:lnTo>
                    <a:pt x="35" y="195"/>
                  </a:lnTo>
                  <a:lnTo>
                    <a:pt x="38" y="198"/>
                  </a:lnTo>
                  <a:lnTo>
                    <a:pt x="38" y="202"/>
                  </a:lnTo>
                  <a:lnTo>
                    <a:pt x="38" y="205"/>
                  </a:lnTo>
                  <a:lnTo>
                    <a:pt x="38" y="208"/>
                  </a:lnTo>
                  <a:lnTo>
                    <a:pt x="38" y="211"/>
                  </a:lnTo>
                  <a:lnTo>
                    <a:pt x="41" y="214"/>
                  </a:lnTo>
                  <a:lnTo>
                    <a:pt x="41" y="218"/>
                  </a:lnTo>
                  <a:lnTo>
                    <a:pt x="41" y="221"/>
                  </a:lnTo>
                  <a:lnTo>
                    <a:pt x="41" y="224"/>
                  </a:lnTo>
                  <a:lnTo>
                    <a:pt x="45" y="227"/>
                  </a:lnTo>
                  <a:lnTo>
                    <a:pt x="45" y="230"/>
                  </a:lnTo>
                  <a:lnTo>
                    <a:pt x="45" y="234"/>
                  </a:lnTo>
                  <a:lnTo>
                    <a:pt x="45" y="237"/>
                  </a:lnTo>
                  <a:lnTo>
                    <a:pt x="45" y="240"/>
                  </a:lnTo>
                  <a:lnTo>
                    <a:pt x="45" y="243"/>
                  </a:lnTo>
                  <a:lnTo>
                    <a:pt x="48" y="243"/>
                  </a:lnTo>
                  <a:lnTo>
                    <a:pt x="48" y="246"/>
                  </a:lnTo>
                  <a:lnTo>
                    <a:pt x="48" y="250"/>
                  </a:lnTo>
                  <a:lnTo>
                    <a:pt x="48" y="253"/>
                  </a:lnTo>
                  <a:lnTo>
                    <a:pt x="48" y="256"/>
                  </a:lnTo>
                  <a:lnTo>
                    <a:pt x="51" y="259"/>
                  </a:lnTo>
                  <a:lnTo>
                    <a:pt x="51" y="262"/>
                  </a:lnTo>
                  <a:lnTo>
                    <a:pt x="51" y="266"/>
                  </a:lnTo>
                  <a:lnTo>
                    <a:pt x="38" y="266"/>
                  </a:lnTo>
                  <a:lnTo>
                    <a:pt x="38" y="262"/>
                  </a:lnTo>
                  <a:lnTo>
                    <a:pt x="38" y="259"/>
                  </a:lnTo>
                  <a:lnTo>
                    <a:pt x="38" y="256"/>
                  </a:lnTo>
                  <a:lnTo>
                    <a:pt x="38" y="253"/>
                  </a:lnTo>
                  <a:lnTo>
                    <a:pt x="38" y="250"/>
                  </a:lnTo>
                  <a:lnTo>
                    <a:pt x="35" y="246"/>
                  </a:lnTo>
                  <a:lnTo>
                    <a:pt x="35" y="243"/>
                  </a:lnTo>
                  <a:lnTo>
                    <a:pt x="35" y="240"/>
                  </a:lnTo>
                  <a:lnTo>
                    <a:pt x="35" y="237"/>
                  </a:lnTo>
                  <a:lnTo>
                    <a:pt x="35" y="234"/>
                  </a:lnTo>
                  <a:lnTo>
                    <a:pt x="32" y="230"/>
                  </a:lnTo>
                  <a:lnTo>
                    <a:pt x="32" y="227"/>
                  </a:lnTo>
                  <a:lnTo>
                    <a:pt x="32" y="224"/>
                  </a:lnTo>
                  <a:lnTo>
                    <a:pt x="32" y="221"/>
                  </a:lnTo>
                  <a:lnTo>
                    <a:pt x="29" y="218"/>
                  </a:lnTo>
                  <a:lnTo>
                    <a:pt x="29" y="214"/>
                  </a:lnTo>
                  <a:lnTo>
                    <a:pt x="29" y="211"/>
                  </a:lnTo>
                  <a:lnTo>
                    <a:pt x="29" y="208"/>
                  </a:lnTo>
                  <a:lnTo>
                    <a:pt x="29" y="205"/>
                  </a:lnTo>
                  <a:lnTo>
                    <a:pt x="29" y="202"/>
                  </a:lnTo>
                  <a:lnTo>
                    <a:pt x="25" y="198"/>
                  </a:lnTo>
                  <a:lnTo>
                    <a:pt x="25" y="195"/>
                  </a:lnTo>
                  <a:lnTo>
                    <a:pt x="25" y="192"/>
                  </a:lnTo>
                  <a:lnTo>
                    <a:pt x="25" y="189"/>
                  </a:lnTo>
                  <a:lnTo>
                    <a:pt x="25" y="186"/>
                  </a:lnTo>
                  <a:lnTo>
                    <a:pt x="25" y="182"/>
                  </a:lnTo>
                  <a:lnTo>
                    <a:pt x="22" y="179"/>
                  </a:lnTo>
                  <a:lnTo>
                    <a:pt x="22" y="176"/>
                  </a:lnTo>
                  <a:lnTo>
                    <a:pt x="22" y="173"/>
                  </a:lnTo>
                  <a:lnTo>
                    <a:pt x="22" y="170"/>
                  </a:lnTo>
                  <a:lnTo>
                    <a:pt x="19" y="166"/>
                  </a:lnTo>
                  <a:lnTo>
                    <a:pt x="19" y="163"/>
                  </a:lnTo>
                  <a:lnTo>
                    <a:pt x="19" y="160"/>
                  </a:lnTo>
                  <a:lnTo>
                    <a:pt x="19" y="157"/>
                  </a:lnTo>
                  <a:lnTo>
                    <a:pt x="19" y="154"/>
                  </a:lnTo>
                  <a:lnTo>
                    <a:pt x="19" y="150"/>
                  </a:lnTo>
                  <a:lnTo>
                    <a:pt x="19" y="147"/>
                  </a:lnTo>
                  <a:lnTo>
                    <a:pt x="16" y="144"/>
                  </a:lnTo>
                  <a:lnTo>
                    <a:pt x="16" y="141"/>
                  </a:lnTo>
                  <a:lnTo>
                    <a:pt x="16" y="134"/>
                  </a:lnTo>
                  <a:lnTo>
                    <a:pt x="16" y="131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3" y="122"/>
                  </a:lnTo>
                  <a:lnTo>
                    <a:pt x="13" y="118"/>
                  </a:lnTo>
                  <a:lnTo>
                    <a:pt x="13" y="115"/>
                  </a:lnTo>
                  <a:lnTo>
                    <a:pt x="13" y="112"/>
                  </a:lnTo>
                  <a:lnTo>
                    <a:pt x="13" y="109"/>
                  </a:lnTo>
                  <a:lnTo>
                    <a:pt x="13" y="106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6"/>
                  </a:lnTo>
                  <a:lnTo>
                    <a:pt x="9" y="93"/>
                  </a:lnTo>
                  <a:lnTo>
                    <a:pt x="9" y="90"/>
                  </a:lnTo>
                  <a:lnTo>
                    <a:pt x="9" y="86"/>
                  </a:lnTo>
                  <a:lnTo>
                    <a:pt x="9" y="83"/>
                  </a:lnTo>
                  <a:lnTo>
                    <a:pt x="9" y="80"/>
                  </a:lnTo>
                  <a:lnTo>
                    <a:pt x="6" y="77"/>
                  </a:lnTo>
                  <a:lnTo>
                    <a:pt x="6" y="74"/>
                  </a:lnTo>
                  <a:lnTo>
                    <a:pt x="6" y="70"/>
                  </a:lnTo>
                  <a:lnTo>
                    <a:pt x="6" y="67"/>
                  </a:lnTo>
                  <a:lnTo>
                    <a:pt x="6" y="64"/>
                  </a:lnTo>
                  <a:lnTo>
                    <a:pt x="6" y="61"/>
                  </a:lnTo>
                  <a:lnTo>
                    <a:pt x="6" y="57"/>
                  </a:lnTo>
                  <a:lnTo>
                    <a:pt x="6" y="54"/>
                  </a:lnTo>
                  <a:lnTo>
                    <a:pt x="6" y="51"/>
                  </a:lnTo>
                  <a:lnTo>
                    <a:pt x="6" y="48"/>
                  </a:lnTo>
                  <a:lnTo>
                    <a:pt x="3" y="48"/>
                  </a:lnTo>
                  <a:lnTo>
                    <a:pt x="3" y="45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5" name="Freeform 248"/>
            <p:cNvSpPr>
              <a:spLocks/>
            </p:cNvSpPr>
            <p:nvPr/>
          </p:nvSpPr>
          <p:spPr bwMode="auto">
            <a:xfrm>
              <a:off x="1450" y="3116"/>
              <a:ext cx="153" cy="208"/>
            </a:xfrm>
            <a:custGeom>
              <a:avLst/>
              <a:gdLst>
                <a:gd name="T0" fmla="*/ 32 w 153"/>
                <a:gd name="T1" fmla="*/ 3 h 208"/>
                <a:gd name="T2" fmla="*/ 22 w 153"/>
                <a:gd name="T3" fmla="*/ 7 h 208"/>
                <a:gd name="T4" fmla="*/ 16 w 153"/>
                <a:gd name="T5" fmla="*/ 7 h 208"/>
                <a:gd name="T6" fmla="*/ 12 w 153"/>
                <a:gd name="T7" fmla="*/ 10 h 208"/>
                <a:gd name="T8" fmla="*/ 3 w 153"/>
                <a:gd name="T9" fmla="*/ 13 h 208"/>
                <a:gd name="T10" fmla="*/ 0 w 153"/>
                <a:gd name="T11" fmla="*/ 19 h 208"/>
                <a:gd name="T12" fmla="*/ 0 w 153"/>
                <a:gd name="T13" fmla="*/ 23 h 208"/>
                <a:gd name="T14" fmla="*/ 0 w 153"/>
                <a:gd name="T15" fmla="*/ 35 h 208"/>
                <a:gd name="T16" fmla="*/ 0 w 153"/>
                <a:gd name="T17" fmla="*/ 52 h 208"/>
                <a:gd name="T18" fmla="*/ 3 w 153"/>
                <a:gd name="T19" fmla="*/ 74 h 208"/>
                <a:gd name="T20" fmla="*/ 6 w 153"/>
                <a:gd name="T21" fmla="*/ 96 h 208"/>
                <a:gd name="T22" fmla="*/ 12 w 153"/>
                <a:gd name="T23" fmla="*/ 122 h 208"/>
                <a:gd name="T24" fmla="*/ 16 w 153"/>
                <a:gd name="T25" fmla="*/ 148 h 208"/>
                <a:gd name="T26" fmla="*/ 19 w 153"/>
                <a:gd name="T27" fmla="*/ 170 h 208"/>
                <a:gd name="T28" fmla="*/ 22 w 153"/>
                <a:gd name="T29" fmla="*/ 186 h 208"/>
                <a:gd name="T30" fmla="*/ 25 w 153"/>
                <a:gd name="T31" fmla="*/ 199 h 208"/>
                <a:gd name="T32" fmla="*/ 28 w 153"/>
                <a:gd name="T33" fmla="*/ 205 h 208"/>
                <a:gd name="T34" fmla="*/ 35 w 153"/>
                <a:gd name="T35" fmla="*/ 205 h 208"/>
                <a:gd name="T36" fmla="*/ 44 w 153"/>
                <a:gd name="T37" fmla="*/ 208 h 208"/>
                <a:gd name="T38" fmla="*/ 60 w 153"/>
                <a:gd name="T39" fmla="*/ 208 h 208"/>
                <a:gd name="T40" fmla="*/ 73 w 153"/>
                <a:gd name="T41" fmla="*/ 208 h 208"/>
                <a:gd name="T42" fmla="*/ 92 w 153"/>
                <a:gd name="T43" fmla="*/ 208 h 208"/>
                <a:gd name="T44" fmla="*/ 108 w 153"/>
                <a:gd name="T45" fmla="*/ 208 h 208"/>
                <a:gd name="T46" fmla="*/ 124 w 153"/>
                <a:gd name="T47" fmla="*/ 208 h 208"/>
                <a:gd name="T48" fmla="*/ 137 w 153"/>
                <a:gd name="T49" fmla="*/ 208 h 208"/>
                <a:gd name="T50" fmla="*/ 147 w 153"/>
                <a:gd name="T51" fmla="*/ 208 h 208"/>
                <a:gd name="T52" fmla="*/ 153 w 153"/>
                <a:gd name="T53" fmla="*/ 208 h 208"/>
                <a:gd name="T54" fmla="*/ 150 w 153"/>
                <a:gd name="T55" fmla="*/ 199 h 208"/>
                <a:gd name="T56" fmla="*/ 140 w 153"/>
                <a:gd name="T57" fmla="*/ 199 h 208"/>
                <a:gd name="T58" fmla="*/ 131 w 153"/>
                <a:gd name="T59" fmla="*/ 199 h 208"/>
                <a:gd name="T60" fmla="*/ 115 w 153"/>
                <a:gd name="T61" fmla="*/ 199 h 208"/>
                <a:gd name="T62" fmla="*/ 102 w 153"/>
                <a:gd name="T63" fmla="*/ 199 h 208"/>
                <a:gd name="T64" fmla="*/ 86 w 153"/>
                <a:gd name="T65" fmla="*/ 202 h 208"/>
                <a:gd name="T66" fmla="*/ 70 w 153"/>
                <a:gd name="T67" fmla="*/ 202 h 208"/>
                <a:gd name="T68" fmla="*/ 57 w 153"/>
                <a:gd name="T69" fmla="*/ 199 h 208"/>
                <a:gd name="T70" fmla="*/ 44 w 153"/>
                <a:gd name="T71" fmla="*/ 199 h 208"/>
                <a:gd name="T72" fmla="*/ 38 w 153"/>
                <a:gd name="T73" fmla="*/ 196 h 208"/>
                <a:gd name="T74" fmla="*/ 35 w 153"/>
                <a:gd name="T75" fmla="*/ 196 h 208"/>
                <a:gd name="T76" fmla="*/ 32 w 153"/>
                <a:gd name="T77" fmla="*/ 186 h 208"/>
                <a:gd name="T78" fmla="*/ 28 w 153"/>
                <a:gd name="T79" fmla="*/ 170 h 208"/>
                <a:gd name="T80" fmla="*/ 25 w 153"/>
                <a:gd name="T81" fmla="*/ 154 h 208"/>
                <a:gd name="T82" fmla="*/ 22 w 153"/>
                <a:gd name="T83" fmla="*/ 132 h 208"/>
                <a:gd name="T84" fmla="*/ 19 w 153"/>
                <a:gd name="T85" fmla="*/ 109 h 208"/>
                <a:gd name="T86" fmla="*/ 16 w 153"/>
                <a:gd name="T87" fmla="*/ 87 h 208"/>
                <a:gd name="T88" fmla="*/ 12 w 153"/>
                <a:gd name="T89" fmla="*/ 64 h 208"/>
                <a:gd name="T90" fmla="*/ 9 w 153"/>
                <a:gd name="T91" fmla="*/ 48 h 208"/>
                <a:gd name="T92" fmla="*/ 6 w 153"/>
                <a:gd name="T93" fmla="*/ 32 h 208"/>
                <a:gd name="T94" fmla="*/ 6 w 153"/>
                <a:gd name="T95" fmla="*/ 26 h 208"/>
                <a:gd name="T96" fmla="*/ 9 w 153"/>
                <a:gd name="T97" fmla="*/ 23 h 208"/>
                <a:gd name="T98" fmla="*/ 16 w 153"/>
                <a:gd name="T99" fmla="*/ 19 h 208"/>
                <a:gd name="T100" fmla="*/ 25 w 153"/>
                <a:gd name="T101" fmla="*/ 13 h 208"/>
                <a:gd name="T102" fmla="*/ 35 w 153"/>
                <a:gd name="T103" fmla="*/ 10 h 208"/>
                <a:gd name="T104" fmla="*/ 38 w 153"/>
                <a:gd name="T105" fmla="*/ 10 h 20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3"/>
                <a:gd name="T160" fmla="*/ 0 h 208"/>
                <a:gd name="T161" fmla="*/ 153 w 153"/>
                <a:gd name="T162" fmla="*/ 208 h 20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3" h="208">
                  <a:moveTo>
                    <a:pt x="35" y="0"/>
                  </a:moveTo>
                  <a:lnTo>
                    <a:pt x="35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7"/>
                  </a:lnTo>
                  <a:lnTo>
                    <a:pt x="19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6" y="13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3" y="55"/>
                  </a:lnTo>
                  <a:lnTo>
                    <a:pt x="3" y="58"/>
                  </a:lnTo>
                  <a:lnTo>
                    <a:pt x="3" y="64"/>
                  </a:lnTo>
                  <a:lnTo>
                    <a:pt x="3" y="68"/>
                  </a:lnTo>
                  <a:lnTo>
                    <a:pt x="3" y="71"/>
                  </a:lnTo>
                  <a:lnTo>
                    <a:pt x="3" y="74"/>
                  </a:lnTo>
                  <a:lnTo>
                    <a:pt x="6" y="77"/>
                  </a:lnTo>
                  <a:lnTo>
                    <a:pt x="6" y="80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6" y="93"/>
                  </a:lnTo>
                  <a:lnTo>
                    <a:pt x="6" y="96"/>
                  </a:lnTo>
                  <a:lnTo>
                    <a:pt x="9" y="103"/>
                  </a:lnTo>
                  <a:lnTo>
                    <a:pt x="9" y="106"/>
                  </a:lnTo>
                  <a:lnTo>
                    <a:pt x="9" y="109"/>
                  </a:lnTo>
                  <a:lnTo>
                    <a:pt x="9" y="116"/>
                  </a:lnTo>
                  <a:lnTo>
                    <a:pt x="9" y="119"/>
                  </a:lnTo>
                  <a:lnTo>
                    <a:pt x="12" y="122"/>
                  </a:lnTo>
                  <a:lnTo>
                    <a:pt x="12" y="125"/>
                  </a:lnTo>
                  <a:lnTo>
                    <a:pt x="12" y="132"/>
                  </a:lnTo>
                  <a:lnTo>
                    <a:pt x="12" y="135"/>
                  </a:lnTo>
                  <a:lnTo>
                    <a:pt x="16" y="138"/>
                  </a:lnTo>
                  <a:lnTo>
                    <a:pt x="16" y="144"/>
                  </a:lnTo>
                  <a:lnTo>
                    <a:pt x="16" y="148"/>
                  </a:lnTo>
                  <a:lnTo>
                    <a:pt x="16" y="151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19" y="160"/>
                  </a:lnTo>
                  <a:lnTo>
                    <a:pt x="19" y="164"/>
                  </a:lnTo>
                  <a:lnTo>
                    <a:pt x="19" y="170"/>
                  </a:lnTo>
                  <a:lnTo>
                    <a:pt x="19" y="173"/>
                  </a:lnTo>
                  <a:lnTo>
                    <a:pt x="22" y="173"/>
                  </a:lnTo>
                  <a:lnTo>
                    <a:pt x="22" y="176"/>
                  </a:lnTo>
                  <a:lnTo>
                    <a:pt x="22" y="180"/>
                  </a:lnTo>
                  <a:lnTo>
                    <a:pt x="22" y="183"/>
                  </a:lnTo>
                  <a:lnTo>
                    <a:pt x="22" y="186"/>
                  </a:lnTo>
                  <a:lnTo>
                    <a:pt x="25" y="189"/>
                  </a:lnTo>
                  <a:lnTo>
                    <a:pt x="25" y="192"/>
                  </a:lnTo>
                  <a:lnTo>
                    <a:pt x="25" y="196"/>
                  </a:lnTo>
                  <a:lnTo>
                    <a:pt x="25" y="199"/>
                  </a:lnTo>
                  <a:lnTo>
                    <a:pt x="28" y="202"/>
                  </a:lnTo>
                  <a:lnTo>
                    <a:pt x="28" y="205"/>
                  </a:lnTo>
                  <a:lnTo>
                    <a:pt x="32" y="205"/>
                  </a:lnTo>
                  <a:lnTo>
                    <a:pt x="35" y="205"/>
                  </a:lnTo>
                  <a:lnTo>
                    <a:pt x="38" y="205"/>
                  </a:lnTo>
                  <a:lnTo>
                    <a:pt x="38" y="208"/>
                  </a:lnTo>
                  <a:lnTo>
                    <a:pt x="41" y="208"/>
                  </a:lnTo>
                  <a:lnTo>
                    <a:pt x="44" y="208"/>
                  </a:lnTo>
                  <a:lnTo>
                    <a:pt x="48" y="208"/>
                  </a:lnTo>
                  <a:lnTo>
                    <a:pt x="51" y="208"/>
                  </a:lnTo>
                  <a:lnTo>
                    <a:pt x="54" y="208"/>
                  </a:lnTo>
                  <a:lnTo>
                    <a:pt x="57" y="208"/>
                  </a:lnTo>
                  <a:lnTo>
                    <a:pt x="60" y="208"/>
                  </a:lnTo>
                  <a:lnTo>
                    <a:pt x="64" y="208"/>
                  </a:lnTo>
                  <a:lnTo>
                    <a:pt x="67" y="208"/>
                  </a:lnTo>
                  <a:lnTo>
                    <a:pt x="70" y="208"/>
                  </a:lnTo>
                  <a:lnTo>
                    <a:pt x="73" y="208"/>
                  </a:lnTo>
                  <a:lnTo>
                    <a:pt x="76" y="208"/>
                  </a:lnTo>
                  <a:lnTo>
                    <a:pt x="80" y="208"/>
                  </a:lnTo>
                  <a:lnTo>
                    <a:pt x="83" y="208"/>
                  </a:lnTo>
                  <a:lnTo>
                    <a:pt x="86" y="208"/>
                  </a:lnTo>
                  <a:lnTo>
                    <a:pt x="89" y="208"/>
                  </a:lnTo>
                  <a:lnTo>
                    <a:pt x="92" y="208"/>
                  </a:lnTo>
                  <a:lnTo>
                    <a:pt x="96" y="208"/>
                  </a:lnTo>
                  <a:lnTo>
                    <a:pt x="99" y="208"/>
                  </a:lnTo>
                  <a:lnTo>
                    <a:pt x="102" y="208"/>
                  </a:lnTo>
                  <a:lnTo>
                    <a:pt x="105" y="208"/>
                  </a:lnTo>
                  <a:lnTo>
                    <a:pt x="108" y="208"/>
                  </a:lnTo>
                  <a:lnTo>
                    <a:pt x="112" y="208"/>
                  </a:lnTo>
                  <a:lnTo>
                    <a:pt x="115" y="208"/>
                  </a:lnTo>
                  <a:lnTo>
                    <a:pt x="118" y="208"/>
                  </a:lnTo>
                  <a:lnTo>
                    <a:pt x="121" y="208"/>
                  </a:lnTo>
                  <a:lnTo>
                    <a:pt x="124" y="208"/>
                  </a:lnTo>
                  <a:lnTo>
                    <a:pt x="128" y="208"/>
                  </a:lnTo>
                  <a:lnTo>
                    <a:pt x="131" y="208"/>
                  </a:lnTo>
                  <a:lnTo>
                    <a:pt x="134" y="208"/>
                  </a:lnTo>
                  <a:lnTo>
                    <a:pt x="137" y="208"/>
                  </a:lnTo>
                  <a:lnTo>
                    <a:pt x="140" y="208"/>
                  </a:lnTo>
                  <a:lnTo>
                    <a:pt x="144" y="208"/>
                  </a:lnTo>
                  <a:lnTo>
                    <a:pt x="147" y="208"/>
                  </a:lnTo>
                  <a:lnTo>
                    <a:pt x="150" y="208"/>
                  </a:lnTo>
                  <a:lnTo>
                    <a:pt x="153" y="208"/>
                  </a:lnTo>
                  <a:lnTo>
                    <a:pt x="150" y="199"/>
                  </a:lnTo>
                  <a:lnTo>
                    <a:pt x="147" y="199"/>
                  </a:lnTo>
                  <a:lnTo>
                    <a:pt x="144" y="199"/>
                  </a:lnTo>
                  <a:lnTo>
                    <a:pt x="140" y="199"/>
                  </a:lnTo>
                  <a:lnTo>
                    <a:pt x="137" y="199"/>
                  </a:lnTo>
                  <a:lnTo>
                    <a:pt x="134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4" y="199"/>
                  </a:lnTo>
                  <a:lnTo>
                    <a:pt x="121" y="199"/>
                  </a:lnTo>
                  <a:lnTo>
                    <a:pt x="118" y="199"/>
                  </a:lnTo>
                  <a:lnTo>
                    <a:pt x="115" y="199"/>
                  </a:lnTo>
                  <a:lnTo>
                    <a:pt x="112" y="199"/>
                  </a:lnTo>
                  <a:lnTo>
                    <a:pt x="108" y="199"/>
                  </a:lnTo>
                  <a:lnTo>
                    <a:pt x="105" y="199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6" y="202"/>
                  </a:lnTo>
                  <a:lnTo>
                    <a:pt x="92" y="202"/>
                  </a:lnTo>
                  <a:lnTo>
                    <a:pt x="89" y="202"/>
                  </a:lnTo>
                  <a:lnTo>
                    <a:pt x="86" y="202"/>
                  </a:lnTo>
                  <a:lnTo>
                    <a:pt x="83" y="202"/>
                  </a:lnTo>
                  <a:lnTo>
                    <a:pt x="80" y="202"/>
                  </a:lnTo>
                  <a:lnTo>
                    <a:pt x="76" y="202"/>
                  </a:lnTo>
                  <a:lnTo>
                    <a:pt x="73" y="202"/>
                  </a:lnTo>
                  <a:lnTo>
                    <a:pt x="70" y="202"/>
                  </a:lnTo>
                  <a:lnTo>
                    <a:pt x="67" y="199"/>
                  </a:lnTo>
                  <a:lnTo>
                    <a:pt x="64" y="199"/>
                  </a:lnTo>
                  <a:lnTo>
                    <a:pt x="60" y="199"/>
                  </a:lnTo>
                  <a:lnTo>
                    <a:pt x="57" y="199"/>
                  </a:lnTo>
                  <a:lnTo>
                    <a:pt x="54" y="199"/>
                  </a:lnTo>
                  <a:lnTo>
                    <a:pt x="51" y="199"/>
                  </a:lnTo>
                  <a:lnTo>
                    <a:pt x="48" y="199"/>
                  </a:lnTo>
                  <a:lnTo>
                    <a:pt x="44" y="199"/>
                  </a:lnTo>
                  <a:lnTo>
                    <a:pt x="41" y="199"/>
                  </a:lnTo>
                  <a:lnTo>
                    <a:pt x="38" y="196"/>
                  </a:lnTo>
                  <a:lnTo>
                    <a:pt x="35" y="196"/>
                  </a:lnTo>
                  <a:lnTo>
                    <a:pt x="35" y="192"/>
                  </a:lnTo>
                  <a:lnTo>
                    <a:pt x="35" y="189"/>
                  </a:lnTo>
                  <a:lnTo>
                    <a:pt x="32" y="186"/>
                  </a:lnTo>
                  <a:lnTo>
                    <a:pt x="32" y="183"/>
                  </a:lnTo>
                  <a:lnTo>
                    <a:pt x="32" y="180"/>
                  </a:lnTo>
                  <a:lnTo>
                    <a:pt x="32" y="176"/>
                  </a:lnTo>
                  <a:lnTo>
                    <a:pt x="28" y="173"/>
                  </a:lnTo>
                  <a:lnTo>
                    <a:pt x="28" y="170"/>
                  </a:lnTo>
                  <a:lnTo>
                    <a:pt x="28" y="167"/>
                  </a:lnTo>
                  <a:lnTo>
                    <a:pt x="28" y="164"/>
                  </a:lnTo>
                  <a:lnTo>
                    <a:pt x="28" y="160"/>
                  </a:lnTo>
                  <a:lnTo>
                    <a:pt x="25" y="157"/>
                  </a:lnTo>
                  <a:lnTo>
                    <a:pt x="25" y="154"/>
                  </a:lnTo>
                  <a:lnTo>
                    <a:pt x="25" y="151"/>
                  </a:lnTo>
                  <a:lnTo>
                    <a:pt x="25" y="144"/>
                  </a:lnTo>
                  <a:lnTo>
                    <a:pt x="25" y="141"/>
                  </a:lnTo>
                  <a:lnTo>
                    <a:pt x="22" y="138"/>
                  </a:lnTo>
                  <a:lnTo>
                    <a:pt x="22" y="135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19" y="125"/>
                  </a:lnTo>
                  <a:lnTo>
                    <a:pt x="19" y="119"/>
                  </a:lnTo>
                  <a:lnTo>
                    <a:pt x="19" y="116"/>
                  </a:lnTo>
                  <a:lnTo>
                    <a:pt x="19" y="112"/>
                  </a:lnTo>
                  <a:lnTo>
                    <a:pt x="19" y="109"/>
                  </a:lnTo>
                  <a:lnTo>
                    <a:pt x="19" y="106"/>
                  </a:lnTo>
                  <a:lnTo>
                    <a:pt x="16" y="103"/>
                  </a:lnTo>
                  <a:lnTo>
                    <a:pt x="16" y="96"/>
                  </a:lnTo>
                  <a:lnTo>
                    <a:pt x="16" y="93"/>
                  </a:lnTo>
                  <a:lnTo>
                    <a:pt x="16" y="90"/>
                  </a:lnTo>
                  <a:lnTo>
                    <a:pt x="16" y="87"/>
                  </a:lnTo>
                  <a:lnTo>
                    <a:pt x="16" y="84"/>
                  </a:lnTo>
                  <a:lnTo>
                    <a:pt x="12" y="80"/>
                  </a:lnTo>
                  <a:lnTo>
                    <a:pt x="12" y="74"/>
                  </a:lnTo>
                  <a:lnTo>
                    <a:pt x="12" y="71"/>
                  </a:lnTo>
                  <a:lnTo>
                    <a:pt x="12" y="68"/>
                  </a:lnTo>
                  <a:lnTo>
                    <a:pt x="12" y="64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9" y="55"/>
                  </a:lnTo>
                  <a:lnTo>
                    <a:pt x="9" y="52"/>
                  </a:lnTo>
                  <a:lnTo>
                    <a:pt x="9" y="48"/>
                  </a:lnTo>
                  <a:lnTo>
                    <a:pt x="9" y="45"/>
                  </a:lnTo>
                  <a:lnTo>
                    <a:pt x="9" y="42"/>
                  </a:lnTo>
                  <a:lnTo>
                    <a:pt x="9" y="39"/>
                  </a:lnTo>
                  <a:lnTo>
                    <a:pt x="6" y="39"/>
                  </a:lnTo>
                  <a:lnTo>
                    <a:pt x="6" y="35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9" y="23"/>
                  </a:lnTo>
                  <a:lnTo>
                    <a:pt x="12" y="19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6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8" y="13"/>
                  </a:lnTo>
                  <a:lnTo>
                    <a:pt x="32" y="13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6" name="Freeform 249"/>
            <p:cNvSpPr>
              <a:spLocks/>
            </p:cNvSpPr>
            <p:nvPr/>
          </p:nvSpPr>
          <p:spPr bwMode="auto">
            <a:xfrm>
              <a:off x="1478" y="3276"/>
              <a:ext cx="109" cy="26"/>
            </a:xfrm>
            <a:custGeom>
              <a:avLst/>
              <a:gdLst>
                <a:gd name="T0" fmla="*/ 0 w 109"/>
                <a:gd name="T1" fmla="*/ 20 h 26"/>
                <a:gd name="T2" fmla="*/ 0 w 109"/>
                <a:gd name="T3" fmla="*/ 20 h 26"/>
                <a:gd name="T4" fmla="*/ 0 w 109"/>
                <a:gd name="T5" fmla="*/ 23 h 26"/>
                <a:gd name="T6" fmla="*/ 0 w 109"/>
                <a:gd name="T7" fmla="*/ 26 h 26"/>
                <a:gd name="T8" fmla="*/ 4 w 109"/>
                <a:gd name="T9" fmla="*/ 26 h 26"/>
                <a:gd name="T10" fmla="*/ 4 w 109"/>
                <a:gd name="T11" fmla="*/ 26 h 26"/>
                <a:gd name="T12" fmla="*/ 7 w 109"/>
                <a:gd name="T13" fmla="*/ 26 h 26"/>
                <a:gd name="T14" fmla="*/ 10 w 109"/>
                <a:gd name="T15" fmla="*/ 26 h 26"/>
                <a:gd name="T16" fmla="*/ 10 w 109"/>
                <a:gd name="T17" fmla="*/ 26 h 26"/>
                <a:gd name="T18" fmla="*/ 13 w 109"/>
                <a:gd name="T19" fmla="*/ 26 h 26"/>
                <a:gd name="T20" fmla="*/ 16 w 109"/>
                <a:gd name="T21" fmla="*/ 26 h 26"/>
                <a:gd name="T22" fmla="*/ 20 w 109"/>
                <a:gd name="T23" fmla="*/ 23 h 26"/>
                <a:gd name="T24" fmla="*/ 26 w 109"/>
                <a:gd name="T25" fmla="*/ 23 h 26"/>
                <a:gd name="T26" fmla="*/ 29 w 109"/>
                <a:gd name="T27" fmla="*/ 23 h 26"/>
                <a:gd name="T28" fmla="*/ 32 w 109"/>
                <a:gd name="T29" fmla="*/ 23 h 26"/>
                <a:gd name="T30" fmla="*/ 39 w 109"/>
                <a:gd name="T31" fmla="*/ 23 h 26"/>
                <a:gd name="T32" fmla="*/ 42 w 109"/>
                <a:gd name="T33" fmla="*/ 20 h 26"/>
                <a:gd name="T34" fmla="*/ 48 w 109"/>
                <a:gd name="T35" fmla="*/ 20 h 26"/>
                <a:gd name="T36" fmla="*/ 52 w 109"/>
                <a:gd name="T37" fmla="*/ 20 h 26"/>
                <a:gd name="T38" fmla="*/ 58 w 109"/>
                <a:gd name="T39" fmla="*/ 16 h 26"/>
                <a:gd name="T40" fmla="*/ 61 w 109"/>
                <a:gd name="T41" fmla="*/ 16 h 26"/>
                <a:gd name="T42" fmla="*/ 68 w 109"/>
                <a:gd name="T43" fmla="*/ 16 h 26"/>
                <a:gd name="T44" fmla="*/ 71 w 109"/>
                <a:gd name="T45" fmla="*/ 13 h 26"/>
                <a:gd name="T46" fmla="*/ 77 w 109"/>
                <a:gd name="T47" fmla="*/ 13 h 26"/>
                <a:gd name="T48" fmla="*/ 80 w 109"/>
                <a:gd name="T49" fmla="*/ 13 h 26"/>
                <a:gd name="T50" fmla="*/ 87 w 109"/>
                <a:gd name="T51" fmla="*/ 13 h 26"/>
                <a:gd name="T52" fmla="*/ 90 w 109"/>
                <a:gd name="T53" fmla="*/ 13 h 26"/>
                <a:gd name="T54" fmla="*/ 93 w 109"/>
                <a:gd name="T55" fmla="*/ 10 h 26"/>
                <a:gd name="T56" fmla="*/ 96 w 109"/>
                <a:gd name="T57" fmla="*/ 10 h 26"/>
                <a:gd name="T58" fmla="*/ 100 w 109"/>
                <a:gd name="T59" fmla="*/ 10 h 26"/>
                <a:gd name="T60" fmla="*/ 103 w 109"/>
                <a:gd name="T61" fmla="*/ 10 h 26"/>
                <a:gd name="T62" fmla="*/ 106 w 109"/>
                <a:gd name="T63" fmla="*/ 10 h 26"/>
                <a:gd name="T64" fmla="*/ 106 w 109"/>
                <a:gd name="T65" fmla="*/ 7 h 26"/>
                <a:gd name="T66" fmla="*/ 109 w 109"/>
                <a:gd name="T67" fmla="*/ 7 h 26"/>
                <a:gd name="T68" fmla="*/ 109 w 109"/>
                <a:gd name="T69" fmla="*/ 7 h 26"/>
                <a:gd name="T70" fmla="*/ 106 w 109"/>
                <a:gd name="T71" fmla="*/ 0 h 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9"/>
                <a:gd name="T109" fmla="*/ 0 h 26"/>
                <a:gd name="T110" fmla="*/ 109 w 109"/>
                <a:gd name="T111" fmla="*/ 26 h 2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9" h="26">
                  <a:moveTo>
                    <a:pt x="106" y="0"/>
                  </a:moveTo>
                  <a:lnTo>
                    <a:pt x="0" y="20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10" y="26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20" y="23"/>
                  </a:lnTo>
                  <a:lnTo>
                    <a:pt x="23" y="23"/>
                  </a:lnTo>
                  <a:lnTo>
                    <a:pt x="26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36" y="23"/>
                  </a:lnTo>
                  <a:lnTo>
                    <a:pt x="39" y="23"/>
                  </a:lnTo>
                  <a:lnTo>
                    <a:pt x="39" y="20"/>
                  </a:lnTo>
                  <a:lnTo>
                    <a:pt x="42" y="20"/>
                  </a:lnTo>
                  <a:lnTo>
                    <a:pt x="45" y="20"/>
                  </a:lnTo>
                  <a:lnTo>
                    <a:pt x="48" y="20"/>
                  </a:lnTo>
                  <a:lnTo>
                    <a:pt x="52" y="20"/>
                  </a:lnTo>
                  <a:lnTo>
                    <a:pt x="55" y="16"/>
                  </a:lnTo>
                  <a:lnTo>
                    <a:pt x="58" y="16"/>
                  </a:lnTo>
                  <a:lnTo>
                    <a:pt x="61" y="16"/>
                  </a:lnTo>
                  <a:lnTo>
                    <a:pt x="64" y="16"/>
                  </a:lnTo>
                  <a:lnTo>
                    <a:pt x="68" y="16"/>
                  </a:lnTo>
                  <a:lnTo>
                    <a:pt x="71" y="16"/>
                  </a:lnTo>
                  <a:lnTo>
                    <a:pt x="71" y="13"/>
                  </a:lnTo>
                  <a:lnTo>
                    <a:pt x="74" y="13"/>
                  </a:lnTo>
                  <a:lnTo>
                    <a:pt x="77" y="13"/>
                  </a:lnTo>
                  <a:lnTo>
                    <a:pt x="80" y="13"/>
                  </a:lnTo>
                  <a:lnTo>
                    <a:pt x="84" y="13"/>
                  </a:lnTo>
                  <a:lnTo>
                    <a:pt x="87" y="13"/>
                  </a:lnTo>
                  <a:lnTo>
                    <a:pt x="90" y="13"/>
                  </a:lnTo>
                  <a:lnTo>
                    <a:pt x="93" y="10"/>
                  </a:lnTo>
                  <a:lnTo>
                    <a:pt x="96" y="10"/>
                  </a:lnTo>
                  <a:lnTo>
                    <a:pt x="100" y="10"/>
                  </a:lnTo>
                  <a:lnTo>
                    <a:pt x="103" y="10"/>
                  </a:lnTo>
                  <a:lnTo>
                    <a:pt x="106" y="10"/>
                  </a:lnTo>
                  <a:lnTo>
                    <a:pt x="106" y="7"/>
                  </a:lnTo>
                  <a:lnTo>
                    <a:pt x="109" y="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7" name="Freeform 250"/>
            <p:cNvSpPr>
              <a:spLocks/>
            </p:cNvSpPr>
            <p:nvPr/>
          </p:nvSpPr>
          <p:spPr bwMode="auto">
            <a:xfrm>
              <a:off x="1472" y="3248"/>
              <a:ext cx="106" cy="28"/>
            </a:xfrm>
            <a:custGeom>
              <a:avLst/>
              <a:gdLst>
                <a:gd name="T0" fmla="*/ 3 w 106"/>
                <a:gd name="T1" fmla="*/ 28 h 28"/>
                <a:gd name="T2" fmla="*/ 0 w 106"/>
                <a:gd name="T3" fmla="*/ 28 h 28"/>
                <a:gd name="T4" fmla="*/ 0 w 106"/>
                <a:gd name="T5" fmla="*/ 25 h 28"/>
                <a:gd name="T6" fmla="*/ 0 w 106"/>
                <a:gd name="T7" fmla="*/ 22 h 28"/>
                <a:gd name="T8" fmla="*/ 0 w 106"/>
                <a:gd name="T9" fmla="*/ 22 h 28"/>
                <a:gd name="T10" fmla="*/ 3 w 106"/>
                <a:gd name="T11" fmla="*/ 19 h 28"/>
                <a:gd name="T12" fmla="*/ 3 w 106"/>
                <a:gd name="T13" fmla="*/ 19 h 28"/>
                <a:gd name="T14" fmla="*/ 6 w 106"/>
                <a:gd name="T15" fmla="*/ 19 h 28"/>
                <a:gd name="T16" fmla="*/ 10 w 106"/>
                <a:gd name="T17" fmla="*/ 19 h 28"/>
                <a:gd name="T18" fmla="*/ 10 w 106"/>
                <a:gd name="T19" fmla="*/ 19 h 28"/>
                <a:gd name="T20" fmla="*/ 16 w 106"/>
                <a:gd name="T21" fmla="*/ 16 h 28"/>
                <a:gd name="T22" fmla="*/ 19 w 106"/>
                <a:gd name="T23" fmla="*/ 16 h 28"/>
                <a:gd name="T24" fmla="*/ 22 w 106"/>
                <a:gd name="T25" fmla="*/ 16 h 28"/>
                <a:gd name="T26" fmla="*/ 26 w 106"/>
                <a:gd name="T27" fmla="*/ 16 h 28"/>
                <a:gd name="T28" fmla="*/ 32 w 106"/>
                <a:gd name="T29" fmla="*/ 12 h 28"/>
                <a:gd name="T30" fmla="*/ 35 w 106"/>
                <a:gd name="T31" fmla="*/ 12 h 28"/>
                <a:gd name="T32" fmla="*/ 38 w 106"/>
                <a:gd name="T33" fmla="*/ 12 h 28"/>
                <a:gd name="T34" fmla="*/ 45 w 106"/>
                <a:gd name="T35" fmla="*/ 12 h 28"/>
                <a:gd name="T36" fmla="*/ 48 w 106"/>
                <a:gd name="T37" fmla="*/ 9 h 28"/>
                <a:gd name="T38" fmla="*/ 54 w 106"/>
                <a:gd name="T39" fmla="*/ 9 h 28"/>
                <a:gd name="T40" fmla="*/ 58 w 106"/>
                <a:gd name="T41" fmla="*/ 9 h 28"/>
                <a:gd name="T42" fmla="*/ 64 w 106"/>
                <a:gd name="T43" fmla="*/ 6 h 28"/>
                <a:gd name="T44" fmla="*/ 67 w 106"/>
                <a:gd name="T45" fmla="*/ 6 h 28"/>
                <a:gd name="T46" fmla="*/ 74 w 106"/>
                <a:gd name="T47" fmla="*/ 6 h 28"/>
                <a:gd name="T48" fmla="*/ 77 w 106"/>
                <a:gd name="T49" fmla="*/ 6 h 28"/>
                <a:gd name="T50" fmla="*/ 80 w 106"/>
                <a:gd name="T51" fmla="*/ 3 h 28"/>
                <a:gd name="T52" fmla="*/ 86 w 106"/>
                <a:gd name="T53" fmla="*/ 3 h 28"/>
                <a:gd name="T54" fmla="*/ 90 w 106"/>
                <a:gd name="T55" fmla="*/ 3 h 28"/>
                <a:gd name="T56" fmla="*/ 93 w 106"/>
                <a:gd name="T57" fmla="*/ 3 h 28"/>
                <a:gd name="T58" fmla="*/ 96 w 106"/>
                <a:gd name="T59" fmla="*/ 0 h 28"/>
                <a:gd name="T60" fmla="*/ 99 w 106"/>
                <a:gd name="T61" fmla="*/ 0 h 28"/>
                <a:gd name="T62" fmla="*/ 102 w 106"/>
                <a:gd name="T63" fmla="*/ 0 h 28"/>
                <a:gd name="T64" fmla="*/ 102 w 106"/>
                <a:gd name="T65" fmla="*/ 0 h 28"/>
                <a:gd name="T66" fmla="*/ 102 w 106"/>
                <a:gd name="T67" fmla="*/ 0 h 28"/>
                <a:gd name="T68" fmla="*/ 106 w 106"/>
                <a:gd name="T69" fmla="*/ 0 h 28"/>
                <a:gd name="T70" fmla="*/ 106 w 106"/>
                <a:gd name="T71" fmla="*/ 9 h 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28"/>
                <a:gd name="T110" fmla="*/ 106 w 106"/>
                <a:gd name="T111" fmla="*/ 28 h 2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28">
                  <a:moveTo>
                    <a:pt x="106" y="9"/>
                  </a:moveTo>
                  <a:lnTo>
                    <a:pt x="3" y="28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13" y="19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22" y="16"/>
                  </a:lnTo>
                  <a:lnTo>
                    <a:pt x="26" y="16"/>
                  </a:lnTo>
                  <a:lnTo>
                    <a:pt x="29" y="16"/>
                  </a:lnTo>
                  <a:lnTo>
                    <a:pt x="32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8" y="9"/>
                  </a:lnTo>
                  <a:lnTo>
                    <a:pt x="51" y="9"/>
                  </a:lnTo>
                  <a:lnTo>
                    <a:pt x="54" y="9"/>
                  </a:lnTo>
                  <a:lnTo>
                    <a:pt x="58" y="9"/>
                  </a:lnTo>
                  <a:lnTo>
                    <a:pt x="61" y="9"/>
                  </a:lnTo>
                  <a:lnTo>
                    <a:pt x="64" y="6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80" y="3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6" y="9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8" name="Freeform 251"/>
            <p:cNvSpPr>
              <a:spLocks/>
            </p:cNvSpPr>
            <p:nvPr/>
          </p:nvSpPr>
          <p:spPr bwMode="auto">
            <a:xfrm>
              <a:off x="1469" y="3219"/>
              <a:ext cx="96" cy="38"/>
            </a:xfrm>
            <a:custGeom>
              <a:avLst/>
              <a:gdLst>
                <a:gd name="T0" fmla="*/ 0 w 96"/>
                <a:gd name="T1" fmla="*/ 38 h 38"/>
                <a:gd name="T2" fmla="*/ 0 w 96"/>
                <a:gd name="T3" fmla="*/ 38 h 38"/>
                <a:gd name="T4" fmla="*/ 0 w 96"/>
                <a:gd name="T5" fmla="*/ 35 h 38"/>
                <a:gd name="T6" fmla="*/ 0 w 96"/>
                <a:gd name="T7" fmla="*/ 32 h 38"/>
                <a:gd name="T8" fmla="*/ 0 w 96"/>
                <a:gd name="T9" fmla="*/ 29 h 38"/>
                <a:gd name="T10" fmla="*/ 0 w 96"/>
                <a:gd name="T11" fmla="*/ 29 h 38"/>
                <a:gd name="T12" fmla="*/ 3 w 96"/>
                <a:gd name="T13" fmla="*/ 29 h 38"/>
                <a:gd name="T14" fmla="*/ 3 w 96"/>
                <a:gd name="T15" fmla="*/ 29 h 38"/>
                <a:gd name="T16" fmla="*/ 6 w 96"/>
                <a:gd name="T17" fmla="*/ 29 h 38"/>
                <a:gd name="T18" fmla="*/ 9 w 96"/>
                <a:gd name="T19" fmla="*/ 25 h 38"/>
                <a:gd name="T20" fmla="*/ 13 w 96"/>
                <a:gd name="T21" fmla="*/ 25 h 38"/>
                <a:gd name="T22" fmla="*/ 16 w 96"/>
                <a:gd name="T23" fmla="*/ 25 h 38"/>
                <a:gd name="T24" fmla="*/ 19 w 96"/>
                <a:gd name="T25" fmla="*/ 22 h 38"/>
                <a:gd name="T26" fmla="*/ 22 w 96"/>
                <a:gd name="T27" fmla="*/ 22 h 38"/>
                <a:gd name="T28" fmla="*/ 25 w 96"/>
                <a:gd name="T29" fmla="*/ 22 h 38"/>
                <a:gd name="T30" fmla="*/ 29 w 96"/>
                <a:gd name="T31" fmla="*/ 19 h 38"/>
                <a:gd name="T32" fmla="*/ 35 w 96"/>
                <a:gd name="T33" fmla="*/ 19 h 38"/>
                <a:gd name="T34" fmla="*/ 38 w 96"/>
                <a:gd name="T35" fmla="*/ 16 h 38"/>
                <a:gd name="T36" fmla="*/ 45 w 96"/>
                <a:gd name="T37" fmla="*/ 16 h 38"/>
                <a:gd name="T38" fmla="*/ 48 w 96"/>
                <a:gd name="T39" fmla="*/ 16 h 38"/>
                <a:gd name="T40" fmla="*/ 51 w 96"/>
                <a:gd name="T41" fmla="*/ 13 h 38"/>
                <a:gd name="T42" fmla="*/ 57 w 96"/>
                <a:gd name="T43" fmla="*/ 13 h 38"/>
                <a:gd name="T44" fmla="*/ 61 w 96"/>
                <a:gd name="T45" fmla="*/ 9 h 38"/>
                <a:gd name="T46" fmla="*/ 64 w 96"/>
                <a:gd name="T47" fmla="*/ 9 h 38"/>
                <a:gd name="T48" fmla="*/ 70 w 96"/>
                <a:gd name="T49" fmla="*/ 9 h 38"/>
                <a:gd name="T50" fmla="*/ 73 w 96"/>
                <a:gd name="T51" fmla="*/ 6 h 38"/>
                <a:gd name="T52" fmla="*/ 77 w 96"/>
                <a:gd name="T53" fmla="*/ 6 h 38"/>
                <a:gd name="T54" fmla="*/ 80 w 96"/>
                <a:gd name="T55" fmla="*/ 6 h 38"/>
                <a:gd name="T56" fmla="*/ 83 w 96"/>
                <a:gd name="T57" fmla="*/ 6 h 38"/>
                <a:gd name="T58" fmla="*/ 86 w 96"/>
                <a:gd name="T59" fmla="*/ 3 h 38"/>
                <a:gd name="T60" fmla="*/ 89 w 96"/>
                <a:gd name="T61" fmla="*/ 3 h 38"/>
                <a:gd name="T62" fmla="*/ 89 w 96"/>
                <a:gd name="T63" fmla="*/ 3 h 38"/>
                <a:gd name="T64" fmla="*/ 93 w 96"/>
                <a:gd name="T65" fmla="*/ 3 h 38"/>
                <a:gd name="T66" fmla="*/ 93 w 96"/>
                <a:gd name="T67" fmla="*/ 3 h 38"/>
                <a:gd name="T68" fmla="*/ 96 w 96"/>
                <a:gd name="T69" fmla="*/ 0 h 38"/>
                <a:gd name="T70" fmla="*/ 96 w 96"/>
                <a:gd name="T71" fmla="*/ 9 h 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6"/>
                <a:gd name="T109" fmla="*/ 0 h 38"/>
                <a:gd name="T110" fmla="*/ 96 w 96"/>
                <a:gd name="T111" fmla="*/ 38 h 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6" h="38">
                  <a:moveTo>
                    <a:pt x="96" y="9"/>
                  </a:moveTo>
                  <a:lnTo>
                    <a:pt x="0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9" y="25"/>
                  </a:lnTo>
                  <a:lnTo>
                    <a:pt x="13" y="25"/>
                  </a:lnTo>
                  <a:lnTo>
                    <a:pt x="16" y="25"/>
                  </a:lnTo>
                  <a:lnTo>
                    <a:pt x="16" y="22"/>
                  </a:lnTo>
                  <a:lnTo>
                    <a:pt x="19" y="22"/>
                  </a:lnTo>
                  <a:lnTo>
                    <a:pt x="22" y="22"/>
                  </a:lnTo>
                  <a:lnTo>
                    <a:pt x="25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5" y="19"/>
                  </a:lnTo>
                  <a:lnTo>
                    <a:pt x="38" y="19"/>
                  </a:lnTo>
                  <a:lnTo>
                    <a:pt x="38" y="16"/>
                  </a:lnTo>
                  <a:lnTo>
                    <a:pt x="41" y="16"/>
                  </a:lnTo>
                  <a:lnTo>
                    <a:pt x="45" y="16"/>
                  </a:lnTo>
                  <a:lnTo>
                    <a:pt x="48" y="16"/>
                  </a:lnTo>
                  <a:lnTo>
                    <a:pt x="51" y="13"/>
                  </a:lnTo>
                  <a:lnTo>
                    <a:pt x="54" y="13"/>
                  </a:lnTo>
                  <a:lnTo>
                    <a:pt x="57" y="13"/>
                  </a:lnTo>
                  <a:lnTo>
                    <a:pt x="61" y="9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70" y="9"/>
                  </a:lnTo>
                  <a:lnTo>
                    <a:pt x="73" y="6"/>
                  </a:lnTo>
                  <a:lnTo>
                    <a:pt x="77" y="6"/>
                  </a:lnTo>
                  <a:lnTo>
                    <a:pt x="80" y="6"/>
                  </a:lnTo>
                  <a:lnTo>
                    <a:pt x="83" y="6"/>
                  </a:lnTo>
                  <a:lnTo>
                    <a:pt x="86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6" y="9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69" name="Freeform 252"/>
            <p:cNvSpPr>
              <a:spLocks/>
            </p:cNvSpPr>
            <p:nvPr/>
          </p:nvSpPr>
          <p:spPr bwMode="auto">
            <a:xfrm>
              <a:off x="1462" y="3196"/>
              <a:ext cx="93" cy="32"/>
            </a:xfrm>
            <a:custGeom>
              <a:avLst/>
              <a:gdLst>
                <a:gd name="T0" fmla="*/ 4 w 93"/>
                <a:gd name="T1" fmla="*/ 32 h 32"/>
                <a:gd name="T2" fmla="*/ 4 w 93"/>
                <a:gd name="T3" fmla="*/ 32 h 32"/>
                <a:gd name="T4" fmla="*/ 0 w 93"/>
                <a:gd name="T5" fmla="*/ 29 h 32"/>
                <a:gd name="T6" fmla="*/ 0 w 93"/>
                <a:gd name="T7" fmla="*/ 26 h 32"/>
                <a:gd name="T8" fmla="*/ 0 w 93"/>
                <a:gd name="T9" fmla="*/ 26 h 32"/>
                <a:gd name="T10" fmla="*/ 0 w 93"/>
                <a:gd name="T11" fmla="*/ 23 h 32"/>
                <a:gd name="T12" fmla="*/ 4 w 93"/>
                <a:gd name="T13" fmla="*/ 23 h 32"/>
                <a:gd name="T14" fmla="*/ 4 w 93"/>
                <a:gd name="T15" fmla="*/ 23 h 32"/>
                <a:gd name="T16" fmla="*/ 7 w 93"/>
                <a:gd name="T17" fmla="*/ 23 h 32"/>
                <a:gd name="T18" fmla="*/ 10 w 93"/>
                <a:gd name="T19" fmla="*/ 23 h 32"/>
                <a:gd name="T20" fmla="*/ 13 w 93"/>
                <a:gd name="T21" fmla="*/ 20 h 32"/>
                <a:gd name="T22" fmla="*/ 16 w 93"/>
                <a:gd name="T23" fmla="*/ 20 h 32"/>
                <a:gd name="T24" fmla="*/ 20 w 93"/>
                <a:gd name="T25" fmla="*/ 20 h 32"/>
                <a:gd name="T26" fmla="*/ 23 w 93"/>
                <a:gd name="T27" fmla="*/ 20 h 32"/>
                <a:gd name="T28" fmla="*/ 26 w 93"/>
                <a:gd name="T29" fmla="*/ 16 h 32"/>
                <a:gd name="T30" fmla="*/ 29 w 93"/>
                <a:gd name="T31" fmla="*/ 16 h 32"/>
                <a:gd name="T32" fmla="*/ 32 w 93"/>
                <a:gd name="T33" fmla="*/ 13 h 32"/>
                <a:gd name="T34" fmla="*/ 39 w 93"/>
                <a:gd name="T35" fmla="*/ 13 h 32"/>
                <a:gd name="T36" fmla="*/ 42 w 93"/>
                <a:gd name="T37" fmla="*/ 13 h 32"/>
                <a:gd name="T38" fmla="*/ 45 w 93"/>
                <a:gd name="T39" fmla="*/ 13 h 32"/>
                <a:gd name="T40" fmla="*/ 52 w 93"/>
                <a:gd name="T41" fmla="*/ 10 h 32"/>
                <a:gd name="T42" fmla="*/ 55 w 93"/>
                <a:gd name="T43" fmla="*/ 10 h 32"/>
                <a:gd name="T44" fmla="*/ 58 w 93"/>
                <a:gd name="T45" fmla="*/ 7 h 32"/>
                <a:gd name="T46" fmla="*/ 61 w 93"/>
                <a:gd name="T47" fmla="*/ 7 h 32"/>
                <a:gd name="T48" fmla="*/ 68 w 93"/>
                <a:gd name="T49" fmla="*/ 7 h 32"/>
                <a:gd name="T50" fmla="*/ 71 w 93"/>
                <a:gd name="T51" fmla="*/ 7 h 32"/>
                <a:gd name="T52" fmla="*/ 74 w 93"/>
                <a:gd name="T53" fmla="*/ 4 h 32"/>
                <a:gd name="T54" fmla="*/ 77 w 93"/>
                <a:gd name="T55" fmla="*/ 4 h 32"/>
                <a:gd name="T56" fmla="*/ 80 w 93"/>
                <a:gd name="T57" fmla="*/ 4 h 32"/>
                <a:gd name="T58" fmla="*/ 84 w 93"/>
                <a:gd name="T59" fmla="*/ 4 h 32"/>
                <a:gd name="T60" fmla="*/ 84 w 93"/>
                <a:gd name="T61" fmla="*/ 0 h 32"/>
                <a:gd name="T62" fmla="*/ 87 w 93"/>
                <a:gd name="T63" fmla="*/ 0 h 32"/>
                <a:gd name="T64" fmla="*/ 90 w 93"/>
                <a:gd name="T65" fmla="*/ 0 h 32"/>
                <a:gd name="T66" fmla="*/ 90 w 93"/>
                <a:gd name="T67" fmla="*/ 0 h 32"/>
                <a:gd name="T68" fmla="*/ 90 w 93"/>
                <a:gd name="T69" fmla="*/ 0 h 32"/>
                <a:gd name="T70" fmla="*/ 93 w 93"/>
                <a:gd name="T71" fmla="*/ 10 h 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32"/>
                <a:gd name="T110" fmla="*/ 93 w 93"/>
                <a:gd name="T111" fmla="*/ 32 h 3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32">
                  <a:moveTo>
                    <a:pt x="93" y="10"/>
                  </a:moveTo>
                  <a:lnTo>
                    <a:pt x="4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13" y="20"/>
                  </a:lnTo>
                  <a:lnTo>
                    <a:pt x="16" y="20"/>
                  </a:lnTo>
                  <a:lnTo>
                    <a:pt x="20" y="20"/>
                  </a:lnTo>
                  <a:lnTo>
                    <a:pt x="23" y="20"/>
                  </a:lnTo>
                  <a:lnTo>
                    <a:pt x="23" y="16"/>
                  </a:lnTo>
                  <a:lnTo>
                    <a:pt x="26" y="16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2" y="13"/>
                  </a:lnTo>
                  <a:lnTo>
                    <a:pt x="36" y="13"/>
                  </a:lnTo>
                  <a:lnTo>
                    <a:pt x="39" y="13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5" y="10"/>
                  </a:lnTo>
                  <a:lnTo>
                    <a:pt x="58" y="10"/>
                  </a:lnTo>
                  <a:lnTo>
                    <a:pt x="58" y="7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8" y="7"/>
                  </a:lnTo>
                  <a:lnTo>
                    <a:pt x="71" y="7"/>
                  </a:lnTo>
                  <a:lnTo>
                    <a:pt x="71" y="4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90" y="0"/>
                  </a:lnTo>
                  <a:lnTo>
                    <a:pt x="93" y="1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0" name="Freeform 253"/>
            <p:cNvSpPr>
              <a:spLocks/>
            </p:cNvSpPr>
            <p:nvPr/>
          </p:nvSpPr>
          <p:spPr bwMode="auto">
            <a:xfrm>
              <a:off x="1456" y="3174"/>
              <a:ext cx="83" cy="19"/>
            </a:xfrm>
            <a:custGeom>
              <a:avLst/>
              <a:gdLst>
                <a:gd name="T0" fmla="*/ 83 w 83"/>
                <a:gd name="T1" fmla="*/ 6 h 19"/>
                <a:gd name="T2" fmla="*/ 80 w 83"/>
                <a:gd name="T3" fmla="*/ 6 h 19"/>
                <a:gd name="T4" fmla="*/ 77 w 83"/>
                <a:gd name="T5" fmla="*/ 6 h 19"/>
                <a:gd name="T6" fmla="*/ 77 w 83"/>
                <a:gd name="T7" fmla="*/ 10 h 19"/>
                <a:gd name="T8" fmla="*/ 74 w 83"/>
                <a:gd name="T9" fmla="*/ 10 h 19"/>
                <a:gd name="T10" fmla="*/ 70 w 83"/>
                <a:gd name="T11" fmla="*/ 10 h 19"/>
                <a:gd name="T12" fmla="*/ 67 w 83"/>
                <a:gd name="T13" fmla="*/ 10 h 19"/>
                <a:gd name="T14" fmla="*/ 67 w 83"/>
                <a:gd name="T15" fmla="*/ 10 h 19"/>
                <a:gd name="T16" fmla="*/ 64 w 83"/>
                <a:gd name="T17" fmla="*/ 10 h 19"/>
                <a:gd name="T18" fmla="*/ 58 w 83"/>
                <a:gd name="T19" fmla="*/ 13 h 19"/>
                <a:gd name="T20" fmla="*/ 54 w 83"/>
                <a:gd name="T21" fmla="*/ 13 h 19"/>
                <a:gd name="T22" fmla="*/ 51 w 83"/>
                <a:gd name="T23" fmla="*/ 13 h 19"/>
                <a:gd name="T24" fmla="*/ 48 w 83"/>
                <a:gd name="T25" fmla="*/ 13 h 19"/>
                <a:gd name="T26" fmla="*/ 45 w 83"/>
                <a:gd name="T27" fmla="*/ 16 h 19"/>
                <a:gd name="T28" fmla="*/ 42 w 83"/>
                <a:gd name="T29" fmla="*/ 16 h 19"/>
                <a:gd name="T30" fmla="*/ 38 w 83"/>
                <a:gd name="T31" fmla="*/ 16 h 19"/>
                <a:gd name="T32" fmla="*/ 32 w 83"/>
                <a:gd name="T33" fmla="*/ 16 h 19"/>
                <a:gd name="T34" fmla="*/ 29 w 83"/>
                <a:gd name="T35" fmla="*/ 16 h 19"/>
                <a:gd name="T36" fmla="*/ 26 w 83"/>
                <a:gd name="T37" fmla="*/ 16 h 19"/>
                <a:gd name="T38" fmla="*/ 22 w 83"/>
                <a:gd name="T39" fmla="*/ 19 h 19"/>
                <a:gd name="T40" fmla="*/ 19 w 83"/>
                <a:gd name="T41" fmla="*/ 19 h 19"/>
                <a:gd name="T42" fmla="*/ 16 w 83"/>
                <a:gd name="T43" fmla="*/ 19 h 19"/>
                <a:gd name="T44" fmla="*/ 13 w 83"/>
                <a:gd name="T45" fmla="*/ 19 h 19"/>
                <a:gd name="T46" fmla="*/ 13 w 83"/>
                <a:gd name="T47" fmla="*/ 19 h 19"/>
                <a:gd name="T48" fmla="*/ 10 w 83"/>
                <a:gd name="T49" fmla="*/ 19 h 19"/>
                <a:gd name="T50" fmla="*/ 6 w 83"/>
                <a:gd name="T51" fmla="*/ 19 h 19"/>
                <a:gd name="T52" fmla="*/ 6 w 83"/>
                <a:gd name="T53" fmla="*/ 19 h 19"/>
                <a:gd name="T54" fmla="*/ 3 w 83"/>
                <a:gd name="T55" fmla="*/ 19 h 19"/>
                <a:gd name="T56" fmla="*/ 3 w 83"/>
                <a:gd name="T57" fmla="*/ 19 h 19"/>
                <a:gd name="T58" fmla="*/ 3 w 83"/>
                <a:gd name="T59" fmla="*/ 19 h 19"/>
                <a:gd name="T60" fmla="*/ 0 w 83"/>
                <a:gd name="T61" fmla="*/ 16 h 19"/>
                <a:gd name="T62" fmla="*/ 0 w 83"/>
                <a:gd name="T63" fmla="*/ 16 h 19"/>
                <a:gd name="T64" fmla="*/ 0 w 83"/>
                <a:gd name="T65" fmla="*/ 13 h 19"/>
                <a:gd name="T66" fmla="*/ 3 w 83"/>
                <a:gd name="T67" fmla="*/ 13 h 19"/>
                <a:gd name="T68" fmla="*/ 3 w 83"/>
                <a:gd name="T69" fmla="*/ 13 h 19"/>
                <a:gd name="T70" fmla="*/ 6 w 83"/>
                <a:gd name="T71" fmla="*/ 13 h 19"/>
                <a:gd name="T72" fmla="*/ 10 w 83"/>
                <a:gd name="T73" fmla="*/ 13 h 19"/>
                <a:gd name="T74" fmla="*/ 13 w 83"/>
                <a:gd name="T75" fmla="*/ 10 h 19"/>
                <a:gd name="T76" fmla="*/ 13 w 83"/>
                <a:gd name="T77" fmla="*/ 10 h 19"/>
                <a:gd name="T78" fmla="*/ 16 w 83"/>
                <a:gd name="T79" fmla="*/ 10 h 19"/>
                <a:gd name="T80" fmla="*/ 19 w 83"/>
                <a:gd name="T81" fmla="*/ 10 h 19"/>
                <a:gd name="T82" fmla="*/ 22 w 83"/>
                <a:gd name="T83" fmla="*/ 10 h 19"/>
                <a:gd name="T84" fmla="*/ 26 w 83"/>
                <a:gd name="T85" fmla="*/ 10 h 19"/>
                <a:gd name="T86" fmla="*/ 29 w 83"/>
                <a:gd name="T87" fmla="*/ 6 h 19"/>
                <a:gd name="T88" fmla="*/ 32 w 83"/>
                <a:gd name="T89" fmla="*/ 6 h 19"/>
                <a:gd name="T90" fmla="*/ 35 w 83"/>
                <a:gd name="T91" fmla="*/ 6 h 19"/>
                <a:gd name="T92" fmla="*/ 38 w 83"/>
                <a:gd name="T93" fmla="*/ 6 h 19"/>
                <a:gd name="T94" fmla="*/ 42 w 83"/>
                <a:gd name="T95" fmla="*/ 6 h 19"/>
                <a:gd name="T96" fmla="*/ 45 w 83"/>
                <a:gd name="T97" fmla="*/ 6 h 19"/>
                <a:gd name="T98" fmla="*/ 51 w 83"/>
                <a:gd name="T99" fmla="*/ 3 h 19"/>
                <a:gd name="T100" fmla="*/ 54 w 83"/>
                <a:gd name="T101" fmla="*/ 3 h 19"/>
                <a:gd name="T102" fmla="*/ 58 w 83"/>
                <a:gd name="T103" fmla="*/ 3 h 19"/>
                <a:gd name="T104" fmla="*/ 61 w 83"/>
                <a:gd name="T105" fmla="*/ 3 h 19"/>
                <a:gd name="T106" fmla="*/ 61 w 83"/>
                <a:gd name="T107" fmla="*/ 3 h 19"/>
                <a:gd name="T108" fmla="*/ 64 w 83"/>
                <a:gd name="T109" fmla="*/ 0 h 19"/>
                <a:gd name="T110" fmla="*/ 67 w 83"/>
                <a:gd name="T111" fmla="*/ 0 h 19"/>
                <a:gd name="T112" fmla="*/ 70 w 83"/>
                <a:gd name="T113" fmla="*/ 0 h 19"/>
                <a:gd name="T114" fmla="*/ 70 w 83"/>
                <a:gd name="T115" fmla="*/ 0 h 19"/>
                <a:gd name="T116" fmla="*/ 74 w 83"/>
                <a:gd name="T117" fmla="*/ 0 h 19"/>
                <a:gd name="T118" fmla="*/ 77 w 83"/>
                <a:gd name="T119" fmla="*/ 0 h 19"/>
                <a:gd name="T120" fmla="*/ 77 w 83"/>
                <a:gd name="T121" fmla="*/ 0 h 19"/>
                <a:gd name="T122" fmla="*/ 83 w 83"/>
                <a:gd name="T123" fmla="*/ 6 h 19"/>
                <a:gd name="T124" fmla="*/ 83 w 83"/>
                <a:gd name="T125" fmla="*/ 6 h 1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3"/>
                <a:gd name="T190" fmla="*/ 0 h 19"/>
                <a:gd name="T191" fmla="*/ 83 w 83"/>
                <a:gd name="T192" fmla="*/ 19 h 1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3" h="19">
                  <a:moveTo>
                    <a:pt x="83" y="6"/>
                  </a:moveTo>
                  <a:lnTo>
                    <a:pt x="83" y="6"/>
                  </a:lnTo>
                  <a:lnTo>
                    <a:pt x="80" y="6"/>
                  </a:lnTo>
                  <a:lnTo>
                    <a:pt x="77" y="6"/>
                  </a:lnTo>
                  <a:lnTo>
                    <a:pt x="77" y="10"/>
                  </a:lnTo>
                  <a:lnTo>
                    <a:pt x="74" y="10"/>
                  </a:lnTo>
                  <a:lnTo>
                    <a:pt x="70" y="10"/>
                  </a:lnTo>
                  <a:lnTo>
                    <a:pt x="67" y="10"/>
                  </a:lnTo>
                  <a:lnTo>
                    <a:pt x="64" y="10"/>
                  </a:lnTo>
                  <a:lnTo>
                    <a:pt x="61" y="13"/>
                  </a:lnTo>
                  <a:lnTo>
                    <a:pt x="58" y="13"/>
                  </a:lnTo>
                  <a:lnTo>
                    <a:pt x="54" y="13"/>
                  </a:lnTo>
                  <a:lnTo>
                    <a:pt x="51" y="13"/>
                  </a:lnTo>
                  <a:lnTo>
                    <a:pt x="48" y="13"/>
                  </a:lnTo>
                  <a:lnTo>
                    <a:pt x="45" y="16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29" y="16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16" y="19"/>
                  </a:lnTo>
                  <a:lnTo>
                    <a:pt x="13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9" y="6"/>
                  </a:lnTo>
                  <a:lnTo>
                    <a:pt x="32" y="6"/>
                  </a:lnTo>
                  <a:lnTo>
                    <a:pt x="35" y="6"/>
                  </a:lnTo>
                  <a:lnTo>
                    <a:pt x="38" y="6"/>
                  </a:lnTo>
                  <a:lnTo>
                    <a:pt x="42" y="6"/>
                  </a:lnTo>
                  <a:lnTo>
                    <a:pt x="45" y="6"/>
                  </a:lnTo>
                  <a:lnTo>
                    <a:pt x="48" y="3"/>
                  </a:lnTo>
                  <a:lnTo>
                    <a:pt x="51" y="3"/>
                  </a:lnTo>
                  <a:lnTo>
                    <a:pt x="54" y="3"/>
                  </a:lnTo>
                  <a:lnTo>
                    <a:pt x="58" y="3"/>
                  </a:lnTo>
                  <a:lnTo>
                    <a:pt x="61" y="3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7" y="0"/>
                  </a:lnTo>
                  <a:lnTo>
                    <a:pt x="83" y="6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1" name="Freeform 254"/>
            <p:cNvSpPr>
              <a:spLocks/>
            </p:cNvSpPr>
            <p:nvPr/>
          </p:nvSpPr>
          <p:spPr bwMode="auto">
            <a:xfrm>
              <a:off x="1456" y="3148"/>
              <a:ext cx="61" cy="23"/>
            </a:xfrm>
            <a:custGeom>
              <a:avLst/>
              <a:gdLst>
                <a:gd name="T0" fmla="*/ 0 w 61"/>
                <a:gd name="T1" fmla="*/ 16 h 23"/>
                <a:gd name="T2" fmla="*/ 0 w 61"/>
                <a:gd name="T3" fmla="*/ 16 h 23"/>
                <a:gd name="T4" fmla="*/ 0 w 61"/>
                <a:gd name="T5" fmla="*/ 20 h 23"/>
                <a:gd name="T6" fmla="*/ 0 w 61"/>
                <a:gd name="T7" fmla="*/ 23 h 23"/>
                <a:gd name="T8" fmla="*/ 0 w 61"/>
                <a:gd name="T9" fmla="*/ 23 h 23"/>
                <a:gd name="T10" fmla="*/ 0 w 61"/>
                <a:gd name="T11" fmla="*/ 23 h 23"/>
                <a:gd name="T12" fmla="*/ 3 w 61"/>
                <a:gd name="T13" fmla="*/ 23 h 23"/>
                <a:gd name="T14" fmla="*/ 6 w 61"/>
                <a:gd name="T15" fmla="*/ 23 h 23"/>
                <a:gd name="T16" fmla="*/ 6 w 61"/>
                <a:gd name="T17" fmla="*/ 23 h 23"/>
                <a:gd name="T18" fmla="*/ 10 w 61"/>
                <a:gd name="T19" fmla="*/ 23 h 23"/>
                <a:gd name="T20" fmla="*/ 10 w 61"/>
                <a:gd name="T21" fmla="*/ 20 h 23"/>
                <a:gd name="T22" fmla="*/ 13 w 61"/>
                <a:gd name="T23" fmla="*/ 20 h 23"/>
                <a:gd name="T24" fmla="*/ 16 w 61"/>
                <a:gd name="T25" fmla="*/ 20 h 23"/>
                <a:gd name="T26" fmla="*/ 19 w 61"/>
                <a:gd name="T27" fmla="*/ 20 h 23"/>
                <a:gd name="T28" fmla="*/ 19 w 61"/>
                <a:gd name="T29" fmla="*/ 20 h 23"/>
                <a:gd name="T30" fmla="*/ 22 w 61"/>
                <a:gd name="T31" fmla="*/ 16 h 23"/>
                <a:gd name="T32" fmla="*/ 26 w 61"/>
                <a:gd name="T33" fmla="*/ 16 h 23"/>
                <a:gd name="T34" fmla="*/ 29 w 61"/>
                <a:gd name="T35" fmla="*/ 16 h 23"/>
                <a:gd name="T36" fmla="*/ 32 w 61"/>
                <a:gd name="T37" fmla="*/ 16 h 23"/>
                <a:gd name="T38" fmla="*/ 35 w 61"/>
                <a:gd name="T39" fmla="*/ 13 h 23"/>
                <a:gd name="T40" fmla="*/ 38 w 61"/>
                <a:gd name="T41" fmla="*/ 13 h 23"/>
                <a:gd name="T42" fmla="*/ 38 w 61"/>
                <a:gd name="T43" fmla="*/ 13 h 23"/>
                <a:gd name="T44" fmla="*/ 42 w 61"/>
                <a:gd name="T45" fmla="*/ 13 h 23"/>
                <a:gd name="T46" fmla="*/ 45 w 61"/>
                <a:gd name="T47" fmla="*/ 10 h 23"/>
                <a:gd name="T48" fmla="*/ 48 w 61"/>
                <a:gd name="T49" fmla="*/ 10 h 23"/>
                <a:gd name="T50" fmla="*/ 51 w 61"/>
                <a:gd name="T51" fmla="*/ 10 h 23"/>
                <a:gd name="T52" fmla="*/ 51 w 61"/>
                <a:gd name="T53" fmla="*/ 10 h 23"/>
                <a:gd name="T54" fmla="*/ 54 w 61"/>
                <a:gd name="T55" fmla="*/ 10 h 23"/>
                <a:gd name="T56" fmla="*/ 54 w 61"/>
                <a:gd name="T57" fmla="*/ 10 h 23"/>
                <a:gd name="T58" fmla="*/ 58 w 61"/>
                <a:gd name="T59" fmla="*/ 7 h 23"/>
                <a:gd name="T60" fmla="*/ 61 w 61"/>
                <a:gd name="T61" fmla="*/ 7 h 23"/>
                <a:gd name="T62" fmla="*/ 54 w 61"/>
                <a:gd name="T63" fmla="*/ 0 h 23"/>
                <a:gd name="T64" fmla="*/ 54 w 61"/>
                <a:gd name="T65" fmla="*/ 0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"/>
                <a:gd name="T100" fmla="*/ 0 h 23"/>
                <a:gd name="T101" fmla="*/ 61 w 61"/>
                <a:gd name="T102" fmla="*/ 23 h 2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" h="23">
                  <a:moveTo>
                    <a:pt x="54" y="0"/>
                  </a:moveTo>
                  <a:lnTo>
                    <a:pt x="0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3"/>
                  </a:lnTo>
                  <a:lnTo>
                    <a:pt x="10" y="20"/>
                  </a:lnTo>
                  <a:lnTo>
                    <a:pt x="13" y="20"/>
                  </a:lnTo>
                  <a:lnTo>
                    <a:pt x="16" y="20"/>
                  </a:lnTo>
                  <a:lnTo>
                    <a:pt x="19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6" y="16"/>
                  </a:lnTo>
                  <a:lnTo>
                    <a:pt x="29" y="16"/>
                  </a:lnTo>
                  <a:lnTo>
                    <a:pt x="32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8" y="13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45" y="10"/>
                  </a:lnTo>
                  <a:lnTo>
                    <a:pt x="48" y="10"/>
                  </a:lnTo>
                  <a:lnTo>
                    <a:pt x="51" y="10"/>
                  </a:lnTo>
                  <a:lnTo>
                    <a:pt x="54" y="10"/>
                  </a:lnTo>
                  <a:lnTo>
                    <a:pt x="58" y="7"/>
                  </a:lnTo>
                  <a:lnTo>
                    <a:pt x="61" y="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10101"/>
            </a:solidFill>
            <a:ln w="2063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2" name="Freeform 255"/>
            <p:cNvSpPr>
              <a:spLocks/>
            </p:cNvSpPr>
            <p:nvPr/>
          </p:nvSpPr>
          <p:spPr bwMode="auto">
            <a:xfrm>
              <a:off x="1610" y="3283"/>
              <a:ext cx="38" cy="9"/>
            </a:xfrm>
            <a:custGeom>
              <a:avLst/>
              <a:gdLst>
                <a:gd name="T0" fmla="*/ 38 w 38"/>
                <a:gd name="T1" fmla="*/ 9 h 9"/>
                <a:gd name="T2" fmla="*/ 3 w 38"/>
                <a:gd name="T3" fmla="*/ 9 h 9"/>
                <a:gd name="T4" fmla="*/ 3 w 38"/>
                <a:gd name="T5" fmla="*/ 6 h 9"/>
                <a:gd name="T6" fmla="*/ 0 w 38"/>
                <a:gd name="T7" fmla="*/ 6 h 9"/>
                <a:gd name="T8" fmla="*/ 0 w 38"/>
                <a:gd name="T9" fmla="*/ 6 h 9"/>
                <a:gd name="T10" fmla="*/ 0 w 38"/>
                <a:gd name="T11" fmla="*/ 3 h 9"/>
                <a:gd name="T12" fmla="*/ 0 w 38"/>
                <a:gd name="T13" fmla="*/ 3 h 9"/>
                <a:gd name="T14" fmla="*/ 0 w 38"/>
                <a:gd name="T15" fmla="*/ 0 h 9"/>
                <a:gd name="T16" fmla="*/ 0 w 38"/>
                <a:gd name="T17" fmla="*/ 0 h 9"/>
                <a:gd name="T18" fmla="*/ 3 w 38"/>
                <a:gd name="T19" fmla="*/ 0 h 9"/>
                <a:gd name="T20" fmla="*/ 3 w 38"/>
                <a:gd name="T21" fmla="*/ 0 h 9"/>
                <a:gd name="T22" fmla="*/ 3 w 38"/>
                <a:gd name="T23" fmla="*/ 0 h 9"/>
                <a:gd name="T24" fmla="*/ 3 w 38"/>
                <a:gd name="T25" fmla="*/ 0 h 9"/>
                <a:gd name="T26" fmla="*/ 3 w 38"/>
                <a:gd name="T27" fmla="*/ 0 h 9"/>
                <a:gd name="T28" fmla="*/ 6 w 38"/>
                <a:gd name="T29" fmla="*/ 0 h 9"/>
                <a:gd name="T30" fmla="*/ 6 w 38"/>
                <a:gd name="T31" fmla="*/ 0 h 9"/>
                <a:gd name="T32" fmla="*/ 6 w 38"/>
                <a:gd name="T33" fmla="*/ 0 h 9"/>
                <a:gd name="T34" fmla="*/ 9 w 38"/>
                <a:gd name="T35" fmla="*/ 0 h 9"/>
                <a:gd name="T36" fmla="*/ 9 w 38"/>
                <a:gd name="T37" fmla="*/ 0 h 9"/>
                <a:gd name="T38" fmla="*/ 12 w 38"/>
                <a:gd name="T39" fmla="*/ 0 h 9"/>
                <a:gd name="T40" fmla="*/ 12 w 38"/>
                <a:gd name="T41" fmla="*/ 0 h 9"/>
                <a:gd name="T42" fmla="*/ 16 w 38"/>
                <a:gd name="T43" fmla="*/ 0 h 9"/>
                <a:gd name="T44" fmla="*/ 16 w 38"/>
                <a:gd name="T45" fmla="*/ 0 h 9"/>
                <a:gd name="T46" fmla="*/ 19 w 38"/>
                <a:gd name="T47" fmla="*/ 0 h 9"/>
                <a:gd name="T48" fmla="*/ 19 w 38"/>
                <a:gd name="T49" fmla="*/ 0 h 9"/>
                <a:gd name="T50" fmla="*/ 22 w 38"/>
                <a:gd name="T51" fmla="*/ 0 h 9"/>
                <a:gd name="T52" fmla="*/ 22 w 38"/>
                <a:gd name="T53" fmla="*/ 0 h 9"/>
                <a:gd name="T54" fmla="*/ 22 w 38"/>
                <a:gd name="T55" fmla="*/ 0 h 9"/>
                <a:gd name="T56" fmla="*/ 22 w 38"/>
                <a:gd name="T57" fmla="*/ 0 h 9"/>
                <a:gd name="T58" fmla="*/ 25 w 38"/>
                <a:gd name="T59" fmla="*/ 0 h 9"/>
                <a:gd name="T60" fmla="*/ 25 w 38"/>
                <a:gd name="T61" fmla="*/ 0 h 9"/>
                <a:gd name="T62" fmla="*/ 25 w 38"/>
                <a:gd name="T63" fmla="*/ 0 h 9"/>
                <a:gd name="T64" fmla="*/ 28 w 38"/>
                <a:gd name="T65" fmla="*/ 0 h 9"/>
                <a:gd name="T66" fmla="*/ 32 w 38"/>
                <a:gd name="T67" fmla="*/ 0 h 9"/>
                <a:gd name="T68" fmla="*/ 32 w 38"/>
                <a:gd name="T69" fmla="*/ 0 h 9"/>
                <a:gd name="T70" fmla="*/ 32 w 38"/>
                <a:gd name="T71" fmla="*/ 0 h 9"/>
                <a:gd name="T72" fmla="*/ 35 w 38"/>
                <a:gd name="T73" fmla="*/ 0 h 9"/>
                <a:gd name="T74" fmla="*/ 35 w 38"/>
                <a:gd name="T75" fmla="*/ 0 h 9"/>
                <a:gd name="T76" fmla="*/ 35 w 38"/>
                <a:gd name="T77" fmla="*/ 0 h 9"/>
                <a:gd name="T78" fmla="*/ 35 w 38"/>
                <a:gd name="T79" fmla="*/ 0 h 9"/>
                <a:gd name="T80" fmla="*/ 38 w 38"/>
                <a:gd name="T81" fmla="*/ 0 h 9"/>
                <a:gd name="T82" fmla="*/ 38 w 38"/>
                <a:gd name="T83" fmla="*/ 0 h 9"/>
                <a:gd name="T84" fmla="*/ 38 w 38"/>
                <a:gd name="T85" fmla="*/ 9 h 9"/>
                <a:gd name="T86" fmla="*/ 38 w 38"/>
                <a:gd name="T87" fmla="*/ 9 h 9"/>
                <a:gd name="T88" fmla="*/ 38 w 38"/>
                <a:gd name="T89" fmla="*/ 9 h 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9"/>
                <a:gd name="T137" fmla="*/ 38 w 38"/>
                <a:gd name="T138" fmla="*/ 9 h 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9">
                  <a:moveTo>
                    <a:pt x="38" y="9"/>
                  </a:moveTo>
                  <a:lnTo>
                    <a:pt x="3" y="9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3" name="Freeform 256"/>
            <p:cNvSpPr>
              <a:spLocks/>
            </p:cNvSpPr>
            <p:nvPr/>
          </p:nvSpPr>
          <p:spPr bwMode="auto">
            <a:xfrm>
              <a:off x="1594" y="3225"/>
              <a:ext cx="41" cy="23"/>
            </a:xfrm>
            <a:custGeom>
              <a:avLst/>
              <a:gdLst>
                <a:gd name="T0" fmla="*/ 41 w 41"/>
                <a:gd name="T1" fmla="*/ 10 h 23"/>
                <a:gd name="T2" fmla="*/ 3 w 41"/>
                <a:gd name="T3" fmla="*/ 23 h 23"/>
                <a:gd name="T4" fmla="*/ 3 w 41"/>
                <a:gd name="T5" fmla="*/ 23 h 23"/>
                <a:gd name="T6" fmla="*/ 3 w 41"/>
                <a:gd name="T7" fmla="*/ 23 h 23"/>
                <a:gd name="T8" fmla="*/ 0 w 41"/>
                <a:gd name="T9" fmla="*/ 19 h 23"/>
                <a:gd name="T10" fmla="*/ 0 w 41"/>
                <a:gd name="T11" fmla="*/ 19 h 23"/>
                <a:gd name="T12" fmla="*/ 0 w 41"/>
                <a:gd name="T13" fmla="*/ 19 h 23"/>
                <a:gd name="T14" fmla="*/ 0 w 41"/>
                <a:gd name="T15" fmla="*/ 16 h 23"/>
                <a:gd name="T16" fmla="*/ 0 w 41"/>
                <a:gd name="T17" fmla="*/ 16 h 23"/>
                <a:gd name="T18" fmla="*/ 0 w 41"/>
                <a:gd name="T19" fmla="*/ 16 h 23"/>
                <a:gd name="T20" fmla="*/ 0 w 41"/>
                <a:gd name="T21" fmla="*/ 13 h 23"/>
                <a:gd name="T22" fmla="*/ 0 w 41"/>
                <a:gd name="T23" fmla="*/ 13 h 23"/>
                <a:gd name="T24" fmla="*/ 0 w 41"/>
                <a:gd name="T25" fmla="*/ 13 h 23"/>
                <a:gd name="T26" fmla="*/ 0 w 41"/>
                <a:gd name="T27" fmla="*/ 13 h 23"/>
                <a:gd name="T28" fmla="*/ 3 w 41"/>
                <a:gd name="T29" fmla="*/ 13 h 23"/>
                <a:gd name="T30" fmla="*/ 3 w 41"/>
                <a:gd name="T31" fmla="*/ 13 h 23"/>
                <a:gd name="T32" fmla="*/ 6 w 41"/>
                <a:gd name="T33" fmla="*/ 13 h 23"/>
                <a:gd name="T34" fmla="*/ 6 w 41"/>
                <a:gd name="T35" fmla="*/ 10 h 23"/>
                <a:gd name="T36" fmla="*/ 6 w 41"/>
                <a:gd name="T37" fmla="*/ 10 h 23"/>
                <a:gd name="T38" fmla="*/ 9 w 41"/>
                <a:gd name="T39" fmla="*/ 10 h 23"/>
                <a:gd name="T40" fmla="*/ 9 w 41"/>
                <a:gd name="T41" fmla="*/ 10 h 23"/>
                <a:gd name="T42" fmla="*/ 9 w 41"/>
                <a:gd name="T43" fmla="*/ 10 h 23"/>
                <a:gd name="T44" fmla="*/ 9 w 41"/>
                <a:gd name="T45" fmla="*/ 10 h 23"/>
                <a:gd name="T46" fmla="*/ 12 w 41"/>
                <a:gd name="T47" fmla="*/ 10 h 23"/>
                <a:gd name="T48" fmla="*/ 12 w 41"/>
                <a:gd name="T49" fmla="*/ 10 h 23"/>
                <a:gd name="T50" fmla="*/ 12 w 41"/>
                <a:gd name="T51" fmla="*/ 10 h 23"/>
                <a:gd name="T52" fmla="*/ 16 w 41"/>
                <a:gd name="T53" fmla="*/ 7 h 23"/>
                <a:gd name="T54" fmla="*/ 16 w 41"/>
                <a:gd name="T55" fmla="*/ 7 h 23"/>
                <a:gd name="T56" fmla="*/ 16 w 41"/>
                <a:gd name="T57" fmla="*/ 7 h 23"/>
                <a:gd name="T58" fmla="*/ 16 w 41"/>
                <a:gd name="T59" fmla="*/ 7 h 23"/>
                <a:gd name="T60" fmla="*/ 19 w 41"/>
                <a:gd name="T61" fmla="*/ 7 h 23"/>
                <a:gd name="T62" fmla="*/ 19 w 41"/>
                <a:gd name="T63" fmla="*/ 7 h 23"/>
                <a:gd name="T64" fmla="*/ 19 w 41"/>
                <a:gd name="T65" fmla="*/ 7 h 23"/>
                <a:gd name="T66" fmla="*/ 19 w 41"/>
                <a:gd name="T67" fmla="*/ 7 h 23"/>
                <a:gd name="T68" fmla="*/ 22 w 41"/>
                <a:gd name="T69" fmla="*/ 7 h 23"/>
                <a:gd name="T70" fmla="*/ 22 w 41"/>
                <a:gd name="T71" fmla="*/ 7 h 23"/>
                <a:gd name="T72" fmla="*/ 22 w 41"/>
                <a:gd name="T73" fmla="*/ 7 h 23"/>
                <a:gd name="T74" fmla="*/ 25 w 41"/>
                <a:gd name="T75" fmla="*/ 3 h 23"/>
                <a:gd name="T76" fmla="*/ 25 w 41"/>
                <a:gd name="T77" fmla="*/ 3 h 23"/>
                <a:gd name="T78" fmla="*/ 25 w 41"/>
                <a:gd name="T79" fmla="*/ 3 h 23"/>
                <a:gd name="T80" fmla="*/ 28 w 41"/>
                <a:gd name="T81" fmla="*/ 3 h 23"/>
                <a:gd name="T82" fmla="*/ 28 w 41"/>
                <a:gd name="T83" fmla="*/ 3 h 23"/>
                <a:gd name="T84" fmla="*/ 28 w 41"/>
                <a:gd name="T85" fmla="*/ 3 h 23"/>
                <a:gd name="T86" fmla="*/ 28 w 41"/>
                <a:gd name="T87" fmla="*/ 3 h 23"/>
                <a:gd name="T88" fmla="*/ 32 w 41"/>
                <a:gd name="T89" fmla="*/ 3 h 23"/>
                <a:gd name="T90" fmla="*/ 32 w 41"/>
                <a:gd name="T91" fmla="*/ 3 h 23"/>
                <a:gd name="T92" fmla="*/ 32 w 41"/>
                <a:gd name="T93" fmla="*/ 3 h 23"/>
                <a:gd name="T94" fmla="*/ 35 w 41"/>
                <a:gd name="T95" fmla="*/ 0 h 23"/>
                <a:gd name="T96" fmla="*/ 35 w 41"/>
                <a:gd name="T97" fmla="*/ 0 h 23"/>
                <a:gd name="T98" fmla="*/ 38 w 41"/>
                <a:gd name="T99" fmla="*/ 0 h 23"/>
                <a:gd name="T100" fmla="*/ 38 w 41"/>
                <a:gd name="T101" fmla="*/ 0 h 23"/>
                <a:gd name="T102" fmla="*/ 38 w 41"/>
                <a:gd name="T103" fmla="*/ 0 h 23"/>
                <a:gd name="T104" fmla="*/ 41 w 41"/>
                <a:gd name="T105" fmla="*/ 0 h 23"/>
                <a:gd name="T106" fmla="*/ 41 w 41"/>
                <a:gd name="T107" fmla="*/ 0 h 23"/>
                <a:gd name="T108" fmla="*/ 41 w 41"/>
                <a:gd name="T109" fmla="*/ 10 h 23"/>
                <a:gd name="T110" fmla="*/ 41 w 41"/>
                <a:gd name="T111" fmla="*/ 10 h 23"/>
                <a:gd name="T112" fmla="*/ 41 w 41"/>
                <a:gd name="T113" fmla="*/ 10 h 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1"/>
                <a:gd name="T172" fmla="*/ 0 h 23"/>
                <a:gd name="T173" fmla="*/ 41 w 41"/>
                <a:gd name="T174" fmla="*/ 23 h 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1" h="23">
                  <a:moveTo>
                    <a:pt x="41" y="10"/>
                  </a:moveTo>
                  <a:lnTo>
                    <a:pt x="3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5" y="3"/>
                  </a:lnTo>
                  <a:lnTo>
                    <a:pt x="28" y="3"/>
                  </a:lnTo>
                  <a:lnTo>
                    <a:pt x="32" y="3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1" y="0"/>
                  </a:lnTo>
                  <a:lnTo>
                    <a:pt x="41" y="1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4" name="Freeform 257"/>
            <p:cNvSpPr>
              <a:spLocks/>
            </p:cNvSpPr>
            <p:nvPr/>
          </p:nvSpPr>
          <p:spPr bwMode="auto">
            <a:xfrm>
              <a:off x="1574" y="3161"/>
              <a:ext cx="32" cy="26"/>
            </a:xfrm>
            <a:custGeom>
              <a:avLst/>
              <a:gdLst>
                <a:gd name="T0" fmla="*/ 32 w 32"/>
                <a:gd name="T1" fmla="*/ 7 h 26"/>
                <a:gd name="T2" fmla="*/ 7 w 32"/>
                <a:gd name="T3" fmla="*/ 26 h 26"/>
                <a:gd name="T4" fmla="*/ 7 w 32"/>
                <a:gd name="T5" fmla="*/ 26 h 26"/>
                <a:gd name="T6" fmla="*/ 7 w 32"/>
                <a:gd name="T7" fmla="*/ 26 h 26"/>
                <a:gd name="T8" fmla="*/ 4 w 32"/>
                <a:gd name="T9" fmla="*/ 26 h 26"/>
                <a:gd name="T10" fmla="*/ 4 w 32"/>
                <a:gd name="T11" fmla="*/ 23 h 26"/>
                <a:gd name="T12" fmla="*/ 4 w 32"/>
                <a:gd name="T13" fmla="*/ 23 h 26"/>
                <a:gd name="T14" fmla="*/ 0 w 32"/>
                <a:gd name="T15" fmla="*/ 23 h 26"/>
                <a:gd name="T16" fmla="*/ 0 w 32"/>
                <a:gd name="T17" fmla="*/ 19 h 26"/>
                <a:gd name="T18" fmla="*/ 0 w 32"/>
                <a:gd name="T19" fmla="*/ 19 h 26"/>
                <a:gd name="T20" fmla="*/ 0 w 32"/>
                <a:gd name="T21" fmla="*/ 19 h 26"/>
                <a:gd name="T22" fmla="*/ 4 w 32"/>
                <a:gd name="T23" fmla="*/ 19 h 26"/>
                <a:gd name="T24" fmla="*/ 4 w 32"/>
                <a:gd name="T25" fmla="*/ 16 h 26"/>
                <a:gd name="T26" fmla="*/ 4 w 32"/>
                <a:gd name="T27" fmla="*/ 16 h 26"/>
                <a:gd name="T28" fmla="*/ 7 w 32"/>
                <a:gd name="T29" fmla="*/ 16 h 26"/>
                <a:gd name="T30" fmla="*/ 7 w 32"/>
                <a:gd name="T31" fmla="*/ 16 h 26"/>
                <a:gd name="T32" fmla="*/ 7 w 32"/>
                <a:gd name="T33" fmla="*/ 16 h 26"/>
                <a:gd name="T34" fmla="*/ 7 w 32"/>
                <a:gd name="T35" fmla="*/ 13 h 26"/>
                <a:gd name="T36" fmla="*/ 10 w 32"/>
                <a:gd name="T37" fmla="*/ 13 h 26"/>
                <a:gd name="T38" fmla="*/ 10 w 32"/>
                <a:gd name="T39" fmla="*/ 13 h 26"/>
                <a:gd name="T40" fmla="*/ 10 w 32"/>
                <a:gd name="T41" fmla="*/ 10 h 26"/>
                <a:gd name="T42" fmla="*/ 13 w 32"/>
                <a:gd name="T43" fmla="*/ 10 h 26"/>
                <a:gd name="T44" fmla="*/ 13 w 32"/>
                <a:gd name="T45" fmla="*/ 10 h 26"/>
                <a:gd name="T46" fmla="*/ 13 w 32"/>
                <a:gd name="T47" fmla="*/ 10 h 26"/>
                <a:gd name="T48" fmla="*/ 16 w 32"/>
                <a:gd name="T49" fmla="*/ 7 h 26"/>
                <a:gd name="T50" fmla="*/ 16 w 32"/>
                <a:gd name="T51" fmla="*/ 7 h 26"/>
                <a:gd name="T52" fmla="*/ 16 w 32"/>
                <a:gd name="T53" fmla="*/ 7 h 26"/>
                <a:gd name="T54" fmla="*/ 20 w 32"/>
                <a:gd name="T55" fmla="*/ 7 h 26"/>
                <a:gd name="T56" fmla="*/ 20 w 32"/>
                <a:gd name="T57" fmla="*/ 3 h 26"/>
                <a:gd name="T58" fmla="*/ 20 w 32"/>
                <a:gd name="T59" fmla="*/ 3 h 26"/>
                <a:gd name="T60" fmla="*/ 23 w 32"/>
                <a:gd name="T61" fmla="*/ 3 h 26"/>
                <a:gd name="T62" fmla="*/ 23 w 32"/>
                <a:gd name="T63" fmla="*/ 3 h 26"/>
                <a:gd name="T64" fmla="*/ 23 w 32"/>
                <a:gd name="T65" fmla="*/ 0 h 26"/>
                <a:gd name="T66" fmla="*/ 23 w 32"/>
                <a:gd name="T67" fmla="*/ 0 h 26"/>
                <a:gd name="T68" fmla="*/ 26 w 32"/>
                <a:gd name="T69" fmla="*/ 0 h 26"/>
                <a:gd name="T70" fmla="*/ 26 w 32"/>
                <a:gd name="T71" fmla="*/ 0 h 26"/>
                <a:gd name="T72" fmla="*/ 26 w 32"/>
                <a:gd name="T73" fmla="*/ 0 h 26"/>
                <a:gd name="T74" fmla="*/ 26 w 32"/>
                <a:gd name="T75" fmla="*/ 0 h 26"/>
                <a:gd name="T76" fmla="*/ 32 w 32"/>
                <a:gd name="T77" fmla="*/ 7 h 26"/>
                <a:gd name="T78" fmla="*/ 32 w 32"/>
                <a:gd name="T79" fmla="*/ 7 h 26"/>
                <a:gd name="T80" fmla="*/ 32 w 32"/>
                <a:gd name="T81" fmla="*/ 7 h 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"/>
                <a:gd name="T124" fmla="*/ 0 h 26"/>
                <a:gd name="T125" fmla="*/ 32 w 32"/>
                <a:gd name="T126" fmla="*/ 26 h 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" h="26">
                  <a:moveTo>
                    <a:pt x="32" y="7"/>
                  </a:moveTo>
                  <a:lnTo>
                    <a:pt x="7" y="26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0" y="3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32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5" name="Freeform 258"/>
            <p:cNvSpPr>
              <a:spLocks/>
            </p:cNvSpPr>
            <p:nvPr/>
          </p:nvSpPr>
          <p:spPr bwMode="auto">
            <a:xfrm>
              <a:off x="1539" y="3100"/>
              <a:ext cx="39" cy="51"/>
            </a:xfrm>
            <a:custGeom>
              <a:avLst/>
              <a:gdLst>
                <a:gd name="T0" fmla="*/ 39 w 39"/>
                <a:gd name="T1" fmla="*/ 7 h 51"/>
                <a:gd name="T2" fmla="*/ 3 w 39"/>
                <a:gd name="T3" fmla="*/ 51 h 51"/>
                <a:gd name="T4" fmla="*/ 3 w 39"/>
                <a:gd name="T5" fmla="*/ 48 h 51"/>
                <a:gd name="T6" fmla="*/ 3 w 39"/>
                <a:gd name="T7" fmla="*/ 48 h 51"/>
                <a:gd name="T8" fmla="*/ 3 w 39"/>
                <a:gd name="T9" fmla="*/ 48 h 51"/>
                <a:gd name="T10" fmla="*/ 3 w 39"/>
                <a:gd name="T11" fmla="*/ 48 h 51"/>
                <a:gd name="T12" fmla="*/ 0 w 39"/>
                <a:gd name="T13" fmla="*/ 48 h 51"/>
                <a:gd name="T14" fmla="*/ 0 w 39"/>
                <a:gd name="T15" fmla="*/ 48 h 51"/>
                <a:gd name="T16" fmla="*/ 0 w 39"/>
                <a:gd name="T17" fmla="*/ 45 h 51"/>
                <a:gd name="T18" fmla="*/ 0 w 39"/>
                <a:gd name="T19" fmla="*/ 45 h 51"/>
                <a:gd name="T20" fmla="*/ 0 w 39"/>
                <a:gd name="T21" fmla="*/ 45 h 51"/>
                <a:gd name="T22" fmla="*/ 0 w 39"/>
                <a:gd name="T23" fmla="*/ 42 h 51"/>
                <a:gd name="T24" fmla="*/ 0 w 39"/>
                <a:gd name="T25" fmla="*/ 42 h 51"/>
                <a:gd name="T26" fmla="*/ 0 w 39"/>
                <a:gd name="T27" fmla="*/ 42 h 51"/>
                <a:gd name="T28" fmla="*/ 3 w 39"/>
                <a:gd name="T29" fmla="*/ 39 h 51"/>
                <a:gd name="T30" fmla="*/ 3 w 39"/>
                <a:gd name="T31" fmla="*/ 39 h 51"/>
                <a:gd name="T32" fmla="*/ 3 w 39"/>
                <a:gd name="T33" fmla="*/ 39 h 51"/>
                <a:gd name="T34" fmla="*/ 7 w 39"/>
                <a:gd name="T35" fmla="*/ 35 h 51"/>
                <a:gd name="T36" fmla="*/ 7 w 39"/>
                <a:gd name="T37" fmla="*/ 35 h 51"/>
                <a:gd name="T38" fmla="*/ 7 w 39"/>
                <a:gd name="T39" fmla="*/ 35 h 51"/>
                <a:gd name="T40" fmla="*/ 7 w 39"/>
                <a:gd name="T41" fmla="*/ 32 h 51"/>
                <a:gd name="T42" fmla="*/ 7 w 39"/>
                <a:gd name="T43" fmla="*/ 32 h 51"/>
                <a:gd name="T44" fmla="*/ 10 w 39"/>
                <a:gd name="T45" fmla="*/ 32 h 51"/>
                <a:gd name="T46" fmla="*/ 10 w 39"/>
                <a:gd name="T47" fmla="*/ 32 h 51"/>
                <a:gd name="T48" fmla="*/ 10 w 39"/>
                <a:gd name="T49" fmla="*/ 29 h 51"/>
                <a:gd name="T50" fmla="*/ 10 w 39"/>
                <a:gd name="T51" fmla="*/ 29 h 51"/>
                <a:gd name="T52" fmla="*/ 13 w 39"/>
                <a:gd name="T53" fmla="*/ 29 h 51"/>
                <a:gd name="T54" fmla="*/ 13 w 39"/>
                <a:gd name="T55" fmla="*/ 26 h 51"/>
                <a:gd name="T56" fmla="*/ 13 w 39"/>
                <a:gd name="T57" fmla="*/ 26 h 51"/>
                <a:gd name="T58" fmla="*/ 13 w 39"/>
                <a:gd name="T59" fmla="*/ 26 h 51"/>
                <a:gd name="T60" fmla="*/ 16 w 39"/>
                <a:gd name="T61" fmla="*/ 23 h 51"/>
                <a:gd name="T62" fmla="*/ 16 w 39"/>
                <a:gd name="T63" fmla="*/ 23 h 51"/>
                <a:gd name="T64" fmla="*/ 16 w 39"/>
                <a:gd name="T65" fmla="*/ 23 h 51"/>
                <a:gd name="T66" fmla="*/ 16 w 39"/>
                <a:gd name="T67" fmla="*/ 23 h 51"/>
                <a:gd name="T68" fmla="*/ 19 w 39"/>
                <a:gd name="T69" fmla="*/ 19 h 51"/>
                <a:gd name="T70" fmla="*/ 19 w 39"/>
                <a:gd name="T71" fmla="*/ 19 h 51"/>
                <a:gd name="T72" fmla="*/ 19 w 39"/>
                <a:gd name="T73" fmla="*/ 19 h 51"/>
                <a:gd name="T74" fmla="*/ 19 w 39"/>
                <a:gd name="T75" fmla="*/ 16 h 51"/>
                <a:gd name="T76" fmla="*/ 23 w 39"/>
                <a:gd name="T77" fmla="*/ 16 h 51"/>
                <a:gd name="T78" fmla="*/ 23 w 39"/>
                <a:gd name="T79" fmla="*/ 16 h 51"/>
                <a:gd name="T80" fmla="*/ 23 w 39"/>
                <a:gd name="T81" fmla="*/ 13 h 51"/>
                <a:gd name="T82" fmla="*/ 23 w 39"/>
                <a:gd name="T83" fmla="*/ 13 h 51"/>
                <a:gd name="T84" fmla="*/ 23 w 39"/>
                <a:gd name="T85" fmla="*/ 13 h 51"/>
                <a:gd name="T86" fmla="*/ 26 w 39"/>
                <a:gd name="T87" fmla="*/ 13 h 51"/>
                <a:gd name="T88" fmla="*/ 26 w 39"/>
                <a:gd name="T89" fmla="*/ 10 h 51"/>
                <a:gd name="T90" fmla="*/ 26 w 39"/>
                <a:gd name="T91" fmla="*/ 10 h 51"/>
                <a:gd name="T92" fmla="*/ 26 w 39"/>
                <a:gd name="T93" fmla="*/ 10 h 51"/>
                <a:gd name="T94" fmla="*/ 26 w 39"/>
                <a:gd name="T95" fmla="*/ 10 h 51"/>
                <a:gd name="T96" fmla="*/ 29 w 39"/>
                <a:gd name="T97" fmla="*/ 10 h 51"/>
                <a:gd name="T98" fmla="*/ 29 w 39"/>
                <a:gd name="T99" fmla="*/ 7 h 51"/>
                <a:gd name="T100" fmla="*/ 29 w 39"/>
                <a:gd name="T101" fmla="*/ 7 h 51"/>
                <a:gd name="T102" fmla="*/ 32 w 39"/>
                <a:gd name="T103" fmla="*/ 3 h 51"/>
                <a:gd name="T104" fmla="*/ 32 w 39"/>
                <a:gd name="T105" fmla="*/ 3 h 51"/>
                <a:gd name="T106" fmla="*/ 32 w 39"/>
                <a:gd name="T107" fmla="*/ 3 h 51"/>
                <a:gd name="T108" fmla="*/ 32 w 39"/>
                <a:gd name="T109" fmla="*/ 0 h 51"/>
                <a:gd name="T110" fmla="*/ 35 w 39"/>
                <a:gd name="T111" fmla="*/ 0 h 51"/>
                <a:gd name="T112" fmla="*/ 39 w 39"/>
                <a:gd name="T113" fmla="*/ 7 h 51"/>
                <a:gd name="T114" fmla="*/ 39 w 39"/>
                <a:gd name="T115" fmla="*/ 7 h 51"/>
                <a:gd name="T116" fmla="*/ 39 w 39"/>
                <a:gd name="T117" fmla="*/ 7 h 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"/>
                <a:gd name="T178" fmla="*/ 0 h 51"/>
                <a:gd name="T179" fmla="*/ 39 w 39"/>
                <a:gd name="T180" fmla="*/ 51 h 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" h="51">
                  <a:moveTo>
                    <a:pt x="39" y="7"/>
                  </a:moveTo>
                  <a:lnTo>
                    <a:pt x="3" y="51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7" y="35"/>
                  </a:lnTo>
                  <a:lnTo>
                    <a:pt x="7" y="32"/>
                  </a:lnTo>
                  <a:lnTo>
                    <a:pt x="10" y="32"/>
                  </a:lnTo>
                  <a:lnTo>
                    <a:pt x="10" y="29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6" y="23"/>
                  </a:lnTo>
                  <a:lnTo>
                    <a:pt x="19" y="19"/>
                  </a:lnTo>
                  <a:lnTo>
                    <a:pt x="19" y="16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6" name="Freeform 259"/>
            <p:cNvSpPr>
              <a:spLocks/>
            </p:cNvSpPr>
            <p:nvPr/>
          </p:nvSpPr>
          <p:spPr bwMode="auto">
            <a:xfrm>
              <a:off x="1507" y="3084"/>
              <a:ext cx="16" cy="32"/>
            </a:xfrm>
            <a:custGeom>
              <a:avLst/>
              <a:gdLst>
                <a:gd name="T0" fmla="*/ 16 w 16"/>
                <a:gd name="T1" fmla="*/ 3 h 32"/>
                <a:gd name="T2" fmla="*/ 7 w 16"/>
                <a:gd name="T3" fmla="*/ 32 h 32"/>
                <a:gd name="T4" fmla="*/ 7 w 16"/>
                <a:gd name="T5" fmla="*/ 32 h 32"/>
                <a:gd name="T6" fmla="*/ 3 w 16"/>
                <a:gd name="T7" fmla="*/ 32 h 32"/>
                <a:gd name="T8" fmla="*/ 3 w 16"/>
                <a:gd name="T9" fmla="*/ 32 h 32"/>
                <a:gd name="T10" fmla="*/ 3 w 16"/>
                <a:gd name="T11" fmla="*/ 32 h 32"/>
                <a:gd name="T12" fmla="*/ 0 w 16"/>
                <a:gd name="T13" fmla="*/ 29 h 32"/>
                <a:gd name="T14" fmla="*/ 0 w 16"/>
                <a:gd name="T15" fmla="*/ 29 h 32"/>
                <a:gd name="T16" fmla="*/ 0 w 16"/>
                <a:gd name="T17" fmla="*/ 29 h 32"/>
                <a:gd name="T18" fmla="*/ 0 w 16"/>
                <a:gd name="T19" fmla="*/ 29 h 32"/>
                <a:gd name="T20" fmla="*/ 0 w 16"/>
                <a:gd name="T21" fmla="*/ 29 h 32"/>
                <a:gd name="T22" fmla="*/ 0 w 16"/>
                <a:gd name="T23" fmla="*/ 26 h 32"/>
                <a:gd name="T24" fmla="*/ 0 w 16"/>
                <a:gd name="T25" fmla="*/ 26 h 32"/>
                <a:gd name="T26" fmla="*/ 0 w 16"/>
                <a:gd name="T27" fmla="*/ 26 h 32"/>
                <a:gd name="T28" fmla="*/ 0 w 16"/>
                <a:gd name="T29" fmla="*/ 26 h 32"/>
                <a:gd name="T30" fmla="*/ 0 w 16"/>
                <a:gd name="T31" fmla="*/ 23 h 32"/>
                <a:gd name="T32" fmla="*/ 0 w 16"/>
                <a:gd name="T33" fmla="*/ 23 h 32"/>
                <a:gd name="T34" fmla="*/ 0 w 16"/>
                <a:gd name="T35" fmla="*/ 19 h 32"/>
                <a:gd name="T36" fmla="*/ 0 w 16"/>
                <a:gd name="T37" fmla="*/ 19 h 32"/>
                <a:gd name="T38" fmla="*/ 0 w 16"/>
                <a:gd name="T39" fmla="*/ 19 h 32"/>
                <a:gd name="T40" fmla="*/ 3 w 16"/>
                <a:gd name="T41" fmla="*/ 16 h 32"/>
                <a:gd name="T42" fmla="*/ 3 w 16"/>
                <a:gd name="T43" fmla="*/ 16 h 32"/>
                <a:gd name="T44" fmla="*/ 3 w 16"/>
                <a:gd name="T45" fmla="*/ 16 h 32"/>
                <a:gd name="T46" fmla="*/ 3 w 16"/>
                <a:gd name="T47" fmla="*/ 13 h 32"/>
                <a:gd name="T48" fmla="*/ 3 w 16"/>
                <a:gd name="T49" fmla="*/ 13 h 32"/>
                <a:gd name="T50" fmla="*/ 3 w 16"/>
                <a:gd name="T51" fmla="*/ 10 h 32"/>
                <a:gd name="T52" fmla="*/ 3 w 16"/>
                <a:gd name="T53" fmla="*/ 10 h 32"/>
                <a:gd name="T54" fmla="*/ 3 w 16"/>
                <a:gd name="T55" fmla="*/ 10 h 32"/>
                <a:gd name="T56" fmla="*/ 7 w 16"/>
                <a:gd name="T57" fmla="*/ 7 h 32"/>
                <a:gd name="T58" fmla="*/ 7 w 16"/>
                <a:gd name="T59" fmla="*/ 7 h 32"/>
                <a:gd name="T60" fmla="*/ 7 w 16"/>
                <a:gd name="T61" fmla="*/ 7 h 32"/>
                <a:gd name="T62" fmla="*/ 7 w 16"/>
                <a:gd name="T63" fmla="*/ 3 h 32"/>
                <a:gd name="T64" fmla="*/ 7 w 16"/>
                <a:gd name="T65" fmla="*/ 3 h 32"/>
                <a:gd name="T66" fmla="*/ 7 w 16"/>
                <a:gd name="T67" fmla="*/ 3 h 32"/>
                <a:gd name="T68" fmla="*/ 7 w 16"/>
                <a:gd name="T69" fmla="*/ 3 h 32"/>
                <a:gd name="T70" fmla="*/ 7 w 16"/>
                <a:gd name="T71" fmla="*/ 0 h 32"/>
                <a:gd name="T72" fmla="*/ 7 w 16"/>
                <a:gd name="T73" fmla="*/ 0 h 32"/>
                <a:gd name="T74" fmla="*/ 7 w 16"/>
                <a:gd name="T75" fmla="*/ 0 h 32"/>
                <a:gd name="T76" fmla="*/ 16 w 16"/>
                <a:gd name="T77" fmla="*/ 3 h 32"/>
                <a:gd name="T78" fmla="*/ 16 w 16"/>
                <a:gd name="T79" fmla="*/ 3 h 32"/>
                <a:gd name="T80" fmla="*/ 16 w 16"/>
                <a:gd name="T81" fmla="*/ 3 h 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"/>
                <a:gd name="T124" fmla="*/ 0 h 32"/>
                <a:gd name="T125" fmla="*/ 16 w 16"/>
                <a:gd name="T126" fmla="*/ 32 h 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" h="32">
                  <a:moveTo>
                    <a:pt x="16" y="3"/>
                  </a:moveTo>
                  <a:lnTo>
                    <a:pt x="7" y="32"/>
                  </a:lnTo>
                  <a:lnTo>
                    <a:pt x="3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7" name="Line 260"/>
            <p:cNvSpPr>
              <a:spLocks noChangeShapeType="1"/>
            </p:cNvSpPr>
            <p:nvPr/>
          </p:nvSpPr>
          <p:spPr bwMode="auto">
            <a:xfrm>
              <a:off x="506" y="3222"/>
              <a:ext cx="13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8" name="Freeform 261"/>
            <p:cNvSpPr>
              <a:spLocks/>
            </p:cNvSpPr>
            <p:nvPr/>
          </p:nvSpPr>
          <p:spPr bwMode="auto">
            <a:xfrm>
              <a:off x="621" y="3193"/>
              <a:ext cx="105" cy="58"/>
            </a:xfrm>
            <a:custGeom>
              <a:avLst/>
              <a:gdLst>
                <a:gd name="T0" fmla="*/ 0 w 105"/>
                <a:gd name="T1" fmla="*/ 58 h 58"/>
                <a:gd name="T2" fmla="*/ 105 w 105"/>
                <a:gd name="T3" fmla="*/ 29 h 58"/>
                <a:gd name="T4" fmla="*/ 0 w 105"/>
                <a:gd name="T5" fmla="*/ 0 h 58"/>
                <a:gd name="T6" fmla="*/ 0 w 105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58"/>
                <a:gd name="T14" fmla="*/ 105 w 105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58">
                  <a:moveTo>
                    <a:pt x="0" y="58"/>
                  </a:moveTo>
                  <a:lnTo>
                    <a:pt x="105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79" name="Rectangle 262"/>
            <p:cNvSpPr>
              <a:spLocks noChangeArrowheads="1"/>
            </p:cNvSpPr>
            <p:nvPr/>
          </p:nvSpPr>
          <p:spPr bwMode="auto">
            <a:xfrm>
              <a:off x="723" y="2982"/>
              <a:ext cx="413" cy="470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0" name="Line 263"/>
            <p:cNvSpPr>
              <a:spLocks noChangeShapeType="1"/>
            </p:cNvSpPr>
            <p:nvPr/>
          </p:nvSpPr>
          <p:spPr bwMode="auto">
            <a:xfrm>
              <a:off x="1139" y="3222"/>
              <a:ext cx="135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1" name="Freeform 264"/>
            <p:cNvSpPr>
              <a:spLocks/>
            </p:cNvSpPr>
            <p:nvPr/>
          </p:nvSpPr>
          <p:spPr bwMode="auto">
            <a:xfrm>
              <a:off x="1254" y="3193"/>
              <a:ext cx="106" cy="58"/>
            </a:xfrm>
            <a:custGeom>
              <a:avLst/>
              <a:gdLst>
                <a:gd name="T0" fmla="*/ 0 w 106"/>
                <a:gd name="T1" fmla="*/ 58 h 58"/>
                <a:gd name="T2" fmla="*/ 106 w 106"/>
                <a:gd name="T3" fmla="*/ 29 h 58"/>
                <a:gd name="T4" fmla="*/ 0 w 106"/>
                <a:gd name="T5" fmla="*/ 0 h 58"/>
                <a:gd name="T6" fmla="*/ 0 w 106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8"/>
                <a:gd name="T14" fmla="*/ 106 w 10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8">
                  <a:moveTo>
                    <a:pt x="0" y="58"/>
                  </a:moveTo>
                  <a:lnTo>
                    <a:pt x="106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82" name="Rectangle 265"/>
            <p:cNvSpPr>
              <a:spLocks noChangeArrowheads="1"/>
            </p:cNvSpPr>
            <p:nvPr/>
          </p:nvSpPr>
          <p:spPr bwMode="auto">
            <a:xfrm>
              <a:off x="788" y="3099"/>
              <a:ext cx="3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Digital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83" name="Rectangle 266"/>
            <p:cNvSpPr>
              <a:spLocks noChangeArrowheads="1"/>
            </p:cNvSpPr>
            <p:nvPr/>
          </p:nvSpPr>
          <p:spPr bwMode="auto">
            <a:xfrm>
              <a:off x="759" y="3214"/>
              <a:ext cx="36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System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84" name="Rectangle 279"/>
            <p:cNvSpPr>
              <a:spLocks noChangeArrowheads="1"/>
            </p:cNvSpPr>
            <p:nvPr/>
          </p:nvSpPr>
          <p:spPr bwMode="auto">
            <a:xfrm>
              <a:off x="577" y="3506"/>
              <a:ext cx="7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if b=0, then F=0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85" name="Rectangle 280"/>
            <p:cNvSpPr>
              <a:spLocks noChangeArrowheads="1"/>
            </p:cNvSpPr>
            <p:nvPr/>
          </p:nvSpPr>
          <p:spPr bwMode="auto">
            <a:xfrm>
              <a:off x="577" y="3621"/>
              <a:ext cx="75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if b=1, then F=1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86" name="Rectangle 281"/>
            <p:cNvSpPr>
              <a:spLocks noChangeArrowheads="1"/>
            </p:cNvSpPr>
            <p:nvPr/>
          </p:nvSpPr>
          <p:spPr bwMode="auto">
            <a:xfrm>
              <a:off x="531" y="3081"/>
              <a:ext cx="1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b=1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87" name="Rectangle 282"/>
            <p:cNvSpPr>
              <a:spLocks noChangeArrowheads="1"/>
            </p:cNvSpPr>
            <p:nvPr/>
          </p:nvSpPr>
          <p:spPr bwMode="auto">
            <a:xfrm>
              <a:off x="1162" y="3081"/>
              <a:ext cx="1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F=1</a:t>
              </a:r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376"/>
          <p:cNvGrpSpPr>
            <a:grpSpLocks/>
          </p:cNvGrpSpPr>
          <p:nvPr/>
        </p:nvGrpSpPr>
        <p:grpSpPr bwMode="auto">
          <a:xfrm>
            <a:off x="4494235" y="3143248"/>
            <a:ext cx="3292475" cy="2386013"/>
            <a:chOff x="1792" y="2332"/>
            <a:chExt cx="2074" cy="1503"/>
          </a:xfrm>
        </p:grpSpPr>
        <p:sp>
          <p:nvSpPr>
            <p:cNvPr id="3118" name="Freeform 166"/>
            <p:cNvSpPr>
              <a:spLocks/>
            </p:cNvSpPr>
            <p:nvPr/>
          </p:nvSpPr>
          <p:spPr bwMode="auto">
            <a:xfrm>
              <a:off x="1811" y="2761"/>
              <a:ext cx="55" cy="38"/>
            </a:xfrm>
            <a:custGeom>
              <a:avLst/>
              <a:gdLst>
                <a:gd name="T0" fmla="*/ 32 w 17"/>
                <a:gd name="T1" fmla="*/ 16 h 12"/>
                <a:gd name="T2" fmla="*/ 45 w 17"/>
                <a:gd name="T3" fmla="*/ 29 h 12"/>
                <a:gd name="T4" fmla="*/ 45 w 17"/>
                <a:gd name="T5" fmla="*/ 38 h 12"/>
                <a:gd name="T6" fmla="*/ 19 w 17"/>
                <a:gd name="T7" fmla="*/ 32 h 12"/>
                <a:gd name="T8" fmla="*/ 13 w 17"/>
                <a:gd name="T9" fmla="*/ 22 h 12"/>
                <a:gd name="T10" fmla="*/ 13 w 17"/>
                <a:gd name="T11" fmla="*/ 32 h 12"/>
                <a:gd name="T12" fmla="*/ 6 w 17"/>
                <a:gd name="T13" fmla="*/ 32 h 12"/>
                <a:gd name="T14" fmla="*/ 10 w 17"/>
                <a:gd name="T15" fmla="*/ 0 h 12"/>
                <a:gd name="T16" fmla="*/ 19 w 17"/>
                <a:gd name="T17" fmla="*/ 19 h 12"/>
                <a:gd name="T18" fmla="*/ 32 w 17"/>
                <a:gd name="T19" fmla="*/ 16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12"/>
                <a:gd name="T32" fmla="*/ 17 w 17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12">
                  <a:moveTo>
                    <a:pt x="10" y="5"/>
                  </a:moveTo>
                  <a:cubicBezTo>
                    <a:pt x="10" y="5"/>
                    <a:pt x="13" y="8"/>
                    <a:pt x="14" y="9"/>
                  </a:cubicBezTo>
                  <a:cubicBezTo>
                    <a:pt x="14" y="9"/>
                    <a:pt x="17" y="11"/>
                    <a:pt x="14" y="12"/>
                  </a:cubicBezTo>
                  <a:cubicBezTo>
                    <a:pt x="14" y="12"/>
                    <a:pt x="10" y="12"/>
                    <a:pt x="6" y="10"/>
                  </a:cubicBezTo>
                  <a:cubicBezTo>
                    <a:pt x="6" y="10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0" y="5"/>
                    <a:pt x="3" y="0"/>
                  </a:cubicBezTo>
                  <a:cubicBezTo>
                    <a:pt x="3" y="0"/>
                    <a:pt x="4" y="6"/>
                    <a:pt x="6" y="6"/>
                  </a:cubicBezTo>
                  <a:cubicBezTo>
                    <a:pt x="6" y="6"/>
                    <a:pt x="9" y="8"/>
                    <a:pt x="10" y="5"/>
                  </a:cubicBez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19" name="Freeform 275"/>
            <p:cNvSpPr>
              <a:spLocks/>
            </p:cNvSpPr>
            <p:nvPr/>
          </p:nvSpPr>
          <p:spPr bwMode="auto">
            <a:xfrm>
              <a:off x="1792" y="3119"/>
              <a:ext cx="35" cy="10"/>
            </a:xfrm>
            <a:custGeom>
              <a:avLst/>
              <a:gdLst>
                <a:gd name="T0" fmla="*/ 0 w 35"/>
                <a:gd name="T1" fmla="*/ 0 h 10"/>
                <a:gd name="T2" fmla="*/ 35 w 35"/>
                <a:gd name="T3" fmla="*/ 0 h 10"/>
                <a:gd name="T4" fmla="*/ 35 w 35"/>
                <a:gd name="T5" fmla="*/ 10 h 10"/>
                <a:gd name="T6" fmla="*/ 0 w 35"/>
                <a:gd name="T7" fmla="*/ 10 h 10"/>
                <a:gd name="T8" fmla="*/ 0 w 35"/>
                <a:gd name="T9" fmla="*/ 0 h 10"/>
                <a:gd name="T10" fmla="*/ 0 w 35"/>
                <a:gd name="T11" fmla="*/ 0 h 10"/>
                <a:gd name="T12" fmla="*/ 0 w 35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"/>
                <a:gd name="T23" fmla="*/ 35 w 3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">
                  <a:moveTo>
                    <a:pt x="0" y="0"/>
                  </a:moveTo>
                  <a:lnTo>
                    <a:pt x="35" y="0"/>
                  </a:lnTo>
                  <a:lnTo>
                    <a:pt x="35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0" name="Line 147"/>
            <p:cNvSpPr>
              <a:spLocks noChangeShapeType="1"/>
            </p:cNvSpPr>
            <p:nvPr/>
          </p:nvSpPr>
          <p:spPr bwMode="auto">
            <a:xfrm>
              <a:off x="2624" y="2566"/>
              <a:ext cx="13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1" name="Freeform 148"/>
            <p:cNvSpPr>
              <a:spLocks/>
            </p:cNvSpPr>
            <p:nvPr/>
          </p:nvSpPr>
          <p:spPr bwMode="auto">
            <a:xfrm>
              <a:off x="2739" y="2537"/>
              <a:ext cx="106" cy="57"/>
            </a:xfrm>
            <a:custGeom>
              <a:avLst/>
              <a:gdLst>
                <a:gd name="T0" fmla="*/ 0 w 106"/>
                <a:gd name="T1" fmla="*/ 57 h 57"/>
                <a:gd name="T2" fmla="*/ 106 w 106"/>
                <a:gd name="T3" fmla="*/ 29 h 57"/>
                <a:gd name="T4" fmla="*/ 0 w 106"/>
                <a:gd name="T5" fmla="*/ 0 h 57"/>
                <a:gd name="T6" fmla="*/ 0 w 106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7"/>
                <a:gd name="T14" fmla="*/ 106 w 106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7">
                  <a:moveTo>
                    <a:pt x="0" y="57"/>
                  </a:moveTo>
                  <a:lnTo>
                    <a:pt x="106" y="29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2" name="Line 149"/>
            <p:cNvSpPr>
              <a:spLocks noChangeShapeType="1"/>
            </p:cNvSpPr>
            <p:nvPr/>
          </p:nvSpPr>
          <p:spPr bwMode="auto">
            <a:xfrm>
              <a:off x="2627" y="3116"/>
              <a:ext cx="13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3" name="Freeform 150"/>
            <p:cNvSpPr>
              <a:spLocks/>
            </p:cNvSpPr>
            <p:nvPr/>
          </p:nvSpPr>
          <p:spPr bwMode="auto">
            <a:xfrm>
              <a:off x="2739" y="3087"/>
              <a:ext cx="106" cy="58"/>
            </a:xfrm>
            <a:custGeom>
              <a:avLst/>
              <a:gdLst>
                <a:gd name="T0" fmla="*/ 0 w 106"/>
                <a:gd name="T1" fmla="*/ 58 h 58"/>
                <a:gd name="T2" fmla="*/ 106 w 106"/>
                <a:gd name="T3" fmla="*/ 29 h 58"/>
                <a:gd name="T4" fmla="*/ 0 w 106"/>
                <a:gd name="T5" fmla="*/ 0 h 58"/>
                <a:gd name="T6" fmla="*/ 0 w 106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8"/>
                <a:gd name="T14" fmla="*/ 106 w 10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8">
                  <a:moveTo>
                    <a:pt x="0" y="58"/>
                  </a:moveTo>
                  <a:lnTo>
                    <a:pt x="106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4" name="Line 151"/>
            <p:cNvSpPr>
              <a:spLocks noChangeShapeType="1"/>
            </p:cNvSpPr>
            <p:nvPr/>
          </p:nvSpPr>
          <p:spPr bwMode="auto">
            <a:xfrm>
              <a:off x="3238" y="2844"/>
              <a:ext cx="132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5" name="Freeform 152"/>
            <p:cNvSpPr>
              <a:spLocks/>
            </p:cNvSpPr>
            <p:nvPr/>
          </p:nvSpPr>
          <p:spPr bwMode="auto">
            <a:xfrm>
              <a:off x="3350" y="2815"/>
              <a:ext cx="106" cy="58"/>
            </a:xfrm>
            <a:custGeom>
              <a:avLst/>
              <a:gdLst>
                <a:gd name="T0" fmla="*/ 0 w 106"/>
                <a:gd name="T1" fmla="*/ 58 h 58"/>
                <a:gd name="T2" fmla="*/ 106 w 106"/>
                <a:gd name="T3" fmla="*/ 29 h 58"/>
                <a:gd name="T4" fmla="*/ 0 w 106"/>
                <a:gd name="T5" fmla="*/ 0 h 58"/>
                <a:gd name="T6" fmla="*/ 0 w 106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58"/>
                <a:gd name="T14" fmla="*/ 106 w 106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58">
                  <a:moveTo>
                    <a:pt x="0" y="58"/>
                  </a:moveTo>
                  <a:lnTo>
                    <a:pt x="106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pic>
          <p:nvPicPr>
            <p:cNvPr id="3126" name="Picture 1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0" y="2451"/>
              <a:ext cx="2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27" name="Freeform 154"/>
            <p:cNvSpPr>
              <a:spLocks/>
            </p:cNvSpPr>
            <p:nvPr/>
          </p:nvSpPr>
          <p:spPr bwMode="auto">
            <a:xfrm>
              <a:off x="3555" y="2466"/>
              <a:ext cx="179" cy="237"/>
            </a:xfrm>
            <a:custGeom>
              <a:avLst/>
              <a:gdLst>
                <a:gd name="T0" fmla="*/ 125 w 56"/>
                <a:gd name="T1" fmla="*/ 237 h 74"/>
                <a:gd name="T2" fmla="*/ 125 w 56"/>
                <a:gd name="T3" fmla="*/ 237 h 74"/>
                <a:gd name="T4" fmla="*/ 125 w 56"/>
                <a:gd name="T5" fmla="*/ 218 h 74"/>
                <a:gd name="T6" fmla="*/ 157 w 56"/>
                <a:gd name="T7" fmla="*/ 147 h 74"/>
                <a:gd name="T8" fmla="*/ 176 w 56"/>
                <a:gd name="T9" fmla="*/ 86 h 74"/>
                <a:gd name="T10" fmla="*/ 90 w 56"/>
                <a:gd name="T11" fmla="*/ 0 h 74"/>
                <a:gd name="T12" fmla="*/ 3 w 56"/>
                <a:gd name="T13" fmla="*/ 86 h 74"/>
                <a:gd name="T14" fmla="*/ 26 w 56"/>
                <a:gd name="T15" fmla="*/ 147 h 74"/>
                <a:gd name="T16" fmla="*/ 54 w 56"/>
                <a:gd name="T17" fmla="*/ 218 h 74"/>
                <a:gd name="T18" fmla="*/ 54 w 56"/>
                <a:gd name="T19" fmla="*/ 237 h 74"/>
                <a:gd name="T20" fmla="*/ 54 w 56"/>
                <a:gd name="T21" fmla="*/ 237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74"/>
                <a:gd name="T35" fmla="*/ 56 w 56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74">
                  <a:moveTo>
                    <a:pt x="39" y="74"/>
                  </a:moveTo>
                  <a:cubicBezTo>
                    <a:pt x="39" y="74"/>
                    <a:pt x="39" y="74"/>
                    <a:pt x="39" y="74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0"/>
                    <a:pt x="49" y="46"/>
                    <a:pt x="49" y="46"/>
                  </a:cubicBezTo>
                  <a:cubicBezTo>
                    <a:pt x="56" y="37"/>
                    <a:pt x="55" y="27"/>
                    <a:pt x="55" y="27"/>
                  </a:cubicBezTo>
                  <a:cubicBezTo>
                    <a:pt x="55" y="12"/>
                    <a:pt x="43" y="0"/>
                    <a:pt x="28" y="0"/>
                  </a:cubicBezTo>
                  <a:cubicBezTo>
                    <a:pt x="13" y="0"/>
                    <a:pt x="1" y="12"/>
                    <a:pt x="1" y="27"/>
                  </a:cubicBezTo>
                  <a:cubicBezTo>
                    <a:pt x="1" y="27"/>
                    <a:pt x="0" y="37"/>
                    <a:pt x="8" y="46"/>
                  </a:cubicBezTo>
                  <a:cubicBezTo>
                    <a:pt x="8" y="46"/>
                    <a:pt x="17" y="60"/>
                    <a:pt x="17" y="6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8" name="Freeform 155"/>
            <p:cNvSpPr>
              <a:spLocks/>
            </p:cNvSpPr>
            <p:nvPr/>
          </p:nvSpPr>
          <p:spPr bwMode="auto">
            <a:xfrm>
              <a:off x="1920" y="2703"/>
              <a:ext cx="45" cy="77"/>
            </a:xfrm>
            <a:custGeom>
              <a:avLst/>
              <a:gdLst>
                <a:gd name="T0" fmla="*/ 23 w 14"/>
                <a:gd name="T1" fmla="*/ 0 h 24"/>
                <a:gd name="T2" fmla="*/ 29 w 14"/>
                <a:gd name="T3" fmla="*/ 55 h 24"/>
                <a:gd name="T4" fmla="*/ 39 w 14"/>
                <a:gd name="T5" fmla="*/ 71 h 24"/>
                <a:gd name="T6" fmla="*/ 42 w 14"/>
                <a:gd name="T7" fmla="*/ 74 h 24"/>
                <a:gd name="T8" fmla="*/ 13 w 14"/>
                <a:gd name="T9" fmla="*/ 74 h 24"/>
                <a:gd name="T10" fmla="*/ 10 w 14"/>
                <a:gd name="T11" fmla="*/ 67 h 24"/>
                <a:gd name="T12" fmla="*/ 10 w 14"/>
                <a:gd name="T13" fmla="*/ 55 h 24"/>
                <a:gd name="T14" fmla="*/ 6 w 14"/>
                <a:gd name="T15" fmla="*/ 32 h 24"/>
                <a:gd name="T16" fmla="*/ 3 w 14"/>
                <a:gd name="T17" fmla="*/ 3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24"/>
                <a:gd name="T29" fmla="*/ 14 w 1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24">
                  <a:moveTo>
                    <a:pt x="7" y="0"/>
                  </a:moveTo>
                  <a:cubicBezTo>
                    <a:pt x="7" y="0"/>
                    <a:pt x="8" y="16"/>
                    <a:pt x="9" y="17"/>
                  </a:cubicBezTo>
                  <a:cubicBezTo>
                    <a:pt x="9" y="17"/>
                    <a:pt x="11" y="21"/>
                    <a:pt x="12" y="22"/>
                  </a:cubicBezTo>
                  <a:cubicBezTo>
                    <a:pt x="12" y="22"/>
                    <a:pt x="14" y="22"/>
                    <a:pt x="13" y="23"/>
                  </a:cubicBezTo>
                  <a:cubicBezTo>
                    <a:pt x="13" y="23"/>
                    <a:pt x="6" y="24"/>
                    <a:pt x="4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21"/>
                    <a:pt x="3" y="18"/>
                    <a:pt x="3" y="17"/>
                  </a:cubicBezTo>
                  <a:cubicBezTo>
                    <a:pt x="3" y="17"/>
                    <a:pt x="2" y="13"/>
                    <a:pt x="2" y="10"/>
                  </a:cubicBezTo>
                  <a:cubicBezTo>
                    <a:pt x="2" y="10"/>
                    <a:pt x="0" y="3"/>
                    <a:pt x="1" y="1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29" name="Freeform 156"/>
            <p:cNvSpPr>
              <a:spLocks/>
            </p:cNvSpPr>
            <p:nvPr/>
          </p:nvSpPr>
          <p:spPr bwMode="auto">
            <a:xfrm>
              <a:off x="1818" y="2697"/>
              <a:ext cx="48" cy="93"/>
            </a:xfrm>
            <a:custGeom>
              <a:avLst/>
              <a:gdLst>
                <a:gd name="T0" fmla="*/ 48 w 15"/>
                <a:gd name="T1" fmla="*/ 6 h 29"/>
                <a:gd name="T2" fmla="*/ 22 w 15"/>
                <a:gd name="T3" fmla="*/ 64 h 29"/>
                <a:gd name="T4" fmla="*/ 22 w 15"/>
                <a:gd name="T5" fmla="*/ 71 h 29"/>
                <a:gd name="T6" fmla="*/ 22 w 15"/>
                <a:gd name="T7" fmla="*/ 71 h 29"/>
                <a:gd name="T8" fmla="*/ 26 w 15"/>
                <a:gd name="T9" fmla="*/ 87 h 29"/>
                <a:gd name="T10" fmla="*/ 16 w 15"/>
                <a:gd name="T11" fmla="*/ 90 h 29"/>
                <a:gd name="T12" fmla="*/ 0 w 15"/>
                <a:gd name="T13" fmla="*/ 67 h 29"/>
                <a:gd name="T14" fmla="*/ 6 w 15"/>
                <a:gd name="T15" fmla="*/ 58 h 29"/>
                <a:gd name="T16" fmla="*/ 16 w 15"/>
                <a:gd name="T17" fmla="*/ 26 h 29"/>
                <a:gd name="T18" fmla="*/ 22 w 15"/>
                <a:gd name="T19" fmla="*/ 0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29"/>
                <a:gd name="T32" fmla="*/ 15 w 15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29">
                  <a:moveTo>
                    <a:pt x="15" y="2"/>
                  </a:moveTo>
                  <a:cubicBezTo>
                    <a:pt x="15" y="2"/>
                    <a:pt x="8" y="18"/>
                    <a:pt x="7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4"/>
                    <a:pt x="7" y="22"/>
                    <a:pt x="7" y="22"/>
                  </a:cubicBezTo>
                  <a:cubicBezTo>
                    <a:pt x="7" y="22"/>
                    <a:pt x="8" y="25"/>
                    <a:pt x="8" y="27"/>
                  </a:cubicBezTo>
                  <a:cubicBezTo>
                    <a:pt x="8" y="27"/>
                    <a:pt x="7" y="29"/>
                    <a:pt x="5" y="28"/>
                  </a:cubicBezTo>
                  <a:cubicBezTo>
                    <a:pt x="5" y="28"/>
                    <a:pt x="1" y="27"/>
                    <a:pt x="0" y="21"/>
                  </a:cubicBezTo>
                  <a:cubicBezTo>
                    <a:pt x="0" y="21"/>
                    <a:pt x="1" y="20"/>
                    <a:pt x="2" y="18"/>
                  </a:cubicBezTo>
                  <a:cubicBezTo>
                    <a:pt x="2" y="18"/>
                    <a:pt x="4" y="11"/>
                    <a:pt x="5" y="8"/>
                  </a:cubicBezTo>
                  <a:cubicBezTo>
                    <a:pt x="5" y="8"/>
                    <a:pt x="6" y="1"/>
                    <a:pt x="7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0" name="Freeform 157"/>
            <p:cNvSpPr>
              <a:spLocks/>
            </p:cNvSpPr>
            <p:nvPr/>
          </p:nvSpPr>
          <p:spPr bwMode="auto">
            <a:xfrm>
              <a:off x="1834" y="2534"/>
              <a:ext cx="134" cy="179"/>
            </a:xfrm>
            <a:custGeom>
              <a:avLst/>
              <a:gdLst>
                <a:gd name="T0" fmla="*/ 93 w 42"/>
                <a:gd name="T1" fmla="*/ 0 h 56"/>
                <a:gd name="T2" fmla="*/ 128 w 42"/>
                <a:gd name="T3" fmla="*/ 137 h 56"/>
                <a:gd name="T4" fmla="*/ 134 w 42"/>
                <a:gd name="T5" fmla="*/ 153 h 56"/>
                <a:gd name="T6" fmla="*/ 124 w 42"/>
                <a:gd name="T7" fmla="*/ 160 h 56"/>
                <a:gd name="T8" fmla="*/ 131 w 42"/>
                <a:gd name="T9" fmla="*/ 169 h 56"/>
                <a:gd name="T10" fmla="*/ 80 w 42"/>
                <a:gd name="T11" fmla="*/ 176 h 56"/>
                <a:gd name="T12" fmla="*/ 41 w 42"/>
                <a:gd name="T13" fmla="*/ 179 h 56"/>
                <a:gd name="T14" fmla="*/ 0 w 42"/>
                <a:gd name="T15" fmla="*/ 163 h 56"/>
                <a:gd name="T16" fmla="*/ 19 w 42"/>
                <a:gd name="T17" fmla="*/ 86 h 56"/>
                <a:gd name="T18" fmla="*/ 22 w 42"/>
                <a:gd name="T19" fmla="*/ 54 h 56"/>
                <a:gd name="T20" fmla="*/ 29 w 42"/>
                <a:gd name="T21" fmla="*/ 29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56"/>
                <a:gd name="T35" fmla="*/ 42 w 42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56">
                  <a:moveTo>
                    <a:pt x="29" y="0"/>
                  </a:moveTo>
                  <a:cubicBezTo>
                    <a:pt x="29" y="0"/>
                    <a:pt x="37" y="37"/>
                    <a:pt x="40" y="43"/>
                  </a:cubicBezTo>
                  <a:cubicBezTo>
                    <a:pt x="40" y="43"/>
                    <a:pt x="42" y="46"/>
                    <a:pt x="42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53"/>
                    <a:pt x="35" y="55"/>
                    <a:pt x="25" y="55"/>
                  </a:cubicBezTo>
                  <a:cubicBezTo>
                    <a:pt x="25" y="55"/>
                    <a:pt x="16" y="55"/>
                    <a:pt x="13" y="56"/>
                  </a:cubicBezTo>
                  <a:cubicBezTo>
                    <a:pt x="13" y="56"/>
                    <a:pt x="2" y="55"/>
                    <a:pt x="0" y="51"/>
                  </a:cubicBezTo>
                  <a:cubicBezTo>
                    <a:pt x="0" y="51"/>
                    <a:pt x="5" y="31"/>
                    <a:pt x="6" y="27"/>
                  </a:cubicBezTo>
                  <a:cubicBezTo>
                    <a:pt x="6" y="27"/>
                    <a:pt x="7" y="20"/>
                    <a:pt x="7" y="17"/>
                  </a:cubicBezTo>
                  <a:cubicBezTo>
                    <a:pt x="7" y="17"/>
                    <a:pt x="7" y="15"/>
                    <a:pt x="9" y="9"/>
                  </a:cubicBezTo>
                </a:path>
              </a:pathLst>
            </a:custGeom>
            <a:solidFill>
              <a:srgbClr val="7BACDC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1" name="Freeform 158"/>
            <p:cNvSpPr>
              <a:spLocks/>
            </p:cNvSpPr>
            <p:nvPr/>
          </p:nvSpPr>
          <p:spPr bwMode="auto">
            <a:xfrm>
              <a:off x="1834" y="2534"/>
              <a:ext cx="134" cy="179"/>
            </a:xfrm>
            <a:custGeom>
              <a:avLst/>
              <a:gdLst>
                <a:gd name="T0" fmla="*/ 93 w 42"/>
                <a:gd name="T1" fmla="*/ 0 h 56"/>
                <a:gd name="T2" fmla="*/ 128 w 42"/>
                <a:gd name="T3" fmla="*/ 137 h 56"/>
                <a:gd name="T4" fmla="*/ 134 w 42"/>
                <a:gd name="T5" fmla="*/ 153 h 56"/>
                <a:gd name="T6" fmla="*/ 124 w 42"/>
                <a:gd name="T7" fmla="*/ 160 h 56"/>
                <a:gd name="T8" fmla="*/ 131 w 42"/>
                <a:gd name="T9" fmla="*/ 169 h 56"/>
                <a:gd name="T10" fmla="*/ 80 w 42"/>
                <a:gd name="T11" fmla="*/ 176 h 56"/>
                <a:gd name="T12" fmla="*/ 41 w 42"/>
                <a:gd name="T13" fmla="*/ 179 h 56"/>
                <a:gd name="T14" fmla="*/ 0 w 42"/>
                <a:gd name="T15" fmla="*/ 163 h 56"/>
                <a:gd name="T16" fmla="*/ 19 w 42"/>
                <a:gd name="T17" fmla="*/ 86 h 56"/>
                <a:gd name="T18" fmla="*/ 22 w 42"/>
                <a:gd name="T19" fmla="*/ 54 h 56"/>
                <a:gd name="T20" fmla="*/ 29 w 42"/>
                <a:gd name="T21" fmla="*/ 29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56"/>
                <a:gd name="T35" fmla="*/ 42 w 42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56">
                  <a:moveTo>
                    <a:pt x="29" y="0"/>
                  </a:moveTo>
                  <a:cubicBezTo>
                    <a:pt x="29" y="0"/>
                    <a:pt x="37" y="37"/>
                    <a:pt x="40" y="43"/>
                  </a:cubicBezTo>
                  <a:cubicBezTo>
                    <a:pt x="40" y="43"/>
                    <a:pt x="42" y="46"/>
                    <a:pt x="42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53"/>
                    <a:pt x="35" y="55"/>
                    <a:pt x="25" y="55"/>
                  </a:cubicBezTo>
                  <a:cubicBezTo>
                    <a:pt x="25" y="55"/>
                    <a:pt x="16" y="55"/>
                    <a:pt x="13" y="56"/>
                  </a:cubicBezTo>
                  <a:cubicBezTo>
                    <a:pt x="13" y="56"/>
                    <a:pt x="2" y="55"/>
                    <a:pt x="0" y="51"/>
                  </a:cubicBezTo>
                  <a:cubicBezTo>
                    <a:pt x="0" y="51"/>
                    <a:pt x="5" y="31"/>
                    <a:pt x="6" y="27"/>
                  </a:cubicBezTo>
                  <a:cubicBezTo>
                    <a:pt x="6" y="27"/>
                    <a:pt x="7" y="20"/>
                    <a:pt x="7" y="17"/>
                  </a:cubicBezTo>
                  <a:cubicBezTo>
                    <a:pt x="7" y="17"/>
                    <a:pt x="7" y="15"/>
                    <a:pt x="9" y="9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2" name="Freeform 159"/>
            <p:cNvSpPr>
              <a:spLocks/>
            </p:cNvSpPr>
            <p:nvPr/>
          </p:nvSpPr>
          <p:spPr bwMode="auto">
            <a:xfrm>
              <a:off x="1846" y="2367"/>
              <a:ext cx="87" cy="218"/>
            </a:xfrm>
            <a:custGeom>
              <a:avLst/>
              <a:gdLst>
                <a:gd name="T0" fmla="*/ 58 w 27"/>
                <a:gd name="T1" fmla="*/ 3 h 68"/>
                <a:gd name="T2" fmla="*/ 61 w 27"/>
                <a:gd name="T3" fmla="*/ 13 h 68"/>
                <a:gd name="T4" fmla="*/ 71 w 27"/>
                <a:gd name="T5" fmla="*/ 22 h 68"/>
                <a:gd name="T6" fmla="*/ 64 w 27"/>
                <a:gd name="T7" fmla="*/ 26 h 68"/>
                <a:gd name="T8" fmla="*/ 68 w 27"/>
                <a:gd name="T9" fmla="*/ 29 h 68"/>
                <a:gd name="T10" fmla="*/ 64 w 27"/>
                <a:gd name="T11" fmla="*/ 29 h 68"/>
                <a:gd name="T12" fmla="*/ 68 w 27"/>
                <a:gd name="T13" fmla="*/ 32 h 68"/>
                <a:gd name="T14" fmla="*/ 68 w 27"/>
                <a:gd name="T15" fmla="*/ 35 h 68"/>
                <a:gd name="T16" fmla="*/ 68 w 27"/>
                <a:gd name="T17" fmla="*/ 38 h 68"/>
                <a:gd name="T18" fmla="*/ 68 w 27"/>
                <a:gd name="T19" fmla="*/ 42 h 68"/>
                <a:gd name="T20" fmla="*/ 52 w 27"/>
                <a:gd name="T21" fmla="*/ 45 h 68"/>
                <a:gd name="T22" fmla="*/ 48 w 27"/>
                <a:gd name="T23" fmla="*/ 55 h 68"/>
                <a:gd name="T24" fmla="*/ 68 w 27"/>
                <a:gd name="T25" fmla="*/ 67 h 68"/>
                <a:gd name="T26" fmla="*/ 68 w 27"/>
                <a:gd name="T27" fmla="*/ 80 h 68"/>
                <a:gd name="T28" fmla="*/ 81 w 27"/>
                <a:gd name="T29" fmla="*/ 103 h 68"/>
                <a:gd name="T30" fmla="*/ 81 w 27"/>
                <a:gd name="T31" fmla="*/ 147 h 68"/>
                <a:gd name="T32" fmla="*/ 84 w 27"/>
                <a:gd name="T33" fmla="*/ 196 h 68"/>
                <a:gd name="T34" fmla="*/ 81 w 27"/>
                <a:gd name="T35" fmla="*/ 205 h 68"/>
                <a:gd name="T36" fmla="*/ 29 w 27"/>
                <a:gd name="T37" fmla="*/ 208 h 68"/>
                <a:gd name="T38" fmla="*/ 10 w 27"/>
                <a:gd name="T39" fmla="*/ 202 h 68"/>
                <a:gd name="T40" fmla="*/ 0 w 27"/>
                <a:gd name="T41" fmla="*/ 196 h 68"/>
                <a:gd name="T42" fmla="*/ 16 w 27"/>
                <a:gd name="T43" fmla="*/ 138 h 68"/>
                <a:gd name="T44" fmla="*/ 13 w 27"/>
                <a:gd name="T45" fmla="*/ 99 h 68"/>
                <a:gd name="T46" fmla="*/ 10 w 27"/>
                <a:gd name="T47" fmla="*/ 61 h 68"/>
                <a:gd name="T48" fmla="*/ 26 w 27"/>
                <a:gd name="T49" fmla="*/ 38 h 68"/>
                <a:gd name="T50" fmla="*/ 29 w 27"/>
                <a:gd name="T51" fmla="*/ 13 h 68"/>
                <a:gd name="T52" fmla="*/ 35 w 27"/>
                <a:gd name="T53" fmla="*/ 0 h 68"/>
                <a:gd name="T54" fmla="*/ 58 w 27"/>
                <a:gd name="T55" fmla="*/ 3 h 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7"/>
                <a:gd name="T85" fmla="*/ 0 h 68"/>
                <a:gd name="T86" fmla="*/ 27 w 27"/>
                <a:gd name="T87" fmla="*/ 68 h 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7" h="68">
                  <a:moveTo>
                    <a:pt x="18" y="1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1" y="9"/>
                    <a:pt x="21" y="10"/>
                  </a:cubicBezTo>
                  <a:cubicBezTo>
                    <a:pt x="21" y="10"/>
                    <a:pt x="21" y="11"/>
                    <a:pt x="21" y="11"/>
                  </a:cubicBezTo>
                  <a:cubicBezTo>
                    <a:pt x="21" y="11"/>
                    <a:pt x="20" y="12"/>
                    <a:pt x="21" y="12"/>
                  </a:cubicBezTo>
                  <a:cubicBezTo>
                    <a:pt x="21" y="12"/>
                    <a:pt x="21" y="13"/>
                    <a:pt x="21" y="13"/>
                  </a:cubicBezTo>
                  <a:cubicBezTo>
                    <a:pt x="21" y="13"/>
                    <a:pt x="19" y="14"/>
                    <a:pt x="16" y="14"/>
                  </a:cubicBezTo>
                  <a:cubicBezTo>
                    <a:pt x="16" y="14"/>
                    <a:pt x="15" y="16"/>
                    <a:pt x="15" y="17"/>
                  </a:cubicBezTo>
                  <a:cubicBezTo>
                    <a:pt x="15" y="17"/>
                    <a:pt x="19" y="21"/>
                    <a:pt x="21" y="21"/>
                  </a:cubicBezTo>
                  <a:cubicBezTo>
                    <a:pt x="21" y="21"/>
                    <a:pt x="21" y="24"/>
                    <a:pt x="21" y="25"/>
                  </a:cubicBezTo>
                  <a:cubicBezTo>
                    <a:pt x="21" y="25"/>
                    <a:pt x="25" y="30"/>
                    <a:pt x="25" y="32"/>
                  </a:cubicBezTo>
                  <a:cubicBezTo>
                    <a:pt x="25" y="32"/>
                    <a:pt x="24" y="43"/>
                    <a:pt x="25" y="46"/>
                  </a:cubicBezTo>
                  <a:cubicBezTo>
                    <a:pt x="25" y="46"/>
                    <a:pt x="25" y="58"/>
                    <a:pt x="26" y="61"/>
                  </a:cubicBezTo>
                  <a:cubicBezTo>
                    <a:pt x="26" y="61"/>
                    <a:pt x="27" y="63"/>
                    <a:pt x="25" y="64"/>
                  </a:cubicBezTo>
                  <a:cubicBezTo>
                    <a:pt x="25" y="64"/>
                    <a:pt x="16" y="68"/>
                    <a:pt x="9" y="65"/>
                  </a:cubicBezTo>
                  <a:cubicBezTo>
                    <a:pt x="9" y="65"/>
                    <a:pt x="5" y="63"/>
                    <a:pt x="3" y="63"/>
                  </a:cubicBezTo>
                  <a:cubicBezTo>
                    <a:pt x="3" y="63"/>
                    <a:pt x="1" y="62"/>
                    <a:pt x="0" y="61"/>
                  </a:cubicBezTo>
                  <a:cubicBezTo>
                    <a:pt x="0" y="61"/>
                    <a:pt x="4" y="49"/>
                    <a:pt x="5" y="43"/>
                  </a:cubicBezTo>
                  <a:cubicBezTo>
                    <a:pt x="5" y="43"/>
                    <a:pt x="5" y="35"/>
                    <a:pt x="4" y="31"/>
                  </a:cubicBezTo>
                  <a:cubicBezTo>
                    <a:pt x="4" y="31"/>
                    <a:pt x="2" y="21"/>
                    <a:pt x="3" y="19"/>
                  </a:cubicBezTo>
                  <a:cubicBezTo>
                    <a:pt x="3" y="19"/>
                    <a:pt x="8" y="14"/>
                    <a:pt x="8" y="12"/>
                  </a:cubicBezTo>
                  <a:cubicBezTo>
                    <a:pt x="8" y="12"/>
                    <a:pt x="8" y="7"/>
                    <a:pt x="9" y="4"/>
                  </a:cubicBezTo>
                  <a:cubicBezTo>
                    <a:pt x="9" y="4"/>
                    <a:pt x="9" y="1"/>
                    <a:pt x="11" y="0"/>
                  </a:cubicBezTo>
                  <a:cubicBezTo>
                    <a:pt x="11" y="0"/>
                    <a:pt x="17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3" name="Freeform 160"/>
            <p:cNvSpPr>
              <a:spLocks/>
            </p:cNvSpPr>
            <p:nvPr/>
          </p:nvSpPr>
          <p:spPr bwMode="auto">
            <a:xfrm>
              <a:off x="1846" y="2338"/>
              <a:ext cx="71" cy="96"/>
            </a:xfrm>
            <a:custGeom>
              <a:avLst/>
              <a:gdLst>
                <a:gd name="T0" fmla="*/ 71 w 22"/>
                <a:gd name="T1" fmla="*/ 26 h 30"/>
                <a:gd name="T2" fmla="*/ 58 w 22"/>
                <a:gd name="T3" fmla="*/ 38 h 30"/>
                <a:gd name="T4" fmla="*/ 48 w 22"/>
                <a:gd name="T5" fmla="*/ 35 h 30"/>
                <a:gd name="T6" fmla="*/ 36 w 22"/>
                <a:gd name="T7" fmla="*/ 51 h 30"/>
                <a:gd name="T8" fmla="*/ 42 w 22"/>
                <a:gd name="T9" fmla="*/ 64 h 30"/>
                <a:gd name="T10" fmla="*/ 39 w 22"/>
                <a:gd name="T11" fmla="*/ 74 h 30"/>
                <a:gd name="T12" fmla="*/ 26 w 22"/>
                <a:gd name="T13" fmla="*/ 93 h 30"/>
                <a:gd name="T14" fmla="*/ 0 w 22"/>
                <a:gd name="T15" fmla="*/ 70 h 30"/>
                <a:gd name="T16" fmla="*/ 3 w 22"/>
                <a:gd name="T17" fmla="*/ 48 h 30"/>
                <a:gd name="T18" fmla="*/ 3 w 22"/>
                <a:gd name="T19" fmla="*/ 32 h 30"/>
                <a:gd name="T20" fmla="*/ 19 w 22"/>
                <a:gd name="T21" fmla="*/ 10 h 30"/>
                <a:gd name="T22" fmla="*/ 61 w 22"/>
                <a:gd name="T23" fmla="*/ 16 h 30"/>
                <a:gd name="T24" fmla="*/ 71 w 22"/>
                <a:gd name="T25" fmla="*/ 26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30"/>
                <a:gd name="T41" fmla="*/ 22 w 22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30">
                  <a:moveTo>
                    <a:pt x="22" y="8"/>
                  </a:moveTo>
                  <a:cubicBezTo>
                    <a:pt x="22" y="8"/>
                    <a:pt x="22" y="13"/>
                    <a:pt x="18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5" y="11"/>
                    <a:pt x="10" y="14"/>
                    <a:pt x="11" y="16"/>
                  </a:cubicBezTo>
                  <a:cubicBezTo>
                    <a:pt x="11" y="16"/>
                    <a:pt x="14" y="19"/>
                    <a:pt x="13" y="20"/>
                  </a:cubicBezTo>
                  <a:cubicBezTo>
                    <a:pt x="13" y="20"/>
                    <a:pt x="12" y="22"/>
                    <a:pt x="12" y="23"/>
                  </a:cubicBezTo>
                  <a:cubicBezTo>
                    <a:pt x="12" y="23"/>
                    <a:pt x="12" y="28"/>
                    <a:pt x="8" y="29"/>
                  </a:cubicBezTo>
                  <a:cubicBezTo>
                    <a:pt x="8" y="29"/>
                    <a:pt x="0" y="30"/>
                    <a:pt x="0" y="22"/>
                  </a:cubicBezTo>
                  <a:cubicBezTo>
                    <a:pt x="0" y="22"/>
                    <a:pt x="0" y="17"/>
                    <a:pt x="1" y="15"/>
                  </a:cubicBezTo>
                  <a:cubicBezTo>
                    <a:pt x="1" y="15"/>
                    <a:pt x="2" y="12"/>
                    <a:pt x="1" y="10"/>
                  </a:cubicBezTo>
                  <a:cubicBezTo>
                    <a:pt x="1" y="10"/>
                    <a:pt x="2" y="4"/>
                    <a:pt x="6" y="3"/>
                  </a:cubicBezTo>
                  <a:cubicBezTo>
                    <a:pt x="6" y="3"/>
                    <a:pt x="15" y="0"/>
                    <a:pt x="19" y="5"/>
                  </a:cubicBezTo>
                  <a:cubicBezTo>
                    <a:pt x="19" y="5"/>
                    <a:pt x="22" y="7"/>
                    <a:pt x="22" y="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4" name="Freeform 161"/>
            <p:cNvSpPr>
              <a:spLocks/>
            </p:cNvSpPr>
            <p:nvPr/>
          </p:nvSpPr>
          <p:spPr bwMode="auto">
            <a:xfrm>
              <a:off x="1898" y="2380"/>
              <a:ext cx="3" cy="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5" name="Freeform 162"/>
            <p:cNvSpPr>
              <a:spLocks/>
            </p:cNvSpPr>
            <p:nvPr/>
          </p:nvSpPr>
          <p:spPr bwMode="auto">
            <a:xfrm>
              <a:off x="1898" y="2380"/>
              <a:ext cx="3" cy="3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0 60000 65536"/>
                <a:gd name="T7" fmla="*/ 0 60000 65536"/>
                <a:gd name="T8" fmla="*/ 0 60000 65536"/>
                <a:gd name="T9" fmla="*/ 0 w 3"/>
                <a:gd name="T10" fmla="*/ 0 h 3"/>
                <a:gd name="T11" fmla="*/ 3 w 3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3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6" name="Line 163"/>
            <p:cNvSpPr>
              <a:spLocks noChangeShapeType="1"/>
            </p:cNvSpPr>
            <p:nvPr/>
          </p:nvSpPr>
          <p:spPr bwMode="auto">
            <a:xfrm flipH="1" flipV="1">
              <a:off x="1888" y="2409"/>
              <a:ext cx="6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7" name="Freeform 164"/>
            <p:cNvSpPr>
              <a:spLocks/>
            </p:cNvSpPr>
            <p:nvPr/>
          </p:nvSpPr>
          <p:spPr bwMode="auto">
            <a:xfrm>
              <a:off x="1891" y="2428"/>
              <a:ext cx="19" cy="16"/>
            </a:xfrm>
            <a:custGeom>
              <a:avLst/>
              <a:gdLst>
                <a:gd name="T0" fmla="*/ 19 w 6"/>
                <a:gd name="T1" fmla="*/ 16 h 5"/>
                <a:gd name="T2" fmla="*/ 0 w 6"/>
                <a:gd name="T3" fmla="*/ 0 h 5"/>
                <a:gd name="T4" fmla="*/ 0 60000 65536"/>
                <a:gd name="T5" fmla="*/ 0 60000 65536"/>
                <a:gd name="T6" fmla="*/ 0 w 6"/>
                <a:gd name="T7" fmla="*/ 0 h 5"/>
                <a:gd name="T8" fmla="*/ 6 w 6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5">
                  <a:moveTo>
                    <a:pt x="6" y="5"/>
                  </a:moveTo>
                  <a:cubicBezTo>
                    <a:pt x="6" y="5"/>
                    <a:pt x="1" y="0"/>
                    <a:pt x="0" y="0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8" name="Freeform 165"/>
            <p:cNvSpPr>
              <a:spLocks/>
            </p:cNvSpPr>
            <p:nvPr/>
          </p:nvSpPr>
          <p:spPr bwMode="auto">
            <a:xfrm>
              <a:off x="1926" y="2489"/>
              <a:ext cx="13" cy="38"/>
            </a:xfrm>
            <a:custGeom>
              <a:avLst/>
              <a:gdLst>
                <a:gd name="T0" fmla="*/ 3 w 4"/>
                <a:gd name="T1" fmla="*/ 0 h 12"/>
                <a:gd name="T2" fmla="*/ 13 w 4"/>
                <a:gd name="T3" fmla="*/ 35 h 12"/>
                <a:gd name="T4" fmla="*/ 0 w 4"/>
                <a:gd name="T5" fmla="*/ 38 h 12"/>
                <a:gd name="T6" fmla="*/ 0 60000 65536"/>
                <a:gd name="T7" fmla="*/ 0 60000 65536"/>
                <a:gd name="T8" fmla="*/ 0 60000 65536"/>
                <a:gd name="T9" fmla="*/ 0 w 4"/>
                <a:gd name="T10" fmla="*/ 0 h 12"/>
                <a:gd name="T11" fmla="*/ 4 w 4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2">
                  <a:moveTo>
                    <a:pt x="1" y="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2" y="12"/>
                    <a:pt x="0" y="12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39" name="Freeform 167"/>
            <p:cNvSpPr>
              <a:spLocks/>
            </p:cNvSpPr>
            <p:nvPr/>
          </p:nvSpPr>
          <p:spPr bwMode="auto">
            <a:xfrm>
              <a:off x="1926" y="2767"/>
              <a:ext cx="58" cy="26"/>
            </a:xfrm>
            <a:custGeom>
              <a:avLst/>
              <a:gdLst>
                <a:gd name="T0" fmla="*/ 32 w 18"/>
                <a:gd name="T1" fmla="*/ 3 h 8"/>
                <a:gd name="T2" fmla="*/ 55 w 18"/>
                <a:gd name="T3" fmla="*/ 16 h 8"/>
                <a:gd name="T4" fmla="*/ 48 w 18"/>
                <a:gd name="T5" fmla="*/ 23 h 8"/>
                <a:gd name="T6" fmla="*/ 29 w 18"/>
                <a:gd name="T7" fmla="*/ 23 h 8"/>
                <a:gd name="T8" fmla="*/ 19 w 18"/>
                <a:gd name="T9" fmla="*/ 19 h 8"/>
                <a:gd name="T10" fmla="*/ 16 w 18"/>
                <a:gd name="T11" fmla="*/ 16 h 8"/>
                <a:gd name="T12" fmla="*/ 16 w 18"/>
                <a:gd name="T13" fmla="*/ 23 h 8"/>
                <a:gd name="T14" fmla="*/ 10 w 18"/>
                <a:gd name="T15" fmla="*/ 23 h 8"/>
                <a:gd name="T16" fmla="*/ 3 w 18"/>
                <a:gd name="T17" fmla="*/ 10 h 8"/>
                <a:gd name="T18" fmla="*/ 3 w 18"/>
                <a:gd name="T19" fmla="*/ 0 h 8"/>
                <a:gd name="T20" fmla="*/ 16 w 18"/>
                <a:gd name="T21" fmla="*/ 10 h 8"/>
                <a:gd name="T22" fmla="*/ 32 w 18"/>
                <a:gd name="T23" fmla="*/ 3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8"/>
                <a:gd name="T38" fmla="*/ 18 w 18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8">
                  <a:moveTo>
                    <a:pt x="10" y="1"/>
                  </a:moveTo>
                  <a:cubicBezTo>
                    <a:pt x="10" y="1"/>
                    <a:pt x="16" y="4"/>
                    <a:pt x="17" y="5"/>
                  </a:cubicBezTo>
                  <a:cubicBezTo>
                    <a:pt x="17" y="5"/>
                    <a:pt x="18" y="7"/>
                    <a:pt x="15" y="7"/>
                  </a:cubicBezTo>
                  <a:cubicBezTo>
                    <a:pt x="15" y="7"/>
                    <a:pt x="12" y="8"/>
                    <a:pt x="9" y="7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3" y="7"/>
                    <a:pt x="1" y="5"/>
                    <a:pt x="1" y="3"/>
                  </a:cubicBezTo>
                  <a:cubicBezTo>
                    <a:pt x="1" y="3"/>
                    <a:pt x="0" y="1"/>
                    <a:pt x="1" y="0"/>
                  </a:cubicBezTo>
                  <a:cubicBezTo>
                    <a:pt x="1" y="0"/>
                    <a:pt x="2" y="3"/>
                    <a:pt x="5" y="3"/>
                  </a:cubicBezTo>
                  <a:cubicBezTo>
                    <a:pt x="5" y="3"/>
                    <a:pt x="10" y="3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0" name="Freeform 168"/>
            <p:cNvSpPr>
              <a:spLocks/>
            </p:cNvSpPr>
            <p:nvPr/>
          </p:nvSpPr>
          <p:spPr bwMode="auto">
            <a:xfrm>
              <a:off x="1888" y="2575"/>
              <a:ext cx="51" cy="45"/>
            </a:xfrm>
            <a:custGeom>
              <a:avLst/>
              <a:gdLst>
                <a:gd name="T0" fmla="*/ 38 w 16"/>
                <a:gd name="T1" fmla="*/ 0 h 14"/>
                <a:gd name="T2" fmla="*/ 35 w 16"/>
                <a:gd name="T3" fmla="*/ 0 h 14"/>
                <a:gd name="T4" fmla="*/ 3 w 16"/>
                <a:gd name="T5" fmla="*/ 13 h 14"/>
                <a:gd name="T6" fmla="*/ 3 w 16"/>
                <a:gd name="T7" fmla="*/ 16 h 14"/>
                <a:gd name="T8" fmla="*/ 3 w 16"/>
                <a:gd name="T9" fmla="*/ 42 h 14"/>
                <a:gd name="T10" fmla="*/ 10 w 16"/>
                <a:gd name="T11" fmla="*/ 45 h 14"/>
                <a:gd name="T12" fmla="*/ 35 w 16"/>
                <a:gd name="T13" fmla="*/ 39 h 14"/>
                <a:gd name="T14" fmla="*/ 51 w 16"/>
                <a:gd name="T15" fmla="*/ 32 h 14"/>
                <a:gd name="T16" fmla="*/ 45 w 16"/>
                <a:gd name="T17" fmla="*/ 13 h 14"/>
                <a:gd name="T18" fmla="*/ 38 w 16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4"/>
                <a:gd name="T32" fmla="*/ 16 w 16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4"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3" y="3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" y="5"/>
                    <a:pt x="2" y="12"/>
                    <a:pt x="1" y="13"/>
                  </a:cubicBezTo>
                  <a:cubicBezTo>
                    <a:pt x="1" y="13"/>
                    <a:pt x="2" y="14"/>
                    <a:pt x="3" y="14"/>
                  </a:cubicBezTo>
                  <a:cubicBezTo>
                    <a:pt x="3" y="14"/>
                    <a:pt x="9" y="13"/>
                    <a:pt x="11" y="12"/>
                  </a:cubicBezTo>
                  <a:cubicBezTo>
                    <a:pt x="11" y="12"/>
                    <a:pt x="16" y="11"/>
                    <a:pt x="16" y="10"/>
                  </a:cubicBezTo>
                  <a:cubicBezTo>
                    <a:pt x="16" y="10"/>
                    <a:pt x="16" y="6"/>
                    <a:pt x="14" y="4"/>
                  </a:cubicBezTo>
                  <a:cubicBezTo>
                    <a:pt x="14" y="4"/>
                    <a:pt x="12" y="2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1" name="Freeform 169"/>
            <p:cNvSpPr>
              <a:spLocks/>
            </p:cNvSpPr>
            <p:nvPr/>
          </p:nvSpPr>
          <p:spPr bwMode="auto">
            <a:xfrm>
              <a:off x="1891" y="2559"/>
              <a:ext cx="32" cy="35"/>
            </a:xfrm>
            <a:custGeom>
              <a:avLst/>
              <a:gdLst>
                <a:gd name="T0" fmla="*/ 19 w 10"/>
                <a:gd name="T1" fmla="*/ 0 h 11"/>
                <a:gd name="T2" fmla="*/ 26 w 10"/>
                <a:gd name="T3" fmla="*/ 6 h 11"/>
                <a:gd name="T4" fmla="*/ 32 w 10"/>
                <a:gd name="T5" fmla="*/ 19 h 11"/>
                <a:gd name="T6" fmla="*/ 29 w 10"/>
                <a:gd name="T7" fmla="*/ 25 h 11"/>
                <a:gd name="T8" fmla="*/ 26 w 10"/>
                <a:gd name="T9" fmla="*/ 25 h 11"/>
                <a:gd name="T10" fmla="*/ 26 w 10"/>
                <a:gd name="T11" fmla="*/ 29 h 11"/>
                <a:gd name="T12" fmla="*/ 19 w 10"/>
                <a:gd name="T13" fmla="*/ 29 h 11"/>
                <a:gd name="T14" fmla="*/ 19 w 10"/>
                <a:gd name="T15" fmla="*/ 32 h 11"/>
                <a:gd name="T16" fmla="*/ 13 w 10"/>
                <a:gd name="T17" fmla="*/ 32 h 11"/>
                <a:gd name="T18" fmla="*/ 6 w 10"/>
                <a:gd name="T19" fmla="*/ 35 h 11"/>
                <a:gd name="T20" fmla="*/ 3 w 10"/>
                <a:gd name="T21" fmla="*/ 32 h 11"/>
                <a:gd name="T22" fmla="*/ 6 w 10"/>
                <a:gd name="T23" fmla="*/ 25 h 11"/>
                <a:gd name="T24" fmla="*/ 3 w 10"/>
                <a:gd name="T25" fmla="*/ 22 h 11"/>
                <a:gd name="T26" fmla="*/ 3 w 10"/>
                <a:gd name="T27" fmla="*/ 13 h 11"/>
                <a:gd name="T28" fmla="*/ 0 w 10"/>
                <a:gd name="T29" fmla="*/ 6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11"/>
                <a:gd name="T47" fmla="*/ 10 w 10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11">
                  <a:moveTo>
                    <a:pt x="6" y="0"/>
                  </a:moveTo>
                  <a:cubicBezTo>
                    <a:pt x="6" y="0"/>
                    <a:pt x="7" y="2"/>
                    <a:pt x="8" y="2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4" y="11"/>
                    <a:pt x="4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2" y="10"/>
                    <a:pt x="2" y="9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ubicBezTo>
                    <a:pt x="1" y="7"/>
                    <a:pt x="2" y="5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2" name="Freeform 170"/>
            <p:cNvSpPr>
              <a:spLocks/>
            </p:cNvSpPr>
            <p:nvPr/>
          </p:nvSpPr>
          <p:spPr bwMode="auto">
            <a:xfrm>
              <a:off x="1891" y="2559"/>
              <a:ext cx="32" cy="35"/>
            </a:xfrm>
            <a:custGeom>
              <a:avLst/>
              <a:gdLst>
                <a:gd name="T0" fmla="*/ 19 w 10"/>
                <a:gd name="T1" fmla="*/ 0 h 11"/>
                <a:gd name="T2" fmla="*/ 26 w 10"/>
                <a:gd name="T3" fmla="*/ 6 h 11"/>
                <a:gd name="T4" fmla="*/ 32 w 10"/>
                <a:gd name="T5" fmla="*/ 19 h 11"/>
                <a:gd name="T6" fmla="*/ 29 w 10"/>
                <a:gd name="T7" fmla="*/ 25 h 11"/>
                <a:gd name="T8" fmla="*/ 26 w 10"/>
                <a:gd name="T9" fmla="*/ 25 h 11"/>
                <a:gd name="T10" fmla="*/ 26 w 10"/>
                <a:gd name="T11" fmla="*/ 29 h 11"/>
                <a:gd name="T12" fmla="*/ 19 w 10"/>
                <a:gd name="T13" fmla="*/ 29 h 11"/>
                <a:gd name="T14" fmla="*/ 19 w 10"/>
                <a:gd name="T15" fmla="*/ 32 h 11"/>
                <a:gd name="T16" fmla="*/ 13 w 10"/>
                <a:gd name="T17" fmla="*/ 32 h 11"/>
                <a:gd name="T18" fmla="*/ 6 w 10"/>
                <a:gd name="T19" fmla="*/ 35 h 11"/>
                <a:gd name="T20" fmla="*/ 3 w 10"/>
                <a:gd name="T21" fmla="*/ 32 h 11"/>
                <a:gd name="T22" fmla="*/ 6 w 10"/>
                <a:gd name="T23" fmla="*/ 25 h 11"/>
                <a:gd name="T24" fmla="*/ 3 w 10"/>
                <a:gd name="T25" fmla="*/ 22 h 11"/>
                <a:gd name="T26" fmla="*/ 3 w 10"/>
                <a:gd name="T27" fmla="*/ 13 h 11"/>
                <a:gd name="T28" fmla="*/ 0 w 10"/>
                <a:gd name="T29" fmla="*/ 6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11"/>
                <a:gd name="T47" fmla="*/ 10 w 10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11">
                  <a:moveTo>
                    <a:pt x="6" y="0"/>
                  </a:moveTo>
                  <a:cubicBezTo>
                    <a:pt x="6" y="0"/>
                    <a:pt x="7" y="2"/>
                    <a:pt x="8" y="2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4" y="11"/>
                    <a:pt x="4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2" y="10"/>
                    <a:pt x="2" y="9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ubicBezTo>
                    <a:pt x="1" y="7"/>
                    <a:pt x="2" y="5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3" name="Freeform 171"/>
            <p:cNvSpPr>
              <a:spLocks/>
            </p:cNvSpPr>
            <p:nvPr/>
          </p:nvSpPr>
          <p:spPr bwMode="auto">
            <a:xfrm>
              <a:off x="1866" y="2444"/>
              <a:ext cx="51" cy="128"/>
            </a:xfrm>
            <a:custGeom>
              <a:avLst/>
              <a:gdLst>
                <a:gd name="T0" fmla="*/ 35 w 16"/>
                <a:gd name="T1" fmla="*/ 0 h 40"/>
                <a:gd name="T2" fmla="*/ 32 w 16"/>
                <a:gd name="T3" fmla="*/ 10 h 40"/>
                <a:gd name="T4" fmla="*/ 35 w 16"/>
                <a:gd name="T5" fmla="*/ 13 h 40"/>
                <a:gd name="T6" fmla="*/ 32 w 16"/>
                <a:gd name="T7" fmla="*/ 16 h 40"/>
                <a:gd name="T8" fmla="*/ 35 w 16"/>
                <a:gd name="T9" fmla="*/ 64 h 40"/>
                <a:gd name="T10" fmla="*/ 35 w 16"/>
                <a:gd name="T11" fmla="*/ 67 h 40"/>
                <a:gd name="T12" fmla="*/ 35 w 16"/>
                <a:gd name="T13" fmla="*/ 70 h 40"/>
                <a:gd name="T14" fmla="*/ 51 w 16"/>
                <a:gd name="T15" fmla="*/ 115 h 40"/>
                <a:gd name="T16" fmla="*/ 22 w 16"/>
                <a:gd name="T17" fmla="*/ 128 h 40"/>
                <a:gd name="T18" fmla="*/ 10 w 16"/>
                <a:gd name="T19" fmla="*/ 64 h 40"/>
                <a:gd name="T20" fmla="*/ 6 w 16"/>
                <a:gd name="T21" fmla="*/ 54 h 40"/>
                <a:gd name="T22" fmla="*/ 0 w 16"/>
                <a:gd name="T23" fmla="*/ 1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40"/>
                <a:gd name="T38" fmla="*/ 16 w 16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40">
                  <a:moveTo>
                    <a:pt x="11" y="0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1" y="20"/>
                    <a:pt x="11" y="20"/>
                  </a:cubicBezTo>
                  <a:cubicBezTo>
                    <a:pt x="12" y="21"/>
                    <a:pt x="11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4" y="34"/>
                    <a:pt x="16" y="36"/>
                  </a:cubicBezTo>
                  <a:cubicBezTo>
                    <a:pt x="16" y="36"/>
                    <a:pt x="11" y="39"/>
                    <a:pt x="7" y="40"/>
                  </a:cubicBezTo>
                  <a:cubicBezTo>
                    <a:pt x="7" y="40"/>
                    <a:pt x="3" y="25"/>
                    <a:pt x="3" y="20"/>
                  </a:cubicBezTo>
                  <a:cubicBezTo>
                    <a:pt x="3" y="20"/>
                    <a:pt x="2" y="19"/>
                    <a:pt x="2" y="17"/>
                  </a:cubicBezTo>
                  <a:cubicBezTo>
                    <a:pt x="2" y="17"/>
                    <a:pt x="0" y="6"/>
                    <a:pt x="0" y="5"/>
                  </a:cubicBezTo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4" name="Freeform 172"/>
            <p:cNvSpPr>
              <a:spLocks/>
            </p:cNvSpPr>
            <p:nvPr/>
          </p:nvSpPr>
          <p:spPr bwMode="auto">
            <a:xfrm>
              <a:off x="1866" y="2444"/>
              <a:ext cx="51" cy="128"/>
            </a:xfrm>
            <a:custGeom>
              <a:avLst/>
              <a:gdLst>
                <a:gd name="T0" fmla="*/ 35 w 16"/>
                <a:gd name="T1" fmla="*/ 0 h 40"/>
                <a:gd name="T2" fmla="*/ 32 w 16"/>
                <a:gd name="T3" fmla="*/ 10 h 40"/>
                <a:gd name="T4" fmla="*/ 35 w 16"/>
                <a:gd name="T5" fmla="*/ 13 h 40"/>
                <a:gd name="T6" fmla="*/ 32 w 16"/>
                <a:gd name="T7" fmla="*/ 16 h 40"/>
                <a:gd name="T8" fmla="*/ 35 w 16"/>
                <a:gd name="T9" fmla="*/ 64 h 40"/>
                <a:gd name="T10" fmla="*/ 35 w 16"/>
                <a:gd name="T11" fmla="*/ 67 h 40"/>
                <a:gd name="T12" fmla="*/ 35 w 16"/>
                <a:gd name="T13" fmla="*/ 70 h 40"/>
                <a:gd name="T14" fmla="*/ 51 w 16"/>
                <a:gd name="T15" fmla="*/ 115 h 40"/>
                <a:gd name="T16" fmla="*/ 22 w 16"/>
                <a:gd name="T17" fmla="*/ 128 h 40"/>
                <a:gd name="T18" fmla="*/ 10 w 16"/>
                <a:gd name="T19" fmla="*/ 64 h 40"/>
                <a:gd name="T20" fmla="*/ 6 w 16"/>
                <a:gd name="T21" fmla="*/ 54 h 40"/>
                <a:gd name="T22" fmla="*/ 0 w 16"/>
                <a:gd name="T23" fmla="*/ 16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40"/>
                <a:gd name="T38" fmla="*/ 16 w 16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40">
                  <a:moveTo>
                    <a:pt x="11" y="0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1" y="20"/>
                    <a:pt x="11" y="20"/>
                  </a:cubicBezTo>
                  <a:cubicBezTo>
                    <a:pt x="12" y="21"/>
                    <a:pt x="11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4" y="34"/>
                    <a:pt x="16" y="36"/>
                  </a:cubicBezTo>
                  <a:cubicBezTo>
                    <a:pt x="16" y="36"/>
                    <a:pt x="11" y="39"/>
                    <a:pt x="7" y="40"/>
                  </a:cubicBezTo>
                  <a:cubicBezTo>
                    <a:pt x="7" y="40"/>
                    <a:pt x="3" y="25"/>
                    <a:pt x="3" y="20"/>
                  </a:cubicBezTo>
                  <a:cubicBezTo>
                    <a:pt x="3" y="20"/>
                    <a:pt x="2" y="19"/>
                    <a:pt x="2" y="17"/>
                  </a:cubicBezTo>
                  <a:cubicBezTo>
                    <a:pt x="2" y="17"/>
                    <a:pt x="0" y="6"/>
                    <a:pt x="0" y="5"/>
                  </a:cubicBezTo>
                </a:path>
              </a:pathLst>
            </a:cu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5" name="Freeform 173"/>
            <p:cNvSpPr>
              <a:spLocks/>
            </p:cNvSpPr>
            <p:nvPr/>
          </p:nvSpPr>
          <p:spPr bwMode="auto">
            <a:xfrm>
              <a:off x="1917" y="2575"/>
              <a:ext cx="0" cy="3"/>
            </a:xfrm>
            <a:custGeom>
              <a:avLst/>
              <a:gdLst>
                <a:gd name="T0" fmla="*/ 3 h 3"/>
                <a:gd name="T1" fmla="*/ 0 h 3"/>
                <a:gd name="T2" fmla="*/ 3 h 3"/>
                <a:gd name="T3" fmla="*/ 0 60000 65536"/>
                <a:gd name="T4" fmla="*/ 0 60000 65536"/>
                <a:gd name="T5" fmla="*/ 0 60000 65536"/>
                <a:gd name="T6" fmla="*/ 0 h 3"/>
                <a:gd name="T7" fmla="*/ 3 h 3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6" name="Line 174"/>
            <p:cNvSpPr>
              <a:spLocks noChangeShapeType="1"/>
            </p:cNvSpPr>
            <p:nvPr/>
          </p:nvSpPr>
          <p:spPr bwMode="auto">
            <a:xfrm flipV="1">
              <a:off x="1917" y="2575"/>
              <a:ext cx="0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7" name="Freeform 175"/>
            <p:cNvSpPr>
              <a:spLocks/>
            </p:cNvSpPr>
            <p:nvPr/>
          </p:nvSpPr>
          <p:spPr bwMode="auto">
            <a:xfrm>
              <a:off x="1910" y="2578"/>
              <a:ext cx="0" cy="7"/>
            </a:xfrm>
            <a:custGeom>
              <a:avLst/>
              <a:gdLst>
                <a:gd name="T0" fmla="*/ 7 h 7"/>
                <a:gd name="T1" fmla="*/ 0 h 7"/>
                <a:gd name="T2" fmla="*/ 7 h 7"/>
                <a:gd name="T3" fmla="*/ 0 60000 65536"/>
                <a:gd name="T4" fmla="*/ 0 60000 65536"/>
                <a:gd name="T5" fmla="*/ 0 60000 65536"/>
                <a:gd name="T6" fmla="*/ 0 h 7"/>
                <a:gd name="T7" fmla="*/ 7 h 7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8" name="Line 176"/>
            <p:cNvSpPr>
              <a:spLocks noChangeShapeType="1"/>
            </p:cNvSpPr>
            <p:nvPr/>
          </p:nvSpPr>
          <p:spPr bwMode="auto">
            <a:xfrm flipV="1">
              <a:off x="1910" y="2578"/>
              <a:ext cx="0" cy="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49" name="Freeform 177"/>
            <p:cNvSpPr>
              <a:spLocks/>
            </p:cNvSpPr>
            <p:nvPr/>
          </p:nvSpPr>
          <p:spPr bwMode="auto">
            <a:xfrm>
              <a:off x="1904" y="2582"/>
              <a:ext cx="0" cy="6"/>
            </a:xfrm>
            <a:custGeom>
              <a:avLst/>
              <a:gdLst>
                <a:gd name="T0" fmla="*/ 6 h 6"/>
                <a:gd name="T1" fmla="*/ 0 h 6"/>
                <a:gd name="T2" fmla="*/ 6 h 6"/>
                <a:gd name="T3" fmla="*/ 0 60000 65536"/>
                <a:gd name="T4" fmla="*/ 0 60000 65536"/>
                <a:gd name="T5" fmla="*/ 0 60000 65536"/>
                <a:gd name="T6" fmla="*/ 0 h 6"/>
                <a:gd name="T7" fmla="*/ 6 h 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6">
                  <a:moveTo>
                    <a:pt x="0" y="6"/>
                  </a:move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50" name="Line 178"/>
            <p:cNvSpPr>
              <a:spLocks noChangeShapeType="1"/>
            </p:cNvSpPr>
            <p:nvPr/>
          </p:nvSpPr>
          <p:spPr bwMode="auto">
            <a:xfrm flipV="1">
              <a:off x="1904" y="2582"/>
              <a:ext cx="0" cy="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51" name="Freeform 179"/>
            <p:cNvSpPr>
              <a:spLocks/>
            </p:cNvSpPr>
            <p:nvPr/>
          </p:nvSpPr>
          <p:spPr bwMode="auto">
            <a:xfrm>
              <a:off x="1885" y="2418"/>
              <a:ext cx="9" cy="3"/>
            </a:xfrm>
            <a:custGeom>
              <a:avLst/>
              <a:gdLst>
                <a:gd name="T0" fmla="*/ 9 w 9"/>
                <a:gd name="T1" fmla="*/ 3 h 3"/>
                <a:gd name="T2" fmla="*/ 0 w 9"/>
                <a:gd name="T3" fmla="*/ 0 h 3"/>
                <a:gd name="T4" fmla="*/ 9 w 9"/>
                <a:gd name="T5" fmla="*/ 3 h 3"/>
                <a:gd name="T6" fmla="*/ 0 60000 65536"/>
                <a:gd name="T7" fmla="*/ 0 60000 65536"/>
                <a:gd name="T8" fmla="*/ 0 60000 65536"/>
                <a:gd name="T9" fmla="*/ 0 w 9"/>
                <a:gd name="T10" fmla="*/ 0 h 3"/>
                <a:gd name="T11" fmla="*/ 9 w 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3">
                  <a:moveTo>
                    <a:pt x="9" y="3"/>
                  </a:moveTo>
                  <a:lnTo>
                    <a:pt x="0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52" name="Line 180"/>
            <p:cNvSpPr>
              <a:spLocks noChangeShapeType="1"/>
            </p:cNvSpPr>
            <p:nvPr/>
          </p:nvSpPr>
          <p:spPr bwMode="auto">
            <a:xfrm flipH="1" flipV="1">
              <a:off x="1885" y="2418"/>
              <a:ext cx="9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53" name="Rectangle 181"/>
            <p:cNvSpPr>
              <a:spLocks noChangeArrowheads="1"/>
            </p:cNvSpPr>
            <p:nvPr/>
          </p:nvSpPr>
          <p:spPr bwMode="auto">
            <a:xfrm>
              <a:off x="2236" y="2443"/>
              <a:ext cx="33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Motion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54" name="Rectangle 182"/>
            <p:cNvSpPr>
              <a:spLocks noChangeArrowheads="1"/>
            </p:cNvSpPr>
            <p:nvPr/>
          </p:nvSpPr>
          <p:spPr bwMode="auto">
            <a:xfrm>
              <a:off x="2236" y="2558"/>
              <a:ext cx="3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sensor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55" name="Rectangle 183"/>
            <p:cNvSpPr>
              <a:spLocks noChangeArrowheads="1"/>
            </p:cNvSpPr>
            <p:nvPr/>
          </p:nvSpPr>
          <p:spPr bwMode="auto">
            <a:xfrm>
              <a:off x="2901" y="2562"/>
              <a:ext cx="3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Digital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56" name="Rectangle 184"/>
            <p:cNvSpPr>
              <a:spLocks noChangeArrowheads="1"/>
            </p:cNvSpPr>
            <p:nvPr/>
          </p:nvSpPr>
          <p:spPr bwMode="auto">
            <a:xfrm>
              <a:off x="2872" y="2678"/>
              <a:ext cx="36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System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57" name="Rectangle 185"/>
            <p:cNvSpPr>
              <a:spLocks noChangeArrowheads="1"/>
            </p:cNvSpPr>
            <p:nvPr/>
          </p:nvSpPr>
          <p:spPr bwMode="auto">
            <a:xfrm>
              <a:off x="2279" y="2983"/>
              <a:ext cx="25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Light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58" name="Rectangle 186"/>
            <p:cNvSpPr>
              <a:spLocks noChangeArrowheads="1"/>
            </p:cNvSpPr>
            <p:nvPr/>
          </p:nvSpPr>
          <p:spPr bwMode="auto">
            <a:xfrm>
              <a:off x="2236" y="3098"/>
              <a:ext cx="3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sensor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59" name="Rectangle 187"/>
            <p:cNvSpPr>
              <a:spLocks noChangeArrowheads="1"/>
            </p:cNvSpPr>
            <p:nvPr/>
          </p:nvSpPr>
          <p:spPr bwMode="auto">
            <a:xfrm>
              <a:off x="3459" y="2706"/>
              <a:ext cx="375" cy="375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0" name="Rectangle 188"/>
            <p:cNvSpPr>
              <a:spLocks noChangeArrowheads="1"/>
            </p:cNvSpPr>
            <p:nvPr/>
          </p:nvSpPr>
          <p:spPr bwMode="auto">
            <a:xfrm>
              <a:off x="3517" y="2828"/>
              <a:ext cx="2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Lamp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61" name="Freeform 189"/>
            <p:cNvSpPr>
              <a:spLocks/>
            </p:cNvSpPr>
            <p:nvPr/>
          </p:nvSpPr>
          <p:spPr bwMode="auto">
            <a:xfrm>
              <a:off x="2077" y="2457"/>
              <a:ext cx="13" cy="227"/>
            </a:xfrm>
            <a:custGeom>
              <a:avLst/>
              <a:gdLst>
                <a:gd name="T0" fmla="*/ 0 w 4"/>
                <a:gd name="T1" fmla="*/ 0 h 71"/>
                <a:gd name="T2" fmla="*/ 13 w 4"/>
                <a:gd name="T3" fmla="*/ 112 h 71"/>
                <a:gd name="T4" fmla="*/ 0 w 4"/>
                <a:gd name="T5" fmla="*/ 227 h 71"/>
                <a:gd name="T6" fmla="*/ 0 60000 65536"/>
                <a:gd name="T7" fmla="*/ 0 60000 65536"/>
                <a:gd name="T8" fmla="*/ 0 60000 65536"/>
                <a:gd name="T9" fmla="*/ 0 w 4"/>
                <a:gd name="T10" fmla="*/ 0 h 71"/>
                <a:gd name="T11" fmla="*/ 4 w 4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71">
                  <a:moveTo>
                    <a:pt x="0" y="0"/>
                  </a:moveTo>
                  <a:cubicBezTo>
                    <a:pt x="2" y="11"/>
                    <a:pt x="4" y="23"/>
                    <a:pt x="4" y="35"/>
                  </a:cubicBezTo>
                  <a:cubicBezTo>
                    <a:pt x="4" y="47"/>
                    <a:pt x="2" y="59"/>
                    <a:pt x="0" y="7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2" name="Freeform 190"/>
            <p:cNvSpPr>
              <a:spLocks/>
            </p:cNvSpPr>
            <p:nvPr/>
          </p:nvSpPr>
          <p:spPr bwMode="auto">
            <a:xfrm>
              <a:off x="2035" y="2457"/>
              <a:ext cx="13" cy="227"/>
            </a:xfrm>
            <a:custGeom>
              <a:avLst/>
              <a:gdLst>
                <a:gd name="T0" fmla="*/ 0 w 4"/>
                <a:gd name="T1" fmla="*/ 0 h 71"/>
                <a:gd name="T2" fmla="*/ 13 w 4"/>
                <a:gd name="T3" fmla="*/ 112 h 71"/>
                <a:gd name="T4" fmla="*/ 0 w 4"/>
                <a:gd name="T5" fmla="*/ 227 h 71"/>
                <a:gd name="T6" fmla="*/ 0 60000 65536"/>
                <a:gd name="T7" fmla="*/ 0 60000 65536"/>
                <a:gd name="T8" fmla="*/ 0 60000 65536"/>
                <a:gd name="T9" fmla="*/ 0 w 4"/>
                <a:gd name="T10" fmla="*/ 0 h 71"/>
                <a:gd name="T11" fmla="*/ 4 w 4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71">
                  <a:moveTo>
                    <a:pt x="0" y="0"/>
                  </a:moveTo>
                  <a:cubicBezTo>
                    <a:pt x="3" y="11"/>
                    <a:pt x="4" y="23"/>
                    <a:pt x="4" y="35"/>
                  </a:cubicBezTo>
                  <a:cubicBezTo>
                    <a:pt x="4" y="47"/>
                    <a:pt x="3" y="59"/>
                    <a:pt x="0" y="7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3" name="Freeform 191"/>
            <p:cNvSpPr>
              <a:spLocks/>
            </p:cNvSpPr>
            <p:nvPr/>
          </p:nvSpPr>
          <p:spPr bwMode="auto">
            <a:xfrm>
              <a:off x="1994" y="2457"/>
              <a:ext cx="12" cy="227"/>
            </a:xfrm>
            <a:custGeom>
              <a:avLst/>
              <a:gdLst>
                <a:gd name="T0" fmla="*/ 3 w 4"/>
                <a:gd name="T1" fmla="*/ 0 h 71"/>
                <a:gd name="T2" fmla="*/ 12 w 4"/>
                <a:gd name="T3" fmla="*/ 112 h 71"/>
                <a:gd name="T4" fmla="*/ 0 w 4"/>
                <a:gd name="T5" fmla="*/ 227 h 71"/>
                <a:gd name="T6" fmla="*/ 0 60000 65536"/>
                <a:gd name="T7" fmla="*/ 0 60000 65536"/>
                <a:gd name="T8" fmla="*/ 0 60000 65536"/>
                <a:gd name="T9" fmla="*/ 0 w 4"/>
                <a:gd name="T10" fmla="*/ 0 h 71"/>
                <a:gd name="T11" fmla="*/ 4 w 4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71">
                  <a:moveTo>
                    <a:pt x="1" y="0"/>
                  </a:moveTo>
                  <a:cubicBezTo>
                    <a:pt x="3" y="11"/>
                    <a:pt x="4" y="23"/>
                    <a:pt x="4" y="35"/>
                  </a:cubicBezTo>
                  <a:cubicBezTo>
                    <a:pt x="4" y="47"/>
                    <a:pt x="3" y="59"/>
                    <a:pt x="0" y="7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4" name="Rectangle 192"/>
            <p:cNvSpPr>
              <a:spLocks noChangeArrowheads="1"/>
            </p:cNvSpPr>
            <p:nvPr/>
          </p:nvSpPr>
          <p:spPr bwMode="auto">
            <a:xfrm>
              <a:off x="2708" y="2415"/>
              <a:ext cx="5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65" name="Rectangle 193"/>
            <p:cNvSpPr>
              <a:spLocks noChangeArrowheads="1"/>
            </p:cNvSpPr>
            <p:nvPr/>
          </p:nvSpPr>
          <p:spPr bwMode="auto">
            <a:xfrm>
              <a:off x="2708" y="2972"/>
              <a:ext cx="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66" name="Rectangle 194"/>
            <p:cNvSpPr>
              <a:spLocks noChangeArrowheads="1"/>
            </p:cNvSpPr>
            <p:nvPr/>
          </p:nvSpPr>
          <p:spPr bwMode="auto">
            <a:xfrm>
              <a:off x="3319" y="2691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67" name="Line 195"/>
            <p:cNvSpPr>
              <a:spLocks noChangeShapeType="1"/>
            </p:cNvSpPr>
            <p:nvPr/>
          </p:nvSpPr>
          <p:spPr bwMode="auto">
            <a:xfrm>
              <a:off x="3645" y="2332"/>
              <a:ext cx="0" cy="10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8" name="Line 196"/>
            <p:cNvSpPr>
              <a:spLocks noChangeShapeType="1"/>
            </p:cNvSpPr>
            <p:nvPr/>
          </p:nvSpPr>
          <p:spPr bwMode="auto">
            <a:xfrm>
              <a:off x="3485" y="2501"/>
              <a:ext cx="51" cy="20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69" name="Line 197"/>
            <p:cNvSpPr>
              <a:spLocks noChangeShapeType="1"/>
            </p:cNvSpPr>
            <p:nvPr/>
          </p:nvSpPr>
          <p:spPr bwMode="auto">
            <a:xfrm>
              <a:off x="3424" y="2566"/>
              <a:ext cx="109" cy="0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0" name="Line 198"/>
            <p:cNvSpPr>
              <a:spLocks noChangeShapeType="1"/>
            </p:cNvSpPr>
            <p:nvPr/>
          </p:nvSpPr>
          <p:spPr bwMode="auto">
            <a:xfrm>
              <a:off x="3482" y="2405"/>
              <a:ext cx="80" cy="74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1" name="Line 199"/>
            <p:cNvSpPr>
              <a:spLocks noChangeShapeType="1"/>
            </p:cNvSpPr>
            <p:nvPr/>
          </p:nvSpPr>
          <p:spPr bwMode="auto">
            <a:xfrm>
              <a:off x="3574" y="2402"/>
              <a:ext cx="23" cy="48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2" name="Line 200"/>
            <p:cNvSpPr>
              <a:spLocks noChangeShapeType="1"/>
            </p:cNvSpPr>
            <p:nvPr/>
          </p:nvSpPr>
          <p:spPr bwMode="auto">
            <a:xfrm>
              <a:off x="3645" y="2332"/>
              <a:ext cx="0" cy="109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3" name="Line 201"/>
            <p:cNvSpPr>
              <a:spLocks noChangeShapeType="1"/>
            </p:cNvSpPr>
            <p:nvPr/>
          </p:nvSpPr>
          <p:spPr bwMode="auto">
            <a:xfrm flipH="1">
              <a:off x="3754" y="2501"/>
              <a:ext cx="51" cy="20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4" name="Line 202"/>
            <p:cNvSpPr>
              <a:spLocks noChangeShapeType="1"/>
            </p:cNvSpPr>
            <p:nvPr/>
          </p:nvSpPr>
          <p:spPr bwMode="auto">
            <a:xfrm flipV="1">
              <a:off x="3494" y="2610"/>
              <a:ext cx="48" cy="26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5" name="Line 203"/>
            <p:cNvSpPr>
              <a:spLocks noChangeShapeType="1"/>
            </p:cNvSpPr>
            <p:nvPr/>
          </p:nvSpPr>
          <p:spPr bwMode="auto">
            <a:xfrm flipH="1" flipV="1">
              <a:off x="3747" y="2610"/>
              <a:ext cx="45" cy="26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6" name="Line 204"/>
            <p:cNvSpPr>
              <a:spLocks noChangeShapeType="1"/>
            </p:cNvSpPr>
            <p:nvPr/>
          </p:nvSpPr>
          <p:spPr bwMode="auto">
            <a:xfrm flipH="1">
              <a:off x="3757" y="2566"/>
              <a:ext cx="109" cy="0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7" name="Line 205"/>
            <p:cNvSpPr>
              <a:spLocks noChangeShapeType="1"/>
            </p:cNvSpPr>
            <p:nvPr/>
          </p:nvSpPr>
          <p:spPr bwMode="auto">
            <a:xfrm flipH="1">
              <a:off x="3728" y="2405"/>
              <a:ext cx="80" cy="74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8" name="Line 206"/>
            <p:cNvSpPr>
              <a:spLocks noChangeShapeType="1"/>
            </p:cNvSpPr>
            <p:nvPr/>
          </p:nvSpPr>
          <p:spPr bwMode="auto">
            <a:xfrm flipH="1">
              <a:off x="3693" y="2402"/>
              <a:ext cx="22" cy="48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79" name="Rectangle 207"/>
            <p:cNvSpPr>
              <a:spLocks noChangeArrowheads="1"/>
            </p:cNvSpPr>
            <p:nvPr/>
          </p:nvSpPr>
          <p:spPr bwMode="auto">
            <a:xfrm>
              <a:off x="2848" y="2354"/>
              <a:ext cx="397" cy="983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0" name="Rectangle 208"/>
            <p:cNvSpPr>
              <a:spLocks noChangeArrowheads="1"/>
            </p:cNvSpPr>
            <p:nvPr/>
          </p:nvSpPr>
          <p:spPr bwMode="auto">
            <a:xfrm>
              <a:off x="2157" y="2354"/>
              <a:ext cx="467" cy="423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1" name="Rectangle 209"/>
            <p:cNvSpPr>
              <a:spLocks noChangeArrowheads="1"/>
            </p:cNvSpPr>
            <p:nvPr/>
          </p:nvSpPr>
          <p:spPr bwMode="auto">
            <a:xfrm>
              <a:off x="2157" y="2905"/>
              <a:ext cx="467" cy="423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2" name="Freeform 267"/>
            <p:cNvSpPr>
              <a:spLocks/>
            </p:cNvSpPr>
            <p:nvPr/>
          </p:nvSpPr>
          <p:spPr bwMode="auto">
            <a:xfrm>
              <a:off x="1840" y="3065"/>
              <a:ext cx="77" cy="119"/>
            </a:xfrm>
            <a:custGeom>
              <a:avLst/>
              <a:gdLst>
                <a:gd name="T0" fmla="*/ 74 w 77"/>
                <a:gd name="T1" fmla="*/ 112 h 119"/>
                <a:gd name="T2" fmla="*/ 61 w 77"/>
                <a:gd name="T3" fmla="*/ 112 h 119"/>
                <a:gd name="T4" fmla="*/ 51 w 77"/>
                <a:gd name="T5" fmla="*/ 109 h 119"/>
                <a:gd name="T6" fmla="*/ 42 w 77"/>
                <a:gd name="T7" fmla="*/ 106 h 119"/>
                <a:gd name="T8" fmla="*/ 32 w 77"/>
                <a:gd name="T9" fmla="*/ 99 h 119"/>
                <a:gd name="T10" fmla="*/ 22 w 77"/>
                <a:gd name="T11" fmla="*/ 93 h 119"/>
                <a:gd name="T12" fmla="*/ 16 w 77"/>
                <a:gd name="T13" fmla="*/ 86 h 119"/>
                <a:gd name="T14" fmla="*/ 13 w 77"/>
                <a:gd name="T15" fmla="*/ 77 h 119"/>
                <a:gd name="T16" fmla="*/ 10 w 77"/>
                <a:gd name="T17" fmla="*/ 67 h 119"/>
                <a:gd name="T18" fmla="*/ 10 w 77"/>
                <a:gd name="T19" fmla="*/ 61 h 119"/>
                <a:gd name="T20" fmla="*/ 10 w 77"/>
                <a:gd name="T21" fmla="*/ 51 h 119"/>
                <a:gd name="T22" fmla="*/ 13 w 77"/>
                <a:gd name="T23" fmla="*/ 42 h 119"/>
                <a:gd name="T24" fmla="*/ 16 w 77"/>
                <a:gd name="T25" fmla="*/ 32 h 119"/>
                <a:gd name="T26" fmla="*/ 22 w 77"/>
                <a:gd name="T27" fmla="*/ 26 h 119"/>
                <a:gd name="T28" fmla="*/ 29 w 77"/>
                <a:gd name="T29" fmla="*/ 19 h 119"/>
                <a:gd name="T30" fmla="*/ 38 w 77"/>
                <a:gd name="T31" fmla="*/ 13 h 119"/>
                <a:gd name="T32" fmla="*/ 48 w 77"/>
                <a:gd name="T33" fmla="*/ 10 h 119"/>
                <a:gd name="T34" fmla="*/ 61 w 77"/>
                <a:gd name="T35" fmla="*/ 6 h 119"/>
                <a:gd name="T36" fmla="*/ 70 w 77"/>
                <a:gd name="T37" fmla="*/ 6 h 119"/>
                <a:gd name="T38" fmla="*/ 77 w 77"/>
                <a:gd name="T39" fmla="*/ 0 h 119"/>
                <a:gd name="T40" fmla="*/ 64 w 77"/>
                <a:gd name="T41" fmla="*/ 0 h 119"/>
                <a:gd name="T42" fmla="*/ 51 w 77"/>
                <a:gd name="T43" fmla="*/ 0 h 119"/>
                <a:gd name="T44" fmla="*/ 42 w 77"/>
                <a:gd name="T45" fmla="*/ 3 h 119"/>
                <a:gd name="T46" fmla="*/ 32 w 77"/>
                <a:gd name="T47" fmla="*/ 10 h 119"/>
                <a:gd name="T48" fmla="*/ 22 w 77"/>
                <a:gd name="T49" fmla="*/ 16 h 119"/>
                <a:gd name="T50" fmla="*/ 16 w 77"/>
                <a:gd name="T51" fmla="*/ 22 h 119"/>
                <a:gd name="T52" fmla="*/ 10 w 77"/>
                <a:gd name="T53" fmla="*/ 32 h 119"/>
                <a:gd name="T54" fmla="*/ 3 w 77"/>
                <a:gd name="T55" fmla="*/ 42 h 119"/>
                <a:gd name="T56" fmla="*/ 0 w 77"/>
                <a:gd name="T57" fmla="*/ 48 h 119"/>
                <a:gd name="T58" fmla="*/ 0 w 77"/>
                <a:gd name="T59" fmla="*/ 58 h 119"/>
                <a:gd name="T60" fmla="*/ 0 w 77"/>
                <a:gd name="T61" fmla="*/ 67 h 119"/>
                <a:gd name="T62" fmla="*/ 3 w 77"/>
                <a:gd name="T63" fmla="*/ 77 h 119"/>
                <a:gd name="T64" fmla="*/ 10 w 77"/>
                <a:gd name="T65" fmla="*/ 86 h 119"/>
                <a:gd name="T66" fmla="*/ 16 w 77"/>
                <a:gd name="T67" fmla="*/ 96 h 119"/>
                <a:gd name="T68" fmla="*/ 22 w 77"/>
                <a:gd name="T69" fmla="*/ 103 h 119"/>
                <a:gd name="T70" fmla="*/ 32 w 77"/>
                <a:gd name="T71" fmla="*/ 109 h 119"/>
                <a:gd name="T72" fmla="*/ 42 w 77"/>
                <a:gd name="T73" fmla="*/ 112 h 119"/>
                <a:gd name="T74" fmla="*/ 54 w 77"/>
                <a:gd name="T75" fmla="*/ 115 h 119"/>
                <a:gd name="T76" fmla="*/ 64 w 77"/>
                <a:gd name="T77" fmla="*/ 119 h 119"/>
                <a:gd name="T78" fmla="*/ 77 w 77"/>
                <a:gd name="T79" fmla="*/ 119 h 119"/>
                <a:gd name="T80" fmla="*/ 77 w 77"/>
                <a:gd name="T81" fmla="*/ 112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7"/>
                <a:gd name="T124" fmla="*/ 0 h 119"/>
                <a:gd name="T125" fmla="*/ 77 w 77"/>
                <a:gd name="T126" fmla="*/ 119 h 1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7" h="119">
                  <a:moveTo>
                    <a:pt x="77" y="112"/>
                  </a:moveTo>
                  <a:lnTo>
                    <a:pt x="74" y="112"/>
                  </a:lnTo>
                  <a:lnTo>
                    <a:pt x="67" y="112"/>
                  </a:lnTo>
                  <a:lnTo>
                    <a:pt x="61" y="112"/>
                  </a:lnTo>
                  <a:lnTo>
                    <a:pt x="54" y="109"/>
                  </a:lnTo>
                  <a:lnTo>
                    <a:pt x="51" y="109"/>
                  </a:lnTo>
                  <a:lnTo>
                    <a:pt x="45" y="106"/>
                  </a:lnTo>
                  <a:lnTo>
                    <a:pt x="42" y="106"/>
                  </a:lnTo>
                  <a:lnTo>
                    <a:pt x="35" y="103"/>
                  </a:lnTo>
                  <a:lnTo>
                    <a:pt x="32" y="99"/>
                  </a:lnTo>
                  <a:lnTo>
                    <a:pt x="29" y="96"/>
                  </a:lnTo>
                  <a:lnTo>
                    <a:pt x="22" y="93"/>
                  </a:lnTo>
                  <a:lnTo>
                    <a:pt x="19" y="90"/>
                  </a:lnTo>
                  <a:lnTo>
                    <a:pt x="16" y="86"/>
                  </a:lnTo>
                  <a:lnTo>
                    <a:pt x="16" y="80"/>
                  </a:lnTo>
                  <a:lnTo>
                    <a:pt x="13" y="77"/>
                  </a:lnTo>
                  <a:lnTo>
                    <a:pt x="10" y="74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1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5"/>
                  </a:lnTo>
                  <a:lnTo>
                    <a:pt x="13" y="42"/>
                  </a:lnTo>
                  <a:lnTo>
                    <a:pt x="13" y="38"/>
                  </a:lnTo>
                  <a:lnTo>
                    <a:pt x="16" y="32"/>
                  </a:lnTo>
                  <a:lnTo>
                    <a:pt x="19" y="29"/>
                  </a:lnTo>
                  <a:lnTo>
                    <a:pt x="22" y="26"/>
                  </a:lnTo>
                  <a:lnTo>
                    <a:pt x="26" y="22"/>
                  </a:lnTo>
                  <a:lnTo>
                    <a:pt x="29" y="19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45" y="13"/>
                  </a:lnTo>
                  <a:lnTo>
                    <a:pt x="48" y="10"/>
                  </a:lnTo>
                  <a:lnTo>
                    <a:pt x="54" y="6"/>
                  </a:lnTo>
                  <a:lnTo>
                    <a:pt x="61" y="6"/>
                  </a:lnTo>
                  <a:lnTo>
                    <a:pt x="64" y="6"/>
                  </a:lnTo>
                  <a:lnTo>
                    <a:pt x="70" y="6"/>
                  </a:lnTo>
                  <a:lnTo>
                    <a:pt x="77" y="6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1" y="0"/>
                  </a:lnTo>
                  <a:lnTo>
                    <a:pt x="48" y="3"/>
                  </a:lnTo>
                  <a:lnTo>
                    <a:pt x="42" y="3"/>
                  </a:lnTo>
                  <a:lnTo>
                    <a:pt x="35" y="6"/>
                  </a:lnTo>
                  <a:lnTo>
                    <a:pt x="32" y="10"/>
                  </a:lnTo>
                  <a:lnTo>
                    <a:pt x="26" y="13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13" y="26"/>
                  </a:lnTo>
                  <a:lnTo>
                    <a:pt x="10" y="32"/>
                  </a:lnTo>
                  <a:lnTo>
                    <a:pt x="6" y="35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3" y="74"/>
                  </a:lnTo>
                  <a:lnTo>
                    <a:pt x="3" y="77"/>
                  </a:lnTo>
                  <a:lnTo>
                    <a:pt x="6" y="83"/>
                  </a:lnTo>
                  <a:lnTo>
                    <a:pt x="10" y="86"/>
                  </a:lnTo>
                  <a:lnTo>
                    <a:pt x="13" y="90"/>
                  </a:lnTo>
                  <a:lnTo>
                    <a:pt x="16" y="96"/>
                  </a:lnTo>
                  <a:lnTo>
                    <a:pt x="19" y="99"/>
                  </a:lnTo>
                  <a:lnTo>
                    <a:pt x="22" y="103"/>
                  </a:lnTo>
                  <a:lnTo>
                    <a:pt x="29" y="106"/>
                  </a:lnTo>
                  <a:lnTo>
                    <a:pt x="32" y="109"/>
                  </a:lnTo>
                  <a:lnTo>
                    <a:pt x="38" y="112"/>
                  </a:lnTo>
                  <a:lnTo>
                    <a:pt x="42" y="112"/>
                  </a:lnTo>
                  <a:lnTo>
                    <a:pt x="48" y="115"/>
                  </a:lnTo>
                  <a:lnTo>
                    <a:pt x="54" y="115"/>
                  </a:lnTo>
                  <a:lnTo>
                    <a:pt x="58" y="119"/>
                  </a:lnTo>
                  <a:lnTo>
                    <a:pt x="64" y="119"/>
                  </a:lnTo>
                  <a:lnTo>
                    <a:pt x="70" y="119"/>
                  </a:lnTo>
                  <a:lnTo>
                    <a:pt x="77" y="119"/>
                  </a:lnTo>
                  <a:lnTo>
                    <a:pt x="77" y="1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3" name="Freeform 268"/>
            <p:cNvSpPr>
              <a:spLocks/>
            </p:cNvSpPr>
            <p:nvPr/>
          </p:nvSpPr>
          <p:spPr bwMode="auto">
            <a:xfrm>
              <a:off x="1914" y="3065"/>
              <a:ext cx="76" cy="119"/>
            </a:xfrm>
            <a:custGeom>
              <a:avLst/>
              <a:gdLst>
                <a:gd name="T0" fmla="*/ 3 w 76"/>
                <a:gd name="T1" fmla="*/ 112 h 119"/>
                <a:gd name="T2" fmla="*/ 16 w 76"/>
                <a:gd name="T3" fmla="*/ 112 h 119"/>
                <a:gd name="T4" fmla="*/ 25 w 76"/>
                <a:gd name="T5" fmla="*/ 109 h 119"/>
                <a:gd name="T6" fmla="*/ 35 w 76"/>
                <a:gd name="T7" fmla="*/ 106 h 119"/>
                <a:gd name="T8" fmla="*/ 44 w 76"/>
                <a:gd name="T9" fmla="*/ 99 h 119"/>
                <a:gd name="T10" fmla="*/ 54 w 76"/>
                <a:gd name="T11" fmla="*/ 93 h 119"/>
                <a:gd name="T12" fmla="*/ 60 w 76"/>
                <a:gd name="T13" fmla="*/ 86 h 119"/>
                <a:gd name="T14" fmla="*/ 64 w 76"/>
                <a:gd name="T15" fmla="*/ 77 h 119"/>
                <a:gd name="T16" fmla="*/ 67 w 76"/>
                <a:gd name="T17" fmla="*/ 67 h 119"/>
                <a:gd name="T18" fmla="*/ 67 w 76"/>
                <a:gd name="T19" fmla="*/ 61 h 119"/>
                <a:gd name="T20" fmla="*/ 67 w 76"/>
                <a:gd name="T21" fmla="*/ 51 h 119"/>
                <a:gd name="T22" fmla="*/ 64 w 76"/>
                <a:gd name="T23" fmla="*/ 42 h 119"/>
                <a:gd name="T24" fmla="*/ 60 w 76"/>
                <a:gd name="T25" fmla="*/ 32 h 119"/>
                <a:gd name="T26" fmla="*/ 54 w 76"/>
                <a:gd name="T27" fmla="*/ 26 h 119"/>
                <a:gd name="T28" fmla="*/ 48 w 76"/>
                <a:gd name="T29" fmla="*/ 19 h 119"/>
                <a:gd name="T30" fmla="*/ 38 w 76"/>
                <a:gd name="T31" fmla="*/ 13 h 119"/>
                <a:gd name="T32" fmla="*/ 28 w 76"/>
                <a:gd name="T33" fmla="*/ 10 h 119"/>
                <a:gd name="T34" fmla="*/ 16 w 76"/>
                <a:gd name="T35" fmla="*/ 6 h 119"/>
                <a:gd name="T36" fmla="*/ 6 w 76"/>
                <a:gd name="T37" fmla="*/ 6 h 119"/>
                <a:gd name="T38" fmla="*/ 0 w 76"/>
                <a:gd name="T39" fmla="*/ 0 h 119"/>
                <a:gd name="T40" fmla="*/ 12 w 76"/>
                <a:gd name="T41" fmla="*/ 0 h 119"/>
                <a:gd name="T42" fmla="*/ 22 w 76"/>
                <a:gd name="T43" fmla="*/ 0 h 119"/>
                <a:gd name="T44" fmla="*/ 35 w 76"/>
                <a:gd name="T45" fmla="*/ 3 h 119"/>
                <a:gd name="T46" fmla="*/ 44 w 76"/>
                <a:gd name="T47" fmla="*/ 10 h 119"/>
                <a:gd name="T48" fmla="*/ 54 w 76"/>
                <a:gd name="T49" fmla="*/ 16 h 119"/>
                <a:gd name="T50" fmla="*/ 60 w 76"/>
                <a:gd name="T51" fmla="*/ 22 h 119"/>
                <a:gd name="T52" fmla="*/ 67 w 76"/>
                <a:gd name="T53" fmla="*/ 32 h 119"/>
                <a:gd name="T54" fmla="*/ 73 w 76"/>
                <a:gd name="T55" fmla="*/ 42 h 119"/>
                <a:gd name="T56" fmla="*/ 76 w 76"/>
                <a:gd name="T57" fmla="*/ 48 h 119"/>
                <a:gd name="T58" fmla="*/ 76 w 76"/>
                <a:gd name="T59" fmla="*/ 58 h 119"/>
                <a:gd name="T60" fmla="*/ 76 w 76"/>
                <a:gd name="T61" fmla="*/ 67 h 119"/>
                <a:gd name="T62" fmla="*/ 73 w 76"/>
                <a:gd name="T63" fmla="*/ 77 h 119"/>
                <a:gd name="T64" fmla="*/ 67 w 76"/>
                <a:gd name="T65" fmla="*/ 86 h 119"/>
                <a:gd name="T66" fmla="*/ 60 w 76"/>
                <a:gd name="T67" fmla="*/ 96 h 119"/>
                <a:gd name="T68" fmla="*/ 54 w 76"/>
                <a:gd name="T69" fmla="*/ 103 h 119"/>
                <a:gd name="T70" fmla="*/ 44 w 76"/>
                <a:gd name="T71" fmla="*/ 109 h 119"/>
                <a:gd name="T72" fmla="*/ 35 w 76"/>
                <a:gd name="T73" fmla="*/ 112 h 119"/>
                <a:gd name="T74" fmla="*/ 22 w 76"/>
                <a:gd name="T75" fmla="*/ 115 h 119"/>
                <a:gd name="T76" fmla="*/ 12 w 76"/>
                <a:gd name="T77" fmla="*/ 119 h 119"/>
                <a:gd name="T78" fmla="*/ 0 w 76"/>
                <a:gd name="T79" fmla="*/ 119 h 119"/>
                <a:gd name="T80" fmla="*/ 0 w 76"/>
                <a:gd name="T81" fmla="*/ 112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6"/>
                <a:gd name="T124" fmla="*/ 0 h 119"/>
                <a:gd name="T125" fmla="*/ 76 w 76"/>
                <a:gd name="T126" fmla="*/ 119 h 11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6" h="119">
                  <a:moveTo>
                    <a:pt x="0" y="112"/>
                  </a:moveTo>
                  <a:lnTo>
                    <a:pt x="3" y="112"/>
                  </a:lnTo>
                  <a:lnTo>
                    <a:pt x="9" y="112"/>
                  </a:lnTo>
                  <a:lnTo>
                    <a:pt x="16" y="112"/>
                  </a:lnTo>
                  <a:lnTo>
                    <a:pt x="22" y="109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106"/>
                  </a:lnTo>
                  <a:lnTo>
                    <a:pt x="41" y="103"/>
                  </a:lnTo>
                  <a:lnTo>
                    <a:pt x="44" y="99"/>
                  </a:lnTo>
                  <a:lnTo>
                    <a:pt x="48" y="96"/>
                  </a:lnTo>
                  <a:lnTo>
                    <a:pt x="54" y="93"/>
                  </a:lnTo>
                  <a:lnTo>
                    <a:pt x="57" y="90"/>
                  </a:lnTo>
                  <a:lnTo>
                    <a:pt x="60" y="86"/>
                  </a:lnTo>
                  <a:lnTo>
                    <a:pt x="60" y="80"/>
                  </a:lnTo>
                  <a:lnTo>
                    <a:pt x="64" y="77"/>
                  </a:lnTo>
                  <a:lnTo>
                    <a:pt x="67" y="74"/>
                  </a:lnTo>
                  <a:lnTo>
                    <a:pt x="67" y="67"/>
                  </a:lnTo>
                  <a:lnTo>
                    <a:pt x="67" y="64"/>
                  </a:lnTo>
                  <a:lnTo>
                    <a:pt x="67" y="61"/>
                  </a:lnTo>
                  <a:lnTo>
                    <a:pt x="67" y="54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0" y="32"/>
                  </a:lnTo>
                  <a:lnTo>
                    <a:pt x="57" y="29"/>
                  </a:lnTo>
                  <a:lnTo>
                    <a:pt x="54" y="26"/>
                  </a:lnTo>
                  <a:lnTo>
                    <a:pt x="51" y="22"/>
                  </a:lnTo>
                  <a:lnTo>
                    <a:pt x="48" y="19"/>
                  </a:lnTo>
                  <a:lnTo>
                    <a:pt x="41" y="16"/>
                  </a:lnTo>
                  <a:lnTo>
                    <a:pt x="38" y="13"/>
                  </a:lnTo>
                  <a:lnTo>
                    <a:pt x="32" y="13"/>
                  </a:lnTo>
                  <a:lnTo>
                    <a:pt x="28" y="10"/>
                  </a:lnTo>
                  <a:lnTo>
                    <a:pt x="22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8" y="3"/>
                  </a:lnTo>
                  <a:lnTo>
                    <a:pt x="35" y="3"/>
                  </a:lnTo>
                  <a:lnTo>
                    <a:pt x="38" y="6"/>
                  </a:lnTo>
                  <a:lnTo>
                    <a:pt x="44" y="10"/>
                  </a:lnTo>
                  <a:lnTo>
                    <a:pt x="51" y="13"/>
                  </a:lnTo>
                  <a:lnTo>
                    <a:pt x="54" y="16"/>
                  </a:lnTo>
                  <a:lnTo>
                    <a:pt x="57" y="19"/>
                  </a:lnTo>
                  <a:lnTo>
                    <a:pt x="60" y="22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0" y="35"/>
                  </a:lnTo>
                  <a:lnTo>
                    <a:pt x="73" y="42"/>
                  </a:lnTo>
                  <a:lnTo>
                    <a:pt x="73" y="45"/>
                  </a:lnTo>
                  <a:lnTo>
                    <a:pt x="76" y="48"/>
                  </a:lnTo>
                  <a:lnTo>
                    <a:pt x="76" y="54"/>
                  </a:lnTo>
                  <a:lnTo>
                    <a:pt x="76" y="58"/>
                  </a:lnTo>
                  <a:lnTo>
                    <a:pt x="76" y="64"/>
                  </a:lnTo>
                  <a:lnTo>
                    <a:pt x="76" y="67"/>
                  </a:lnTo>
                  <a:lnTo>
                    <a:pt x="73" y="74"/>
                  </a:lnTo>
                  <a:lnTo>
                    <a:pt x="73" y="77"/>
                  </a:lnTo>
                  <a:lnTo>
                    <a:pt x="70" y="83"/>
                  </a:lnTo>
                  <a:lnTo>
                    <a:pt x="67" y="86"/>
                  </a:lnTo>
                  <a:lnTo>
                    <a:pt x="64" y="90"/>
                  </a:lnTo>
                  <a:lnTo>
                    <a:pt x="60" y="96"/>
                  </a:lnTo>
                  <a:lnTo>
                    <a:pt x="57" y="99"/>
                  </a:lnTo>
                  <a:lnTo>
                    <a:pt x="54" y="103"/>
                  </a:lnTo>
                  <a:lnTo>
                    <a:pt x="48" y="106"/>
                  </a:lnTo>
                  <a:lnTo>
                    <a:pt x="44" y="109"/>
                  </a:lnTo>
                  <a:lnTo>
                    <a:pt x="38" y="112"/>
                  </a:lnTo>
                  <a:lnTo>
                    <a:pt x="35" y="112"/>
                  </a:lnTo>
                  <a:lnTo>
                    <a:pt x="28" y="115"/>
                  </a:lnTo>
                  <a:lnTo>
                    <a:pt x="22" y="115"/>
                  </a:lnTo>
                  <a:lnTo>
                    <a:pt x="16" y="119"/>
                  </a:lnTo>
                  <a:lnTo>
                    <a:pt x="12" y="119"/>
                  </a:lnTo>
                  <a:lnTo>
                    <a:pt x="6" y="119"/>
                  </a:lnTo>
                  <a:lnTo>
                    <a:pt x="0" y="119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4" name="Freeform 269"/>
            <p:cNvSpPr>
              <a:spLocks/>
            </p:cNvSpPr>
            <p:nvPr/>
          </p:nvSpPr>
          <p:spPr bwMode="auto">
            <a:xfrm>
              <a:off x="1910" y="3023"/>
              <a:ext cx="10" cy="29"/>
            </a:xfrm>
            <a:custGeom>
              <a:avLst/>
              <a:gdLst>
                <a:gd name="T0" fmla="*/ 0 w 10"/>
                <a:gd name="T1" fmla="*/ 0 h 29"/>
                <a:gd name="T2" fmla="*/ 0 w 10"/>
                <a:gd name="T3" fmla="*/ 29 h 29"/>
                <a:gd name="T4" fmla="*/ 10 w 10"/>
                <a:gd name="T5" fmla="*/ 29 h 29"/>
                <a:gd name="T6" fmla="*/ 10 w 10"/>
                <a:gd name="T7" fmla="*/ 0 h 29"/>
                <a:gd name="T8" fmla="*/ 0 w 10"/>
                <a:gd name="T9" fmla="*/ 0 h 29"/>
                <a:gd name="T10" fmla="*/ 0 w 10"/>
                <a:gd name="T11" fmla="*/ 0 h 29"/>
                <a:gd name="T12" fmla="*/ 0 w 10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29"/>
                <a:gd name="T23" fmla="*/ 10 w 10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29">
                  <a:moveTo>
                    <a:pt x="0" y="0"/>
                  </a:moveTo>
                  <a:lnTo>
                    <a:pt x="0" y="29"/>
                  </a:lnTo>
                  <a:lnTo>
                    <a:pt x="10" y="29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5" name="Freeform 270"/>
            <p:cNvSpPr>
              <a:spLocks/>
            </p:cNvSpPr>
            <p:nvPr/>
          </p:nvSpPr>
          <p:spPr bwMode="auto">
            <a:xfrm>
              <a:off x="1974" y="3049"/>
              <a:ext cx="32" cy="26"/>
            </a:xfrm>
            <a:custGeom>
              <a:avLst/>
              <a:gdLst>
                <a:gd name="T0" fmla="*/ 26 w 32"/>
                <a:gd name="T1" fmla="*/ 0 h 26"/>
                <a:gd name="T2" fmla="*/ 0 w 32"/>
                <a:gd name="T3" fmla="*/ 22 h 26"/>
                <a:gd name="T4" fmla="*/ 7 w 32"/>
                <a:gd name="T5" fmla="*/ 26 h 26"/>
                <a:gd name="T6" fmla="*/ 32 w 32"/>
                <a:gd name="T7" fmla="*/ 6 h 26"/>
                <a:gd name="T8" fmla="*/ 26 w 32"/>
                <a:gd name="T9" fmla="*/ 0 h 26"/>
                <a:gd name="T10" fmla="*/ 26 w 32"/>
                <a:gd name="T11" fmla="*/ 0 h 26"/>
                <a:gd name="T12" fmla="*/ 26 w 32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26"/>
                <a:gd name="T23" fmla="*/ 32 w 32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26">
                  <a:moveTo>
                    <a:pt x="26" y="0"/>
                  </a:moveTo>
                  <a:lnTo>
                    <a:pt x="0" y="22"/>
                  </a:lnTo>
                  <a:lnTo>
                    <a:pt x="7" y="26"/>
                  </a:lnTo>
                  <a:lnTo>
                    <a:pt x="32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6" name="Freeform 271"/>
            <p:cNvSpPr>
              <a:spLocks/>
            </p:cNvSpPr>
            <p:nvPr/>
          </p:nvSpPr>
          <p:spPr bwMode="auto">
            <a:xfrm>
              <a:off x="2003" y="3119"/>
              <a:ext cx="35" cy="10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0 h 10"/>
                <a:gd name="T4" fmla="*/ 0 w 35"/>
                <a:gd name="T5" fmla="*/ 10 h 10"/>
                <a:gd name="T6" fmla="*/ 35 w 35"/>
                <a:gd name="T7" fmla="*/ 10 h 10"/>
                <a:gd name="T8" fmla="*/ 35 w 35"/>
                <a:gd name="T9" fmla="*/ 0 h 10"/>
                <a:gd name="T10" fmla="*/ 35 w 35"/>
                <a:gd name="T11" fmla="*/ 0 h 10"/>
                <a:gd name="T12" fmla="*/ 35 w 35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"/>
                <a:gd name="T23" fmla="*/ 35 w 35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">
                  <a:moveTo>
                    <a:pt x="35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5" y="1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7" name="Freeform 272"/>
            <p:cNvSpPr>
              <a:spLocks/>
            </p:cNvSpPr>
            <p:nvPr/>
          </p:nvSpPr>
          <p:spPr bwMode="auto">
            <a:xfrm>
              <a:off x="1974" y="3171"/>
              <a:ext cx="32" cy="25"/>
            </a:xfrm>
            <a:custGeom>
              <a:avLst/>
              <a:gdLst>
                <a:gd name="T0" fmla="*/ 32 w 32"/>
                <a:gd name="T1" fmla="*/ 22 h 25"/>
                <a:gd name="T2" fmla="*/ 7 w 32"/>
                <a:gd name="T3" fmla="*/ 0 h 25"/>
                <a:gd name="T4" fmla="*/ 0 w 32"/>
                <a:gd name="T5" fmla="*/ 6 h 25"/>
                <a:gd name="T6" fmla="*/ 26 w 32"/>
                <a:gd name="T7" fmla="*/ 25 h 25"/>
                <a:gd name="T8" fmla="*/ 32 w 32"/>
                <a:gd name="T9" fmla="*/ 22 h 25"/>
                <a:gd name="T10" fmla="*/ 32 w 32"/>
                <a:gd name="T11" fmla="*/ 22 h 25"/>
                <a:gd name="T12" fmla="*/ 32 w 32"/>
                <a:gd name="T13" fmla="*/ 22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25"/>
                <a:gd name="T23" fmla="*/ 32 w 32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25">
                  <a:moveTo>
                    <a:pt x="32" y="2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26" y="25"/>
                  </a:lnTo>
                  <a:lnTo>
                    <a:pt x="32" y="2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8" name="Freeform 273"/>
            <p:cNvSpPr>
              <a:spLocks/>
            </p:cNvSpPr>
            <p:nvPr/>
          </p:nvSpPr>
          <p:spPr bwMode="auto">
            <a:xfrm>
              <a:off x="1910" y="3196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0 h 29"/>
                <a:gd name="T4" fmla="*/ 10 w 10"/>
                <a:gd name="T5" fmla="*/ 0 h 29"/>
                <a:gd name="T6" fmla="*/ 10 w 10"/>
                <a:gd name="T7" fmla="*/ 29 h 29"/>
                <a:gd name="T8" fmla="*/ 0 w 10"/>
                <a:gd name="T9" fmla="*/ 29 h 29"/>
                <a:gd name="T10" fmla="*/ 0 w 10"/>
                <a:gd name="T11" fmla="*/ 29 h 29"/>
                <a:gd name="T12" fmla="*/ 0 w 10"/>
                <a:gd name="T13" fmla="*/ 29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29"/>
                <a:gd name="T23" fmla="*/ 10 w 10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29">
                  <a:moveTo>
                    <a:pt x="0" y="2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89" name="Freeform 274"/>
            <p:cNvSpPr>
              <a:spLocks/>
            </p:cNvSpPr>
            <p:nvPr/>
          </p:nvSpPr>
          <p:spPr bwMode="auto">
            <a:xfrm>
              <a:off x="1824" y="3171"/>
              <a:ext cx="32" cy="25"/>
            </a:xfrm>
            <a:custGeom>
              <a:avLst/>
              <a:gdLst>
                <a:gd name="T0" fmla="*/ 0 w 32"/>
                <a:gd name="T1" fmla="*/ 22 h 25"/>
                <a:gd name="T2" fmla="*/ 26 w 32"/>
                <a:gd name="T3" fmla="*/ 0 h 25"/>
                <a:gd name="T4" fmla="*/ 32 w 32"/>
                <a:gd name="T5" fmla="*/ 6 h 25"/>
                <a:gd name="T6" fmla="*/ 6 w 32"/>
                <a:gd name="T7" fmla="*/ 25 h 25"/>
                <a:gd name="T8" fmla="*/ 0 w 32"/>
                <a:gd name="T9" fmla="*/ 22 h 25"/>
                <a:gd name="T10" fmla="*/ 0 w 32"/>
                <a:gd name="T11" fmla="*/ 22 h 25"/>
                <a:gd name="T12" fmla="*/ 0 w 32"/>
                <a:gd name="T13" fmla="*/ 22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25"/>
                <a:gd name="T23" fmla="*/ 32 w 32"/>
                <a:gd name="T24" fmla="*/ 25 h 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25">
                  <a:moveTo>
                    <a:pt x="0" y="22"/>
                  </a:moveTo>
                  <a:lnTo>
                    <a:pt x="26" y="0"/>
                  </a:lnTo>
                  <a:lnTo>
                    <a:pt x="32" y="6"/>
                  </a:lnTo>
                  <a:lnTo>
                    <a:pt x="6" y="2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90" name="Freeform 276"/>
            <p:cNvSpPr>
              <a:spLocks/>
            </p:cNvSpPr>
            <p:nvPr/>
          </p:nvSpPr>
          <p:spPr bwMode="auto">
            <a:xfrm>
              <a:off x="1824" y="3049"/>
              <a:ext cx="32" cy="26"/>
            </a:xfrm>
            <a:custGeom>
              <a:avLst/>
              <a:gdLst>
                <a:gd name="T0" fmla="*/ 6 w 32"/>
                <a:gd name="T1" fmla="*/ 0 h 26"/>
                <a:gd name="T2" fmla="*/ 32 w 32"/>
                <a:gd name="T3" fmla="*/ 22 h 26"/>
                <a:gd name="T4" fmla="*/ 26 w 32"/>
                <a:gd name="T5" fmla="*/ 26 h 26"/>
                <a:gd name="T6" fmla="*/ 0 w 32"/>
                <a:gd name="T7" fmla="*/ 6 h 26"/>
                <a:gd name="T8" fmla="*/ 6 w 32"/>
                <a:gd name="T9" fmla="*/ 0 h 26"/>
                <a:gd name="T10" fmla="*/ 6 w 32"/>
                <a:gd name="T11" fmla="*/ 0 h 26"/>
                <a:gd name="T12" fmla="*/ 6 w 32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26"/>
                <a:gd name="T23" fmla="*/ 32 w 32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26">
                  <a:moveTo>
                    <a:pt x="6" y="0"/>
                  </a:moveTo>
                  <a:lnTo>
                    <a:pt x="32" y="22"/>
                  </a:lnTo>
                  <a:lnTo>
                    <a:pt x="26" y="26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101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91" name="Rectangle 283"/>
            <p:cNvSpPr>
              <a:spLocks noChangeArrowheads="1"/>
            </p:cNvSpPr>
            <p:nvPr/>
          </p:nvSpPr>
          <p:spPr bwMode="auto">
            <a:xfrm>
              <a:off x="2593" y="3363"/>
              <a:ext cx="119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if a=0 and b=0, then F=0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92" name="Rectangle 284"/>
            <p:cNvSpPr>
              <a:spLocks noChangeArrowheads="1"/>
            </p:cNvSpPr>
            <p:nvPr/>
          </p:nvSpPr>
          <p:spPr bwMode="auto">
            <a:xfrm>
              <a:off x="2593" y="3478"/>
              <a:ext cx="11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if a=0 and b=1, then F=0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93" name="Rectangle 285"/>
            <p:cNvSpPr>
              <a:spLocks noChangeArrowheads="1"/>
            </p:cNvSpPr>
            <p:nvPr/>
          </p:nvSpPr>
          <p:spPr bwMode="auto">
            <a:xfrm>
              <a:off x="2593" y="3593"/>
              <a:ext cx="115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if a=1 and b=0, then F=1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194" name="Rectangle 286"/>
            <p:cNvSpPr>
              <a:spLocks noChangeArrowheads="1"/>
            </p:cNvSpPr>
            <p:nvPr/>
          </p:nvSpPr>
          <p:spPr bwMode="auto">
            <a:xfrm>
              <a:off x="2593" y="3709"/>
              <a:ext cx="115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if a=1 and b=1, then F=0</a:t>
              </a:r>
              <a:endParaRPr lang="en-US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Sequential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Circuits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0225" cy="56672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mic Sans MS" pitchFamily="66" charset="0"/>
              </a:rPr>
              <a:t>Has “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memory</a:t>
            </a:r>
            <a:r>
              <a:rPr lang="en-US" dirty="0" smtClean="0">
                <a:latin typeface="Comic Sans MS" pitchFamily="66" charset="0"/>
              </a:rPr>
              <a:t>” that impacts outputs too</a:t>
            </a:r>
            <a:endParaRPr lang="tr-TR" dirty="0" smtClean="0">
              <a:latin typeface="Comic Sans MS" pitchFamily="66" charset="0"/>
            </a:endParaRPr>
          </a:p>
          <a:p>
            <a:pPr lvl="1"/>
            <a:r>
              <a:rPr lang="en-US" sz="1800" dirty="0" smtClean="0"/>
              <a:t>Output depends not just on present inputs (as in combinational circuit), but on past sequence of inputs</a:t>
            </a:r>
          </a:p>
          <a:p>
            <a:pPr lvl="2"/>
            <a:r>
              <a:rPr lang="en-US" sz="1600" dirty="0" smtClean="0"/>
              <a:t>Stores bits, also known as having “state”</a:t>
            </a:r>
          </a:p>
          <a:p>
            <a:pPr>
              <a:buNone/>
            </a:pPr>
            <a:endParaRPr lang="en-US" i="1" dirty="0" smtClean="0">
              <a:latin typeface="Comic Sans MS" pitchFamily="66" charset="0"/>
            </a:endParaRPr>
          </a:p>
        </p:txBody>
      </p:sp>
      <p:grpSp>
        <p:nvGrpSpPr>
          <p:cNvPr id="4" name="Group 369"/>
          <p:cNvGrpSpPr>
            <a:grpSpLocks/>
          </p:cNvGrpSpPr>
          <p:nvPr/>
        </p:nvGrpSpPr>
        <p:grpSpPr bwMode="auto">
          <a:xfrm>
            <a:off x="5367359" y="3125806"/>
            <a:ext cx="2057400" cy="600075"/>
            <a:chOff x="4221" y="2133"/>
            <a:chExt cx="1296" cy="378"/>
          </a:xfrm>
        </p:grpSpPr>
        <p:sp>
          <p:nvSpPr>
            <p:cNvPr id="3232" name="Rectangle 287"/>
            <p:cNvSpPr>
              <a:spLocks noChangeArrowheads="1"/>
            </p:cNvSpPr>
            <p:nvPr/>
          </p:nvSpPr>
          <p:spPr bwMode="auto">
            <a:xfrm>
              <a:off x="4278" y="2229"/>
              <a:ext cx="116" cy="218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3" name="Rectangle 288"/>
            <p:cNvSpPr>
              <a:spLocks noChangeArrowheads="1"/>
            </p:cNvSpPr>
            <p:nvPr/>
          </p:nvSpPr>
          <p:spPr bwMode="auto">
            <a:xfrm>
              <a:off x="4221" y="2281"/>
              <a:ext cx="57" cy="118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4" name="Line 289"/>
            <p:cNvSpPr>
              <a:spLocks noChangeShapeType="1"/>
            </p:cNvSpPr>
            <p:nvPr/>
          </p:nvSpPr>
          <p:spPr bwMode="auto">
            <a:xfrm>
              <a:off x="4390" y="2338"/>
              <a:ext cx="135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5" name="Freeform 290"/>
            <p:cNvSpPr>
              <a:spLocks/>
            </p:cNvSpPr>
            <p:nvPr/>
          </p:nvSpPr>
          <p:spPr bwMode="auto">
            <a:xfrm>
              <a:off x="4506" y="2309"/>
              <a:ext cx="105" cy="58"/>
            </a:xfrm>
            <a:custGeom>
              <a:avLst/>
              <a:gdLst>
                <a:gd name="T0" fmla="*/ 0 w 105"/>
                <a:gd name="T1" fmla="*/ 58 h 58"/>
                <a:gd name="T2" fmla="*/ 105 w 105"/>
                <a:gd name="T3" fmla="*/ 29 h 58"/>
                <a:gd name="T4" fmla="*/ 0 w 105"/>
                <a:gd name="T5" fmla="*/ 0 h 58"/>
                <a:gd name="T6" fmla="*/ 0 w 105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58"/>
                <a:gd name="T14" fmla="*/ 105 w 105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58">
                  <a:moveTo>
                    <a:pt x="0" y="58"/>
                  </a:moveTo>
                  <a:lnTo>
                    <a:pt x="105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6" name="Rectangle 291"/>
            <p:cNvSpPr>
              <a:spLocks noChangeArrowheads="1"/>
            </p:cNvSpPr>
            <p:nvPr/>
          </p:nvSpPr>
          <p:spPr bwMode="auto">
            <a:xfrm>
              <a:off x="4608" y="2162"/>
              <a:ext cx="413" cy="349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7" name="Line 292"/>
            <p:cNvSpPr>
              <a:spLocks noChangeShapeType="1"/>
            </p:cNvSpPr>
            <p:nvPr/>
          </p:nvSpPr>
          <p:spPr bwMode="auto">
            <a:xfrm>
              <a:off x="5024" y="2338"/>
              <a:ext cx="23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8" name="Freeform 293"/>
            <p:cNvSpPr>
              <a:spLocks/>
            </p:cNvSpPr>
            <p:nvPr/>
          </p:nvSpPr>
          <p:spPr bwMode="auto">
            <a:xfrm>
              <a:off x="5238" y="2309"/>
              <a:ext cx="103" cy="58"/>
            </a:xfrm>
            <a:custGeom>
              <a:avLst/>
              <a:gdLst>
                <a:gd name="T0" fmla="*/ 0 w 103"/>
                <a:gd name="T1" fmla="*/ 58 h 58"/>
                <a:gd name="T2" fmla="*/ 103 w 103"/>
                <a:gd name="T3" fmla="*/ 29 h 58"/>
                <a:gd name="T4" fmla="*/ 0 w 103"/>
                <a:gd name="T5" fmla="*/ 0 h 58"/>
                <a:gd name="T6" fmla="*/ 0 w 103"/>
                <a:gd name="T7" fmla="*/ 5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58"/>
                <a:gd name="T14" fmla="*/ 103 w 103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58">
                  <a:moveTo>
                    <a:pt x="0" y="58"/>
                  </a:moveTo>
                  <a:lnTo>
                    <a:pt x="103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9" name="Rectangle 294"/>
            <p:cNvSpPr>
              <a:spLocks noChangeArrowheads="1"/>
            </p:cNvSpPr>
            <p:nvPr/>
          </p:nvSpPr>
          <p:spPr bwMode="auto">
            <a:xfrm>
              <a:off x="4672" y="2215"/>
              <a:ext cx="3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Digital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40" name="Rectangle 295"/>
            <p:cNvSpPr>
              <a:spLocks noChangeArrowheads="1"/>
            </p:cNvSpPr>
            <p:nvPr/>
          </p:nvSpPr>
          <p:spPr bwMode="auto">
            <a:xfrm>
              <a:off x="4644" y="2331"/>
              <a:ext cx="36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System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41" name="Rectangle 296"/>
            <p:cNvSpPr>
              <a:spLocks noChangeArrowheads="1"/>
            </p:cNvSpPr>
            <p:nvPr/>
          </p:nvSpPr>
          <p:spPr bwMode="auto">
            <a:xfrm>
              <a:off x="4409" y="2191"/>
              <a:ext cx="1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b=0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42" name="Rectangle 297"/>
            <p:cNvSpPr>
              <a:spLocks noChangeArrowheads="1"/>
            </p:cNvSpPr>
            <p:nvPr/>
          </p:nvSpPr>
          <p:spPr bwMode="auto">
            <a:xfrm>
              <a:off x="5040" y="2191"/>
              <a:ext cx="1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F=0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43" name="Freeform 317"/>
            <p:cNvSpPr>
              <a:spLocks noEditPoints="1"/>
            </p:cNvSpPr>
            <p:nvPr/>
          </p:nvSpPr>
          <p:spPr bwMode="auto">
            <a:xfrm>
              <a:off x="5280" y="2133"/>
              <a:ext cx="237" cy="269"/>
            </a:xfrm>
            <a:custGeom>
              <a:avLst/>
              <a:gdLst>
                <a:gd name="T0" fmla="*/ 134 w 237"/>
                <a:gd name="T1" fmla="*/ 269 h 269"/>
                <a:gd name="T2" fmla="*/ 150 w 237"/>
                <a:gd name="T3" fmla="*/ 260 h 269"/>
                <a:gd name="T4" fmla="*/ 157 w 237"/>
                <a:gd name="T5" fmla="*/ 250 h 269"/>
                <a:gd name="T6" fmla="*/ 160 w 237"/>
                <a:gd name="T7" fmla="*/ 234 h 269"/>
                <a:gd name="T8" fmla="*/ 163 w 237"/>
                <a:gd name="T9" fmla="*/ 192 h 269"/>
                <a:gd name="T10" fmla="*/ 173 w 237"/>
                <a:gd name="T11" fmla="*/ 180 h 269"/>
                <a:gd name="T12" fmla="*/ 224 w 237"/>
                <a:gd name="T13" fmla="*/ 132 h 269"/>
                <a:gd name="T14" fmla="*/ 234 w 237"/>
                <a:gd name="T15" fmla="*/ 112 h 269"/>
                <a:gd name="T16" fmla="*/ 237 w 237"/>
                <a:gd name="T17" fmla="*/ 84 h 269"/>
                <a:gd name="T18" fmla="*/ 224 w 237"/>
                <a:gd name="T19" fmla="*/ 48 h 269"/>
                <a:gd name="T20" fmla="*/ 202 w 237"/>
                <a:gd name="T21" fmla="*/ 29 h 269"/>
                <a:gd name="T22" fmla="*/ 173 w 237"/>
                <a:gd name="T23" fmla="*/ 13 h 269"/>
                <a:gd name="T24" fmla="*/ 160 w 237"/>
                <a:gd name="T25" fmla="*/ 7 h 269"/>
                <a:gd name="T26" fmla="*/ 131 w 237"/>
                <a:gd name="T27" fmla="*/ 0 h 269"/>
                <a:gd name="T28" fmla="*/ 96 w 237"/>
                <a:gd name="T29" fmla="*/ 3 h 269"/>
                <a:gd name="T30" fmla="*/ 74 w 237"/>
                <a:gd name="T31" fmla="*/ 7 h 269"/>
                <a:gd name="T32" fmla="*/ 54 w 237"/>
                <a:gd name="T33" fmla="*/ 16 h 269"/>
                <a:gd name="T34" fmla="*/ 22 w 237"/>
                <a:gd name="T35" fmla="*/ 42 h 269"/>
                <a:gd name="T36" fmla="*/ 6 w 237"/>
                <a:gd name="T37" fmla="*/ 64 h 269"/>
                <a:gd name="T38" fmla="*/ 0 w 237"/>
                <a:gd name="T39" fmla="*/ 93 h 269"/>
                <a:gd name="T40" fmla="*/ 6 w 237"/>
                <a:gd name="T41" fmla="*/ 119 h 269"/>
                <a:gd name="T42" fmla="*/ 26 w 237"/>
                <a:gd name="T43" fmla="*/ 148 h 269"/>
                <a:gd name="T44" fmla="*/ 74 w 237"/>
                <a:gd name="T45" fmla="*/ 189 h 269"/>
                <a:gd name="T46" fmla="*/ 80 w 237"/>
                <a:gd name="T47" fmla="*/ 196 h 269"/>
                <a:gd name="T48" fmla="*/ 77 w 237"/>
                <a:gd name="T49" fmla="*/ 237 h 269"/>
                <a:gd name="T50" fmla="*/ 80 w 237"/>
                <a:gd name="T51" fmla="*/ 250 h 269"/>
                <a:gd name="T52" fmla="*/ 90 w 237"/>
                <a:gd name="T53" fmla="*/ 260 h 269"/>
                <a:gd name="T54" fmla="*/ 109 w 237"/>
                <a:gd name="T55" fmla="*/ 266 h 269"/>
                <a:gd name="T56" fmla="*/ 125 w 237"/>
                <a:gd name="T57" fmla="*/ 269 h 269"/>
                <a:gd name="T58" fmla="*/ 109 w 237"/>
                <a:gd name="T59" fmla="*/ 266 h 269"/>
                <a:gd name="T60" fmla="*/ 90 w 237"/>
                <a:gd name="T61" fmla="*/ 256 h 269"/>
                <a:gd name="T62" fmla="*/ 86 w 237"/>
                <a:gd name="T63" fmla="*/ 250 h 269"/>
                <a:gd name="T64" fmla="*/ 80 w 237"/>
                <a:gd name="T65" fmla="*/ 237 h 269"/>
                <a:gd name="T66" fmla="*/ 80 w 237"/>
                <a:gd name="T67" fmla="*/ 196 h 269"/>
                <a:gd name="T68" fmla="*/ 74 w 237"/>
                <a:gd name="T69" fmla="*/ 183 h 269"/>
                <a:gd name="T70" fmla="*/ 22 w 237"/>
                <a:gd name="T71" fmla="*/ 138 h 269"/>
                <a:gd name="T72" fmla="*/ 10 w 237"/>
                <a:gd name="T73" fmla="*/ 119 h 269"/>
                <a:gd name="T74" fmla="*/ 6 w 237"/>
                <a:gd name="T75" fmla="*/ 87 h 269"/>
                <a:gd name="T76" fmla="*/ 13 w 237"/>
                <a:gd name="T77" fmla="*/ 61 h 269"/>
                <a:gd name="T78" fmla="*/ 32 w 237"/>
                <a:gd name="T79" fmla="*/ 35 h 269"/>
                <a:gd name="T80" fmla="*/ 61 w 237"/>
                <a:gd name="T81" fmla="*/ 16 h 269"/>
                <a:gd name="T82" fmla="*/ 80 w 237"/>
                <a:gd name="T83" fmla="*/ 10 h 269"/>
                <a:gd name="T84" fmla="*/ 102 w 237"/>
                <a:gd name="T85" fmla="*/ 3 h 269"/>
                <a:gd name="T86" fmla="*/ 138 w 237"/>
                <a:gd name="T87" fmla="*/ 3 h 269"/>
                <a:gd name="T88" fmla="*/ 160 w 237"/>
                <a:gd name="T89" fmla="*/ 10 h 269"/>
                <a:gd name="T90" fmla="*/ 179 w 237"/>
                <a:gd name="T91" fmla="*/ 16 h 269"/>
                <a:gd name="T92" fmla="*/ 208 w 237"/>
                <a:gd name="T93" fmla="*/ 35 h 269"/>
                <a:gd name="T94" fmla="*/ 221 w 237"/>
                <a:gd name="T95" fmla="*/ 55 h 269"/>
                <a:gd name="T96" fmla="*/ 234 w 237"/>
                <a:gd name="T97" fmla="*/ 87 h 269"/>
                <a:gd name="T98" fmla="*/ 230 w 237"/>
                <a:gd name="T99" fmla="*/ 112 h 269"/>
                <a:gd name="T100" fmla="*/ 214 w 237"/>
                <a:gd name="T101" fmla="*/ 138 h 269"/>
                <a:gd name="T102" fmla="*/ 166 w 237"/>
                <a:gd name="T103" fmla="*/ 176 h 269"/>
                <a:gd name="T104" fmla="*/ 157 w 237"/>
                <a:gd name="T105" fmla="*/ 196 h 269"/>
                <a:gd name="T106" fmla="*/ 157 w 237"/>
                <a:gd name="T107" fmla="*/ 237 h 269"/>
                <a:gd name="T108" fmla="*/ 150 w 237"/>
                <a:gd name="T109" fmla="*/ 250 h 269"/>
                <a:gd name="T110" fmla="*/ 147 w 237"/>
                <a:gd name="T111" fmla="*/ 256 h 269"/>
                <a:gd name="T112" fmla="*/ 131 w 237"/>
                <a:gd name="T113" fmla="*/ 266 h 269"/>
                <a:gd name="T114" fmla="*/ 118 w 237"/>
                <a:gd name="T115" fmla="*/ 266 h 26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7"/>
                <a:gd name="T175" fmla="*/ 0 h 269"/>
                <a:gd name="T176" fmla="*/ 237 w 237"/>
                <a:gd name="T177" fmla="*/ 269 h 26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7" h="269">
                  <a:moveTo>
                    <a:pt x="125" y="269"/>
                  </a:moveTo>
                  <a:lnTo>
                    <a:pt x="125" y="269"/>
                  </a:lnTo>
                  <a:lnTo>
                    <a:pt x="128" y="269"/>
                  </a:lnTo>
                  <a:lnTo>
                    <a:pt x="131" y="269"/>
                  </a:lnTo>
                  <a:lnTo>
                    <a:pt x="131" y="266"/>
                  </a:lnTo>
                  <a:lnTo>
                    <a:pt x="131" y="269"/>
                  </a:lnTo>
                  <a:lnTo>
                    <a:pt x="134" y="269"/>
                  </a:lnTo>
                  <a:lnTo>
                    <a:pt x="138" y="266"/>
                  </a:lnTo>
                  <a:lnTo>
                    <a:pt x="141" y="266"/>
                  </a:lnTo>
                  <a:lnTo>
                    <a:pt x="144" y="266"/>
                  </a:lnTo>
                  <a:lnTo>
                    <a:pt x="144" y="263"/>
                  </a:lnTo>
                  <a:lnTo>
                    <a:pt x="147" y="260"/>
                  </a:lnTo>
                  <a:lnTo>
                    <a:pt x="150" y="260"/>
                  </a:lnTo>
                  <a:lnTo>
                    <a:pt x="154" y="256"/>
                  </a:lnTo>
                  <a:lnTo>
                    <a:pt x="150" y="256"/>
                  </a:lnTo>
                  <a:lnTo>
                    <a:pt x="154" y="256"/>
                  </a:lnTo>
                  <a:lnTo>
                    <a:pt x="157" y="253"/>
                  </a:lnTo>
                  <a:lnTo>
                    <a:pt x="157" y="250"/>
                  </a:lnTo>
                  <a:lnTo>
                    <a:pt x="154" y="250"/>
                  </a:lnTo>
                  <a:lnTo>
                    <a:pt x="157" y="250"/>
                  </a:lnTo>
                  <a:lnTo>
                    <a:pt x="160" y="247"/>
                  </a:lnTo>
                  <a:lnTo>
                    <a:pt x="160" y="244"/>
                  </a:lnTo>
                  <a:lnTo>
                    <a:pt x="160" y="240"/>
                  </a:lnTo>
                  <a:lnTo>
                    <a:pt x="160" y="237"/>
                  </a:lnTo>
                  <a:lnTo>
                    <a:pt x="160" y="234"/>
                  </a:lnTo>
                  <a:lnTo>
                    <a:pt x="160" y="231"/>
                  </a:lnTo>
                  <a:lnTo>
                    <a:pt x="160" y="224"/>
                  </a:lnTo>
                  <a:lnTo>
                    <a:pt x="160" y="218"/>
                  </a:lnTo>
                  <a:lnTo>
                    <a:pt x="160" y="212"/>
                  </a:lnTo>
                  <a:lnTo>
                    <a:pt x="160" y="205"/>
                  </a:lnTo>
                  <a:lnTo>
                    <a:pt x="160" y="199"/>
                  </a:lnTo>
                  <a:lnTo>
                    <a:pt x="160" y="196"/>
                  </a:lnTo>
                  <a:lnTo>
                    <a:pt x="163" y="192"/>
                  </a:lnTo>
                  <a:lnTo>
                    <a:pt x="163" y="189"/>
                  </a:lnTo>
                  <a:lnTo>
                    <a:pt x="160" y="189"/>
                  </a:lnTo>
                  <a:lnTo>
                    <a:pt x="163" y="189"/>
                  </a:lnTo>
                  <a:lnTo>
                    <a:pt x="166" y="183"/>
                  </a:lnTo>
                  <a:lnTo>
                    <a:pt x="173" y="180"/>
                  </a:lnTo>
                  <a:lnTo>
                    <a:pt x="170" y="176"/>
                  </a:lnTo>
                  <a:lnTo>
                    <a:pt x="173" y="180"/>
                  </a:lnTo>
                  <a:lnTo>
                    <a:pt x="182" y="170"/>
                  </a:lnTo>
                  <a:lnTo>
                    <a:pt x="198" y="157"/>
                  </a:lnTo>
                  <a:lnTo>
                    <a:pt x="205" y="154"/>
                  </a:lnTo>
                  <a:lnTo>
                    <a:pt x="211" y="148"/>
                  </a:lnTo>
                  <a:lnTo>
                    <a:pt x="218" y="138"/>
                  </a:lnTo>
                  <a:lnTo>
                    <a:pt x="218" y="141"/>
                  </a:lnTo>
                  <a:lnTo>
                    <a:pt x="218" y="138"/>
                  </a:lnTo>
                  <a:lnTo>
                    <a:pt x="224" y="132"/>
                  </a:lnTo>
                  <a:lnTo>
                    <a:pt x="227" y="128"/>
                  </a:lnTo>
                  <a:lnTo>
                    <a:pt x="227" y="125"/>
                  </a:lnTo>
                  <a:lnTo>
                    <a:pt x="227" y="128"/>
                  </a:lnTo>
                  <a:lnTo>
                    <a:pt x="230" y="122"/>
                  </a:lnTo>
                  <a:lnTo>
                    <a:pt x="230" y="119"/>
                  </a:lnTo>
                  <a:lnTo>
                    <a:pt x="234" y="112"/>
                  </a:lnTo>
                  <a:lnTo>
                    <a:pt x="230" y="112"/>
                  </a:lnTo>
                  <a:lnTo>
                    <a:pt x="234" y="112"/>
                  </a:lnTo>
                  <a:lnTo>
                    <a:pt x="237" y="109"/>
                  </a:lnTo>
                  <a:lnTo>
                    <a:pt x="237" y="103"/>
                  </a:lnTo>
                  <a:lnTo>
                    <a:pt x="237" y="96"/>
                  </a:lnTo>
                  <a:lnTo>
                    <a:pt x="237" y="93"/>
                  </a:lnTo>
                  <a:lnTo>
                    <a:pt x="237" y="87"/>
                  </a:lnTo>
                  <a:lnTo>
                    <a:pt x="237" y="84"/>
                  </a:lnTo>
                  <a:lnTo>
                    <a:pt x="237" y="77"/>
                  </a:lnTo>
                  <a:lnTo>
                    <a:pt x="234" y="74"/>
                  </a:lnTo>
                  <a:lnTo>
                    <a:pt x="234" y="71"/>
                  </a:lnTo>
                  <a:lnTo>
                    <a:pt x="230" y="64"/>
                  </a:lnTo>
                  <a:lnTo>
                    <a:pt x="230" y="61"/>
                  </a:lnTo>
                  <a:lnTo>
                    <a:pt x="227" y="55"/>
                  </a:lnTo>
                  <a:lnTo>
                    <a:pt x="224" y="52"/>
                  </a:lnTo>
                  <a:lnTo>
                    <a:pt x="224" y="48"/>
                  </a:lnTo>
                  <a:lnTo>
                    <a:pt x="221" y="45"/>
                  </a:lnTo>
                  <a:lnTo>
                    <a:pt x="218" y="45"/>
                  </a:lnTo>
                  <a:lnTo>
                    <a:pt x="221" y="45"/>
                  </a:lnTo>
                  <a:lnTo>
                    <a:pt x="218" y="42"/>
                  </a:lnTo>
                  <a:lnTo>
                    <a:pt x="218" y="39"/>
                  </a:lnTo>
                  <a:lnTo>
                    <a:pt x="218" y="42"/>
                  </a:lnTo>
                  <a:lnTo>
                    <a:pt x="211" y="35"/>
                  </a:lnTo>
                  <a:lnTo>
                    <a:pt x="202" y="29"/>
                  </a:lnTo>
                  <a:lnTo>
                    <a:pt x="202" y="26"/>
                  </a:lnTo>
                  <a:lnTo>
                    <a:pt x="195" y="23"/>
                  </a:lnTo>
                  <a:lnTo>
                    <a:pt x="186" y="16"/>
                  </a:lnTo>
                  <a:lnTo>
                    <a:pt x="179" y="13"/>
                  </a:lnTo>
                  <a:lnTo>
                    <a:pt x="173" y="13"/>
                  </a:lnTo>
                  <a:lnTo>
                    <a:pt x="170" y="10"/>
                  </a:lnTo>
                  <a:lnTo>
                    <a:pt x="173" y="10"/>
                  </a:lnTo>
                  <a:lnTo>
                    <a:pt x="170" y="10"/>
                  </a:lnTo>
                  <a:lnTo>
                    <a:pt x="166" y="7"/>
                  </a:lnTo>
                  <a:lnTo>
                    <a:pt x="163" y="7"/>
                  </a:lnTo>
                  <a:lnTo>
                    <a:pt x="166" y="7"/>
                  </a:lnTo>
                  <a:lnTo>
                    <a:pt x="160" y="7"/>
                  </a:lnTo>
                  <a:lnTo>
                    <a:pt x="154" y="3"/>
                  </a:lnTo>
                  <a:lnTo>
                    <a:pt x="147" y="3"/>
                  </a:lnTo>
                  <a:lnTo>
                    <a:pt x="141" y="3"/>
                  </a:lnTo>
                  <a:lnTo>
                    <a:pt x="144" y="3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1" y="0"/>
                  </a:lnTo>
                  <a:lnTo>
                    <a:pt x="125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96" y="3"/>
                  </a:lnTo>
                  <a:lnTo>
                    <a:pt x="90" y="3"/>
                  </a:lnTo>
                  <a:lnTo>
                    <a:pt x="83" y="3"/>
                  </a:lnTo>
                  <a:lnTo>
                    <a:pt x="80" y="7"/>
                  </a:lnTo>
                  <a:lnTo>
                    <a:pt x="77" y="7"/>
                  </a:lnTo>
                  <a:lnTo>
                    <a:pt x="74" y="7"/>
                  </a:lnTo>
                  <a:lnTo>
                    <a:pt x="77" y="7"/>
                  </a:lnTo>
                  <a:lnTo>
                    <a:pt x="74" y="7"/>
                  </a:lnTo>
                  <a:lnTo>
                    <a:pt x="67" y="10"/>
                  </a:lnTo>
                  <a:lnTo>
                    <a:pt x="64" y="10"/>
                  </a:lnTo>
                  <a:lnTo>
                    <a:pt x="67" y="10"/>
                  </a:lnTo>
                  <a:lnTo>
                    <a:pt x="64" y="13"/>
                  </a:lnTo>
                  <a:lnTo>
                    <a:pt x="58" y="13"/>
                  </a:lnTo>
                  <a:lnTo>
                    <a:pt x="54" y="16"/>
                  </a:lnTo>
                  <a:lnTo>
                    <a:pt x="51" y="16"/>
                  </a:lnTo>
                  <a:lnTo>
                    <a:pt x="54" y="16"/>
                  </a:lnTo>
                  <a:lnTo>
                    <a:pt x="45" y="23"/>
                  </a:lnTo>
                  <a:lnTo>
                    <a:pt x="35" y="26"/>
                  </a:lnTo>
                  <a:lnTo>
                    <a:pt x="35" y="29"/>
                  </a:lnTo>
                  <a:lnTo>
                    <a:pt x="29" y="35"/>
                  </a:lnTo>
                  <a:lnTo>
                    <a:pt x="22" y="42"/>
                  </a:lnTo>
                  <a:lnTo>
                    <a:pt x="22" y="39"/>
                  </a:lnTo>
                  <a:lnTo>
                    <a:pt x="22" y="42"/>
                  </a:lnTo>
                  <a:lnTo>
                    <a:pt x="19" y="45"/>
                  </a:lnTo>
                  <a:lnTo>
                    <a:pt x="16" y="48"/>
                  </a:lnTo>
                  <a:lnTo>
                    <a:pt x="13" y="52"/>
                  </a:lnTo>
                  <a:lnTo>
                    <a:pt x="13" y="55"/>
                  </a:lnTo>
                  <a:lnTo>
                    <a:pt x="13" y="52"/>
                  </a:lnTo>
                  <a:lnTo>
                    <a:pt x="10" y="55"/>
                  </a:lnTo>
                  <a:lnTo>
                    <a:pt x="10" y="61"/>
                  </a:lnTo>
                  <a:lnTo>
                    <a:pt x="6" y="64"/>
                  </a:lnTo>
                  <a:lnTo>
                    <a:pt x="3" y="71"/>
                  </a:lnTo>
                  <a:lnTo>
                    <a:pt x="3" y="74"/>
                  </a:lnTo>
                  <a:lnTo>
                    <a:pt x="3" y="77"/>
                  </a:lnTo>
                  <a:lnTo>
                    <a:pt x="3" y="84"/>
                  </a:lnTo>
                  <a:lnTo>
                    <a:pt x="0" y="87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3" y="103"/>
                  </a:lnTo>
                  <a:lnTo>
                    <a:pt x="3" y="109"/>
                  </a:lnTo>
                  <a:lnTo>
                    <a:pt x="3" y="112"/>
                  </a:lnTo>
                  <a:lnTo>
                    <a:pt x="6" y="112"/>
                  </a:lnTo>
                  <a:lnTo>
                    <a:pt x="3" y="112"/>
                  </a:lnTo>
                  <a:lnTo>
                    <a:pt x="6" y="119"/>
                  </a:lnTo>
                  <a:lnTo>
                    <a:pt x="10" y="122"/>
                  </a:lnTo>
                  <a:lnTo>
                    <a:pt x="10" y="128"/>
                  </a:lnTo>
                  <a:lnTo>
                    <a:pt x="10" y="125"/>
                  </a:lnTo>
                  <a:lnTo>
                    <a:pt x="10" y="128"/>
                  </a:lnTo>
                  <a:lnTo>
                    <a:pt x="13" y="132"/>
                  </a:lnTo>
                  <a:lnTo>
                    <a:pt x="19" y="138"/>
                  </a:lnTo>
                  <a:lnTo>
                    <a:pt x="19" y="141"/>
                  </a:lnTo>
                  <a:lnTo>
                    <a:pt x="19" y="138"/>
                  </a:lnTo>
                  <a:lnTo>
                    <a:pt x="26" y="148"/>
                  </a:lnTo>
                  <a:lnTo>
                    <a:pt x="32" y="154"/>
                  </a:lnTo>
                  <a:lnTo>
                    <a:pt x="38" y="157"/>
                  </a:lnTo>
                  <a:lnTo>
                    <a:pt x="54" y="170"/>
                  </a:lnTo>
                  <a:lnTo>
                    <a:pt x="67" y="180"/>
                  </a:lnTo>
                  <a:lnTo>
                    <a:pt x="67" y="176"/>
                  </a:lnTo>
                  <a:lnTo>
                    <a:pt x="67" y="180"/>
                  </a:lnTo>
                  <a:lnTo>
                    <a:pt x="70" y="183"/>
                  </a:lnTo>
                  <a:lnTo>
                    <a:pt x="74" y="189"/>
                  </a:lnTo>
                  <a:lnTo>
                    <a:pt x="77" y="189"/>
                  </a:lnTo>
                  <a:lnTo>
                    <a:pt x="74" y="189"/>
                  </a:lnTo>
                  <a:lnTo>
                    <a:pt x="74" y="192"/>
                  </a:lnTo>
                  <a:lnTo>
                    <a:pt x="74" y="189"/>
                  </a:lnTo>
                  <a:lnTo>
                    <a:pt x="77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7" y="196"/>
                  </a:lnTo>
                  <a:lnTo>
                    <a:pt x="80" y="196"/>
                  </a:lnTo>
                  <a:lnTo>
                    <a:pt x="77" y="196"/>
                  </a:lnTo>
                  <a:lnTo>
                    <a:pt x="77" y="199"/>
                  </a:lnTo>
                  <a:lnTo>
                    <a:pt x="77" y="205"/>
                  </a:lnTo>
                  <a:lnTo>
                    <a:pt x="77" y="212"/>
                  </a:lnTo>
                  <a:lnTo>
                    <a:pt x="77" y="218"/>
                  </a:lnTo>
                  <a:lnTo>
                    <a:pt x="77" y="224"/>
                  </a:lnTo>
                  <a:lnTo>
                    <a:pt x="77" y="231"/>
                  </a:lnTo>
                  <a:lnTo>
                    <a:pt x="77" y="234"/>
                  </a:lnTo>
                  <a:lnTo>
                    <a:pt x="77" y="237"/>
                  </a:lnTo>
                  <a:lnTo>
                    <a:pt x="77" y="240"/>
                  </a:lnTo>
                  <a:lnTo>
                    <a:pt x="77" y="244"/>
                  </a:lnTo>
                  <a:lnTo>
                    <a:pt x="80" y="247"/>
                  </a:lnTo>
                  <a:lnTo>
                    <a:pt x="80" y="250"/>
                  </a:lnTo>
                  <a:lnTo>
                    <a:pt x="83" y="250"/>
                  </a:lnTo>
                  <a:lnTo>
                    <a:pt x="80" y="250"/>
                  </a:lnTo>
                  <a:lnTo>
                    <a:pt x="83" y="253"/>
                  </a:lnTo>
                  <a:lnTo>
                    <a:pt x="86" y="256"/>
                  </a:lnTo>
                  <a:lnTo>
                    <a:pt x="86" y="260"/>
                  </a:lnTo>
                  <a:lnTo>
                    <a:pt x="90" y="260"/>
                  </a:lnTo>
                  <a:lnTo>
                    <a:pt x="93" y="263"/>
                  </a:lnTo>
                  <a:lnTo>
                    <a:pt x="96" y="266"/>
                  </a:lnTo>
                  <a:lnTo>
                    <a:pt x="99" y="266"/>
                  </a:lnTo>
                  <a:lnTo>
                    <a:pt x="102" y="269"/>
                  </a:lnTo>
                  <a:lnTo>
                    <a:pt x="109" y="269"/>
                  </a:lnTo>
                  <a:lnTo>
                    <a:pt x="109" y="266"/>
                  </a:lnTo>
                  <a:lnTo>
                    <a:pt x="106" y="269"/>
                  </a:lnTo>
                  <a:lnTo>
                    <a:pt x="109" y="269"/>
                  </a:lnTo>
                  <a:lnTo>
                    <a:pt x="112" y="269"/>
                  </a:lnTo>
                  <a:lnTo>
                    <a:pt x="115" y="269"/>
                  </a:lnTo>
                  <a:lnTo>
                    <a:pt x="118" y="269"/>
                  </a:lnTo>
                  <a:lnTo>
                    <a:pt x="125" y="269"/>
                  </a:lnTo>
                  <a:close/>
                  <a:moveTo>
                    <a:pt x="118" y="266"/>
                  </a:moveTo>
                  <a:lnTo>
                    <a:pt x="115" y="266"/>
                  </a:lnTo>
                  <a:lnTo>
                    <a:pt x="115" y="269"/>
                  </a:lnTo>
                  <a:lnTo>
                    <a:pt x="115" y="266"/>
                  </a:lnTo>
                  <a:lnTo>
                    <a:pt x="112" y="266"/>
                  </a:lnTo>
                  <a:lnTo>
                    <a:pt x="112" y="269"/>
                  </a:lnTo>
                  <a:lnTo>
                    <a:pt x="112" y="266"/>
                  </a:lnTo>
                  <a:lnTo>
                    <a:pt x="109" y="266"/>
                  </a:lnTo>
                  <a:lnTo>
                    <a:pt x="106" y="266"/>
                  </a:lnTo>
                  <a:lnTo>
                    <a:pt x="102" y="266"/>
                  </a:lnTo>
                  <a:lnTo>
                    <a:pt x="106" y="266"/>
                  </a:lnTo>
                  <a:lnTo>
                    <a:pt x="99" y="263"/>
                  </a:lnTo>
                  <a:lnTo>
                    <a:pt x="96" y="263"/>
                  </a:lnTo>
                  <a:lnTo>
                    <a:pt x="99" y="263"/>
                  </a:lnTo>
                  <a:lnTo>
                    <a:pt x="96" y="260"/>
                  </a:lnTo>
                  <a:lnTo>
                    <a:pt x="93" y="260"/>
                  </a:lnTo>
                  <a:lnTo>
                    <a:pt x="90" y="256"/>
                  </a:lnTo>
                  <a:lnTo>
                    <a:pt x="90" y="253"/>
                  </a:lnTo>
                  <a:lnTo>
                    <a:pt x="86" y="253"/>
                  </a:lnTo>
                  <a:lnTo>
                    <a:pt x="90" y="253"/>
                  </a:lnTo>
                  <a:lnTo>
                    <a:pt x="86" y="253"/>
                  </a:lnTo>
                  <a:lnTo>
                    <a:pt x="83" y="253"/>
                  </a:lnTo>
                  <a:lnTo>
                    <a:pt x="86" y="253"/>
                  </a:lnTo>
                  <a:lnTo>
                    <a:pt x="86" y="250"/>
                  </a:lnTo>
                  <a:lnTo>
                    <a:pt x="83" y="247"/>
                  </a:lnTo>
                  <a:lnTo>
                    <a:pt x="80" y="247"/>
                  </a:lnTo>
                  <a:lnTo>
                    <a:pt x="83" y="247"/>
                  </a:lnTo>
                  <a:lnTo>
                    <a:pt x="83" y="244"/>
                  </a:lnTo>
                  <a:lnTo>
                    <a:pt x="80" y="240"/>
                  </a:lnTo>
                  <a:lnTo>
                    <a:pt x="80" y="237"/>
                  </a:lnTo>
                  <a:lnTo>
                    <a:pt x="80" y="234"/>
                  </a:lnTo>
                  <a:lnTo>
                    <a:pt x="80" y="231"/>
                  </a:lnTo>
                  <a:lnTo>
                    <a:pt x="80" y="224"/>
                  </a:lnTo>
                  <a:lnTo>
                    <a:pt x="80" y="218"/>
                  </a:lnTo>
                  <a:lnTo>
                    <a:pt x="80" y="212"/>
                  </a:lnTo>
                  <a:lnTo>
                    <a:pt x="80" y="205"/>
                  </a:lnTo>
                  <a:lnTo>
                    <a:pt x="80" y="199"/>
                  </a:lnTo>
                  <a:lnTo>
                    <a:pt x="80" y="196"/>
                  </a:lnTo>
                  <a:lnTo>
                    <a:pt x="80" y="192"/>
                  </a:lnTo>
                  <a:lnTo>
                    <a:pt x="80" y="189"/>
                  </a:lnTo>
                  <a:lnTo>
                    <a:pt x="77" y="189"/>
                  </a:lnTo>
                  <a:lnTo>
                    <a:pt x="80" y="189"/>
                  </a:lnTo>
                  <a:lnTo>
                    <a:pt x="80" y="186"/>
                  </a:lnTo>
                  <a:lnTo>
                    <a:pt x="74" y="183"/>
                  </a:lnTo>
                  <a:lnTo>
                    <a:pt x="70" y="176"/>
                  </a:lnTo>
                  <a:lnTo>
                    <a:pt x="58" y="167"/>
                  </a:lnTo>
                  <a:lnTo>
                    <a:pt x="42" y="157"/>
                  </a:lnTo>
                  <a:lnTo>
                    <a:pt x="35" y="151"/>
                  </a:lnTo>
                  <a:lnTo>
                    <a:pt x="29" y="144"/>
                  </a:lnTo>
                  <a:lnTo>
                    <a:pt x="22" y="138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16" y="125"/>
                  </a:lnTo>
                  <a:lnTo>
                    <a:pt x="13" y="122"/>
                  </a:lnTo>
                  <a:lnTo>
                    <a:pt x="10" y="119"/>
                  </a:lnTo>
                  <a:lnTo>
                    <a:pt x="10" y="112"/>
                  </a:lnTo>
                  <a:lnTo>
                    <a:pt x="6" y="109"/>
                  </a:lnTo>
                  <a:lnTo>
                    <a:pt x="3" y="109"/>
                  </a:lnTo>
                  <a:lnTo>
                    <a:pt x="6" y="109"/>
                  </a:lnTo>
                  <a:lnTo>
                    <a:pt x="6" y="103"/>
                  </a:lnTo>
                  <a:lnTo>
                    <a:pt x="6" y="96"/>
                  </a:lnTo>
                  <a:lnTo>
                    <a:pt x="6" y="93"/>
                  </a:lnTo>
                  <a:lnTo>
                    <a:pt x="6" y="87"/>
                  </a:lnTo>
                  <a:lnTo>
                    <a:pt x="3" y="87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6" y="74"/>
                  </a:lnTo>
                  <a:lnTo>
                    <a:pt x="10" y="71"/>
                  </a:lnTo>
                  <a:lnTo>
                    <a:pt x="10" y="64"/>
                  </a:lnTo>
                  <a:lnTo>
                    <a:pt x="13" y="61"/>
                  </a:lnTo>
                  <a:lnTo>
                    <a:pt x="16" y="58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6" y="55"/>
                  </a:lnTo>
                  <a:lnTo>
                    <a:pt x="19" y="48"/>
                  </a:lnTo>
                  <a:lnTo>
                    <a:pt x="22" y="45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6" y="42"/>
                  </a:lnTo>
                  <a:lnTo>
                    <a:pt x="32" y="35"/>
                  </a:lnTo>
                  <a:lnTo>
                    <a:pt x="38" y="29"/>
                  </a:lnTo>
                  <a:lnTo>
                    <a:pt x="45" y="23"/>
                  </a:lnTo>
                  <a:lnTo>
                    <a:pt x="45" y="26"/>
                  </a:lnTo>
                  <a:lnTo>
                    <a:pt x="54" y="19"/>
                  </a:lnTo>
                  <a:lnTo>
                    <a:pt x="54" y="16"/>
                  </a:lnTo>
                  <a:lnTo>
                    <a:pt x="54" y="19"/>
                  </a:lnTo>
                  <a:lnTo>
                    <a:pt x="61" y="16"/>
                  </a:lnTo>
                  <a:lnTo>
                    <a:pt x="64" y="13"/>
                  </a:lnTo>
                  <a:lnTo>
                    <a:pt x="70" y="13"/>
                  </a:lnTo>
                  <a:lnTo>
                    <a:pt x="64" y="16"/>
                  </a:lnTo>
                  <a:lnTo>
                    <a:pt x="70" y="13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80" y="7"/>
                  </a:lnTo>
                  <a:lnTo>
                    <a:pt x="80" y="10"/>
                  </a:lnTo>
                  <a:lnTo>
                    <a:pt x="86" y="7"/>
                  </a:lnTo>
                  <a:lnTo>
                    <a:pt x="90" y="7"/>
                  </a:lnTo>
                  <a:lnTo>
                    <a:pt x="90" y="3"/>
                  </a:lnTo>
                  <a:lnTo>
                    <a:pt x="90" y="7"/>
                  </a:lnTo>
                  <a:lnTo>
                    <a:pt x="96" y="7"/>
                  </a:lnTo>
                  <a:lnTo>
                    <a:pt x="102" y="3"/>
                  </a:lnTo>
                  <a:lnTo>
                    <a:pt x="109" y="3"/>
                  </a:lnTo>
                  <a:lnTo>
                    <a:pt x="106" y="3"/>
                  </a:lnTo>
                  <a:lnTo>
                    <a:pt x="112" y="3"/>
                  </a:lnTo>
                  <a:lnTo>
                    <a:pt x="118" y="3"/>
                  </a:lnTo>
                  <a:lnTo>
                    <a:pt x="125" y="3"/>
                  </a:lnTo>
                  <a:lnTo>
                    <a:pt x="131" y="3"/>
                  </a:lnTo>
                  <a:lnTo>
                    <a:pt x="138" y="3"/>
                  </a:lnTo>
                  <a:lnTo>
                    <a:pt x="141" y="7"/>
                  </a:lnTo>
                  <a:lnTo>
                    <a:pt x="147" y="7"/>
                  </a:lnTo>
                  <a:lnTo>
                    <a:pt x="147" y="3"/>
                  </a:lnTo>
                  <a:lnTo>
                    <a:pt x="147" y="7"/>
                  </a:lnTo>
                  <a:lnTo>
                    <a:pt x="154" y="7"/>
                  </a:lnTo>
                  <a:lnTo>
                    <a:pt x="160" y="10"/>
                  </a:lnTo>
                  <a:lnTo>
                    <a:pt x="160" y="7"/>
                  </a:lnTo>
                  <a:lnTo>
                    <a:pt x="160" y="10"/>
                  </a:lnTo>
                  <a:lnTo>
                    <a:pt x="163" y="10"/>
                  </a:lnTo>
                  <a:lnTo>
                    <a:pt x="170" y="13"/>
                  </a:lnTo>
                  <a:lnTo>
                    <a:pt x="173" y="16"/>
                  </a:lnTo>
                  <a:lnTo>
                    <a:pt x="170" y="13"/>
                  </a:lnTo>
                  <a:lnTo>
                    <a:pt x="173" y="13"/>
                  </a:lnTo>
                  <a:lnTo>
                    <a:pt x="179" y="16"/>
                  </a:lnTo>
                  <a:lnTo>
                    <a:pt x="182" y="19"/>
                  </a:lnTo>
                  <a:lnTo>
                    <a:pt x="182" y="16"/>
                  </a:lnTo>
                  <a:lnTo>
                    <a:pt x="182" y="19"/>
                  </a:lnTo>
                  <a:lnTo>
                    <a:pt x="192" y="26"/>
                  </a:lnTo>
                  <a:lnTo>
                    <a:pt x="192" y="23"/>
                  </a:lnTo>
                  <a:lnTo>
                    <a:pt x="198" y="29"/>
                  </a:lnTo>
                  <a:lnTo>
                    <a:pt x="202" y="29"/>
                  </a:lnTo>
                  <a:lnTo>
                    <a:pt x="198" y="29"/>
                  </a:lnTo>
                  <a:lnTo>
                    <a:pt x="208" y="35"/>
                  </a:lnTo>
                  <a:lnTo>
                    <a:pt x="214" y="42"/>
                  </a:lnTo>
                  <a:lnTo>
                    <a:pt x="218" y="45"/>
                  </a:lnTo>
                  <a:lnTo>
                    <a:pt x="218" y="48"/>
                  </a:lnTo>
                  <a:lnTo>
                    <a:pt x="221" y="52"/>
                  </a:lnTo>
                  <a:lnTo>
                    <a:pt x="221" y="48"/>
                  </a:lnTo>
                  <a:lnTo>
                    <a:pt x="218" y="48"/>
                  </a:lnTo>
                  <a:lnTo>
                    <a:pt x="221" y="55"/>
                  </a:lnTo>
                  <a:lnTo>
                    <a:pt x="224" y="58"/>
                  </a:lnTo>
                  <a:lnTo>
                    <a:pt x="224" y="61"/>
                  </a:lnTo>
                  <a:lnTo>
                    <a:pt x="227" y="64"/>
                  </a:lnTo>
                  <a:lnTo>
                    <a:pt x="230" y="64"/>
                  </a:lnTo>
                  <a:lnTo>
                    <a:pt x="227" y="64"/>
                  </a:lnTo>
                  <a:lnTo>
                    <a:pt x="230" y="71"/>
                  </a:lnTo>
                  <a:lnTo>
                    <a:pt x="230" y="74"/>
                  </a:lnTo>
                  <a:lnTo>
                    <a:pt x="230" y="80"/>
                  </a:lnTo>
                  <a:lnTo>
                    <a:pt x="230" y="84"/>
                  </a:lnTo>
                  <a:lnTo>
                    <a:pt x="234" y="87"/>
                  </a:lnTo>
                  <a:lnTo>
                    <a:pt x="234" y="93"/>
                  </a:lnTo>
                  <a:lnTo>
                    <a:pt x="234" y="96"/>
                  </a:lnTo>
                  <a:lnTo>
                    <a:pt x="230" y="103"/>
                  </a:lnTo>
                  <a:lnTo>
                    <a:pt x="230" y="109"/>
                  </a:lnTo>
                  <a:lnTo>
                    <a:pt x="234" y="109"/>
                  </a:lnTo>
                  <a:lnTo>
                    <a:pt x="230" y="109"/>
                  </a:lnTo>
                  <a:lnTo>
                    <a:pt x="230" y="112"/>
                  </a:lnTo>
                  <a:lnTo>
                    <a:pt x="227" y="119"/>
                  </a:lnTo>
                  <a:lnTo>
                    <a:pt x="230" y="119"/>
                  </a:lnTo>
                  <a:lnTo>
                    <a:pt x="227" y="119"/>
                  </a:lnTo>
                  <a:lnTo>
                    <a:pt x="224" y="122"/>
                  </a:lnTo>
                  <a:lnTo>
                    <a:pt x="224" y="125"/>
                  </a:lnTo>
                  <a:lnTo>
                    <a:pt x="221" y="128"/>
                  </a:lnTo>
                  <a:lnTo>
                    <a:pt x="214" y="138"/>
                  </a:lnTo>
                  <a:lnTo>
                    <a:pt x="218" y="138"/>
                  </a:lnTo>
                  <a:lnTo>
                    <a:pt x="214" y="138"/>
                  </a:lnTo>
                  <a:lnTo>
                    <a:pt x="208" y="144"/>
                  </a:lnTo>
                  <a:lnTo>
                    <a:pt x="202" y="151"/>
                  </a:lnTo>
                  <a:lnTo>
                    <a:pt x="205" y="151"/>
                  </a:lnTo>
                  <a:lnTo>
                    <a:pt x="202" y="151"/>
                  </a:lnTo>
                  <a:lnTo>
                    <a:pt x="195" y="157"/>
                  </a:lnTo>
                  <a:lnTo>
                    <a:pt x="179" y="167"/>
                  </a:lnTo>
                  <a:lnTo>
                    <a:pt x="170" y="176"/>
                  </a:lnTo>
                  <a:lnTo>
                    <a:pt x="166" y="176"/>
                  </a:lnTo>
                  <a:lnTo>
                    <a:pt x="170" y="176"/>
                  </a:lnTo>
                  <a:lnTo>
                    <a:pt x="163" y="183"/>
                  </a:lnTo>
                  <a:lnTo>
                    <a:pt x="160" y="186"/>
                  </a:lnTo>
                  <a:lnTo>
                    <a:pt x="160" y="189"/>
                  </a:lnTo>
                  <a:lnTo>
                    <a:pt x="157" y="192"/>
                  </a:lnTo>
                  <a:lnTo>
                    <a:pt x="160" y="192"/>
                  </a:lnTo>
                  <a:lnTo>
                    <a:pt x="157" y="192"/>
                  </a:lnTo>
                  <a:lnTo>
                    <a:pt x="157" y="196"/>
                  </a:lnTo>
                  <a:lnTo>
                    <a:pt x="157" y="199"/>
                  </a:lnTo>
                  <a:lnTo>
                    <a:pt x="157" y="205"/>
                  </a:lnTo>
                  <a:lnTo>
                    <a:pt x="157" y="212"/>
                  </a:lnTo>
                  <a:lnTo>
                    <a:pt x="157" y="218"/>
                  </a:lnTo>
                  <a:lnTo>
                    <a:pt x="157" y="224"/>
                  </a:lnTo>
                  <a:lnTo>
                    <a:pt x="157" y="231"/>
                  </a:lnTo>
                  <a:lnTo>
                    <a:pt x="157" y="234"/>
                  </a:lnTo>
                  <a:lnTo>
                    <a:pt x="157" y="237"/>
                  </a:lnTo>
                  <a:lnTo>
                    <a:pt x="157" y="240"/>
                  </a:lnTo>
                  <a:lnTo>
                    <a:pt x="160" y="240"/>
                  </a:lnTo>
                  <a:lnTo>
                    <a:pt x="157" y="240"/>
                  </a:lnTo>
                  <a:lnTo>
                    <a:pt x="157" y="244"/>
                  </a:lnTo>
                  <a:lnTo>
                    <a:pt x="154" y="247"/>
                  </a:lnTo>
                  <a:lnTo>
                    <a:pt x="157" y="247"/>
                  </a:lnTo>
                  <a:lnTo>
                    <a:pt x="154" y="250"/>
                  </a:lnTo>
                  <a:lnTo>
                    <a:pt x="150" y="250"/>
                  </a:lnTo>
                  <a:lnTo>
                    <a:pt x="154" y="250"/>
                  </a:lnTo>
                  <a:lnTo>
                    <a:pt x="150" y="253"/>
                  </a:lnTo>
                  <a:lnTo>
                    <a:pt x="154" y="253"/>
                  </a:lnTo>
                  <a:lnTo>
                    <a:pt x="150" y="253"/>
                  </a:lnTo>
                  <a:lnTo>
                    <a:pt x="147" y="256"/>
                  </a:lnTo>
                  <a:lnTo>
                    <a:pt x="150" y="256"/>
                  </a:lnTo>
                  <a:lnTo>
                    <a:pt x="147" y="256"/>
                  </a:lnTo>
                  <a:lnTo>
                    <a:pt x="144" y="260"/>
                  </a:lnTo>
                  <a:lnTo>
                    <a:pt x="141" y="263"/>
                  </a:lnTo>
                  <a:lnTo>
                    <a:pt x="138" y="263"/>
                  </a:lnTo>
                  <a:lnTo>
                    <a:pt x="134" y="266"/>
                  </a:lnTo>
                  <a:lnTo>
                    <a:pt x="131" y="266"/>
                  </a:lnTo>
                  <a:lnTo>
                    <a:pt x="125" y="266"/>
                  </a:lnTo>
                  <a:lnTo>
                    <a:pt x="128" y="269"/>
                  </a:lnTo>
                  <a:lnTo>
                    <a:pt x="128" y="266"/>
                  </a:lnTo>
                  <a:lnTo>
                    <a:pt x="125" y="266"/>
                  </a:lnTo>
                  <a:lnTo>
                    <a:pt x="125" y="269"/>
                  </a:lnTo>
                  <a:lnTo>
                    <a:pt x="125" y="266"/>
                  </a:lnTo>
                  <a:lnTo>
                    <a:pt x="118" y="266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44" name="Freeform 318"/>
            <p:cNvSpPr>
              <a:spLocks noEditPoints="1"/>
            </p:cNvSpPr>
            <p:nvPr/>
          </p:nvSpPr>
          <p:spPr bwMode="auto">
            <a:xfrm>
              <a:off x="5350" y="2249"/>
              <a:ext cx="96" cy="124"/>
            </a:xfrm>
            <a:custGeom>
              <a:avLst/>
              <a:gdLst>
                <a:gd name="T0" fmla="*/ 32 w 96"/>
                <a:gd name="T1" fmla="*/ 64 h 124"/>
                <a:gd name="T2" fmla="*/ 26 w 96"/>
                <a:gd name="T3" fmla="*/ 32 h 124"/>
                <a:gd name="T4" fmla="*/ 13 w 96"/>
                <a:gd name="T5" fmla="*/ 9 h 124"/>
                <a:gd name="T6" fmla="*/ 13 w 96"/>
                <a:gd name="T7" fmla="*/ 9 h 124"/>
                <a:gd name="T8" fmla="*/ 7 w 96"/>
                <a:gd name="T9" fmla="*/ 6 h 124"/>
                <a:gd name="T10" fmla="*/ 23 w 96"/>
                <a:gd name="T11" fmla="*/ 12 h 124"/>
                <a:gd name="T12" fmla="*/ 26 w 96"/>
                <a:gd name="T13" fmla="*/ 12 h 124"/>
                <a:gd name="T14" fmla="*/ 39 w 96"/>
                <a:gd name="T15" fmla="*/ 3 h 124"/>
                <a:gd name="T16" fmla="*/ 52 w 96"/>
                <a:gd name="T17" fmla="*/ 12 h 124"/>
                <a:gd name="T18" fmla="*/ 55 w 96"/>
                <a:gd name="T19" fmla="*/ 12 h 124"/>
                <a:gd name="T20" fmla="*/ 64 w 96"/>
                <a:gd name="T21" fmla="*/ 3 h 124"/>
                <a:gd name="T22" fmla="*/ 74 w 96"/>
                <a:gd name="T23" fmla="*/ 12 h 124"/>
                <a:gd name="T24" fmla="*/ 77 w 96"/>
                <a:gd name="T25" fmla="*/ 12 h 124"/>
                <a:gd name="T26" fmla="*/ 93 w 96"/>
                <a:gd name="T27" fmla="*/ 6 h 124"/>
                <a:gd name="T28" fmla="*/ 71 w 96"/>
                <a:gd name="T29" fmla="*/ 35 h 124"/>
                <a:gd name="T30" fmla="*/ 68 w 96"/>
                <a:gd name="T31" fmla="*/ 35 h 124"/>
                <a:gd name="T32" fmla="*/ 68 w 96"/>
                <a:gd name="T33" fmla="*/ 64 h 124"/>
                <a:gd name="T34" fmla="*/ 71 w 96"/>
                <a:gd name="T35" fmla="*/ 35 h 124"/>
                <a:gd name="T36" fmla="*/ 93 w 96"/>
                <a:gd name="T37" fmla="*/ 6 h 124"/>
                <a:gd name="T38" fmla="*/ 90 w 96"/>
                <a:gd name="T39" fmla="*/ 3 h 124"/>
                <a:gd name="T40" fmla="*/ 77 w 96"/>
                <a:gd name="T41" fmla="*/ 9 h 124"/>
                <a:gd name="T42" fmla="*/ 68 w 96"/>
                <a:gd name="T43" fmla="*/ 3 h 124"/>
                <a:gd name="T44" fmla="*/ 64 w 96"/>
                <a:gd name="T45" fmla="*/ 3 h 124"/>
                <a:gd name="T46" fmla="*/ 52 w 96"/>
                <a:gd name="T47" fmla="*/ 9 h 124"/>
                <a:gd name="T48" fmla="*/ 39 w 96"/>
                <a:gd name="T49" fmla="*/ 3 h 124"/>
                <a:gd name="T50" fmla="*/ 36 w 96"/>
                <a:gd name="T51" fmla="*/ 3 h 124"/>
                <a:gd name="T52" fmla="*/ 26 w 96"/>
                <a:gd name="T53" fmla="*/ 12 h 124"/>
                <a:gd name="T54" fmla="*/ 7 w 96"/>
                <a:gd name="T55" fmla="*/ 3 h 124"/>
                <a:gd name="T56" fmla="*/ 4 w 96"/>
                <a:gd name="T57" fmla="*/ 6 h 124"/>
                <a:gd name="T58" fmla="*/ 10 w 96"/>
                <a:gd name="T59" fmla="*/ 9 h 124"/>
                <a:gd name="T60" fmla="*/ 23 w 96"/>
                <a:gd name="T61" fmla="*/ 35 h 124"/>
                <a:gd name="T62" fmla="*/ 23 w 96"/>
                <a:gd name="T63" fmla="*/ 35 h 124"/>
                <a:gd name="T64" fmla="*/ 29 w 96"/>
                <a:gd name="T65" fmla="*/ 64 h 124"/>
                <a:gd name="T66" fmla="*/ 10 w 96"/>
                <a:gd name="T67" fmla="*/ 83 h 124"/>
                <a:gd name="T68" fmla="*/ 90 w 96"/>
                <a:gd name="T69" fmla="*/ 83 h 124"/>
                <a:gd name="T70" fmla="*/ 87 w 96"/>
                <a:gd name="T71" fmla="*/ 96 h 124"/>
                <a:gd name="T72" fmla="*/ 90 w 96"/>
                <a:gd name="T73" fmla="*/ 92 h 124"/>
                <a:gd name="T74" fmla="*/ 7 w 96"/>
                <a:gd name="T75" fmla="*/ 92 h 124"/>
                <a:gd name="T76" fmla="*/ 7 w 96"/>
                <a:gd name="T77" fmla="*/ 108 h 124"/>
                <a:gd name="T78" fmla="*/ 10 w 96"/>
                <a:gd name="T79" fmla="*/ 112 h 124"/>
                <a:gd name="T80" fmla="*/ 90 w 96"/>
                <a:gd name="T81" fmla="*/ 108 h 124"/>
                <a:gd name="T82" fmla="*/ 87 w 96"/>
                <a:gd name="T83" fmla="*/ 121 h 124"/>
                <a:gd name="T84" fmla="*/ 90 w 96"/>
                <a:gd name="T85" fmla="*/ 121 h 124"/>
                <a:gd name="T86" fmla="*/ 10 w 96"/>
                <a:gd name="T87" fmla="*/ 124 h 124"/>
                <a:gd name="T88" fmla="*/ 90 w 96"/>
                <a:gd name="T89" fmla="*/ 124 h 124"/>
                <a:gd name="T90" fmla="*/ 90 w 96"/>
                <a:gd name="T91" fmla="*/ 108 h 124"/>
                <a:gd name="T92" fmla="*/ 90 w 96"/>
                <a:gd name="T93" fmla="*/ 108 h 124"/>
                <a:gd name="T94" fmla="*/ 10 w 96"/>
                <a:gd name="T95" fmla="*/ 108 h 124"/>
                <a:gd name="T96" fmla="*/ 13 w 96"/>
                <a:gd name="T97" fmla="*/ 96 h 124"/>
                <a:gd name="T98" fmla="*/ 10 w 96"/>
                <a:gd name="T99" fmla="*/ 96 h 124"/>
                <a:gd name="T100" fmla="*/ 90 w 96"/>
                <a:gd name="T101" fmla="*/ 96 h 124"/>
                <a:gd name="T102" fmla="*/ 90 w 96"/>
                <a:gd name="T103" fmla="*/ 83 h 124"/>
                <a:gd name="T104" fmla="*/ 90 w 96"/>
                <a:gd name="T105" fmla="*/ 80 h 124"/>
                <a:gd name="T106" fmla="*/ 10 w 96"/>
                <a:gd name="T107" fmla="*/ 80 h 1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6"/>
                <a:gd name="T163" fmla="*/ 0 h 124"/>
                <a:gd name="T164" fmla="*/ 96 w 96"/>
                <a:gd name="T165" fmla="*/ 124 h 12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6" h="124">
                  <a:moveTo>
                    <a:pt x="29" y="64"/>
                  </a:moveTo>
                  <a:lnTo>
                    <a:pt x="32" y="64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0" y="3"/>
                  </a:lnTo>
                  <a:lnTo>
                    <a:pt x="7" y="6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39" y="6"/>
                  </a:lnTo>
                  <a:lnTo>
                    <a:pt x="39" y="3"/>
                  </a:lnTo>
                  <a:lnTo>
                    <a:pt x="36" y="6"/>
                  </a:lnTo>
                  <a:lnTo>
                    <a:pt x="52" y="12"/>
                  </a:lnTo>
                  <a:lnTo>
                    <a:pt x="55" y="12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4" y="6"/>
                  </a:lnTo>
                  <a:lnTo>
                    <a:pt x="74" y="12"/>
                  </a:lnTo>
                  <a:lnTo>
                    <a:pt x="77" y="12"/>
                  </a:lnTo>
                  <a:lnTo>
                    <a:pt x="93" y="6"/>
                  </a:lnTo>
                  <a:lnTo>
                    <a:pt x="90" y="3"/>
                  </a:lnTo>
                  <a:lnTo>
                    <a:pt x="71" y="35"/>
                  </a:lnTo>
                  <a:lnTo>
                    <a:pt x="68" y="35"/>
                  </a:lnTo>
                  <a:lnTo>
                    <a:pt x="64" y="64"/>
                  </a:lnTo>
                  <a:lnTo>
                    <a:pt x="68" y="64"/>
                  </a:lnTo>
                  <a:lnTo>
                    <a:pt x="74" y="38"/>
                  </a:lnTo>
                  <a:lnTo>
                    <a:pt x="71" y="35"/>
                  </a:lnTo>
                  <a:lnTo>
                    <a:pt x="74" y="38"/>
                  </a:lnTo>
                  <a:lnTo>
                    <a:pt x="93" y="6"/>
                  </a:lnTo>
                  <a:lnTo>
                    <a:pt x="96" y="3"/>
                  </a:lnTo>
                  <a:lnTo>
                    <a:pt x="90" y="3"/>
                  </a:lnTo>
                  <a:lnTo>
                    <a:pt x="74" y="9"/>
                  </a:lnTo>
                  <a:lnTo>
                    <a:pt x="77" y="9"/>
                  </a:lnTo>
                  <a:lnTo>
                    <a:pt x="68" y="3"/>
                  </a:lnTo>
                  <a:lnTo>
                    <a:pt x="64" y="0"/>
                  </a:lnTo>
                  <a:lnTo>
                    <a:pt x="64" y="3"/>
                  </a:lnTo>
                  <a:lnTo>
                    <a:pt x="52" y="9"/>
                  </a:lnTo>
                  <a:lnTo>
                    <a:pt x="55" y="9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3" y="9"/>
                  </a:lnTo>
                  <a:lnTo>
                    <a:pt x="26" y="12"/>
                  </a:lnTo>
                  <a:lnTo>
                    <a:pt x="26" y="9"/>
                  </a:lnTo>
                  <a:lnTo>
                    <a:pt x="7" y="3"/>
                  </a:lnTo>
                  <a:lnTo>
                    <a:pt x="0" y="0"/>
                  </a:lnTo>
                  <a:lnTo>
                    <a:pt x="4" y="6"/>
                  </a:lnTo>
                  <a:lnTo>
                    <a:pt x="10" y="9"/>
                  </a:lnTo>
                  <a:lnTo>
                    <a:pt x="23" y="35"/>
                  </a:lnTo>
                  <a:lnTo>
                    <a:pt x="26" y="35"/>
                  </a:lnTo>
                  <a:lnTo>
                    <a:pt x="23" y="35"/>
                  </a:lnTo>
                  <a:lnTo>
                    <a:pt x="29" y="64"/>
                  </a:lnTo>
                  <a:close/>
                  <a:moveTo>
                    <a:pt x="10" y="80"/>
                  </a:moveTo>
                  <a:lnTo>
                    <a:pt x="10" y="83"/>
                  </a:lnTo>
                  <a:lnTo>
                    <a:pt x="90" y="83"/>
                  </a:lnTo>
                  <a:lnTo>
                    <a:pt x="87" y="83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2"/>
                  </a:lnTo>
                  <a:lnTo>
                    <a:pt x="10" y="92"/>
                  </a:lnTo>
                  <a:lnTo>
                    <a:pt x="7" y="92"/>
                  </a:lnTo>
                  <a:lnTo>
                    <a:pt x="7" y="96"/>
                  </a:lnTo>
                  <a:lnTo>
                    <a:pt x="7" y="108"/>
                  </a:lnTo>
                  <a:lnTo>
                    <a:pt x="7" y="112"/>
                  </a:lnTo>
                  <a:lnTo>
                    <a:pt x="10" y="112"/>
                  </a:lnTo>
                  <a:lnTo>
                    <a:pt x="90" y="112"/>
                  </a:lnTo>
                  <a:lnTo>
                    <a:pt x="90" y="108"/>
                  </a:lnTo>
                  <a:lnTo>
                    <a:pt x="87" y="108"/>
                  </a:lnTo>
                  <a:lnTo>
                    <a:pt x="87" y="121"/>
                  </a:lnTo>
                  <a:lnTo>
                    <a:pt x="90" y="121"/>
                  </a:lnTo>
                  <a:lnTo>
                    <a:pt x="10" y="121"/>
                  </a:lnTo>
                  <a:lnTo>
                    <a:pt x="10" y="124"/>
                  </a:lnTo>
                  <a:lnTo>
                    <a:pt x="90" y="124"/>
                  </a:lnTo>
                  <a:lnTo>
                    <a:pt x="90" y="121"/>
                  </a:lnTo>
                  <a:lnTo>
                    <a:pt x="90" y="108"/>
                  </a:lnTo>
                  <a:lnTo>
                    <a:pt x="10" y="105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3" y="96"/>
                  </a:lnTo>
                  <a:lnTo>
                    <a:pt x="10" y="96"/>
                  </a:lnTo>
                  <a:lnTo>
                    <a:pt x="90" y="96"/>
                  </a:lnTo>
                  <a:lnTo>
                    <a:pt x="90" y="83"/>
                  </a:lnTo>
                  <a:lnTo>
                    <a:pt x="90" y="80"/>
                  </a:lnTo>
                  <a:lnTo>
                    <a:pt x="10" y="80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5" name="Group 379"/>
          <p:cNvGrpSpPr>
            <a:grpSpLocks/>
          </p:cNvGrpSpPr>
          <p:nvPr/>
        </p:nvGrpSpPr>
        <p:grpSpPr bwMode="auto">
          <a:xfrm>
            <a:off x="4995884" y="3679843"/>
            <a:ext cx="2555875" cy="1119188"/>
            <a:chOff x="3987" y="2482"/>
            <a:chExt cx="1610" cy="705"/>
          </a:xfrm>
        </p:grpSpPr>
        <p:sp>
          <p:nvSpPr>
            <p:cNvPr id="3197" name="Rectangle 145"/>
            <p:cNvSpPr>
              <a:spLocks noChangeArrowheads="1"/>
            </p:cNvSpPr>
            <p:nvPr/>
          </p:nvSpPr>
          <p:spPr bwMode="auto">
            <a:xfrm>
              <a:off x="4259" y="2793"/>
              <a:ext cx="58" cy="118"/>
            </a:xfrm>
            <a:prstGeom prst="rect">
              <a:avLst/>
            </a:prstGeom>
            <a:solidFill>
              <a:srgbClr val="0079C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98" name="Rectangle 298"/>
            <p:cNvSpPr>
              <a:spLocks noChangeArrowheads="1"/>
            </p:cNvSpPr>
            <p:nvPr/>
          </p:nvSpPr>
          <p:spPr bwMode="auto">
            <a:xfrm>
              <a:off x="4278" y="2742"/>
              <a:ext cx="116" cy="217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99" name="Line 299"/>
            <p:cNvSpPr>
              <a:spLocks noChangeShapeType="1"/>
            </p:cNvSpPr>
            <p:nvPr/>
          </p:nvSpPr>
          <p:spPr bwMode="auto">
            <a:xfrm>
              <a:off x="4390" y="2851"/>
              <a:ext cx="135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0" name="Freeform 300"/>
            <p:cNvSpPr>
              <a:spLocks/>
            </p:cNvSpPr>
            <p:nvPr/>
          </p:nvSpPr>
          <p:spPr bwMode="auto">
            <a:xfrm>
              <a:off x="4506" y="2822"/>
              <a:ext cx="105" cy="57"/>
            </a:xfrm>
            <a:custGeom>
              <a:avLst/>
              <a:gdLst>
                <a:gd name="T0" fmla="*/ 0 w 105"/>
                <a:gd name="T1" fmla="*/ 57 h 57"/>
                <a:gd name="T2" fmla="*/ 105 w 105"/>
                <a:gd name="T3" fmla="*/ 29 h 57"/>
                <a:gd name="T4" fmla="*/ 0 w 105"/>
                <a:gd name="T5" fmla="*/ 0 h 57"/>
                <a:gd name="T6" fmla="*/ 0 w 105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57"/>
                <a:gd name="T14" fmla="*/ 105 w 105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57">
                  <a:moveTo>
                    <a:pt x="0" y="57"/>
                  </a:moveTo>
                  <a:lnTo>
                    <a:pt x="105" y="29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1" name="Line 301"/>
            <p:cNvSpPr>
              <a:spLocks noChangeShapeType="1"/>
            </p:cNvSpPr>
            <p:nvPr/>
          </p:nvSpPr>
          <p:spPr bwMode="auto">
            <a:xfrm>
              <a:off x="5024" y="2851"/>
              <a:ext cx="23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2" name="Freeform 302"/>
            <p:cNvSpPr>
              <a:spLocks/>
            </p:cNvSpPr>
            <p:nvPr/>
          </p:nvSpPr>
          <p:spPr bwMode="auto">
            <a:xfrm>
              <a:off x="5238" y="2822"/>
              <a:ext cx="103" cy="57"/>
            </a:xfrm>
            <a:custGeom>
              <a:avLst/>
              <a:gdLst>
                <a:gd name="T0" fmla="*/ 0 w 103"/>
                <a:gd name="T1" fmla="*/ 57 h 57"/>
                <a:gd name="T2" fmla="*/ 103 w 103"/>
                <a:gd name="T3" fmla="*/ 29 h 57"/>
                <a:gd name="T4" fmla="*/ 0 w 103"/>
                <a:gd name="T5" fmla="*/ 0 h 57"/>
                <a:gd name="T6" fmla="*/ 0 w 103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57"/>
                <a:gd name="T14" fmla="*/ 103 w 103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57">
                  <a:moveTo>
                    <a:pt x="0" y="57"/>
                  </a:moveTo>
                  <a:lnTo>
                    <a:pt x="103" y="29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3" name="Rectangle 303"/>
            <p:cNvSpPr>
              <a:spLocks noChangeArrowheads="1"/>
            </p:cNvSpPr>
            <p:nvPr/>
          </p:nvSpPr>
          <p:spPr bwMode="auto">
            <a:xfrm>
              <a:off x="4672" y="2728"/>
              <a:ext cx="3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Digital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04" name="Rectangle 304"/>
            <p:cNvSpPr>
              <a:spLocks noChangeArrowheads="1"/>
            </p:cNvSpPr>
            <p:nvPr/>
          </p:nvSpPr>
          <p:spPr bwMode="auto">
            <a:xfrm>
              <a:off x="4644" y="2843"/>
              <a:ext cx="36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System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05" name="Rectangle 305"/>
            <p:cNvSpPr>
              <a:spLocks noChangeArrowheads="1"/>
            </p:cNvSpPr>
            <p:nvPr/>
          </p:nvSpPr>
          <p:spPr bwMode="auto">
            <a:xfrm>
              <a:off x="4409" y="2703"/>
              <a:ext cx="16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b=1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06" name="Rectangle 306"/>
            <p:cNvSpPr>
              <a:spLocks noChangeArrowheads="1"/>
            </p:cNvSpPr>
            <p:nvPr/>
          </p:nvSpPr>
          <p:spPr bwMode="auto">
            <a:xfrm>
              <a:off x="5040" y="2703"/>
              <a:ext cx="1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Comic Sans MS" pitchFamily="66" charset="0"/>
                </a:rPr>
                <a:t>F=1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3207" name="Line 319"/>
            <p:cNvSpPr>
              <a:spLocks noChangeShapeType="1"/>
            </p:cNvSpPr>
            <p:nvPr/>
          </p:nvSpPr>
          <p:spPr bwMode="auto">
            <a:xfrm>
              <a:off x="5187" y="2668"/>
              <a:ext cx="64" cy="19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8" name="Line 320"/>
            <p:cNvSpPr>
              <a:spLocks noChangeShapeType="1"/>
            </p:cNvSpPr>
            <p:nvPr/>
          </p:nvSpPr>
          <p:spPr bwMode="auto">
            <a:xfrm>
              <a:off x="5181" y="2562"/>
              <a:ext cx="102" cy="80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09" name="Line 321"/>
            <p:cNvSpPr>
              <a:spLocks noChangeShapeType="1"/>
            </p:cNvSpPr>
            <p:nvPr/>
          </p:nvSpPr>
          <p:spPr bwMode="auto">
            <a:xfrm>
              <a:off x="5299" y="2559"/>
              <a:ext cx="32" cy="51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0" name="Line 322"/>
            <p:cNvSpPr>
              <a:spLocks noChangeShapeType="1"/>
            </p:cNvSpPr>
            <p:nvPr/>
          </p:nvSpPr>
          <p:spPr bwMode="auto">
            <a:xfrm>
              <a:off x="5389" y="2482"/>
              <a:ext cx="0" cy="119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1" name="Line 323"/>
            <p:cNvSpPr>
              <a:spLocks noChangeShapeType="1"/>
            </p:cNvSpPr>
            <p:nvPr/>
          </p:nvSpPr>
          <p:spPr bwMode="auto">
            <a:xfrm flipH="1">
              <a:off x="5526" y="2668"/>
              <a:ext cx="64" cy="19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2" name="Line 324"/>
            <p:cNvSpPr>
              <a:spLocks noChangeShapeType="1"/>
            </p:cNvSpPr>
            <p:nvPr/>
          </p:nvSpPr>
          <p:spPr bwMode="auto">
            <a:xfrm flipH="1">
              <a:off x="5494" y="2562"/>
              <a:ext cx="103" cy="80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3" name="Line 325"/>
            <p:cNvSpPr>
              <a:spLocks noChangeShapeType="1"/>
            </p:cNvSpPr>
            <p:nvPr/>
          </p:nvSpPr>
          <p:spPr bwMode="auto">
            <a:xfrm flipH="1">
              <a:off x="5446" y="2559"/>
              <a:ext cx="32" cy="51"/>
            </a:xfrm>
            <a:prstGeom prst="line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4" name="Freeform 326"/>
            <p:cNvSpPr>
              <a:spLocks noEditPoints="1"/>
            </p:cNvSpPr>
            <p:nvPr/>
          </p:nvSpPr>
          <p:spPr bwMode="auto">
            <a:xfrm>
              <a:off x="5274" y="2636"/>
              <a:ext cx="236" cy="272"/>
            </a:xfrm>
            <a:custGeom>
              <a:avLst/>
              <a:gdLst>
                <a:gd name="T0" fmla="*/ 134 w 236"/>
                <a:gd name="T1" fmla="*/ 269 h 272"/>
                <a:gd name="T2" fmla="*/ 150 w 236"/>
                <a:gd name="T3" fmla="*/ 259 h 272"/>
                <a:gd name="T4" fmla="*/ 156 w 236"/>
                <a:gd name="T5" fmla="*/ 250 h 272"/>
                <a:gd name="T6" fmla="*/ 160 w 236"/>
                <a:gd name="T7" fmla="*/ 234 h 272"/>
                <a:gd name="T8" fmla="*/ 160 w 236"/>
                <a:gd name="T9" fmla="*/ 195 h 272"/>
                <a:gd name="T10" fmla="*/ 169 w 236"/>
                <a:gd name="T11" fmla="*/ 179 h 272"/>
                <a:gd name="T12" fmla="*/ 224 w 236"/>
                <a:gd name="T13" fmla="*/ 131 h 272"/>
                <a:gd name="T14" fmla="*/ 230 w 236"/>
                <a:gd name="T15" fmla="*/ 115 h 272"/>
                <a:gd name="T16" fmla="*/ 233 w 236"/>
                <a:gd name="T17" fmla="*/ 83 h 272"/>
                <a:gd name="T18" fmla="*/ 220 w 236"/>
                <a:gd name="T19" fmla="*/ 48 h 272"/>
                <a:gd name="T20" fmla="*/ 201 w 236"/>
                <a:gd name="T21" fmla="*/ 29 h 272"/>
                <a:gd name="T22" fmla="*/ 172 w 236"/>
                <a:gd name="T23" fmla="*/ 13 h 272"/>
                <a:gd name="T24" fmla="*/ 160 w 236"/>
                <a:gd name="T25" fmla="*/ 6 h 272"/>
                <a:gd name="T26" fmla="*/ 131 w 236"/>
                <a:gd name="T27" fmla="*/ 0 h 272"/>
                <a:gd name="T28" fmla="*/ 92 w 236"/>
                <a:gd name="T29" fmla="*/ 3 h 272"/>
                <a:gd name="T30" fmla="*/ 70 w 236"/>
                <a:gd name="T31" fmla="*/ 10 h 272"/>
                <a:gd name="T32" fmla="*/ 51 w 236"/>
                <a:gd name="T33" fmla="*/ 16 h 272"/>
                <a:gd name="T34" fmla="*/ 19 w 236"/>
                <a:gd name="T35" fmla="*/ 42 h 272"/>
                <a:gd name="T36" fmla="*/ 3 w 236"/>
                <a:gd name="T37" fmla="*/ 64 h 272"/>
                <a:gd name="T38" fmla="*/ 0 w 236"/>
                <a:gd name="T39" fmla="*/ 93 h 272"/>
                <a:gd name="T40" fmla="*/ 3 w 236"/>
                <a:gd name="T41" fmla="*/ 118 h 272"/>
                <a:gd name="T42" fmla="*/ 25 w 236"/>
                <a:gd name="T43" fmla="*/ 147 h 272"/>
                <a:gd name="T44" fmla="*/ 73 w 236"/>
                <a:gd name="T45" fmla="*/ 189 h 272"/>
                <a:gd name="T46" fmla="*/ 76 w 236"/>
                <a:gd name="T47" fmla="*/ 195 h 272"/>
                <a:gd name="T48" fmla="*/ 76 w 236"/>
                <a:gd name="T49" fmla="*/ 240 h 272"/>
                <a:gd name="T50" fmla="*/ 80 w 236"/>
                <a:gd name="T51" fmla="*/ 250 h 272"/>
                <a:gd name="T52" fmla="*/ 89 w 236"/>
                <a:gd name="T53" fmla="*/ 263 h 272"/>
                <a:gd name="T54" fmla="*/ 105 w 236"/>
                <a:gd name="T55" fmla="*/ 269 h 272"/>
                <a:gd name="T56" fmla="*/ 121 w 236"/>
                <a:gd name="T57" fmla="*/ 272 h 272"/>
                <a:gd name="T58" fmla="*/ 105 w 236"/>
                <a:gd name="T59" fmla="*/ 266 h 272"/>
                <a:gd name="T60" fmla="*/ 89 w 236"/>
                <a:gd name="T61" fmla="*/ 256 h 272"/>
                <a:gd name="T62" fmla="*/ 83 w 236"/>
                <a:gd name="T63" fmla="*/ 253 h 272"/>
                <a:gd name="T64" fmla="*/ 80 w 236"/>
                <a:gd name="T65" fmla="*/ 237 h 272"/>
                <a:gd name="T66" fmla="*/ 80 w 236"/>
                <a:gd name="T67" fmla="*/ 195 h 272"/>
                <a:gd name="T68" fmla="*/ 73 w 236"/>
                <a:gd name="T69" fmla="*/ 182 h 272"/>
                <a:gd name="T70" fmla="*/ 22 w 236"/>
                <a:gd name="T71" fmla="*/ 138 h 272"/>
                <a:gd name="T72" fmla="*/ 9 w 236"/>
                <a:gd name="T73" fmla="*/ 118 h 272"/>
                <a:gd name="T74" fmla="*/ 3 w 236"/>
                <a:gd name="T75" fmla="*/ 86 h 272"/>
                <a:gd name="T76" fmla="*/ 9 w 236"/>
                <a:gd name="T77" fmla="*/ 61 h 272"/>
                <a:gd name="T78" fmla="*/ 28 w 236"/>
                <a:gd name="T79" fmla="*/ 35 h 272"/>
                <a:gd name="T80" fmla="*/ 57 w 236"/>
                <a:gd name="T81" fmla="*/ 16 h 272"/>
                <a:gd name="T82" fmla="*/ 76 w 236"/>
                <a:gd name="T83" fmla="*/ 10 h 272"/>
                <a:gd name="T84" fmla="*/ 99 w 236"/>
                <a:gd name="T85" fmla="*/ 6 h 272"/>
                <a:gd name="T86" fmla="*/ 134 w 236"/>
                <a:gd name="T87" fmla="*/ 6 h 272"/>
                <a:gd name="T88" fmla="*/ 156 w 236"/>
                <a:gd name="T89" fmla="*/ 10 h 272"/>
                <a:gd name="T90" fmla="*/ 176 w 236"/>
                <a:gd name="T91" fmla="*/ 16 h 272"/>
                <a:gd name="T92" fmla="*/ 204 w 236"/>
                <a:gd name="T93" fmla="*/ 35 h 272"/>
                <a:gd name="T94" fmla="*/ 220 w 236"/>
                <a:gd name="T95" fmla="*/ 54 h 272"/>
                <a:gd name="T96" fmla="*/ 230 w 236"/>
                <a:gd name="T97" fmla="*/ 90 h 272"/>
                <a:gd name="T98" fmla="*/ 227 w 236"/>
                <a:gd name="T99" fmla="*/ 112 h 272"/>
                <a:gd name="T100" fmla="*/ 214 w 236"/>
                <a:gd name="T101" fmla="*/ 138 h 272"/>
                <a:gd name="T102" fmla="*/ 166 w 236"/>
                <a:gd name="T103" fmla="*/ 179 h 272"/>
                <a:gd name="T104" fmla="*/ 153 w 236"/>
                <a:gd name="T105" fmla="*/ 195 h 272"/>
                <a:gd name="T106" fmla="*/ 153 w 236"/>
                <a:gd name="T107" fmla="*/ 237 h 272"/>
                <a:gd name="T108" fmla="*/ 150 w 236"/>
                <a:gd name="T109" fmla="*/ 253 h 272"/>
                <a:gd name="T110" fmla="*/ 147 w 236"/>
                <a:gd name="T111" fmla="*/ 256 h 272"/>
                <a:gd name="T112" fmla="*/ 128 w 236"/>
                <a:gd name="T113" fmla="*/ 266 h 272"/>
                <a:gd name="T114" fmla="*/ 118 w 236"/>
                <a:gd name="T115" fmla="*/ 269 h 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6"/>
                <a:gd name="T175" fmla="*/ 0 h 272"/>
                <a:gd name="T176" fmla="*/ 236 w 236"/>
                <a:gd name="T177" fmla="*/ 272 h 2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6" h="272">
                  <a:moveTo>
                    <a:pt x="121" y="272"/>
                  </a:moveTo>
                  <a:lnTo>
                    <a:pt x="121" y="272"/>
                  </a:lnTo>
                  <a:lnTo>
                    <a:pt x="124" y="269"/>
                  </a:lnTo>
                  <a:lnTo>
                    <a:pt x="128" y="269"/>
                  </a:lnTo>
                  <a:lnTo>
                    <a:pt x="134" y="269"/>
                  </a:lnTo>
                  <a:lnTo>
                    <a:pt x="137" y="266"/>
                  </a:lnTo>
                  <a:lnTo>
                    <a:pt x="140" y="266"/>
                  </a:lnTo>
                  <a:lnTo>
                    <a:pt x="144" y="263"/>
                  </a:lnTo>
                  <a:lnTo>
                    <a:pt x="147" y="263"/>
                  </a:lnTo>
                  <a:lnTo>
                    <a:pt x="150" y="259"/>
                  </a:lnTo>
                  <a:lnTo>
                    <a:pt x="150" y="256"/>
                  </a:lnTo>
                  <a:lnTo>
                    <a:pt x="153" y="253"/>
                  </a:lnTo>
                  <a:lnTo>
                    <a:pt x="156" y="250"/>
                  </a:lnTo>
                  <a:lnTo>
                    <a:pt x="153" y="250"/>
                  </a:lnTo>
                  <a:lnTo>
                    <a:pt x="156" y="250"/>
                  </a:lnTo>
                  <a:lnTo>
                    <a:pt x="156" y="247"/>
                  </a:lnTo>
                  <a:lnTo>
                    <a:pt x="156" y="250"/>
                  </a:lnTo>
                  <a:lnTo>
                    <a:pt x="156" y="247"/>
                  </a:lnTo>
                  <a:lnTo>
                    <a:pt x="160" y="243"/>
                  </a:lnTo>
                  <a:lnTo>
                    <a:pt x="160" y="240"/>
                  </a:lnTo>
                  <a:lnTo>
                    <a:pt x="160" y="237"/>
                  </a:lnTo>
                  <a:lnTo>
                    <a:pt x="160" y="234"/>
                  </a:lnTo>
                  <a:lnTo>
                    <a:pt x="160" y="231"/>
                  </a:lnTo>
                  <a:lnTo>
                    <a:pt x="160" y="224"/>
                  </a:lnTo>
                  <a:lnTo>
                    <a:pt x="160" y="218"/>
                  </a:lnTo>
                  <a:lnTo>
                    <a:pt x="160" y="211"/>
                  </a:lnTo>
                  <a:lnTo>
                    <a:pt x="160" y="205"/>
                  </a:lnTo>
                  <a:lnTo>
                    <a:pt x="160" y="198"/>
                  </a:lnTo>
                  <a:lnTo>
                    <a:pt x="160" y="195"/>
                  </a:lnTo>
                  <a:lnTo>
                    <a:pt x="156" y="195"/>
                  </a:lnTo>
                  <a:lnTo>
                    <a:pt x="160" y="195"/>
                  </a:lnTo>
                  <a:lnTo>
                    <a:pt x="160" y="192"/>
                  </a:lnTo>
                  <a:lnTo>
                    <a:pt x="163" y="189"/>
                  </a:lnTo>
                  <a:lnTo>
                    <a:pt x="160" y="189"/>
                  </a:lnTo>
                  <a:lnTo>
                    <a:pt x="163" y="189"/>
                  </a:lnTo>
                  <a:lnTo>
                    <a:pt x="166" y="186"/>
                  </a:lnTo>
                  <a:lnTo>
                    <a:pt x="169" y="179"/>
                  </a:lnTo>
                  <a:lnTo>
                    <a:pt x="182" y="170"/>
                  </a:lnTo>
                  <a:lnTo>
                    <a:pt x="195" y="160"/>
                  </a:lnTo>
                  <a:lnTo>
                    <a:pt x="204" y="154"/>
                  </a:lnTo>
                  <a:lnTo>
                    <a:pt x="211" y="147"/>
                  </a:lnTo>
                  <a:lnTo>
                    <a:pt x="217" y="141"/>
                  </a:lnTo>
                  <a:lnTo>
                    <a:pt x="214" y="141"/>
                  </a:lnTo>
                  <a:lnTo>
                    <a:pt x="217" y="138"/>
                  </a:lnTo>
                  <a:lnTo>
                    <a:pt x="224" y="131"/>
                  </a:lnTo>
                  <a:lnTo>
                    <a:pt x="227" y="128"/>
                  </a:lnTo>
                  <a:lnTo>
                    <a:pt x="227" y="125"/>
                  </a:lnTo>
                  <a:lnTo>
                    <a:pt x="227" y="128"/>
                  </a:lnTo>
                  <a:lnTo>
                    <a:pt x="227" y="125"/>
                  </a:lnTo>
                  <a:lnTo>
                    <a:pt x="230" y="118"/>
                  </a:lnTo>
                  <a:lnTo>
                    <a:pt x="230" y="115"/>
                  </a:lnTo>
                  <a:lnTo>
                    <a:pt x="230" y="112"/>
                  </a:lnTo>
                  <a:lnTo>
                    <a:pt x="230" y="115"/>
                  </a:lnTo>
                  <a:lnTo>
                    <a:pt x="233" y="109"/>
                  </a:lnTo>
                  <a:lnTo>
                    <a:pt x="233" y="102"/>
                  </a:lnTo>
                  <a:lnTo>
                    <a:pt x="236" y="99"/>
                  </a:lnTo>
                  <a:lnTo>
                    <a:pt x="236" y="93"/>
                  </a:lnTo>
                  <a:lnTo>
                    <a:pt x="236" y="86"/>
                  </a:lnTo>
                  <a:lnTo>
                    <a:pt x="233" y="83"/>
                  </a:lnTo>
                  <a:lnTo>
                    <a:pt x="233" y="80"/>
                  </a:lnTo>
                  <a:lnTo>
                    <a:pt x="233" y="74"/>
                  </a:lnTo>
                  <a:lnTo>
                    <a:pt x="230" y="70"/>
                  </a:lnTo>
                  <a:lnTo>
                    <a:pt x="230" y="64"/>
                  </a:lnTo>
                  <a:lnTo>
                    <a:pt x="227" y="61"/>
                  </a:lnTo>
                  <a:lnTo>
                    <a:pt x="227" y="58"/>
                  </a:lnTo>
                  <a:lnTo>
                    <a:pt x="224" y="54"/>
                  </a:lnTo>
                  <a:lnTo>
                    <a:pt x="220" y="48"/>
                  </a:lnTo>
                  <a:lnTo>
                    <a:pt x="217" y="45"/>
                  </a:lnTo>
                  <a:lnTo>
                    <a:pt x="214" y="42"/>
                  </a:lnTo>
                  <a:lnTo>
                    <a:pt x="208" y="35"/>
                  </a:lnTo>
                  <a:lnTo>
                    <a:pt x="201" y="29"/>
                  </a:lnTo>
                  <a:lnTo>
                    <a:pt x="192" y="22"/>
                  </a:lnTo>
                  <a:lnTo>
                    <a:pt x="182" y="16"/>
                  </a:lnTo>
                  <a:lnTo>
                    <a:pt x="185" y="16"/>
                  </a:lnTo>
                  <a:lnTo>
                    <a:pt x="182" y="16"/>
                  </a:lnTo>
                  <a:lnTo>
                    <a:pt x="179" y="16"/>
                  </a:lnTo>
                  <a:lnTo>
                    <a:pt x="172" y="13"/>
                  </a:lnTo>
                  <a:lnTo>
                    <a:pt x="166" y="10"/>
                  </a:lnTo>
                  <a:lnTo>
                    <a:pt x="172" y="13"/>
                  </a:lnTo>
                  <a:lnTo>
                    <a:pt x="169" y="10"/>
                  </a:lnTo>
                  <a:lnTo>
                    <a:pt x="166" y="13"/>
                  </a:lnTo>
                  <a:lnTo>
                    <a:pt x="169" y="10"/>
                  </a:lnTo>
                  <a:lnTo>
                    <a:pt x="163" y="10"/>
                  </a:lnTo>
                  <a:lnTo>
                    <a:pt x="160" y="6"/>
                  </a:lnTo>
                  <a:lnTo>
                    <a:pt x="163" y="10"/>
                  </a:lnTo>
                  <a:lnTo>
                    <a:pt x="156" y="6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53" y="6"/>
                  </a:lnTo>
                  <a:lnTo>
                    <a:pt x="147" y="3"/>
                  </a:lnTo>
                  <a:lnTo>
                    <a:pt x="140" y="3"/>
                  </a:lnTo>
                  <a:lnTo>
                    <a:pt x="134" y="3"/>
                  </a:lnTo>
                  <a:lnTo>
                    <a:pt x="131" y="0"/>
                  </a:lnTo>
                  <a:lnTo>
                    <a:pt x="131" y="3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102" y="3"/>
                  </a:lnTo>
                  <a:lnTo>
                    <a:pt x="105" y="0"/>
                  </a:lnTo>
                  <a:lnTo>
                    <a:pt x="99" y="3"/>
                  </a:lnTo>
                  <a:lnTo>
                    <a:pt x="92" y="3"/>
                  </a:lnTo>
                  <a:lnTo>
                    <a:pt x="89" y="3"/>
                  </a:lnTo>
                  <a:lnTo>
                    <a:pt x="86" y="3"/>
                  </a:lnTo>
                  <a:lnTo>
                    <a:pt x="89" y="3"/>
                  </a:lnTo>
                  <a:lnTo>
                    <a:pt x="83" y="6"/>
                  </a:lnTo>
                  <a:lnTo>
                    <a:pt x="76" y="6"/>
                  </a:lnTo>
                  <a:lnTo>
                    <a:pt x="70" y="10"/>
                  </a:lnTo>
                  <a:lnTo>
                    <a:pt x="73" y="6"/>
                  </a:lnTo>
                  <a:lnTo>
                    <a:pt x="70" y="10"/>
                  </a:lnTo>
                  <a:lnTo>
                    <a:pt x="67" y="10"/>
                  </a:lnTo>
                  <a:lnTo>
                    <a:pt x="67" y="13"/>
                  </a:lnTo>
                  <a:lnTo>
                    <a:pt x="67" y="10"/>
                  </a:lnTo>
                  <a:lnTo>
                    <a:pt x="60" y="13"/>
                  </a:lnTo>
                  <a:lnTo>
                    <a:pt x="67" y="10"/>
                  </a:lnTo>
                  <a:lnTo>
                    <a:pt x="60" y="13"/>
                  </a:lnTo>
                  <a:lnTo>
                    <a:pt x="57" y="16"/>
                  </a:lnTo>
                  <a:lnTo>
                    <a:pt x="51" y="16"/>
                  </a:lnTo>
                  <a:lnTo>
                    <a:pt x="41" y="22"/>
                  </a:lnTo>
                  <a:lnTo>
                    <a:pt x="35" y="29"/>
                  </a:lnTo>
                  <a:lnTo>
                    <a:pt x="25" y="35"/>
                  </a:lnTo>
                  <a:lnTo>
                    <a:pt x="19" y="42"/>
                  </a:lnTo>
                  <a:lnTo>
                    <a:pt x="16" y="45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9" y="54"/>
                  </a:lnTo>
                  <a:lnTo>
                    <a:pt x="9" y="58"/>
                  </a:lnTo>
                  <a:lnTo>
                    <a:pt x="6" y="61"/>
                  </a:lnTo>
                  <a:lnTo>
                    <a:pt x="3" y="64"/>
                  </a:lnTo>
                  <a:lnTo>
                    <a:pt x="3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6"/>
                  </a:lnTo>
                  <a:lnTo>
                    <a:pt x="0" y="93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15"/>
                  </a:lnTo>
                  <a:lnTo>
                    <a:pt x="6" y="112"/>
                  </a:lnTo>
                  <a:lnTo>
                    <a:pt x="3" y="115"/>
                  </a:lnTo>
                  <a:lnTo>
                    <a:pt x="3" y="118"/>
                  </a:lnTo>
                  <a:lnTo>
                    <a:pt x="6" y="125"/>
                  </a:lnTo>
                  <a:lnTo>
                    <a:pt x="9" y="128"/>
                  </a:lnTo>
                  <a:lnTo>
                    <a:pt x="6" y="125"/>
                  </a:lnTo>
                  <a:lnTo>
                    <a:pt x="9" y="128"/>
                  </a:lnTo>
                  <a:lnTo>
                    <a:pt x="12" y="131"/>
                  </a:lnTo>
                  <a:lnTo>
                    <a:pt x="19" y="138"/>
                  </a:lnTo>
                  <a:lnTo>
                    <a:pt x="19" y="141"/>
                  </a:lnTo>
                  <a:lnTo>
                    <a:pt x="25" y="147"/>
                  </a:lnTo>
                  <a:lnTo>
                    <a:pt x="32" y="154"/>
                  </a:lnTo>
                  <a:lnTo>
                    <a:pt x="38" y="160"/>
                  </a:lnTo>
                  <a:lnTo>
                    <a:pt x="51" y="170"/>
                  </a:lnTo>
                  <a:lnTo>
                    <a:pt x="64" y="179"/>
                  </a:lnTo>
                  <a:lnTo>
                    <a:pt x="67" y="179"/>
                  </a:lnTo>
                  <a:lnTo>
                    <a:pt x="64" y="179"/>
                  </a:lnTo>
                  <a:lnTo>
                    <a:pt x="70" y="186"/>
                  </a:lnTo>
                  <a:lnTo>
                    <a:pt x="73" y="189"/>
                  </a:lnTo>
                  <a:lnTo>
                    <a:pt x="73" y="192"/>
                  </a:lnTo>
                  <a:lnTo>
                    <a:pt x="76" y="195"/>
                  </a:lnTo>
                  <a:lnTo>
                    <a:pt x="76" y="192"/>
                  </a:lnTo>
                  <a:lnTo>
                    <a:pt x="73" y="195"/>
                  </a:lnTo>
                  <a:lnTo>
                    <a:pt x="76" y="195"/>
                  </a:lnTo>
                  <a:lnTo>
                    <a:pt x="76" y="198"/>
                  </a:lnTo>
                  <a:lnTo>
                    <a:pt x="76" y="205"/>
                  </a:lnTo>
                  <a:lnTo>
                    <a:pt x="76" y="211"/>
                  </a:lnTo>
                  <a:lnTo>
                    <a:pt x="76" y="218"/>
                  </a:lnTo>
                  <a:lnTo>
                    <a:pt x="76" y="224"/>
                  </a:lnTo>
                  <a:lnTo>
                    <a:pt x="76" y="231"/>
                  </a:lnTo>
                  <a:lnTo>
                    <a:pt x="76" y="234"/>
                  </a:lnTo>
                  <a:lnTo>
                    <a:pt x="76" y="237"/>
                  </a:lnTo>
                  <a:lnTo>
                    <a:pt x="76" y="240"/>
                  </a:lnTo>
                  <a:lnTo>
                    <a:pt x="76" y="243"/>
                  </a:lnTo>
                  <a:lnTo>
                    <a:pt x="76" y="247"/>
                  </a:lnTo>
                  <a:lnTo>
                    <a:pt x="76" y="250"/>
                  </a:lnTo>
                  <a:lnTo>
                    <a:pt x="76" y="247"/>
                  </a:lnTo>
                  <a:lnTo>
                    <a:pt x="76" y="250"/>
                  </a:lnTo>
                  <a:lnTo>
                    <a:pt x="80" y="250"/>
                  </a:lnTo>
                  <a:lnTo>
                    <a:pt x="80" y="253"/>
                  </a:lnTo>
                  <a:lnTo>
                    <a:pt x="83" y="256"/>
                  </a:lnTo>
                  <a:lnTo>
                    <a:pt x="86" y="256"/>
                  </a:lnTo>
                  <a:lnTo>
                    <a:pt x="83" y="256"/>
                  </a:lnTo>
                  <a:lnTo>
                    <a:pt x="86" y="259"/>
                  </a:lnTo>
                  <a:lnTo>
                    <a:pt x="89" y="263"/>
                  </a:lnTo>
                  <a:lnTo>
                    <a:pt x="92" y="266"/>
                  </a:lnTo>
                  <a:lnTo>
                    <a:pt x="96" y="266"/>
                  </a:lnTo>
                  <a:lnTo>
                    <a:pt x="102" y="269"/>
                  </a:lnTo>
                  <a:lnTo>
                    <a:pt x="105" y="269"/>
                  </a:lnTo>
                  <a:lnTo>
                    <a:pt x="108" y="269"/>
                  </a:lnTo>
                  <a:lnTo>
                    <a:pt x="112" y="272"/>
                  </a:lnTo>
                  <a:lnTo>
                    <a:pt x="118" y="272"/>
                  </a:lnTo>
                  <a:lnTo>
                    <a:pt x="121" y="272"/>
                  </a:lnTo>
                  <a:close/>
                  <a:moveTo>
                    <a:pt x="118" y="269"/>
                  </a:moveTo>
                  <a:lnTo>
                    <a:pt x="112" y="269"/>
                  </a:lnTo>
                  <a:lnTo>
                    <a:pt x="115" y="269"/>
                  </a:lnTo>
                  <a:lnTo>
                    <a:pt x="108" y="266"/>
                  </a:lnTo>
                  <a:lnTo>
                    <a:pt x="108" y="269"/>
                  </a:lnTo>
                  <a:lnTo>
                    <a:pt x="108" y="266"/>
                  </a:lnTo>
                  <a:lnTo>
                    <a:pt x="105" y="266"/>
                  </a:lnTo>
                  <a:lnTo>
                    <a:pt x="102" y="266"/>
                  </a:lnTo>
                  <a:lnTo>
                    <a:pt x="99" y="263"/>
                  </a:lnTo>
                  <a:lnTo>
                    <a:pt x="96" y="263"/>
                  </a:lnTo>
                  <a:lnTo>
                    <a:pt x="96" y="266"/>
                  </a:lnTo>
                  <a:lnTo>
                    <a:pt x="96" y="263"/>
                  </a:lnTo>
                  <a:lnTo>
                    <a:pt x="92" y="263"/>
                  </a:lnTo>
                  <a:lnTo>
                    <a:pt x="92" y="259"/>
                  </a:lnTo>
                  <a:lnTo>
                    <a:pt x="89" y="256"/>
                  </a:lnTo>
                  <a:lnTo>
                    <a:pt x="86" y="259"/>
                  </a:lnTo>
                  <a:lnTo>
                    <a:pt x="89" y="259"/>
                  </a:lnTo>
                  <a:lnTo>
                    <a:pt x="86" y="256"/>
                  </a:lnTo>
                  <a:lnTo>
                    <a:pt x="86" y="253"/>
                  </a:lnTo>
                  <a:lnTo>
                    <a:pt x="86" y="256"/>
                  </a:lnTo>
                  <a:lnTo>
                    <a:pt x="86" y="253"/>
                  </a:lnTo>
                  <a:lnTo>
                    <a:pt x="83" y="253"/>
                  </a:lnTo>
                  <a:lnTo>
                    <a:pt x="86" y="253"/>
                  </a:lnTo>
                  <a:lnTo>
                    <a:pt x="83" y="250"/>
                  </a:lnTo>
                  <a:lnTo>
                    <a:pt x="83" y="253"/>
                  </a:lnTo>
                  <a:lnTo>
                    <a:pt x="83" y="250"/>
                  </a:lnTo>
                  <a:lnTo>
                    <a:pt x="80" y="247"/>
                  </a:lnTo>
                  <a:lnTo>
                    <a:pt x="80" y="243"/>
                  </a:lnTo>
                  <a:lnTo>
                    <a:pt x="80" y="240"/>
                  </a:lnTo>
                  <a:lnTo>
                    <a:pt x="76" y="240"/>
                  </a:lnTo>
                  <a:lnTo>
                    <a:pt x="80" y="240"/>
                  </a:lnTo>
                  <a:lnTo>
                    <a:pt x="80" y="237"/>
                  </a:lnTo>
                  <a:lnTo>
                    <a:pt x="80" y="234"/>
                  </a:lnTo>
                  <a:lnTo>
                    <a:pt x="80" y="231"/>
                  </a:lnTo>
                  <a:lnTo>
                    <a:pt x="80" y="224"/>
                  </a:lnTo>
                  <a:lnTo>
                    <a:pt x="80" y="218"/>
                  </a:lnTo>
                  <a:lnTo>
                    <a:pt x="80" y="211"/>
                  </a:lnTo>
                  <a:lnTo>
                    <a:pt x="80" y="205"/>
                  </a:lnTo>
                  <a:lnTo>
                    <a:pt x="80" y="198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76" y="192"/>
                  </a:lnTo>
                  <a:lnTo>
                    <a:pt x="76" y="189"/>
                  </a:lnTo>
                  <a:lnTo>
                    <a:pt x="73" y="182"/>
                  </a:lnTo>
                  <a:lnTo>
                    <a:pt x="67" y="179"/>
                  </a:lnTo>
                  <a:lnTo>
                    <a:pt x="67" y="176"/>
                  </a:lnTo>
                  <a:lnTo>
                    <a:pt x="54" y="166"/>
                  </a:lnTo>
                  <a:lnTo>
                    <a:pt x="41" y="157"/>
                  </a:lnTo>
                  <a:lnTo>
                    <a:pt x="35" y="150"/>
                  </a:lnTo>
                  <a:lnTo>
                    <a:pt x="32" y="154"/>
                  </a:lnTo>
                  <a:lnTo>
                    <a:pt x="35" y="150"/>
                  </a:lnTo>
                  <a:lnTo>
                    <a:pt x="28" y="144"/>
                  </a:lnTo>
                  <a:lnTo>
                    <a:pt x="22" y="138"/>
                  </a:lnTo>
                  <a:lnTo>
                    <a:pt x="19" y="138"/>
                  </a:lnTo>
                  <a:lnTo>
                    <a:pt x="22" y="138"/>
                  </a:lnTo>
                  <a:lnTo>
                    <a:pt x="16" y="131"/>
                  </a:lnTo>
                  <a:lnTo>
                    <a:pt x="12" y="128"/>
                  </a:lnTo>
                  <a:lnTo>
                    <a:pt x="9" y="128"/>
                  </a:lnTo>
                  <a:lnTo>
                    <a:pt x="12" y="128"/>
                  </a:lnTo>
                  <a:lnTo>
                    <a:pt x="9" y="122"/>
                  </a:lnTo>
                  <a:lnTo>
                    <a:pt x="9" y="118"/>
                  </a:lnTo>
                  <a:lnTo>
                    <a:pt x="6" y="118"/>
                  </a:lnTo>
                  <a:lnTo>
                    <a:pt x="9" y="118"/>
                  </a:lnTo>
                  <a:lnTo>
                    <a:pt x="6" y="112"/>
                  </a:lnTo>
                  <a:lnTo>
                    <a:pt x="6" y="109"/>
                  </a:lnTo>
                  <a:lnTo>
                    <a:pt x="3" y="109"/>
                  </a:lnTo>
                  <a:lnTo>
                    <a:pt x="6" y="109"/>
                  </a:lnTo>
                  <a:lnTo>
                    <a:pt x="3" y="102"/>
                  </a:lnTo>
                  <a:lnTo>
                    <a:pt x="3" y="99"/>
                  </a:lnTo>
                  <a:lnTo>
                    <a:pt x="3" y="93"/>
                  </a:lnTo>
                  <a:lnTo>
                    <a:pt x="3" y="86"/>
                  </a:lnTo>
                  <a:lnTo>
                    <a:pt x="0" y="86"/>
                  </a:lnTo>
                  <a:lnTo>
                    <a:pt x="3" y="90"/>
                  </a:lnTo>
                  <a:lnTo>
                    <a:pt x="3" y="83"/>
                  </a:lnTo>
                  <a:lnTo>
                    <a:pt x="6" y="80"/>
                  </a:lnTo>
                  <a:lnTo>
                    <a:pt x="6" y="77"/>
                  </a:lnTo>
                  <a:lnTo>
                    <a:pt x="6" y="70"/>
                  </a:lnTo>
                  <a:lnTo>
                    <a:pt x="9" y="67"/>
                  </a:lnTo>
                  <a:lnTo>
                    <a:pt x="6" y="64"/>
                  </a:lnTo>
                  <a:lnTo>
                    <a:pt x="9" y="67"/>
                  </a:lnTo>
                  <a:lnTo>
                    <a:pt x="9" y="61"/>
                  </a:lnTo>
                  <a:lnTo>
                    <a:pt x="12" y="58"/>
                  </a:lnTo>
                  <a:lnTo>
                    <a:pt x="16" y="54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9" y="51"/>
                  </a:lnTo>
                  <a:lnTo>
                    <a:pt x="19" y="48"/>
                  </a:lnTo>
                  <a:lnTo>
                    <a:pt x="22" y="42"/>
                  </a:lnTo>
                  <a:lnTo>
                    <a:pt x="22" y="45"/>
                  </a:lnTo>
                  <a:lnTo>
                    <a:pt x="28" y="35"/>
                  </a:lnTo>
                  <a:lnTo>
                    <a:pt x="38" y="29"/>
                  </a:lnTo>
                  <a:lnTo>
                    <a:pt x="35" y="29"/>
                  </a:lnTo>
                  <a:lnTo>
                    <a:pt x="44" y="26"/>
                  </a:lnTo>
                  <a:lnTo>
                    <a:pt x="41" y="22"/>
                  </a:lnTo>
                  <a:lnTo>
                    <a:pt x="44" y="26"/>
                  </a:lnTo>
                  <a:lnTo>
                    <a:pt x="54" y="19"/>
                  </a:lnTo>
                  <a:lnTo>
                    <a:pt x="51" y="19"/>
                  </a:lnTo>
                  <a:lnTo>
                    <a:pt x="54" y="19"/>
                  </a:lnTo>
                  <a:lnTo>
                    <a:pt x="57" y="16"/>
                  </a:lnTo>
                  <a:lnTo>
                    <a:pt x="64" y="16"/>
                  </a:lnTo>
                  <a:lnTo>
                    <a:pt x="64" y="13"/>
                  </a:lnTo>
                  <a:lnTo>
                    <a:pt x="64" y="16"/>
                  </a:lnTo>
                  <a:lnTo>
                    <a:pt x="67" y="13"/>
                  </a:lnTo>
                  <a:lnTo>
                    <a:pt x="64" y="16"/>
                  </a:lnTo>
                  <a:lnTo>
                    <a:pt x="67" y="13"/>
                  </a:lnTo>
                  <a:lnTo>
                    <a:pt x="73" y="13"/>
                  </a:lnTo>
                  <a:lnTo>
                    <a:pt x="70" y="10"/>
                  </a:lnTo>
                  <a:lnTo>
                    <a:pt x="73" y="13"/>
                  </a:lnTo>
                  <a:lnTo>
                    <a:pt x="76" y="10"/>
                  </a:lnTo>
                  <a:lnTo>
                    <a:pt x="83" y="10"/>
                  </a:lnTo>
                  <a:lnTo>
                    <a:pt x="89" y="6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105" y="3"/>
                  </a:lnTo>
                  <a:lnTo>
                    <a:pt x="112" y="3"/>
                  </a:lnTo>
                  <a:lnTo>
                    <a:pt x="118" y="3"/>
                  </a:lnTo>
                  <a:lnTo>
                    <a:pt x="124" y="3"/>
                  </a:lnTo>
                  <a:lnTo>
                    <a:pt x="128" y="3"/>
                  </a:lnTo>
                  <a:lnTo>
                    <a:pt x="134" y="6"/>
                  </a:lnTo>
                  <a:lnTo>
                    <a:pt x="140" y="6"/>
                  </a:lnTo>
                  <a:lnTo>
                    <a:pt x="147" y="6"/>
                  </a:lnTo>
                  <a:lnTo>
                    <a:pt x="150" y="10"/>
                  </a:lnTo>
                  <a:lnTo>
                    <a:pt x="156" y="10"/>
                  </a:lnTo>
                  <a:lnTo>
                    <a:pt x="163" y="13"/>
                  </a:lnTo>
                  <a:lnTo>
                    <a:pt x="163" y="10"/>
                  </a:lnTo>
                  <a:lnTo>
                    <a:pt x="163" y="13"/>
                  </a:lnTo>
                  <a:lnTo>
                    <a:pt x="166" y="13"/>
                  </a:lnTo>
                  <a:lnTo>
                    <a:pt x="172" y="16"/>
                  </a:lnTo>
                  <a:lnTo>
                    <a:pt x="166" y="13"/>
                  </a:lnTo>
                  <a:lnTo>
                    <a:pt x="172" y="16"/>
                  </a:lnTo>
                  <a:lnTo>
                    <a:pt x="172" y="13"/>
                  </a:lnTo>
                  <a:lnTo>
                    <a:pt x="172" y="16"/>
                  </a:lnTo>
                  <a:lnTo>
                    <a:pt x="176" y="16"/>
                  </a:lnTo>
                  <a:lnTo>
                    <a:pt x="182" y="19"/>
                  </a:lnTo>
                  <a:lnTo>
                    <a:pt x="192" y="26"/>
                  </a:lnTo>
                  <a:lnTo>
                    <a:pt x="192" y="22"/>
                  </a:lnTo>
                  <a:lnTo>
                    <a:pt x="188" y="26"/>
                  </a:lnTo>
                  <a:lnTo>
                    <a:pt x="198" y="29"/>
                  </a:lnTo>
                  <a:lnTo>
                    <a:pt x="204" y="35"/>
                  </a:lnTo>
                  <a:lnTo>
                    <a:pt x="211" y="45"/>
                  </a:lnTo>
                  <a:lnTo>
                    <a:pt x="214" y="42"/>
                  </a:lnTo>
                  <a:lnTo>
                    <a:pt x="211" y="42"/>
                  </a:lnTo>
                  <a:lnTo>
                    <a:pt x="214" y="48"/>
                  </a:lnTo>
                  <a:lnTo>
                    <a:pt x="217" y="48"/>
                  </a:lnTo>
                  <a:lnTo>
                    <a:pt x="214" y="48"/>
                  </a:lnTo>
                  <a:lnTo>
                    <a:pt x="217" y="51"/>
                  </a:lnTo>
                  <a:lnTo>
                    <a:pt x="220" y="48"/>
                  </a:lnTo>
                  <a:lnTo>
                    <a:pt x="217" y="51"/>
                  </a:lnTo>
                  <a:lnTo>
                    <a:pt x="220" y="54"/>
                  </a:lnTo>
                  <a:lnTo>
                    <a:pt x="220" y="58"/>
                  </a:lnTo>
                  <a:lnTo>
                    <a:pt x="224" y="61"/>
                  </a:lnTo>
                  <a:lnTo>
                    <a:pt x="227" y="67"/>
                  </a:lnTo>
                  <a:lnTo>
                    <a:pt x="227" y="64"/>
                  </a:lnTo>
                  <a:lnTo>
                    <a:pt x="227" y="67"/>
                  </a:lnTo>
                  <a:lnTo>
                    <a:pt x="227" y="70"/>
                  </a:lnTo>
                  <a:lnTo>
                    <a:pt x="227" y="77"/>
                  </a:lnTo>
                  <a:lnTo>
                    <a:pt x="230" y="80"/>
                  </a:lnTo>
                  <a:lnTo>
                    <a:pt x="230" y="83"/>
                  </a:lnTo>
                  <a:lnTo>
                    <a:pt x="230" y="90"/>
                  </a:lnTo>
                  <a:lnTo>
                    <a:pt x="233" y="86"/>
                  </a:lnTo>
                  <a:lnTo>
                    <a:pt x="230" y="86"/>
                  </a:lnTo>
                  <a:lnTo>
                    <a:pt x="230" y="93"/>
                  </a:lnTo>
                  <a:lnTo>
                    <a:pt x="230" y="99"/>
                  </a:lnTo>
                  <a:lnTo>
                    <a:pt x="230" y="102"/>
                  </a:lnTo>
                  <a:lnTo>
                    <a:pt x="230" y="109"/>
                  </a:lnTo>
                  <a:lnTo>
                    <a:pt x="227" y="112"/>
                  </a:lnTo>
                  <a:lnTo>
                    <a:pt x="227" y="118"/>
                  </a:lnTo>
                  <a:lnTo>
                    <a:pt x="224" y="122"/>
                  </a:lnTo>
                  <a:lnTo>
                    <a:pt x="220" y="128"/>
                  </a:lnTo>
                  <a:lnTo>
                    <a:pt x="224" y="128"/>
                  </a:lnTo>
                  <a:lnTo>
                    <a:pt x="220" y="128"/>
                  </a:lnTo>
                  <a:lnTo>
                    <a:pt x="220" y="131"/>
                  </a:lnTo>
                  <a:lnTo>
                    <a:pt x="214" y="138"/>
                  </a:lnTo>
                  <a:lnTo>
                    <a:pt x="208" y="144"/>
                  </a:lnTo>
                  <a:lnTo>
                    <a:pt x="201" y="150"/>
                  </a:lnTo>
                  <a:lnTo>
                    <a:pt x="201" y="154"/>
                  </a:lnTo>
                  <a:lnTo>
                    <a:pt x="201" y="150"/>
                  </a:lnTo>
                  <a:lnTo>
                    <a:pt x="192" y="157"/>
                  </a:lnTo>
                  <a:lnTo>
                    <a:pt x="179" y="166"/>
                  </a:lnTo>
                  <a:lnTo>
                    <a:pt x="166" y="176"/>
                  </a:lnTo>
                  <a:lnTo>
                    <a:pt x="166" y="179"/>
                  </a:lnTo>
                  <a:lnTo>
                    <a:pt x="163" y="182"/>
                  </a:lnTo>
                  <a:lnTo>
                    <a:pt x="156" y="189"/>
                  </a:lnTo>
                  <a:lnTo>
                    <a:pt x="156" y="192"/>
                  </a:lnTo>
                  <a:lnTo>
                    <a:pt x="153" y="195"/>
                  </a:lnTo>
                  <a:lnTo>
                    <a:pt x="153" y="198"/>
                  </a:lnTo>
                  <a:lnTo>
                    <a:pt x="153" y="205"/>
                  </a:lnTo>
                  <a:lnTo>
                    <a:pt x="153" y="211"/>
                  </a:lnTo>
                  <a:lnTo>
                    <a:pt x="153" y="218"/>
                  </a:lnTo>
                  <a:lnTo>
                    <a:pt x="153" y="224"/>
                  </a:lnTo>
                  <a:lnTo>
                    <a:pt x="153" y="231"/>
                  </a:lnTo>
                  <a:lnTo>
                    <a:pt x="153" y="234"/>
                  </a:lnTo>
                  <a:lnTo>
                    <a:pt x="153" y="237"/>
                  </a:lnTo>
                  <a:lnTo>
                    <a:pt x="153" y="240"/>
                  </a:lnTo>
                  <a:lnTo>
                    <a:pt x="156" y="240"/>
                  </a:lnTo>
                  <a:lnTo>
                    <a:pt x="153" y="240"/>
                  </a:lnTo>
                  <a:lnTo>
                    <a:pt x="153" y="243"/>
                  </a:lnTo>
                  <a:lnTo>
                    <a:pt x="153" y="247"/>
                  </a:lnTo>
                  <a:lnTo>
                    <a:pt x="156" y="247"/>
                  </a:lnTo>
                  <a:lnTo>
                    <a:pt x="153" y="247"/>
                  </a:lnTo>
                  <a:lnTo>
                    <a:pt x="150" y="250"/>
                  </a:lnTo>
                  <a:lnTo>
                    <a:pt x="150" y="253"/>
                  </a:lnTo>
                  <a:lnTo>
                    <a:pt x="150" y="250"/>
                  </a:lnTo>
                  <a:lnTo>
                    <a:pt x="150" y="253"/>
                  </a:lnTo>
                  <a:lnTo>
                    <a:pt x="147" y="256"/>
                  </a:lnTo>
                  <a:lnTo>
                    <a:pt x="150" y="253"/>
                  </a:lnTo>
                  <a:lnTo>
                    <a:pt x="147" y="256"/>
                  </a:lnTo>
                  <a:lnTo>
                    <a:pt x="147" y="259"/>
                  </a:lnTo>
                  <a:lnTo>
                    <a:pt x="147" y="256"/>
                  </a:lnTo>
                  <a:lnTo>
                    <a:pt x="144" y="259"/>
                  </a:lnTo>
                  <a:lnTo>
                    <a:pt x="140" y="263"/>
                  </a:lnTo>
                  <a:lnTo>
                    <a:pt x="137" y="263"/>
                  </a:lnTo>
                  <a:lnTo>
                    <a:pt x="140" y="266"/>
                  </a:lnTo>
                  <a:lnTo>
                    <a:pt x="137" y="263"/>
                  </a:lnTo>
                  <a:lnTo>
                    <a:pt x="134" y="263"/>
                  </a:lnTo>
                  <a:lnTo>
                    <a:pt x="131" y="266"/>
                  </a:lnTo>
                  <a:lnTo>
                    <a:pt x="128" y="266"/>
                  </a:lnTo>
                  <a:lnTo>
                    <a:pt x="124" y="266"/>
                  </a:lnTo>
                  <a:lnTo>
                    <a:pt x="124" y="269"/>
                  </a:lnTo>
                  <a:lnTo>
                    <a:pt x="124" y="266"/>
                  </a:lnTo>
                  <a:lnTo>
                    <a:pt x="121" y="269"/>
                  </a:lnTo>
                  <a:lnTo>
                    <a:pt x="118" y="26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5" name="Freeform 327"/>
            <p:cNvSpPr>
              <a:spLocks noEditPoints="1"/>
            </p:cNvSpPr>
            <p:nvPr/>
          </p:nvSpPr>
          <p:spPr bwMode="auto">
            <a:xfrm>
              <a:off x="5344" y="2754"/>
              <a:ext cx="93" cy="122"/>
            </a:xfrm>
            <a:custGeom>
              <a:avLst/>
              <a:gdLst>
                <a:gd name="T0" fmla="*/ 32 w 93"/>
                <a:gd name="T1" fmla="*/ 61 h 122"/>
                <a:gd name="T2" fmla="*/ 26 w 93"/>
                <a:gd name="T3" fmla="*/ 32 h 122"/>
                <a:gd name="T4" fmla="*/ 10 w 93"/>
                <a:gd name="T5" fmla="*/ 7 h 122"/>
                <a:gd name="T6" fmla="*/ 10 w 93"/>
                <a:gd name="T7" fmla="*/ 7 h 122"/>
                <a:gd name="T8" fmla="*/ 3 w 93"/>
                <a:gd name="T9" fmla="*/ 4 h 122"/>
                <a:gd name="T10" fmla="*/ 22 w 93"/>
                <a:gd name="T11" fmla="*/ 10 h 122"/>
                <a:gd name="T12" fmla="*/ 22 w 93"/>
                <a:gd name="T13" fmla="*/ 10 h 122"/>
                <a:gd name="T14" fmla="*/ 35 w 93"/>
                <a:gd name="T15" fmla="*/ 0 h 122"/>
                <a:gd name="T16" fmla="*/ 51 w 93"/>
                <a:gd name="T17" fmla="*/ 10 h 122"/>
                <a:gd name="T18" fmla="*/ 51 w 93"/>
                <a:gd name="T19" fmla="*/ 10 h 122"/>
                <a:gd name="T20" fmla="*/ 64 w 93"/>
                <a:gd name="T21" fmla="*/ 0 h 122"/>
                <a:gd name="T22" fmla="*/ 74 w 93"/>
                <a:gd name="T23" fmla="*/ 10 h 122"/>
                <a:gd name="T24" fmla="*/ 74 w 93"/>
                <a:gd name="T25" fmla="*/ 10 h 122"/>
                <a:gd name="T26" fmla="*/ 90 w 93"/>
                <a:gd name="T27" fmla="*/ 4 h 122"/>
                <a:gd name="T28" fmla="*/ 67 w 93"/>
                <a:gd name="T29" fmla="*/ 36 h 122"/>
                <a:gd name="T30" fmla="*/ 67 w 93"/>
                <a:gd name="T31" fmla="*/ 36 h 122"/>
                <a:gd name="T32" fmla="*/ 64 w 93"/>
                <a:gd name="T33" fmla="*/ 61 h 122"/>
                <a:gd name="T34" fmla="*/ 70 w 93"/>
                <a:gd name="T35" fmla="*/ 36 h 122"/>
                <a:gd name="T36" fmla="*/ 93 w 93"/>
                <a:gd name="T37" fmla="*/ 4 h 122"/>
                <a:gd name="T38" fmla="*/ 90 w 93"/>
                <a:gd name="T39" fmla="*/ 0 h 122"/>
                <a:gd name="T40" fmla="*/ 74 w 93"/>
                <a:gd name="T41" fmla="*/ 7 h 122"/>
                <a:gd name="T42" fmla="*/ 64 w 93"/>
                <a:gd name="T43" fmla="*/ 0 h 122"/>
                <a:gd name="T44" fmla="*/ 61 w 93"/>
                <a:gd name="T45" fmla="*/ 0 h 122"/>
                <a:gd name="T46" fmla="*/ 51 w 93"/>
                <a:gd name="T47" fmla="*/ 10 h 122"/>
                <a:gd name="T48" fmla="*/ 35 w 93"/>
                <a:gd name="T49" fmla="*/ 0 h 122"/>
                <a:gd name="T50" fmla="*/ 35 w 93"/>
                <a:gd name="T51" fmla="*/ 0 h 122"/>
                <a:gd name="T52" fmla="*/ 22 w 93"/>
                <a:gd name="T53" fmla="*/ 10 h 122"/>
                <a:gd name="T54" fmla="*/ 6 w 93"/>
                <a:gd name="T55" fmla="*/ 0 h 122"/>
                <a:gd name="T56" fmla="*/ 3 w 93"/>
                <a:gd name="T57" fmla="*/ 4 h 122"/>
                <a:gd name="T58" fmla="*/ 10 w 93"/>
                <a:gd name="T59" fmla="*/ 10 h 122"/>
                <a:gd name="T60" fmla="*/ 19 w 93"/>
                <a:gd name="T61" fmla="*/ 32 h 122"/>
                <a:gd name="T62" fmla="*/ 19 w 93"/>
                <a:gd name="T63" fmla="*/ 32 h 122"/>
                <a:gd name="T64" fmla="*/ 29 w 93"/>
                <a:gd name="T65" fmla="*/ 61 h 122"/>
                <a:gd name="T66" fmla="*/ 6 w 93"/>
                <a:gd name="T67" fmla="*/ 80 h 122"/>
                <a:gd name="T68" fmla="*/ 86 w 93"/>
                <a:gd name="T69" fmla="*/ 80 h 122"/>
                <a:gd name="T70" fmla="*/ 83 w 93"/>
                <a:gd name="T71" fmla="*/ 93 h 122"/>
                <a:gd name="T72" fmla="*/ 86 w 93"/>
                <a:gd name="T73" fmla="*/ 93 h 122"/>
                <a:gd name="T74" fmla="*/ 6 w 93"/>
                <a:gd name="T75" fmla="*/ 93 h 122"/>
                <a:gd name="T76" fmla="*/ 6 w 93"/>
                <a:gd name="T77" fmla="*/ 106 h 122"/>
                <a:gd name="T78" fmla="*/ 6 w 93"/>
                <a:gd name="T79" fmla="*/ 109 h 122"/>
                <a:gd name="T80" fmla="*/ 86 w 93"/>
                <a:gd name="T81" fmla="*/ 106 h 122"/>
                <a:gd name="T82" fmla="*/ 83 w 93"/>
                <a:gd name="T83" fmla="*/ 119 h 122"/>
                <a:gd name="T84" fmla="*/ 86 w 93"/>
                <a:gd name="T85" fmla="*/ 119 h 122"/>
                <a:gd name="T86" fmla="*/ 6 w 93"/>
                <a:gd name="T87" fmla="*/ 122 h 122"/>
                <a:gd name="T88" fmla="*/ 90 w 93"/>
                <a:gd name="T89" fmla="*/ 122 h 122"/>
                <a:gd name="T90" fmla="*/ 90 w 93"/>
                <a:gd name="T91" fmla="*/ 106 h 122"/>
                <a:gd name="T92" fmla="*/ 86 w 93"/>
                <a:gd name="T93" fmla="*/ 106 h 122"/>
                <a:gd name="T94" fmla="*/ 6 w 93"/>
                <a:gd name="T95" fmla="*/ 106 h 122"/>
                <a:gd name="T96" fmla="*/ 10 w 93"/>
                <a:gd name="T97" fmla="*/ 93 h 122"/>
                <a:gd name="T98" fmla="*/ 6 w 93"/>
                <a:gd name="T99" fmla="*/ 97 h 122"/>
                <a:gd name="T100" fmla="*/ 90 w 93"/>
                <a:gd name="T101" fmla="*/ 97 h 122"/>
                <a:gd name="T102" fmla="*/ 90 w 93"/>
                <a:gd name="T103" fmla="*/ 80 h 122"/>
                <a:gd name="T104" fmla="*/ 86 w 93"/>
                <a:gd name="T105" fmla="*/ 77 h 122"/>
                <a:gd name="T106" fmla="*/ 6 w 93"/>
                <a:gd name="T107" fmla="*/ 77 h 1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3"/>
                <a:gd name="T163" fmla="*/ 0 h 122"/>
                <a:gd name="T164" fmla="*/ 93 w 93"/>
                <a:gd name="T165" fmla="*/ 122 h 1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3" h="122">
                  <a:moveTo>
                    <a:pt x="29" y="61"/>
                  </a:moveTo>
                  <a:lnTo>
                    <a:pt x="32" y="61"/>
                  </a:lnTo>
                  <a:lnTo>
                    <a:pt x="26" y="32"/>
                  </a:lnTo>
                  <a:lnTo>
                    <a:pt x="10" y="7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6" y="4"/>
                  </a:lnTo>
                  <a:lnTo>
                    <a:pt x="3" y="4"/>
                  </a:lnTo>
                  <a:lnTo>
                    <a:pt x="22" y="10"/>
                  </a:lnTo>
                  <a:lnTo>
                    <a:pt x="22" y="13"/>
                  </a:lnTo>
                  <a:lnTo>
                    <a:pt x="22" y="10"/>
                  </a:lnTo>
                  <a:lnTo>
                    <a:pt x="35" y="4"/>
                  </a:lnTo>
                  <a:lnTo>
                    <a:pt x="35" y="0"/>
                  </a:lnTo>
                  <a:lnTo>
                    <a:pt x="35" y="4"/>
                  </a:lnTo>
                  <a:lnTo>
                    <a:pt x="51" y="10"/>
                  </a:lnTo>
                  <a:lnTo>
                    <a:pt x="64" y="4"/>
                  </a:lnTo>
                  <a:lnTo>
                    <a:pt x="64" y="0"/>
                  </a:lnTo>
                  <a:lnTo>
                    <a:pt x="61" y="4"/>
                  </a:lnTo>
                  <a:lnTo>
                    <a:pt x="74" y="10"/>
                  </a:lnTo>
                  <a:lnTo>
                    <a:pt x="90" y="4"/>
                  </a:lnTo>
                  <a:lnTo>
                    <a:pt x="67" y="36"/>
                  </a:lnTo>
                  <a:lnTo>
                    <a:pt x="61" y="61"/>
                  </a:lnTo>
                  <a:lnTo>
                    <a:pt x="64" y="61"/>
                  </a:lnTo>
                  <a:lnTo>
                    <a:pt x="70" y="36"/>
                  </a:lnTo>
                  <a:lnTo>
                    <a:pt x="93" y="4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74" y="7"/>
                  </a:lnTo>
                  <a:lnTo>
                    <a:pt x="77" y="7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1" y="7"/>
                  </a:lnTo>
                  <a:lnTo>
                    <a:pt x="51" y="10"/>
                  </a:lnTo>
                  <a:lnTo>
                    <a:pt x="51" y="7"/>
                  </a:lnTo>
                  <a:lnTo>
                    <a:pt x="35" y="0"/>
                  </a:lnTo>
                  <a:lnTo>
                    <a:pt x="22" y="10"/>
                  </a:lnTo>
                  <a:lnTo>
                    <a:pt x="22" y="7"/>
                  </a:lnTo>
                  <a:lnTo>
                    <a:pt x="6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6" y="10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19" y="32"/>
                  </a:lnTo>
                  <a:lnTo>
                    <a:pt x="22" y="32"/>
                  </a:lnTo>
                  <a:lnTo>
                    <a:pt x="19" y="32"/>
                  </a:lnTo>
                  <a:lnTo>
                    <a:pt x="29" y="61"/>
                  </a:lnTo>
                  <a:close/>
                  <a:moveTo>
                    <a:pt x="6" y="77"/>
                  </a:moveTo>
                  <a:lnTo>
                    <a:pt x="6" y="80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93"/>
                  </a:lnTo>
                  <a:lnTo>
                    <a:pt x="86" y="93"/>
                  </a:lnTo>
                  <a:lnTo>
                    <a:pt x="6" y="93"/>
                  </a:lnTo>
                  <a:lnTo>
                    <a:pt x="6" y="106"/>
                  </a:lnTo>
                  <a:lnTo>
                    <a:pt x="6" y="109"/>
                  </a:lnTo>
                  <a:lnTo>
                    <a:pt x="86" y="109"/>
                  </a:lnTo>
                  <a:lnTo>
                    <a:pt x="86" y="106"/>
                  </a:lnTo>
                  <a:lnTo>
                    <a:pt x="83" y="106"/>
                  </a:lnTo>
                  <a:lnTo>
                    <a:pt x="83" y="119"/>
                  </a:lnTo>
                  <a:lnTo>
                    <a:pt x="86" y="119"/>
                  </a:lnTo>
                  <a:lnTo>
                    <a:pt x="6" y="119"/>
                  </a:lnTo>
                  <a:lnTo>
                    <a:pt x="6" y="122"/>
                  </a:lnTo>
                  <a:lnTo>
                    <a:pt x="86" y="122"/>
                  </a:lnTo>
                  <a:lnTo>
                    <a:pt x="90" y="122"/>
                  </a:lnTo>
                  <a:lnTo>
                    <a:pt x="90" y="119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6" y="106"/>
                  </a:lnTo>
                  <a:lnTo>
                    <a:pt x="10" y="106"/>
                  </a:lnTo>
                  <a:lnTo>
                    <a:pt x="10" y="93"/>
                  </a:lnTo>
                  <a:lnTo>
                    <a:pt x="6" y="93"/>
                  </a:lnTo>
                  <a:lnTo>
                    <a:pt x="6" y="97"/>
                  </a:lnTo>
                  <a:lnTo>
                    <a:pt x="86" y="97"/>
                  </a:lnTo>
                  <a:lnTo>
                    <a:pt x="90" y="97"/>
                  </a:lnTo>
                  <a:lnTo>
                    <a:pt x="90" y="93"/>
                  </a:lnTo>
                  <a:lnTo>
                    <a:pt x="90" y="80"/>
                  </a:lnTo>
                  <a:lnTo>
                    <a:pt x="90" y="77"/>
                  </a:lnTo>
                  <a:lnTo>
                    <a:pt x="86" y="77"/>
                  </a:lnTo>
                  <a:lnTo>
                    <a:pt x="6" y="77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6" name="Freeform 337"/>
            <p:cNvSpPr>
              <a:spLocks/>
            </p:cNvSpPr>
            <p:nvPr/>
          </p:nvSpPr>
          <p:spPr bwMode="auto">
            <a:xfrm>
              <a:off x="4179" y="2998"/>
              <a:ext cx="16" cy="9"/>
            </a:xfrm>
            <a:custGeom>
              <a:avLst/>
              <a:gdLst>
                <a:gd name="T0" fmla="*/ 3 w 16"/>
                <a:gd name="T1" fmla="*/ 6 h 9"/>
                <a:gd name="T2" fmla="*/ 7 w 16"/>
                <a:gd name="T3" fmla="*/ 6 h 9"/>
                <a:gd name="T4" fmla="*/ 7 w 16"/>
                <a:gd name="T5" fmla="*/ 6 h 9"/>
                <a:gd name="T6" fmla="*/ 7 w 16"/>
                <a:gd name="T7" fmla="*/ 6 h 9"/>
                <a:gd name="T8" fmla="*/ 10 w 16"/>
                <a:gd name="T9" fmla="*/ 9 h 9"/>
                <a:gd name="T10" fmla="*/ 16 w 16"/>
                <a:gd name="T11" fmla="*/ 6 h 9"/>
                <a:gd name="T12" fmla="*/ 13 w 16"/>
                <a:gd name="T13" fmla="*/ 3 h 9"/>
                <a:gd name="T14" fmla="*/ 10 w 16"/>
                <a:gd name="T15" fmla="*/ 3 h 9"/>
                <a:gd name="T16" fmla="*/ 7 w 16"/>
                <a:gd name="T17" fmla="*/ 0 h 9"/>
                <a:gd name="T18" fmla="*/ 7 w 16"/>
                <a:gd name="T19" fmla="*/ 0 h 9"/>
                <a:gd name="T20" fmla="*/ 3 w 16"/>
                <a:gd name="T21" fmla="*/ 0 h 9"/>
                <a:gd name="T22" fmla="*/ 3 w 16"/>
                <a:gd name="T23" fmla="*/ 0 h 9"/>
                <a:gd name="T24" fmla="*/ 3 w 16"/>
                <a:gd name="T25" fmla="*/ 0 h 9"/>
                <a:gd name="T26" fmla="*/ 0 w 16"/>
                <a:gd name="T27" fmla="*/ 3 h 9"/>
                <a:gd name="T28" fmla="*/ 3 w 16"/>
                <a:gd name="T29" fmla="*/ 3 h 9"/>
                <a:gd name="T30" fmla="*/ 3 w 16"/>
                <a:gd name="T31" fmla="*/ 3 h 9"/>
                <a:gd name="T32" fmla="*/ 3 w 16"/>
                <a:gd name="T33" fmla="*/ 3 h 9"/>
                <a:gd name="T34" fmla="*/ 3 w 16"/>
                <a:gd name="T35" fmla="*/ 6 h 9"/>
                <a:gd name="T36" fmla="*/ 3 w 16"/>
                <a:gd name="T37" fmla="*/ 6 h 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"/>
                <a:gd name="T58" fmla="*/ 0 h 9"/>
                <a:gd name="T59" fmla="*/ 16 w 16"/>
                <a:gd name="T60" fmla="*/ 9 h 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" h="9">
                  <a:moveTo>
                    <a:pt x="3" y="6"/>
                  </a:moveTo>
                  <a:lnTo>
                    <a:pt x="7" y="6"/>
                  </a:lnTo>
                  <a:lnTo>
                    <a:pt x="10" y="9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C2DB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7" name="Freeform 338"/>
            <p:cNvSpPr>
              <a:spLocks noEditPoints="1"/>
            </p:cNvSpPr>
            <p:nvPr/>
          </p:nvSpPr>
          <p:spPr bwMode="auto">
            <a:xfrm>
              <a:off x="4003" y="3046"/>
              <a:ext cx="151" cy="131"/>
            </a:xfrm>
            <a:custGeom>
              <a:avLst/>
              <a:gdLst>
                <a:gd name="T0" fmla="*/ 77 w 151"/>
                <a:gd name="T1" fmla="*/ 125 h 131"/>
                <a:gd name="T2" fmla="*/ 77 w 151"/>
                <a:gd name="T3" fmla="*/ 125 h 131"/>
                <a:gd name="T4" fmla="*/ 80 w 151"/>
                <a:gd name="T5" fmla="*/ 125 h 131"/>
                <a:gd name="T6" fmla="*/ 87 w 151"/>
                <a:gd name="T7" fmla="*/ 128 h 131"/>
                <a:gd name="T8" fmla="*/ 96 w 151"/>
                <a:gd name="T9" fmla="*/ 128 h 131"/>
                <a:gd name="T10" fmla="*/ 99 w 151"/>
                <a:gd name="T11" fmla="*/ 128 h 131"/>
                <a:gd name="T12" fmla="*/ 103 w 151"/>
                <a:gd name="T13" fmla="*/ 125 h 131"/>
                <a:gd name="T14" fmla="*/ 106 w 151"/>
                <a:gd name="T15" fmla="*/ 125 h 131"/>
                <a:gd name="T16" fmla="*/ 109 w 151"/>
                <a:gd name="T17" fmla="*/ 122 h 131"/>
                <a:gd name="T18" fmla="*/ 112 w 151"/>
                <a:gd name="T19" fmla="*/ 115 h 131"/>
                <a:gd name="T20" fmla="*/ 128 w 151"/>
                <a:gd name="T21" fmla="*/ 105 h 131"/>
                <a:gd name="T22" fmla="*/ 141 w 151"/>
                <a:gd name="T23" fmla="*/ 93 h 131"/>
                <a:gd name="T24" fmla="*/ 151 w 151"/>
                <a:gd name="T25" fmla="*/ 83 h 131"/>
                <a:gd name="T26" fmla="*/ 135 w 151"/>
                <a:gd name="T27" fmla="*/ 67 h 131"/>
                <a:gd name="T28" fmla="*/ 99 w 151"/>
                <a:gd name="T29" fmla="*/ 38 h 131"/>
                <a:gd name="T30" fmla="*/ 99 w 151"/>
                <a:gd name="T31" fmla="*/ 35 h 131"/>
                <a:gd name="T32" fmla="*/ 99 w 151"/>
                <a:gd name="T33" fmla="*/ 38 h 131"/>
                <a:gd name="T34" fmla="*/ 87 w 151"/>
                <a:gd name="T35" fmla="*/ 25 h 131"/>
                <a:gd name="T36" fmla="*/ 64 w 151"/>
                <a:gd name="T37" fmla="*/ 6 h 131"/>
                <a:gd name="T38" fmla="*/ 58 w 151"/>
                <a:gd name="T39" fmla="*/ 3 h 131"/>
                <a:gd name="T40" fmla="*/ 55 w 151"/>
                <a:gd name="T41" fmla="*/ 9 h 131"/>
                <a:gd name="T42" fmla="*/ 45 w 151"/>
                <a:gd name="T43" fmla="*/ 16 h 131"/>
                <a:gd name="T44" fmla="*/ 35 w 151"/>
                <a:gd name="T45" fmla="*/ 22 h 131"/>
                <a:gd name="T46" fmla="*/ 26 w 151"/>
                <a:gd name="T47" fmla="*/ 32 h 131"/>
                <a:gd name="T48" fmla="*/ 16 w 151"/>
                <a:gd name="T49" fmla="*/ 41 h 131"/>
                <a:gd name="T50" fmla="*/ 7 w 151"/>
                <a:gd name="T51" fmla="*/ 48 h 131"/>
                <a:gd name="T52" fmla="*/ 3 w 151"/>
                <a:gd name="T53" fmla="*/ 51 h 131"/>
                <a:gd name="T54" fmla="*/ 19 w 151"/>
                <a:gd name="T55" fmla="*/ 70 h 131"/>
                <a:gd name="T56" fmla="*/ 67 w 151"/>
                <a:gd name="T57" fmla="*/ 115 h 131"/>
                <a:gd name="T58" fmla="*/ 77 w 151"/>
                <a:gd name="T59" fmla="*/ 125 h 131"/>
                <a:gd name="T60" fmla="*/ 83 w 151"/>
                <a:gd name="T61" fmla="*/ 99 h 131"/>
                <a:gd name="T62" fmla="*/ 90 w 151"/>
                <a:gd name="T63" fmla="*/ 99 h 131"/>
                <a:gd name="T64" fmla="*/ 93 w 151"/>
                <a:gd name="T65" fmla="*/ 99 h 131"/>
                <a:gd name="T66" fmla="*/ 99 w 151"/>
                <a:gd name="T67" fmla="*/ 99 h 131"/>
                <a:gd name="T68" fmla="*/ 103 w 151"/>
                <a:gd name="T69" fmla="*/ 102 h 131"/>
                <a:gd name="T70" fmla="*/ 103 w 151"/>
                <a:gd name="T71" fmla="*/ 105 h 131"/>
                <a:gd name="T72" fmla="*/ 103 w 151"/>
                <a:gd name="T73" fmla="*/ 112 h 131"/>
                <a:gd name="T74" fmla="*/ 103 w 151"/>
                <a:gd name="T75" fmla="*/ 115 h 131"/>
                <a:gd name="T76" fmla="*/ 96 w 151"/>
                <a:gd name="T77" fmla="*/ 118 h 131"/>
                <a:gd name="T78" fmla="*/ 93 w 151"/>
                <a:gd name="T79" fmla="*/ 122 h 131"/>
                <a:gd name="T80" fmla="*/ 87 w 151"/>
                <a:gd name="T81" fmla="*/ 122 h 131"/>
                <a:gd name="T82" fmla="*/ 83 w 151"/>
                <a:gd name="T83" fmla="*/ 118 h 131"/>
                <a:gd name="T84" fmla="*/ 80 w 151"/>
                <a:gd name="T85" fmla="*/ 115 h 131"/>
                <a:gd name="T86" fmla="*/ 77 w 151"/>
                <a:gd name="T87" fmla="*/ 112 h 131"/>
                <a:gd name="T88" fmla="*/ 77 w 151"/>
                <a:gd name="T89" fmla="*/ 109 h 131"/>
                <a:gd name="T90" fmla="*/ 80 w 151"/>
                <a:gd name="T91" fmla="*/ 102 h 131"/>
                <a:gd name="T92" fmla="*/ 83 w 151"/>
                <a:gd name="T93" fmla="*/ 102 h 13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1"/>
                <a:gd name="T142" fmla="*/ 0 h 131"/>
                <a:gd name="T143" fmla="*/ 151 w 151"/>
                <a:gd name="T144" fmla="*/ 131 h 13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1" h="131">
                  <a:moveTo>
                    <a:pt x="77" y="125"/>
                  </a:moveTo>
                  <a:lnTo>
                    <a:pt x="77" y="125"/>
                  </a:lnTo>
                  <a:lnTo>
                    <a:pt x="80" y="125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93" y="131"/>
                  </a:lnTo>
                  <a:lnTo>
                    <a:pt x="96" y="128"/>
                  </a:lnTo>
                  <a:lnTo>
                    <a:pt x="99" y="128"/>
                  </a:lnTo>
                  <a:lnTo>
                    <a:pt x="103" y="125"/>
                  </a:lnTo>
                  <a:lnTo>
                    <a:pt x="106" y="125"/>
                  </a:lnTo>
                  <a:lnTo>
                    <a:pt x="109" y="122"/>
                  </a:lnTo>
                  <a:lnTo>
                    <a:pt x="112" y="115"/>
                  </a:lnTo>
                  <a:lnTo>
                    <a:pt x="119" y="112"/>
                  </a:lnTo>
                  <a:lnTo>
                    <a:pt x="128" y="105"/>
                  </a:lnTo>
                  <a:lnTo>
                    <a:pt x="135" y="99"/>
                  </a:lnTo>
                  <a:lnTo>
                    <a:pt x="141" y="93"/>
                  </a:lnTo>
                  <a:lnTo>
                    <a:pt x="147" y="86"/>
                  </a:lnTo>
                  <a:lnTo>
                    <a:pt x="151" y="83"/>
                  </a:lnTo>
                  <a:lnTo>
                    <a:pt x="144" y="77"/>
                  </a:lnTo>
                  <a:lnTo>
                    <a:pt x="135" y="67"/>
                  </a:lnTo>
                  <a:lnTo>
                    <a:pt x="119" y="51"/>
                  </a:lnTo>
                  <a:lnTo>
                    <a:pt x="99" y="38"/>
                  </a:lnTo>
                  <a:lnTo>
                    <a:pt x="99" y="35"/>
                  </a:lnTo>
                  <a:lnTo>
                    <a:pt x="99" y="38"/>
                  </a:lnTo>
                  <a:lnTo>
                    <a:pt x="99" y="35"/>
                  </a:lnTo>
                  <a:lnTo>
                    <a:pt x="87" y="25"/>
                  </a:lnTo>
                  <a:lnTo>
                    <a:pt x="74" y="13"/>
                  </a:lnTo>
                  <a:lnTo>
                    <a:pt x="64" y="6"/>
                  </a:lnTo>
                  <a:lnTo>
                    <a:pt x="61" y="0"/>
                  </a:lnTo>
                  <a:lnTo>
                    <a:pt x="58" y="3"/>
                  </a:lnTo>
                  <a:lnTo>
                    <a:pt x="55" y="6"/>
                  </a:lnTo>
                  <a:lnTo>
                    <a:pt x="55" y="9"/>
                  </a:lnTo>
                  <a:lnTo>
                    <a:pt x="48" y="13"/>
                  </a:lnTo>
                  <a:lnTo>
                    <a:pt x="45" y="16"/>
                  </a:lnTo>
                  <a:lnTo>
                    <a:pt x="42" y="19"/>
                  </a:lnTo>
                  <a:lnTo>
                    <a:pt x="35" y="22"/>
                  </a:lnTo>
                  <a:lnTo>
                    <a:pt x="29" y="29"/>
                  </a:lnTo>
                  <a:lnTo>
                    <a:pt x="26" y="32"/>
                  </a:lnTo>
                  <a:lnTo>
                    <a:pt x="19" y="35"/>
                  </a:lnTo>
                  <a:lnTo>
                    <a:pt x="16" y="41"/>
                  </a:lnTo>
                  <a:lnTo>
                    <a:pt x="13" y="45"/>
                  </a:lnTo>
                  <a:lnTo>
                    <a:pt x="7" y="48"/>
                  </a:lnTo>
                  <a:lnTo>
                    <a:pt x="3" y="51"/>
                  </a:lnTo>
                  <a:lnTo>
                    <a:pt x="0" y="54"/>
                  </a:lnTo>
                  <a:lnTo>
                    <a:pt x="19" y="70"/>
                  </a:lnTo>
                  <a:lnTo>
                    <a:pt x="45" y="93"/>
                  </a:lnTo>
                  <a:lnTo>
                    <a:pt x="67" y="115"/>
                  </a:lnTo>
                  <a:lnTo>
                    <a:pt x="77" y="125"/>
                  </a:lnTo>
                  <a:close/>
                  <a:moveTo>
                    <a:pt x="83" y="102"/>
                  </a:moveTo>
                  <a:lnTo>
                    <a:pt x="83" y="99"/>
                  </a:lnTo>
                  <a:lnTo>
                    <a:pt x="87" y="99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3" y="99"/>
                  </a:lnTo>
                  <a:lnTo>
                    <a:pt x="96" y="99"/>
                  </a:lnTo>
                  <a:lnTo>
                    <a:pt x="99" y="99"/>
                  </a:lnTo>
                  <a:lnTo>
                    <a:pt x="103" y="102"/>
                  </a:lnTo>
                  <a:lnTo>
                    <a:pt x="103" y="105"/>
                  </a:lnTo>
                  <a:lnTo>
                    <a:pt x="106" y="109"/>
                  </a:lnTo>
                  <a:lnTo>
                    <a:pt x="103" y="112"/>
                  </a:lnTo>
                  <a:lnTo>
                    <a:pt x="103" y="115"/>
                  </a:lnTo>
                  <a:lnTo>
                    <a:pt x="99" y="118"/>
                  </a:lnTo>
                  <a:lnTo>
                    <a:pt x="96" y="118"/>
                  </a:lnTo>
                  <a:lnTo>
                    <a:pt x="93" y="122"/>
                  </a:lnTo>
                  <a:lnTo>
                    <a:pt x="90" y="122"/>
                  </a:lnTo>
                  <a:lnTo>
                    <a:pt x="87" y="122"/>
                  </a:lnTo>
                  <a:lnTo>
                    <a:pt x="87" y="118"/>
                  </a:lnTo>
                  <a:lnTo>
                    <a:pt x="83" y="118"/>
                  </a:lnTo>
                  <a:lnTo>
                    <a:pt x="80" y="118"/>
                  </a:lnTo>
                  <a:lnTo>
                    <a:pt x="80" y="115"/>
                  </a:lnTo>
                  <a:lnTo>
                    <a:pt x="77" y="115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5"/>
                  </a:lnTo>
                  <a:lnTo>
                    <a:pt x="80" y="102"/>
                  </a:lnTo>
                  <a:lnTo>
                    <a:pt x="83" y="102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8" name="Freeform 339"/>
            <p:cNvSpPr>
              <a:spLocks noEditPoints="1"/>
            </p:cNvSpPr>
            <p:nvPr/>
          </p:nvSpPr>
          <p:spPr bwMode="auto">
            <a:xfrm>
              <a:off x="4080" y="3142"/>
              <a:ext cx="29" cy="26"/>
            </a:xfrm>
            <a:custGeom>
              <a:avLst/>
              <a:gdLst>
                <a:gd name="T0" fmla="*/ 22 w 29"/>
                <a:gd name="T1" fmla="*/ 22 h 26"/>
                <a:gd name="T2" fmla="*/ 26 w 29"/>
                <a:gd name="T3" fmla="*/ 19 h 26"/>
                <a:gd name="T4" fmla="*/ 26 w 29"/>
                <a:gd name="T5" fmla="*/ 16 h 26"/>
                <a:gd name="T6" fmla="*/ 26 w 29"/>
                <a:gd name="T7" fmla="*/ 16 h 26"/>
                <a:gd name="T8" fmla="*/ 29 w 29"/>
                <a:gd name="T9" fmla="*/ 13 h 26"/>
                <a:gd name="T10" fmla="*/ 26 w 29"/>
                <a:gd name="T11" fmla="*/ 9 h 26"/>
                <a:gd name="T12" fmla="*/ 26 w 29"/>
                <a:gd name="T13" fmla="*/ 9 h 26"/>
                <a:gd name="T14" fmla="*/ 26 w 29"/>
                <a:gd name="T15" fmla="*/ 6 h 26"/>
                <a:gd name="T16" fmla="*/ 22 w 29"/>
                <a:gd name="T17" fmla="*/ 3 h 26"/>
                <a:gd name="T18" fmla="*/ 22 w 29"/>
                <a:gd name="T19" fmla="*/ 3 h 26"/>
                <a:gd name="T20" fmla="*/ 19 w 29"/>
                <a:gd name="T21" fmla="*/ 3 h 26"/>
                <a:gd name="T22" fmla="*/ 16 w 29"/>
                <a:gd name="T23" fmla="*/ 3 h 26"/>
                <a:gd name="T24" fmla="*/ 13 w 29"/>
                <a:gd name="T25" fmla="*/ 0 h 26"/>
                <a:gd name="T26" fmla="*/ 13 w 29"/>
                <a:gd name="T27" fmla="*/ 3 h 26"/>
                <a:gd name="T28" fmla="*/ 10 w 29"/>
                <a:gd name="T29" fmla="*/ 3 h 26"/>
                <a:gd name="T30" fmla="*/ 6 w 29"/>
                <a:gd name="T31" fmla="*/ 3 h 26"/>
                <a:gd name="T32" fmla="*/ 6 w 29"/>
                <a:gd name="T33" fmla="*/ 6 h 26"/>
                <a:gd name="T34" fmla="*/ 3 w 29"/>
                <a:gd name="T35" fmla="*/ 6 h 26"/>
                <a:gd name="T36" fmla="*/ 0 w 29"/>
                <a:gd name="T37" fmla="*/ 9 h 26"/>
                <a:gd name="T38" fmla="*/ 0 w 29"/>
                <a:gd name="T39" fmla="*/ 13 h 26"/>
                <a:gd name="T40" fmla="*/ 0 w 29"/>
                <a:gd name="T41" fmla="*/ 13 h 26"/>
                <a:gd name="T42" fmla="*/ 0 w 29"/>
                <a:gd name="T43" fmla="*/ 16 h 26"/>
                <a:gd name="T44" fmla="*/ 0 w 29"/>
                <a:gd name="T45" fmla="*/ 19 h 26"/>
                <a:gd name="T46" fmla="*/ 3 w 29"/>
                <a:gd name="T47" fmla="*/ 19 h 26"/>
                <a:gd name="T48" fmla="*/ 3 w 29"/>
                <a:gd name="T49" fmla="*/ 22 h 26"/>
                <a:gd name="T50" fmla="*/ 6 w 29"/>
                <a:gd name="T51" fmla="*/ 22 h 26"/>
                <a:gd name="T52" fmla="*/ 10 w 29"/>
                <a:gd name="T53" fmla="*/ 22 h 26"/>
                <a:gd name="T54" fmla="*/ 10 w 29"/>
                <a:gd name="T55" fmla="*/ 26 h 26"/>
                <a:gd name="T56" fmla="*/ 13 w 29"/>
                <a:gd name="T57" fmla="*/ 26 h 26"/>
                <a:gd name="T58" fmla="*/ 16 w 29"/>
                <a:gd name="T59" fmla="*/ 26 h 26"/>
                <a:gd name="T60" fmla="*/ 19 w 29"/>
                <a:gd name="T61" fmla="*/ 22 h 26"/>
                <a:gd name="T62" fmla="*/ 19 w 29"/>
                <a:gd name="T63" fmla="*/ 22 h 26"/>
                <a:gd name="T64" fmla="*/ 22 w 29"/>
                <a:gd name="T65" fmla="*/ 22 h 26"/>
                <a:gd name="T66" fmla="*/ 22 w 29"/>
                <a:gd name="T67" fmla="*/ 22 h 26"/>
                <a:gd name="T68" fmla="*/ 10 w 29"/>
                <a:gd name="T69" fmla="*/ 9 h 26"/>
                <a:gd name="T70" fmla="*/ 13 w 29"/>
                <a:gd name="T71" fmla="*/ 6 h 26"/>
                <a:gd name="T72" fmla="*/ 13 w 29"/>
                <a:gd name="T73" fmla="*/ 6 h 26"/>
                <a:gd name="T74" fmla="*/ 16 w 29"/>
                <a:gd name="T75" fmla="*/ 6 h 26"/>
                <a:gd name="T76" fmla="*/ 19 w 29"/>
                <a:gd name="T77" fmla="*/ 9 h 26"/>
                <a:gd name="T78" fmla="*/ 22 w 29"/>
                <a:gd name="T79" fmla="*/ 9 h 26"/>
                <a:gd name="T80" fmla="*/ 22 w 29"/>
                <a:gd name="T81" fmla="*/ 13 h 26"/>
                <a:gd name="T82" fmla="*/ 22 w 29"/>
                <a:gd name="T83" fmla="*/ 16 h 26"/>
                <a:gd name="T84" fmla="*/ 19 w 29"/>
                <a:gd name="T85" fmla="*/ 16 h 26"/>
                <a:gd name="T86" fmla="*/ 16 w 29"/>
                <a:gd name="T87" fmla="*/ 19 h 26"/>
                <a:gd name="T88" fmla="*/ 13 w 29"/>
                <a:gd name="T89" fmla="*/ 19 h 26"/>
                <a:gd name="T90" fmla="*/ 10 w 29"/>
                <a:gd name="T91" fmla="*/ 19 h 26"/>
                <a:gd name="T92" fmla="*/ 10 w 29"/>
                <a:gd name="T93" fmla="*/ 19 h 26"/>
                <a:gd name="T94" fmla="*/ 6 w 29"/>
                <a:gd name="T95" fmla="*/ 16 h 26"/>
                <a:gd name="T96" fmla="*/ 6 w 29"/>
                <a:gd name="T97" fmla="*/ 13 h 26"/>
                <a:gd name="T98" fmla="*/ 6 w 29"/>
                <a:gd name="T99" fmla="*/ 9 h 26"/>
                <a:gd name="T100" fmla="*/ 10 w 29"/>
                <a:gd name="T101" fmla="*/ 9 h 26"/>
                <a:gd name="T102" fmla="*/ 10 w 29"/>
                <a:gd name="T103" fmla="*/ 9 h 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9"/>
                <a:gd name="T157" fmla="*/ 0 h 26"/>
                <a:gd name="T158" fmla="*/ 29 w 29"/>
                <a:gd name="T159" fmla="*/ 26 h 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9" h="26">
                  <a:moveTo>
                    <a:pt x="22" y="22"/>
                  </a:moveTo>
                  <a:lnTo>
                    <a:pt x="26" y="19"/>
                  </a:lnTo>
                  <a:lnTo>
                    <a:pt x="26" y="16"/>
                  </a:lnTo>
                  <a:lnTo>
                    <a:pt x="29" y="13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2"/>
                  </a:lnTo>
                  <a:lnTo>
                    <a:pt x="22" y="22"/>
                  </a:lnTo>
                  <a:close/>
                  <a:moveTo>
                    <a:pt x="10" y="9"/>
                  </a:moveTo>
                  <a:lnTo>
                    <a:pt x="13" y="6"/>
                  </a:lnTo>
                  <a:lnTo>
                    <a:pt x="16" y="6"/>
                  </a:lnTo>
                  <a:lnTo>
                    <a:pt x="19" y="9"/>
                  </a:lnTo>
                  <a:lnTo>
                    <a:pt x="22" y="9"/>
                  </a:lnTo>
                  <a:lnTo>
                    <a:pt x="22" y="13"/>
                  </a:lnTo>
                  <a:lnTo>
                    <a:pt x="22" y="1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3" y="19"/>
                  </a:lnTo>
                  <a:lnTo>
                    <a:pt x="10" y="19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6" y="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5E96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19" name="Freeform 340"/>
            <p:cNvSpPr>
              <a:spLocks noEditPoints="1"/>
            </p:cNvSpPr>
            <p:nvPr/>
          </p:nvSpPr>
          <p:spPr bwMode="auto">
            <a:xfrm>
              <a:off x="3987" y="2857"/>
              <a:ext cx="291" cy="330"/>
            </a:xfrm>
            <a:custGeom>
              <a:avLst/>
              <a:gdLst>
                <a:gd name="T0" fmla="*/ 250 w 291"/>
                <a:gd name="T1" fmla="*/ 3 h 330"/>
                <a:gd name="T2" fmla="*/ 147 w 291"/>
                <a:gd name="T3" fmla="*/ 90 h 330"/>
                <a:gd name="T4" fmla="*/ 109 w 291"/>
                <a:gd name="T5" fmla="*/ 122 h 330"/>
                <a:gd name="T6" fmla="*/ 87 w 291"/>
                <a:gd name="T7" fmla="*/ 163 h 330"/>
                <a:gd name="T8" fmla="*/ 87 w 291"/>
                <a:gd name="T9" fmla="*/ 320 h 330"/>
                <a:gd name="T10" fmla="*/ 128 w 291"/>
                <a:gd name="T11" fmla="*/ 320 h 330"/>
                <a:gd name="T12" fmla="*/ 205 w 291"/>
                <a:gd name="T13" fmla="*/ 243 h 330"/>
                <a:gd name="T14" fmla="*/ 231 w 291"/>
                <a:gd name="T15" fmla="*/ 214 h 330"/>
                <a:gd name="T16" fmla="*/ 259 w 291"/>
                <a:gd name="T17" fmla="*/ 192 h 330"/>
                <a:gd name="T18" fmla="*/ 291 w 291"/>
                <a:gd name="T19" fmla="*/ 160 h 330"/>
                <a:gd name="T20" fmla="*/ 285 w 291"/>
                <a:gd name="T21" fmla="*/ 141 h 330"/>
                <a:gd name="T22" fmla="*/ 282 w 291"/>
                <a:gd name="T23" fmla="*/ 109 h 330"/>
                <a:gd name="T24" fmla="*/ 266 w 291"/>
                <a:gd name="T25" fmla="*/ 102 h 330"/>
                <a:gd name="T26" fmla="*/ 253 w 291"/>
                <a:gd name="T27" fmla="*/ 67 h 330"/>
                <a:gd name="T28" fmla="*/ 275 w 291"/>
                <a:gd name="T29" fmla="*/ 32 h 330"/>
                <a:gd name="T30" fmla="*/ 282 w 291"/>
                <a:gd name="T31" fmla="*/ 6 h 330"/>
                <a:gd name="T32" fmla="*/ 115 w 291"/>
                <a:gd name="T33" fmla="*/ 224 h 330"/>
                <a:gd name="T34" fmla="*/ 144 w 291"/>
                <a:gd name="T35" fmla="*/ 294 h 330"/>
                <a:gd name="T36" fmla="*/ 115 w 291"/>
                <a:gd name="T37" fmla="*/ 317 h 330"/>
                <a:gd name="T38" fmla="*/ 93 w 291"/>
                <a:gd name="T39" fmla="*/ 314 h 330"/>
                <a:gd name="T40" fmla="*/ 32 w 291"/>
                <a:gd name="T41" fmla="*/ 230 h 330"/>
                <a:gd name="T42" fmla="*/ 74 w 291"/>
                <a:gd name="T43" fmla="*/ 192 h 330"/>
                <a:gd name="T44" fmla="*/ 93 w 291"/>
                <a:gd name="T45" fmla="*/ 179 h 330"/>
                <a:gd name="T46" fmla="*/ 138 w 291"/>
                <a:gd name="T47" fmla="*/ 128 h 330"/>
                <a:gd name="T48" fmla="*/ 195 w 291"/>
                <a:gd name="T49" fmla="*/ 102 h 330"/>
                <a:gd name="T50" fmla="*/ 234 w 291"/>
                <a:gd name="T51" fmla="*/ 138 h 330"/>
                <a:gd name="T52" fmla="*/ 170 w 291"/>
                <a:gd name="T53" fmla="*/ 150 h 330"/>
                <a:gd name="T54" fmla="*/ 160 w 291"/>
                <a:gd name="T55" fmla="*/ 211 h 330"/>
                <a:gd name="T56" fmla="*/ 202 w 291"/>
                <a:gd name="T57" fmla="*/ 150 h 330"/>
                <a:gd name="T58" fmla="*/ 195 w 291"/>
                <a:gd name="T59" fmla="*/ 141 h 330"/>
                <a:gd name="T60" fmla="*/ 218 w 291"/>
                <a:gd name="T61" fmla="*/ 211 h 330"/>
                <a:gd name="T62" fmla="*/ 186 w 291"/>
                <a:gd name="T63" fmla="*/ 246 h 330"/>
                <a:gd name="T64" fmla="*/ 163 w 291"/>
                <a:gd name="T65" fmla="*/ 221 h 330"/>
                <a:gd name="T66" fmla="*/ 186 w 291"/>
                <a:gd name="T67" fmla="*/ 166 h 330"/>
                <a:gd name="T68" fmla="*/ 189 w 291"/>
                <a:gd name="T69" fmla="*/ 150 h 330"/>
                <a:gd name="T70" fmla="*/ 208 w 291"/>
                <a:gd name="T71" fmla="*/ 170 h 330"/>
                <a:gd name="T72" fmla="*/ 240 w 291"/>
                <a:gd name="T73" fmla="*/ 192 h 330"/>
                <a:gd name="T74" fmla="*/ 282 w 291"/>
                <a:gd name="T75" fmla="*/ 150 h 330"/>
                <a:gd name="T76" fmla="*/ 272 w 291"/>
                <a:gd name="T77" fmla="*/ 176 h 330"/>
                <a:gd name="T78" fmla="*/ 234 w 291"/>
                <a:gd name="T79" fmla="*/ 186 h 330"/>
                <a:gd name="T80" fmla="*/ 234 w 291"/>
                <a:gd name="T81" fmla="*/ 170 h 330"/>
                <a:gd name="T82" fmla="*/ 263 w 291"/>
                <a:gd name="T83" fmla="*/ 160 h 330"/>
                <a:gd name="T84" fmla="*/ 282 w 291"/>
                <a:gd name="T85" fmla="*/ 150 h 330"/>
                <a:gd name="T86" fmla="*/ 282 w 291"/>
                <a:gd name="T87" fmla="*/ 134 h 330"/>
                <a:gd name="T88" fmla="*/ 253 w 291"/>
                <a:gd name="T89" fmla="*/ 157 h 330"/>
                <a:gd name="T90" fmla="*/ 215 w 291"/>
                <a:gd name="T91" fmla="*/ 166 h 330"/>
                <a:gd name="T92" fmla="*/ 224 w 291"/>
                <a:gd name="T93" fmla="*/ 150 h 330"/>
                <a:gd name="T94" fmla="*/ 259 w 291"/>
                <a:gd name="T95" fmla="*/ 131 h 330"/>
                <a:gd name="T96" fmla="*/ 272 w 291"/>
                <a:gd name="T97" fmla="*/ 109 h 330"/>
                <a:gd name="T98" fmla="*/ 275 w 291"/>
                <a:gd name="T99" fmla="*/ 112 h 330"/>
                <a:gd name="T100" fmla="*/ 253 w 291"/>
                <a:gd name="T101" fmla="*/ 74 h 330"/>
                <a:gd name="T102" fmla="*/ 263 w 291"/>
                <a:gd name="T103" fmla="*/ 93 h 330"/>
                <a:gd name="T104" fmla="*/ 231 w 291"/>
                <a:gd name="T105" fmla="*/ 106 h 330"/>
                <a:gd name="T106" fmla="*/ 215 w 291"/>
                <a:gd name="T107" fmla="*/ 90 h 330"/>
                <a:gd name="T108" fmla="*/ 224 w 291"/>
                <a:gd name="T109" fmla="*/ 80 h 330"/>
                <a:gd name="T110" fmla="*/ 269 w 291"/>
                <a:gd name="T111" fmla="*/ 22 h 330"/>
                <a:gd name="T112" fmla="*/ 234 w 291"/>
                <a:gd name="T113" fmla="*/ 58 h 330"/>
                <a:gd name="T114" fmla="*/ 183 w 291"/>
                <a:gd name="T115" fmla="*/ 96 h 330"/>
                <a:gd name="T116" fmla="*/ 138 w 291"/>
                <a:gd name="T117" fmla="*/ 115 h 330"/>
                <a:gd name="T118" fmla="*/ 125 w 291"/>
                <a:gd name="T119" fmla="*/ 122 h 330"/>
                <a:gd name="T120" fmla="*/ 195 w 291"/>
                <a:gd name="T121" fmla="*/ 58 h 330"/>
                <a:gd name="T122" fmla="*/ 269 w 291"/>
                <a:gd name="T123" fmla="*/ 10 h 3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91"/>
                <a:gd name="T187" fmla="*/ 0 h 330"/>
                <a:gd name="T188" fmla="*/ 291 w 291"/>
                <a:gd name="T189" fmla="*/ 330 h 3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91" h="330">
                  <a:moveTo>
                    <a:pt x="279" y="3"/>
                  </a:moveTo>
                  <a:lnTo>
                    <a:pt x="275" y="0"/>
                  </a:lnTo>
                  <a:lnTo>
                    <a:pt x="272" y="0"/>
                  </a:lnTo>
                  <a:lnTo>
                    <a:pt x="269" y="0"/>
                  </a:lnTo>
                  <a:lnTo>
                    <a:pt x="266" y="0"/>
                  </a:lnTo>
                  <a:lnTo>
                    <a:pt x="263" y="0"/>
                  </a:lnTo>
                  <a:lnTo>
                    <a:pt x="259" y="0"/>
                  </a:lnTo>
                  <a:lnTo>
                    <a:pt x="253" y="0"/>
                  </a:lnTo>
                  <a:lnTo>
                    <a:pt x="250" y="3"/>
                  </a:lnTo>
                  <a:lnTo>
                    <a:pt x="237" y="13"/>
                  </a:lnTo>
                  <a:lnTo>
                    <a:pt x="224" y="26"/>
                  </a:lnTo>
                  <a:lnTo>
                    <a:pt x="211" y="35"/>
                  </a:lnTo>
                  <a:lnTo>
                    <a:pt x="199" y="45"/>
                  </a:lnTo>
                  <a:lnTo>
                    <a:pt x="186" y="54"/>
                  </a:lnTo>
                  <a:lnTo>
                    <a:pt x="176" y="64"/>
                  </a:lnTo>
                  <a:lnTo>
                    <a:pt x="163" y="74"/>
                  </a:lnTo>
                  <a:lnTo>
                    <a:pt x="154" y="80"/>
                  </a:lnTo>
                  <a:lnTo>
                    <a:pt x="147" y="90"/>
                  </a:lnTo>
                  <a:lnTo>
                    <a:pt x="138" y="96"/>
                  </a:lnTo>
                  <a:lnTo>
                    <a:pt x="131" y="102"/>
                  </a:lnTo>
                  <a:lnTo>
                    <a:pt x="125" y="106"/>
                  </a:lnTo>
                  <a:lnTo>
                    <a:pt x="122" y="112"/>
                  </a:lnTo>
                  <a:lnTo>
                    <a:pt x="119" y="115"/>
                  </a:lnTo>
                  <a:lnTo>
                    <a:pt x="115" y="115"/>
                  </a:lnTo>
                  <a:lnTo>
                    <a:pt x="115" y="118"/>
                  </a:lnTo>
                  <a:lnTo>
                    <a:pt x="112" y="118"/>
                  </a:lnTo>
                  <a:lnTo>
                    <a:pt x="109" y="122"/>
                  </a:lnTo>
                  <a:lnTo>
                    <a:pt x="109" y="125"/>
                  </a:lnTo>
                  <a:lnTo>
                    <a:pt x="106" y="131"/>
                  </a:lnTo>
                  <a:lnTo>
                    <a:pt x="103" y="134"/>
                  </a:lnTo>
                  <a:lnTo>
                    <a:pt x="99" y="138"/>
                  </a:lnTo>
                  <a:lnTo>
                    <a:pt x="96" y="144"/>
                  </a:lnTo>
                  <a:lnTo>
                    <a:pt x="96" y="147"/>
                  </a:lnTo>
                  <a:lnTo>
                    <a:pt x="93" y="150"/>
                  </a:lnTo>
                  <a:lnTo>
                    <a:pt x="90" y="157"/>
                  </a:lnTo>
                  <a:lnTo>
                    <a:pt x="90" y="160"/>
                  </a:lnTo>
                  <a:lnTo>
                    <a:pt x="87" y="163"/>
                  </a:lnTo>
                  <a:lnTo>
                    <a:pt x="87" y="166"/>
                  </a:lnTo>
                  <a:lnTo>
                    <a:pt x="83" y="170"/>
                  </a:lnTo>
                  <a:lnTo>
                    <a:pt x="83" y="173"/>
                  </a:lnTo>
                  <a:lnTo>
                    <a:pt x="80" y="176"/>
                  </a:lnTo>
                  <a:lnTo>
                    <a:pt x="80" y="179"/>
                  </a:lnTo>
                  <a:lnTo>
                    <a:pt x="77" y="176"/>
                  </a:lnTo>
                  <a:lnTo>
                    <a:pt x="74" y="179"/>
                  </a:lnTo>
                  <a:lnTo>
                    <a:pt x="0" y="243"/>
                  </a:lnTo>
                  <a:lnTo>
                    <a:pt x="83" y="320"/>
                  </a:lnTo>
                  <a:lnTo>
                    <a:pt x="87" y="320"/>
                  </a:lnTo>
                  <a:lnTo>
                    <a:pt x="90" y="323"/>
                  </a:lnTo>
                  <a:lnTo>
                    <a:pt x="99" y="327"/>
                  </a:lnTo>
                  <a:lnTo>
                    <a:pt x="109" y="330"/>
                  </a:lnTo>
                  <a:lnTo>
                    <a:pt x="112" y="327"/>
                  </a:lnTo>
                  <a:lnTo>
                    <a:pt x="115" y="327"/>
                  </a:lnTo>
                  <a:lnTo>
                    <a:pt x="119" y="327"/>
                  </a:lnTo>
                  <a:lnTo>
                    <a:pt x="122" y="323"/>
                  </a:lnTo>
                  <a:lnTo>
                    <a:pt x="125" y="320"/>
                  </a:lnTo>
                  <a:lnTo>
                    <a:pt x="128" y="320"/>
                  </a:lnTo>
                  <a:lnTo>
                    <a:pt x="131" y="317"/>
                  </a:lnTo>
                  <a:lnTo>
                    <a:pt x="183" y="272"/>
                  </a:lnTo>
                  <a:lnTo>
                    <a:pt x="176" y="262"/>
                  </a:lnTo>
                  <a:lnTo>
                    <a:pt x="183" y="262"/>
                  </a:lnTo>
                  <a:lnTo>
                    <a:pt x="186" y="259"/>
                  </a:lnTo>
                  <a:lnTo>
                    <a:pt x="192" y="256"/>
                  </a:lnTo>
                  <a:lnTo>
                    <a:pt x="195" y="253"/>
                  </a:lnTo>
                  <a:lnTo>
                    <a:pt x="202" y="250"/>
                  </a:lnTo>
                  <a:lnTo>
                    <a:pt x="205" y="243"/>
                  </a:lnTo>
                  <a:lnTo>
                    <a:pt x="208" y="240"/>
                  </a:lnTo>
                  <a:lnTo>
                    <a:pt x="211" y="234"/>
                  </a:lnTo>
                  <a:lnTo>
                    <a:pt x="215" y="234"/>
                  </a:lnTo>
                  <a:lnTo>
                    <a:pt x="215" y="230"/>
                  </a:lnTo>
                  <a:lnTo>
                    <a:pt x="218" y="227"/>
                  </a:lnTo>
                  <a:lnTo>
                    <a:pt x="221" y="224"/>
                  </a:lnTo>
                  <a:lnTo>
                    <a:pt x="224" y="221"/>
                  </a:lnTo>
                  <a:lnTo>
                    <a:pt x="227" y="218"/>
                  </a:lnTo>
                  <a:lnTo>
                    <a:pt x="227" y="214"/>
                  </a:lnTo>
                  <a:lnTo>
                    <a:pt x="231" y="214"/>
                  </a:lnTo>
                  <a:lnTo>
                    <a:pt x="234" y="211"/>
                  </a:lnTo>
                  <a:lnTo>
                    <a:pt x="237" y="208"/>
                  </a:lnTo>
                  <a:lnTo>
                    <a:pt x="240" y="205"/>
                  </a:lnTo>
                  <a:lnTo>
                    <a:pt x="243" y="202"/>
                  </a:lnTo>
                  <a:lnTo>
                    <a:pt x="250" y="198"/>
                  </a:lnTo>
                  <a:lnTo>
                    <a:pt x="253" y="195"/>
                  </a:lnTo>
                  <a:lnTo>
                    <a:pt x="256" y="192"/>
                  </a:lnTo>
                  <a:lnTo>
                    <a:pt x="259" y="192"/>
                  </a:lnTo>
                  <a:lnTo>
                    <a:pt x="259" y="189"/>
                  </a:lnTo>
                  <a:lnTo>
                    <a:pt x="266" y="189"/>
                  </a:lnTo>
                  <a:lnTo>
                    <a:pt x="288" y="176"/>
                  </a:lnTo>
                  <a:lnTo>
                    <a:pt x="288" y="173"/>
                  </a:lnTo>
                  <a:lnTo>
                    <a:pt x="291" y="173"/>
                  </a:lnTo>
                  <a:lnTo>
                    <a:pt x="291" y="170"/>
                  </a:lnTo>
                  <a:lnTo>
                    <a:pt x="291" y="166"/>
                  </a:lnTo>
                  <a:lnTo>
                    <a:pt x="291" y="163"/>
                  </a:lnTo>
                  <a:lnTo>
                    <a:pt x="291" y="160"/>
                  </a:lnTo>
                  <a:lnTo>
                    <a:pt x="291" y="154"/>
                  </a:lnTo>
                  <a:lnTo>
                    <a:pt x="291" y="150"/>
                  </a:lnTo>
                  <a:lnTo>
                    <a:pt x="291" y="147"/>
                  </a:lnTo>
                  <a:lnTo>
                    <a:pt x="288" y="147"/>
                  </a:lnTo>
                  <a:lnTo>
                    <a:pt x="288" y="144"/>
                  </a:lnTo>
                  <a:lnTo>
                    <a:pt x="285" y="141"/>
                  </a:lnTo>
                  <a:lnTo>
                    <a:pt x="288" y="138"/>
                  </a:lnTo>
                  <a:lnTo>
                    <a:pt x="291" y="134"/>
                  </a:lnTo>
                  <a:lnTo>
                    <a:pt x="291" y="128"/>
                  </a:lnTo>
                  <a:lnTo>
                    <a:pt x="288" y="122"/>
                  </a:lnTo>
                  <a:lnTo>
                    <a:pt x="285" y="118"/>
                  </a:lnTo>
                  <a:lnTo>
                    <a:pt x="285" y="112"/>
                  </a:lnTo>
                  <a:lnTo>
                    <a:pt x="282" y="109"/>
                  </a:lnTo>
                  <a:lnTo>
                    <a:pt x="279" y="106"/>
                  </a:lnTo>
                  <a:lnTo>
                    <a:pt x="275" y="102"/>
                  </a:lnTo>
                  <a:lnTo>
                    <a:pt x="272" y="102"/>
                  </a:lnTo>
                  <a:lnTo>
                    <a:pt x="269" y="102"/>
                  </a:lnTo>
                  <a:lnTo>
                    <a:pt x="266" y="102"/>
                  </a:lnTo>
                  <a:lnTo>
                    <a:pt x="269" y="96"/>
                  </a:lnTo>
                  <a:lnTo>
                    <a:pt x="272" y="93"/>
                  </a:lnTo>
                  <a:lnTo>
                    <a:pt x="272" y="86"/>
                  </a:lnTo>
                  <a:lnTo>
                    <a:pt x="272" y="83"/>
                  </a:lnTo>
                  <a:lnTo>
                    <a:pt x="269" y="83"/>
                  </a:lnTo>
                  <a:lnTo>
                    <a:pt x="259" y="70"/>
                  </a:lnTo>
                  <a:lnTo>
                    <a:pt x="256" y="67"/>
                  </a:lnTo>
                  <a:lnTo>
                    <a:pt x="253" y="67"/>
                  </a:lnTo>
                  <a:lnTo>
                    <a:pt x="250" y="64"/>
                  </a:lnTo>
                  <a:lnTo>
                    <a:pt x="247" y="67"/>
                  </a:lnTo>
                  <a:lnTo>
                    <a:pt x="237" y="70"/>
                  </a:lnTo>
                  <a:lnTo>
                    <a:pt x="243" y="64"/>
                  </a:lnTo>
                  <a:lnTo>
                    <a:pt x="250" y="54"/>
                  </a:lnTo>
                  <a:lnTo>
                    <a:pt x="256" y="48"/>
                  </a:lnTo>
                  <a:lnTo>
                    <a:pt x="263" y="42"/>
                  </a:lnTo>
                  <a:lnTo>
                    <a:pt x="269" y="38"/>
                  </a:lnTo>
                  <a:lnTo>
                    <a:pt x="275" y="32"/>
                  </a:lnTo>
                  <a:lnTo>
                    <a:pt x="279" y="29"/>
                  </a:lnTo>
                  <a:lnTo>
                    <a:pt x="282" y="26"/>
                  </a:lnTo>
                  <a:lnTo>
                    <a:pt x="282" y="22"/>
                  </a:lnTo>
                  <a:lnTo>
                    <a:pt x="285" y="19"/>
                  </a:lnTo>
                  <a:lnTo>
                    <a:pt x="285" y="16"/>
                  </a:lnTo>
                  <a:lnTo>
                    <a:pt x="285" y="13"/>
                  </a:lnTo>
                  <a:lnTo>
                    <a:pt x="282" y="10"/>
                  </a:lnTo>
                  <a:lnTo>
                    <a:pt x="282" y="6"/>
                  </a:lnTo>
                  <a:lnTo>
                    <a:pt x="279" y="3"/>
                  </a:lnTo>
                  <a:close/>
                  <a:moveTo>
                    <a:pt x="115" y="224"/>
                  </a:moveTo>
                  <a:lnTo>
                    <a:pt x="115" y="227"/>
                  </a:lnTo>
                  <a:lnTo>
                    <a:pt x="115" y="224"/>
                  </a:lnTo>
                  <a:lnTo>
                    <a:pt x="115" y="227"/>
                  </a:lnTo>
                  <a:lnTo>
                    <a:pt x="135" y="240"/>
                  </a:lnTo>
                  <a:lnTo>
                    <a:pt x="151" y="256"/>
                  </a:lnTo>
                  <a:lnTo>
                    <a:pt x="160" y="266"/>
                  </a:lnTo>
                  <a:lnTo>
                    <a:pt x="167" y="272"/>
                  </a:lnTo>
                  <a:lnTo>
                    <a:pt x="163" y="275"/>
                  </a:lnTo>
                  <a:lnTo>
                    <a:pt x="157" y="282"/>
                  </a:lnTo>
                  <a:lnTo>
                    <a:pt x="151" y="288"/>
                  </a:lnTo>
                  <a:lnTo>
                    <a:pt x="144" y="294"/>
                  </a:lnTo>
                  <a:lnTo>
                    <a:pt x="135" y="301"/>
                  </a:lnTo>
                  <a:lnTo>
                    <a:pt x="128" y="304"/>
                  </a:lnTo>
                  <a:lnTo>
                    <a:pt x="125" y="311"/>
                  </a:lnTo>
                  <a:lnTo>
                    <a:pt x="122" y="314"/>
                  </a:lnTo>
                  <a:lnTo>
                    <a:pt x="119" y="314"/>
                  </a:lnTo>
                  <a:lnTo>
                    <a:pt x="115" y="317"/>
                  </a:lnTo>
                  <a:lnTo>
                    <a:pt x="112" y="317"/>
                  </a:lnTo>
                  <a:lnTo>
                    <a:pt x="109" y="320"/>
                  </a:lnTo>
                  <a:lnTo>
                    <a:pt x="103" y="317"/>
                  </a:lnTo>
                  <a:lnTo>
                    <a:pt x="99" y="317"/>
                  </a:lnTo>
                  <a:lnTo>
                    <a:pt x="96" y="314"/>
                  </a:lnTo>
                  <a:lnTo>
                    <a:pt x="93" y="314"/>
                  </a:lnTo>
                  <a:lnTo>
                    <a:pt x="83" y="304"/>
                  </a:lnTo>
                  <a:lnTo>
                    <a:pt x="61" y="282"/>
                  </a:lnTo>
                  <a:lnTo>
                    <a:pt x="35" y="259"/>
                  </a:lnTo>
                  <a:lnTo>
                    <a:pt x="16" y="243"/>
                  </a:lnTo>
                  <a:lnTo>
                    <a:pt x="19" y="240"/>
                  </a:lnTo>
                  <a:lnTo>
                    <a:pt x="23" y="237"/>
                  </a:lnTo>
                  <a:lnTo>
                    <a:pt x="29" y="234"/>
                  </a:lnTo>
                  <a:lnTo>
                    <a:pt x="32" y="230"/>
                  </a:lnTo>
                  <a:lnTo>
                    <a:pt x="35" y="224"/>
                  </a:lnTo>
                  <a:lnTo>
                    <a:pt x="42" y="221"/>
                  </a:lnTo>
                  <a:lnTo>
                    <a:pt x="45" y="218"/>
                  </a:lnTo>
                  <a:lnTo>
                    <a:pt x="51" y="211"/>
                  </a:lnTo>
                  <a:lnTo>
                    <a:pt x="58" y="208"/>
                  </a:lnTo>
                  <a:lnTo>
                    <a:pt x="61" y="205"/>
                  </a:lnTo>
                  <a:lnTo>
                    <a:pt x="64" y="202"/>
                  </a:lnTo>
                  <a:lnTo>
                    <a:pt x="71" y="198"/>
                  </a:lnTo>
                  <a:lnTo>
                    <a:pt x="71" y="195"/>
                  </a:lnTo>
                  <a:lnTo>
                    <a:pt x="74" y="192"/>
                  </a:lnTo>
                  <a:lnTo>
                    <a:pt x="77" y="189"/>
                  </a:lnTo>
                  <a:lnTo>
                    <a:pt x="80" y="195"/>
                  </a:lnTo>
                  <a:lnTo>
                    <a:pt x="90" y="202"/>
                  </a:lnTo>
                  <a:lnTo>
                    <a:pt x="103" y="214"/>
                  </a:lnTo>
                  <a:lnTo>
                    <a:pt x="115" y="224"/>
                  </a:lnTo>
                  <a:close/>
                  <a:moveTo>
                    <a:pt x="90" y="186"/>
                  </a:moveTo>
                  <a:lnTo>
                    <a:pt x="90" y="186"/>
                  </a:lnTo>
                  <a:lnTo>
                    <a:pt x="90" y="182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6" y="173"/>
                  </a:lnTo>
                  <a:lnTo>
                    <a:pt x="96" y="166"/>
                  </a:lnTo>
                  <a:lnTo>
                    <a:pt x="99" y="163"/>
                  </a:lnTo>
                  <a:lnTo>
                    <a:pt x="103" y="157"/>
                  </a:lnTo>
                  <a:lnTo>
                    <a:pt x="109" y="150"/>
                  </a:lnTo>
                  <a:lnTo>
                    <a:pt x="115" y="144"/>
                  </a:lnTo>
                  <a:lnTo>
                    <a:pt x="122" y="138"/>
                  </a:lnTo>
                  <a:lnTo>
                    <a:pt x="131" y="131"/>
                  </a:lnTo>
                  <a:lnTo>
                    <a:pt x="138" y="128"/>
                  </a:lnTo>
                  <a:lnTo>
                    <a:pt x="144" y="122"/>
                  </a:lnTo>
                  <a:lnTo>
                    <a:pt x="147" y="118"/>
                  </a:lnTo>
                  <a:lnTo>
                    <a:pt x="154" y="115"/>
                  </a:lnTo>
                  <a:lnTo>
                    <a:pt x="160" y="112"/>
                  </a:lnTo>
                  <a:lnTo>
                    <a:pt x="167" y="109"/>
                  </a:lnTo>
                  <a:lnTo>
                    <a:pt x="173" y="109"/>
                  </a:lnTo>
                  <a:lnTo>
                    <a:pt x="183" y="106"/>
                  </a:lnTo>
                  <a:lnTo>
                    <a:pt x="189" y="106"/>
                  </a:lnTo>
                  <a:lnTo>
                    <a:pt x="195" y="102"/>
                  </a:lnTo>
                  <a:lnTo>
                    <a:pt x="202" y="102"/>
                  </a:lnTo>
                  <a:lnTo>
                    <a:pt x="211" y="109"/>
                  </a:lnTo>
                  <a:lnTo>
                    <a:pt x="224" y="115"/>
                  </a:lnTo>
                  <a:lnTo>
                    <a:pt x="237" y="125"/>
                  </a:lnTo>
                  <a:lnTo>
                    <a:pt x="247" y="131"/>
                  </a:lnTo>
                  <a:lnTo>
                    <a:pt x="243" y="131"/>
                  </a:lnTo>
                  <a:lnTo>
                    <a:pt x="240" y="134"/>
                  </a:lnTo>
                  <a:lnTo>
                    <a:pt x="237" y="138"/>
                  </a:lnTo>
                  <a:lnTo>
                    <a:pt x="234" y="138"/>
                  </a:lnTo>
                  <a:lnTo>
                    <a:pt x="231" y="141"/>
                  </a:lnTo>
                  <a:lnTo>
                    <a:pt x="227" y="141"/>
                  </a:lnTo>
                  <a:lnTo>
                    <a:pt x="224" y="141"/>
                  </a:lnTo>
                  <a:lnTo>
                    <a:pt x="218" y="138"/>
                  </a:lnTo>
                  <a:lnTo>
                    <a:pt x="208" y="134"/>
                  </a:lnTo>
                  <a:lnTo>
                    <a:pt x="202" y="131"/>
                  </a:lnTo>
                  <a:lnTo>
                    <a:pt x="199" y="128"/>
                  </a:lnTo>
                  <a:lnTo>
                    <a:pt x="170" y="147"/>
                  </a:lnTo>
                  <a:lnTo>
                    <a:pt x="170" y="150"/>
                  </a:lnTo>
                  <a:lnTo>
                    <a:pt x="170" y="154"/>
                  </a:lnTo>
                  <a:lnTo>
                    <a:pt x="173" y="157"/>
                  </a:lnTo>
                  <a:lnTo>
                    <a:pt x="173" y="163"/>
                  </a:lnTo>
                  <a:lnTo>
                    <a:pt x="173" y="170"/>
                  </a:lnTo>
                  <a:lnTo>
                    <a:pt x="173" y="179"/>
                  </a:lnTo>
                  <a:lnTo>
                    <a:pt x="173" y="189"/>
                  </a:lnTo>
                  <a:lnTo>
                    <a:pt x="170" y="198"/>
                  </a:lnTo>
                  <a:lnTo>
                    <a:pt x="167" y="208"/>
                  </a:lnTo>
                  <a:lnTo>
                    <a:pt x="163" y="208"/>
                  </a:lnTo>
                  <a:lnTo>
                    <a:pt x="160" y="211"/>
                  </a:lnTo>
                  <a:lnTo>
                    <a:pt x="157" y="214"/>
                  </a:lnTo>
                  <a:lnTo>
                    <a:pt x="151" y="218"/>
                  </a:lnTo>
                  <a:lnTo>
                    <a:pt x="144" y="218"/>
                  </a:lnTo>
                  <a:lnTo>
                    <a:pt x="138" y="221"/>
                  </a:lnTo>
                  <a:lnTo>
                    <a:pt x="131" y="221"/>
                  </a:lnTo>
                  <a:lnTo>
                    <a:pt x="125" y="218"/>
                  </a:lnTo>
                  <a:lnTo>
                    <a:pt x="90" y="186"/>
                  </a:lnTo>
                  <a:close/>
                  <a:moveTo>
                    <a:pt x="208" y="147"/>
                  </a:moveTo>
                  <a:lnTo>
                    <a:pt x="202" y="150"/>
                  </a:lnTo>
                  <a:lnTo>
                    <a:pt x="199" y="147"/>
                  </a:lnTo>
                  <a:lnTo>
                    <a:pt x="195" y="147"/>
                  </a:lnTo>
                  <a:lnTo>
                    <a:pt x="195" y="144"/>
                  </a:lnTo>
                  <a:lnTo>
                    <a:pt x="192" y="144"/>
                  </a:lnTo>
                  <a:lnTo>
                    <a:pt x="195" y="141"/>
                  </a:lnTo>
                  <a:lnTo>
                    <a:pt x="199" y="141"/>
                  </a:lnTo>
                  <a:lnTo>
                    <a:pt x="202" y="144"/>
                  </a:lnTo>
                  <a:lnTo>
                    <a:pt x="205" y="144"/>
                  </a:lnTo>
                  <a:lnTo>
                    <a:pt x="208" y="147"/>
                  </a:lnTo>
                  <a:close/>
                  <a:moveTo>
                    <a:pt x="224" y="208"/>
                  </a:moveTo>
                  <a:lnTo>
                    <a:pt x="221" y="208"/>
                  </a:lnTo>
                  <a:lnTo>
                    <a:pt x="218" y="211"/>
                  </a:lnTo>
                  <a:lnTo>
                    <a:pt x="215" y="214"/>
                  </a:lnTo>
                  <a:lnTo>
                    <a:pt x="211" y="218"/>
                  </a:lnTo>
                  <a:lnTo>
                    <a:pt x="208" y="221"/>
                  </a:lnTo>
                  <a:lnTo>
                    <a:pt x="208" y="224"/>
                  </a:lnTo>
                  <a:lnTo>
                    <a:pt x="205" y="227"/>
                  </a:lnTo>
                  <a:lnTo>
                    <a:pt x="202" y="230"/>
                  </a:lnTo>
                  <a:lnTo>
                    <a:pt x="199" y="234"/>
                  </a:lnTo>
                  <a:lnTo>
                    <a:pt x="195" y="240"/>
                  </a:lnTo>
                  <a:lnTo>
                    <a:pt x="192" y="243"/>
                  </a:lnTo>
                  <a:lnTo>
                    <a:pt x="186" y="246"/>
                  </a:lnTo>
                  <a:lnTo>
                    <a:pt x="183" y="250"/>
                  </a:lnTo>
                  <a:lnTo>
                    <a:pt x="179" y="253"/>
                  </a:lnTo>
                  <a:lnTo>
                    <a:pt x="173" y="256"/>
                  </a:lnTo>
                  <a:lnTo>
                    <a:pt x="167" y="256"/>
                  </a:lnTo>
                  <a:lnTo>
                    <a:pt x="138" y="230"/>
                  </a:lnTo>
                  <a:lnTo>
                    <a:pt x="144" y="230"/>
                  </a:lnTo>
                  <a:lnTo>
                    <a:pt x="151" y="227"/>
                  </a:lnTo>
                  <a:lnTo>
                    <a:pt x="154" y="227"/>
                  </a:lnTo>
                  <a:lnTo>
                    <a:pt x="160" y="224"/>
                  </a:lnTo>
                  <a:lnTo>
                    <a:pt x="163" y="221"/>
                  </a:lnTo>
                  <a:lnTo>
                    <a:pt x="167" y="218"/>
                  </a:lnTo>
                  <a:lnTo>
                    <a:pt x="170" y="214"/>
                  </a:lnTo>
                  <a:lnTo>
                    <a:pt x="173" y="211"/>
                  </a:lnTo>
                  <a:lnTo>
                    <a:pt x="179" y="202"/>
                  </a:lnTo>
                  <a:lnTo>
                    <a:pt x="183" y="192"/>
                  </a:lnTo>
                  <a:lnTo>
                    <a:pt x="186" y="186"/>
                  </a:lnTo>
                  <a:lnTo>
                    <a:pt x="186" y="176"/>
                  </a:lnTo>
                  <a:lnTo>
                    <a:pt x="186" y="166"/>
                  </a:lnTo>
                  <a:lnTo>
                    <a:pt x="186" y="160"/>
                  </a:lnTo>
                  <a:lnTo>
                    <a:pt x="183" y="154"/>
                  </a:lnTo>
                  <a:lnTo>
                    <a:pt x="183" y="150"/>
                  </a:lnTo>
                  <a:lnTo>
                    <a:pt x="186" y="150"/>
                  </a:lnTo>
                  <a:lnTo>
                    <a:pt x="186" y="147"/>
                  </a:lnTo>
                  <a:lnTo>
                    <a:pt x="189" y="150"/>
                  </a:lnTo>
                  <a:lnTo>
                    <a:pt x="192" y="154"/>
                  </a:lnTo>
                  <a:lnTo>
                    <a:pt x="195" y="154"/>
                  </a:lnTo>
                  <a:lnTo>
                    <a:pt x="195" y="157"/>
                  </a:lnTo>
                  <a:lnTo>
                    <a:pt x="199" y="160"/>
                  </a:lnTo>
                  <a:lnTo>
                    <a:pt x="199" y="163"/>
                  </a:lnTo>
                  <a:lnTo>
                    <a:pt x="202" y="166"/>
                  </a:lnTo>
                  <a:lnTo>
                    <a:pt x="205" y="170"/>
                  </a:lnTo>
                  <a:lnTo>
                    <a:pt x="208" y="170"/>
                  </a:lnTo>
                  <a:lnTo>
                    <a:pt x="208" y="173"/>
                  </a:lnTo>
                  <a:lnTo>
                    <a:pt x="208" y="176"/>
                  </a:lnTo>
                  <a:lnTo>
                    <a:pt x="211" y="179"/>
                  </a:lnTo>
                  <a:lnTo>
                    <a:pt x="215" y="186"/>
                  </a:lnTo>
                  <a:lnTo>
                    <a:pt x="221" y="192"/>
                  </a:lnTo>
                  <a:lnTo>
                    <a:pt x="243" y="192"/>
                  </a:lnTo>
                  <a:lnTo>
                    <a:pt x="240" y="192"/>
                  </a:lnTo>
                  <a:lnTo>
                    <a:pt x="237" y="195"/>
                  </a:lnTo>
                  <a:lnTo>
                    <a:pt x="234" y="198"/>
                  </a:lnTo>
                  <a:lnTo>
                    <a:pt x="231" y="202"/>
                  </a:lnTo>
                  <a:lnTo>
                    <a:pt x="227" y="205"/>
                  </a:lnTo>
                  <a:lnTo>
                    <a:pt x="224" y="208"/>
                  </a:lnTo>
                  <a:close/>
                  <a:moveTo>
                    <a:pt x="282" y="150"/>
                  </a:moveTo>
                  <a:lnTo>
                    <a:pt x="282" y="150"/>
                  </a:lnTo>
                  <a:lnTo>
                    <a:pt x="282" y="154"/>
                  </a:lnTo>
                  <a:lnTo>
                    <a:pt x="285" y="170"/>
                  </a:lnTo>
                  <a:lnTo>
                    <a:pt x="282" y="170"/>
                  </a:lnTo>
                  <a:lnTo>
                    <a:pt x="282" y="173"/>
                  </a:lnTo>
                  <a:lnTo>
                    <a:pt x="279" y="173"/>
                  </a:lnTo>
                  <a:lnTo>
                    <a:pt x="275" y="176"/>
                  </a:lnTo>
                  <a:lnTo>
                    <a:pt x="272" y="176"/>
                  </a:lnTo>
                  <a:lnTo>
                    <a:pt x="272" y="179"/>
                  </a:lnTo>
                  <a:lnTo>
                    <a:pt x="269" y="179"/>
                  </a:lnTo>
                  <a:lnTo>
                    <a:pt x="266" y="182"/>
                  </a:lnTo>
                  <a:lnTo>
                    <a:pt x="263" y="182"/>
                  </a:lnTo>
                  <a:lnTo>
                    <a:pt x="259" y="182"/>
                  </a:lnTo>
                  <a:lnTo>
                    <a:pt x="253" y="182"/>
                  </a:lnTo>
                  <a:lnTo>
                    <a:pt x="247" y="182"/>
                  </a:lnTo>
                  <a:lnTo>
                    <a:pt x="237" y="186"/>
                  </a:lnTo>
                  <a:lnTo>
                    <a:pt x="234" y="186"/>
                  </a:lnTo>
                  <a:lnTo>
                    <a:pt x="227" y="186"/>
                  </a:lnTo>
                  <a:lnTo>
                    <a:pt x="224" y="186"/>
                  </a:lnTo>
                  <a:lnTo>
                    <a:pt x="221" y="182"/>
                  </a:lnTo>
                  <a:lnTo>
                    <a:pt x="221" y="179"/>
                  </a:lnTo>
                  <a:lnTo>
                    <a:pt x="218" y="176"/>
                  </a:lnTo>
                  <a:lnTo>
                    <a:pt x="218" y="173"/>
                  </a:lnTo>
                  <a:lnTo>
                    <a:pt x="221" y="173"/>
                  </a:lnTo>
                  <a:lnTo>
                    <a:pt x="224" y="173"/>
                  </a:lnTo>
                  <a:lnTo>
                    <a:pt x="231" y="170"/>
                  </a:lnTo>
                  <a:lnTo>
                    <a:pt x="234" y="170"/>
                  </a:lnTo>
                  <a:lnTo>
                    <a:pt x="240" y="170"/>
                  </a:lnTo>
                  <a:lnTo>
                    <a:pt x="243" y="170"/>
                  </a:lnTo>
                  <a:lnTo>
                    <a:pt x="250" y="166"/>
                  </a:lnTo>
                  <a:lnTo>
                    <a:pt x="253" y="166"/>
                  </a:lnTo>
                  <a:lnTo>
                    <a:pt x="256" y="166"/>
                  </a:lnTo>
                  <a:lnTo>
                    <a:pt x="256" y="163"/>
                  </a:lnTo>
                  <a:lnTo>
                    <a:pt x="259" y="163"/>
                  </a:lnTo>
                  <a:lnTo>
                    <a:pt x="259" y="160"/>
                  </a:lnTo>
                  <a:lnTo>
                    <a:pt x="263" y="160"/>
                  </a:lnTo>
                  <a:lnTo>
                    <a:pt x="266" y="157"/>
                  </a:lnTo>
                  <a:lnTo>
                    <a:pt x="269" y="154"/>
                  </a:lnTo>
                  <a:lnTo>
                    <a:pt x="272" y="150"/>
                  </a:lnTo>
                  <a:lnTo>
                    <a:pt x="275" y="147"/>
                  </a:lnTo>
                  <a:lnTo>
                    <a:pt x="279" y="150"/>
                  </a:lnTo>
                  <a:lnTo>
                    <a:pt x="282" y="150"/>
                  </a:lnTo>
                  <a:close/>
                  <a:moveTo>
                    <a:pt x="275" y="112"/>
                  </a:moveTo>
                  <a:lnTo>
                    <a:pt x="275" y="115"/>
                  </a:lnTo>
                  <a:lnTo>
                    <a:pt x="279" y="122"/>
                  </a:lnTo>
                  <a:lnTo>
                    <a:pt x="282" y="125"/>
                  </a:lnTo>
                  <a:lnTo>
                    <a:pt x="282" y="131"/>
                  </a:lnTo>
                  <a:lnTo>
                    <a:pt x="282" y="134"/>
                  </a:lnTo>
                  <a:lnTo>
                    <a:pt x="279" y="134"/>
                  </a:lnTo>
                  <a:lnTo>
                    <a:pt x="275" y="141"/>
                  </a:lnTo>
                  <a:lnTo>
                    <a:pt x="272" y="144"/>
                  </a:lnTo>
                  <a:lnTo>
                    <a:pt x="269" y="147"/>
                  </a:lnTo>
                  <a:lnTo>
                    <a:pt x="263" y="150"/>
                  </a:lnTo>
                  <a:lnTo>
                    <a:pt x="259" y="154"/>
                  </a:lnTo>
                  <a:lnTo>
                    <a:pt x="256" y="157"/>
                  </a:lnTo>
                  <a:lnTo>
                    <a:pt x="253" y="157"/>
                  </a:lnTo>
                  <a:lnTo>
                    <a:pt x="253" y="160"/>
                  </a:lnTo>
                  <a:lnTo>
                    <a:pt x="247" y="160"/>
                  </a:lnTo>
                  <a:lnTo>
                    <a:pt x="240" y="163"/>
                  </a:lnTo>
                  <a:lnTo>
                    <a:pt x="234" y="163"/>
                  </a:lnTo>
                  <a:lnTo>
                    <a:pt x="231" y="163"/>
                  </a:lnTo>
                  <a:lnTo>
                    <a:pt x="224" y="166"/>
                  </a:lnTo>
                  <a:lnTo>
                    <a:pt x="221" y="166"/>
                  </a:lnTo>
                  <a:lnTo>
                    <a:pt x="218" y="166"/>
                  </a:lnTo>
                  <a:lnTo>
                    <a:pt x="215" y="166"/>
                  </a:lnTo>
                  <a:lnTo>
                    <a:pt x="211" y="166"/>
                  </a:lnTo>
                  <a:lnTo>
                    <a:pt x="211" y="163"/>
                  </a:lnTo>
                  <a:lnTo>
                    <a:pt x="208" y="160"/>
                  </a:lnTo>
                  <a:lnTo>
                    <a:pt x="208" y="157"/>
                  </a:lnTo>
                  <a:lnTo>
                    <a:pt x="205" y="154"/>
                  </a:lnTo>
                  <a:lnTo>
                    <a:pt x="218" y="150"/>
                  </a:lnTo>
                  <a:lnTo>
                    <a:pt x="221" y="150"/>
                  </a:lnTo>
                  <a:lnTo>
                    <a:pt x="224" y="150"/>
                  </a:lnTo>
                  <a:lnTo>
                    <a:pt x="227" y="150"/>
                  </a:lnTo>
                  <a:lnTo>
                    <a:pt x="231" y="150"/>
                  </a:lnTo>
                  <a:lnTo>
                    <a:pt x="237" y="147"/>
                  </a:lnTo>
                  <a:lnTo>
                    <a:pt x="240" y="147"/>
                  </a:lnTo>
                  <a:lnTo>
                    <a:pt x="243" y="144"/>
                  </a:lnTo>
                  <a:lnTo>
                    <a:pt x="247" y="141"/>
                  </a:lnTo>
                  <a:lnTo>
                    <a:pt x="253" y="138"/>
                  </a:lnTo>
                  <a:lnTo>
                    <a:pt x="256" y="134"/>
                  </a:lnTo>
                  <a:lnTo>
                    <a:pt x="259" y="131"/>
                  </a:lnTo>
                  <a:lnTo>
                    <a:pt x="263" y="128"/>
                  </a:lnTo>
                  <a:lnTo>
                    <a:pt x="256" y="125"/>
                  </a:lnTo>
                  <a:lnTo>
                    <a:pt x="253" y="125"/>
                  </a:lnTo>
                  <a:lnTo>
                    <a:pt x="253" y="122"/>
                  </a:lnTo>
                  <a:lnTo>
                    <a:pt x="259" y="112"/>
                  </a:lnTo>
                  <a:lnTo>
                    <a:pt x="272" y="109"/>
                  </a:lnTo>
                  <a:lnTo>
                    <a:pt x="272" y="112"/>
                  </a:lnTo>
                  <a:lnTo>
                    <a:pt x="275" y="112"/>
                  </a:lnTo>
                  <a:close/>
                  <a:moveTo>
                    <a:pt x="247" y="74"/>
                  </a:moveTo>
                  <a:lnTo>
                    <a:pt x="247" y="74"/>
                  </a:lnTo>
                  <a:lnTo>
                    <a:pt x="250" y="74"/>
                  </a:lnTo>
                  <a:lnTo>
                    <a:pt x="253" y="74"/>
                  </a:lnTo>
                  <a:lnTo>
                    <a:pt x="253" y="77"/>
                  </a:lnTo>
                  <a:lnTo>
                    <a:pt x="256" y="80"/>
                  </a:lnTo>
                  <a:lnTo>
                    <a:pt x="259" y="83"/>
                  </a:lnTo>
                  <a:lnTo>
                    <a:pt x="263" y="86"/>
                  </a:lnTo>
                  <a:lnTo>
                    <a:pt x="263" y="90"/>
                  </a:lnTo>
                  <a:lnTo>
                    <a:pt x="263" y="93"/>
                  </a:lnTo>
                  <a:lnTo>
                    <a:pt x="263" y="96"/>
                  </a:lnTo>
                  <a:lnTo>
                    <a:pt x="259" y="99"/>
                  </a:lnTo>
                  <a:lnTo>
                    <a:pt x="256" y="102"/>
                  </a:lnTo>
                  <a:lnTo>
                    <a:pt x="253" y="106"/>
                  </a:lnTo>
                  <a:lnTo>
                    <a:pt x="253" y="109"/>
                  </a:lnTo>
                  <a:lnTo>
                    <a:pt x="250" y="115"/>
                  </a:lnTo>
                  <a:lnTo>
                    <a:pt x="247" y="118"/>
                  </a:lnTo>
                  <a:lnTo>
                    <a:pt x="240" y="115"/>
                  </a:lnTo>
                  <a:lnTo>
                    <a:pt x="237" y="112"/>
                  </a:lnTo>
                  <a:lnTo>
                    <a:pt x="231" y="106"/>
                  </a:lnTo>
                  <a:lnTo>
                    <a:pt x="224" y="102"/>
                  </a:lnTo>
                  <a:lnTo>
                    <a:pt x="234" y="86"/>
                  </a:lnTo>
                  <a:lnTo>
                    <a:pt x="231" y="86"/>
                  </a:lnTo>
                  <a:lnTo>
                    <a:pt x="218" y="99"/>
                  </a:lnTo>
                  <a:lnTo>
                    <a:pt x="215" y="96"/>
                  </a:lnTo>
                  <a:lnTo>
                    <a:pt x="211" y="96"/>
                  </a:lnTo>
                  <a:lnTo>
                    <a:pt x="215" y="93"/>
                  </a:lnTo>
                  <a:lnTo>
                    <a:pt x="215" y="90"/>
                  </a:lnTo>
                  <a:lnTo>
                    <a:pt x="218" y="90"/>
                  </a:lnTo>
                  <a:lnTo>
                    <a:pt x="221" y="86"/>
                  </a:lnTo>
                  <a:lnTo>
                    <a:pt x="221" y="83"/>
                  </a:lnTo>
                  <a:lnTo>
                    <a:pt x="224" y="83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31" y="77"/>
                  </a:lnTo>
                  <a:lnTo>
                    <a:pt x="234" y="77"/>
                  </a:lnTo>
                  <a:lnTo>
                    <a:pt x="240" y="77"/>
                  </a:lnTo>
                  <a:lnTo>
                    <a:pt x="243" y="74"/>
                  </a:lnTo>
                  <a:lnTo>
                    <a:pt x="247" y="74"/>
                  </a:lnTo>
                  <a:close/>
                  <a:moveTo>
                    <a:pt x="269" y="22"/>
                  </a:moveTo>
                  <a:lnTo>
                    <a:pt x="269" y="22"/>
                  </a:lnTo>
                  <a:lnTo>
                    <a:pt x="269" y="26"/>
                  </a:lnTo>
                  <a:lnTo>
                    <a:pt x="266" y="29"/>
                  </a:lnTo>
                  <a:lnTo>
                    <a:pt x="263" y="32"/>
                  </a:lnTo>
                  <a:lnTo>
                    <a:pt x="256" y="35"/>
                  </a:lnTo>
                  <a:lnTo>
                    <a:pt x="253" y="42"/>
                  </a:lnTo>
                  <a:lnTo>
                    <a:pt x="247" y="45"/>
                  </a:lnTo>
                  <a:lnTo>
                    <a:pt x="243" y="51"/>
                  </a:lnTo>
                  <a:lnTo>
                    <a:pt x="237" y="54"/>
                  </a:lnTo>
                  <a:lnTo>
                    <a:pt x="234" y="58"/>
                  </a:lnTo>
                  <a:lnTo>
                    <a:pt x="227" y="64"/>
                  </a:lnTo>
                  <a:lnTo>
                    <a:pt x="224" y="67"/>
                  </a:lnTo>
                  <a:lnTo>
                    <a:pt x="221" y="70"/>
                  </a:lnTo>
                  <a:lnTo>
                    <a:pt x="218" y="74"/>
                  </a:lnTo>
                  <a:lnTo>
                    <a:pt x="218" y="77"/>
                  </a:lnTo>
                  <a:lnTo>
                    <a:pt x="215" y="77"/>
                  </a:lnTo>
                  <a:lnTo>
                    <a:pt x="202" y="93"/>
                  </a:lnTo>
                  <a:lnTo>
                    <a:pt x="199" y="93"/>
                  </a:lnTo>
                  <a:lnTo>
                    <a:pt x="192" y="93"/>
                  </a:lnTo>
                  <a:lnTo>
                    <a:pt x="183" y="96"/>
                  </a:lnTo>
                  <a:lnTo>
                    <a:pt x="176" y="99"/>
                  </a:lnTo>
                  <a:lnTo>
                    <a:pt x="167" y="99"/>
                  </a:lnTo>
                  <a:lnTo>
                    <a:pt x="157" y="102"/>
                  </a:lnTo>
                  <a:lnTo>
                    <a:pt x="151" y="106"/>
                  </a:lnTo>
                  <a:lnTo>
                    <a:pt x="144" y="109"/>
                  </a:lnTo>
                  <a:lnTo>
                    <a:pt x="144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5" y="115"/>
                  </a:lnTo>
                  <a:lnTo>
                    <a:pt x="131" y="118"/>
                  </a:lnTo>
                  <a:lnTo>
                    <a:pt x="125" y="122"/>
                  </a:lnTo>
                  <a:lnTo>
                    <a:pt x="122" y="128"/>
                  </a:lnTo>
                  <a:lnTo>
                    <a:pt x="119" y="131"/>
                  </a:lnTo>
                  <a:lnTo>
                    <a:pt x="119" y="128"/>
                  </a:lnTo>
                  <a:lnTo>
                    <a:pt x="122" y="125"/>
                  </a:lnTo>
                  <a:lnTo>
                    <a:pt x="122" y="122"/>
                  </a:lnTo>
                  <a:lnTo>
                    <a:pt x="125" y="122"/>
                  </a:lnTo>
                  <a:lnTo>
                    <a:pt x="128" y="118"/>
                  </a:lnTo>
                  <a:lnTo>
                    <a:pt x="131" y="115"/>
                  </a:lnTo>
                  <a:lnTo>
                    <a:pt x="135" y="112"/>
                  </a:lnTo>
                  <a:lnTo>
                    <a:pt x="141" y="106"/>
                  </a:lnTo>
                  <a:lnTo>
                    <a:pt x="151" y="99"/>
                  </a:lnTo>
                  <a:lnTo>
                    <a:pt x="157" y="93"/>
                  </a:lnTo>
                  <a:lnTo>
                    <a:pt x="167" y="86"/>
                  </a:lnTo>
                  <a:lnTo>
                    <a:pt x="176" y="77"/>
                  </a:lnTo>
                  <a:lnTo>
                    <a:pt x="186" y="67"/>
                  </a:lnTo>
                  <a:lnTo>
                    <a:pt x="195" y="58"/>
                  </a:lnTo>
                  <a:lnTo>
                    <a:pt x="208" y="51"/>
                  </a:lnTo>
                  <a:lnTo>
                    <a:pt x="218" y="38"/>
                  </a:lnTo>
                  <a:lnTo>
                    <a:pt x="231" y="29"/>
                  </a:lnTo>
                  <a:lnTo>
                    <a:pt x="243" y="19"/>
                  </a:lnTo>
                  <a:lnTo>
                    <a:pt x="256" y="10"/>
                  </a:lnTo>
                  <a:lnTo>
                    <a:pt x="259" y="10"/>
                  </a:lnTo>
                  <a:lnTo>
                    <a:pt x="263" y="10"/>
                  </a:lnTo>
                  <a:lnTo>
                    <a:pt x="266" y="10"/>
                  </a:lnTo>
                  <a:lnTo>
                    <a:pt x="269" y="10"/>
                  </a:lnTo>
                  <a:lnTo>
                    <a:pt x="272" y="13"/>
                  </a:lnTo>
                  <a:lnTo>
                    <a:pt x="272" y="16"/>
                  </a:lnTo>
                  <a:lnTo>
                    <a:pt x="272" y="19"/>
                  </a:lnTo>
                  <a:lnTo>
                    <a:pt x="269" y="22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0" name="Freeform 341"/>
            <p:cNvSpPr>
              <a:spLocks noEditPoints="1"/>
            </p:cNvSpPr>
            <p:nvPr/>
          </p:nvSpPr>
          <p:spPr bwMode="auto">
            <a:xfrm>
              <a:off x="4080" y="3142"/>
              <a:ext cx="29" cy="26"/>
            </a:xfrm>
            <a:custGeom>
              <a:avLst/>
              <a:gdLst>
                <a:gd name="T0" fmla="*/ 22 w 29"/>
                <a:gd name="T1" fmla="*/ 22 h 26"/>
                <a:gd name="T2" fmla="*/ 26 w 29"/>
                <a:gd name="T3" fmla="*/ 19 h 26"/>
                <a:gd name="T4" fmla="*/ 26 w 29"/>
                <a:gd name="T5" fmla="*/ 16 h 26"/>
                <a:gd name="T6" fmla="*/ 26 w 29"/>
                <a:gd name="T7" fmla="*/ 16 h 26"/>
                <a:gd name="T8" fmla="*/ 29 w 29"/>
                <a:gd name="T9" fmla="*/ 13 h 26"/>
                <a:gd name="T10" fmla="*/ 26 w 29"/>
                <a:gd name="T11" fmla="*/ 9 h 26"/>
                <a:gd name="T12" fmla="*/ 26 w 29"/>
                <a:gd name="T13" fmla="*/ 9 h 26"/>
                <a:gd name="T14" fmla="*/ 26 w 29"/>
                <a:gd name="T15" fmla="*/ 6 h 26"/>
                <a:gd name="T16" fmla="*/ 22 w 29"/>
                <a:gd name="T17" fmla="*/ 3 h 26"/>
                <a:gd name="T18" fmla="*/ 22 w 29"/>
                <a:gd name="T19" fmla="*/ 3 h 26"/>
                <a:gd name="T20" fmla="*/ 19 w 29"/>
                <a:gd name="T21" fmla="*/ 3 h 26"/>
                <a:gd name="T22" fmla="*/ 16 w 29"/>
                <a:gd name="T23" fmla="*/ 3 h 26"/>
                <a:gd name="T24" fmla="*/ 13 w 29"/>
                <a:gd name="T25" fmla="*/ 0 h 26"/>
                <a:gd name="T26" fmla="*/ 13 w 29"/>
                <a:gd name="T27" fmla="*/ 3 h 26"/>
                <a:gd name="T28" fmla="*/ 10 w 29"/>
                <a:gd name="T29" fmla="*/ 3 h 26"/>
                <a:gd name="T30" fmla="*/ 6 w 29"/>
                <a:gd name="T31" fmla="*/ 3 h 26"/>
                <a:gd name="T32" fmla="*/ 6 w 29"/>
                <a:gd name="T33" fmla="*/ 6 h 26"/>
                <a:gd name="T34" fmla="*/ 3 w 29"/>
                <a:gd name="T35" fmla="*/ 6 h 26"/>
                <a:gd name="T36" fmla="*/ 0 w 29"/>
                <a:gd name="T37" fmla="*/ 9 h 26"/>
                <a:gd name="T38" fmla="*/ 0 w 29"/>
                <a:gd name="T39" fmla="*/ 13 h 26"/>
                <a:gd name="T40" fmla="*/ 0 w 29"/>
                <a:gd name="T41" fmla="*/ 13 h 26"/>
                <a:gd name="T42" fmla="*/ 0 w 29"/>
                <a:gd name="T43" fmla="*/ 16 h 26"/>
                <a:gd name="T44" fmla="*/ 0 w 29"/>
                <a:gd name="T45" fmla="*/ 19 h 26"/>
                <a:gd name="T46" fmla="*/ 3 w 29"/>
                <a:gd name="T47" fmla="*/ 19 h 26"/>
                <a:gd name="T48" fmla="*/ 3 w 29"/>
                <a:gd name="T49" fmla="*/ 22 h 26"/>
                <a:gd name="T50" fmla="*/ 6 w 29"/>
                <a:gd name="T51" fmla="*/ 22 h 26"/>
                <a:gd name="T52" fmla="*/ 10 w 29"/>
                <a:gd name="T53" fmla="*/ 22 h 26"/>
                <a:gd name="T54" fmla="*/ 10 w 29"/>
                <a:gd name="T55" fmla="*/ 26 h 26"/>
                <a:gd name="T56" fmla="*/ 13 w 29"/>
                <a:gd name="T57" fmla="*/ 26 h 26"/>
                <a:gd name="T58" fmla="*/ 16 w 29"/>
                <a:gd name="T59" fmla="*/ 26 h 26"/>
                <a:gd name="T60" fmla="*/ 19 w 29"/>
                <a:gd name="T61" fmla="*/ 22 h 26"/>
                <a:gd name="T62" fmla="*/ 19 w 29"/>
                <a:gd name="T63" fmla="*/ 22 h 26"/>
                <a:gd name="T64" fmla="*/ 22 w 29"/>
                <a:gd name="T65" fmla="*/ 22 h 26"/>
                <a:gd name="T66" fmla="*/ 22 w 29"/>
                <a:gd name="T67" fmla="*/ 22 h 26"/>
                <a:gd name="T68" fmla="*/ 10 w 29"/>
                <a:gd name="T69" fmla="*/ 9 h 26"/>
                <a:gd name="T70" fmla="*/ 13 w 29"/>
                <a:gd name="T71" fmla="*/ 6 h 26"/>
                <a:gd name="T72" fmla="*/ 13 w 29"/>
                <a:gd name="T73" fmla="*/ 6 h 26"/>
                <a:gd name="T74" fmla="*/ 16 w 29"/>
                <a:gd name="T75" fmla="*/ 6 h 26"/>
                <a:gd name="T76" fmla="*/ 19 w 29"/>
                <a:gd name="T77" fmla="*/ 9 h 26"/>
                <a:gd name="T78" fmla="*/ 22 w 29"/>
                <a:gd name="T79" fmla="*/ 9 h 26"/>
                <a:gd name="T80" fmla="*/ 22 w 29"/>
                <a:gd name="T81" fmla="*/ 13 h 26"/>
                <a:gd name="T82" fmla="*/ 22 w 29"/>
                <a:gd name="T83" fmla="*/ 16 h 26"/>
                <a:gd name="T84" fmla="*/ 19 w 29"/>
                <a:gd name="T85" fmla="*/ 16 h 26"/>
                <a:gd name="T86" fmla="*/ 16 w 29"/>
                <a:gd name="T87" fmla="*/ 19 h 26"/>
                <a:gd name="T88" fmla="*/ 13 w 29"/>
                <a:gd name="T89" fmla="*/ 19 h 26"/>
                <a:gd name="T90" fmla="*/ 10 w 29"/>
                <a:gd name="T91" fmla="*/ 19 h 26"/>
                <a:gd name="T92" fmla="*/ 10 w 29"/>
                <a:gd name="T93" fmla="*/ 19 h 26"/>
                <a:gd name="T94" fmla="*/ 6 w 29"/>
                <a:gd name="T95" fmla="*/ 16 h 26"/>
                <a:gd name="T96" fmla="*/ 6 w 29"/>
                <a:gd name="T97" fmla="*/ 13 h 26"/>
                <a:gd name="T98" fmla="*/ 6 w 29"/>
                <a:gd name="T99" fmla="*/ 9 h 26"/>
                <a:gd name="T100" fmla="*/ 10 w 29"/>
                <a:gd name="T101" fmla="*/ 9 h 26"/>
                <a:gd name="T102" fmla="*/ 10 w 29"/>
                <a:gd name="T103" fmla="*/ 9 h 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9"/>
                <a:gd name="T157" fmla="*/ 0 h 26"/>
                <a:gd name="T158" fmla="*/ 29 w 29"/>
                <a:gd name="T159" fmla="*/ 26 h 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9" h="26">
                  <a:moveTo>
                    <a:pt x="22" y="22"/>
                  </a:moveTo>
                  <a:lnTo>
                    <a:pt x="26" y="19"/>
                  </a:lnTo>
                  <a:lnTo>
                    <a:pt x="26" y="16"/>
                  </a:lnTo>
                  <a:lnTo>
                    <a:pt x="29" y="13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2"/>
                  </a:lnTo>
                  <a:lnTo>
                    <a:pt x="22" y="22"/>
                  </a:lnTo>
                  <a:close/>
                  <a:moveTo>
                    <a:pt x="10" y="9"/>
                  </a:moveTo>
                  <a:lnTo>
                    <a:pt x="13" y="6"/>
                  </a:lnTo>
                  <a:lnTo>
                    <a:pt x="16" y="6"/>
                  </a:lnTo>
                  <a:lnTo>
                    <a:pt x="19" y="9"/>
                  </a:lnTo>
                  <a:lnTo>
                    <a:pt x="22" y="9"/>
                  </a:lnTo>
                  <a:lnTo>
                    <a:pt x="22" y="13"/>
                  </a:lnTo>
                  <a:lnTo>
                    <a:pt x="22" y="1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3" y="19"/>
                  </a:lnTo>
                  <a:lnTo>
                    <a:pt x="10" y="19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6" y="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1010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1" name="Freeform 342"/>
            <p:cNvSpPr>
              <a:spLocks/>
            </p:cNvSpPr>
            <p:nvPr/>
          </p:nvSpPr>
          <p:spPr bwMode="auto">
            <a:xfrm>
              <a:off x="4125" y="2972"/>
              <a:ext cx="109" cy="106"/>
            </a:xfrm>
            <a:custGeom>
              <a:avLst/>
              <a:gdLst>
                <a:gd name="T0" fmla="*/ 102 w 109"/>
                <a:gd name="T1" fmla="*/ 13 h 106"/>
                <a:gd name="T2" fmla="*/ 99 w 109"/>
                <a:gd name="T3" fmla="*/ 16 h 106"/>
                <a:gd name="T4" fmla="*/ 93 w 109"/>
                <a:gd name="T5" fmla="*/ 19 h 106"/>
                <a:gd name="T6" fmla="*/ 89 w 109"/>
                <a:gd name="T7" fmla="*/ 19 h 106"/>
                <a:gd name="T8" fmla="*/ 86 w 109"/>
                <a:gd name="T9" fmla="*/ 19 h 106"/>
                <a:gd name="T10" fmla="*/ 70 w 109"/>
                <a:gd name="T11" fmla="*/ 16 h 106"/>
                <a:gd name="T12" fmla="*/ 64 w 109"/>
                <a:gd name="T13" fmla="*/ 10 h 106"/>
                <a:gd name="T14" fmla="*/ 61 w 109"/>
                <a:gd name="T15" fmla="*/ 3 h 106"/>
                <a:gd name="T16" fmla="*/ 57 w 109"/>
                <a:gd name="T17" fmla="*/ 0 h 106"/>
                <a:gd name="T18" fmla="*/ 57 w 109"/>
                <a:gd name="T19" fmla="*/ 7 h 106"/>
                <a:gd name="T20" fmla="*/ 32 w 109"/>
                <a:gd name="T21" fmla="*/ 29 h 106"/>
                <a:gd name="T22" fmla="*/ 16 w 109"/>
                <a:gd name="T23" fmla="*/ 26 h 106"/>
                <a:gd name="T24" fmla="*/ 9 w 109"/>
                <a:gd name="T25" fmla="*/ 26 h 106"/>
                <a:gd name="T26" fmla="*/ 22 w 109"/>
                <a:gd name="T27" fmla="*/ 29 h 106"/>
                <a:gd name="T28" fmla="*/ 29 w 109"/>
                <a:gd name="T29" fmla="*/ 35 h 106"/>
                <a:gd name="T30" fmla="*/ 32 w 109"/>
                <a:gd name="T31" fmla="*/ 42 h 106"/>
                <a:gd name="T32" fmla="*/ 32 w 109"/>
                <a:gd name="T33" fmla="*/ 58 h 106"/>
                <a:gd name="T34" fmla="*/ 29 w 109"/>
                <a:gd name="T35" fmla="*/ 74 h 106"/>
                <a:gd name="T36" fmla="*/ 19 w 109"/>
                <a:gd name="T37" fmla="*/ 93 h 106"/>
                <a:gd name="T38" fmla="*/ 16 w 109"/>
                <a:gd name="T39" fmla="*/ 93 h 106"/>
                <a:gd name="T40" fmla="*/ 13 w 109"/>
                <a:gd name="T41" fmla="*/ 96 h 106"/>
                <a:gd name="T42" fmla="*/ 6 w 109"/>
                <a:gd name="T43" fmla="*/ 103 h 106"/>
                <a:gd name="T44" fmla="*/ 0 w 109"/>
                <a:gd name="T45" fmla="*/ 106 h 106"/>
                <a:gd name="T46" fmla="*/ 9 w 109"/>
                <a:gd name="T47" fmla="*/ 103 h 106"/>
                <a:gd name="T48" fmla="*/ 19 w 109"/>
                <a:gd name="T49" fmla="*/ 99 h 106"/>
                <a:gd name="T50" fmla="*/ 25 w 109"/>
                <a:gd name="T51" fmla="*/ 96 h 106"/>
                <a:gd name="T52" fmla="*/ 29 w 109"/>
                <a:gd name="T53" fmla="*/ 93 h 106"/>
                <a:gd name="T54" fmla="*/ 35 w 109"/>
                <a:gd name="T55" fmla="*/ 74 h 106"/>
                <a:gd name="T56" fmla="*/ 35 w 109"/>
                <a:gd name="T57" fmla="*/ 55 h 106"/>
                <a:gd name="T58" fmla="*/ 35 w 109"/>
                <a:gd name="T59" fmla="*/ 42 h 106"/>
                <a:gd name="T60" fmla="*/ 32 w 109"/>
                <a:gd name="T61" fmla="*/ 35 h 106"/>
                <a:gd name="T62" fmla="*/ 61 w 109"/>
                <a:gd name="T63" fmla="*/ 13 h 106"/>
                <a:gd name="T64" fmla="*/ 70 w 109"/>
                <a:gd name="T65" fmla="*/ 19 h 106"/>
                <a:gd name="T66" fmla="*/ 86 w 109"/>
                <a:gd name="T67" fmla="*/ 26 h 106"/>
                <a:gd name="T68" fmla="*/ 93 w 109"/>
                <a:gd name="T69" fmla="*/ 26 h 106"/>
                <a:gd name="T70" fmla="*/ 96 w 109"/>
                <a:gd name="T71" fmla="*/ 23 h 106"/>
                <a:gd name="T72" fmla="*/ 102 w 109"/>
                <a:gd name="T73" fmla="*/ 19 h 106"/>
                <a:gd name="T74" fmla="*/ 105 w 109"/>
                <a:gd name="T75" fmla="*/ 16 h 106"/>
                <a:gd name="T76" fmla="*/ 105 w 109"/>
                <a:gd name="T77" fmla="*/ 16 h 106"/>
                <a:gd name="T78" fmla="*/ 105 w 109"/>
                <a:gd name="T79" fmla="*/ 13 h 106"/>
                <a:gd name="T80" fmla="*/ 102 w 109"/>
                <a:gd name="T81" fmla="*/ 13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9"/>
                <a:gd name="T124" fmla="*/ 0 h 106"/>
                <a:gd name="T125" fmla="*/ 109 w 109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9" h="106">
                  <a:moveTo>
                    <a:pt x="102" y="13"/>
                  </a:moveTo>
                  <a:lnTo>
                    <a:pt x="102" y="13"/>
                  </a:lnTo>
                  <a:lnTo>
                    <a:pt x="99" y="16"/>
                  </a:lnTo>
                  <a:lnTo>
                    <a:pt x="96" y="16"/>
                  </a:lnTo>
                  <a:lnTo>
                    <a:pt x="93" y="19"/>
                  </a:lnTo>
                  <a:lnTo>
                    <a:pt x="89" y="19"/>
                  </a:lnTo>
                  <a:lnTo>
                    <a:pt x="86" y="19"/>
                  </a:lnTo>
                  <a:lnTo>
                    <a:pt x="8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61" y="7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57" y="10"/>
                  </a:lnTo>
                  <a:lnTo>
                    <a:pt x="32" y="29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16" y="29"/>
                  </a:lnTo>
                  <a:lnTo>
                    <a:pt x="22" y="29"/>
                  </a:lnTo>
                  <a:lnTo>
                    <a:pt x="25" y="32"/>
                  </a:lnTo>
                  <a:lnTo>
                    <a:pt x="29" y="35"/>
                  </a:lnTo>
                  <a:lnTo>
                    <a:pt x="29" y="39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32" y="58"/>
                  </a:lnTo>
                  <a:lnTo>
                    <a:pt x="32" y="64"/>
                  </a:lnTo>
                  <a:lnTo>
                    <a:pt x="29" y="74"/>
                  </a:lnTo>
                  <a:lnTo>
                    <a:pt x="25" y="83"/>
                  </a:lnTo>
                  <a:lnTo>
                    <a:pt x="19" y="93"/>
                  </a:lnTo>
                  <a:lnTo>
                    <a:pt x="16" y="93"/>
                  </a:lnTo>
                  <a:lnTo>
                    <a:pt x="16" y="96"/>
                  </a:lnTo>
                  <a:lnTo>
                    <a:pt x="13" y="96"/>
                  </a:lnTo>
                  <a:lnTo>
                    <a:pt x="9" y="99"/>
                  </a:lnTo>
                  <a:lnTo>
                    <a:pt x="6" y="103"/>
                  </a:lnTo>
                  <a:lnTo>
                    <a:pt x="3" y="103"/>
                  </a:lnTo>
                  <a:lnTo>
                    <a:pt x="0" y="106"/>
                  </a:lnTo>
                  <a:lnTo>
                    <a:pt x="3" y="106"/>
                  </a:lnTo>
                  <a:lnTo>
                    <a:pt x="9" y="103"/>
                  </a:lnTo>
                  <a:lnTo>
                    <a:pt x="13" y="103"/>
                  </a:lnTo>
                  <a:lnTo>
                    <a:pt x="19" y="99"/>
                  </a:lnTo>
                  <a:lnTo>
                    <a:pt x="22" y="96"/>
                  </a:lnTo>
                  <a:lnTo>
                    <a:pt x="25" y="96"/>
                  </a:lnTo>
                  <a:lnTo>
                    <a:pt x="25" y="93"/>
                  </a:lnTo>
                  <a:lnTo>
                    <a:pt x="29" y="93"/>
                  </a:lnTo>
                  <a:lnTo>
                    <a:pt x="32" y="83"/>
                  </a:lnTo>
                  <a:lnTo>
                    <a:pt x="35" y="74"/>
                  </a:lnTo>
                  <a:lnTo>
                    <a:pt x="35" y="64"/>
                  </a:lnTo>
                  <a:lnTo>
                    <a:pt x="35" y="55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2" y="32"/>
                  </a:lnTo>
                  <a:lnTo>
                    <a:pt x="61" y="13"/>
                  </a:lnTo>
                  <a:lnTo>
                    <a:pt x="64" y="16"/>
                  </a:lnTo>
                  <a:lnTo>
                    <a:pt x="70" y="19"/>
                  </a:lnTo>
                  <a:lnTo>
                    <a:pt x="80" y="23"/>
                  </a:lnTo>
                  <a:lnTo>
                    <a:pt x="86" y="26"/>
                  </a:lnTo>
                  <a:lnTo>
                    <a:pt x="89" y="26"/>
                  </a:lnTo>
                  <a:lnTo>
                    <a:pt x="93" y="26"/>
                  </a:lnTo>
                  <a:lnTo>
                    <a:pt x="96" y="23"/>
                  </a:lnTo>
                  <a:lnTo>
                    <a:pt x="99" y="23"/>
                  </a:lnTo>
                  <a:lnTo>
                    <a:pt x="102" y="19"/>
                  </a:lnTo>
                  <a:lnTo>
                    <a:pt x="105" y="16"/>
                  </a:lnTo>
                  <a:lnTo>
                    <a:pt x="109" y="16"/>
                  </a:lnTo>
                  <a:lnTo>
                    <a:pt x="105" y="16"/>
                  </a:lnTo>
                  <a:lnTo>
                    <a:pt x="105" y="13"/>
                  </a:lnTo>
                  <a:lnTo>
                    <a:pt x="102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2" name="Freeform 343"/>
            <p:cNvSpPr>
              <a:spLocks/>
            </p:cNvSpPr>
            <p:nvPr/>
          </p:nvSpPr>
          <p:spPr bwMode="auto">
            <a:xfrm>
              <a:off x="4179" y="2867"/>
              <a:ext cx="80" cy="83"/>
            </a:xfrm>
            <a:custGeom>
              <a:avLst/>
              <a:gdLst>
                <a:gd name="T0" fmla="*/ 77 w 80"/>
                <a:gd name="T1" fmla="*/ 0 h 83"/>
                <a:gd name="T2" fmla="*/ 77 w 80"/>
                <a:gd name="T3" fmla="*/ 0 h 83"/>
                <a:gd name="T4" fmla="*/ 77 w 80"/>
                <a:gd name="T5" fmla="*/ 3 h 83"/>
                <a:gd name="T6" fmla="*/ 77 w 80"/>
                <a:gd name="T7" fmla="*/ 6 h 83"/>
                <a:gd name="T8" fmla="*/ 74 w 80"/>
                <a:gd name="T9" fmla="*/ 12 h 83"/>
                <a:gd name="T10" fmla="*/ 71 w 80"/>
                <a:gd name="T11" fmla="*/ 16 h 83"/>
                <a:gd name="T12" fmla="*/ 64 w 80"/>
                <a:gd name="T13" fmla="*/ 19 h 83"/>
                <a:gd name="T14" fmla="*/ 58 w 80"/>
                <a:gd name="T15" fmla="*/ 25 h 83"/>
                <a:gd name="T16" fmla="*/ 51 w 80"/>
                <a:gd name="T17" fmla="*/ 28 h 83"/>
                <a:gd name="T18" fmla="*/ 42 w 80"/>
                <a:gd name="T19" fmla="*/ 25 h 83"/>
                <a:gd name="T20" fmla="*/ 42 w 80"/>
                <a:gd name="T21" fmla="*/ 25 h 83"/>
                <a:gd name="T22" fmla="*/ 48 w 80"/>
                <a:gd name="T23" fmla="*/ 32 h 83"/>
                <a:gd name="T24" fmla="*/ 48 w 80"/>
                <a:gd name="T25" fmla="*/ 38 h 83"/>
                <a:gd name="T26" fmla="*/ 39 w 80"/>
                <a:gd name="T27" fmla="*/ 44 h 83"/>
                <a:gd name="T28" fmla="*/ 32 w 80"/>
                <a:gd name="T29" fmla="*/ 51 h 83"/>
                <a:gd name="T30" fmla="*/ 26 w 80"/>
                <a:gd name="T31" fmla="*/ 57 h 83"/>
                <a:gd name="T32" fmla="*/ 19 w 80"/>
                <a:gd name="T33" fmla="*/ 57 h 83"/>
                <a:gd name="T34" fmla="*/ 13 w 80"/>
                <a:gd name="T35" fmla="*/ 51 h 83"/>
                <a:gd name="T36" fmla="*/ 13 w 80"/>
                <a:gd name="T37" fmla="*/ 54 h 83"/>
                <a:gd name="T38" fmla="*/ 19 w 80"/>
                <a:gd name="T39" fmla="*/ 60 h 83"/>
                <a:gd name="T40" fmla="*/ 19 w 80"/>
                <a:gd name="T41" fmla="*/ 64 h 83"/>
                <a:gd name="T42" fmla="*/ 16 w 80"/>
                <a:gd name="T43" fmla="*/ 67 h 83"/>
                <a:gd name="T44" fmla="*/ 0 w 80"/>
                <a:gd name="T45" fmla="*/ 83 h 83"/>
                <a:gd name="T46" fmla="*/ 7 w 80"/>
                <a:gd name="T47" fmla="*/ 83 h 83"/>
                <a:gd name="T48" fmla="*/ 10 w 80"/>
                <a:gd name="T49" fmla="*/ 83 h 83"/>
                <a:gd name="T50" fmla="*/ 26 w 80"/>
                <a:gd name="T51" fmla="*/ 67 h 83"/>
                <a:gd name="T52" fmla="*/ 29 w 80"/>
                <a:gd name="T53" fmla="*/ 60 h 83"/>
                <a:gd name="T54" fmla="*/ 35 w 80"/>
                <a:gd name="T55" fmla="*/ 54 h 83"/>
                <a:gd name="T56" fmla="*/ 45 w 80"/>
                <a:gd name="T57" fmla="*/ 44 h 83"/>
                <a:gd name="T58" fmla="*/ 55 w 80"/>
                <a:gd name="T59" fmla="*/ 35 h 83"/>
                <a:gd name="T60" fmla="*/ 64 w 80"/>
                <a:gd name="T61" fmla="*/ 25 h 83"/>
                <a:gd name="T62" fmla="*/ 74 w 80"/>
                <a:gd name="T63" fmla="*/ 19 h 83"/>
                <a:gd name="T64" fmla="*/ 77 w 80"/>
                <a:gd name="T65" fmla="*/ 12 h 83"/>
                <a:gd name="T66" fmla="*/ 80 w 80"/>
                <a:gd name="T67" fmla="*/ 9 h 83"/>
                <a:gd name="T68" fmla="*/ 80 w 80"/>
                <a:gd name="T69" fmla="*/ 3 h 83"/>
                <a:gd name="T70" fmla="*/ 77 w 80"/>
                <a:gd name="T71" fmla="*/ 0 h 83"/>
                <a:gd name="T72" fmla="*/ 77 w 80"/>
                <a:gd name="T73" fmla="*/ 0 h 83"/>
                <a:gd name="T74" fmla="*/ 77 w 80"/>
                <a:gd name="T75" fmla="*/ 0 h 8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0"/>
                <a:gd name="T115" fmla="*/ 0 h 83"/>
                <a:gd name="T116" fmla="*/ 80 w 80"/>
                <a:gd name="T117" fmla="*/ 83 h 8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0" h="83">
                  <a:moveTo>
                    <a:pt x="77" y="0"/>
                  </a:moveTo>
                  <a:lnTo>
                    <a:pt x="77" y="0"/>
                  </a:lnTo>
                  <a:lnTo>
                    <a:pt x="77" y="3"/>
                  </a:lnTo>
                  <a:lnTo>
                    <a:pt x="77" y="6"/>
                  </a:lnTo>
                  <a:lnTo>
                    <a:pt x="74" y="9"/>
                  </a:lnTo>
                  <a:lnTo>
                    <a:pt x="74" y="12"/>
                  </a:lnTo>
                  <a:lnTo>
                    <a:pt x="71" y="16"/>
                  </a:lnTo>
                  <a:lnTo>
                    <a:pt x="67" y="16"/>
                  </a:lnTo>
                  <a:lnTo>
                    <a:pt x="64" y="19"/>
                  </a:lnTo>
                  <a:lnTo>
                    <a:pt x="61" y="22"/>
                  </a:lnTo>
                  <a:lnTo>
                    <a:pt x="58" y="25"/>
                  </a:lnTo>
                  <a:lnTo>
                    <a:pt x="55" y="32"/>
                  </a:lnTo>
                  <a:lnTo>
                    <a:pt x="51" y="28"/>
                  </a:lnTo>
                  <a:lnTo>
                    <a:pt x="48" y="25"/>
                  </a:lnTo>
                  <a:lnTo>
                    <a:pt x="42" y="25"/>
                  </a:lnTo>
                  <a:lnTo>
                    <a:pt x="39" y="25"/>
                  </a:lnTo>
                  <a:lnTo>
                    <a:pt x="42" y="25"/>
                  </a:lnTo>
                  <a:lnTo>
                    <a:pt x="45" y="28"/>
                  </a:lnTo>
                  <a:lnTo>
                    <a:pt x="48" y="32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2" y="41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2" y="51"/>
                  </a:lnTo>
                  <a:lnTo>
                    <a:pt x="29" y="54"/>
                  </a:lnTo>
                  <a:lnTo>
                    <a:pt x="26" y="57"/>
                  </a:lnTo>
                  <a:lnTo>
                    <a:pt x="23" y="60"/>
                  </a:lnTo>
                  <a:lnTo>
                    <a:pt x="19" y="57"/>
                  </a:lnTo>
                  <a:lnTo>
                    <a:pt x="16" y="54"/>
                  </a:lnTo>
                  <a:lnTo>
                    <a:pt x="13" y="51"/>
                  </a:lnTo>
                  <a:lnTo>
                    <a:pt x="7" y="51"/>
                  </a:lnTo>
                  <a:lnTo>
                    <a:pt x="13" y="54"/>
                  </a:lnTo>
                  <a:lnTo>
                    <a:pt x="16" y="57"/>
                  </a:lnTo>
                  <a:lnTo>
                    <a:pt x="19" y="60"/>
                  </a:lnTo>
                  <a:lnTo>
                    <a:pt x="19" y="64"/>
                  </a:lnTo>
                  <a:lnTo>
                    <a:pt x="16" y="67"/>
                  </a:lnTo>
                  <a:lnTo>
                    <a:pt x="0" y="83"/>
                  </a:lnTo>
                  <a:lnTo>
                    <a:pt x="3" y="83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26" y="67"/>
                  </a:lnTo>
                  <a:lnTo>
                    <a:pt x="26" y="64"/>
                  </a:lnTo>
                  <a:lnTo>
                    <a:pt x="29" y="60"/>
                  </a:lnTo>
                  <a:lnTo>
                    <a:pt x="32" y="57"/>
                  </a:lnTo>
                  <a:lnTo>
                    <a:pt x="35" y="54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51" y="41"/>
                  </a:lnTo>
                  <a:lnTo>
                    <a:pt x="55" y="35"/>
                  </a:lnTo>
                  <a:lnTo>
                    <a:pt x="61" y="32"/>
                  </a:lnTo>
                  <a:lnTo>
                    <a:pt x="64" y="25"/>
                  </a:lnTo>
                  <a:lnTo>
                    <a:pt x="71" y="22"/>
                  </a:lnTo>
                  <a:lnTo>
                    <a:pt x="74" y="19"/>
                  </a:lnTo>
                  <a:lnTo>
                    <a:pt x="77" y="16"/>
                  </a:lnTo>
                  <a:lnTo>
                    <a:pt x="77" y="12"/>
                  </a:lnTo>
                  <a:lnTo>
                    <a:pt x="80" y="9"/>
                  </a:lnTo>
                  <a:lnTo>
                    <a:pt x="80" y="6"/>
                  </a:lnTo>
                  <a:lnTo>
                    <a:pt x="80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3" name="Freeform 344"/>
            <p:cNvSpPr>
              <a:spLocks/>
            </p:cNvSpPr>
            <p:nvPr/>
          </p:nvSpPr>
          <p:spPr bwMode="auto">
            <a:xfrm>
              <a:off x="4170" y="3007"/>
              <a:ext cx="0" cy="4"/>
            </a:xfrm>
            <a:custGeom>
              <a:avLst/>
              <a:gdLst>
                <a:gd name="T0" fmla="*/ 0 h 4"/>
                <a:gd name="T1" fmla="*/ 0 h 4"/>
                <a:gd name="T2" fmla="*/ 0 h 4"/>
                <a:gd name="T3" fmla="*/ 4 h 4"/>
                <a:gd name="T4" fmla="*/ 4 h 4"/>
                <a:gd name="T5" fmla="*/ 4 h 4"/>
                <a:gd name="T6" fmla="*/ 0 h 4"/>
                <a:gd name="T7" fmla="*/ 0 h 4"/>
                <a:gd name="T8" fmla="*/ 0 h 4"/>
                <a:gd name="T9" fmla="*/ 0 h 4"/>
                <a:gd name="T10" fmla="*/ 0 h 4"/>
                <a:gd name="T11" fmla="*/ 0 h 4"/>
                <a:gd name="T12" fmla="*/ 0 h 4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h 4"/>
                <a:gd name="T29" fmla="*/ 4 h 4"/>
              </a:gdLst>
              <a:ahLst/>
              <a:cxnLst>
                <a:cxn ang="T14">
                  <a:pos x="0" y="T0"/>
                </a:cxn>
                <a:cxn ang="T15">
                  <a:pos x="0" y="T1"/>
                </a:cxn>
                <a:cxn ang="T16">
                  <a:pos x="0" y="T2"/>
                </a:cxn>
                <a:cxn ang="T17">
                  <a:pos x="0" y="T3"/>
                </a:cxn>
                <a:cxn ang="T18">
                  <a:pos x="0" y="T4"/>
                </a:cxn>
                <a:cxn ang="T19">
                  <a:pos x="0" y="T5"/>
                </a:cxn>
                <a:cxn ang="T20">
                  <a:pos x="0" y="T6"/>
                </a:cxn>
                <a:cxn ang="T21">
                  <a:pos x="0" y="T7"/>
                </a:cxn>
                <a:cxn ang="T22">
                  <a:pos x="0" y="T8"/>
                </a:cxn>
                <a:cxn ang="T23">
                  <a:pos x="0" y="T9"/>
                </a:cxn>
                <a:cxn ang="T24">
                  <a:pos x="0" y="T10"/>
                </a:cxn>
                <a:cxn ang="T25">
                  <a:pos x="0" y="T11"/>
                </a:cxn>
                <a:cxn ang="T26">
                  <a:pos x="0" y="T12"/>
                </a:cxn>
                <a:cxn ang="T27">
                  <a:pos x="0" y="T13"/>
                </a:cxn>
              </a:cxnLst>
              <a:rect l="0" t="T28" r="0" b="T29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4" name="Freeform 346"/>
            <p:cNvSpPr>
              <a:spLocks/>
            </p:cNvSpPr>
            <p:nvPr/>
          </p:nvSpPr>
          <p:spPr bwMode="auto">
            <a:xfrm>
              <a:off x="4150" y="3049"/>
              <a:ext cx="80" cy="64"/>
            </a:xfrm>
            <a:custGeom>
              <a:avLst/>
              <a:gdLst>
                <a:gd name="T0" fmla="*/ 61 w 80"/>
                <a:gd name="T1" fmla="*/ 10 h 64"/>
                <a:gd name="T2" fmla="*/ 58 w 80"/>
                <a:gd name="T3" fmla="*/ 13 h 64"/>
                <a:gd name="T4" fmla="*/ 55 w 80"/>
                <a:gd name="T5" fmla="*/ 16 h 64"/>
                <a:gd name="T6" fmla="*/ 52 w 80"/>
                <a:gd name="T7" fmla="*/ 19 h 64"/>
                <a:gd name="T8" fmla="*/ 48 w 80"/>
                <a:gd name="T9" fmla="*/ 22 h 64"/>
                <a:gd name="T10" fmla="*/ 45 w 80"/>
                <a:gd name="T11" fmla="*/ 26 h 64"/>
                <a:gd name="T12" fmla="*/ 42 w 80"/>
                <a:gd name="T13" fmla="*/ 29 h 64"/>
                <a:gd name="T14" fmla="*/ 39 w 80"/>
                <a:gd name="T15" fmla="*/ 32 h 64"/>
                <a:gd name="T16" fmla="*/ 36 w 80"/>
                <a:gd name="T17" fmla="*/ 35 h 64"/>
                <a:gd name="T18" fmla="*/ 32 w 80"/>
                <a:gd name="T19" fmla="*/ 38 h 64"/>
                <a:gd name="T20" fmla="*/ 29 w 80"/>
                <a:gd name="T21" fmla="*/ 45 h 64"/>
                <a:gd name="T22" fmla="*/ 26 w 80"/>
                <a:gd name="T23" fmla="*/ 48 h 64"/>
                <a:gd name="T24" fmla="*/ 20 w 80"/>
                <a:gd name="T25" fmla="*/ 51 h 64"/>
                <a:gd name="T26" fmla="*/ 16 w 80"/>
                <a:gd name="T27" fmla="*/ 54 h 64"/>
                <a:gd name="T28" fmla="*/ 13 w 80"/>
                <a:gd name="T29" fmla="*/ 58 h 64"/>
                <a:gd name="T30" fmla="*/ 7 w 80"/>
                <a:gd name="T31" fmla="*/ 61 h 64"/>
                <a:gd name="T32" fmla="*/ 0 w 80"/>
                <a:gd name="T33" fmla="*/ 61 h 64"/>
                <a:gd name="T34" fmla="*/ 4 w 80"/>
                <a:gd name="T35" fmla="*/ 64 h 64"/>
                <a:gd name="T36" fmla="*/ 10 w 80"/>
                <a:gd name="T37" fmla="*/ 64 h 64"/>
                <a:gd name="T38" fmla="*/ 16 w 80"/>
                <a:gd name="T39" fmla="*/ 61 h 64"/>
                <a:gd name="T40" fmla="*/ 20 w 80"/>
                <a:gd name="T41" fmla="*/ 58 h 64"/>
                <a:gd name="T42" fmla="*/ 23 w 80"/>
                <a:gd name="T43" fmla="*/ 54 h 64"/>
                <a:gd name="T44" fmla="*/ 29 w 80"/>
                <a:gd name="T45" fmla="*/ 51 h 64"/>
                <a:gd name="T46" fmla="*/ 32 w 80"/>
                <a:gd name="T47" fmla="*/ 48 h 64"/>
                <a:gd name="T48" fmla="*/ 36 w 80"/>
                <a:gd name="T49" fmla="*/ 42 h 64"/>
                <a:gd name="T50" fmla="*/ 39 w 80"/>
                <a:gd name="T51" fmla="*/ 38 h 64"/>
                <a:gd name="T52" fmla="*/ 42 w 80"/>
                <a:gd name="T53" fmla="*/ 35 h 64"/>
                <a:gd name="T54" fmla="*/ 45 w 80"/>
                <a:gd name="T55" fmla="*/ 32 h 64"/>
                <a:gd name="T56" fmla="*/ 45 w 80"/>
                <a:gd name="T57" fmla="*/ 29 h 64"/>
                <a:gd name="T58" fmla="*/ 48 w 80"/>
                <a:gd name="T59" fmla="*/ 26 h 64"/>
                <a:gd name="T60" fmla="*/ 52 w 80"/>
                <a:gd name="T61" fmla="*/ 22 h 64"/>
                <a:gd name="T62" fmla="*/ 55 w 80"/>
                <a:gd name="T63" fmla="*/ 19 h 64"/>
                <a:gd name="T64" fmla="*/ 58 w 80"/>
                <a:gd name="T65" fmla="*/ 16 h 64"/>
                <a:gd name="T66" fmla="*/ 61 w 80"/>
                <a:gd name="T67" fmla="*/ 16 h 64"/>
                <a:gd name="T68" fmla="*/ 64 w 80"/>
                <a:gd name="T69" fmla="*/ 13 h 64"/>
                <a:gd name="T70" fmla="*/ 64 w 80"/>
                <a:gd name="T71" fmla="*/ 13 h 64"/>
                <a:gd name="T72" fmla="*/ 68 w 80"/>
                <a:gd name="T73" fmla="*/ 10 h 64"/>
                <a:gd name="T74" fmla="*/ 71 w 80"/>
                <a:gd name="T75" fmla="*/ 6 h 64"/>
                <a:gd name="T76" fmla="*/ 71 w 80"/>
                <a:gd name="T77" fmla="*/ 6 h 64"/>
                <a:gd name="T78" fmla="*/ 74 w 80"/>
                <a:gd name="T79" fmla="*/ 3 h 64"/>
                <a:gd name="T80" fmla="*/ 77 w 80"/>
                <a:gd name="T81" fmla="*/ 0 h 64"/>
                <a:gd name="T82" fmla="*/ 80 w 80"/>
                <a:gd name="T83" fmla="*/ 0 h 64"/>
                <a:gd name="T84" fmla="*/ 71 w 80"/>
                <a:gd name="T85" fmla="*/ 0 h 64"/>
                <a:gd name="T86" fmla="*/ 71 w 80"/>
                <a:gd name="T87" fmla="*/ 0 h 64"/>
                <a:gd name="T88" fmla="*/ 68 w 80"/>
                <a:gd name="T89" fmla="*/ 3 h 64"/>
                <a:gd name="T90" fmla="*/ 68 w 80"/>
                <a:gd name="T91" fmla="*/ 3 h 64"/>
                <a:gd name="T92" fmla="*/ 64 w 80"/>
                <a:gd name="T93" fmla="*/ 3 h 64"/>
                <a:gd name="T94" fmla="*/ 64 w 80"/>
                <a:gd name="T95" fmla="*/ 6 h 64"/>
                <a:gd name="T96" fmla="*/ 61 w 80"/>
                <a:gd name="T97" fmla="*/ 6 h 64"/>
                <a:gd name="T98" fmla="*/ 61 w 80"/>
                <a:gd name="T99" fmla="*/ 6 h 64"/>
                <a:gd name="T100" fmla="*/ 61 w 80"/>
                <a:gd name="T101" fmla="*/ 10 h 64"/>
                <a:gd name="T102" fmla="*/ 61 w 80"/>
                <a:gd name="T103" fmla="*/ 10 h 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0"/>
                <a:gd name="T157" fmla="*/ 0 h 64"/>
                <a:gd name="T158" fmla="*/ 80 w 80"/>
                <a:gd name="T159" fmla="*/ 64 h 6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0" h="64">
                  <a:moveTo>
                    <a:pt x="61" y="10"/>
                  </a:moveTo>
                  <a:lnTo>
                    <a:pt x="58" y="13"/>
                  </a:lnTo>
                  <a:lnTo>
                    <a:pt x="55" y="16"/>
                  </a:lnTo>
                  <a:lnTo>
                    <a:pt x="52" y="19"/>
                  </a:lnTo>
                  <a:lnTo>
                    <a:pt x="48" y="22"/>
                  </a:lnTo>
                  <a:lnTo>
                    <a:pt x="45" y="26"/>
                  </a:lnTo>
                  <a:lnTo>
                    <a:pt x="42" y="29"/>
                  </a:lnTo>
                  <a:lnTo>
                    <a:pt x="39" y="32"/>
                  </a:lnTo>
                  <a:lnTo>
                    <a:pt x="36" y="35"/>
                  </a:lnTo>
                  <a:lnTo>
                    <a:pt x="32" y="38"/>
                  </a:lnTo>
                  <a:lnTo>
                    <a:pt x="29" y="45"/>
                  </a:lnTo>
                  <a:lnTo>
                    <a:pt x="26" y="48"/>
                  </a:lnTo>
                  <a:lnTo>
                    <a:pt x="20" y="51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7" y="61"/>
                  </a:lnTo>
                  <a:lnTo>
                    <a:pt x="0" y="61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6" y="61"/>
                  </a:lnTo>
                  <a:lnTo>
                    <a:pt x="20" y="58"/>
                  </a:lnTo>
                  <a:lnTo>
                    <a:pt x="23" y="54"/>
                  </a:lnTo>
                  <a:lnTo>
                    <a:pt x="29" y="51"/>
                  </a:lnTo>
                  <a:lnTo>
                    <a:pt x="32" y="48"/>
                  </a:lnTo>
                  <a:lnTo>
                    <a:pt x="36" y="42"/>
                  </a:lnTo>
                  <a:lnTo>
                    <a:pt x="39" y="38"/>
                  </a:lnTo>
                  <a:lnTo>
                    <a:pt x="42" y="35"/>
                  </a:lnTo>
                  <a:lnTo>
                    <a:pt x="45" y="32"/>
                  </a:lnTo>
                  <a:lnTo>
                    <a:pt x="45" y="29"/>
                  </a:lnTo>
                  <a:lnTo>
                    <a:pt x="48" y="26"/>
                  </a:lnTo>
                  <a:lnTo>
                    <a:pt x="52" y="22"/>
                  </a:lnTo>
                  <a:lnTo>
                    <a:pt x="55" y="19"/>
                  </a:lnTo>
                  <a:lnTo>
                    <a:pt x="58" y="16"/>
                  </a:lnTo>
                  <a:lnTo>
                    <a:pt x="61" y="16"/>
                  </a:lnTo>
                  <a:lnTo>
                    <a:pt x="64" y="13"/>
                  </a:lnTo>
                  <a:lnTo>
                    <a:pt x="68" y="10"/>
                  </a:lnTo>
                  <a:lnTo>
                    <a:pt x="71" y="6"/>
                  </a:lnTo>
                  <a:lnTo>
                    <a:pt x="74" y="3"/>
                  </a:lnTo>
                  <a:lnTo>
                    <a:pt x="77" y="0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68" y="3"/>
                  </a:lnTo>
                  <a:lnTo>
                    <a:pt x="64" y="3"/>
                  </a:lnTo>
                  <a:lnTo>
                    <a:pt x="64" y="6"/>
                  </a:lnTo>
                  <a:lnTo>
                    <a:pt x="61" y="6"/>
                  </a:lnTo>
                  <a:lnTo>
                    <a:pt x="61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5" name="Freeform 347"/>
            <p:cNvSpPr>
              <a:spLocks/>
            </p:cNvSpPr>
            <p:nvPr/>
          </p:nvSpPr>
          <p:spPr bwMode="auto">
            <a:xfrm>
              <a:off x="4086" y="3148"/>
              <a:ext cx="16" cy="10"/>
            </a:xfrm>
            <a:custGeom>
              <a:avLst/>
              <a:gdLst>
                <a:gd name="T0" fmla="*/ 13 w 16"/>
                <a:gd name="T1" fmla="*/ 3 h 10"/>
                <a:gd name="T2" fmla="*/ 10 w 16"/>
                <a:gd name="T3" fmla="*/ 0 h 10"/>
                <a:gd name="T4" fmla="*/ 7 w 16"/>
                <a:gd name="T5" fmla="*/ 0 h 10"/>
                <a:gd name="T6" fmla="*/ 7 w 16"/>
                <a:gd name="T7" fmla="*/ 0 h 10"/>
                <a:gd name="T8" fmla="*/ 4 w 16"/>
                <a:gd name="T9" fmla="*/ 3 h 10"/>
                <a:gd name="T10" fmla="*/ 0 w 16"/>
                <a:gd name="T11" fmla="*/ 3 h 10"/>
                <a:gd name="T12" fmla="*/ 0 w 16"/>
                <a:gd name="T13" fmla="*/ 7 h 10"/>
                <a:gd name="T14" fmla="*/ 0 w 16"/>
                <a:gd name="T15" fmla="*/ 7 h 10"/>
                <a:gd name="T16" fmla="*/ 0 w 16"/>
                <a:gd name="T17" fmla="*/ 10 h 10"/>
                <a:gd name="T18" fmla="*/ 0 w 16"/>
                <a:gd name="T19" fmla="*/ 7 h 10"/>
                <a:gd name="T20" fmla="*/ 0 w 16"/>
                <a:gd name="T21" fmla="*/ 7 h 10"/>
                <a:gd name="T22" fmla="*/ 0 w 16"/>
                <a:gd name="T23" fmla="*/ 7 h 10"/>
                <a:gd name="T24" fmla="*/ 4 w 16"/>
                <a:gd name="T25" fmla="*/ 7 h 10"/>
                <a:gd name="T26" fmla="*/ 4 w 16"/>
                <a:gd name="T27" fmla="*/ 3 h 10"/>
                <a:gd name="T28" fmla="*/ 7 w 16"/>
                <a:gd name="T29" fmla="*/ 3 h 10"/>
                <a:gd name="T30" fmla="*/ 10 w 16"/>
                <a:gd name="T31" fmla="*/ 3 h 10"/>
                <a:gd name="T32" fmla="*/ 13 w 16"/>
                <a:gd name="T33" fmla="*/ 7 h 10"/>
                <a:gd name="T34" fmla="*/ 13 w 16"/>
                <a:gd name="T35" fmla="*/ 7 h 10"/>
                <a:gd name="T36" fmla="*/ 13 w 16"/>
                <a:gd name="T37" fmla="*/ 7 h 10"/>
                <a:gd name="T38" fmla="*/ 13 w 16"/>
                <a:gd name="T39" fmla="*/ 7 h 10"/>
                <a:gd name="T40" fmla="*/ 16 w 16"/>
                <a:gd name="T41" fmla="*/ 10 h 10"/>
                <a:gd name="T42" fmla="*/ 16 w 16"/>
                <a:gd name="T43" fmla="*/ 7 h 10"/>
                <a:gd name="T44" fmla="*/ 16 w 16"/>
                <a:gd name="T45" fmla="*/ 7 h 10"/>
                <a:gd name="T46" fmla="*/ 13 w 16"/>
                <a:gd name="T47" fmla="*/ 3 h 10"/>
                <a:gd name="T48" fmla="*/ 13 w 16"/>
                <a:gd name="T49" fmla="*/ 3 h 10"/>
                <a:gd name="T50" fmla="*/ 13 w 16"/>
                <a:gd name="T51" fmla="*/ 3 h 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10"/>
                <a:gd name="T80" fmla="*/ 16 w 16"/>
                <a:gd name="T81" fmla="*/ 10 h 1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10">
                  <a:moveTo>
                    <a:pt x="13" y="3"/>
                  </a:moveTo>
                  <a:lnTo>
                    <a:pt x="10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3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3" y="7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6" name="Freeform 348"/>
            <p:cNvSpPr>
              <a:spLocks/>
            </p:cNvSpPr>
            <p:nvPr/>
          </p:nvSpPr>
          <p:spPr bwMode="auto">
            <a:xfrm>
              <a:off x="4086" y="3151"/>
              <a:ext cx="16" cy="10"/>
            </a:xfrm>
            <a:custGeom>
              <a:avLst/>
              <a:gdLst>
                <a:gd name="T0" fmla="*/ 4 w 16"/>
                <a:gd name="T1" fmla="*/ 4 h 10"/>
                <a:gd name="T2" fmla="*/ 0 w 16"/>
                <a:gd name="T3" fmla="*/ 4 h 10"/>
                <a:gd name="T4" fmla="*/ 0 w 16"/>
                <a:gd name="T5" fmla="*/ 4 h 10"/>
                <a:gd name="T6" fmla="*/ 0 w 16"/>
                <a:gd name="T7" fmla="*/ 4 h 10"/>
                <a:gd name="T8" fmla="*/ 0 w 16"/>
                <a:gd name="T9" fmla="*/ 7 h 10"/>
                <a:gd name="T10" fmla="*/ 0 w 16"/>
                <a:gd name="T11" fmla="*/ 7 h 10"/>
                <a:gd name="T12" fmla="*/ 0 w 16"/>
                <a:gd name="T13" fmla="*/ 7 h 10"/>
                <a:gd name="T14" fmla="*/ 0 w 16"/>
                <a:gd name="T15" fmla="*/ 7 h 10"/>
                <a:gd name="T16" fmla="*/ 4 w 16"/>
                <a:gd name="T17" fmla="*/ 10 h 10"/>
                <a:gd name="T18" fmla="*/ 4 w 16"/>
                <a:gd name="T19" fmla="*/ 10 h 10"/>
                <a:gd name="T20" fmla="*/ 7 w 16"/>
                <a:gd name="T21" fmla="*/ 10 h 10"/>
                <a:gd name="T22" fmla="*/ 10 w 16"/>
                <a:gd name="T23" fmla="*/ 10 h 10"/>
                <a:gd name="T24" fmla="*/ 13 w 16"/>
                <a:gd name="T25" fmla="*/ 7 h 10"/>
                <a:gd name="T26" fmla="*/ 13 w 16"/>
                <a:gd name="T27" fmla="*/ 7 h 10"/>
                <a:gd name="T28" fmla="*/ 13 w 16"/>
                <a:gd name="T29" fmla="*/ 7 h 10"/>
                <a:gd name="T30" fmla="*/ 13 w 16"/>
                <a:gd name="T31" fmla="*/ 7 h 10"/>
                <a:gd name="T32" fmla="*/ 16 w 16"/>
                <a:gd name="T33" fmla="*/ 7 h 10"/>
                <a:gd name="T34" fmla="*/ 13 w 16"/>
                <a:gd name="T35" fmla="*/ 4 h 10"/>
                <a:gd name="T36" fmla="*/ 13 w 16"/>
                <a:gd name="T37" fmla="*/ 4 h 10"/>
                <a:gd name="T38" fmla="*/ 13 w 16"/>
                <a:gd name="T39" fmla="*/ 4 h 10"/>
                <a:gd name="T40" fmla="*/ 13 w 16"/>
                <a:gd name="T41" fmla="*/ 4 h 10"/>
                <a:gd name="T42" fmla="*/ 10 w 16"/>
                <a:gd name="T43" fmla="*/ 0 h 10"/>
                <a:gd name="T44" fmla="*/ 7 w 16"/>
                <a:gd name="T45" fmla="*/ 0 h 10"/>
                <a:gd name="T46" fmla="*/ 4 w 16"/>
                <a:gd name="T47" fmla="*/ 0 h 10"/>
                <a:gd name="T48" fmla="*/ 4 w 16"/>
                <a:gd name="T49" fmla="*/ 4 h 10"/>
                <a:gd name="T50" fmla="*/ 4 w 16"/>
                <a:gd name="T51" fmla="*/ 4 h 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"/>
                <a:gd name="T79" fmla="*/ 0 h 10"/>
                <a:gd name="T80" fmla="*/ 16 w 16"/>
                <a:gd name="T81" fmla="*/ 10 h 1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" h="10">
                  <a:moveTo>
                    <a:pt x="4" y="4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3" y="4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7" name="Freeform 349"/>
            <p:cNvSpPr>
              <a:spLocks/>
            </p:cNvSpPr>
            <p:nvPr/>
          </p:nvSpPr>
          <p:spPr bwMode="auto">
            <a:xfrm>
              <a:off x="4208" y="3007"/>
              <a:ext cx="64" cy="36"/>
            </a:xfrm>
            <a:custGeom>
              <a:avLst/>
              <a:gdLst>
                <a:gd name="T0" fmla="*/ 58 w 64"/>
                <a:gd name="T1" fmla="*/ 0 h 36"/>
                <a:gd name="T2" fmla="*/ 58 w 64"/>
                <a:gd name="T3" fmla="*/ 16 h 36"/>
                <a:gd name="T4" fmla="*/ 58 w 64"/>
                <a:gd name="T5" fmla="*/ 16 h 36"/>
                <a:gd name="T6" fmla="*/ 58 w 64"/>
                <a:gd name="T7" fmla="*/ 20 h 36"/>
                <a:gd name="T8" fmla="*/ 51 w 64"/>
                <a:gd name="T9" fmla="*/ 23 h 36"/>
                <a:gd name="T10" fmla="*/ 45 w 64"/>
                <a:gd name="T11" fmla="*/ 26 h 36"/>
                <a:gd name="T12" fmla="*/ 42 w 64"/>
                <a:gd name="T13" fmla="*/ 29 h 36"/>
                <a:gd name="T14" fmla="*/ 38 w 64"/>
                <a:gd name="T15" fmla="*/ 29 h 36"/>
                <a:gd name="T16" fmla="*/ 29 w 64"/>
                <a:gd name="T17" fmla="*/ 29 h 36"/>
                <a:gd name="T18" fmla="*/ 19 w 64"/>
                <a:gd name="T19" fmla="*/ 32 h 36"/>
                <a:gd name="T20" fmla="*/ 10 w 64"/>
                <a:gd name="T21" fmla="*/ 32 h 36"/>
                <a:gd name="T22" fmla="*/ 3 w 64"/>
                <a:gd name="T23" fmla="*/ 32 h 36"/>
                <a:gd name="T24" fmla="*/ 3 w 64"/>
                <a:gd name="T25" fmla="*/ 32 h 36"/>
                <a:gd name="T26" fmla="*/ 3 w 64"/>
                <a:gd name="T27" fmla="*/ 32 h 36"/>
                <a:gd name="T28" fmla="*/ 3 w 64"/>
                <a:gd name="T29" fmla="*/ 36 h 36"/>
                <a:gd name="T30" fmla="*/ 3 w 64"/>
                <a:gd name="T31" fmla="*/ 36 h 36"/>
                <a:gd name="T32" fmla="*/ 6 w 64"/>
                <a:gd name="T33" fmla="*/ 36 h 36"/>
                <a:gd name="T34" fmla="*/ 13 w 64"/>
                <a:gd name="T35" fmla="*/ 36 h 36"/>
                <a:gd name="T36" fmla="*/ 22 w 64"/>
                <a:gd name="T37" fmla="*/ 32 h 36"/>
                <a:gd name="T38" fmla="*/ 35 w 64"/>
                <a:gd name="T39" fmla="*/ 32 h 36"/>
                <a:gd name="T40" fmla="*/ 42 w 64"/>
                <a:gd name="T41" fmla="*/ 32 h 36"/>
                <a:gd name="T42" fmla="*/ 45 w 64"/>
                <a:gd name="T43" fmla="*/ 32 h 36"/>
                <a:gd name="T44" fmla="*/ 51 w 64"/>
                <a:gd name="T45" fmla="*/ 29 h 36"/>
                <a:gd name="T46" fmla="*/ 54 w 64"/>
                <a:gd name="T47" fmla="*/ 26 h 36"/>
                <a:gd name="T48" fmla="*/ 61 w 64"/>
                <a:gd name="T49" fmla="*/ 23 h 36"/>
                <a:gd name="T50" fmla="*/ 61 w 64"/>
                <a:gd name="T51" fmla="*/ 20 h 36"/>
                <a:gd name="T52" fmla="*/ 64 w 64"/>
                <a:gd name="T53" fmla="*/ 20 h 36"/>
                <a:gd name="T54" fmla="*/ 61 w 64"/>
                <a:gd name="T55" fmla="*/ 4 h 36"/>
                <a:gd name="T56" fmla="*/ 61 w 64"/>
                <a:gd name="T57" fmla="*/ 0 h 36"/>
                <a:gd name="T58" fmla="*/ 61 w 64"/>
                <a:gd name="T59" fmla="*/ 0 h 36"/>
                <a:gd name="T60" fmla="*/ 61 w 64"/>
                <a:gd name="T61" fmla="*/ 0 h 36"/>
                <a:gd name="T62" fmla="*/ 61 w 64"/>
                <a:gd name="T63" fmla="*/ 0 h 36"/>
                <a:gd name="T64" fmla="*/ 58 w 64"/>
                <a:gd name="T65" fmla="*/ 0 h 36"/>
                <a:gd name="T66" fmla="*/ 58 w 64"/>
                <a:gd name="T67" fmla="*/ 0 h 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4"/>
                <a:gd name="T103" fmla="*/ 0 h 36"/>
                <a:gd name="T104" fmla="*/ 64 w 64"/>
                <a:gd name="T105" fmla="*/ 36 h 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4" h="36">
                  <a:moveTo>
                    <a:pt x="58" y="0"/>
                  </a:moveTo>
                  <a:lnTo>
                    <a:pt x="58" y="0"/>
                  </a:lnTo>
                  <a:lnTo>
                    <a:pt x="58" y="16"/>
                  </a:lnTo>
                  <a:lnTo>
                    <a:pt x="58" y="20"/>
                  </a:lnTo>
                  <a:lnTo>
                    <a:pt x="54" y="20"/>
                  </a:lnTo>
                  <a:lnTo>
                    <a:pt x="51" y="23"/>
                  </a:lnTo>
                  <a:lnTo>
                    <a:pt x="48" y="23"/>
                  </a:lnTo>
                  <a:lnTo>
                    <a:pt x="45" y="26"/>
                  </a:lnTo>
                  <a:lnTo>
                    <a:pt x="42" y="26"/>
                  </a:lnTo>
                  <a:lnTo>
                    <a:pt x="42" y="29"/>
                  </a:lnTo>
                  <a:lnTo>
                    <a:pt x="38" y="29"/>
                  </a:lnTo>
                  <a:lnTo>
                    <a:pt x="35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19" y="32"/>
                  </a:lnTo>
                  <a:lnTo>
                    <a:pt x="13" y="32"/>
                  </a:lnTo>
                  <a:lnTo>
                    <a:pt x="10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3" y="32"/>
                  </a:lnTo>
                  <a:lnTo>
                    <a:pt x="3" y="36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3" y="36"/>
                  </a:lnTo>
                  <a:lnTo>
                    <a:pt x="19" y="36"/>
                  </a:lnTo>
                  <a:lnTo>
                    <a:pt x="22" y="32"/>
                  </a:lnTo>
                  <a:lnTo>
                    <a:pt x="29" y="32"/>
                  </a:lnTo>
                  <a:lnTo>
                    <a:pt x="35" y="32"/>
                  </a:lnTo>
                  <a:lnTo>
                    <a:pt x="38" y="32"/>
                  </a:lnTo>
                  <a:lnTo>
                    <a:pt x="42" y="32"/>
                  </a:lnTo>
                  <a:lnTo>
                    <a:pt x="45" y="32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1" y="26"/>
                  </a:lnTo>
                  <a:lnTo>
                    <a:pt x="54" y="26"/>
                  </a:lnTo>
                  <a:lnTo>
                    <a:pt x="58" y="23"/>
                  </a:lnTo>
                  <a:lnTo>
                    <a:pt x="61" y="23"/>
                  </a:lnTo>
                  <a:lnTo>
                    <a:pt x="61" y="20"/>
                  </a:lnTo>
                  <a:lnTo>
                    <a:pt x="64" y="20"/>
                  </a:lnTo>
                  <a:lnTo>
                    <a:pt x="61" y="4"/>
                  </a:lnTo>
                  <a:lnTo>
                    <a:pt x="61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8" name="Freeform 350"/>
            <p:cNvSpPr>
              <a:spLocks/>
            </p:cNvSpPr>
            <p:nvPr/>
          </p:nvSpPr>
          <p:spPr bwMode="auto">
            <a:xfrm>
              <a:off x="4240" y="2979"/>
              <a:ext cx="3" cy="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3 h 3"/>
                <a:gd name="T14" fmla="*/ 3 w 3"/>
                <a:gd name="T15" fmla="*/ 3 h 3"/>
                <a:gd name="T16" fmla="*/ 3 w 3"/>
                <a:gd name="T17" fmla="*/ 3 h 3"/>
                <a:gd name="T18" fmla="*/ 3 w 3"/>
                <a:gd name="T19" fmla="*/ 3 h 3"/>
                <a:gd name="T20" fmla="*/ 3 w 3"/>
                <a:gd name="T21" fmla="*/ 3 h 3"/>
                <a:gd name="T22" fmla="*/ 3 w 3"/>
                <a:gd name="T23" fmla="*/ 3 h 3"/>
                <a:gd name="T24" fmla="*/ 0 w 3"/>
                <a:gd name="T25" fmla="*/ 0 h 3"/>
                <a:gd name="T26" fmla="*/ 0 w 3"/>
                <a:gd name="T27" fmla="*/ 0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"/>
                <a:gd name="T43" fmla="*/ 0 h 3"/>
                <a:gd name="T44" fmla="*/ 3 w 3"/>
                <a:gd name="T45" fmla="*/ 3 h 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29" name="Freeform 351"/>
            <p:cNvSpPr>
              <a:spLocks/>
            </p:cNvSpPr>
            <p:nvPr/>
          </p:nvSpPr>
          <p:spPr bwMode="auto">
            <a:xfrm>
              <a:off x="4198" y="2966"/>
              <a:ext cx="71" cy="57"/>
            </a:xfrm>
            <a:custGeom>
              <a:avLst/>
              <a:gdLst>
                <a:gd name="T0" fmla="*/ 61 w 71"/>
                <a:gd name="T1" fmla="*/ 0 h 57"/>
                <a:gd name="T2" fmla="*/ 61 w 71"/>
                <a:gd name="T3" fmla="*/ 0 h 57"/>
                <a:gd name="T4" fmla="*/ 61 w 71"/>
                <a:gd name="T5" fmla="*/ 0 h 57"/>
                <a:gd name="T6" fmla="*/ 64 w 71"/>
                <a:gd name="T7" fmla="*/ 9 h 57"/>
                <a:gd name="T8" fmla="*/ 68 w 71"/>
                <a:gd name="T9" fmla="*/ 19 h 57"/>
                <a:gd name="T10" fmla="*/ 68 w 71"/>
                <a:gd name="T11" fmla="*/ 22 h 57"/>
                <a:gd name="T12" fmla="*/ 64 w 71"/>
                <a:gd name="T13" fmla="*/ 25 h 57"/>
                <a:gd name="T14" fmla="*/ 58 w 71"/>
                <a:gd name="T15" fmla="*/ 32 h 57"/>
                <a:gd name="T16" fmla="*/ 48 w 71"/>
                <a:gd name="T17" fmla="*/ 38 h 57"/>
                <a:gd name="T18" fmla="*/ 42 w 71"/>
                <a:gd name="T19" fmla="*/ 45 h 57"/>
                <a:gd name="T20" fmla="*/ 39 w 71"/>
                <a:gd name="T21" fmla="*/ 48 h 57"/>
                <a:gd name="T22" fmla="*/ 29 w 71"/>
                <a:gd name="T23" fmla="*/ 51 h 57"/>
                <a:gd name="T24" fmla="*/ 20 w 71"/>
                <a:gd name="T25" fmla="*/ 51 h 57"/>
                <a:gd name="T26" fmla="*/ 10 w 71"/>
                <a:gd name="T27" fmla="*/ 54 h 57"/>
                <a:gd name="T28" fmla="*/ 4 w 71"/>
                <a:gd name="T29" fmla="*/ 54 h 57"/>
                <a:gd name="T30" fmla="*/ 4 w 71"/>
                <a:gd name="T31" fmla="*/ 54 h 57"/>
                <a:gd name="T32" fmla="*/ 0 w 71"/>
                <a:gd name="T33" fmla="*/ 54 h 57"/>
                <a:gd name="T34" fmla="*/ 0 w 71"/>
                <a:gd name="T35" fmla="*/ 54 h 57"/>
                <a:gd name="T36" fmla="*/ 0 w 71"/>
                <a:gd name="T37" fmla="*/ 54 h 57"/>
                <a:gd name="T38" fmla="*/ 4 w 71"/>
                <a:gd name="T39" fmla="*/ 57 h 57"/>
                <a:gd name="T40" fmla="*/ 4 w 71"/>
                <a:gd name="T41" fmla="*/ 57 h 57"/>
                <a:gd name="T42" fmla="*/ 7 w 71"/>
                <a:gd name="T43" fmla="*/ 57 h 57"/>
                <a:gd name="T44" fmla="*/ 7 w 71"/>
                <a:gd name="T45" fmla="*/ 57 h 57"/>
                <a:gd name="T46" fmla="*/ 13 w 71"/>
                <a:gd name="T47" fmla="*/ 54 h 57"/>
                <a:gd name="T48" fmla="*/ 23 w 71"/>
                <a:gd name="T49" fmla="*/ 54 h 57"/>
                <a:gd name="T50" fmla="*/ 32 w 71"/>
                <a:gd name="T51" fmla="*/ 51 h 57"/>
                <a:gd name="T52" fmla="*/ 42 w 71"/>
                <a:gd name="T53" fmla="*/ 51 h 57"/>
                <a:gd name="T54" fmla="*/ 45 w 71"/>
                <a:gd name="T55" fmla="*/ 48 h 57"/>
                <a:gd name="T56" fmla="*/ 52 w 71"/>
                <a:gd name="T57" fmla="*/ 41 h 57"/>
                <a:gd name="T58" fmla="*/ 61 w 71"/>
                <a:gd name="T59" fmla="*/ 35 h 57"/>
                <a:gd name="T60" fmla="*/ 68 w 71"/>
                <a:gd name="T61" fmla="*/ 25 h 57"/>
                <a:gd name="T62" fmla="*/ 71 w 71"/>
                <a:gd name="T63" fmla="*/ 25 h 57"/>
                <a:gd name="T64" fmla="*/ 71 w 71"/>
                <a:gd name="T65" fmla="*/ 22 h 57"/>
                <a:gd name="T66" fmla="*/ 68 w 71"/>
                <a:gd name="T67" fmla="*/ 13 h 57"/>
                <a:gd name="T68" fmla="*/ 64 w 71"/>
                <a:gd name="T69" fmla="*/ 3 h 57"/>
                <a:gd name="T70" fmla="*/ 64 w 71"/>
                <a:gd name="T71" fmla="*/ 3 h 57"/>
                <a:gd name="T72" fmla="*/ 61 w 71"/>
                <a:gd name="T73" fmla="*/ 3 h 57"/>
                <a:gd name="T74" fmla="*/ 61 w 71"/>
                <a:gd name="T75" fmla="*/ 0 h 57"/>
                <a:gd name="T76" fmla="*/ 61 w 71"/>
                <a:gd name="T77" fmla="*/ 0 h 5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1"/>
                <a:gd name="T118" fmla="*/ 0 h 57"/>
                <a:gd name="T119" fmla="*/ 71 w 71"/>
                <a:gd name="T120" fmla="*/ 57 h 5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1" h="57">
                  <a:moveTo>
                    <a:pt x="61" y="0"/>
                  </a:moveTo>
                  <a:lnTo>
                    <a:pt x="61" y="0"/>
                  </a:lnTo>
                  <a:lnTo>
                    <a:pt x="61" y="6"/>
                  </a:lnTo>
                  <a:lnTo>
                    <a:pt x="64" y="9"/>
                  </a:lnTo>
                  <a:lnTo>
                    <a:pt x="64" y="16"/>
                  </a:lnTo>
                  <a:lnTo>
                    <a:pt x="68" y="19"/>
                  </a:lnTo>
                  <a:lnTo>
                    <a:pt x="68" y="22"/>
                  </a:lnTo>
                  <a:lnTo>
                    <a:pt x="64" y="25"/>
                  </a:lnTo>
                  <a:lnTo>
                    <a:pt x="61" y="29"/>
                  </a:lnTo>
                  <a:lnTo>
                    <a:pt x="58" y="32"/>
                  </a:lnTo>
                  <a:lnTo>
                    <a:pt x="52" y="35"/>
                  </a:lnTo>
                  <a:lnTo>
                    <a:pt x="48" y="38"/>
                  </a:lnTo>
                  <a:lnTo>
                    <a:pt x="45" y="41"/>
                  </a:lnTo>
                  <a:lnTo>
                    <a:pt x="42" y="45"/>
                  </a:lnTo>
                  <a:lnTo>
                    <a:pt x="39" y="45"/>
                  </a:lnTo>
                  <a:lnTo>
                    <a:pt x="39" y="48"/>
                  </a:lnTo>
                  <a:lnTo>
                    <a:pt x="32" y="48"/>
                  </a:lnTo>
                  <a:lnTo>
                    <a:pt x="29" y="51"/>
                  </a:lnTo>
                  <a:lnTo>
                    <a:pt x="23" y="51"/>
                  </a:lnTo>
                  <a:lnTo>
                    <a:pt x="20" y="51"/>
                  </a:lnTo>
                  <a:lnTo>
                    <a:pt x="16" y="51"/>
                  </a:lnTo>
                  <a:lnTo>
                    <a:pt x="10" y="54"/>
                  </a:lnTo>
                  <a:lnTo>
                    <a:pt x="7" y="54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7" y="57"/>
                  </a:lnTo>
                  <a:lnTo>
                    <a:pt x="10" y="57"/>
                  </a:lnTo>
                  <a:lnTo>
                    <a:pt x="13" y="54"/>
                  </a:lnTo>
                  <a:lnTo>
                    <a:pt x="20" y="54"/>
                  </a:lnTo>
                  <a:lnTo>
                    <a:pt x="23" y="54"/>
                  </a:lnTo>
                  <a:lnTo>
                    <a:pt x="26" y="54"/>
                  </a:lnTo>
                  <a:lnTo>
                    <a:pt x="32" y="51"/>
                  </a:lnTo>
                  <a:lnTo>
                    <a:pt x="36" y="51"/>
                  </a:lnTo>
                  <a:lnTo>
                    <a:pt x="42" y="51"/>
                  </a:lnTo>
                  <a:lnTo>
                    <a:pt x="42" y="48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52" y="41"/>
                  </a:lnTo>
                  <a:lnTo>
                    <a:pt x="58" y="38"/>
                  </a:lnTo>
                  <a:lnTo>
                    <a:pt x="61" y="35"/>
                  </a:lnTo>
                  <a:lnTo>
                    <a:pt x="64" y="32"/>
                  </a:lnTo>
                  <a:lnTo>
                    <a:pt x="68" y="25"/>
                  </a:lnTo>
                  <a:lnTo>
                    <a:pt x="71" y="25"/>
                  </a:lnTo>
                  <a:lnTo>
                    <a:pt x="71" y="22"/>
                  </a:lnTo>
                  <a:lnTo>
                    <a:pt x="71" y="16"/>
                  </a:lnTo>
                  <a:lnTo>
                    <a:pt x="68" y="13"/>
                  </a:lnTo>
                  <a:lnTo>
                    <a:pt x="64" y="6"/>
                  </a:lnTo>
                  <a:lnTo>
                    <a:pt x="64" y="3"/>
                  </a:lnTo>
                  <a:lnTo>
                    <a:pt x="61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0" name="Freeform 352"/>
            <p:cNvSpPr>
              <a:spLocks/>
            </p:cNvSpPr>
            <p:nvPr/>
          </p:nvSpPr>
          <p:spPr bwMode="auto">
            <a:xfrm>
              <a:off x="4230" y="2931"/>
              <a:ext cx="20" cy="44"/>
            </a:xfrm>
            <a:custGeom>
              <a:avLst/>
              <a:gdLst>
                <a:gd name="T0" fmla="*/ 4 w 20"/>
                <a:gd name="T1" fmla="*/ 0 h 44"/>
                <a:gd name="T2" fmla="*/ 4 w 20"/>
                <a:gd name="T3" fmla="*/ 0 h 44"/>
                <a:gd name="T4" fmla="*/ 4 w 20"/>
                <a:gd name="T5" fmla="*/ 0 h 44"/>
                <a:gd name="T6" fmla="*/ 4 w 20"/>
                <a:gd name="T7" fmla="*/ 0 h 44"/>
                <a:gd name="T8" fmla="*/ 0 w 20"/>
                <a:gd name="T9" fmla="*/ 0 h 44"/>
                <a:gd name="T10" fmla="*/ 4 w 20"/>
                <a:gd name="T11" fmla="*/ 0 h 44"/>
                <a:gd name="T12" fmla="*/ 4 w 20"/>
                <a:gd name="T13" fmla="*/ 0 h 44"/>
                <a:gd name="T14" fmla="*/ 4 w 20"/>
                <a:gd name="T15" fmla="*/ 0 h 44"/>
                <a:gd name="T16" fmla="*/ 4 w 20"/>
                <a:gd name="T17" fmla="*/ 0 h 44"/>
                <a:gd name="T18" fmla="*/ 4 w 20"/>
                <a:gd name="T19" fmla="*/ 0 h 44"/>
                <a:gd name="T20" fmla="*/ 4 w 20"/>
                <a:gd name="T21" fmla="*/ 0 h 44"/>
                <a:gd name="T22" fmla="*/ 4 w 20"/>
                <a:gd name="T23" fmla="*/ 0 h 44"/>
                <a:gd name="T24" fmla="*/ 4 w 20"/>
                <a:gd name="T25" fmla="*/ 0 h 44"/>
                <a:gd name="T26" fmla="*/ 4 w 20"/>
                <a:gd name="T27" fmla="*/ 0 h 44"/>
                <a:gd name="T28" fmla="*/ 4 w 20"/>
                <a:gd name="T29" fmla="*/ 3 h 44"/>
                <a:gd name="T30" fmla="*/ 10 w 20"/>
                <a:gd name="T31" fmla="*/ 6 h 44"/>
                <a:gd name="T32" fmla="*/ 13 w 20"/>
                <a:gd name="T33" fmla="*/ 12 h 44"/>
                <a:gd name="T34" fmla="*/ 13 w 20"/>
                <a:gd name="T35" fmla="*/ 12 h 44"/>
                <a:gd name="T36" fmla="*/ 13 w 20"/>
                <a:gd name="T37" fmla="*/ 16 h 44"/>
                <a:gd name="T38" fmla="*/ 16 w 20"/>
                <a:gd name="T39" fmla="*/ 16 h 44"/>
                <a:gd name="T40" fmla="*/ 16 w 20"/>
                <a:gd name="T41" fmla="*/ 19 h 44"/>
                <a:gd name="T42" fmla="*/ 13 w 20"/>
                <a:gd name="T43" fmla="*/ 19 h 44"/>
                <a:gd name="T44" fmla="*/ 13 w 20"/>
                <a:gd name="T45" fmla="*/ 19 h 44"/>
                <a:gd name="T46" fmla="*/ 13 w 20"/>
                <a:gd name="T47" fmla="*/ 22 h 44"/>
                <a:gd name="T48" fmla="*/ 13 w 20"/>
                <a:gd name="T49" fmla="*/ 25 h 44"/>
                <a:gd name="T50" fmla="*/ 10 w 20"/>
                <a:gd name="T51" fmla="*/ 28 h 44"/>
                <a:gd name="T52" fmla="*/ 7 w 20"/>
                <a:gd name="T53" fmla="*/ 32 h 44"/>
                <a:gd name="T54" fmla="*/ 4 w 20"/>
                <a:gd name="T55" fmla="*/ 35 h 44"/>
                <a:gd name="T56" fmla="*/ 4 w 20"/>
                <a:gd name="T57" fmla="*/ 38 h 44"/>
                <a:gd name="T58" fmla="*/ 0 w 20"/>
                <a:gd name="T59" fmla="*/ 41 h 44"/>
                <a:gd name="T60" fmla="*/ 0 w 20"/>
                <a:gd name="T61" fmla="*/ 41 h 44"/>
                <a:gd name="T62" fmla="*/ 0 w 20"/>
                <a:gd name="T63" fmla="*/ 44 h 44"/>
                <a:gd name="T64" fmla="*/ 4 w 20"/>
                <a:gd name="T65" fmla="*/ 44 h 44"/>
                <a:gd name="T66" fmla="*/ 4 w 20"/>
                <a:gd name="T67" fmla="*/ 44 h 44"/>
                <a:gd name="T68" fmla="*/ 7 w 20"/>
                <a:gd name="T69" fmla="*/ 41 h 44"/>
                <a:gd name="T70" fmla="*/ 10 w 20"/>
                <a:gd name="T71" fmla="*/ 35 h 44"/>
                <a:gd name="T72" fmla="*/ 10 w 20"/>
                <a:gd name="T73" fmla="*/ 32 h 44"/>
                <a:gd name="T74" fmla="*/ 13 w 20"/>
                <a:gd name="T75" fmla="*/ 28 h 44"/>
                <a:gd name="T76" fmla="*/ 16 w 20"/>
                <a:gd name="T77" fmla="*/ 25 h 44"/>
                <a:gd name="T78" fmla="*/ 20 w 20"/>
                <a:gd name="T79" fmla="*/ 22 h 44"/>
                <a:gd name="T80" fmla="*/ 20 w 20"/>
                <a:gd name="T81" fmla="*/ 19 h 44"/>
                <a:gd name="T82" fmla="*/ 20 w 20"/>
                <a:gd name="T83" fmla="*/ 19 h 44"/>
                <a:gd name="T84" fmla="*/ 20 w 20"/>
                <a:gd name="T85" fmla="*/ 19 h 44"/>
                <a:gd name="T86" fmla="*/ 20 w 20"/>
                <a:gd name="T87" fmla="*/ 16 h 44"/>
                <a:gd name="T88" fmla="*/ 20 w 20"/>
                <a:gd name="T89" fmla="*/ 12 h 44"/>
                <a:gd name="T90" fmla="*/ 20 w 20"/>
                <a:gd name="T91" fmla="*/ 12 h 44"/>
                <a:gd name="T92" fmla="*/ 16 w 20"/>
                <a:gd name="T93" fmla="*/ 9 h 44"/>
                <a:gd name="T94" fmla="*/ 13 w 20"/>
                <a:gd name="T95" fmla="*/ 6 h 44"/>
                <a:gd name="T96" fmla="*/ 10 w 20"/>
                <a:gd name="T97" fmla="*/ 3 h 44"/>
                <a:gd name="T98" fmla="*/ 10 w 20"/>
                <a:gd name="T99" fmla="*/ 0 h 44"/>
                <a:gd name="T100" fmla="*/ 10 w 20"/>
                <a:gd name="T101" fmla="*/ 0 h 44"/>
                <a:gd name="T102" fmla="*/ 10 w 20"/>
                <a:gd name="T103" fmla="*/ 0 h 44"/>
                <a:gd name="T104" fmla="*/ 10 w 20"/>
                <a:gd name="T105" fmla="*/ 0 h 44"/>
                <a:gd name="T106" fmla="*/ 10 w 20"/>
                <a:gd name="T107" fmla="*/ 0 h 44"/>
                <a:gd name="T108" fmla="*/ 7 w 20"/>
                <a:gd name="T109" fmla="*/ 0 h 44"/>
                <a:gd name="T110" fmla="*/ 7 w 20"/>
                <a:gd name="T111" fmla="*/ 0 h 44"/>
                <a:gd name="T112" fmla="*/ 7 w 20"/>
                <a:gd name="T113" fmla="*/ 0 h 44"/>
                <a:gd name="T114" fmla="*/ 4 w 20"/>
                <a:gd name="T115" fmla="*/ 0 h 44"/>
                <a:gd name="T116" fmla="*/ 4 w 20"/>
                <a:gd name="T117" fmla="*/ 0 h 44"/>
                <a:gd name="T118" fmla="*/ 4 w 20"/>
                <a:gd name="T119" fmla="*/ 0 h 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0"/>
                <a:gd name="T181" fmla="*/ 0 h 44"/>
                <a:gd name="T182" fmla="*/ 20 w 20"/>
                <a:gd name="T183" fmla="*/ 44 h 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0" h="4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10" y="6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5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4" y="44"/>
                  </a:lnTo>
                  <a:lnTo>
                    <a:pt x="7" y="41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13" y="28"/>
                  </a:lnTo>
                  <a:lnTo>
                    <a:pt x="16" y="25"/>
                  </a:lnTo>
                  <a:lnTo>
                    <a:pt x="20" y="22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16" y="9"/>
                  </a:lnTo>
                  <a:lnTo>
                    <a:pt x="13" y="6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31" name="Rectangle 365"/>
            <p:cNvSpPr>
              <a:spLocks noChangeArrowheads="1"/>
            </p:cNvSpPr>
            <p:nvPr/>
          </p:nvSpPr>
          <p:spPr bwMode="auto">
            <a:xfrm>
              <a:off x="4614" y="2681"/>
              <a:ext cx="413" cy="349"/>
            </a:xfrm>
            <a:prstGeom prst="rect">
              <a:avLst/>
            </a:prstGeom>
            <a:noFill/>
            <a:ln w="14288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571472" y="2500306"/>
            <a:ext cx="7848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2">
              <a:spcBef>
                <a:spcPct val="20000"/>
              </a:spcBef>
              <a:buFontTx/>
              <a:buChar char="•"/>
            </a:pPr>
            <a:endParaRPr lang="en-US" sz="1800" dirty="0">
              <a:latin typeface="Comic Sans MS" pitchFamily="66" charset="0"/>
            </a:endParaRPr>
          </a:p>
        </p:txBody>
      </p:sp>
      <p:grpSp>
        <p:nvGrpSpPr>
          <p:cNvPr id="7" name="Group 381"/>
          <p:cNvGrpSpPr>
            <a:grpSpLocks/>
          </p:cNvGrpSpPr>
          <p:nvPr/>
        </p:nvGrpSpPr>
        <p:grpSpPr bwMode="auto">
          <a:xfrm>
            <a:off x="5353071" y="4494231"/>
            <a:ext cx="2219325" cy="1506537"/>
            <a:chOff x="4212" y="2995"/>
            <a:chExt cx="1398" cy="949"/>
          </a:xfrm>
        </p:grpSpPr>
        <p:grpSp>
          <p:nvGrpSpPr>
            <p:cNvPr id="8" name="Group 371"/>
            <p:cNvGrpSpPr>
              <a:grpSpLocks/>
            </p:cNvGrpSpPr>
            <p:nvPr/>
          </p:nvGrpSpPr>
          <p:grpSpPr bwMode="auto">
            <a:xfrm>
              <a:off x="4212" y="3148"/>
              <a:ext cx="1308" cy="796"/>
              <a:chOff x="4212" y="3148"/>
              <a:chExt cx="1308" cy="796"/>
            </a:xfrm>
          </p:grpSpPr>
          <p:sp>
            <p:nvSpPr>
              <p:cNvPr id="3098" name="Rectangle 307"/>
              <p:cNvSpPr>
                <a:spLocks noChangeArrowheads="1"/>
              </p:cNvSpPr>
              <p:nvPr/>
            </p:nvSpPr>
            <p:spPr bwMode="auto">
              <a:xfrm>
                <a:off x="4288" y="3248"/>
                <a:ext cx="115" cy="21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9" name="Rectangle 308"/>
              <p:cNvSpPr>
                <a:spLocks noChangeArrowheads="1"/>
              </p:cNvSpPr>
              <p:nvPr/>
            </p:nvSpPr>
            <p:spPr bwMode="auto">
              <a:xfrm>
                <a:off x="4230" y="3299"/>
                <a:ext cx="58" cy="118"/>
              </a:xfrm>
              <a:prstGeom prst="rect">
                <a:avLst/>
              </a:prstGeom>
              <a:solidFill>
                <a:srgbClr val="0079C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00" name="Line 309"/>
              <p:cNvSpPr>
                <a:spLocks noChangeShapeType="1"/>
              </p:cNvSpPr>
              <p:nvPr/>
            </p:nvSpPr>
            <p:spPr bwMode="auto">
              <a:xfrm>
                <a:off x="4400" y="3356"/>
                <a:ext cx="134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01" name="Freeform 310"/>
              <p:cNvSpPr>
                <a:spLocks/>
              </p:cNvSpPr>
              <p:nvPr/>
            </p:nvSpPr>
            <p:spPr bwMode="auto">
              <a:xfrm>
                <a:off x="4515" y="3328"/>
                <a:ext cx="106" cy="57"/>
              </a:xfrm>
              <a:custGeom>
                <a:avLst/>
                <a:gdLst>
                  <a:gd name="T0" fmla="*/ 0 w 106"/>
                  <a:gd name="T1" fmla="*/ 57 h 57"/>
                  <a:gd name="T2" fmla="*/ 106 w 106"/>
                  <a:gd name="T3" fmla="*/ 28 h 57"/>
                  <a:gd name="T4" fmla="*/ 0 w 106"/>
                  <a:gd name="T5" fmla="*/ 0 h 57"/>
                  <a:gd name="T6" fmla="*/ 0 w 106"/>
                  <a:gd name="T7" fmla="*/ 57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"/>
                  <a:gd name="T13" fmla="*/ 0 h 57"/>
                  <a:gd name="T14" fmla="*/ 106 w 106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" h="57">
                    <a:moveTo>
                      <a:pt x="0" y="57"/>
                    </a:moveTo>
                    <a:lnTo>
                      <a:pt x="106" y="28"/>
                    </a:lnTo>
                    <a:lnTo>
                      <a:pt x="0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02" name="Line 311"/>
              <p:cNvSpPr>
                <a:spLocks noChangeShapeType="1"/>
              </p:cNvSpPr>
              <p:nvPr/>
            </p:nvSpPr>
            <p:spPr bwMode="auto">
              <a:xfrm>
                <a:off x="5040" y="3356"/>
                <a:ext cx="230" cy="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03" name="Freeform 312"/>
              <p:cNvSpPr>
                <a:spLocks/>
              </p:cNvSpPr>
              <p:nvPr/>
            </p:nvSpPr>
            <p:spPr bwMode="auto">
              <a:xfrm>
                <a:off x="5254" y="3328"/>
                <a:ext cx="103" cy="57"/>
              </a:xfrm>
              <a:custGeom>
                <a:avLst/>
                <a:gdLst>
                  <a:gd name="T0" fmla="*/ 0 w 103"/>
                  <a:gd name="T1" fmla="*/ 57 h 57"/>
                  <a:gd name="T2" fmla="*/ 103 w 103"/>
                  <a:gd name="T3" fmla="*/ 28 h 57"/>
                  <a:gd name="T4" fmla="*/ 0 w 103"/>
                  <a:gd name="T5" fmla="*/ 0 h 57"/>
                  <a:gd name="T6" fmla="*/ 0 w 103"/>
                  <a:gd name="T7" fmla="*/ 57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57"/>
                  <a:gd name="T14" fmla="*/ 103 w 103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57">
                    <a:moveTo>
                      <a:pt x="0" y="57"/>
                    </a:moveTo>
                    <a:lnTo>
                      <a:pt x="103" y="28"/>
                    </a:lnTo>
                    <a:lnTo>
                      <a:pt x="0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04" name="Rectangle 313"/>
              <p:cNvSpPr>
                <a:spLocks noChangeArrowheads="1"/>
              </p:cNvSpPr>
              <p:nvPr/>
            </p:nvSpPr>
            <p:spPr bwMode="auto">
              <a:xfrm>
                <a:off x="4682" y="3234"/>
                <a:ext cx="32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Digital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05" name="Rectangle 314"/>
              <p:cNvSpPr>
                <a:spLocks noChangeArrowheads="1"/>
              </p:cNvSpPr>
              <p:nvPr/>
            </p:nvSpPr>
            <p:spPr bwMode="auto">
              <a:xfrm>
                <a:off x="4653" y="3349"/>
                <a:ext cx="368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System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06" name="Rectangle 315"/>
              <p:cNvSpPr>
                <a:spLocks noChangeArrowheads="1"/>
              </p:cNvSpPr>
              <p:nvPr/>
            </p:nvSpPr>
            <p:spPr bwMode="auto">
              <a:xfrm>
                <a:off x="4416" y="3216"/>
                <a:ext cx="18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b=0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07" name="Rectangle 316"/>
              <p:cNvSpPr>
                <a:spLocks noChangeArrowheads="1"/>
              </p:cNvSpPr>
              <p:nvPr/>
            </p:nvSpPr>
            <p:spPr bwMode="auto">
              <a:xfrm>
                <a:off x="5046" y="3216"/>
                <a:ext cx="16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F=1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08" name="Freeform 335"/>
              <p:cNvSpPr>
                <a:spLocks noEditPoints="1"/>
              </p:cNvSpPr>
              <p:nvPr/>
            </p:nvSpPr>
            <p:spPr bwMode="auto">
              <a:xfrm>
                <a:off x="5286" y="3148"/>
                <a:ext cx="234" cy="272"/>
              </a:xfrm>
              <a:custGeom>
                <a:avLst/>
                <a:gdLst>
                  <a:gd name="T0" fmla="*/ 135 w 234"/>
                  <a:gd name="T1" fmla="*/ 269 h 272"/>
                  <a:gd name="T2" fmla="*/ 148 w 234"/>
                  <a:gd name="T3" fmla="*/ 260 h 272"/>
                  <a:gd name="T4" fmla="*/ 157 w 234"/>
                  <a:gd name="T5" fmla="*/ 253 h 272"/>
                  <a:gd name="T6" fmla="*/ 160 w 234"/>
                  <a:gd name="T7" fmla="*/ 234 h 272"/>
                  <a:gd name="T8" fmla="*/ 160 w 234"/>
                  <a:gd name="T9" fmla="*/ 196 h 272"/>
                  <a:gd name="T10" fmla="*/ 170 w 234"/>
                  <a:gd name="T11" fmla="*/ 180 h 272"/>
                  <a:gd name="T12" fmla="*/ 224 w 234"/>
                  <a:gd name="T13" fmla="*/ 132 h 272"/>
                  <a:gd name="T14" fmla="*/ 231 w 234"/>
                  <a:gd name="T15" fmla="*/ 116 h 272"/>
                  <a:gd name="T16" fmla="*/ 234 w 234"/>
                  <a:gd name="T17" fmla="*/ 84 h 272"/>
                  <a:gd name="T18" fmla="*/ 221 w 234"/>
                  <a:gd name="T19" fmla="*/ 48 h 272"/>
                  <a:gd name="T20" fmla="*/ 202 w 234"/>
                  <a:gd name="T21" fmla="*/ 29 h 272"/>
                  <a:gd name="T22" fmla="*/ 173 w 234"/>
                  <a:gd name="T23" fmla="*/ 13 h 272"/>
                  <a:gd name="T24" fmla="*/ 160 w 234"/>
                  <a:gd name="T25" fmla="*/ 7 h 272"/>
                  <a:gd name="T26" fmla="*/ 132 w 234"/>
                  <a:gd name="T27" fmla="*/ 3 h 272"/>
                  <a:gd name="T28" fmla="*/ 93 w 234"/>
                  <a:gd name="T29" fmla="*/ 3 h 272"/>
                  <a:gd name="T30" fmla="*/ 71 w 234"/>
                  <a:gd name="T31" fmla="*/ 10 h 272"/>
                  <a:gd name="T32" fmla="*/ 52 w 234"/>
                  <a:gd name="T33" fmla="*/ 16 h 272"/>
                  <a:gd name="T34" fmla="*/ 20 w 234"/>
                  <a:gd name="T35" fmla="*/ 42 h 272"/>
                  <a:gd name="T36" fmla="*/ 4 w 234"/>
                  <a:gd name="T37" fmla="*/ 64 h 272"/>
                  <a:gd name="T38" fmla="*/ 0 w 234"/>
                  <a:gd name="T39" fmla="*/ 93 h 272"/>
                  <a:gd name="T40" fmla="*/ 4 w 234"/>
                  <a:gd name="T41" fmla="*/ 122 h 272"/>
                  <a:gd name="T42" fmla="*/ 26 w 234"/>
                  <a:gd name="T43" fmla="*/ 148 h 272"/>
                  <a:gd name="T44" fmla="*/ 74 w 234"/>
                  <a:gd name="T45" fmla="*/ 189 h 272"/>
                  <a:gd name="T46" fmla="*/ 77 w 234"/>
                  <a:gd name="T47" fmla="*/ 196 h 272"/>
                  <a:gd name="T48" fmla="*/ 77 w 234"/>
                  <a:gd name="T49" fmla="*/ 240 h 272"/>
                  <a:gd name="T50" fmla="*/ 80 w 234"/>
                  <a:gd name="T51" fmla="*/ 253 h 272"/>
                  <a:gd name="T52" fmla="*/ 90 w 234"/>
                  <a:gd name="T53" fmla="*/ 263 h 272"/>
                  <a:gd name="T54" fmla="*/ 106 w 234"/>
                  <a:gd name="T55" fmla="*/ 269 h 272"/>
                  <a:gd name="T56" fmla="*/ 122 w 234"/>
                  <a:gd name="T57" fmla="*/ 272 h 272"/>
                  <a:gd name="T58" fmla="*/ 106 w 234"/>
                  <a:gd name="T59" fmla="*/ 266 h 272"/>
                  <a:gd name="T60" fmla="*/ 90 w 234"/>
                  <a:gd name="T61" fmla="*/ 260 h 272"/>
                  <a:gd name="T62" fmla="*/ 84 w 234"/>
                  <a:gd name="T63" fmla="*/ 253 h 272"/>
                  <a:gd name="T64" fmla="*/ 80 w 234"/>
                  <a:gd name="T65" fmla="*/ 237 h 272"/>
                  <a:gd name="T66" fmla="*/ 80 w 234"/>
                  <a:gd name="T67" fmla="*/ 196 h 272"/>
                  <a:gd name="T68" fmla="*/ 74 w 234"/>
                  <a:gd name="T69" fmla="*/ 183 h 272"/>
                  <a:gd name="T70" fmla="*/ 23 w 234"/>
                  <a:gd name="T71" fmla="*/ 138 h 272"/>
                  <a:gd name="T72" fmla="*/ 10 w 234"/>
                  <a:gd name="T73" fmla="*/ 119 h 272"/>
                  <a:gd name="T74" fmla="*/ 4 w 234"/>
                  <a:gd name="T75" fmla="*/ 90 h 272"/>
                  <a:gd name="T76" fmla="*/ 10 w 234"/>
                  <a:gd name="T77" fmla="*/ 64 h 272"/>
                  <a:gd name="T78" fmla="*/ 29 w 234"/>
                  <a:gd name="T79" fmla="*/ 39 h 272"/>
                  <a:gd name="T80" fmla="*/ 58 w 234"/>
                  <a:gd name="T81" fmla="*/ 20 h 272"/>
                  <a:gd name="T82" fmla="*/ 77 w 234"/>
                  <a:gd name="T83" fmla="*/ 10 h 272"/>
                  <a:gd name="T84" fmla="*/ 100 w 234"/>
                  <a:gd name="T85" fmla="*/ 7 h 272"/>
                  <a:gd name="T86" fmla="*/ 135 w 234"/>
                  <a:gd name="T87" fmla="*/ 7 h 272"/>
                  <a:gd name="T88" fmla="*/ 157 w 234"/>
                  <a:gd name="T89" fmla="*/ 10 h 272"/>
                  <a:gd name="T90" fmla="*/ 176 w 234"/>
                  <a:gd name="T91" fmla="*/ 20 h 272"/>
                  <a:gd name="T92" fmla="*/ 205 w 234"/>
                  <a:gd name="T93" fmla="*/ 39 h 272"/>
                  <a:gd name="T94" fmla="*/ 221 w 234"/>
                  <a:gd name="T95" fmla="*/ 55 h 272"/>
                  <a:gd name="T96" fmla="*/ 231 w 234"/>
                  <a:gd name="T97" fmla="*/ 90 h 272"/>
                  <a:gd name="T98" fmla="*/ 228 w 234"/>
                  <a:gd name="T99" fmla="*/ 112 h 272"/>
                  <a:gd name="T100" fmla="*/ 215 w 234"/>
                  <a:gd name="T101" fmla="*/ 138 h 272"/>
                  <a:gd name="T102" fmla="*/ 167 w 234"/>
                  <a:gd name="T103" fmla="*/ 180 h 272"/>
                  <a:gd name="T104" fmla="*/ 154 w 234"/>
                  <a:gd name="T105" fmla="*/ 196 h 272"/>
                  <a:gd name="T106" fmla="*/ 154 w 234"/>
                  <a:gd name="T107" fmla="*/ 237 h 272"/>
                  <a:gd name="T108" fmla="*/ 151 w 234"/>
                  <a:gd name="T109" fmla="*/ 253 h 272"/>
                  <a:gd name="T110" fmla="*/ 148 w 234"/>
                  <a:gd name="T111" fmla="*/ 260 h 272"/>
                  <a:gd name="T112" fmla="*/ 128 w 234"/>
                  <a:gd name="T113" fmla="*/ 266 h 272"/>
                  <a:gd name="T114" fmla="*/ 119 w 234"/>
                  <a:gd name="T115" fmla="*/ 269 h 27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34"/>
                  <a:gd name="T175" fmla="*/ 0 h 272"/>
                  <a:gd name="T176" fmla="*/ 234 w 234"/>
                  <a:gd name="T177" fmla="*/ 272 h 27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34" h="272">
                    <a:moveTo>
                      <a:pt x="122" y="272"/>
                    </a:moveTo>
                    <a:lnTo>
                      <a:pt x="122" y="272"/>
                    </a:lnTo>
                    <a:lnTo>
                      <a:pt x="125" y="272"/>
                    </a:lnTo>
                    <a:lnTo>
                      <a:pt x="128" y="269"/>
                    </a:lnTo>
                    <a:lnTo>
                      <a:pt x="135" y="269"/>
                    </a:lnTo>
                    <a:lnTo>
                      <a:pt x="138" y="269"/>
                    </a:lnTo>
                    <a:lnTo>
                      <a:pt x="141" y="266"/>
                    </a:lnTo>
                    <a:lnTo>
                      <a:pt x="144" y="263"/>
                    </a:lnTo>
                    <a:lnTo>
                      <a:pt x="148" y="263"/>
                    </a:lnTo>
                    <a:lnTo>
                      <a:pt x="148" y="260"/>
                    </a:lnTo>
                    <a:lnTo>
                      <a:pt x="151" y="260"/>
                    </a:lnTo>
                    <a:lnTo>
                      <a:pt x="151" y="256"/>
                    </a:lnTo>
                    <a:lnTo>
                      <a:pt x="154" y="256"/>
                    </a:lnTo>
                    <a:lnTo>
                      <a:pt x="154" y="253"/>
                    </a:lnTo>
                    <a:lnTo>
                      <a:pt x="157" y="253"/>
                    </a:lnTo>
                    <a:lnTo>
                      <a:pt x="154" y="250"/>
                    </a:lnTo>
                    <a:lnTo>
                      <a:pt x="157" y="253"/>
                    </a:lnTo>
                    <a:lnTo>
                      <a:pt x="157" y="250"/>
                    </a:lnTo>
                    <a:lnTo>
                      <a:pt x="157" y="247"/>
                    </a:lnTo>
                    <a:lnTo>
                      <a:pt x="160" y="244"/>
                    </a:lnTo>
                    <a:lnTo>
                      <a:pt x="160" y="240"/>
                    </a:lnTo>
                    <a:lnTo>
                      <a:pt x="160" y="237"/>
                    </a:lnTo>
                    <a:lnTo>
                      <a:pt x="160" y="234"/>
                    </a:lnTo>
                    <a:lnTo>
                      <a:pt x="160" y="231"/>
                    </a:lnTo>
                    <a:lnTo>
                      <a:pt x="160" y="224"/>
                    </a:lnTo>
                    <a:lnTo>
                      <a:pt x="160" y="218"/>
                    </a:lnTo>
                    <a:lnTo>
                      <a:pt x="160" y="212"/>
                    </a:lnTo>
                    <a:lnTo>
                      <a:pt x="160" y="205"/>
                    </a:lnTo>
                    <a:lnTo>
                      <a:pt x="160" y="199"/>
                    </a:lnTo>
                    <a:lnTo>
                      <a:pt x="160" y="196"/>
                    </a:lnTo>
                    <a:lnTo>
                      <a:pt x="157" y="196"/>
                    </a:lnTo>
                    <a:lnTo>
                      <a:pt x="160" y="199"/>
                    </a:lnTo>
                    <a:lnTo>
                      <a:pt x="160" y="196"/>
                    </a:lnTo>
                    <a:lnTo>
                      <a:pt x="160" y="192"/>
                    </a:lnTo>
                    <a:lnTo>
                      <a:pt x="164" y="189"/>
                    </a:lnTo>
                    <a:lnTo>
                      <a:pt x="160" y="189"/>
                    </a:lnTo>
                    <a:lnTo>
                      <a:pt x="164" y="189"/>
                    </a:lnTo>
                    <a:lnTo>
                      <a:pt x="167" y="186"/>
                    </a:lnTo>
                    <a:lnTo>
                      <a:pt x="170" y="180"/>
                    </a:lnTo>
                    <a:lnTo>
                      <a:pt x="183" y="170"/>
                    </a:lnTo>
                    <a:lnTo>
                      <a:pt x="196" y="160"/>
                    </a:lnTo>
                    <a:lnTo>
                      <a:pt x="205" y="154"/>
                    </a:lnTo>
                    <a:lnTo>
                      <a:pt x="212" y="148"/>
                    </a:lnTo>
                    <a:lnTo>
                      <a:pt x="218" y="141"/>
                    </a:lnTo>
                    <a:lnTo>
                      <a:pt x="215" y="141"/>
                    </a:lnTo>
                    <a:lnTo>
                      <a:pt x="218" y="141"/>
                    </a:lnTo>
                    <a:lnTo>
                      <a:pt x="224" y="132"/>
                    </a:lnTo>
                    <a:lnTo>
                      <a:pt x="228" y="128"/>
                    </a:lnTo>
                    <a:lnTo>
                      <a:pt x="228" y="125"/>
                    </a:lnTo>
                    <a:lnTo>
                      <a:pt x="231" y="119"/>
                    </a:lnTo>
                    <a:lnTo>
                      <a:pt x="231" y="122"/>
                    </a:lnTo>
                    <a:lnTo>
                      <a:pt x="231" y="119"/>
                    </a:lnTo>
                    <a:lnTo>
                      <a:pt x="231" y="116"/>
                    </a:lnTo>
                    <a:lnTo>
                      <a:pt x="234" y="109"/>
                    </a:lnTo>
                    <a:lnTo>
                      <a:pt x="234" y="106"/>
                    </a:lnTo>
                    <a:lnTo>
                      <a:pt x="234" y="100"/>
                    </a:lnTo>
                    <a:lnTo>
                      <a:pt x="234" y="93"/>
                    </a:lnTo>
                    <a:lnTo>
                      <a:pt x="234" y="90"/>
                    </a:lnTo>
                    <a:lnTo>
                      <a:pt x="234" y="84"/>
                    </a:lnTo>
                    <a:lnTo>
                      <a:pt x="234" y="80"/>
                    </a:lnTo>
                    <a:lnTo>
                      <a:pt x="234" y="77"/>
                    </a:lnTo>
                    <a:lnTo>
                      <a:pt x="231" y="71"/>
                    </a:lnTo>
                    <a:lnTo>
                      <a:pt x="231" y="68"/>
                    </a:lnTo>
                    <a:lnTo>
                      <a:pt x="231" y="64"/>
                    </a:lnTo>
                    <a:lnTo>
                      <a:pt x="228" y="61"/>
                    </a:lnTo>
                    <a:lnTo>
                      <a:pt x="228" y="58"/>
                    </a:lnTo>
                    <a:lnTo>
                      <a:pt x="224" y="55"/>
                    </a:lnTo>
                    <a:lnTo>
                      <a:pt x="221" y="48"/>
                    </a:lnTo>
                    <a:lnTo>
                      <a:pt x="221" y="52"/>
                    </a:lnTo>
                    <a:lnTo>
                      <a:pt x="221" y="48"/>
                    </a:lnTo>
                    <a:lnTo>
                      <a:pt x="218" y="45"/>
                    </a:lnTo>
                    <a:lnTo>
                      <a:pt x="218" y="48"/>
                    </a:lnTo>
                    <a:lnTo>
                      <a:pt x="218" y="45"/>
                    </a:lnTo>
                    <a:lnTo>
                      <a:pt x="215" y="42"/>
                    </a:lnTo>
                    <a:lnTo>
                      <a:pt x="208" y="36"/>
                    </a:lnTo>
                    <a:lnTo>
                      <a:pt x="202" y="29"/>
                    </a:lnTo>
                    <a:lnTo>
                      <a:pt x="192" y="23"/>
                    </a:lnTo>
                    <a:lnTo>
                      <a:pt x="183" y="16"/>
                    </a:lnTo>
                    <a:lnTo>
                      <a:pt x="186" y="20"/>
                    </a:lnTo>
                    <a:lnTo>
                      <a:pt x="183" y="16"/>
                    </a:lnTo>
                    <a:lnTo>
                      <a:pt x="176" y="16"/>
                    </a:lnTo>
                    <a:lnTo>
                      <a:pt x="173" y="13"/>
                    </a:lnTo>
                    <a:lnTo>
                      <a:pt x="167" y="10"/>
                    </a:lnTo>
                    <a:lnTo>
                      <a:pt x="173" y="13"/>
                    </a:lnTo>
                    <a:lnTo>
                      <a:pt x="170" y="10"/>
                    </a:lnTo>
                    <a:lnTo>
                      <a:pt x="167" y="13"/>
                    </a:lnTo>
                    <a:lnTo>
                      <a:pt x="170" y="13"/>
                    </a:lnTo>
                    <a:lnTo>
                      <a:pt x="164" y="10"/>
                    </a:lnTo>
                    <a:lnTo>
                      <a:pt x="160" y="10"/>
                    </a:lnTo>
                    <a:lnTo>
                      <a:pt x="164" y="10"/>
                    </a:lnTo>
                    <a:lnTo>
                      <a:pt x="157" y="7"/>
                    </a:lnTo>
                    <a:lnTo>
                      <a:pt x="160" y="7"/>
                    </a:lnTo>
                    <a:lnTo>
                      <a:pt x="157" y="7"/>
                    </a:lnTo>
                    <a:lnTo>
                      <a:pt x="154" y="7"/>
                    </a:lnTo>
                    <a:lnTo>
                      <a:pt x="148" y="3"/>
                    </a:lnTo>
                    <a:lnTo>
                      <a:pt x="141" y="3"/>
                    </a:lnTo>
                    <a:lnTo>
                      <a:pt x="141" y="7"/>
                    </a:lnTo>
                    <a:lnTo>
                      <a:pt x="141" y="3"/>
                    </a:lnTo>
                    <a:lnTo>
                      <a:pt x="135" y="3"/>
                    </a:lnTo>
                    <a:lnTo>
                      <a:pt x="132" y="3"/>
                    </a:lnTo>
                    <a:lnTo>
                      <a:pt x="128" y="3"/>
                    </a:lnTo>
                    <a:lnTo>
                      <a:pt x="125" y="0"/>
                    </a:lnTo>
                    <a:lnTo>
                      <a:pt x="119" y="0"/>
                    </a:lnTo>
                    <a:lnTo>
                      <a:pt x="112" y="0"/>
                    </a:lnTo>
                    <a:lnTo>
                      <a:pt x="106" y="3"/>
                    </a:lnTo>
                    <a:lnTo>
                      <a:pt x="103" y="3"/>
                    </a:lnTo>
                    <a:lnTo>
                      <a:pt x="106" y="3"/>
                    </a:lnTo>
                    <a:lnTo>
                      <a:pt x="100" y="3"/>
                    </a:lnTo>
                    <a:lnTo>
                      <a:pt x="93" y="3"/>
                    </a:lnTo>
                    <a:lnTo>
                      <a:pt x="93" y="7"/>
                    </a:lnTo>
                    <a:lnTo>
                      <a:pt x="93" y="3"/>
                    </a:lnTo>
                    <a:lnTo>
                      <a:pt x="90" y="3"/>
                    </a:lnTo>
                    <a:lnTo>
                      <a:pt x="87" y="3"/>
                    </a:lnTo>
                    <a:lnTo>
                      <a:pt x="90" y="3"/>
                    </a:lnTo>
                    <a:lnTo>
                      <a:pt x="84" y="7"/>
                    </a:lnTo>
                    <a:lnTo>
                      <a:pt x="77" y="7"/>
                    </a:lnTo>
                    <a:lnTo>
                      <a:pt x="71" y="10"/>
                    </a:lnTo>
                    <a:lnTo>
                      <a:pt x="74" y="10"/>
                    </a:lnTo>
                    <a:lnTo>
                      <a:pt x="71" y="10"/>
                    </a:lnTo>
                    <a:lnTo>
                      <a:pt x="68" y="13"/>
                    </a:lnTo>
                    <a:lnTo>
                      <a:pt x="68" y="10"/>
                    </a:lnTo>
                    <a:lnTo>
                      <a:pt x="61" y="13"/>
                    </a:lnTo>
                    <a:lnTo>
                      <a:pt x="68" y="10"/>
                    </a:lnTo>
                    <a:lnTo>
                      <a:pt x="61" y="13"/>
                    </a:lnTo>
                    <a:lnTo>
                      <a:pt x="58" y="16"/>
                    </a:lnTo>
                    <a:lnTo>
                      <a:pt x="52" y="16"/>
                    </a:lnTo>
                    <a:lnTo>
                      <a:pt x="52" y="20"/>
                    </a:lnTo>
                    <a:lnTo>
                      <a:pt x="52" y="16"/>
                    </a:lnTo>
                    <a:lnTo>
                      <a:pt x="42" y="23"/>
                    </a:lnTo>
                    <a:lnTo>
                      <a:pt x="36" y="29"/>
                    </a:lnTo>
                    <a:lnTo>
                      <a:pt x="26" y="36"/>
                    </a:lnTo>
                    <a:lnTo>
                      <a:pt x="20" y="42"/>
                    </a:lnTo>
                    <a:lnTo>
                      <a:pt x="16" y="45"/>
                    </a:lnTo>
                    <a:lnTo>
                      <a:pt x="13" y="48"/>
                    </a:lnTo>
                    <a:lnTo>
                      <a:pt x="13" y="55"/>
                    </a:lnTo>
                    <a:lnTo>
                      <a:pt x="10" y="55"/>
                    </a:lnTo>
                    <a:lnTo>
                      <a:pt x="10" y="58"/>
                    </a:lnTo>
                    <a:lnTo>
                      <a:pt x="7" y="61"/>
                    </a:lnTo>
                    <a:lnTo>
                      <a:pt x="4" y="64"/>
                    </a:lnTo>
                    <a:lnTo>
                      <a:pt x="4" y="68"/>
                    </a:lnTo>
                    <a:lnTo>
                      <a:pt x="4" y="71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0" y="109"/>
                    </a:lnTo>
                    <a:lnTo>
                      <a:pt x="4" y="116"/>
                    </a:lnTo>
                    <a:lnTo>
                      <a:pt x="7" y="116"/>
                    </a:lnTo>
                    <a:lnTo>
                      <a:pt x="4" y="116"/>
                    </a:lnTo>
                    <a:lnTo>
                      <a:pt x="4" y="119"/>
                    </a:lnTo>
                    <a:lnTo>
                      <a:pt x="4" y="122"/>
                    </a:lnTo>
                    <a:lnTo>
                      <a:pt x="4" y="119"/>
                    </a:lnTo>
                    <a:lnTo>
                      <a:pt x="7" y="125"/>
                    </a:lnTo>
                    <a:lnTo>
                      <a:pt x="10" y="128"/>
                    </a:lnTo>
                    <a:lnTo>
                      <a:pt x="7" y="128"/>
                    </a:lnTo>
                    <a:lnTo>
                      <a:pt x="10" y="128"/>
                    </a:lnTo>
                    <a:lnTo>
                      <a:pt x="13" y="132"/>
                    </a:lnTo>
                    <a:lnTo>
                      <a:pt x="20" y="141"/>
                    </a:lnTo>
                    <a:lnTo>
                      <a:pt x="26" y="148"/>
                    </a:lnTo>
                    <a:lnTo>
                      <a:pt x="32" y="154"/>
                    </a:lnTo>
                    <a:lnTo>
                      <a:pt x="39" y="160"/>
                    </a:lnTo>
                    <a:lnTo>
                      <a:pt x="52" y="170"/>
                    </a:lnTo>
                    <a:lnTo>
                      <a:pt x="64" y="180"/>
                    </a:lnTo>
                    <a:lnTo>
                      <a:pt x="68" y="180"/>
                    </a:lnTo>
                    <a:lnTo>
                      <a:pt x="64" y="180"/>
                    </a:lnTo>
                    <a:lnTo>
                      <a:pt x="71" y="186"/>
                    </a:lnTo>
                    <a:lnTo>
                      <a:pt x="74" y="189"/>
                    </a:lnTo>
                    <a:lnTo>
                      <a:pt x="74" y="192"/>
                    </a:lnTo>
                    <a:lnTo>
                      <a:pt x="77" y="196"/>
                    </a:lnTo>
                    <a:lnTo>
                      <a:pt x="74" y="196"/>
                    </a:lnTo>
                    <a:lnTo>
                      <a:pt x="77" y="199"/>
                    </a:lnTo>
                    <a:lnTo>
                      <a:pt x="77" y="196"/>
                    </a:lnTo>
                    <a:lnTo>
                      <a:pt x="77" y="199"/>
                    </a:lnTo>
                    <a:lnTo>
                      <a:pt x="77" y="205"/>
                    </a:lnTo>
                    <a:lnTo>
                      <a:pt x="77" y="212"/>
                    </a:lnTo>
                    <a:lnTo>
                      <a:pt x="77" y="218"/>
                    </a:lnTo>
                    <a:lnTo>
                      <a:pt x="77" y="224"/>
                    </a:lnTo>
                    <a:lnTo>
                      <a:pt x="77" y="231"/>
                    </a:lnTo>
                    <a:lnTo>
                      <a:pt x="77" y="234"/>
                    </a:lnTo>
                    <a:lnTo>
                      <a:pt x="77" y="237"/>
                    </a:lnTo>
                    <a:lnTo>
                      <a:pt x="77" y="240"/>
                    </a:lnTo>
                    <a:lnTo>
                      <a:pt x="77" y="244"/>
                    </a:lnTo>
                    <a:lnTo>
                      <a:pt x="77" y="247"/>
                    </a:lnTo>
                    <a:lnTo>
                      <a:pt x="77" y="250"/>
                    </a:lnTo>
                    <a:lnTo>
                      <a:pt x="80" y="253"/>
                    </a:lnTo>
                    <a:lnTo>
                      <a:pt x="80" y="250"/>
                    </a:lnTo>
                    <a:lnTo>
                      <a:pt x="80" y="253"/>
                    </a:lnTo>
                    <a:lnTo>
                      <a:pt x="80" y="256"/>
                    </a:lnTo>
                    <a:lnTo>
                      <a:pt x="84" y="256"/>
                    </a:lnTo>
                    <a:lnTo>
                      <a:pt x="87" y="260"/>
                    </a:lnTo>
                    <a:lnTo>
                      <a:pt x="90" y="263"/>
                    </a:lnTo>
                    <a:lnTo>
                      <a:pt x="93" y="266"/>
                    </a:lnTo>
                    <a:lnTo>
                      <a:pt x="96" y="269"/>
                    </a:lnTo>
                    <a:lnTo>
                      <a:pt x="103" y="269"/>
                    </a:lnTo>
                    <a:lnTo>
                      <a:pt x="106" y="269"/>
                    </a:lnTo>
                    <a:lnTo>
                      <a:pt x="109" y="272"/>
                    </a:lnTo>
                    <a:lnTo>
                      <a:pt x="112" y="272"/>
                    </a:lnTo>
                    <a:lnTo>
                      <a:pt x="119" y="272"/>
                    </a:lnTo>
                    <a:lnTo>
                      <a:pt x="122" y="272"/>
                    </a:lnTo>
                    <a:close/>
                    <a:moveTo>
                      <a:pt x="119" y="269"/>
                    </a:moveTo>
                    <a:lnTo>
                      <a:pt x="112" y="269"/>
                    </a:lnTo>
                    <a:lnTo>
                      <a:pt x="109" y="269"/>
                    </a:lnTo>
                    <a:lnTo>
                      <a:pt x="106" y="266"/>
                    </a:lnTo>
                    <a:lnTo>
                      <a:pt x="103" y="266"/>
                    </a:lnTo>
                    <a:lnTo>
                      <a:pt x="103" y="269"/>
                    </a:lnTo>
                    <a:lnTo>
                      <a:pt x="103" y="266"/>
                    </a:lnTo>
                    <a:lnTo>
                      <a:pt x="100" y="266"/>
                    </a:lnTo>
                    <a:lnTo>
                      <a:pt x="96" y="263"/>
                    </a:lnTo>
                    <a:lnTo>
                      <a:pt x="96" y="266"/>
                    </a:lnTo>
                    <a:lnTo>
                      <a:pt x="96" y="263"/>
                    </a:lnTo>
                    <a:lnTo>
                      <a:pt x="93" y="263"/>
                    </a:lnTo>
                    <a:lnTo>
                      <a:pt x="93" y="260"/>
                    </a:lnTo>
                    <a:lnTo>
                      <a:pt x="90" y="260"/>
                    </a:lnTo>
                    <a:lnTo>
                      <a:pt x="87" y="260"/>
                    </a:lnTo>
                    <a:lnTo>
                      <a:pt x="90" y="260"/>
                    </a:lnTo>
                    <a:lnTo>
                      <a:pt x="87" y="256"/>
                    </a:lnTo>
                    <a:lnTo>
                      <a:pt x="87" y="253"/>
                    </a:lnTo>
                    <a:lnTo>
                      <a:pt x="87" y="256"/>
                    </a:lnTo>
                    <a:lnTo>
                      <a:pt x="84" y="253"/>
                    </a:lnTo>
                    <a:lnTo>
                      <a:pt x="84" y="250"/>
                    </a:lnTo>
                    <a:lnTo>
                      <a:pt x="84" y="253"/>
                    </a:lnTo>
                    <a:lnTo>
                      <a:pt x="84" y="250"/>
                    </a:lnTo>
                    <a:lnTo>
                      <a:pt x="80" y="247"/>
                    </a:lnTo>
                    <a:lnTo>
                      <a:pt x="80" y="250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7" y="244"/>
                    </a:lnTo>
                    <a:lnTo>
                      <a:pt x="80" y="244"/>
                    </a:lnTo>
                    <a:lnTo>
                      <a:pt x="80" y="240"/>
                    </a:lnTo>
                    <a:lnTo>
                      <a:pt x="80" y="237"/>
                    </a:lnTo>
                    <a:lnTo>
                      <a:pt x="80" y="234"/>
                    </a:lnTo>
                    <a:lnTo>
                      <a:pt x="80" y="231"/>
                    </a:lnTo>
                    <a:lnTo>
                      <a:pt x="80" y="224"/>
                    </a:lnTo>
                    <a:lnTo>
                      <a:pt x="80" y="218"/>
                    </a:lnTo>
                    <a:lnTo>
                      <a:pt x="80" y="212"/>
                    </a:lnTo>
                    <a:lnTo>
                      <a:pt x="80" y="205"/>
                    </a:lnTo>
                    <a:lnTo>
                      <a:pt x="80" y="199"/>
                    </a:lnTo>
                    <a:lnTo>
                      <a:pt x="80" y="196"/>
                    </a:lnTo>
                    <a:lnTo>
                      <a:pt x="80" y="192"/>
                    </a:lnTo>
                    <a:lnTo>
                      <a:pt x="77" y="192"/>
                    </a:lnTo>
                    <a:lnTo>
                      <a:pt x="77" y="189"/>
                    </a:lnTo>
                    <a:lnTo>
                      <a:pt x="74" y="183"/>
                    </a:lnTo>
                    <a:lnTo>
                      <a:pt x="68" y="180"/>
                    </a:lnTo>
                    <a:lnTo>
                      <a:pt x="55" y="170"/>
                    </a:lnTo>
                    <a:lnTo>
                      <a:pt x="42" y="157"/>
                    </a:lnTo>
                    <a:lnTo>
                      <a:pt x="36" y="151"/>
                    </a:lnTo>
                    <a:lnTo>
                      <a:pt x="32" y="154"/>
                    </a:lnTo>
                    <a:lnTo>
                      <a:pt x="36" y="154"/>
                    </a:lnTo>
                    <a:lnTo>
                      <a:pt x="29" y="148"/>
                    </a:lnTo>
                    <a:lnTo>
                      <a:pt x="23" y="138"/>
                    </a:lnTo>
                    <a:lnTo>
                      <a:pt x="20" y="138"/>
                    </a:lnTo>
                    <a:lnTo>
                      <a:pt x="23" y="138"/>
                    </a:lnTo>
                    <a:lnTo>
                      <a:pt x="16" y="132"/>
                    </a:lnTo>
                    <a:lnTo>
                      <a:pt x="13" y="128"/>
                    </a:lnTo>
                    <a:lnTo>
                      <a:pt x="10" y="128"/>
                    </a:lnTo>
                    <a:lnTo>
                      <a:pt x="13" y="128"/>
                    </a:lnTo>
                    <a:lnTo>
                      <a:pt x="10" y="122"/>
                    </a:lnTo>
                    <a:lnTo>
                      <a:pt x="10" y="119"/>
                    </a:lnTo>
                    <a:lnTo>
                      <a:pt x="7" y="119"/>
                    </a:lnTo>
                    <a:lnTo>
                      <a:pt x="10" y="119"/>
                    </a:lnTo>
                    <a:lnTo>
                      <a:pt x="7" y="116"/>
                    </a:lnTo>
                    <a:lnTo>
                      <a:pt x="7" y="112"/>
                    </a:lnTo>
                    <a:lnTo>
                      <a:pt x="7" y="109"/>
                    </a:lnTo>
                    <a:lnTo>
                      <a:pt x="4" y="109"/>
                    </a:lnTo>
                    <a:lnTo>
                      <a:pt x="7" y="109"/>
                    </a:lnTo>
                    <a:lnTo>
                      <a:pt x="4" y="106"/>
                    </a:lnTo>
                    <a:lnTo>
                      <a:pt x="4" y="100"/>
                    </a:lnTo>
                    <a:lnTo>
                      <a:pt x="4" y="93"/>
                    </a:lnTo>
                    <a:lnTo>
                      <a:pt x="4" y="90"/>
                    </a:lnTo>
                    <a:lnTo>
                      <a:pt x="0" y="90"/>
                    </a:lnTo>
                    <a:lnTo>
                      <a:pt x="4" y="90"/>
                    </a:lnTo>
                    <a:lnTo>
                      <a:pt x="4" y="84"/>
                    </a:lnTo>
                    <a:lnTo>
                      <a:pt x="7" y="80"/>
                    </a:lnTo>
                    <a:lnTo>
                      <a:pt x="7" y="77"/>
                    </a:lnTo>
                    <a:lnTo>
                      <a:pt x="7" y="71"/>
                    </a:lnTo>
                    <a:lnTo>
                      <a:pt x="10" y="68"/>
                    </a:lnTo>
                    <a:lnTo>
                      <a:pt x="7" y="68"/>
                    </a:lnTo>
                    <a:lnTo>
                      <a:pt x="10" y="68"/>
                    </a:lnTo>
                    <a:lnTo>
                      <a:pt x="10" y="64"/>
                    </a:lnTo>
                    <a:lnTo>
                      <a:pt x="13" y="58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16" y="55"/>
                    </a:lnTo>
                    <a:lnTo>
                      <a:pt x="20" y="52"/>
                    </a:lnTo>
                    <a:lnTo>
                      <a:pt x="20" y="48"/>
                    </a:lnTo>
                    <a:lnTo>
                      <a:pt x="23" y="45"/>
                    </a:lnTo>
                    <a:lnTo>
                      <a:pt x="20" y="42"/>
                    </a:lnTo>
                    <a:lnTo>
                      <a:pt x="23" y="45"/>
                    </a:lnTo>
                    <a:lnTo>
                      <a:pt x="29" y="39"/>
                    </a:lnTo>
                    <a:lnTo>
                      <a:pt x="39" y="32"/>
                    </a:lnTo>
                    <a:lnTo>
                      <a:pt x="36" y="29"/>
                    </a:lnTo>
                    <a:lnTo>
                      <a:pt x="36" y="32"/>
                    </a:lnTo>
                    <a:lnTo>
                      <a:pt x="45" y="26"/>
                    </a:lnTo>
                    <a:lnTo>
                      <a:pt x="42" y="23"/>
                    </a:lnTo>
                    <a:lnTo>
                      <a:pt x="45" y="26"/>
                    </a:lnTo>
                    <a:lnTo>
                      <a:pt x="55" y="20"/>
                    </a:lnTo>
                    <a:lnTo>
                      <a:pt x="52" y="20"/>
                    </a:lnTo>
                    <a:lnTo>
                      <a:pt x="55" y="20"/>
                    </a:lnTo>
                    <a:lnTo>
                      <a:pt x="58" y="20"/>
                    </a:lnTo>
                    <a:lnTo>
                      <a:pt x="64" y="16"/>
                    </a:lnTo>
                    <a:lnTo>
                      <a:pt x="64" y="13"/>
                    </a:lnTo>
                    <a:lnTo>
                      <a:pt x="64" y="16"/>
                    </a:lnTo>
                    <a:lnTo>
                      <a:pt x="68" y="13"/>
                    </a:lnTo>
                    <a:lnTo>
                      <a:pt x="64" y="16"/>
                    </a:lnTo>
                    <a:lnTo>
                      <a:pt x="68" y="13"/>
                    </a:lnTo>
                    <a:lnTo>
                      <a:pt x="74" y="13"/>
                    </a:lnTo>
                    <a:lnTo>
                      <a:pt x="71" y="10"/>
                    </a:lnTo>
                    <a:lnTo>
                      <a:pt x="74" y="13"/>
                    </a:lnTo>
                    <a:lnTo>
                      <a:pt x="77" y="10"/>
                    </a:lnTo>
                    <a:lnTo>
                      <a:pt x="84" y="10"/>
                    </a:lnTo>
                    <a:lnTo>
                      <a:pt x="90" y="7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100" y="7"/>
                    </a:lnTo>
                    <a:lnTo>
                      <a:pt x="106" y="7"/>
                    </a:lnTo>
                    <a:lnTo>
                      <a:pt x="106" y="3"/>
                    </a:lnTo>
                    <a:lnTo>
                      <a:pt x="106" y="7"/>
                    </a:lnTo>
                    <a:lnTo>
                      <a:pt x="112" y="3"/>
                    </a:lnTo>
                    <a:lnTo>
                      <a:pt x="119" y="3"/>
                    </a:lnTo>
                    <a:lnTo>
                      <a:pt x="125" y="3"/>
                    </a:lnTo>
                    <a:lnTo>
                      <a:pt x="128" y="7"/>
                    </a:lnTo>
                    <a:lnTo>
                      <a:pt x="128" y="3"/>
                    </a:lnTo>
                    <a:lnTo>
                      <a:pt x="128" y="7"/>
                    </a:lnTo>
                    <a:lnTo>
                      <a:pt x="135" y="7"/>
                    </a:lnTo>
                    <a:lnTo>
                      <a:pt x="141" y="7"/>
                    </a:lnTo>
                    <a:lnTo>
                      <a:pt x="148" y="7"/>
                    </a:lnTo>
                    <a:lnTo>
                      <a:pt x="151" y="10"/>
                    </a:lnTo>
                    <a:lnTo>
                      <a:pt x="157" y="10"/>
                    </a:lnTo>
                    <a:lnTo>
                      <a:pt x="164" y="13"/>
                    </a:lnTo>
                    <a:lnTo>
                      <a:pt x="164" y="10"/>
                    </a:lnTo>
                    <a:lnTo>
                      <a:pt x="164" y="13"/>
                    </a:lnTo>
                    <a:lnTo>
                      <a:pt x="167" y="13"/>
                    </a:lnTo>
                    <a:lnTo>
                      <a:pt x="173" y="16"/>
                    </a:lnTo>
                    <a:lnTo>
                      <a:pt x="167" y="13"/>
                    </a:lnTo>
                    <a:lnTo>
                      <a:pt x="170" y="16"/>
                    </a:lnTo>
                    <a:lnTo>
                      <a:pt x="173" y="13"/>
                    </a:lnTo>
                    <a:lnTo>
                      <a:pt x="170" y="16"/>
                    </a:lnTo>
                    <a:lnTo>
                      <a:pt x="176" y="20"/>
                    </a:lnTo>
                    <a:lnTo>
                      <a:pt x="183" y="20"/>
                    </a:lnTo>
                    <a:lnTo>
                      <a:pt x="192" y="26"/>
                    </a:lnTo>
                    <a:lnTo>
                      <a:pt x="192" y="23"/>
                    </a:lnTo>
                    <a:lnTo>
                      <a:pt x="189" y="26"/>
                    </a:lnTo>
                    <a:lnTo>
                      <a:pt x="199" y="32"/>
                    </a:lnTo>
                    <a:lnTo>
                      <a:pt x="199" y="29"/>
                    </a:lnTo>
                    <a:lnTo>
                      <a:pt x="199" y="32"/>
                    </a:lnTo>
                    <a:lnTo>
                      <a:pt x="205" y="39"/>
                    </a:lnTo>
                    <a:lnTo>
                      <a:pt x="212" y="45"/>
                    </a:lnTo>
                    <a:lnTo>
                      <a:pt x="215" y="42"/>
                    </a:lnTo>
                    <a:lnTo>
                      <a:pt x="212" y="45"/>
                    </a:lnTo>
                    <a:lnTo>
                      <a:pt x="215" y="48"/>
                    </a:lnTo>
                    <a:lnTo>
                      <a:pt x="218" y="48"/>
                    </a:lnTo>
                    <a:lnTo>
                      <a:pt x="215" y="48"/>
                    </a:lnTo>
                    <a:lnTo>
                      <a:pt x="218" y="52"/>
                    </a:lnTo>
                    <a:lnTo>
                      <a:pt x="221" y="52"/>
                    </a:lnTo>
                    <a:lnTo>
                      <a:pt x="218" y="52"/>
                    </a:lnTo>
                    <a:lnTo>
                      <a:pt x="221" y="55"/>
                    </a:lnTo>
                    <a:lnTo>
                      <a:pt x="221" y="58"/>
                    </a:lnTo>
                    <a:lnTo>
                      <a:pt x="224" y="64"/>
                    </a:lnTo>
                    <a:lnTo>
                      <a:pt x="228" y="68"/>
                    </a:lnTo>
                    <a:lnTo>
                      <a:pt x="228" y="71"/>
                    </a:lnTo>
                    <a:lnTo>
                      <a:pt x="228" y="77"/>
                    </a:lnTo>
                    <a:lnTo>
                      <a:pt x="231" y="80"/>
                    </a:lnTo>
                    <a:lnTo>
                      <a:pt x="231" y="84"/>
                    </a:lnTo>
                    <a:lnTo>
                      <a:pt x="231" y="90"/>
                    </a:lnTo>
                    <a:lnTo>
                      <a:pt x="234" y="90"/>
                    </a:lnTo>
                    <a:lnTo>
                      <a:pt x="231" y="90"/>
                    </a:lnTo>
                    <a:lnTo>
                      <a:pt x="231" y="93"/>
                    </a:lnTo>
                    <a:lnTo>
                      <a:pt x="231" y="100"/>
                    </a:lnTo>
                    <a:lnTo>
                      <a:pt x="231" y="106"/>
                    </a:lnTo>
                    <a:lnTo>
                      <a:pt x="231" y="109"/>
                    </a:lnTo>
                    <a:lnTo>
                      <a:pt x="228" y="112"/>
                    </a:lnTo>
                    <a:lnTo>
                      <a:pt x="228" y="116"/>
                    </a:lnTo>
                    <a:lnTo>
                      <a:pt x="228" y="119"/>
                    </a:lnTo>
                    <a:lnTo>
                      <a:pt x="224" y="122"/>
                    </a:lnTo>
                    <a:lnTo>
                      <a:pt x="221" y="128"/>
                    </a:lnTo>
                    <a:lnTo>
                      <a:pt x="224" y="128"/>
                    </a:lnTo>
                    <a:lnTo>
                      <a:pt x="221" y="128"/>
                    </a:lnTo>
                    <a:lnTo>
                      <a:pt x="221" y="132"/>
                    </a:lnTo>
                    <a:lnTo>
                      <a:pt x="215" y="138"/>
                    </a:lnTo>
                    <a:lnTo>
                      <a:pt x="208" y="148"/>
                    </a:lnTo>
                    <a:lnTo>
                      <a:pt x="202" y="154"/>
                    </a:lnTo>
                    <a:lnTo>
                      <a:pt x="202" y="151"/>
                    </a:lnTo>
                    <a:lnTo>
                      <a:pt x="192" y="157"/>
                    </a:lnTo>
                    <a:lnTo>
                      <a:pt x="180" y="170"/>
                    </a:lnTo>
                    <a:lnTo>
                      <a:pt x="167" y="180"/>
                    </a:lnTo>
                    <a:lnTo>
                      <a:pt x="164" y="183"/>
                    </a:lnTo>
                    <a:lnTo>
                      <a:pt x="157" y="189"/>
                    </a:lnTo>
                    <a:lnTo>
                      <a:pt x="157" y="192"/>
                    </a:lnTo>
                    <a:lnTo>
                      <a:pt x="157" y="196"/>
                    </a:lnTo>
                    <a:lnTo>
                      <a:pt x="157" y="192"/>
                    </a:lnTo>
                    <a:lnTo>
                      <a:pt x="154" y="196"/>
                    </a:lnTo>
                    <a:lnTo>
                      <a:pt x="154" y="199"/>
                    </a:lnTo>
                    <a:lnTo>
                      <a:pt x="154" y="205"/>
                    </a:lnTo>
                    <a:lnTo>
                      <a:pt x="154" y="212"/>
                    </a:lnTo>
                    <a:lnTo>
                      <a:pt x="154" y="218"/>
                    </a:lnTo>
                    <a:lnTo>
                      <a:pt x="154" y="224"/>
                    </a:lnTo>
                    <a:lnTo>
                      <a:pt x="154" y="231"/>
                    </a:lnTo>
                    <a:lnTo>
                      <a:pt x="154" y="234"/>
                    </a:lnTo>
                    <a:lnTo>
                      <a:pt x="154" y="237"/>
                    </a:lnTo>
                    <a:lnTo>
                      <a:pt x="154" y="240"/>
                    </a:lnTo>
                    <a:lnTo>
                      <a:pt x="154" y="244"/>
                    </a:lnTo>
                    <a:lnTo>
                      <a:pt x="157" y="244"/>
                    </a:lnTo>
                    <a:lnTo>
                      <a:pt x="154" y="244"/>
                    </a:lnTo>
                    <a:lnTo>
                      <a:pt x="154" y="247"/>
                    </a:lnTo>
                    <a:lnTo>
                      <a:pt x="154" y="250"/>
                    </a:lnTo>
                    <a:lnTo>
                      <a:pt x="157" y="250"/>
                    </a:lnTo>
                    <a:lnTo>
                      <a:pt x="154" y="247"/>
                    </a:lnTo>
                    <a:lnTo>
                      <a:pt x="151" y="250"/>
                    </a:lnTo>
                    <a:lnTo>
                      <a:pt x="151" y="253"/>
                    </a:lnTo>
                    <a:lnTo>
                      <a:pt x="151" y="250"/>
                    </a:lnTo>
                    <a:lnTo>
                      <a:pt x="151" y="253"/>
                    </a:lnTo>
                    <a:lnTo>
                      <a:pt x="148" y="256"/>
                    </a:lnTo>
                    <a:lnTo>
                      <a:pt x="148" y="253"/>
                    </a:lnTo>
                    <a:lnTo>
                      <a:pt x="148" y="256"/>
                    </a:lnTo>
                    <a:lnTo>
                      <a:pt x="148" y="260"/>
                    </a:lnTo>
                    <a:lnTo>
                      <a:pt x="144" y="260"/>
                    </a:lnTo>
                    <a:lnTo>
                      <a:pt x="141" y="263"/>
                    </a:lnTo>
                    <a:lnTo>
                      <a:pt x="138" y="263"/>
                    </a:lnTo>
                    <a:lnTo>
                      <a:pt x="141" y="266"/>
                    </a:lnTo>
                    <a:lnTo>
                      <a:pt x="138" y="263"/>
                    </a:lnTo>
                    <a:lnTo>
                      <a:pt x="135" y="266"/>
                    </a:lnTo>
                    <a:lnTo>
                      <a:pt x="132" y="266"/>
                    </a:lnTo>
                    <a:lnTo>
                      <a:pt x="132" y="269"/>
                    </a:lnTo>
                    <a:lnTo>
                      <a:pt x="132" y="266"/>
                    </a:lnTo>
                    <a:lnTo>
                      <a:pt x="128" y="266"/>
                    </a:lnTo>
                    <a:lnTo>
                      <a:pt x="125" y="269"/>
                    </a:lnTo>
                    <a:lnTo>
                      <a:pt x="122" y="269"/>
                    </a:lnTo>
                    <a:lnTo>
                      <a:pt x="119" y="269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09" name="Freeform 336"/>
              <p:cNvSpPr>
                <a:spLocks noEditPoints="1"/>
              </p:cNvSpPr>
              <p:nvPr/>
            </p:nvSpPr>
            <p:spPr bwMode="auto">
              <a:xfrm>
                <a:off x="5357" y="3267"/>
                <a:ext cx="93" cy="121"/>
              </a:xfrm>
              <a:custGeom>
                <a:avLst/>
                <a:gdLst>
                  <a:gd name="T0" fmla="*/ 32 w 93"/>
                  <a:gd name="T1" fmla="*/ 61 h 121"/>
                  <a:gd name="T2" fmla="*/ 25 w 93"/>
                  <a:gd name="T3" fmla="*/ 32 h 121"/>
                  <a:gd name="T4" fmla="*/ 9 w 93"/>
                  <a:gd name="T5" fmla="*/ 9 h 121"/>
                  <a:gd name="T6" fmla="*/ 9 w 93"/>
                  <a:gd name="T7" fmla="*/ 9 h 121"/>
                  <a:gd name="T8" fmla="*/ 3 w 93"/>
                  <a:gd name="T9" fmla="*/ 3 h 121"/>
                  <a:gd name="T10" fmla="*/ 22 w 93"/>
                  <a:gd name="T11" fmla="*/ 13 h 121"/>
                  <a:gd name="T12" fmla="*/ 22 w 93"/>
                  <a:gd name="T13" fmla="*/ 13 h 121"/>
                  <a:gd name="T14" fmla="*/ 35 w 93"/>
                  <a:gd name="T15" fmla="*/ 3 h 121"/>
                  <a:gd name="T16" fmla="*/ 51 w 93"/>
                  <a:gd name="T17" fmla="*/ 9 h 121"/>
                  <a:gd name="T18" fmla="*/ 51 w 93"/>
                  <a:gd name="T19" fmla="*/ 9 h 121"/>
                  <a:gd name="T20" fmla="*/ 64 w 93"/>
                  <a:gd name="T21" fmla="*/ 3 h 121"/>
                  <a:gd name="T22" fmla="*/ 73 w 93"/>
                  <a:gd name="T23" fmla="*/ 9 h 121"/>
                  <a:gd name="T24" fmla="*/ 73 w 93"/>
                  <a:gd name="T25" fmla="*/ 9 h 121"/>
                  <a:gd name="T26" fmla="*/ 89 w 93"/>
                  <a:gd name="T27" fmla="*/ 3 h 121"/>
                  <a:gd name="T28" fmla="*/ 67 w 93"/>
                  <a:gd name="T29" fmla="*/ 35 h 121"/>
                  <a:gd name="T30" fmla="*/ 67 w 93"/>
                  <a:gd name="T31" fmla="*/ 35 h 121"/>
                  <a:gd name="T32" fmla="*/ 64 w 93"/>
                  <a:gd name="T33" fmla="*/ 61 h 121"/>
                  <a:gd name="T34" fmla="*/ 70 w 93"/>
                  <a:gd name="T35" fmla="*/ 35 h 121"/>
                  <a:gd name="T36" fmla="*/ 93 w 93"/>
                  <a:gd name="T37" fmla="*/ 3 h 121"/>
                  <a:gd name="T38" fmla="*/ 89 w 93"/>
                  <a:gd name="T39" fmla="*/ 3 h 121"/>
                  <a:gd name="T40" fmla="*/ 73 w 93"/>
                  <a:gd name="T41" fmla="*/ 9 h 121"/>
                  <a:gd name="T42" fmla="*/ 64 w 93"/>
                  <a:gd name="T43" fmla="*/ 0 h 121"/>
                  <a:gd name="T44" fmla="*/ 61 w 93"/>
                  <a:gd name="T45" fmla="*/ 0 h 121"/>
                  <a:gd name="T46" fmla="*/ 51 w 93"/>
                  <a:gd name="T47" fmla="*/ 9 h 121"/>
                  <a:gd name="T48" fmla="*/ 35 w 93"/>
                  <a:gd name="T49" fmla="*/ 0 h 121"/>
                  <a:gd name="T50" fmla="*/ 35 w 93"/>
                  <a:gd name="T51" fmla="*/ 0 h 121"/>
                  <a:gd name="T52" fmla="*/ 22 w 93"/>
                  <a:gd name="T53" fmla="*/ 9 h 121"/>
                  <a:gd name="T54" fmla="*/ 6 w 93"/>
                  <a:gd name="T55" fmla="*/ 3 h 121"/>
                  <a:gd name="T56" fmla="*/ 3 w 93"/>
                  <a:gd name="T57" fmla="*/ 3 h 121"/>
                  <a:gd name="T58" fmla="*/ 9 w 93"/>
                  <a:gd name="T59" fmla="*/ 9 h 121"/>
                  <a:gd name="T60" fmla="*/ 19 w 93"/>
                  <a:gd name="T61" fmla="*/ 32 h 121"/>
                  <a:gd name="T62" fmla="*/ 19 w 93"/>
                  <a:gd name="T63" fmla="*/ 32 h 121"/>
                  <a:gd name="T64" fmla="*/ 29 w 93"/>
                  <a:gd name="T65" fmla="*/ 61 h 121"/>
                  <a:gd name="T66" fmla="*/ 6 w 93"/>
                  <a:gd name="T67" fmla="*/ 83 h 121"/>
                  <a:gd name="T68" fmla="*/ 86 w 93"/>
                  <a:gd name="T69" fmla="*/ 80 h 121"/>
                  <a:gd name="T70" fmla="*/ 83 w 93"/>
                  <a:gd name="T71" fmla="*/ 93 h 121"/>
                  <a:gd name="T72" fmla="*/ 86 w 93"/>
                  <a:gd name="T73" fmla="*/ 93 h 121"/>
                  <a:gd name="T74" fmla="*/ 6 w 93"/>
                  <a:gd name="T75" fmla="*/ 93 h 121"/>
                  <a:gd name="T76" fmla="*/ 6 w 93"/>
                  <a:gd name="T77" fmla="*/ 105 h 121"/>
                  <a:gd name="T78" fmla="*/ 6 w 93"/>
                  <a:gd name="T79" fmla="*/ 109 h 121"/>
                  <a:gd name="T80" fmla="*/ 86 w 93"/>
                  <a:gd name="T81" fmla="*/ 109 h 121"/>
                  <a:gd name="T82" fmla="*/ 83 w 93"/>
                  <a:gd name="T83" fmla="*/ 121 h 121"/>
                  <a:gd name="T84" fmla="*/ 86 w 93"/>
                  <a:gd name="T85" fmla="*/ 118 h 121"/>
                  <a:gd name="T86" fmla="*/ 6 w 93"/>
                  <a:gd name="T87" fmla="*/ 121 h 121"/>
                  <a:gd name="T88" fmla="*/ 89 w 93"/>
                  <a:gd name="T89" fmla="*/ 121 h 121"/>
                  <a:gd name="T90" fmla="*/ 89 w 93"/>
                  <a:gd name="T91" fmla="*/ 109 h 121"/>
                  <a:gd name="T92" fmla="*/ 86 w 93"/>
                  <a:gd name="T93" fmla="*/ 105 h 121"/>
                  <a:gd name="T94" fmla="*/ 6 w 93"/>
                  <a:gd name="T95" fmla="*/ 105 h 121"/>
                  <a:gd name="T96" fmla="*/ 9 w 93"/>
                  <a:gd name="T97" fmla="*/ 93 h 121"/>
                  <a:gd name="T98" fmla="*/ 6 w 93"/>
                  <a:gd name="T99" fmla="*/ 96 h 121"/>
                  <a:gd name="T100" fmla="*/ 89 w 93"/>
                  <a:gd name="T101" fmla="*/ 96 h 121"/>
                  <a:gd name="T102" fmla="*/ 89 w 93"/>
                  <a:gd name="T103" fmla="*/ 80 h 121"/>
                  <a:gd name="T104" fmla="*/ 86 w 93"/>
                  <a:gd name="T105" fmla="*/ 80 h 121"/>
                  <a:gd name="T106" fmla="*/ 6 w 93"/>
                  <a:gd name="T107" fmla="*/ 80 h 12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3"/>
                  <a:gd name="T163" fmla="*/ 0 h 121"/>
                  <a:gd name="T164" fmla="*/ 93 w 93"/>
                  <a:gd name="T165" fmla="*/ 121 h 12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3" h="121">
                    <a:moveTo>
                      <a:pt x="29" y="61"/>
                    </a:moveTo>
                    <a:lnTo>
                      <a:pt x="32" y="61"/>
                    </a:lnTo>
                    <a:lnTo>
                      <a:pt x="25" y="32"/>
                    </a:lnTo>
                    <a:lnTo>
                      <a:pt x="9" y="9"/>
                    </a:lnTo>
                    <a:lnTo>
                      <a:pt x="13" y="9"/>
                    </a:lnTo>
                    <a:lnTo>
                      <a:pt x="9" y="9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22" y="13"/>
                    </a:lnTo>
                    <a:lnTo>
                      <a:pt x="35" y="3"/>
                    </a:lnTo>
                    <a:lnTo>
                      <a:pt x="51" y="9"/>
                    </a:lnTo>
                    <a:lnTo>
                      <a:pt x="64" y="3"/>
                    </a:lnTo>
                    <a:lnTo>
                      <a:pt x="61" y="3"/>
                    </a:lnTo>
                    <a:lnTo>
                      <a:pt x="73" y="9"/>
                    </a:lnTo>
                    <a:lnTo>
                      <a:pt x="89" y="6"/>
                    </a:lnTo>
                    <a:lnTo>
                      <a:pt x="89" y="3"/>
                    </a:lnTo>
                    <a:lnTo>
                      <a:pt x="67" y="35"/>
                    </a:lnTo>
                    <a:lnTo>
                      <a:pt x="61" y="61"/>
                    </a:lnTo>
                    <a:lnTo>
                      <a:pt x="64" y="61"/>
                    </a:lnTo>
                    <a:lnTo>
                      <a:pt x="70" y="35"/>
                    </a:lnTo>
                    <a:lnTo>
                      <a:pt x="93" y="3"/>
                    </a:lnTo>
                    <a:lnTo>
                      <a:pt x="93" y="0"/>
                    </a:lnTo>
                    <a:lnTo>
                      <a:pt x="89" y="3"/>
                    </a:lnTo>
                    <a:lnTo>
                      <a:pt x="73" y="6"/>
                    </a:lnTo>
                    <a:lnTo>
                      <a:pt x="73" y="9"/>
                    </a:lnTo>
                    <a:lnTo>
                      <a:pt x="77" y="6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1" y="6"/>
                    </a:lnTo>
                    <a:lnTo>
                      <a:pt x="51" y="9"/>
                    </a:lnTo>
                    <a:lnTo>
                      <a:pt x="51" y="6"/>
                    </a:lnTo>
                    <a:lnTo>
                      <a:pt x="35" y="0"/>
                    </a:lnTo>
                    <a:lnTo>
                      <a:pt x="22" y="9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6" y="9"/>
                    </a:lnTo>
                    <a:lnTo>
                      <a:pt x="9" y="9"/>
                    </a:lnTo>
                    <a:lnTo>
                      <a:pt x="6" y="9"/>
                    </a:lnTo>
                    <a:lnTo>
                      <a:pt x="19" y="32"/>
                    </a:lnTo>
                    <a:lnTo>
                      <a:pt x="22" y="32"/>
                    </a:lnTo>
                    <a:lnTo>
                      <a:pt x="19" y="32"/>
                    </a:lnTo>
                    <a:lnTo>
                      <a:pt x="29" y="61"/>
                    </a:lnTo>
                    <a:close/>
                    <a:moveTo>
                      <a:pt x="6" y="80"/>
                    </a:moveTo>
                    <a:lnTo>
                      <a:pt x="6" y="83"/>
                    </a:lnTo>
                    <a:lnTo>
                      <a:pt x="86" y="83"/>
                    </a:lnTo>
                    <a:lnTo>
                      <a:pt x="86" y="80"/>
                    </a:lnTo>
                    <a:lnTo>
                      <a:pt x="83" y="80"/>
                    </a:lnTo>
                    <a:lnTo>
                      <a:pt x="83" y="93"/>
                    </a:lnTo>
                    <a:lnTo>
                      <a:pt x="86" y="93"/>
                    </a:lnTo>
                    <a:lnTo>
                      <a:pt x="6" y="93"/>
                    </a:lnTo>
                    <a:lnTo>
                      <a:pt x="6" y="105"/>
                    </a:lnTo>
                    <a:lnTo>
                      <a:pt x="6" y="109"/>
                    </a:lnTo>
                    <a:lnTo>
                      <a:pt x="86" y="109"/>
                    </a:lnTo>
                    <a:lnTo>
                      <a:pt x="83" y="109"/>
                    </a:lnTo>
                    <a:lnTo>
                      <a:pt x="83" y="121"/>
                    </a:lnTo>
                    <a:lnTo>
                      <a:pt x="86" y="121"/>
                    </a:lnTo>
                    <a:lnTo>
                      <a:pt x="86" y="118"/>
                    </a:lnTo>
                    <a:lnTo>
                      <a:pt x="6" y="118"/>
                    </a:lnTo>
                    <a:lnTo>
                      <a:pt x="6" y="121"/>
                    </a:lnTo>
                    <a:lnTo>
                      <a:pt x="86" y="121"/>
                    </a:lnTo>
                    <a:lnTo>
                      <a:pt x="89" y="121"/>
                    </a:lnTo>
                    <a:lnTo>
                      <a:pt x="89" y="109"/>
                    </a:lnTo>
                    <a:lnTo>
                      <a:pt x="89" y="105"/>
                    </a:lnTo>
                    <a:lnTo>
                      <a:pt x="86" y="105"/>
                    </a:lnTo>
                    <a:lnTo>
                      <a:pt x="6" y="105"/>
                    </a:lnTo>
                    <a:lnTo>
                      <a:pt x="9" y="105"/>
                    </a:lnTo>
                    <a:lnTo>
                      <a:pt x="9" y="93"/>
                    </a:lnTo>
                    <a:lnTo>
                      <a:pt x="6" y="93"/>
                    </a:lnTo>
                    <a:lnTo>
                      <a:pt x="6" y="96"/>
                    </a:lnTo>
                    <a:lnTo>
                      <a:pt x="86" y="96"/>
                    </a:lnTo>
                    <a:lnTo>
                      <a:pt x="89" y="96"/>
                    </a:lnTo>
                    <a:lnTo>
                      <a:pt x="89" y="93"/>
                    </a:lnTo>
                    <a:lnTo>
                      <a:pt x="89" y="80"/>
                    </a:lnTo>
                    <a:lnTo>
                      <a:pt x="86" y="80"/>
                    </a:lnTo>
                    <a:lnTo>
                      <a:pt x="6" y="8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110" name="Rectangle 353"/>
              <p:cNvSpPr>
                <a:spLocks noChangeArrowheads="1"/>
              </p:cNvSpPr>
              <p:nvPr/>
            </p:nvSpPr>
            <p:spPr bwMode="auto">
              <a:xfrm>
                <a:off x="4212" y="3576"/>
                <a:ext cx="58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Cannot dete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11" name="Rectangle 354"/>
              <p:cNvSpPr>
                <a:spLocks noChangeArrowheads="1"/>
              </p:cNvSpPr>
              <p:nvPr/>
            </p:nvSpPr>
            <p:spPr bwMode="auto">
              <a:xfrm>
                <a:off x="4770" y="3576"/>
                <a:ext cx="5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r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12" name="Rectangle 355"/>
              <p:cNvSpPr>
                <a:spLocks noChangeArrowheads="1"/>
              </p:cNvSpPr>
              <p:nvPr/>
            </p:nvSpPr>
            <p:spPr bwMode="auto">
              <a:xfrm>
                <a:off x="4807" y="3576"/>
                <a:ext cx="22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mine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13" name="Rectangle 356"/>
              <p:cNvSpPr>
                <a:spLocks noChangeArrowheads="1"/>
              </p:cNvSpPr>
              <p:nvPr/>
            </p:nvSpPr>
            <p:spPr bwMode="auto">
              <a:xfrm>
                <a:off x="5057" y="3576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v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14" name="Rectangle 357"/>
              <p:cNvSpPr>
                <a:spLocks noChangeArrowheads="1"/>
              </p:cNvSpPr>
              <p:nvPr/>
            </p:nvSpPr>
            <p:spPr bwMode="auto">
              <a:xfrm>
                <a:off x="5106" y="3576"/>
                <a:ext cx="334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alue of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15" name="Rectangle 358"/>
              <p:cNvSpPr>
                <a:spLocks noChangeArrowheads="1"/>
              </p:cNvSpPr>
              <p:nvPr/>
            </p:nvSpPr>
            <p:spPr bwMode="auto">
              <a:xfrm>
                <a:off x="4299" y="3692"/>
                <a:ext cx="105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F solely from present</a:t>
                </a:r>
              </a:p>
              <a:p>
                <a:r>
                  <a:rPr lang="en-US" sz="1300">
                    <a:solidFill>
                      <a:srgbClr val="000000"/>
                    </a:solidFill>
                    <a:latin typeface="Comic Sans MS" pitchFamily="66" charset="0"/>
                  </a:rPr>
                  <a:t>input value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117" name="Rectangle 364"/>
              <p:cNvSpPr>
                <a:spLocks noChangeArrowheads="1"/>
              </p:cNvSpPr>
              <p:nvPr/>
            </p:nvSpPr>
            <p:spPr bwMode="auto">
              <a:xfrm>
                <a:off x="4621" y="3180"/>
                <a:ext cx="413" cy="349"/>
              </a:xfrm>
              <a:prstGeom prst="rect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9" name="Group 377"/>
            <p:cNvGrpSpPr>
              <a:grpSpLocks/>
            </p:cNvGrpSpPr>
            <p:nvPr/>
          </p:nvGrpSpPr>
          <p:grpSpPr bwMode="auto">
            <a:xfrm>
              <a:off x="5194" y="2995"/>
              <a:ext cx="416" cy="205"/>
              <a:chOff x="5194" y="2995"/>
              <a:chExt cx="416" cy="205"/>
            </a:xfrm>
          </p:grpSpPr>
          <p:sp>
            <p:nvSpPr>
              <p:cNvPr id="3091" name="Line 328"/>
              <p:cNvSpPr>
                <a:spLocks noChangeShapeType="1"/>
              </p:cNvSpPr>
              <p:nvPr/>
            </p:nvSpPr>
            <p:spPr bwMode="auto">
              <a:xfrm>
                <a:off x="5200" y="3180"/>
                <a:ext cx="61" cy="20"/>
              </a:xfrm>
              <a:prstGeom prst="line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2" name="Line 329"/>
              <p:cNvSpPr>
                <a:spLocks noChangeShapeType="1"/>
              </p:cNvSpPr>
              <p:nvPr/>
            </p:nvSpPr>
            <p:spPr bwMode="auto">
              <a:xfrm>
                <a:off x="5194" y="3075"/>
                <a:ext cx="102" cy="80"/>
              </a:xfrm>
              <a:prstGeom prst="line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3" name="Line 330"/>
              <p:cNvSpPr>
                <a:spLocks noChangeShapeType="1"/>
              </p:cNvSpPr>
              <p:nvPr/>
            </p:nvSpPr>
            <p:spPr bwMode="auto">
              <a:xfrm>
                <a:off x="5312" y="3071"/>
                <a:ext cx="29" cy="52"/>
              </a:xfrm>
              <a:prstGeom prst="line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4" name="Line 331"/>
              <p:cNvSpPr>
                <a:spLocks noChangeShapeType="1"/>
              </p:cNvSpPr>
              <p:nvPr/>
            </p:nvSpPr>
            <p:spPr bwMode="auto">
              <a:xfrm>
                <a:off x="5402" y="2995"/>
                <a:ext cx="0" cy="118"/>
              </a:xfrm>
              <a:prstGeom prst="line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5" name="Line 332"/>
              <p:cNvSpPr>
                <a:spLocks noChangeShapeType="1"/>
              </p:cNvSpPr>
              <p:nvPr/>
            </p:nvSpPr>
            <p:spPr bwMode="auto">
              <a:xfrm flipH="1">
                <a:off x="5539" y="3180"/>
                <a:ext cx="64" cy="20"/>
              </a:xfrm>
              <a:prstGeom prst="line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6" name="Line 333"/>
              <p:cNvSpPr>
                <a:spLocks noChangeShapeType="1"/>
              </p:cNvSpPr>
              <p:nvPr/>
            </p:nvSpPr>
            <p:spPr bwMode="auto">
              <a:xfrm flipH="1">
                <a:off x="5507" y="3075"/>
                <a:ext cx="103" cy="80"/>
              </a:xfrm>
              <a:prstGeom prst="line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3097" name="Line 334"/>
              <p:cNvSpPr>
                <a:spLocks noChangeShapeType="1"/>
              </p:cNvSpPr>
              <p:nvPr/>
            </p:nvSpPr>
            <p:spPr bwMode="auto">
              <a:xfrm flipH="1">
                <a:off x="5459" y="3071"/>
                <a:ext cx="32" cy="52"/>
              </a:xfrm>
              <a:prstGeom prst="line">
                <a:avLst/>
              </a:prstGeom>
              <a:noFill/>
              <a:ln w="14288">
                <a:solidFill>
                  <a:srgbClr val="0079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sp>
        <p:nvSpPr>
          <p:cNvPr id="237" name="Line 127"/>
          <p:cNvSpPr>
            <a:spLocks noChangeShapeType="1"/>
          </p:cNvSpPr>
          <p:nvPr/>
        </p:nvSpPr>
        <p:spPr bwMode="auto">
          <a:xfrm>
            <a:off x="3451240" y="3608386"/>
            <a:ext cx="300037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8" name="Freeform 128"/>
          <p:cNvSpPr>
            <a:spLocks/>
          </p:cNvSpPr>
          <p:nvPr/>
        </p:nvSpPr>
        <p:spPr bwMode="auto">
          <a:xfrm>
            <a:off x="3725877" y="3548061"/>
            <a:ext cx="133350" cy="120650"/>
          </a:xfrm>
          <a:custGeom>
            <a:avLst/>
            <a:gdLst>
              <a:gd name="T0" fmla="*/ 211693147 w 84"/>
              <a:gd name="T1" fmla="*/ 173290726 h 42"/>
              <a:gd name="T2" fmla="*/ 0 w 84"/>
              <a:gd name="T3" fmla="*/ 0 h 42"/>
              <a:gd name="T4" fmla="*/ 0 w 84"/>
              <a:gd name="T5" fmla="*/ 346581452 h 42"/>
              <a:gd name="T6" fmla="*/ 211693147 w 84"/>
              <a:gd name="T7" fmla="*/ 17329072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39" name="Line 129"/>
          <p:cNvSpPr>
            <a:spLocks noChangeShapeType="1"/>
          </p:cNvSpPr>
          <p:nvPr/>
        </p:nvSpPr>
        <p:spPr bwMode="auto">
          <a:xfrm>
            <a:off x="1924065" y="3448048"/>
            <a:ext cx="298450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0" name="Freeform 130"/>
          <p:cNvSpPr>
            <a:spLocks/>
          </p:cNvSpPr>
          <p:nvPr/>
        </p:nvSpPr>
        <p:spPr bwMode="auto">
          <a:xfrm>
            <a:off x="2198702" y="3387723"/>
            <a:ext cx="133350" cy="122238"/>
          </a:xfrm>
          <a:custGeom>
            <a:avLst/>
            <a:gdLst>
              <a:gd name="T0" fmla="*/ 211693147 w 84"/>
              <a:gd name="T1" fmla="*/ 177882465 h 42"/>
              <a:gd name="T2" fmla="*/ 0 w 84"/>
              <a:gd name="T3" fmla="*/ 0 h 42"/>
              <a:gd name="T4" fmla="*/ 0 w 84"/>
              <a:gd name="T5" fmla="*/ 355764929 h 42"/>
              <a:gd name="T6" fmla="*/ 211693147 w 84"/>
              <a:gd name="T7" fmla="*/ 17788246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1" name="Line 131"/>
          <p:cNvSpPr>
            <a:spLocks noChangeShapeType="1"/>
          </p:cNvSpPr>
          <p:nvPr/>
        </p:nvSpPr>
        <p:spPr bwMode="auto">
          <a:xfrm>
            <a:off x="1924065" y="3759198"/>
            <a:ext cx="298450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2" name="Freeform 132"/>
          <p:cNvSpPr>
            <a:spLocks/>
          </p:cNvSpPr>
          <p:nvPr/>
        </p:nvSpPr>
        <p:spPr bwMode="auto">
          <a:xfrm>
            <a:off x="2198702" y="3698873"/>
            <a:ext cx="133350" cy="122238"/>
          </a:xfrm>
          <a:custGeom>
            <a:avLst/>
            <a:gdLst>
              <a:gd name="T0" fmla="*/ 211693147 w 84"/>
              <a:gd name="T1" fmla="*/ 177882465 h 42"/>
              <a:gd name="T2" fmla="*/ 0 w 84"/>
              <a:gd name="T3" fmla="*/ 0 h 42"/>
              <a:gd name="T4" fmla="*/ 0 w 84"/>
              <a:gd name="T5" fmla="*/ 355764929 h 42"/>
              <a:gd name="T6" fmla="*/ 211693147 w 84"/>
              <a:gd name="T7" fmla="*/ 17788246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3" name="Rectangle 135"/>
          <p:cNvSpPr>
            <a:spLocks noChangeArrowheads="1"/>
          </p:cNvSpPr>
          <p:nvPr/>
        </p:nvSpPr>
        <p:spPr bwMode="auto">
          <a:xfrm>
            <a:off x="2400315" y="3454398"/>
            <a:ext cx="968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  <a:latin typeface="Myriad Roman" charset="0"/>
              </a:rPr>
              <a:t>Combinational</a:t>
            </a:r>
          </a:p>
          <a:p>
            <a:pPr algn="ctr"/>
            <a:r>
              <a:rPr lang="en-US" sz="1200">
                <a:solidFill>
                  <a:srgbClr val="000000"/>
                </a:solidFill>
                <a:latin typeface="Myriad Roman" charset="0"/>
              </a:rPr>
              <a:t>digital circuit</a:t>
            </a:r>
            <a:endParaRPr lang="en-US" sz="1200"/>
          </a:p>
        </p:txBody>
      </p:sp>
      <p:sp>
        <p:nvSpPr>
          <p:cNvPr id="244" name="Rectangle 142"/>
          <p:cNvSpPr>
            <a:spLocks noChangeArrowheads="1"/>
          </p:cNvSpPr>
          <p:nvPr/>
        </p:nvSpPr>
        <p:spPr bwMode="auto">
          <a:xfrm>
            <a:off x="2339990" y="3143248"/>
            <a:ext cx="1111250" cy="9366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45" name="Rectangle 143"/>
          <p:cNvSpPr>
            <a:spLocks noChangeArrowheads="1"/>
          </p:cNvSpPr>
          <p:nvPr/>
        </p:nvSpPr>
        <p:spPr bwMode="auto">
          <a:xfrm>
            <a:off x="2114565" y="3149598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200"/>
          </a:p>
        </p:txBody>
      </p:sp>
      <p:sp>
        <p:nvSpPr>
          <p:cNvPr id="246" name="Rectangle 144"/>
          <p:cNvSpPr>
            <a:spLocks noChangeArrowheads="1"/>
          </p:cNvSpPr>
          <p:nvPr/>
        </p:nvSpPr>
        <p:spPr bwMode="auto">
          <a:xfrm>
            <a:off x="1830402" y="3290886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200"/>
          </a:p>
        </p:txBody>
      </p:sp>
      <p:sp>
        <p:nvSpPr>
          <p:cNvPr id="247" name="Rectangle 145"/>
          <p:cNvSpPr>
            <a:spLocks noChangeArrowheads="1"/>
          </p:cNvSpPr>
          <p:nvPr/>
        </p:nvSpPr>
        <p:spPr bwMode="auto">
          <a:xfrm>
            <a:off x="1824052" y="3602036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200"/>
          </a:p>
        </p:txBody>
      </p:sp>
      <p:sp>
        <p:nvSpPr>
          <p:cNvPr id="248" name="Rectangle 146"/>
          <p:cNvSpPr>
            <a:spLocks noChangeArrowheads="1"/>
          </p:cNvSpPr>
          <p:nvPr/>
        </p:nvSpPr>
        <p:spPr bwMode="auto">
          <a:xfrm>
            <a:off x="3613165" y="3303586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200"/>
          </a:p>
        </p:txBody>
      </p:sp>
      <p:sp>
        <p:nvSpPr>
          <p:cNvPr id="249" name="Rectangle 147"/>
          <p:cNvSpPr>
            <a:spLocks noChangeArrowheads="1"/>
          </p:cNvSpPr>
          <p:nvPr/>
        </p:nvSpPr>
        <p:spPr bwMode="auto">
          <a:xfrm>
            <a:off x="3883040" y="3460748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 sz="1200"/>
          </a:p>
        </p:txBody>
      </p:sp>
      <p:sp>
        <p:nvSpPr>
          <p:cNvPr id="250" name="Rectangle 148"/>
          <p:cNvSpPr>
            <a:spLocks noChangeArrowheads="1"/>
          </p:cNvSpPr>
          <p:nvPr/>
        </p:nvSpPr>
        <p:spPr bwMode="auto">
          <a:xfrm>
            <a:off x="2114565" y="3492498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200"/>
          </a:p>
        </p:txBody>
      </p:sp>
      <p:sp>
        <p:nvSpPr>
          <p:cNvPr id="251" name="Line 150"/>
          <p:cNvSpPr>
            <a:spLocks noChangeShapeType="1"/>
          </p:cNvSpPr>
          <p:nvPr/>
        </p:nvSpPr>
        <p:spPr bwMode="auto">
          <a:xfrm>
            <a:off x="3470290" y="4751386"/>
            <a:ext cx="298450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2" name="Freeform 151"/>
          <p:cNvSpPr>
            <a:spLocks/>
          </p:cNvSpPr>
          <p:nvPr/>
        </p:nvSpPr>
        <p:spPr bwMode="auto">
          <a:xfrm>
            <a:off x="3744927" y="4691061"/>
            <a:ext cx="133350" cy="120650"/>
          </a:xfrm>
          <a:custGeom>
            <a:avLst/>
            <a:gdLst>
              <a:gd name="T0" fmla="*/ 211693147 w 84"/>
              <a:gd name="T1" fmla="*/ 173290726 h 42"/>
              <a:gd name="T2" fmla="*/ 0 w 84"/>
              <a:gd name="T3" fmla="*/ 0 h 42"/>
              <a:gd name="T4" fmla="*/ 0 w 84"/>
              <a:gd name="T5" fmla="*/ 346581452 h 42"/>
              <a:gd name="T6" fmla="*/ 211693147 w 84"/>
              <a:gd name="T7" fmla="*/ 17329072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3" name="Line 152"/>
          <p:cNvSpPr>
            <a:spLocks noChangeShapeType="1"/>
          </p:cNvSpPr>
          <p:nvPr/>
        </p:nvSpPr>
        <p:spPr bwMode="auto">
          <a:xfrm>
            <a:off x="1941527" y="4591048"/>
            <a:ext cx="300038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4" name="Freeform 153"/>
          <p:cNvSpPr>
            <a:spLocks/>
          </p:cNvSpPr>
          <p:nvPr/>
        </p:nvSpPr>
        <p:spPr bwMode="auto">
          <a:xfrm>
            <a:off x="2216165" y="4530723"/>
            <a:ext cx="133350" cy="122238"/>
          </a:xfrm>
          <a:custGeom>
            <a:avLst/>
            <a:gdLst>
              <a:gd name="T0" fmla="*/ 211693147 w 84"/>
              <a:gd name="T1" fmla="*/ 177882465 h 42"/>
              <a:gd name="T2" fmla="*/ 0 w 84"/>
              <a:gd name="T3" fmla="*/ 0 h 42"/>
              <a:gd name="T4" fmla="*/ 0 w 84"/>
              <a:gd name="T5" fmla="*/ 355764929 h 42"/>
              <a:gd name="T6" fmla="*/ 211693147 w 84"/>
              <a:gd name="T7" fmla="*/ 17788246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5" name="Line 154"/>
          <p:cNvSpPr>
            <a:spLocks noChangeShapeType="1"/>
          </p:cNvSpPr>
          <p:nvPr/>
        </p:nvSpPr>
        <p:spPr bwMode="auto">
          <a:xfrm>
            <a:off x="1941527" y="4902198"/>
            <a:ext cx="300038" cy="3175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6" name="Freeform 155"/>
          <p:cNvSpPr>
            <a:spLocks/>
          </p:cNvSpPr>
          <p:nvPr/>
        </p:nvSpPr>
        <p:spPr bwMode="auto">
          <a:xfrm>
            <a:off x="2216165" y="4841873"/>
            <a:ext cx="133350" cy="122238"/>
          </a:xfrm>
          <a:custGeom>
            <a:avLst/>
            <a:gdLst>
              <a:gd name="T0" fmla="*/ 211693147 w 84"/>
              <a:gd name="T1" fmla="*/ 177882465 h 42"/>
              <a:gd name="T2" fmla="*/ 0 w 84"/>
              <a:gd name="T3" fmla="*/ 0 h 42"/>
              <a:gd name="T4" fmla="*/ 0 w 84"/>
              <a:gd name="T5" fmla="*/ 355764929 h 42"/>
              <a:gd name="T6" fmla="*/ 211693147 w 84"/>
              <a:gd name="T7" fmla="*/ 17788246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42"/>
              <a:gd name="T14" fmla="*/ 84 w 84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42">
                <a:moveTo>
                  <a:pt x="84" y="21"/>
                </a:moveTo>
                <a:lnTo>
                  <a:pt x="0" y="0"/>
                </a:lnTo>
                <a:lnTo>
                  <a:pt x="0" y="42"/>
                </a:lnTo>
                <a:lnTo>
                  <a:pt x="84" y="2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7" name="Rectangle 165"/>
          <p:cNvSpPr>
            <a:spLocks noChangeArrowheads="1"/>
          </p:cNvSpPr>
          <p:nvPr/>
        </p:nvSpPr>
        <p:spPr bwMode="auto">
          <a:xfrm>
            <a:off x="2359040" y="4286248"/>
            <a:ext cx="1111250" cy="936625"/>
          </a:xfrm>
          <a:prstGeom prst="rect">
            <a:avLst/>
          </a:prstGeom>
          <a:noFill/>
          <a:ln w="12700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8" name="Rectangle 166"/>
          <p:cNvSpPr>
            <a:spLocks noChangeArrowheads="1"/>
          </p:cNvSpPr>
          <p:nvPr/>
        </p:nvSpPr>
        <p:spPr bwMode="auto">
          <a:xfrm>
            <a:off x="2128852" y="4292598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200"/>
          </a:p>
        </p:txBody>
      </p:sp>
      <p:sp>
        <p:nvSpPr>
          <p:cNvPr id="259" name="Rectangle 167"/>
          <p:cNvSpPr>
            <a:spLocks noChangeArrowheads="1"/>
          </p:cNvSpPr>
          <p:nvPr/>
        </p:nvSpPr>
        <p:spPr bwMode="auto">
          <a:xfrm>
            <a:off x="1849452" y="4433886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200"/>
          </a:p>
        </p:txBody>
      </p:sp>
      <p:sp>
        <p:nvSpPr>
          <p:cNvPr id="260" name="Rectangle 168"/>
          <p:cNvSpPr>
            <a:spLocks noChangeArrowheads="1"/>
          </p:cNvSpPr>
          <p:nvPr/>
        </p:nvSpPr>
        <p:spPr bwMode="auto">
          <a:xfrm>
            <a:off x="1843102" y="4745036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200"/>
          </a:p>
        </p:txBody>
      </p:sp>
      <p:sp>
        <p:nvSpPr>
          <p:cNvPr id="261" name="Rectangle 169"/>
          <p:cNvSpPr>
            <a:spLocks noChangeArrowheads="1"/>
          </p:cNvSpPr>
          <p:nvPr/>
        </p:nvSpPr>
        <p:spPr bwMode="auto">
          <a:xfrm>
            <a:off x="3638565" y="4446586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solidFill>
                  <a:srgbClr val="0078C1"/>
                </a:solidFill>
                <a:latin typeface="Myriad Roman" charset="0"/>
              </a:rPr>
              <a:t>?</a:t>
            </a:r>
            <a:endParaRPr lang="en-US" sz="2000" b="1"/>
          </a:p>
        </p:txBody>
      </p:sp>
      <p:sp>
        <p:nvSpPr>
          <p:cNvPr id="262" name="Rectangle 170"/>
          <p:cNvSpPr>
            <a:spLocks noChangeArrowheads="1"/>
          </p:cNvSpPr>
          <p:nvPr/>
        </p:nvSpPr>
        <p:spPr bwMode="auto">
          <a:xfrm>
            <a:off x="3902090" y="4603748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F</a:t>
            </a:r>
            <a:endParaRPr lang="en-US" sz="1200"/>
          </a:p>
        </p:txBody>
      </p:sp>
      <p:sp>
        <p:nvSpPr>
          <p:cNvPr id="263" name="Rectangle 171"/>
          <p:cNvSpPr>
            <a:spLocks noChangeArrowheads="1"/>
          </p:cNvSpPr>
          <p:nvPr/>
        </p:nvSpPr>
        <p:spPr bwMode="auto">
          <a:xfrm>
            <a:off x="2128852" y="4635498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200"/>
          </a:p>
        </p:txBody>
      </p:sp>
      <p:sp>
        <p:nvSpPr>
          <p:cNvPr id="264" name="Text Box 172"/>
          <p:cNvSpPr txBox="1">
            <a:spLocks noChangeArrowheads="1"/>
          </p:cNvSpPr>
          <p:nvPr/>
        </p:nvSpPr>
        <p:spPr bwMode="auto">
          <a:xfrm>
            <a:off x="2066940" y="5216523"/>
            <a:ext cx="15271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/>
              <a:t>Must know sequence of past inputs to know output</a:t>
            </a:r>
          </a:p>
        </p:txBody>
      </p:sp>
      <p:sp>
        <p:nvSpPr>
          <p:cNvPr id="265" name="Rectangle 173"/>
          <p:cNvSpPr>
            <a:spLocks noChangeArrowheads="1"/>
          </p:cNvSpPr>
          <p:nvPr/>
        </p:nvSpPr>
        <p:spPr bwMode="auto">
          <a:xfrm>
            <a:off x="2486040" y="4565648"/>
            <a:ext cx="8350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  <a:latin typeface="Myriad Roman" charset="0"/>
              </a:rPr>
              <a:t>Sequential</a:t>
            </a:r>
          </a:p>
          <a:p>
            <a:pPr algn="ctr"/>
            <a:r>
              <a:rPr lang="en-US" sz="1200">
                <a:solidFill>
                  <a:srgbClr val="000000"/>
                </a:solidFill>
                <a:latin typeface="Myriad Roman" charset="0"/>
              </a:rPr>
              <a:t>digital circuit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Egeli matematikçi 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Öklid </a:t>
            </a:r>
            <a:b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tr-TR" dirty="0" smtClean="0">
                <a:solidFill>
                  <a:srgbClr val="0070C0"/>
                </a:solidFill>
                <a:latin typeface="Comic Sans MS" pitchFamily="66" charset="0"/>
              </a:rPr>
              <a:t>(</a:t>
            </a:r>
            <a:r>
              <a:rPr lang="tr-TR" dirty="0" smtClean="0">
                <a:solidFill>
                  <a:srgbClr val="0070C0"/>
                </a:solidFill>
                <a:latin typeface="Comic Sans MS" pitchFamily="66" charset="0"/>
              </a:rPr>
              <a:t>M.Ö. 325 - M.Ö. 265)</a:t>
            </a:r>
            <a:endParaRPr lang="tr-TR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395536" y="1412776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tr-TR" sz="2400" dirty="0" smtClean="0">
                <a:latin typeface="Comic Sans MS" pitchFamily="66" charset="0"/>
              </a:rPr>
              <a:t>Dönemin kralı I. </a:t>
            </a:r>
            <a:r>
              <a:rPr lang="tr-TR" sz="2400" dirty="0" err="1" smtClean="0">
                <a:latin typeface="Comic Sans MS" pitchFamily="66" charset="0"/>
              </a:rPr>
              <a:t>Ptolemy</a:t>
            </a:r>
            <a:r>
              <a:rPr lang="tr-TR" sz="2400" dirty="0" smtClean="0">
                <a:latin typeface="Comic Sans MS" pitchFamily="66" charset="0"/>
              </a:rPr>
              <a:t> , okumada güçlük çektiği </a:t>
            </a:r>
            <a:r>
              <a:rPr lang="tr-TR" sz="2400" dirty="0" err="1" smtClean="0">
                <a:latin typeface="Comic Sans MS" pitchFamily="66" charset="0"/>
              </a:rPr>
              <a:t>Elementler'in</a:t>
            </a:r>
            <a:r>
              <a:rPr lang="tr-TR" sz="2400" dirty="0" smtClean="0">
                <a:latin typeface="Comic Sans MS" pitchFamily="66" charset="0"/>
              </a:rPr>
              <a:t> yazarına, </a:t>
            </a:r>
            <a:r>
              <a:rPr lang="tr-TR" sz="2400" dirty="0" smtClean="0">
                <a:latin typeface="Comic Sans MS" pitchFamily="66" charset="0"/>
              </a:rPr>
              <a:t>“</a:t>
            </a:r>
            <a:r>
              <a:rPr lang="tr-TR" sz="2400" dirty="0" smtClean="0">
                <a:solidFill>
                  <a:srgbClr val="0070C0"/>
                </a:solidFill>
                <a:latin typeface="Comic Sans MS" pitchFamily="66" charset="0"/>
              </a:rPr>
              <a:t>Geometriyi </a:t>
            </a:r>
            <a:r>
              <a:rPr lang="tr-TR" sz="2400" dirty="0" smtClean="0">
                <a:solidFill>
                  <a:srgbClr val="0070C0"/>
                </a:solidFill>
                <a:latin typeface="Comic Sans MS" pitchFamily="66" charset="0"/>
              </a:rPr>
              <a:t>kestirmeden öğrenmenin yolu yok mu</a:t>
            </a:r>
            <a:r>
              <a:rPr lang="tr-TR" sz="2400" dirty="0" smtClean="0">
                <a:solidFill>
                  <a:srgbClr val="0070C0"/>
                </a:solidFill>
                <a:latin typeface="Comic Sans MS" pitchFamily="66" charset="0"/>
              </a:rPr>
              <a:t>?</a:t>
            </a:r>
            <a:r>
              <a:rPr lang="tr-TR" sz="2400" dirty="0" smtClean="0">
                <a:latin typeface="Comic Sans MS" pitchFamily="66" charset="0"/>
              </a:rPr>
              <a:t>” </a:t>
            </a:r>
            <a:r>
              <a:rPr lang="tr-TR" sz="2400" dirty="0" smtClean="0">
                <a:latin typeface="Comic Sans MS" pitchFamily="66" charset="0"/>
              </a:rPr>
              <a:t>diye sorduğunda, Öklid </a:t>
            </a:r>
            <a:r>
              <a:rPr lang="tr-TR" sz="2400" dirty="0" smtClean="0">
                <a:latin typeface="Comic Sans MS" pitchFamily="66" charset="0"/>
              </a:rPr>
              <a:t>“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Özür 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dilerim, ama geometriye giden bir kral yolu 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yoktur</a:t>
            </a:r>
            <a:r>
              <a:rPr lang="tr-TR" sz="2400" dirty="0" smtClean="0">
                <a:latin typeface="Comic Sans MS" pitchFamily="66" charset="0"/>
              </a:rPr>
              <a:t>” </a:t>
            </a:r>
            <a:r>
              <a:rPr lang="tr-TR" sz="2400" dirty="0" smtClean="0">
                <a:latin typeface="Comic Sans MS" pitchFamily="66" charset="0"/>
              </a:rPr>
              <a:t>der. </a:t>
            </a:r>
            <a:endParaRPr lang="tr-TR" sz="2400" dirty="0">
              <a:latin typeface="Comic Sans MS" pitchFamily="66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467544" y="1550397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tr-TR" sz="2400" dirty="0" smtClean="0">
              <a:latin typeface="Comic Sans MS" pitchFamily="66" charset="0"/>
            </a:endParaRPr>
          </a:p>
          <a:p>
            <a:pPr algn="just"/>
            <a:endParaRPr lang="tr-TR" sz="2400" dirty="0" smtClean="0">
              <a:latin typeface="Comic Sans MS" pitchFamily="66" charset="0"/>
            </a:endParaRPr>
          </a:p>
          <a:p>
            <a:pPr algn="just"/>
            <a:endParaRPr lang="tr-TR" sz="2400" dirty="0" smtClean="0">
              <a:latin typeface="Comic Sans MS" pitchFamily="66" charset="0"/>
            </a:endParaRPr>
          </a:p>
          <a:p>
            <a:pPr algn="just"/>
            <a:endParaRPr lang="tr-TR" sz="2400" dirty="0" smtClean="0">
              <a:latin typeface="Comic Sans MS" pitchFamily="66" charset="0"/>
            </a:endParaRPr>
          </a:p>
          <a:p>
            <a:pPr algn="just"/>
            <a:endParaRPr lang="tr-TR" sz="2400" dirty="0" smtClean="0">
              <a:latin typeface="Comic Sans MS" pitchFamily="66" charset="0"/>
            </a:endParaRPr>
          </a:p>
          <a:p>
            <a:pPr algn="just"/>
            <a:endParaRPr lang="tr-TR" sz="2400" dirty="0" smtClean="0"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tr-TR" sz="2400" dirty="0" smtClean="0">
                <a:latin typeface="Comic Sans MS" pitchFamily="66" charset="0"/>
              </a:rPr>
              <a:t>Bir </a:t>
            </a:r>
            <a:r>
              <a:rPr lang="tr-TR" sz="2400" dirty="0" smtClean="0">
                <a:latin typeface="Comic Sans MS" pitchFamily="66" charset="0"/>
              </a:rPr>
              <a:t>gün dersini bitirdiğinde öğrencilerinden biri yaklaşır, </a:t>
            </a:r>
            <a:r>
              <a:rPr lang="tr-TR" sz="2400" dirty="0" smtClean="0">
                <a:latin typeface="Comic Sans MS" pitchFamily="66" charset="0"/>
              </a:rPr>
              <a:t>”</a:t>
            </a:r>
            <a:r>
              <a:rPr lang="tr-TR" sz="2400" dirty="0" smtClean="0">
                <a:solidFill>
                  <a:srgbClr val="0070C0"/>
                </a:solidFill>
                <a:latin typeface="Comic Sans MS" pitchFamily="66" charset="0"/>
              </a:rPr>
              <a:t>Hocam</a:t>
            </a:r>
            <a:r>
              <a:rPr lang="tr-TR" sz="2400" dirty="0" smtClean="0">
                <a:solidFill>
                  <a:srgbClr val="0070C0"/>
                </a:solidFill>
                <a:latin typeface="Comic Sans MS" pitchFamily="66" charset="0"/>
              </a:rPr>
              <a:t>, verdiğiniz ispatlar çok güzel; ama pratikte bunlar neye yarar</a:t>
            </a:r>
            <a:r>
              <a:rPr lang="tr-TR" sz="2400" dirty="0" smtClean="0">
                <a:solidFill>
                  <a:srgbClr val="0070C0"/>
                </a:solidFill>
                <a:latin typeface="Comic Sans MS" pitchFamily="66" charset="0"/>
              </a:rPr>
              <a:t>?</a:t>
            </a:r>
            <a:r>
              <a:rPr lang="tr-TR" sz="2400" dirty="0" smtClean="0">
                <a:latin typeface="Comic Sans MS" pitchFamily="66" charset="0"/>
              </a:rPr>
              <a:t>” </a:t>
            </a:r>
            <a:r>
              <a:rPr lang="tr-TR" sz="2400" dirty="0" smtClean="0">
                <a:latin typeface="Comic Sans MS" pitchFamily="66" charset="0"/>
              </a:rPr>
              <a:t>diye sorduğunda, Öklid kapıda bekleyen kölesini çağırır, </a:t>
            </a:r>
            <a:r>
              <a:rPr lang="tr-TR" sz="2400" dirty="0" smtClean="0">
                <a:latin typeface="Comic Sans MS" pitchFamily="66" charset="0"/>
              </a:rPr>
              <a:t>“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Bu 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delikanlıya 5-10 kuruş ver, vaktinin boşa gitmediğini görsün</a:t>
            </a:r>
            <a:r>
              <a:rPr lang="tr-TR" sz="2400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r>
              <a:rPr lang="tr-TR" sz="2400" dirty="0" smtClean="0">
                <a:latin typeface="Comic Sans MS" pitchFamily="66" charset="0"/>
              </a:rPr>
              <a:t>” </a:t>
            </a:r>
            <a:r>
              <a:rPr lang="tr-TR" sz="2400" dirty="0" smtClean="0">
                <a:latin typeface="Comic Sans MS" pitchFamily="66" charset="0"/>
              </a:rPr>
              <a:t>demekle yetinir .</a:t>
            </a:r>
            <a:endParaRPr lang="tr-TR" sz="2400" dirty="0">
              <a:latin typeface="Comic Sans MS" pitchFamily="66" charset="0"/>
            </a:endParaRPr>
          </a:p>
        </p:txBody>
      </p:sp>
      <p:pic>
        <p:nvPicPr>
          <p:cNvPr id="1026" name="Picture 2" descr="Dosya:EuclidStatueOxfor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060848"/>
            <a:ext cx="2481712" cy="3932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sv-SE" b="1" dirty="0" smtClean="0">
                <a:solidFill>
                  <a:srgbClr val="FF0000"/>
                </a:solidFill>
                <a:latin typeface="Comic Sans MS" pitchFamily="66" charset="0"/>
              </a:rPr>
              <a:t>ranz 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K</a:t>
            </a:r>
            <a:r>
              <a:rPr lang="sv-SE" b="1" dirty="0" smtClean="0">
                <a:solidFill>
                  <a:srgbClr val="FF0000"/>
                </a:solidFill>
                <a:latin typeface="Comic Sans MS" pitchFamily="66" charset="0"/>
              </a:rPr>
              <a:t>afka</a:t>
            </a:r>
            <a:r>
              <a:rPr lang="sv-SE" dirty="0" smtClean="0">
                <a:latin typeface="Comic Sans MS" pitchFamily="66" charset="0"/>
              </a:rPr>
              <a:t> – </a:t>
            </a:r>
            <a:r>
              <a:rPr lang="tr-TR" b="1" dirty="0" smtClean="0">
                <a:solidFill>
                  <a:schemeClr val="tx2"/>
                </a:solidFill>
                <a:latin typeface="Comic Sans MS" pitchFamily="66" charset="0"/>
              </a:rPr>
              <a:t>E</a:t>
            </a:r>
            <a:r>
              <a:rPr lang="sv-SE" b="1" dirty="0" smtClean="0">
                <a:solidFill>
                  <a:schemeClr val="tx2"/>
                </a:solidFill>
                <a:latin typeface="Comic Sans MS" pitchFamily="66" charset="0"/>
              </a:rPr>
              <a:t>n </a:t>
            </a:r>
            <a:r>
              <a:rPr lang="tr-TR" b="1" dirty="0" smtClean="0">
                <a:solidFill>
                  <a:schemeClr val="tx2"/>
                </a:solidFill>
                <a:latin typeface="Comic Sans MS" pitchFamily="66" charset="0"/>
              </a:rPr>
              <a:t>Y</a:t>
            </a:r>
            <a:r>
              <a:rPr lang="sv-SE" b="1" dirty="0" smtClean="0">
                <a:solidFill>
                  <a:schemeClr val="tx2"/>
                </a:solidFill>
                <a:latin typeface="Comic Sans MS" pitchFamily="66" charset="0"/>
              </a:rPr>
              <a:t>akın </a:t>
            </a:r>
            <a:r>
              <a:rPr lang="tr-TR" b="1" dirty="0" smtClean="0">
                <a:solidFill>
                  <a:schemeClr val="tx2"/>
                </a:solidFill>
                <a:latin typeface="Comic Sans MS" pitchFamily="66" charset="0"/>
              </a:rPr>
              <a:t>K</a:t>
            </a:r>
            <a:r>
              <a:rPr lang="sv-SE" b="1" dirty="0" smtClean="0">
                <a:solidFill>
                  <a:schemeClr val="tx2"/>
                </a:solidFill>
                <a:latin typeface="Comic Sans MS" pitchFamily="66" charset="0"/>
              </a:rPr>
              <a:t>öy</a:t>
            </a:r>
            <a:r>
              <a:rPr lang="sv-SE" dirty="0" smtClean="0">
                <a:latin typeface="Comic Sans MS" pitchFamily="66" charset="0"/>
              </a:rPr>
              <a:t/>
            </a:r>
            <a:br>
              <a:rPr lang="sv-SE" dirty="0" smtClean="0">
                <a:latin typeface="Comic Sans MS" pitchFamily="66" charset="0"/>
              </a:rPr>
            </a:br>
            <a:endParaRPr lang="tr-TR" dirty="0">
              <a:latin typeface="Comic Sans MS" pitchFamily="66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>
                <a:latin typeface="Comic Sans MS" pitchFamily="66" charset="0"/>
              </a:rPr>
              <a:t>    Dedem söyleyip dururdu: </a:t>
            </a:r>
          </a:p>
          <a:p>
            <a:pPr algn="just">
              <a:buNone/>
            </a:pPr>
            <a:r>
              <a:rPr lang="tr-TR" dirty="0" smtClean="0">
                <a:latin typeface="Comic Sans MS" pitchFamily="66" charset="0"/>
              </a:rPr>
              <a:t>   “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Hayat inanılmaz derecede kısadır. Şimdi hatıralarımı derleyip topladığımda örneğin, aklım şunu güç bela alıyor, genç bir adam, 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talihsiz rastlantıları hesaba katmaksızın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 olağan bir zamanda böyle bir gezinti için 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hayatın mutlu mesut akışı bile kesinlikle yetmezken</a:t>
            </a:r>
            <a:r>
              <a:rPr lang="tr-TR" dirty="0" smtClean="0">
                <a:solidFill>
                  <a:schemeClr val="tx2"/>
                </a:solidFill>
                <a:latin typeface="Comic Sans MS" pitchFamily="66" charset="0"/>
              </a:rPr>
              <a:t>, en yakın köye korkmadan at sürmeye nasıl karar verebilir.</a:t>
            </a:r>
            <a:r>
              <a:rPr lang="tr-TR" dirty="0" smtClean="0">
                <a:latin typeface="Comic Sans MS" pitchFamily="66" charset="0"/>
              </a:rPr>
              <a:t>”</a:t>
            </a:r>
            <a:endParaRPr lang="tr-T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509</Words>
  <Application>Microsoft Office PowerPoint</Application>
  <PresentationFormat>Ekran Gösterisi (4:3)</PresentationFormat>
  <Paragraphs>124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Overview</vt:lpstr>
      <vt:lpstr>Why Study Digital Design?</vt:lpstr>
      <vt:lpstr>Slayt 3</vt:lpstr>
      <vt:lpstr>Computer Engineering</vt:lpstr>
      <vt:lpstr>Combinational Circuits</vt:lpstr>
      <vt:lpstr>Sequential Circuits</vt:lpstr>
      <vt:lpstr>Egeli matematikçi Öklid  (M.Ö. 325 - M.Ö. 265)</vt:lpstr>
      <vt:lpstr>Franz Kafka – En Yakın Köy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wsn</dc:creator>
  <cp:lastModifiedBy>wsn</cp:lastModifiedBy>
  <cp:revision>98</cp:revision>
  <dcterms:created xsi:type="dcterms:W3CDTF">2013-12-08T11:44:46Z</dcterms:created>
  <dcterms:modified xsi:type="dcterms:W3CDTF">2014-01-05T10:38:22Z</dcterms:modified>
</cp:coreProperties>
</file>