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3" r:id="rId6"/>
    <p:sldId id="265" r:id="rId7"/>
    <p:sldId id="278" r:id="rId8"/>
    <p:sldId id="279" r:id="rId9"/>
    <p:sldId id="28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C85D-A534-4DD7-B530-5CE50D166F54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5E0B-6016-4477-8EDB-22A7E0CF379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5FCDD-ABB8-4626-A3DB-0D5554497A2A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Number of Inputs = 66</a:t>
            </a:r>
          </a:p>
          <a:p>
            <a:r>
              <a:rPr lang="en-US" smtClean="0"/>
              <a:t>Truth Table Rows = 2</a:t>
            </a:r>
            <a:r>
              <a:rPr lang="en-US" baseline="30000" smtClean="0"/>
              <a:t>66</a:t>
            </a:r>
          </a:p>
          <a:p>
            <a:r>
              <a:rPr lang="en-US" smtClean="0"/>
              <a:t>Equations with up to 66 variables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A608E-122C-45F6-A042-048F904168C5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4AF34-24D6-4090-90DE-B458C9E66534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F445C-368D-4503-A1EC-C8C21522F065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13FC1-64D3-4300-B379-2377F993F7A6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63184-301C-4AE2-94D6-FBFF89978EC6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A9B6C-F25D-4723-BA7D-5878B37B462E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7AF4C-0F06-4B9A-BFE4-4B468D7E81F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AE739-892C-437D-8294-73A904020DB2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F07F5-0437-4365-AE8F-AC4F54F2B3E3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1425D-AF4B-439A-B438-6082E7E9E586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9A3C5-A09B-4E81-AF90-9C5469FC589D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AE739-892C-437D-8294-73A904020DB2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F07F5-0437-4365-AE8F-AC4F54F2B3E3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9A3C5-A09B-4E81-AF90-9C5469FC589D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91E35-E529-4646-9720-4AAD2AC928AF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Başlık ve Metin Üzerind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Başlık, İçerik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97338" cy="26590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648200" y="3863975"/>
            <a:ext cx="4097338" cy="266065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20FD-3118-4A75-AF3B-E916D07C1C78}" type="datetimeFigureOut">
              <a:rPr lang="tr-TR" smtClean="0"/>
              <a:pPr/>
              <a:t>09.12.2013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Autofit/>
          </a:bodyPr>
          <a:lstStyle/>
          <a:p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Arithmetic</a:t>
            </a:r>
            <a:r>
              <a:rPr lang="tr-TR" sz="96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Functions</a:t>
            </a:r>
            <a:endParaRPr lang="tr-TR" sz="9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Binary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1's Complement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For </a:t>
            </a:r>
            <a:r>
              <a:rPr lang="en-US" sz="2400" i="1" dirty="0" smtClean="0">
                <a:latin typeface="Comic Sans MS" pitchFamily="66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= 2, </a:t>
            </a:r>
            <a:r>
              <a:rPr lang="en-US" sz="2400" i="1" dirty="0" smtClean="0"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= 01110011</a:t>
            </a:r>
            <a:r>
              <a:rPr lang="en-US" sz="24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= 8  (8 digits):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      (</a:t>
            </a:r>
            <a:r>
              <a:rPr lang="en-US" sz="2400" dirty="0" err="1" smtClean="0">
                <a:latin typeface="Comic Sans MS" pitchFamily="66" charset="0"/>
                <a:cs typeface="Times New Roman" pitchFamily="18" charset="0"/>
              </a:rPr>
              <a:t>r</a:t>
            </a:r>
            <a:r>
              <a:rPr lang="en-US" sz="2400" baseline="30000" dirty="0" err="1" smtClean="0"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– 1) = 256 -1 = 255</a:t>
            </a:r>
            <a:r>
              <a:rPr lang="en-US" sz="2400" baseline="-25000" dirty="0" smtClean="0">
                <a:latin typeface="Comic Sans MS" pitchFamily="66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or 11111111</a:t>
            </a:r>
            <a:r>
              <a:rPr lang="en-US" sz="24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The 1's complement of 01110011</a:t>
            </a:r>
            <a:r>
              <a:rPr lang="en-US" sz="24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is then: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			11111111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		      – 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u="sng" dirty="0" smtClean="0">
                <a:latin typeface="Comic Sans MS" pitchFamily="66" charset="0"/>
                <a:cs typeface="Times New Roman" pitchFamily="18" charset="0"/>
              </a:rPr>
              <a:t>01110011</a:t>
            </a:r>
            <a:endParaRPr lang="en-US" sz="24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                 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10001100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Since the 2</a:t>
            </a:r>
            <a:r>
              <a:rPr lang="en-US" sz="2400" baseline="30000" dirty="0" smtClean="0">
                <a:latin typeface="Comic Sans MS" pitchFamily="66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– 1 factor consists of all 1's and since 1 – 0 = 1 and 1 – 1 = 0,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the one's complement is obtained by </a:t>
            </a:r>
            <a:r>
              <a:rPr lang="en-US" sz="2400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complementing each individual bit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(bitwise NOT).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Binary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2's Complement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For </a:t>
            </a:r>
            <a:r>
              <a:rPr lang="en-US" sz="2400" i="1" dirty="0" smtClean="0">
                <a:latin typeface="Comic Sans MS" pitchFamily="66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= 2, </a:t>
            </a:r>
            <a:r>
              <a:rPr lang="en-US" sz="2400" i="1" dirty="0" smtClean="0"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= 01110011</a:t>
            </a:r>
            <a:r>
              <a:rPr lang="en-US" sz="24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= 8  (8 digits), we have: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  (</a:t>
            </a:r>
            <a:r>
              <a:rPr lang="en-US" sz="2400" dirty="0" err="1" smtClean="0">
                <a:latin typeface="Comic Sans MS" pitchFamily="66" charset="0"/>
                <a:cs typeface="Times New Roman" pitchFamily="18" charset="0"/>
              </a:rPr>
              <a:t>r</a:t>
            </a:r>
            <a:r>
              <a:rPr lang="en-US" sz="2400" baseline="30000" dirty="0" err="1" smtClean="0"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) = 256</a:t>
            </a:r>
            <a:r>
              <a:rPr lang="en-US" sz="2400" baseline="-25000" dirty="0" smtClean="0">
                <a:latin typeface="Comic Sans MS" pitchFamily="66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or 100000000</a:t>
            </a:r>
            <a:r>
              <a:rPr lang="en-US" sz="24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The 2's complement of 01110011 is then: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			100000000</a:t>
            </a:r>
            <a:br>
              <a:rPr lang="en-US" sz="240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           – </a:t>
            </a:r>
            <a:r>
              <a:rPr lang="en-US" sz="2400" u="sng" dirty="0" smtClean="0">
                <a:latin typeface="Comic Sans MS" pitchFamily="66" charset="0"/>
                <a:cs typeface="Times New Roman" pitchFamily="18" charset="0"/>
              </a:rPr>
              <a:t>01110011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		  10001101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Note the result is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the 1's complement plus 1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, a fact that can be used in designing hardware</a:t>
            </a:r>
            <a:endParaRPr lang="en-US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Adder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Subtractor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Design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66700" y="1511300"/>
          <a:ext cx="8688388" cy="1866900"/>
        </p:xfrm>
        <a:graphic>
          <a:graphicData uri="http://schemas.openxmlformats.org/presentationml/2006/ole">
            <p:oleObj spid="_x0000_s5122" name="Microsoft Draw Drawing" r:id="rId4" imgW="5861160" imgH="1241280" progId="">
              <p:embed/>
            </p:oleObj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3524250"/>
            <a:ext cx="4119562" cy="2647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01010100</a:t>
            </a:r>
            <a:r>
              <a:rPr lang="tr-TR" sz="2000" dirty="0" smtClean="0">
                <a:latin typeface="Comic Sans MS" pitchFamily="66" charset="0"/>
              </a:rPr>
              <a:t>     </a:t>
            </a:r>
            <a:r>
              <a:rPr lang="en-US" sz="2000" dirty="0" smtClean="0">
                <a:latin typeface="Comic Sans MS" pitchFamily="66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1010100</a:t>
            </a:r>
            <a:endParaRPr lang="en-US" sz="2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mic Sans MS" pitchFamily="66" charset="0"/>
              </a:rPr>
              <a:t>–  </a:t>
            </a:r>
            <a:r>
              <a:rPr lang="en-US" sz="2000" u="sng" dirty="0" smtClean="0">
                <a:latin typeface="Comic Sans MS" pitchFamily="66" charset="0"/>
              </a:rPr>
              <a:t>0</a:t>
            </a:r>
            <a:r>
              <a:rPr lang="en-US" sz="2000" u="sng" dirty="0" smtClean="0">
                <a:latin typeface="Comic Sans MS" pitchFamily="66" charset="0"/>
                <a:cs typeface="Times New Roman" pitchFamily="18" charset="0"/>
              </a:rPr>
              <a:t>1000011</a:t>
            </a:r>
            <a:r>
              <a:rPr lang="en-US" sz="2000" dirty="0" smtClean="0">
                <a:latin typeface="Comic Sans MS" pitchFamily="66" charset="0"/>
              </a:rPr>
              <a:t>   + </a:t>
            </a:r>
            <a:r>
              <a:rPr lang="en-US" sz="2000" u="sng" dirty="0" smtClean="0">
                <a:latin typeface="Comic Sans MS" pitchFamily="66" charset="0"/>
              </a:rPr>
              <a:t>10111101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tr-TR" sz="2000" dirty="0" smtClean="0">
                <a:solidFill>
                  <a:srgbClr val="FF0000"/>
                </a:solidFill>
                <a:latin typeface="Comic Sans MS" pitchFamily="66" charset="0"/>
              </a:rPr>
              <a:t>                  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00010001</a:t>
            </a:r>
          </a:p>
          <a:p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carry of 1 </a:t>
            </a:r>
            <a:r>
              <a:rPr lang="en-US" sz="2000" dirty="0" smtClean="0">
                <a:latin typeface="Comic Sans MS" pitchFamily="66" charset="0"/>
              </a:rPr>
              <a:t>indicates that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no correction</a:t>
            </a:r>
            <a:r>
              <a:rPr lang="en-US" sz="2000" dirty="0" smtClean="0">
                <a:latin typeface="Comic Sans MS" pitchFamily="66" charset="0"/>
              </a:rPr>
              <a:t> of the result is required.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4638" y="3562350"/>
            <a:ext cx="4830762" cy="296545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 smtClean="0">
                <a:latin typeface="Comic Sans MS" pitchFamily="66" charset="0"/>
              </a:rPr>
              <a:t>  </a:t>
            </a:r>
            <a:r>
              <a:rPr lang="en-US" sz="2000" dirty="0" smtClean="0">
                <a:latin typeface="Comic Sans MS" pitchFamily="66" charset="0"/>
              </a:rPr>
              <a:t>   01000011</a:t>
            </a:r>
            <a:r>
              <a:rPr lang="tr-TR" sz="2000" dirty="0" smtClean="0">
                <a:latin typeface="Comic Sans MS" pitchFamily="66" charset="0"/>
              </a:rPr>
              <a:t>     </a:t>
            </a:r>
            <a:r>
              <a:rPr lang="en-US" sz="2000" dirty="0" smtClean="0">
                <a:latin typeface="Comic Sans MS" pitchFamily="66" charset="0"/>
              </a:rPr>
              <a:t>01000011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mic Sans MS" pitchFamily="66" charset="0"/>
              </a:rPr>
              <a:t> –  </a:t>
            </a:r>
            <a:r>
              <a:rPr lang="en-US" sz="2000" u="sng" dirty="0" smtClean="0">
                <a:latin typeface="Comic Sans MS" pitchFamily="66" charset="0"/>
              </a:rPr>
              <a:t>0</a:t>
            </a:r>
            <a:r>
              <a:rPr lang="en-US" sz="2000" u="sng" dirty="0" smtClean="0">
                <a:latin typeface="Comic Sans MS" pitchFamily="66" charset="0"/>
                <a:cs typeface="Times New Roman" pitchFamily="18" charset="0"/>
              </a:rPr>
              <a:t>1010100</a:t>
            </a:r>
            <a:r>
              <a:rPr lang="tr-TR" sz="2000" dirty="0" smtClean="0">
                <a:latin typeface="Comic Sans MS" pitchFamily="66" charset="0"/>
              </a:rPr>
              <a:t>  </a:t>
            </a:r>
            <a:r>
              <a:rPr lang="en-US" sz="2000" dirty="0" smtClean="0">
                <a:latin typeface="Comic Sans MS" pitchFamily="66" charset="0"/>
              </a:rPr>
              <a:t> + </a:t>
            </a:r>
            <a:r>
              <a:rPr lang="en-US" sz="2000" u="sng" dirty="0" smtClean="0">
                <a:latin typeface="Comic Sans MS" pitchFamily="66" charset="0"/>
              </a:rPr>
              <a:t>10101100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mic Sans MS" pitchFamily="66" charset="0"/>
              </a:rPr>
              <a:t>		</a:t>
            </a:r>
            <a:r>
              <a:rPr lang="tr-TR" sz="2000" dirty="0" smtClean="0">
                <a:latin typeface="Comic Sans MS" pitchFamily="66" charset="0"/>
              </a:rPr>
              <a:t>            </a:t>
            </a:r>
            <a:r>
              <a:rPr lang="en-US" sz="2000" dirty="0" smtClean="0">
                <a:latin typeface="Comic Sans MS" pitchFamily="66" charset="0"/>
              </a:rPr>
              <a:t> 11101111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mic Sans MS" pitchFamily="66" charset="0"/>
              </a:rPr>
              <a:t>		</a:t>
            </a:r>
            <a:r>
              <a:rPr lang="tr-TR" sz="2000" dirty="0" smtClean="0">
                <a:latin typeface="Comic Sans MS" pitchFamily="66" charset="0"/>
              </a:rPr>
              <a:t>            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00010001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carry of 0 </a:t>
            </a:r>
            <a:r>
              <a:rPr lang="en-US" sz="2000" dirty="0" smtClean="0">
                <a:latin typeface="Comic Sans MS" pitchFamily="66" charset="0"/>
              </a:rPr>
              <a:t>indicates that a correction of the result is required.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Comic Sans MS" pitchFamily="66" charset="0"/>
              </a:rPr>
              <a:t>Result = – (00010001)</a:t>
            </a:r>
          </a:p>
          <a:p>
            <a:pPr marL="342900" indent="-342900">
              <a:lnSpc>
                <a:spcPct val="90000"/>
              </a:lnSpc>
            </a:pP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  <p:bldP spid="512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Adder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Subtractor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Design</a:t>
            </a:r>
          </a:p>
        </p:txBody>
      </p:sp>
      <p:sp>
        <p:nvSpPr>
          <p:cNvPr id="32771" name="Rectangle 140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5334000"/>
            <a:ext cx="8726488" cy="1219200"/>
          </a:xfrm>
        </p:spPr>
        <p:txBody>
          <a:bodyPr/>
          <a:lstStyle/>
          <a:p>
            <a:r>
              <a:rPr lang="en-US" sz="2400" smtClean="0">
                <a:latin typeface="Comic Sans MS" pitchFamily="66" charset="0"/>
              </a:rPr>
              <a:t>A – B = A + (-B)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  <a:latin typeface="Comic Sans MS" pitchFamily="66" charset="0"/>
              </a:rPr>
              <a:t>Take 2’s complement of B 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  <a:latin typeface="Comic Sans MS" pitchFamily="66" charset="0"/>
              </a:rPr>
              <a:t>Perform addition of A and 2’s complement of B</a:t>
            </a:r>
          </a:p>
          <a:p>
            <a:endParaRPr lang="en-US" sz="2400" smtClean="0">
              <a:latin typeface="Comic Sans MS" pitchFamily="66" charset="0"/>
            </a:endParaRPr>
          </a:p>
        </p:txBody>
      </p:sp>
      <p:sp>
        <p:nvSpPr>
          <p:cNvPr id="32772" name="Rectangle 66"/>
          <p:cNvSpPr>
            <a:spLocks noChangeArrowheads="1"/>
          </p:cNvSpPr>
          <p:nvPr/>
        </p:nvSpPr>
        <p:spPr bwMode="auto">
          <a:xfrm>
            <a:off x="6188075" y="3062288"/>
            <a:ext cx="1600200" cy="1600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2773" name="Text Box 67"/>
          <p:cNvSpPr txBox="1">
            <a:spLocks noChangeArrowheads="1"/>
          </p:cNvSpPr>
          <p:nvPr/>
        </p:nvSpPr>
        <p:spPr bwMode="auto">
          <a:xfrm>
            <a:off x="6569075" y="3443288"/>
            <a:ext cx="685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Comic Sans MS" pitchFamily="66" charset="0"/>
              </a:rPr>
              <a:t>Full</a:t>
            </a:r>
          </a:p>
          <a:p>
            <a:r>
              <a:rPr lang="en-US" sz="2000">
                <a:solidFill>
                  <a:schemeClr val="bg2"/>
                </a:solidFill>
                <a:latin typeface="Comic Sans MS" pitchFamily="66" charset="0"/>
              </a:rPr>
              <a:t>Adder</a:t>
            </a:r>
          </a:p>
        </p:txBody>
      </p:sp>
      <p:sp>
        <p:nvSpPr>
          <p:cNvPr id="32774" name="Text Box 68"/>
          <p:cNvSpPr txBox="1">
            <a:spLocks noChangeArrowheads="1"/>
          </p:cNvSpPr>
          <p:nvPr/>
        </p:nvSpPr>
        <p:spPr bwMode="auto">
          <a:xfrm>
            <a:off x="6416675" y="3000375"/>
            <a:ext cx="296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775" name="Line 69"/>
          <p:cNvSpPr>
            <a:spLocks noChangeShapeType="1"/>
          </p:cNvSpPr>
          <p:nvPr/>
        </p:nvSpPr>
        <p:spPr bwMode="auto">
          <a:xfrm>
            <a:off x="6584950" y="2833688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76" name="Text Box 70"/>
          <p:cNvSpPr txBox="1">
            <a:spLocks noChangeArrowheads="1"/>
          </p:cNvSpPr>
          <p:nvPr/>
        </p:nvSpPr>
        <p:spPr bwMode="auto">
          <a:xfrm>
            <a:off x="7178675" y="3000375"/>
            <a:ext cx="282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2777" name="Line 71"/>
          <p:cNvSpPr>
            <a:spLocks noChangeShapeType="1"/>
          </p:cNvSpPr>
          <p:nvPr/>
        </p:nvSpPr>
        <p:spPr bwMode="auto">
          <a:xfrm>
            <a:off x="7346950" y="2833688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78" name="Line 72"/>
          <p:cNvSpPr>
            <a:spLocks noChangeShapeType="1"/>
          </p:cNvSpPr>
          <p:nvPr/>
        </p:nvSpPr>
        <p:spPr bwMode="auto">
          <a:xfrm>
            <a:off x="7788275" y="3824288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79" name="Text Box 73"/>
          <p:cNvSpPr txBox="1">
            <a:spLocks noChangeArrowheads="1"/>
          </p:cNvSpPr>
          <p:nvPr/>
        </p:nvSpPr>
        <p:spPr bwMode="auto">
          <a:xfrm>
            <a:off x="7331075" y="3609975"/>
            <a:ext cx="4016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mic Sans MS" pitchFamily="66" charset="0"/>
              </a:rPr>
              <a:t>Cin</a:t>
            </a:r>
          </a:p>
        </p:txBody>
      </p:sp>
      <p:sp>
        <p:nvSpPr>
          <p:cNvPr id="32780" name="Line 74"/>
          <p:cNvSpPr>
            <a:spLocks noChangeShapeType="1"/>
          </p:cNvSpPr>
          <p:nvPr/>
        </p:nvSpPr>
        <p:spPr bwMode="auto">
          <a:xfrm>
            <a:off x="5959475" y="3824288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81" name="Text Box 75"/>
          <p:cNvSpPr txBox="1">
            <a:spLocks noChangeArrowheads="1"/>
          </p:cNvSpPr>
          <p:nvPr/>
        </p:nvSpPr>
        <p:spPr bwMode="auto">
          <a:xfrm>
            <a:off x="6111875" y="3624263"/>
            <a:ext cx="5095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mic Sans MS" pitchFamily="66" charset="0"/>
              </a:rPr>
              <a:t>Cout</a:t>
            </a:r>
          </a:p>
        </p:txBody>
      </p:sp>
      <p:sp>
        <p:nvSpPr>
          <p:cNvPr id="32782" name="Line 76"/>
          <p:cNvSpPr>
            <a:spLocks noChangeShapeType="1"/>
          </p:cNvSpPr>
          <p:nvPr/>
        </p:nvSpPr>
        <p:spPr bwMode="auto">
          <a:xfrm>
            <a:off x="7026275" y="4662488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83" name="Text Box 77"/>
          <p:cNvSpPr txBox="1">
            <a:spLocks noChangeArrowheads="1"/>
          </p:cNvSpPr>
          <p:nvPr/>
        </p:nvSpPr>
        <p:spPr bwMode="auto">
          <a:xfrm>
            <a:off x="6873875" y="4295775"/>
            <a:ext cx="29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32784" name="Text Box 78"/>
          <p:cNvSpPr txBox="1">
            <a:spLocks noChangeArrowheads="1"/>
          </p:cNvSpPr>
          <p:nvPr/>
        </p:nvSpPr>
        <p:spPr bwMode="auto">
          <a:xfrm>
            <a:off x="6797675" y="4891088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S0</a:t>
            </a:r>
          </a:p>
        </p:txBody>
      </p:sp>
      <p:sp>
        <p:nvSpPr>
          <p:cNvPr id="32785" name="Text Box 79"/>
          <p:cNvSpPr txBox="1">
            <a:spLocks noChangeArrowheads="1"/>
          </p:cNvSpPr>
          <p:nvPr/>
        </p:nvSpPr>
        <p:spPr bwMode="auto">
          <a:xfrm>
            <a:off x="6340475" y="2466975"/>
            <a:ext cx="392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A0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4054475" y="2833688"/>
            <a:ext cx="2057400" cy="2057400"/>
            <a:chOff x="768" y="1440"/>
            <a:chExt cx="1296" cy="1296"/>
          </a:xfrm>
        </p:grpSpPr>
        <p:sp>
          <p:nvSpPr>
            <p:cNvPr id="32861" name="Rectangle 83"/>
            <p:cNvSpPr>
              <a:spLocks noChangeArrowheads="1"/>
            </p:cNvSpPr>
            <p:nvPr/>
          </p:nvSpPr>
          <p:spPr bwMode="auto">
            <a:xfrm>
              <a:off x="912" y="1584"/>
              <a:ext cx="1008" cy="100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62" name="Text Box 84"/>
            <p:cNvSpPr txBox="1">
              <a:spLocks noChangeArrowheads="1"/>
            </p:cNvSpPr>
            <p:nvPr/>
          </p:nvSpPr>
          <p:spPr bwMode="auto">
            <a:xfrm>
              <a:off x="1152" y="1824"/>
              <a:ext cx="4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Comic Sans MS" pitchFamily="66" charset="0"/>
                </a:rPr>
                <a:t>Full</a:t>
              </a:r>
            </a:p>
            <a:p>
              <a:r>
                <a:rPr lang="en-US" sz="2000">
                  <a:solidFill>
                    <a:schemeClr val="bg2"/>
                  </a:solidFill>
                  <a:latin typeface="Comic Sans MS" pitchFamily="66" charset="0"/>
                </a:rPr>
                <a:t>Adder</a:t>
              </a:r>
            </a:p>
          </p:txBody>
        </p:sp>
        <p:sp>
          <p:nvSpPr>
            <p:cNvPr id="32863" name="Text Box 85"/>
            <p:cNvSpPr txBox="1">
              <a:spLocks noChangeArrowheads="1"/>
            </p:cNvSpPr>
            <p:nvPr/>
          </p:nvSpPr>
          <p:spPr bwMode="auto">
            <a:xfrm>
              <a:off x="1056" y="1545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864" name="Line 86"/>
            <p:cNvSpPr>
              <a:spLocks noChangeShapeType="1"/>
            </p:cNvSpPr>
            <p:nvPr/>
          </p:nvSpPr>
          <p:spPr bwMode="auto">
            <a:xfrm>
              <a:off x="116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65" name="Text Box 87"/>
            <p:cNvSpPr txBox="1">
              <a:spLocks noChangeArrowheads="1"/>
            </p:cNvSpPr>
            <p:nvPr/>
          </p:nvSpPr>
          <p:spPr bwMode="auto">
            <a:xfrm>
              <a:off x="1536" y="1545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2866" name="Line 88"/>
            <p:cNvSpPr>
              <a:spLocks noChangeShapeType="1"/>
            </p:cNvSpPr>
            <p:nvPr/>
          </p:nvSpPr>
          <p:spPr bwMode="auto">
            <a:xfrm>
              <a:off x="164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67" name="Line 89"/>
            <p:cNvSpPr>
              <a:spLocks noChangeShapeType="1"/>
            </p:cNvSpPr>
            <p:nvPr/>
          </p:nvSpPr>
          <p:spPr bwMode="auto">
            <a:xfrm>
              <a:off x="1920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68" name="Text Box 90"/>
            <p:cNvSpPr txBox="1">
              <a:spLocks noChangeArrowheads="1"/>
            </p:cNvSpPr>
            <p:nvPr/>
          </p:nvSpPr>
          <p:spPr bwMode="auto">
            <a:xfrm>
              <a:off x="1632" y="1929"/>
              <a:ext cx="2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Cin</a:t>
              </a:r>
            </a:p>
          </p:txBody>
        </p:sp>
        <p:sp>
          <p:nvSpPr>
            <p:cNvPr id="32869" name="Line 91"/>
            <p:cNvSpPr>
              <a:spLocks noChangeShapeType="1"/>
            </p:cNvSpPr>
            <p:nvPr/>
          </p:nvSpPr>
          <p:spPr bwMode="auto">
            <a:xfrm>
              <a:off x="768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70" name="Text Box 92"/>
            <p:cNvSpPr txBox="1">
              <a:spLocks noChangeArrowheads="1"/>
            </p:cNvSpPr>
            <p:nvPr/>
          </p:nvSpPr>
          <p:spPr bwMode="auto">
            <a:xfrm>
              <a:off x="864" y="1938"/>
              <a:ext cx="3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Cout</a:t>
              </a:r>
            </a:p>
          </p:txBody>
        </p:sp>
        <p:sp>
          <p:nvSpPr>
            <p:cNvPr id="32871" name="Line 93"/>
            <p:cNvSpPr>
              <a:spLocks noChangeShapeType="1"/>
            </p:cNvSpPr>
            <p:nvPr/>
          </p:nvSpPr>
          <p:spPr bwMode="auto">
            <a:xfrm>
              <a:off x="1440" y="2592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72" name="Text Box 94"/>
            <p:cNvSpPr txBox="1">
              <a:spLocks noChangeArrowheads="1"/>
            </p:cNvSpPr>
            <p:nvPr/>
          </p:nvSpPr>
          <p:spPr bwMode="auto">
            <a:xfrm>
              <a:off x="1344" y="2361"/>
              <a:ext cx="1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S</a:t>
              </a:r>
            </a:p>
          </p:txBody>
        </p:sp>
      </p:grpSp>
      <p:sp>
        <p:nvSpPr>
          <p:cNvPr id="32787" name="Text Box 95"/>
          <p:cNvSpPr txBox="1">
            <a:spLocks noChangeArrowheads="1"/>
          </p:cNvSpPr>
          <p:nvPr/>
        </p:nvSpPr>
        <p:spPr bwMode="auto">
          <a:xfrm>
            <a:off x="4892675" y="4891088"/>
            <a:ext cx="3603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S1</a:t>
            </a:r>
          </a:p>
        </p:txBody>
      </p:sp>
      <p:sp>
        <p:nvSpPr>
          <p:cNvPr id="32788" name="Text Box 96"/>
          <p:cNvSpPr txBox="1">
            <a:spLocks noChangeArrowheads="1"/>
          </p:cNvSpPr>
          <p:nvPr/>
        </p:nvSpPr>
        <p:spPr bwMode="auto">
          <a:xfrm>
            <a:off x="4435475" y="2466975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A1</a:t>
            </a: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2149475" y="2833688"/>
            <a:ext cx="2057400" cy="2057400"/>
            <a:chOff x="768" y="1440"/>
            <a:chExt cx="1296" cy="1296"/>
          </a:xfrm>
        </p:grpSpPr>
        <p:sp>
          <p:nvSpPr>
            <p:cNvPr id="32849" name="Rectangle 100"/>
            <p:cNvSpPr>
              <a:spLocks noChangeArrowheads="1"/>
            </p:cNvSpPr>
            <p:nvPr/>
          </p:nvSpPr>
          <p:spPr bwMode="auto">
            <a:xfrm>
              <a:off x="912" y="1584"/>
              <a:ext cx="1008" cy="100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50" name="Text Box 101"/>
            <p:cNvSpPr txBox="1">
              <a:spLocks noChangeArrowheads="1"/>
            </p:cNvSpPr>
            <p:nvPr/>
          </p:nvSpPr>
          <p:spPr bwMode="auto">
            <a:xfrm>
              <a:off x="1152" y="1824"/>
              <a:ext cx="4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Comic Sans MS" pitchFamily="66" charset="0"/>
                </a:rPr>
                <a:t>Full</a:t>
              </a:r>
            </a:p>
            <a:p>
              <a:r>
                <a:rPr lang="en-US" sz="2000">
                  <a:solidFill>
                    <a:schemeClr val="bg2"/>
                  </a:solidFill>
                  <a:latin typeface="Comic Sans MS" pitchFamily="66" charset="0"/>
                </a:rPr>
                <a:t>Adder</a:t>
              </a:r>
            </a:p>
          </p:txBody>
        </p:sp>
        <p:sp>
          <p:nvSpPr>
            <p:cNvPr id="32851" name="Text Box 102"/>
            <p:cNvSpPr txBox="1">
              <a:spLocks noChangeArrowheads="1"/>
            </p:cNvSpPr>
            <p:nvPr/>
          </p:nvSpPr>
          <p:spPr bwMode="auto">
            <a:xfrm>
              <a:off x="1056" y="1545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852" name="Line 103"/>
            <p:cNvSpPr>
              <a:spLocks noChangeShapeType="1"/>
            </p:cNvSpPr>
            <p:nvPr/>
          </p:nvSpPr>
          <p:spPr bwMode="auto">
            <a:xfrm>
              <a:off x="116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53" name="Text Box 104"/>
            <p:cNvSpPr txBox="1">
              <a:spLocks noChangeArrowheads="1"/>
            </p:cNvSpPr>
            <p:nvPr/>
          </p:nvSpPr>
          <p:spPr bwMode="auto">
            <a:xfrm>
              <a:off x="1536" y="1545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2854" name="Line 105"/>
            <p:cNvSpPr>
              <a:spLocks noChangeShapeType="1"/>
            </p:cNvSpPr>
            <p:nvPr/>
          </p:nvSpPr>
          <p:spPr bwMode="auto">
            <a:xfrm>
              <a:off x="164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55" name="Line 106"/>
            <p:cNvSpPr>
              <a:spLocks noChangeShapeType="1"/>
            </p:cNvSpPr>
            <p:nvPr/>
          </p:nvSpPr>
          <p:spPr bwMode="auto">
            <a:xfrm>
              <a:off x="1920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56" name="Text Box 107"/>
            <p:cNvSpPr txBox="1">
              <a:spLocks noChangeArrowheads="1"/>
            </p:cNvSpPr>
            <p:nvPr/>
          </p:nvSpPr>
          <p:spPr bwMode="auto">
            <a:xfrm>
              <a:off x="1632" y="1929"/>
              <a:ext cx="2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Cin</a:t>
              </a:r>
            </a:p>
          </p:txBody>
        </p:sp>
        <p:sp>
          <p:nvSpPr>
            <p:cNvPr id="32857" name="Line 108"/>
            <p:cNvSpPr>
              <a:spLocks noChangeShapeType="1"/>
            </p:cNvSpPr>
            <p:nvPr/>
          </p:nvSpPr>
          <p:spPr bwMode="auto">
            <a:xfrm>
              <a:off x="768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58" name="Text Box 109"/>
            <p:cNvSpPr txBox="1">
              <a:spLocks noChangeArrowheads="1"/>
            </p:cNvSpPr>
            <p:nvPr/>
          </p:nvSpPr>
          <p:spPr bwMode="auto">
            <a:xfrm>
              <a:off x="864" y="1938"/>
              <a:ext cx="3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Cout</a:t>
              </a:r>
            </a:p>
          </p:txBody>
        </p:sp>
        <p:sp>
          <p:nvSpPr>
            <p:cNvPr id="32859" name="Line 110"/>
            <p:cNvSpPr>
              <a:spLocks noChangeShapeType="1"/>
            </p:cNvSpPr>
            <p:nvPr/>
          </p:nvSpPr>
          <p:spPr bwMode="auto">
            <a:xfrm>
              <a:off x="1440" y="2592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60" name="Text Box 111"/>
            <p:cNvSpPr txBox="1">
              <a:spLocks noChangeArrowheads="1"/>
            </p:cNvSpPr>
            <p:nvPr/>
          </p:nvSpPr>
          <p:spPr bwMode="auto">
            <a:xfrm>
              <a:off x="1344" y="2361"/>
              <a:ext cx="1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S</a:t>
              </a:r>
            </a:p>
          </p:txBody>
        </p:sp>
      </p:grpSp>
      <p:sp>
        <p:nvSpPr>
          <p:cNvPr id="32790" name="Text Box 112"/>
          <p:cNvSpPr txBox="1">
            <a:spLocks noChangeArrowheads="1"/>
          </p:cNvSpPr>
          <p:nvPr/>
        </p:nvSpPr>
        <p:spPr bwMode="auto">
          <a:xfrm>
            <a:off x="3008313" y="4891088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S2</a:t>
            </a:r>
          </a:p>
        </p:txBody>
      </p:sp>
      <p:sp>
        <p:nvSpPr>
          <p:cNvPr id="32791" name="Text Box 113"/>
          <p:cNvSpPr txBox="1">
            <a:spLocks noChangeArrowheads="1"/>
          </p:cNvSpPr>
          <p:nvPr/>
        </p:nvSpPr>
        <p:spPr bwMode="auto">
          <a:xfrm>
            <a:off x="2551113" y="2466975"/>
            <a:ext cx="392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A2</a:t>
            </a:r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244475" y="2833688"/>
            <a:ext cx="2057400" cy="2057400"/>
            <a:chOff x="768" y="1440"/>
            <a:chExt cx="1296" cy="1296"/>
          </a:xfrm>
        </p:grpSpPr>
        <p:sp>
          <p:nvSpPr>
            <p:cNvPr id="32837" name="Rectangle 117"/>
            <p:cNvSpPr>
              <a:spLocks noChangeArrowheads="1"/>
            </p:cNvSpPr>
            <p:nvPr/>
          </p:nvSpPr>
          <p:spPr bwMode="auto">
            <a:xfrm>
              <a:off x="912" y="1584"/>
              <a:ext cx="1008" cy="100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38" name="Text Box 118"/>
            <p:cNvSpPr txBox="1">
              <a:spLocks noChangeArrowheads="1"/>
            </p:cNvSpPr>
            <p:nvPr/>
          </p:nvSpPr>
          <p:spPr bwMode="auto">
            <a:xfrm>
              <a:off x="1152" y="1824"/>
              <a:ext cx="4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Comic Sans MS" pitchFamily="66" charset="0"/>
                </a:rPr>
                <a:t>Full</a:t>
              </a:r>
            </a:p>
            <a:p>
              <a:r>
                <a:rPr lang="en-US" sz="2000">
                  <a:solidFill>
                    <a:schemeClr val="bg2"/>
                  </a:solidFill>
                  <a:latin typeface="Comic Sans MS" pitchFamily="66" charset="0"/>
                </a:rPr>
                <a:t>Adder</a:t>
              </a:r>
            </a:p>
          </p:txBody>
        </p:sp>
        <p:sp>
          <p:nvSpPr>
            <p:cNvPr id="32839" name="Text Box 119"/>
            <p:cNvSpPr txBox="1">
              <a:spLocks noChangeArrowheads="1"/>
            </p:cNvSpPr>
            <p:nvPr/>
          </p:nvSpPr>
          <p:spPr bwMode="auto">
            <a:xfrm>
              <a:off x="1056" y="1545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840" name="Line 120"/>
            <p:cNvSpPr>
              <a:spLocks noChangeShapeType="1"/>
            </p:cNvSpPr>
            <p:nvPr/>
          </p:nvSpPr>
          <p:spPr bwMode="auto">
            <a:xfrm>
              <a:off x="116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41" name="Text Box 121"/>
            <p:cNvSpPr txBox="1">
              <a:spLocks noChangeArrowheads="1"/>
            </p:cNvSpPr>
            <p:nvPr/>
          </p:nvSpPr>
          <p:spPr bwMode="auto">
            <a:xfrm>
              <a:off x="1536" y="1545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2842" name="Line 122"/>
            <p:cNvSpPr>
              <a:spLocks noChangeShapeType="1"/>
            </p:cNvSpPr>
            <p:nvPr/>
          </p:nvSpPr>
          <p:spPr bwMode="auto">
            <a:xfrm>
              <a:off x="164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43" name="Line 123"/>
            <p:cNvSpPr>
              <a:spLocks noChangeShapeType="1"/>
            </p:cNvSpPr>
            <p:nvPr/>
          </p:nvSpPr>
          <p:spPr bwMode="auto">
            <a:xfrm>
              <a:off x="1920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44" name="Text Box 124"/>
            <p:cNvSpPr txBox="1">
              <a:spLocks noChangeArrowheads="1"/>
            </p:cNvSpPr>
            <p:nvPr/>
          </p:nvSpPr>
          <p:spPr bwMode="auto">
            <a:xfrm>
              <a:off x="1632" y="1929"/>
              <a:ext cx="2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Cin</a:t>
              </a:r>
            </a:p>
          </p:txBody>
        </p:sp>
        <p:sp>
          <p:nvSpPr>
            <p:cNvPr id="32845" name="Line 125"/>
            <p:cNvSpPr>
              <a:spLocks noChangeShapeType="1"/>
            </p:cNvSpPr>
            <p:nvPr/>
          </p:nvSpPr>
          <p:spPr bwMode="auto">
            <a:xfrm>
              <a:off x="768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46" name="Text Box 126"/>
            <p:cNvSpPr txBox="1">
              <a:spLocks noChangeArrowheads="1"/>
            </p:cNvSpPr>
            <p:nvPr/>
          </p:nvSpPr>
          <p:spPr bwMode="auto">
            <a:xfrm>
              <a:off x="864" y="1938"/>
              <a:ext cx="3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Cout</a:t>
              </a:r>
            </a:p>
          </p:txBody>
        </p:sp>
        <p:sp>
          <p:nvSpPr>
            <p:cNvPr id="32847" name="Line 127"/>
            <p:cNvSpPr>
              <a:spLocks noChangeShapeType="1"/>
            </p:cNvSpPr>
            <p:nvPr/>
          </p:nvSpPr>
          <p:spPr bwMode="auto">
            <a:xfrm>
              <a:off x="1440" y="2592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48" name="Text Box 128"/>
            <p:cNvSpPr txBox="1">
              <a:spLocks noChangeArrowheads="1"/>
            </p:cNvSpPr>
            <p:nvPr/>
          </p:nvSpPr>
          <p:spPr bwMode="auto">
            <a:xfrm>
              <a:off x="1344" y="2361"/>
              <a:ext cx="1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S</a:t>
              </a:r>
            </a:p>
          </p:txBody>
        </p:sp>
      </p:grpSp>
      <p:sp>
        <p:nvSpPr>
          <p:cNvPr id="32793" name="Text Box 129"/>
          <p:cNvSpPr txBox="1">
            <a:spLocks noChangeArrowheads="1"/>
          </p:cNvSpPr>
          <p:nvPr/>
        </p:nvSpPr>
        <p:spPr bwMode="auto">
          <a:xfrm>
            <a:off x="1082675" y="4891088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S3</a:t>
            </a:r>
          </a:p>
        </p:txBody>
      </p:sp>
      <p:sp>
        <p:nvSpPr>
          <p:cNvPr id="32794" name="Text Box 130"/>
          <p:cNvSpPr txBox="1">
            <a:spLocks noChangeArrowheads="1"/>
          </p:cNvSpPr>
          <p:nvPr/>
        </p:nvSpPr>
        <p:spPr bwMode="auto">
          <a:xfrm>
            <a:off x="625475" y="2466975"/>
            <a:ext cx="392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A3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1765300" y="1676400"/>
            <a:ext cx="6091238" cy="276225"/>
            <a:chOff x="887" y="1554"/>
            <a:chExt cx="3837" cy="174"/>
          </a:xfrm>
        </p:grpSpPr>
        <p:sp>
          <p:nvSpPr>
            <p:cNvPr id="32833" name="Text Box 80"/>
            <p:cNvSpPr txBox="1">
              <a:spLocks noChangeArrowheads="1"/>
            </p:cNvSpPr>
            <p:nvPr/>
          </p:nvSpPr>
          <p:spPr bwMode="auto">
            <a:xfrm>
              <a:off x="4487" y="1554"/>
              <a:ext cx="2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B0</a:t>
              </a:r>
            </a:p>
          </p:txBody>
        </p:sp>
        <p:sp>
          <p:nvSpPr>
            <p:cNvPr id="32834" name="Text Box 97"/>
            <p:cNvSpPr txBox="1">
              <a:spLocks noChangeArrowheads="1"/>
            </p:cNvSpPr>
            <p:nvPr/>
          </p:nvSpPr>
          <p:spPr bwMode="auto">
            <a:xfrm>
              <a:off x="3287" y="1554"/>
              <a:ext cx="2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B1</a:t>
              </a:r>
            </a:p>
          </p:txBody>
        </p:sp>
        <p:sp>
          <p:nvSpPr>
            <p:cNvPr id="32835" name="Text Box 114"/>
            <p:cNvSpPr txBox="1">
              <a:spLocks noChangeArrowheads="1"/>
            </p:cNvSpPr>
            <p:nvPr/>
          </p:nvSpPr>
          <p:spPr bwMode="auto">
            <a:xfrm>
              <a:off x="2100" y="1554"/>
              <a:ext cx="2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B2</a:t>
              </a:r>
            </a:p>
          </p:txBody>
        </p:sp>
        <p:sp>
          <p:nvSpPr>
            <p:cNvPr id="32836" name="Text Box 131"/>
            <p:cNvSpPr txBox="1">
              <a:spLocks noChangeArrowheads="1"/>
            </p:cNvSpPr>
            <p:nvPr/>
          </p:nvSpPr>
          <p:spPr bwMode="auto">
            <a:xfrm>
              <a:off x="887" y="1554"/>
              <a:ext cx="2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B3</a:t>
              </a:r>
            </a:p>
          </p:txBody>
        </p:sp>
      </p:grpSp>
      <p:sp>
        <p:nvSpPr>
          <p:cNvPr id="32796" name="Text Box 132"/>
          <p:cNvSpPr txBox="1">
            <a:spLocks noChangeArrowheads="1"/>
          </p:cNvSpPr>
          <p:nvPr/>
        </p:nvSpPr>
        <p:spPr bwMode="auto">
          <a:xfrm>
            <a:off x="76200" y="3443288"/>
            <a:ext cx="277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C</a:t>
            </a:r>
          </a:p>
        </p:txBody>
      </p:sp>
      <p:grpSp>
        <p:nvGrpSpPr>
          <p:cNvPr id="6" name="Group 196"/>
          <p:cNvGrpSpPr>
            <a:grpSpLocks/>
          </p:cNvGrpSpPr>
          <p:nvPr/>
        </p:nvGrpSpPr>
        <p:grpSpPr bwMode="auto">
          <a:xfrm>
            <a:off x="1371600" y="1828800"/>
            <a:ext cx="6934200" cy="1009650"/>
            <a:chOff x="864" y="1152"/>
            <a:chExt cx="4368" cy="636"/>
          </a:xfrm>
        </p:grpSpPr>
        <p:sp>
          <p:nvSpPr>
            <p:cNvPr id="32801" name="Line 167"/>
            <p:cNvSpPr>
              <a:spLocks noChangeShapeType="1"/>
            </p:cNvSpPr>
            <p:nvPr/>
          </p:nvSpPr>
          <p:spPr bwMode="auto">
            <a:xfrm>
              <a:off x="930" y="1302"/>
              <a:ext cx="430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802" name="Oval 169"/>
            <p:cNvSpPr>
              <a:spLocks noChangeArrowheads="1"/>
            </p:cNvSpPr>
            <p:nvPr/>
          </p:nvSpPr>
          <p:spPr bwMode="auto">
            <a:xfrm>
              <a:off x="2112" y="128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03" name="Oval 170"/>
            <p:cNvSpPr>
              <a:spLocks noChangeArrowheads="1"/>
            </p:cNvSpPr>
            <p:nvPr/>
          </p:nvSpPr>
          <p:spPr bwMode="auto">
            <a:xfrm>
              <a:off x="3294" y="127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04" name="Oval 171"/>
            <p:cNvSpPr>
              <a:spLocks noChangeArrowheads="1"/>
            </p:cNvSpPr>
            <p:nvPr/>
          </p:nvSpPr>
          <p:spPr bwMode="auto">
            <a:xfrm>
              <a:off x="4512" y="127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7" name="Group 174"/>
            <p:cNvGrpSpPr>
              <a:grpSpLocks/>
            </p:cNvGrpSpPr>
            <p:nvPr/>
          </p:nvGrpSpPr>
          <p:grpSpPr bwMode="auto">
            <a:xfrm>
              <a:off x="864" y="1152"/>
              <a:ext cx="336" cy="636"/>
              <a:chOff x="864" y="1152"/>
              <a:chExt cx="336" cy="636"/>
            </a:xfrm>
          </p:grpSpPr>
          <p:grpSp>
            <p:nvGrpSpPr>
              <p:cNvPr id="8" name="Group 157"/>
              <p:cNvGrpSpPr>
                <a:grpSpLocks/>
              </p:cNvGrpSpPr>
              <p:nvPr/>
            </p:nvGrpSpPr>
            <p:grpSpPr bwMode="auto">
              <a:xfrm rot="5400000">
                <a:off x="792" y="1380"/>
                <a:ext cx="480" cy="336"/>
                <a:chOff x="2976" y="960"/>
                <a:chExt cx="672" cy="480"/>
              </a:xfrm>
            </p:grpSpPr>
            <p:sp>
              <p:nvSpPr>
                <p:cNvPr id="32829" name="AutoShape 158"/>
                <p:cNvSpPr>
                  <a:spLocks noChangeArrowheads="1"/>
                </p:cNvSpPr>
                <p:nvPr/>
              </p:nvSpPr>
              <p:spPr bwMode="auto">
                <a:xfrm rot="10800000">
                  <a:off x="3216" y="960"/>
                  <a:ext cx="432" cy="480"/>
                </a:xfrm>
                <a:prstGeom prst="moon">
                  <a:avLst>
                    <a:gd name="adj" fmla="val 82292"/>
                  </a:avLst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Comic Sans MS" pitchFamily="66" charset="0"/>
                  </a:endParaRPr>
                </a:p>
              </p:txBody>
            </p:sp>
            <p:sp>
              <p:nvSpPr>
                <p:cNvPr id="32830" name="Arc 159"/>
                <p:cNvSpPr>
                  <a:spLocks/>
                </p:cNvSpPr>
                <p:nvPr/>
              </p:nvSpPr>
              <p:spPr bwMode="auto">
                <a:xfrm rot="10800000">
                  <a:off x="3024" y="960"/>
                  <a:ext cx="191" cy="472"/>
                </a:xfrm>
                <a:custGeom>
                  <a:avLst/>
                  <a:gdLst>
                    <a:gd name="T0" fmla="*/ 96 w 21600"/>
                    <a:gd name="T1" fmla="*/ 472 h 37241"/>
                    <a:gd name="T2" fmla="*/ 92 w 21600"/>
                    <a:gd name="T3" fmla="*/ 0 h 37241"/>
                    <a:gd name="T4" fmla="*/ 191 w 21600"/>
                    <a:gd name="T5" fmla="*/ 234 h 3724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241"/>
                    <a:gd name="T11" fmla="*/ 21600 w 21600"/>
                    <a:gd name="T12" fmla="*/ 37241 h 372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241" fill="none" extrusionOk="0">
                      <a:moveTo>
                        <a:pt x="10899" y="37240"/>
                      </a:moveTo>
                      <a:cubicBezTo>
                        <a:pt x="4160" y="33397"/>
                        <a:pt x="0" y="26235"/>
                        <a:pt x="0" y="18478"/>
                      </a:cubicBezTo>
                      <a:cubicBezTo>
                        <a:pt x="-1" y="10920"/>
                        <a:pt x="3949" y="3913"/>
                        <a:pt x="10414" y="-1"/>
                      </a:cubicBezTo>
                    </a:path>
                    <a:path w="21600" h="37241" stroke="0" extrusionOk="0">
                      <a:moveTo>
                        <a:pt x="10899" y="37240"/>
                      </a:moveTo>
                      <a:cubicBezTo>
                        <a:pt x="4160" y="33397"/>
                        <a:pt x="0" y="26235"/>
                        <a:pt x="0" y="18478"/>
                      </a:cubicBezTo>
                      <a:cubicBezTo>
                        <a:pt x="-1" y="10920"/>
                        <a:pt x="3949" y="3913"/>
                        <a:pt x="10414" y="-1"/>
                      </a:cubicBezTo>
                      <a:lnTo>
                        <a:pt x="21600" y="18478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2831" name="Line 160"/>
                <p:cNvSpPr>
                  <a:spLocks noChangeShapeType="1"/>
                </p:cNvSpPr>
                <p:nvPr/>
              </p:nvSpPr>
              <p:spPr bwMode="auto">
                <a:xfrm rot="10800000">
                  <a:off x="2976" y="1056"/>
                  <a:ext cx="30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2832" name="Line 16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2976" y="1344"/>
                  <a:ext cx="30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32828" name="Line 173"/>
              <p:cNvSpPr>
                <a:spLocks noChangeShapeType="1"/>
              </p:cNvSpPr>
              <p:nvPr/>
            </p:nvSpPr>
            <p:spPr bwMode="auto">
              <a:xfrm flipV="1">
                <a:off x="1134" y="115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9" name="Group 175"/>
            <p:cNvGrpSpPr>
              <a:grpSpLocks/>
            </p:cNvGrpSpPr>
            <p:nvPr/>
          </p:nvGrpSpPr>
          <p:grpSpPr bwMode="auto">
            <a:xfrm>
              <a:off x="2064" y="1152"/>
              <a:ext cx="336" cy="636"/>
              <a:chOff x="864" y="1152"/>
              <a:chExt cx="336" cy="636"/>
            </a:xfrm>
          </p:grpSpPr>
          <p:grpSp>
            <p:nvGrpSpPr>
              <p:cNvPr id="10" name="Group 176"/>
              <p:cNvGrpSpPr>
                <a:grpSpLocks/>
              </p:cNvGrpSpPr>
              <p:nvPr/>
            </p:nvGrpSpPr>
            <p:grpSpPr bwMode="auto">
              <a:xfrm rot="5400000">
                <a:off x="792" y="1380"/>
                <a:ext cx="480" cy="336"/>
                <a:chOff x="2976" y="960"/>
                <a:chExt cx="672" cy="480"/>
              </a:xfrm>
            </p:grpSpPr>
            <p:sp>
              <p:nvSpPr>
                <p:cNvPr id="32823" name="AutoShape 177"/>
                <p:cNvSpPr>
                  <a:spLocks noChangeArrowheads="1"/>
                </p:cNvSpPr>
                <p:nvPr/>
              </p:nvSpPr>
              <p:spPr bwMode="auto">
                <a:xfrm rot="10800000">
                  <a:off x="3216" y="960"/>
                  <a:ext cx="432" cy="480"/>
                </a:xfrm>
                <a:prstGeom prst="moon">
                  <a:avLst>
                    <a:gd name="adj" fmla="val 82292"/>
                  </a:avLst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Comic Sans MS" pitchFamily="66" charset="0"/>
                  </a:endParaRPr>
                </a:p>
              </p:txBody>
            </p:sp>
            <p:sp>
              <p:nvSpPr>
                <p:cNvPr id="32824" name="Arc 178"/>
                <p:cNvSpPr>
                  <a:spLocks/>
                </p:cNvSpPr>
                <p:nvPr/>
              </p:nvSpPr>
              <p:spPr bwMode="auto">
                <a:xfrm rot="10800000">
                  <a:off x="3024" y="960"/>
                  <a:ext cx="191" cy="472"/>
                </a:xfrm>
                <a:custGeom>
                  <a:avLst/>
                  <a:gdLst>
                    <a:gd name="T0" fmla="*/ 96 w 21600"/>
                    <a:gd name="T1" fmla="*/ 472 h 37241"/>
                    <a:gd name="T2" fmla="*/ 92 w 21600"/>
                    <a:gd name="T3" fmla="*/ 0 h 37241"/>
                    <a:gd name="T4" fmla="*/ 191 w 21600"/>
                    <a:gd name="T5" fmla="*/ 234 h 3724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241"/>
                    <a:gd name="T11" fmla="*/ 21600 w 21600"/>
                    <a:gd name="T12" fmla="*/ 37241 h 372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241" fill="none" extrusionOk="0">
                      <a:moveTo>
                        <a:pt x="10899" y="37240"/>
                      </a:moveTo>
                      <a:cubicBezTo>
                        <a:pt x="4160" y="33397"/>
                        <a:pt x="0" y="26235"/>
                        <a:pt x="0" y="18478"/>
                      </a:cubicBezTo>
                      <a:cubicBezTo>
                        <a:pt x="-1" y="10920"/>
                        <a:pt x="3949" y="3913"/>
                        <a:pt x="10414" y="-1"/>
                      </a:cubicBezTo>
                    </a:path>
                    <a:path w="21600" h="37241" stroke="0" extrusionOk="0">
                      <a:moveTo>
                        <a:pt x="10899" y="37240"/>
                      </a:moveTo>
                      <a:cubicBezTo>
                        <a:pt x="4160" y="33397"/>
                        <a:pt x="0" y="26235"/>
                        <a:pt x="0" y="18478"/>
                      </a:cubicBezTo>
                      <a:cubicBezTo>
                        <a:pt x="-1" y="10920"/>
                        <a:pt x="3949" y="3913"/>
                        <a:pt x="10414" y="-1"/>
                      </a:cubicBezTo>
                      <a:lnTo>
                        <a:pt x="21600" y="18478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2825" name="Line 179"/>
                <p:cNvSpPr>
                  <a:spLocks noChangeShapeType="1"/>
                </p:cNvSpPr>
                <p:nvPr/>
              </p:nvSpPr>
              <p:spPr bwMode="auto">
                <a:xfrm rot="10800000">
                  <a:off x="2976" y="1056"/>
                  <a:ext cx="30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2826" name="Line 18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2976" y="1344"/>
                  <a:ext cx="30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32822" name="Line 181"/>
              <p:cNvSpPr>
                <a:spLocks noChangeShapeType="1"/>
              </p:cNvSpPr>
              <p:nvPr/>
            </p:nvSpPr>
            <p:spPr bwMode="auto">
              <a:xfrm flipV="1">
                <a:off x="1134" y="115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1" name="Group 182"/>
            <p:cNvGrpSpPr>
              <a:grpSpLocks/>
            </p:cNvGrpSpPr>
            <p:nvPr/>
          </p:nvGrpSpPr>
          <p:grpSpPr bwMode="auto">
            <a:xfrm>
              <a:off x="3252" y="1152"/>
              <a:ext cx="336" cy="636"/>
              <a:chOff x="864" y="1152"/>
              <a:chExt cx="336" cy="636"/>
            </a:xfrm>
          </p:grpSpPr>
          <p:grpSp>
            <p:nvGrpSpPr>
              <p:cNvPr id="12" name="Group 183"/>
              <p:cNvGrpSpPr>
                <a:grpSpLocks/>
              </p:cNvGrpSpPr>
              <p:nvPr/>
            </p:nvGrpSpPr>
            <p:grpSpPr bwMode="auto">
              <a:xfrm rot="5400000">
                <a:off x="792" y="1380"/>
                <a:ext cx="480" cy="336"/>
                <a:chOff x="2976" y="960"/>
                <a:chExt cx="672" cy="480"/>
              </a:xfrm>
            </p:grpSpPr>
            <p:sp>
              <p:nvSpPr>
                <p:cNvPr id="32817" name="AutoShape 184"/>
                <p:cNvSpPr>
                  <a:spLocks noChangeArrowheads="1"/>
                </p:cNvSpPr>
                <p:nvPr/>
              </p:nvSpPr>
              <p:spPr bwMode="auto">
                <a:xfrm rot="10800000">
                  <a:off x="3216" y="960"/>
                  <a:ext cx="432" cy="480"/>
                </a:xfrm>
                <a:prstGeom prst="moon">
                  <a:avLst>
                    <a:gd name="adj" fmla="val 82292"/>
                  </a:avLst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Comic Sans MS" pitchFamily="66" charset="0"/>
                  </a:endParaRPr>
                </a:p>
              </p:txBody>
            </p:sp>
            <p:sp>
              <p:nvSpPr>
                <p:cNvPr id="32818" name="Arc 185"/>
                <p:cNvSpPr>
                  <a:spLocks/>
                </p:cNvSpPr>
                <p:nvPr/>
              </p:nvSpPr>
              <p:spPr bwMode="auto">
                <a:xfrm rot="10800000">
                  <a:off x="3024" y="960"/>
                  <a:ext cx="191" cy="472"/>
                </a:xfrm>
                <a:custGeom>
                  <a:avLst/>
                  <a:gdLst>
                    <a:gd name="T0" fmla="*/ 96 w 21600"/>
                    <a:gd name="T1" fmla="*/ 472 h 37241"/>
                    <a:gd name="T2" fmla="*/ 92 w 21600"/>
                    <a:gd name="T3" fmla="*/ 0 h 37241"/>
                    <a:gd name="T4" fmla="*/ 191 w 21600"/>
                    <a:gd name="T5" fmla="*/ 234 h 3724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241"/>
                    <a:gd name="T11" fmla="*/ 21600 w 21600"/>
                    <a:gd name="T12" fmla="*/ 37241 h 372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241" fill="none" extrusionOk="0">
                      <a:moveTo>
                        <a:pt x="10899" y="37240"/>
                      </a:moveTo>
                      <a:cubicBezTo>
                        <a:pt x="4160" y="33397"/>
                        <a:pt x="0" y="26235"/>
                        <a:pt x="0" y="18478"/>
                      </a:cubicBezTo>
                      <a:cubicBezTo>
                        <a:pt x="-1" y="10920"/>
                        <a:pt x="3949" y="3913"/>
                        <a:pt x="10414" y="-1"/>
                      </a:cubicBezTo>
                    </a:path>
                    <a:path w="21600" h="37241" stroke="0" extrusionOk="0">
                      <a:moveTo>
                        <a:pt x="10899" y="37240"/>
                      </a:moveTo>
                      <a:cubicBezTo>
                        <a:pt x="4160" y="33397"/>
                        <a:pt x="0" y="26235"/>
                        <a:pt x="0" y="18478"/>
                      </a:cubicBezTo>
                      <a:cubicBezTo>
                        <a:pt x="-1" y="10920"/>
                        <a:pt x="3949" y="3913"/>
                        <a:pt x="10414" y="-1"/>
                      </a:cubicBezTo>
                      <a:lnTo>
                        <a:pt x="21600" y="18478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2819" name="Line 186"/>
                <p:cNvSpPr>
                  <a:spLocks noChangeShapeType="1"/>
                </p:cNvSpPr>
                <p:nvPr/>
              </p:nvSpPr>
              <p:spPr bwMode="auto">
                <a:xfrm rot="10800000">
                  <a:off x="2976" y="1056"/>
                  <a:ext cx="30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2820" name="Line 187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2976" y="1344"/>
                  <a:ext cx="30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32816" name="Line 188"/>
              <p:cNvSpPr>
                <a:spLocks noChangeShapeType="1"/>
              </p:cNvSpPr>
              <p:nvPr/>
            </p:nvSpPr>
            <p:spPr bwMode="auto">
              <a:xfrm flipV="1">
                <a:off x="1134" y="115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3" name="Group 189"/>
            <p:cNvGrpSpPr>
              <a:grpSpLocks/>
            </p:cNvGrpSpPr>
            <p:nvPr/>
          </p:nvGrpSpPr>
          <p:grpSpPr bwMode="auto">
            <a:xfrm>
              <a:off x="4464" y="1152"/>
              <a:ext cx="336" cy="636"/>
              <a:chOff x="864" y="1152"/>
              <a:chExt cx="336" cy="636"/>
            </a:xfrm>
          </p:grpSpPr>
          <p:grpSp>
            <p:nvGrpSpPr>
              <p:cNvPr id="14" name="Group 190"/>
              <p:cNvGrpSpPr>
                <a:grpSpLocks/>
              </p:cNvGrpSpPr>
              <p:nvPr/>
            </p:nvGrpSpPr>
            <p:grpSpPr bwMode="auto">
              <a:xfrm rot="5400000">
                <a:off x="792" y="1380"/>
                <a:ext cx="480" cy="336"/>
                <a:chOff x="2976" y="960"/>
                <a:chExt cx="672" cy="480"/>
              </a:xfrm>
            </p:grpSpPr>
            <p:sp>
              <p:nvSpPr>
                <p:cNvPr id="32811" name="AutoShape 191"/>
                <p:cNvSpPr>
                  <a:spLocks noChangeArrowheads="1"/>
                </p:cNvSpPr>
                <p:nvPr/>
              </p:nvSpPr>
              <p:spPr bwMode="auto">
                <a:xfrm rot="10800000">
                  <a:off x="3216" y="960"/>
                  <a:ext cx="432" cy="480"/>
                </a:xfrm>
                <a:prstGeom prst="moon">
                  <a:avLst>
                    <a:gd name="adj" fmla="val 82292"/>
                  </a:avLst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Comic Sans MS" pitchFamily="66" charset="0"/>
                  </a:endParaRPr>
                </a:p>
              </p:txBody>
            </p:sp>
            <p:sp>
              <p:nvSpPr>
                <p:cNvPr id="32812" name="Arc 192"/>
                <p:cNvSpPr>
                  <a:spLocks/>
                </p:cNvSpPr>
                <p:nvPr/>
              </p:nvSpPr>
              <p:spPr bwMode="auto">
                <a:xfrm rot="10800000">
                  <a:off x="3024" y="960"/>
                  <a:ext cx="191" cy="472"/>
                </a:xfrm>
                <a:custGeom>
                  <a:avLst/>
                  <a:gdLst>
                    <a:gd name="T0" fmla="*/ 96 w 21600"/>
                    <a:gd name="T1" fmla="*/ 472 h 37241"/>
                    <a:gd name="T2" fmla="*/ 92 w 21600"/>
                    <a:gd name="T3" fmla="*/ 0 h 37241"/>
                    <a:gd name="T4" fmla="*/ 191 w 21600"/>
                    <a:gd name="T5" fmla="*/ 234 h 3724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241"/>
                    <a:gd name="T11" fmla="*/ 21600 w 21600"/>
                    <a:gd name="T12" fmla="*/ 37241 h 372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241" fill="none" extrusionOk="0">
                      <a:moveTo>
                        <a:pt x="10899" y="37240"/>
                      </a:moveTo>
                      <a:cubicBezTo>
                        <a:pt x="4160" y="33397"/>
                        <a:pt x="0" y="26235"/>
                        <a:pt x="0" y="18478"/>
                      </a:cubicBezTo>
                      <a:cubicBezTo>
                        <a:pt x="-1" y="10920"/>
                        <a:pt x="3949" y="3913"/>
                        <a:pt x="10414" y="-1"/>
                      </a:cubicBezTo>
                    </a:path>
                    <a:path w="21600" h="37241" stroke="0" extrusionOk="0">
                      <a:moveTo>
                        <a:pt x="10899" y="37240"/>
                      </a:moveTo>
                      <a:cubicBezTo>
                        <a:pt x="4160" y="33397"/>
                        <a:pt x="0" y="26235"/>
                        <a:pt x="0" y="18478"/>
                      </a:cubicBezTo>
                      <a:cubicBezTo>
                        <a:pt x="-1" y="10920"/>
                        <a:pt x="3949" y="3913"/>
                        <a:pt x="10414" y="-1"/>
                      </a:cubicBezTo>
                      <a:lnTo>
                        <a:pt x="21600" y="18478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2813" name="Line 193"/>
                <p:cNvSpPr>
                  <a:spLocks noChangeShapeType="1"/>
                </p:cNvSpPr>
                <p:nvPr/>
              </p:nvSpPr>
              <p:spPr bwMode="auto">
                <a:xfrm rot="10800000">
                  <a:off x="2976" y="1056"/>
                  <a:ext cx="30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2814" name="Line 194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2976" y="1344"/>
                  <a:ext cx="30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32810" name="Line 195"/>
              <p:cNvSpPr>
                <a:spLocks noChangeShapeType="1"/>
              </p:cNvSpPr>
              <p:nvPr/>
            </p:nvSpPr>
            <p:spPr bwMode="auto">
              <a:xfrm flipV="1">
                <a:off x="1134" y="115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785605" name="Text Box 197"/>
          <p:cNvSpPr txBox="1">
            <a:spLocks noChangeArrowheads="1"/>
          </p:cNvSpPr>
          <p:nvPr/>
        </p:nvSpPr>
        <p:spPr bwMode="auto">
          <a:xfrm>
            <a:off x="7797800" y="1536700"/>
            <a:ext cx="13462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Subtract</a:t>
            </a:r>
          </a:p>
        </p:txBody>
      </p:sp>
      <p:sp>
        <p:nvSpPr>
          <p:cNvPr id="785607" name="Line 199"/>
          <p:cNvSpPr>
            <a:spLocks noChangeShapeType="1"/>
          </p:cNvSpPr>
          <p:nvPr/>
        </p:nvSpPr>
        <p:spPr bwMode="auto">
          <a:xfrm>
            <a:off x="8001000" y="2066925"/>
            <a:ext cx="0" cy="1752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85608" name="Oval 200"/>
          <p:cNvSpPr>
            <a:spLocks noChangeArrowheads="1"/>
          </p:cNvSpPr>
          <p:nvPr/>
        </p:nvSpPr>
        <p:spPr bwMode="auto">
          <a:xfrm>
            <a:off x="7962900" y="2019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8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605" grpId="0"/>
      <p:bldP spid="785607" grpId="0" animBg="1"/>
      <p:bldP spid="7856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</a:rPr>
              <a:t>Overflow/Underflow</a:t>
            </a:r>
            <a:endParaRPr lang="en-US" sz="4800" b="1" dirty="0" smtClean="0">
              <a:latin typeface="Comic Sans MS" pitchFamily="66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066800" y="3187700"/>
            <a:ext cx="2262188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latin typeface="Comic Sans MS" pitchFamily="66" charset="0"/>
              </a:rPr>
              <a:t>01001000 (+72)</a:t>
            </a:r>
          </a:p>
          <a:p>
            <a:r>
              <a:rPr lang="en-US" u="none">
                <a:latin typeface="Comic Sans MS" pitchFamily="66" charset="0"/>
              </a:rPr>
              <a:t>00111001  (+57)</a:t>
            </a:r>
          </a:p>
          <a:p>
            <a:r>
              <a:rPr lang="tr-TR" u="none">
                <a:latin typeface="Comic Sans MS" pitchFamily="66" charset="0"/>
              </a:rPr>
              <a:t>+__________</a:t>
            </a:r>
            <a:endParaRPr lang="en-US" u="none">
              <a:latin typeface="Comic Sans MS" pitchFamily="66" charset="0"/>
            </a:endParaRPr>
          </a:p>
          <a:p>
            <a:r>
              <a:rPr lang="en-US" u="none">
                <a:latin typeface="Comic Sans MS" pitchFamily="66" charset="0"/>
              </a:rPr>
              <a:t>               (+129)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762000" y="2738438"/>
            <a:ext cx="39147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8-bit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Signed</a:t>
            </a:r>
            <a:r>
              <a:rPr lang="en-US" dirty="0">
                <a:latin typeface="Comic Sans MS" pitchFamily="66" charset="0"/>
              </a:rPr>
              <a:t> number addition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4973638" y="3179763"/>
            <a:ext cx="2528887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>
                <a:latin typeface="Comic Sans MS" pitchFamily="66" charset="0"/>
              </a:rPr>
              <a:t>10000001  (-127)</a:t>
            </a:r>
          </a:p>
          <a:p>
            <a:r>
              <a:rPr lang="en-US" u="none" dirty="0">
                <a:latin typeface="Comic Sans MS" pitchFamily="66" charset="0"/>
              </a:rPr>
              <a:t>11111010  </a:t>
            </a:r>
            <a:r>
              <a:rPr lang="tr-TR" u="none" dirty="0">
                <a:latin typeface="Comic Sans MS" pitchFamily="66" charset="0"/>
              </a:rPr>
              <a:t>  </a:t>
            </a:r>
            <a:r>
              <a:rPr lang="en-US" u="none" dirty="0">
                <a:latin typeface="Comic Sans MS" pitchFamily="66" charset="0"/>
              </a:rPr>
              <a:t>(-6)</a:t>
            </a:r>
          </a:p>
          <a:p>
            <a:r>
              <a:rPr lang="tr-TR" u="none" dirty="0">
                <a:latin typeface="Comic Sans MS" pitchFamily="66" charset="0"/>
              </a:rPr>
              <a:t>-_____________</a:t>
            </a:r>
          </a:p>
          <a:p>
            <a:r>
              <a:rPr lang="en-US" u="none" dirty="0">
                <a:latin typeface="Comic Sans MS" pitchFamily="66" charset="0"/>
              </a:rPr>
              <a:t>                (-133)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4648200" y="2730500"/>
            <a:ext cx="39147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8-bit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Signed</a:t>
            </a:r>
            <a:r>
              <a:rPr lang="en-US" dirty="0">
                <a:latin typeface="Comic Sans MS" pitchFamily="66" charset="0"/>
              </a:rPr>
              <a:t> number addition</a:t>
            </a:r>
          </a:p>
        </p:txBody>
      </p:sp>
      <p:sp>
        <p:nvSpPr>
          <p:cNvPr id="818185" name="Text Box 9"/>
          <p:cNvSpPr txBox="1">
            <a:spLocks noChangeArrowheads="1"/>
          </p:cNvSpPr>
          <p:nvPr/>
        </p:nvSpPr>
        <p:spPr bwMode="auto">
          <a:xfrm>
            <a:off x="1143000" y="4808538"/>
            <a:ext cx="1331913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Cn-1 =</a:t>
            </a:r>
            <a:r>
              <a:rPr lang="tr-TR" u="none" baseline="0" dirty="0">
                <a:latin typeface="Comic Sans MS" pitchFamily="66" charset="0"/>
              </a:rPr>
              <a:t> </a:t>
            </a:r>
            <a:r>
              <a:rPr lang="tr-TR" u="none" baseline="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   </a:t>
            </a:r>
            <a:r>
              <a:rPr lang="en-US" dirty="0" err="1">
                <a:latin typeface="Comic Sans MS" pitchFamily="66" charset="0"/>
              </a:rPr>
              <a:t>Cn</a:t>
            </a:r>
            <a:r>
              <a:rPr lang="en-US" dirty="0">
                <a:latin typeface="Comic Sans MS" pitchFamily="66" charset="0"/>
              </a:rPr>
              <a:t> =</a:t>
            </a:r>
            <a:r>
              <a:rPr lang="tr-TR" u="none" baseline="0" dirty="0">
                <a:latin typeface="Comic Sans MS" pitchFamily="66" charset="0"/>
              </a:rPr>
              <a:t> </a:t>
            </a:r>
            <a:r>
              <a:rPr lang="tr-TR" u="none" baseline="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18186" name="Text Box 10"/>
          <p:cNvSpPr txBox="1">
            <a:spLocks noChangeArrowheads="1"/>
          </p:cNvSpPr>
          <p:nvPr/>
        </p:nvSpPr>
        <p:spPr bwMode="auto">
          <a:xfrm>
            <a:off x="5041900" y="4784725"/>
            <a:ext cx="1323975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Cn-1 =</a:t>
            </a:r>
            <a:r>
              <a:rPr lang="tr-TR" u="none" baseline="0">
                <a:latin typeface="Comic Sans MS" pitchFamily="66" charset="0"/>
              </a:rPr>
              <a:t> </a:t>
            </a:r>
            <a:r>
              <a:rPr lang="tr-TR" u="none" baseline="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   Cn =</a:t>
            </a:r>
            <a:r>
              <a:rPr lang="tr-TR">
                <a:latin typeface="Comic Sans MS" pitchFamily="66" charset="0"/>
              </a:rPr>
              <a:t> </a:t>
            </a:r>
            <a:r>
              <a:rPr lang="tr-TR" u="none" baseline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38200" y="1181100"/>
            <a:ext cx="31400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none">
                <a:latin typeface="Comic Sans MS" pitchFamily="66" charset="0"/>
              </a:rPr>
              <a:t>What is </a:t>
            </a:r>
            <a:r>
              <a:rPr lang="en-US" b="1" u="none">
                <a:solidFill>
                  <a:srgbClr val="FF0000"/>
                </a:solidFill>
                <a:latin typeface="Comic Sans MS" pitchFamily="66" charset="0"/>
              </a:rPr>
              <a:t>largest</a:t>
            </a:r>
            <a:r>
              <a:rPr lang="en-US" u="none">
                <a:latin typeface="Comic Sans MS" pitchFamily="66" charset="0"/>
              </a:rPr>
              <a:t> positive number represented by 8-bit?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53000" y="1181100"/>
            <a:ext cx="31400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none">
                <a:latin typeface="Comic Sans MS" pitchFamily="66" charset="0"/>
              </a:rPr>
              <a:t>What is </a:t>
            </a:r>
            <a:r>
              <a:rPr lang="en-US" b="1" u="none">
                <a:solidFill>
                  <a:srgbClr val="FF0000"/>
                </a:solidFill>
                <a:latin typeface="Comic Sans MS" pitchFamily="66" charset="0"/>
              </a:rPr>
              <a:t>smallest</a:t>
            </a:r>
            <a:r>
              <a:rPr lang="en-US" u="none">
                <a:latin typeface="Comic Sans MS" pitchFamily="66" charset="0"/>
              </a:rPr>
              <a:t> negative number represented by 8-bit?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1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8" grpId="0"/>
      <p:bldP spid="818185" grpId="0"/>
      <p:bldP spid="818186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mic Sans MS" pitchFamily="66" charset="0"/>
              </a:rPr>
              <a:t>Overflow/Underflow Detection</a:t>
            </a:r>
          </a:p>
        </p:txBody>
      </p:sp>
      <p:graphicFrame>
        <p:nvGraphicFramePr>
          <p:cNvPr id="802819" name="Group 3"/>
          <p:cNvGraphicFramePr>
            <a:graphicFrameLocks noGrp="1"/>
          </p:cNvGraphicFramePr>
          <p:nvPr>
            <p:ph sz="half" idx="1"/>
          </p:nvPr>
        </p:nvGraphicFramePr>
        <p:xfrm>
          <a:off x="398463" y="1052513"/>
          <a:ext cx="4100512" cy="4395789"/>
        </p:xfrm>
        <a:graphic>
          <a:graphicData uri="http://schemas.openxmlformats.org/drawingml/2006/table">
            <a:tbl>
              <a:tblPr/>
              <a:tblGrid>
                <a:gridCol w="684212"/>
                <a:gridCol w="682625"/>
                <a:gridCol w="684213"/>
                <a:gridCol w="682625"/>
                <a:gridCol w="684212"/>
                <a:gridCol w="68262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</a:rPr>
                        <a:t>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2895" name="Rectangle 79"/>
          <p:cNvSpPr>
            <a:spLocks noGrp="1" noChangeArrowheads="1"/>
          </p:cNvSpPr>
          <p:nvPr>
            <p:ph type="body" sz="half" idx="2"/>
          </p:nvPr>
        </p:nvSpPr>
        <p:spPr>
          <a:xfrm>
            <a:off x="4667250" y="1295400"/>
            <a:ext cx="42878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Examine the </a:t>
            </a:r>
            <a:r>
              <a:rPr lang="en-US" sz="2800" smtClean="0">
                <a:solidFill>
                  <a:srgbClr val="FF0000"/>
                </a:solidFill>
                <a:latin typeface="Comic Sans MS" pitchFamily="66" charset="0"/>
              </a:rPr>
              <a:t>MSB</a:t>
            </a:r>
            <a:r>
              <a:rPr lang="en-US" sz="2800" smtClean="0">
                <a:latin typeface="Comic Sans MS" pitchFamily="66" charset="0"/>
              </a:rPr>
              <a:t> bit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Bottom line: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Comic Sans MS" pitchFamily="66" charset="0"/>
              </a:rPr>
              <a:t>P: positive; N: negative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Comic Sans MS" pitchFamily="66" charset="0"/>
              </a:rPr>
              <a:t>N + N = N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Comic Sans MS" pitchFamily="66" charset="0"/>
              </a:rPr>
              <a:t>P + P = P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Comic Sans MS" pitchFamily="66" charset="0"/>
              </a:rPr>
              <a:t>P+N or N+P always fall into the range 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Comic Sans MS" pitchFamily="66" charset="0"/>
              </a:rPr>
              <a:t>E.g. -128+P cannot be smaller than -128 or bigger than 127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Problem lies in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N+N = P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P+P = N</a:t>
            </a:r>
          </a:p>
        </p:txBody>
      </p:sp>
      <p:sp>
        <p:nvSpPr>
          <p:cNvPr id="34892" name="Line 80"/>
          <p:cNvSpPr>
            <a:spLocks noChangeShapeType="1"/>
          </p:cNvSpPr>
          <p:nvPr/>
        </p:nvSpPr>
        <p:spPr bwMode="auto">
          <a:xfrm flipV="1">
            <a:off x="3429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4893" name="Text Box 81"/>
          <p:cNvSpPr txBox="1">
            <a:spLocks noChangeArrowheads="1"/>
          </p:cNvSpPr>
          <p:nvPr/>
        </p:nvSpPr>
        <p:spPr bwMode="auto">
          <a:xfrm>
            <a:off x="3048000" y="5410200"/>
            <a:ext cx="14747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Discarded</a:t>
            </a:r>
          </a:p>
        </p:txBody>
      </p:sp>
      <p:sp>
        <p:nvSpPr>
          <p:cNvPr id="802898" name="AutoShape 82"/>
          <p:cNvSpPr>
            <a:spLocks noChangeArrowheads="1"/>
          </p:cNvSpPr>
          <p:nvPr/>
        </p:nvSpPr>
        <p:spPr bwMode="auto">
          <a:xfrm>
            <a:off x="990600" y="3505200"/>
            <a:ext cx="20574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02899" name="AutoShape 83"/>
          <p:cNvSpPr>
            <a:spLocks noChangeArrowheads="1"/>
          </p:cNvSpPr>
          <p:nvPr/>
        </p:nvSpPr>
        <p:spPr bwMode="auto">
          <a:xfrm>
            <a:off x="990600" y="3048000"/>
            <a:ext cx="20574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28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28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98" grpId="0" animBg="1"/>
      <p:bldP spid="8028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Overflow/Underflow Detection</a:t>
            </a:r>
          </a:p>
        </p:txBody>
      </p:sp>
      <p:graphicFrame>
        <p:nvGraphicFramePr>
          <p:cNvPr id="795010" name="Group 386"/>
          <p:cNvGraphicFramePr>
            <a:graphicFrameLocks noGrp="1"/>
          </p:cNvGraphicFramePr>
          <p:nvPr>
            <p:ph sz="half" idx="1"/>
          </p:nvPr>
        </p:nvGraphicFramePr>
        <p:xfrm>
          <a:off x="398463" y="1052513"/>
          <a:ext cx="4100512" cy="4395789"/>
        </p:xfrm>
        <a:graphic>
          <a:graphicData uri="http://schemas.openxmlformats.org/drawingml/2006/table">
            <a:tbl>
              <a:tblPr/>
              <a:tblGrid>
                <a:gridCol w="684212"/>
                <a:gridCol w="682625"/>
                <a:gridCol w="684213"/>
                <a:gridCol w="682625"/>
                <a:gridCol w="684212"/>
                <a:gridCol w="68262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</a:rPr>
                        <a:t>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6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5281613" y="1744663"/>
          <a:ext cx="2114550" cy="471487"/>
        </p:xfrm>
        <a:graphic>
          <a:graphicData uri="http://schemas.openxmlformats.org/presentationml/2006/ole">
            <p:oleObj spid="_x0000_s6146" name="Equation" r:id="rId4" imgW="1143000" imgH="215640" progId="Equation.3">
              <p:embed/>
            </p:oleObj>
          </a:graphicData>
        </a:graphic>
      </p:graphicFrame>
      <p:sp>
        <p:nvSpPr>
          <p:cNvPr id="6221" name="Line 387"/>
          <p:cNvSpPr>
            <a:spLocks noChangeShapeType="1"/>
          </p:cNvSpPr>
          <p:nvPr/>
        </p:nvSpPr>
        <p:spPr bwMode="auto">
          <a:xfrm flipV="1">
            <a:off x="3429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222" name="Text Box 388"/>
          <p:cNvSpPr txBox="1">
            <a:spLocks noChangeArrowheads="1"/>
          </p:cNvSpPr>
          <p:nvPr/>
        </p:nvSpPr>
        <p:spPr bwMode="auto">
          <a:xfrm>
            <a:off x="3048000" y="5410200"/>
            <a:ext cx="14747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Discarded</a:t>
            </a:r>
          </a:p>
        </p:txBody>
      </p:sp>
      <p:sp>
        <p:nvSpPr>
          <p:cNvPr id="6223" name="AutoShape 390"/>
          <p:cNvSpPr>
            <a:spLocks noChangeArrowheads="1"/>
          </p:cNvSpPr>
          <p:nvPr/>
        </p:nvSpPr>
        <p:spPr bwMode="auto">
          <a:xfrm>
            <a:off x="990600" y="3505200"/>
            <a:ext cx="20574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24" name="AutoShape 391"/>
          <p:cNvSpPr>
            <a:spLocks noChangeArrowheads="1"/>
          </p:cNvSpPr>
          <p:nvPr/>
        </p:nvSpPr>
        <p:spPr bwMode="auto">
          <a:xfrm>
            <a:off x="990600" y="3048000"/>
            <a:ext cx="20574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2" name="Group 403"/>
          <p:cNvGrpSpPr>
            <a:grpSpLocks/>
          </p:cNvGrpSpPr>
          <p:nvPr/>
        </p:nvGrpSpPr>
        <p:grpSpPr bwMode="auto">
          <a:xfrm>
            <a:off x="304800" y="3048000"/>
            <a:ext cx="3429000" cy="838200"/>
            <a:chOff x="192" y="1920"/>
            <a:chExt cx="2160" cy="528"/>
          </a:xfrm>
        </p:grpSpPr>
        <p:sp>
          <p:nvSpPr>
            <p:cNvPr id="6226" name="Oval 399"/>
            <p:cNvSpPr>
              <a:spLocks noChangeArrowheads="1"/>
            </p:cNvSpPr>
            <p:nvPr/>
          </p:nvSpPr>
          <p:spPr bwMode="auto">
            <a:xfrm>
              <a:off x="192" y="1920"/>
              <a:ext cx="336" cy="2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227" name="Oval 400"/>
            <p:cNvSpPr>
              <a:spLocks noChangeArrowheads="1"/>
            </p:cNvSpPr>
            <p:nvPr/>
          </p:nvSpPr>
          <p:spPr bwMode="auto">
            <a:xfrm>
              <a:off x="2016" y="1920"/>
              <a:ext cx="336" cy="2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228" name="Oval 401"/>
            <p:cNvSpPr>
              <a:spLocks noChangeArrowheads="1"/>
            </p:cNvSpPr>
            <p:nvPr/>
          </p:nvSpPr>
          <p:spPr bwMode="auto">
            <a:xfrm>
              <a:off x="192" y="2208"/>
              <a:ext cx="336" cy="2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229" name="Oval 402"/>
            <p:cNvSpPr>
              <a:spLocks noChangeArrowheads="1"/>
            </p:cNvSpPr>
            <p:nvPr/>
          </p:nvSpPr>
          <p:spPr bwMode="auto">
            <a:xfrm>
              <a:off x="2016" y="2184"/>
              <a:ext cx="336" cy="2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aphicFrame>
        <p:nvGraphicFramePr>
          <p:cNvPr id="795028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5281613" y="2493963"/>
          <a:ext cx="1951037" cy="971550"/>
        </p:xfrm>
        <a:graphic>
          <a:graphicData uri="http://schemas.openxmlformats.org/presentationml/2006/ole">
            <p:oleObj spid="_x0000_s6147" name="Equation" r:id="rId5" imgW="965160" imgH="40608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Overflow/Underflow Detection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94525" y="1420813"/>
            <a:ext cx="1717675" cy="1577420"/>
            <a:chOff x="768" y="1440"/>
            <a:chExt cx="1296" cy="1494"/>
          </a:xfrm>
        </p:grpSpPr>
        <p:sp>
          <p:nvSpPr>
            <p:cNvPr id="35930" name="Rectangle 6"/>
            <p:cNvSpPr>
              <a:spLocks noChangeArrowheads="1"/>
            </p:cNvSpPr>
            <p:nvPr/>
          </p:nvSpPr>
          <p:spPr bwMode="auto">
            <a:xfrm>
              <a:off x="912" y="1584"/>
              <a:ext cx="1008" cy="100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35931" name="Text Box 8"/>
            <p:cNvSpPr txBox="1">
              <a:spLocks noChangeArrowheads="1"/>
            </p:cNvSpPr>
            <p:nvPr/>
          </p:nvSpPr>
          <p:spPr bwMode="auto">
            <a:xfrm>
              <a:off x="1057" y="1584"/>
              <a:ext cx="23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932" name="Line 9"/>
            <p:cNvSpPr>
              <a:spLocks noChangeShapeType="1"/>
            </p:cNvSpPr>
            <p:nvPr/>
          </p:nvSpPr>
          <p:spPr bwMode="auto">
            <a:xfrm>
              <a:off x="116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5933" name="Text Box 10"/>
            <p:cNvSpPr txBox="1">
              <a:spLocks noChangeArrowheads="1"/>
            </p:cNvSpPr>
            <p:nvPr/>
          </p:nvSpPr>
          <p:spPr bwMode="auto">
            <a:xfrm>
              <a:off x="1536" y="1584"/>
              <a:ext cx="22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5934" name="Line 11"/>
            <p:cNvSpPr>
              <a:spLocks noChangeShapeType="1"/>
            </p:cNvSpPr>
            <p:nvPr/>
          </p:nvSpPr>
          <p:spPr bwMode="auto">
            <a:xfrm>
              <a:off x="164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5935" name="Line 12"/>
            <p:cNvSpPr>
              <a:spLocks noChangeShapeType="1"/>
            </p:cNvSpPr>
            <p:nvPr/>
          </p:nvSpPr>
          <p:spPr bwMode="auto">
            <a:xfrm>
              <a:off x="1920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5936" name="Text Box 13"/>
            <p:cNvSpPr txBox="1">
              <a:spLocks noChangeArrowheads="1"/>
            </p:cNvSpPr>
            <p:nvPr/>
          </p:nvSpPr>
          <p:spPr bwMode="auto">
            <a:xfrm>
              <a:off x="1632" y="1968"/>
              <a:ext cx="32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omic Sans MS" pitchFamily="66" charset="0"/>
                </a:rPr>
                <a:t>Cin</a:t>
              </a:r>
            </a:p>
          </p:txBody>
        </p:sp>
        <p:sp>
          <p:nvSpPr>
            <p:cNvPr id="35937" name="Line 14"/>
            <p:cNvSpPr>
              <a:spLocks noChangeShapeType="1"/>
            </p:cNvSpPr>
            <p:nvPr/>
          </p:nvSpPr>
          <p:spPr bwMode="auto">
            <a:xfrm>
              <a:off x="768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5938" name="Text Box 15"/>
            <p:cNvSpPr txBox="1">
              <a:spLocks noChangeArrowheads="1"/>
            </p:cNvSpPr>
            <p:nvPr/>
          </p:nvSpPr>
          <p:spPr bwMode="auto">
            <a:xfrm>
              <a:off x="864" y="1977"/>
              <a:ext cx="426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omic Sans MS" pitchFamily="66" charset="0"/>
                </a:rPr>
                <a:t>Cout</a:t>
              </a:r>
            </a:p>
          </p:txBody>
        </p:sp>
        <p:sp>
          <p:nvSpPr>
            <p:cNvPr id="35939" name="Line 16"/>
            <p:cNvSpPr>
              <a:spLocks noChangeShapeType="1"/>
            </p:cNvSpPr>
            <p:nvPr/>
          </p:nvSpPr>
          <p:spPr bwMode="auto">
            <a:xfrm>
              <a:off x="1440" y="2592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5940" name="Text Box 17"/>
            <p:cNvSpPr txBox="1">
              <a:spLocks noChangeArrowheads="1"/>
            </p:cNvSpPr>
            <p:nvPr/>
          </p:nvSpPr>
          <p:spPr bwMode="auto">
            <a:xfrm>
              <a:off x="1315" y="2642"/>
              <a:ext cx="23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omic Sans MS" pitchFamily="66" charset="0"/>
                </a:rPr>
                <a:t>S</a:t>
              </a:r>
            </a:p>
          </p:txBody>
        </p:sp>
      </p:grpSp>
      <p:sp>
        <p:nvSpPr>
          <p:cNvPr id="35844" name="Text Box 18"/>
          <p:cNvSpPr txBox="1">
            <a:spLocks noChangeArrowheads="1"/>
          </p:cNvSpPr>
          <p:nvPr/>
        </p:nvSpPr>
        <p:spPr bwMode="auto">
          <a:xfrm>
            <a:off x="7656513" y="2905125"/>
            <a:ext cx="5397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S0</a:t>
            </a:r>
          </a:p>
        </p:txBody>
      </p:sp>
      <p:sp>
        <p:nvSpPr>
          <p:cNvPr id="35845" name="Text Box 19"/>
          <p:cNvSpPr txBox="1">
            <a:spLocks noChangeArrowheads="1"/>
          </p:cNvSpPr>
          <p:nvPr/>
        </p:nvSpPr>
        <p:spPr bwMode="auto">
          <a:xfrm>
            <a:off x="7312025" y="1028700"/>
            <a:ext cx="5524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A0</a:t>
            </a:r>
          </a:p>
        </p:txBody>
      </p:sp>
      <p:sp>
        <p:nvSpPr>
          <p:cNvPr id="35846" name="Text Box 20"/>
          <p:cNvSpPr txBox="1">
            <a:spLocks noChangeArrowheads="1"/>
          </p:cNvSpPr>
          <p:nvPr/>
        </p:nvSpPr>
        <p:spPr bwMode="auto">
          <a:xfrm>
            <a:off x="7966075" y="1028700"/>
            <a:ext cx="5238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B0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03850" y="1003300"/>
            <a:ext cx="1717675" cy="2197963"/>
            <a:chOff x="2736" y="1188"/>
            <a:chExt cx="1296" cy="2083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736" y="1584"/>
              <a:ext cx="1296" cy="1482"/>
              <a:chOff x="768" y="1440"/>
              <a:chExt cx="1296" cy="1482"/>
            </a:xfrm>
          </p:grpSpPr>
          <p:sp>
            <p:nvSpPr>
              <p:cNvPr id="35919" name="Rectangle 23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1008" cy="100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35920" name="Text Box 25"/>
              <p:cNvSpPr txBox="1">
                <a:spLocks noChangeArrowheads="1"/>
              </p:cNvSpPr>
              <p:nvPr/>
            </p:nvSpPr>
            <p:spPr bwMode="auto">
              <a:xfrm>
                <a:off x="1055" y="1584"/>
                <a:ext cx="239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5921" name="Line 26"/>
              <p:cNvSpPr>
                <a:spLocks noChangeShapeType="1"/>
              </p:cNvSpPr>
              <p:nvPr/>
            </p:nvSpPr>
            <p:spPr bwMode="auto">
              <a:xfrm>
                <a:off x="116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35922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584"/>
                <a:ext cx="225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35923" name="Line 28"/>
              <p:cNvSpPr>
                <a:spLocks noChangeShapeType="1"/>
              </p:cNvSpPr>
              <p:nvPr/>
            </p:nvSpPr>
            <p:spPr bwMode="auto">
              <a:xfrm>
                <a:off x="164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35924" name="Line 29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35925" name="Text Box 30"/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329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  <a:latin typeface="Comic Sans MS" pitchFamily="66" charset="0"/>
                  </a:rPr>
                  <a:t>Cin</a:t>
                </a:r>
              </a:p>
            </p:txBody>
          </p:sp>
          <p:sp>
            <p:nvSpPr>
              <p:cNvPr id="35926" name="Line 31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35927" name="Text Box 32"/>
              <p:cNvSpPr txBox="1">
                <a:spLocks noChangeArrowheads="1"/>
              </p:cNvSpPr>
              <p:nvPr/>
            </p:nvSpPr>
            <p:spPr bwMode="auto">
              <a:xfrm>
                <a:off x="864" y="1977"/>
                <a:ext cx="42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  <a:latin typeface="Comic Sans MS" pitchFamily="66" charset="0"/>
                  </a:rPr>
                  <a:t>Cout</a:t>
                </a:r>
              </a:p>
            </p:txBody>
          </p:sp>
          <p:sp>
            <p:nvSpPr>
              <p:cNvPr id="35928" name="Line 33"/>
              <p:cNvSpPr>
                <a:spLocks noChangeShapeType="1"/>
              </p:cNvSpPr>
              <p:nvPr/>
            </p:nvSpPr>
            <p:spPr bwMode="auto">
              <a:xfrm>
                <a:off x="1440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35929" name="Text Box 34"/>
              <p:cNvSpPr txBox="1">
                <a:spLocks noChangeArrowheads="1"/>
              </p:cNvSpPr>
              <p:nvPr/>
            </p:nvSpPr>
            <p:spPr bwMode="auto">
              <a:xfrm>
                <a:off x="1316" y="2630"/>
                <a:ext cx="234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  <a:latin typeface="Comic Sans MS" pitchFamily="66" charset="0"/>
                  </a:rPr>
                  <a:t>S</a:t>
                </a:r>
              </a:p>
            </p:txBody>
          </p:sp>
        </p:grpSp>
        <p:sp>
          <p:nvSpPr>
            <p:cNvPr id="35916" name="Text Box 35"/>
            <p:cNvSpPr txBox="1">
              <a:spLocks noChangeArrowheads="1"/>
            </p:cNvSpPr>
            <p:nvPr/>
          </p:nvSpPr>
          <p:spPr bwMode="auto">
            <a:xfrm>
              <a:off x="3245" y="2979"/>
              <a:ext cx="29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S1</a:t>
              </a:r>
            </a:p>
          </p:txBody>
        </p:sp>
        <p:sp>
          <p:nvSpPr>
            <p:cNvPr id="35917" name="Text Box 36"/>
            <p:cNvSpPr txBox="1">
              <a:spLocks noChangeArrowheads="1"/>
            </p:cNvSpPr>
            <p:nvPr/>
          </p:nvSpPr>
          <p:spPr bwMode="auto">
            <a:xfrm>
              <a:off x="2977" y="1188"/>
              <a:ext cx="29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A1</a:t>
              </a:r>
            </a:p>
          </p:txBody>
        </p:sp>
        <p:sp>
          <p:nvSpPr>
            <p:cNvPr id="35918" name="Text Box 37"/>
            <p:cNvSpPr txBox="1">
              <a:spLocks noChangeArrowheads="1"/>
            </p:cNvSpPr>
            <p:nvPr/>
          </p:nvSpPr>
          <p:spPr bwMode="auto">
            <a:xfrm>
              <a:off x="3470" y="1188"/>
              <a:ext cx="286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B1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814763" y="1003300"/>
            <a:ext cx="1716087" cy="2223359"/>
            <a:chOff x="1536" y="1188"/>
            <a:chExt cx="1296" cy="2107"/>
          </a:xfrm>
        </p:grpSpPr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1536" y="1584"/>
              <a:ext cx="1296" cy="1494"/>
              <a:chOff x="768" y="1440"/>
              <a:chExt cx="1296" cy="1494"/>
            </a:xfrm>
          </p:grpSpPr>
          <p:sp>
            <p:nvSpPr>
              <p:cNvPr id="35904" name="Rectangle 40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1008" cy="100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35905" name="Text Box 42"/>
              <p:cNvSpPr txBox="1">
                <a:spLocks noChangeArrowheads="1"/>
              </p:cNvSpPr>
              <p:nvPr/>
            </p:nvSpPr>
            <p:spPr bwMode="auto">
              <a:xfrm>
                <a:off x="1057" y="1584"/>
                <a:ext cx="239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5906" name="Line 43"/>
              <p:cNvSpPr>
                <a:spLocks noChangeShapeType="1"/>
              </p:cNvSpPr>
              <p:nvPr/>
            </p:nvSpPr>
            <p:spPr bwMode="auto">
              <a:xfrm>
                <a:off x="116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35907" name="Text Box 44"/>
              <p:cNvSpPr txBox="1">
                <a:spLocks noChangeArrowheads="1"/>
              </p:cNvSpPr>
              <p:nvPr/>
            </p:nvSpPr>
            <p:spPr bwMode="auto">
              <a:xfrm>
                <a:off x="1536" y="1584"/>
                <a:ext cx="225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35908" name="Line 45"/>
              <p:cNvSpPr>
                <a:spLocks noChangeShapeType="1"/>
              </p:cNvSpPr>
              <p:nvPr/>
            </p:nvSpPr>
            <p:spPr bwMode="auto">
              <a:xfrm>
                <a:off x="164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35909" name="Line 46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35910" name="Text Box 47"/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330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  <a:latin typeface="Comic Sans MS" pitchFamily="66" charset="0"/>
                  </a:rPr>
                  <a:t>Cin</a:t>
                </a:r>
              </a:p>
            </p:txBody>
          </p:sp>
          <p:sp>
            <p:nvSpPr>
              <p:cNvPr id="35911" name="Line 48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35912" name="Text Box 49"/>
              <p:cNvSpPr txBox="1">
                <a:spLocks noChangeArrowheads="1"/>
              </p:cNvSpPr>
              <p:nvPr/>
            </p:nvSpPr>
            <p:spPr bwMode="auto">
              <a:xfrm>
                <a:off x="864" y="1977"/>
                <a:ext cx="426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  <a:latin typeface="Comic Sans MS" pitchFamily="66" charset="0"/>
                  </a:rPr>
                  <a:t>Cout</a:t>
                </a:r>
              </a:p>
            </p:txBody>
          </p:sp>
          <p:sp>
            <p:nvSpPr>
              <p:cNvPr id="35913" name="Line 50"/>
              <p:cNvSpPr>
                <a:spLocks noChangeShapeType="1"/>
              </p:cNvSpPr>
              <p:nvPr/>
            </p:nvSpPr>
            <p:spPr bwMode="auto">
              <a:xfrm>
                <a:off x="1440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35914" name="Text Box 51"/>
              <p:cNvSpPr txBox="1">
                <a:spLocks noChangeArrowheads="1"/>
              </p:cNvSpPr>
              <p:nvPr/>
            </p:nvSpPr>
            <p:spPr bwMode="auto">
              <a:xfrm>
                <a:off x="1305" y="2642"/>
                <a:ext cx="234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  <a:latin typeface="Comic Sans MS" pitchFamily="66" charset="0"/>
                  </a:rPr>
                  <a:t>S</a:t>
                </a:r>
              </a:p>
            </p:txBody>
          </p:sp>
        </p:grpSp>
        <p:sp>
          <p:nvSpPr>
            <p:cNvPr id="35901" name="Text Box 52"/>
            <p:cNvSpPr txBox="1">
              <a:spLocks noChangeArrowheads="1"/>
            </p:cNvSpPr>
            <p:nvPr/>
          </p:nvSpPr>
          <p:spPr bwMode="auto">
            <a:xfrm>
              <a:off x="2019" y="3003"/>
              <a:ext cx="316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S2</a:t>
              </a:r>
            </a:p>
          </p:txBody>
        </p:sp>
        <p:sp>
          <p:nvSpPr>
            <p:cNvPr id="35902" name="Text Box 53"/>
            <p:cNvSpPr txBox="1">
              <a:spLocks noChangeArrowheads="1"/>
            </p:cNvSpPr>
            <p:nvPr/>
          </p:nvSpPr>
          <p:spPr bwMode="auto">
            <a:xfrm>
              <a:off x="1779" y="1188"/>
              <a:ext cx="321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A2</a:t>
              </a:r>
            </a:p>
          </p:txBody>
        </p:sp>
        <p:sp>
          <p:nvSpPr>
            <p:cNvPr id="35903" name="Text Box 54"/>
            <p:cNvSpPr txBox="1">
              <a:spLocks noChangeArrowheads="1"/>
            </p:cNvSpPr>
            <p:nvPr/>
          </p:nvSpPr>
          <p:spPr bwMode="auto">
            <a:xfrm>
              <a:off x="2272" y="1188"/>
              <a:ext cx="30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2224088" y="1420813"/>
            <a:ext cx="1717675" cy="1564720"/>
            <a:chOff x="768" y="1440"/>
            <a:chExt cx="1296" cy="1482"/>
          </a:xfrm>
        </p:grpSpPr>
        <p:sp>
          <p:nvSpPr>
            <p:cNvPr id="35889" name="Rectangle 57"/>
            <p:cNvSpPr>
              <a:spLocks noChangeArrowheads="1"/>
            </p:cNvSpPr>
            <p:nvPr/>
          </p:nvSpPr>
          <p:spPr bwMode="auto">
            <a:xfrm>
              <a:off x="912" y="1584"/>
              <a:ext cx="1008" cy="100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35890" name="Text Box 59"/>
            <p:cNvSpPr txBox="1">
              <a:spLocks noChangeArrowheads="1"/>
            </p:cNvSpPr>
            <p:nvPr/>
          </p:nvSpPr>
          <p:spPr bwMode="auto">
            <a:xfrm>
              <a:off x="1055" y="1584"/>
              <a:ext cx="23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891" name="Line 60"/>
            <p:cNvSpPr>
              <a:spLocks noChangeShapeType="1"/>
            </p:cNvSpPr>
            <p:nvPr/>
          </p:nvSpPr>
          <p:spPr bwMode="auto">
            <a:xfrm>
              <a:off x="116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5892" name="Text Box 61"/>
            <p:cNvSpPr txBox="1">
              <a:spLocks noChangeArrowheads="1"/>
            </p:cNvSpPr>
            <p:nvPr/>
          </p:nvSpPr>
          <p:spPr bwMode="auto">
            <a:xfrm>
              <a:off x="1536" y="1584"/>
              <a:ext cx="22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5893" name="Line 62"/>
            <p:cNvSpPr>
              <a:spLocks noChangeShapeType="1"/>
            </p:cNvSpPr>
            <p:nvPr/>
          </p:nvSpPr>
          <p:spPr bwMode="auto">
            <a:xfrm>
              <a:off x="164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5894" name="Line 63"/>
            <p:cNvSpPr>
              <a:spLocks noChangeShapeType="1"/>
            </p:cNvSpPr>
            <p:nvPr/>
          </p:nvSpPr>
          <p:spPr bwMode="auto">
            <a:xfrm>
              <a:off x="1920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5895" name="Text Box 64"/>
            <p:cNvSpPr txBox="1">
              <a:spLocks noChangeArrowheads="1"/>
            </p:cNvSpPr>
            <p:nvPr/>
          </p:nvSpPr>
          <p:spPr bwMode="auto">
            <a:xfrm>
              <a:off x="1632" y="1968"/>
              <a:ext cx="32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omic Sans MS" pitchFamily="66" charset="0"/>
                </a:rPr>
                <a:t>Cin</a:t>
              </a:r>
            </a:p>
          </p:txBody>
        </p:sp>
        <p:sp>
          <p:nvSpPr>
            <p:cNvPr id="35896" name="Line 65"/>
            <p:cNvSpPr>
              <a:spLocks noChangeShapeType="1"/>
            </p:cNvSpPr>
            <p:nvPr/>
          </p:nvSpPr>
          <p:spPr bwMode="auto">
            <a:xfrm>
              <a:off x="768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5897" name="Text Box 66"/>
            <p:cNvSpPr txBox="1">
              <a:spLocks noChangeArrowheads="1"/>
            </p:cNvSpPr>
            <p:nvPr/>
          </p:nvSpPr>
          <p:spPr bwMode="auto">
            <a:xfrm>
              <a:off x="864" y="1977"/>
              <a:ext cx="426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omic Sans MS" pitchFamily="66" charset="0"/>
                </a:rPr>
                <a:t>Cout</a:t>
              </a:r>
            </a:p>
          </p:txBody>
        </p:sp>
        <p:sp>
          <p:nvSpPr>
            <p:cNvPr id="35898" name="Line 67"/>
            <p:cNvSpPr>
              <a:spLocks noChangeShapeType="1"/>
            </p:cNvSpPr>
            <p:nvPr/>
          </p:nvSpPr>
          <p:spPr bwMode="auto">
            <a:xfrm>
              <a:off x="1440" y="2592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5899" name="Text Box 68"/>
            <p:cNvSpPr txBox="1">
              <a:spLocks noChangeArrowheads="1"/>
            </p:cNvSpPr>
            <p:nvPr/>
          </p:nvSpPr>
          <p:spPr bwMode="auto">
            <a:xfrm>
              <a:off x="1307" y="2630"/>
              <a:ext cx="23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omic Sans MS" pitchFamily="66" charset="0"/>
                </a:rPr>
                <a:t>S</a:t>
              </a:r>
            </a:p>
          </p:txBody>
        </p:sp>
      </p:grpSp>
      <p:sp>
        <p:nvSpPr>
          <p:cNvPr id="35850" name="Text Box 69"/>
          <p:cNvSpPr txBox="1">
            <a:spLocks noChangeArrowheads="1"/>
          </p:cNvSpPr>
          <p:nvPr/>
        </p:nvSpPr>
        <p:spPr bwMode="auto">
          <a:xfrm>
            <a:off x="2924175" y="2881313"/>
            <a:ext cx="5397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S3</a:t>
            </a:r>
          </a:p>
        </p:txBody>
      </p:sp>
      <p:sp>
        <p:nvSpPr>
          <p:cNvPr id="35851" name="Text Box 70"/>
          <p:cNvSpPr txBox="1">
            <a:spLocks noChangeArrowheads="1"/>
          </p:cNvSpPr>
          <p:nvPr/>
        </p:nvSpPr>
        <p:spPr bwMode="auto">
          <a:xfrm>
            <a:off x="2541588" y="990600"/>
            <a:ext cx="5524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A3</a:t>
            </a:r>
          </a:p>
        </p:txBody>
      </p:sp>
      <p:sp>
        <p:nvSpPr>
          <p:cNvPr id="35852" name="Text Box 71"/>
          <p:cNvSpPr txBox="1">
            <a:spLocks noChangeArrowheads="1"/>
          </p:cNvSpPr>
          <p:nvPr/>
        </p:nvSpPr>
        <p:spPr bwMode="auto">
          <a:xfrm>
            <a:off x="3198813" y="990600"/>
            <a:ext cx="5238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B3</a:t>
            </a:r>
          </a:p>
        </p:txBody>
      </p:sp>
      <p:sp>
        <p:nvSpPr>
          <p:cNvPr id="35853" name="Text Box 72"/>
          <p:cNvSpPr txBox="1">
            <a:spLocks noChangeArrowheads="1"/>
          </p:cNvSpPr>
          <p:nvPr/>
        </p:nvSpPr>
        <p:spPr bwMode="auto">
          <a:xfrm>
            <a:off x="1587500" y="1574800"/>
            <a:ext cx="8953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Carry</a:t>
            </a:r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8585200" y="2079625"/>
            <a:ext cx="254000" cy="203200"/>
            <a:chOff x="5136" y="2208"/>
            <a:chExt cx="192" cy="192"/>
          </a:xfrm>
        </p:grpSpPr>
        <p:grpSp>
          <p:nvGrpSpPr>
            <p:cNvPr id="9" name="Group 74"/>
            <p:cNvGrpSpPr>
              <a:grpSpLocks/>
            </p:cNvGrpSpPr>
            <p:nvPr/>
          </p:nvGrpSpPr>
          <p:grpSpPr bwMode="auto">
            <a:xfrm>
              <a:off x="5136" y="2352"/>
              <a:ext cx="192" cy="48"/>
              <a:chOff x="5136" y="2352"/>
              <a:chExt cx="192" cy="48"/>
            </a:xfrm>
          </p:grpSpPr>
          <p:sp>
            <p:nvSpPr>
              <p:cNvPr id="35886" name="Line 75"/>
              <p:cNvSpPr>
                <a:spLocks noChangeShapeType="1"/>
              </p:cNvSpPr>
              <p:nvPr/>
            </p:nvSpPr>
            <p:spPr bwMode="auto">
              <a:xfrm>
                <a:off x="5136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87" name="Line 76"/>
              <p:cNvSpPr>
                <a:spLocks noChangeShapeType="1"/>
              </p:cNvSpPr>
              <p:nvPr/>
            </p:nvSpPr>
            <p:spPr bwMode="auto">
              <a:xfrm>
                <a:off x="5164" y="237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88" name="Line 77"/>
              <p:cNvSpPr>
                <a:spLocks noChangeShapeType="1"/>
              </p:cNvSpPr>
              <p:nvPr/>
            </p:nvSpPr>
            <p:spPr bwMode="auto">
              <a:xfrm>
                <a:off x="519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5885" name="Line 78"/>
            <p:cNvSpPr>
              <a:spLocks noChangeShapeType="1"/>
            </p:cNvSpPr>
            <p:nvPr/>
          </p:nvSpPr>
          <p:spPr bwMode="auto">
            <a:xfrm flipH="1" flipV="1">
              <a:off x="5232" y="2208"/>
              <a:ext cx="5" cy="13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5855" name="Line 80"/>
          <p:cNvSpPr>
            <a:spLocks noChangeShapeType="1"/>
          </p:cNvSpPr>
          <p:nvPr/>
        </p:nvSpPr>
        <p:spPr bwMode="auto">
          <a:xfrm flipH="1">
            <a:off x="1447800" y="207645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10" name="Group 90"/>
          <p:cNvGrpSpPr>
            <a:grpSpLocks/>
          </p:cNvGrpSpPr>
          <p:nvPr/>
        </p:nvGrpSpPr>
        <p:grpSpPr bwMode="auto">
          <a:xfrm flipH="1">
            <a:off x="990600" y="2895600"/>
            <a:ext cx="1066800" cy="762000"/>
            <a:chOff x="2256" y="3024"/>
            <a:chExt cx="672" cy="480"/>
          </a:xfrm>
        </p:grpSpPr>
        <p:sp>
          <p:nvSpPr>
            <p:cNvPr id="35880" name="AutoShape 81"/>
            <p:cNvSpPr>
              <a:spLocks noChangeArrowheads="1"/>
            </p:cNvSpPr>
            <p:nvPr/>
          </p:nvSpPr>
          <p:spPr bwMode="auto">
            <a:xfrm rot="10800000">
              <a:off x="2496" y="3024"/>
              <a:ext cx="432" cy="480"/>
            </a:xfrm>
            <a:prstGeom prst="moon">
              <a:avLst>
                <a:gd name="adj" fmla="val 82292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881" name="Arc 82"/>
            <p:cNvSpPr>
              <a:spLocks/>
            </p:cNvSpPr>
            <p:nvPr/>
          </p:nvSpPr>
          <p:spPr bwMode="auto">
            <a:xfrm rot="10800000">
              <a:off x="2304" y="3024"/>
              <a:ext cx="191" cy="472"/>
            </a:xfrm>
            <a:custGeom>
              <a:avLst/>
              <a:gdLst>
                <a:gd name="T0" fmla="*/ 96 w 21600"/>
                <a:gd name="T1" fmla="*/ 472 h 37241"/>
                <a:gd name="T2" fmla="*/ 92 w 21600"/>
                <a:gd name="T3" fmla="*/ 0 h 37241"/>
                <a:gd name="T4" fmla="*/ 191 w 21600"/>
                <a:gd name="T5" fmla="*/ 234 h 3724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241"/>
                <a:gd name="T11" fmla="*/ 21600 w 21600"/>
                <a:gd name="T12" fmla="*/ 37241 h 37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241" fill="none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</a:path>
                <a:path w="21600" h="37241" stroke="0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  <a:lnTo>
                    <a:pt x="21600" y="18478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82" name="Line 83"/>
            <p:cNvSpPr>
              <a:spLocks noChangeShapeType="1"/>
            </p:cNvSpPr>
            <p:nvPr/>
          </p:nvSpPr>
          <p:spPr bwMode="auto">
            <a:xfrm rot="10800000">
              <a:off x="2256" y="3120"/>
              <a:ext cx="30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83" name="Line 84"/>
            <p:cNvSpPr>
              <a:spLocks noChangeShapeType="1"/>
            </p:cNvSpPr>
            <p:nvPr/>
          </p:nvSpPr>
          <p:spPr bwMode="auto">
            <a:xfrm rot="10800000" flipH="1">
              <a:off x="2256" y="3408"/>
              <a:ext cx="30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5857" name="Line 91"/>
          <p:cNvSpPr>
            <a:spLocks noChangeShapeType="1"/>
          </p:cNvSpPr>
          <p:nvPr/>
        </p:nvSpPr>
        <p:spPr bwMode="auto">
          <a:xfrm flipV="1">
            <a:off x="2057400" y="2057400"/>
            <a:ext cx="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858" name="Line 92"/>
          <p:cNvSpPr>
            <a:spLocks noChangeShapeType="1"/>
          </p:cNvSpPr>
          <p:nvPr/>
        </p:nvSpPr>
        <p:spPr bwMode="auto">
          <a:xfrm>
            <a:off x="3886200" y="2057400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859" name="Line 93"/>
          <p:cNvSpPr>
            <a:spLocks noChangeShapeType="1"/>
          </p:cNvSpPr>
          <p:nvPr/>
        </p:nvSpPr>
        <p:spPr bwMode="auto">
          <a:xfrm>
            <a:off x="1981200" y="3505200"/>
            <a:ext cx="1905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860" name="Oval 94"/>
          <p:cNvSpPr>
            <a:spLocks noChangeArrowheads="1"/>
          </p:cNvSpPr>
          <p:nvPr/>
        </p:nvSpPr>
        <p:spPr bwMode="auto">
          <a:xfrm>
            <a:off x="3848100" y="203835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861" name="Oval 95"/>
          <p:cNvSpPr>
            <a:spLocks noChangeArrowheads="1"/>
          </p:cNvSpPr>
          <p:nvPr/>
        </p:nvSpPr>
        <p:spPr bwMode="auto">
          <a:xfrm>
            <a:off x="2019300" y="20288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5862" name="Line 96"/>
          <p:cNvSpPr>
            <a:spLocks noChangeShapeType="1"/>
          </p:cNvSpPr>
          <p:nvPr/>
        </p:nvSpPr>
        <p:spPr bwMode="auto">
          <a:xfrm>
            <a:off x="762000" y="3276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863" name="Text Box 97"/>
          <p:cNvSpPr txBox="1">
            <a:spLocks noChangeArrowheads="1"/>
          </p:cNvSpPr>
          <p:nvPr/>
        </p:nvSpPr>
        <p:spPr bwMode="auto">
          <a:xfrm>
            <a:off x="0" y="3365500"/>
            <a:ext cx="15176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Overflow/</a:t>
            </a:r>
          </a:p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Underflow</a:t>
            </a:r>
          </a:p>
        </p:txBody>
      </p:sp>
      <p:grpSp>
        <p:nvGrpSpPr>
          <p:cNvPr id="11" name="Group 113"/>
          <p:cNvGrpSpPr>
            <a:grpSpLocks/>
          </p:cNvGrpSpPr>
          <p:nvPr/>
        </p:nvGrpSpPr>
        <p:grpSpPr bwMode="auto">
          <a:xfrm>
            <a:off x="200025" y="4343400"/>
            <a:ext cx="7191375" cy="1966913"/>
            <a:chOff x="126" y="2736"/>
            <a:chExt cx="4530" cy="1239"/>
          </a:xfrm>
        </p:grpSpPr>
        <p:sp>
          <p:nvSpPr>
            <p:cNvPr id="808034" name="Text Box 98"/>
            <p:cNvSpPr txBox="1">
              <a:spLocks noChangeArrowheads="1"/>
            </p:cNvSpPr>
            <p:nvPr/>
          </p:nvSpPr>
          <p:spPr bwMode="auto">
            <a:xfrm>
              <a:off x="2064" y="2736"/>
              <a:ext cx="2592" cy="8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dirty="0">
                <a:latin typeface="Comic Sans MS" pitchFamily="66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n-bit Adder/</a:t>
              </a:r>
              <a:r>
                <a:rPr lang="en-US" sz="2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Subtractor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spcBef>
                  <a:spcPct val="50000"/>
                </a:spcBef>
                <a:defRPr/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12" name="Group 99"/>
            <p:cNvGrpSpPr>
              <a:grpSpLocks/>
            </p:cNvGrpSpPr>
            <p:nvPr/>
          </p:nvGrpSpPr>
          <p:grpSpPr bwMode="auto">
            <a:xfrm flipH="1">
              <a:off x="1104" y="3456"/>
              <a:ext cx="672" cy="480"/>
              <a:chOff x="2256" y="3024"/>
              <a:chExt cx="672" cy="480"/>
            </a:xfrm>
          </p:grpSpPr>
          <p:sp>
            <p:nvSpPr>
              <p:cNvPr id="35876" name="AutoShape 100"/>
              <p:cNvSpPr>
                <a:spLocks noChangeArrowheads="1"/>
              </p:cNvSpPr>
              <p:nvPr/>
            </p:nvSpPr>
            <p:spPr bwMode="auto">
              <a:xfrm rot="10800000">
                <a:off x="2496" y="3024"/>
                <a:ext cx="432" cy="480"/>
              </a:xfrm>
              <a:prstGeom prst="moon">
                <a:avLst>
                  <a:gd name="adj" fmla="val 82292"/>
                </a:avLst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5877" name="Arc 101"/>
              <p:cNvSpPr>
                <a:spLocks/>
              </p:cNvSpPr>
              <p:nvPr/>
            </p:nvSpPr>
            <p:spPr bwMode="auto">
              <a:xfrm rot="10800000">
                <a:off x="2304" y="3024"/>
                <a:ext cx="191" cy="472"/>
              </a:xfrm>
              <a:custGeom>
                <a:avLst/>
                <a:gdLst>
                  <a:gd name="T0" fmla="*/ 96 w 21600"/>
                  <a:gd name="T1" fmla="*/ 472 h 37241"/>
                  <a:gd name="T2" fmla="*/ 92 w 21600"/>
                  <a:gd name="T3" fmla="*/ 0 h 37241"/>
                  <a:gd name="T4" fmla="*/ 191 w 21600"/>
                  <a:gd name="T5" fmla="*/ 234 h 3724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241"/>
                  <a:gd name="T11" fmla="*/ 21600 w 21600"/>
                  <a:gd name="T12" fmla="*/ 37241 h 372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241" fill="none" extrusionOk="0">
                    <a:moveTo>
                      <a:pt x="10899" y="37240"/>
                    </a:moveTo>
                    <a:cubicBezTo>
                      <a:pt x="4160" y="33397"/>
                      <a:pt x="0" y="26235"/>
                      <a:pt x="0" y="18478"/>
                    </a:cubicBezTo>
                    <a:cubicBezTo>
                      <a:pt x="-1" y="10920"/>
                      <a:pt x="3949" y="3913"/>
                      <a:pt x="10414" y="-1"/>
                    </a:cubicBezTo>
                  </a:path>
                  <a:path w="21600" h="37241" stroke="0" extrusionOk="0">
                    <a:moveTo>
                      <a:pt x="10899" y="37240"/>
                    </a:moveTo>
                    <a:cubicBezTo>
                      <a:pt x="4160" y="33397"/>
                      <a:pt x="0" y="26235"/>
                      <a:pt x="0" y="18478"/>
                    </a:cubicBezTo>
                    <a:cubicBezTo>
                      <a:pt x="-1" y="10920"/>
                      <a:pt x="3949" y="3913"/>
                      <a:pt x="10414" y="-1"/>
                    </a:cubicBezTo>
                    <a:lnTo>
                      <a:pt x="21600" y="18478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78" name="Line 102"/>
              <p:cNvSpPr>
                <a:spLocks noChangeShapeType="1"/>
              </p:cNvSpPr>
              <p:nvPr/>
            </p:nvSpPr>
            <p:spPr bwMode="auto">
              <a:xfrm rot="10800000">
                <a:off x="2256" y="3120"/>
                <a:ext cx="302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79" name="Line 103"/>
              <p:cNvSpPr>
                <a:spLocks noChangeShapeType="1"/>
              </p:cNvSpPr>
              <p:nvPr/>
            </p:nvSpPr>
            <p:spPr bwMode="auto">
              <a:xfrm rot="10800000" flipH="1">
                <a:off x="2256" y="3408"/>
                <a:ext cx="302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5867" name="Line 104"/>
            <p:cNvSpPr>
              <a:spLocks noChangeShapeType="1"/>
            </p:cNvSpPr>
            <p:nvPr/>
          </p:nvSpPr>
          <p:spPr bwMode="auto">
            <a:xfrm>
              <a:off x="960" y="3696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868" name="Text Box 105"/>
            <p:cNvSpPr txBox="1">
              <a:spLocks noChangeArrowheads="1"/>
            </p:cNvSpPr>
            <p:nvPr/>
          </p:nvSpPr>
          <p:spPr bwMode="auto">
            <a:xfrm>
              <a:off x="126" y="3264"/>
              <a:ext cx="956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Overflow/</a:t>
              </a:r>
            </a:p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Underflow</a:t>
              </a:r>
            </a:p>
          </p:txBody>
        </p:sp>
        <p:sp>
          <p:nvSpPr>
            <p:cNvPr id="35869" name="Line 106"/>
            <p:cNvSpPr>
              <a:spLocks noChangeShapeType="1"/>
            </p:cNvSpPr>
            <p:nvPr/>
          </p:nvSpPr>
          <p:spPr bwMode="auto">
            <a:xfrm>
              <a:off x="1728" y="3840"/>
              <a:ext cx="5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870" name="Line 107"/>
            <p:cNvSpPr>
              <a:spLocks noChangeShapeType="1"/>
            </p:cNvSpPr>
            <p:nvPr/>
          </p:nvSpPr>
          <p:spPr bwMode="auto">
            <a:xfrm flipV="1">
              <a:off x="2256" y="3600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871" name="Line 108"/>
            <p:cNvSpPr>
              <a:spLocks noChangeShapeType="1"/>
            </p:cNvSpPr>
            <p:nvPr/>
          </p:nvSpPr>
          <p:spPr bwMode="auto">
            <a:xfrm flipH="1">
              <a:off x="912" y="3120"/>
              <a:ext cx="11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872" name="Line 109"/>
            <p:cNvSpPr>
              <a:spLocks noChangeShapeType="1"/>
            </p:cNvSpPr>
            <p:nvPr/>
          </p:nvSpPr>
          <p:spPr bwMode="auto">
            <a:xfrm flipV="1">
              <a:off x="1776" y="3120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873" name="Oval 110"/>
            <p:cNvSpPr>
              <a:spLocks noChangeArrowheads="1"/>
            </p:cNvSpPr>
            <p:nvPr/>
          </p:nvSpPr>
          <p:spPr bwMode="auto">
            <a:xfrm>
              <a:off x="1752" y="309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5874" name="Text Box 111"/>
            <p:cNvSpPr txBox="1">
              <a:spLocks noChangeArrowheads="1"/>
            </p:cNvSpPr>
            <p:nvPr/>
          </p:nvSpPr>
          <p:spPr bwMode="auto">
            <a:xfrm>
              <a:off x="998" y="2901"/>
              <a:ext cx="22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Cn</a:t>
              </a:r>
            </a:p>
          </p:txBody>
        </p:sp>
        <p:sp>
          <p:nvSpPr>
            <p:cNvPr id="35875" name="Text Box 112"/>
            <p:cNvSpPr txBox="1">
              <a:spLocks noChangeArrowheads="1"/>
            </p:cNvSpPr>
            <p:nvPr/>
          </p:nvSpPr>
          <p:spPr bwMode="auto">
            <a:xfrm>
              <a:off x="1963" y="3801"/>
              <a:ext cx="30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Cn-1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0"/>
            <a:ext cx="8064500" cy="10207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Design by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Contractio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n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00150"/>
            <a:ext cx="8424862" cy="5027613"/>
          </a:xfrm>
        </p:spPr>
        <p:txBody>
          <a:bodyPr/>
          <a:lstStyle/>
          <a:p>
            <a:r>
              <a:rPr lang="en-US" sz="2400" dirty="0" smtClean="0">
                <a:latin typeface="Comic Sans MS" pitchFamily="66" charset="0"/>
              </a:rPr>
              <a:t>Contraction is a technique for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simplifying</a:t>
            </a:r>
            <a:r>
              <a:rPr lang="en-US" sz="2400" dirty="0" smtClean="0">
                <a:latin typeface="Comic Sans MS" pitchFamily="66" charset="0"/>
              </a:rPr>
              <a:t> the logic in a functional block to implement a different function</a:t>
            </a:r>
          </a:p>
          <a:p>
            <a:r>
              <a:rPr lang="en-US" sz="2400" dirty="0" smtClean="0">
                <a:latin typeface="Comic Sans MS" pitchFamily="66" charset="0"/>
              </a:rPr>
              <a:t>Contraction of a ripple carry adder to </a:t>
            </a:r>
            <a:r>
              <a:rPr lang="en-US" sz="2400" dirty="0" err="1" smtClean="0">
                <a:latin typeface="Comic Sans MS" pitchFamily="66" charset="0"/>
              </a:rPr>
              <a:t>incrementer</a:t>
            </a:r>
            <a:r>
              <a:rPr lang="en-US" sz="2400" dirty="0" smtClean="0">
                <a:latin typeface="Comic Sans MS" pitchFamily="66" charset="0"/>
              </a:rPr>
              <a:t> for </a:t>
            </a:r>
            <a:r>
              <a:rPr lang="en-US" sz="2400" i="1" dirty="0" smtClean="0">
                <a:latin typeface="Comic Sans MS" pitchFamily="66" charset="0"/>
              </a:rPr>
              <a:t>n</a:t>
            </a:r>
            <a:r>
              <a:rPr lang="en-US" sz="2400" dirty="0" smtClean="0">
                <a:latin typeface="Comic Sans MS" pitchFamily="66" charset="0"/>
              </a:rPr>
              <a:t> = 3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Set B = 001</a:t>
            </a:r>
          </a:p>
          <a:p>
            <a:pPr lvl="1"/>
            <a:endParaRPr lang="en-US" sz="2000" dirty="0" smtClean="0">
              <a:latin typeface="Comic Sans MS" pitchFamily="66" charset="0"/>
            </a:endParaRPr>
          </a:p>
          <a:p>
            <a:pPr lvl="1"/>
            <a:endParaRPr lang="en-US" sz="2000" dirty="0" smtClean="0">
              <a:latin typeface="Comic Sans MS" pitchFamily="66" charset="0"/>
            </a:endParaRPr>
          </a:p>
          <a:p>
            <a:pPr lvl="1"/>
            <a:endParaRPr lang="en-US" sz="2000" dirty="0" smtClean="0">
              <a:latin typeface="Comic Sans MS" pitchFamily="66" charset="0"/>
            </a:endParaRPr>
          </a:p>
          <a:p>
            <a:pPr lvl="1"/>
            <a:endParaRPr lang="en-US" sz="2000" dirty="0" smtClean="0">
              <a:latin typeface="Comic Sans MS" pitchFamily="66" charset="0"/>
            </a:endParaRPr>
          </a:p>
        </p:txBody>
      </p:sp>
      <p:pic>
        <p:nvPicPr>
          <p:cNvPr id="7173" name="Picture 2" descr="60763923"/>
          <p:cNvPicPr>
            <a:picLocks noChangeAspect="1" noChangeArrowheads="1"/>
          </p:cNvPicPr>
          <p:nvPr/>
        </p:nvPicPr>
        <p:blipFill>
          <a:blip r:embed="rId2" cstate="print"/>
          <a:srcRect l="11325" t="6854" r="19872" b="66821"/>
          <a:stretch>
            <a:fillRect/>
          </a:stretch>
        </p:blipFill>
        <p:spPr bwMode="auto">
          <a:xfrm>
            <a:off x="1079500" y="2844800"/>
            <a:ext cx="72485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AutoShape 6"/>
          <p:cNvSpPr>
            <a:spLocks noChangeAspect="1" noChangeArrowheads="1"/>
          </p:cNvSpPr>
          <p:nvPr/>
        </p:nvSpPr>
        <p:spPr bwMode="auto">
          <a:xfrm>
            <a:off x="598488" y="2797175"/>
            <a:ext cx="7896225" cy="3354388"/>
          </a:xfrm>
          <a:prstGeom prst="rect">
            <a:avLst/>
          </a:prstGeom>
          <a:noFill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Unsigned Integer Multiplier </a:t>
            </a:r>
            <a:r>
              <a:rPr lang="en-US" sz="3600" b="1" dirty="0" smtClean="0">
                <a:latin typeface="Comic Sans MS" pitchFamily="66" charset="0"/>
              </a:rPr>
              <a:t>(2-bit)</a:t>
            </a:r>
          </a:p>
        </p:txBody>
      </p:sp>
      <p:sp>
        <p:nvSpPr>
          <p:cNvPr id="8196" name="Text Box 46"/>
          <p:cNvSpPr txBox="1">
            <a:spLocks noChangeArrowheads="1"/>
          </p:cNvSpPr>
          <p:nvPr/>
        </p:nvSpPr>
        <p:spPr bwMode="auto">
          <a:xfrm>
            <a:off x="4600575" y="4048125"/>
            <a:ext cx="3175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s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92100" y="2736850"/>
            <a:ext cx="4178300" cy="2668588"/>
            <a:chOff x="72" y="1583"/>
            <a:chExt cx="2472" cy="1717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84" y="1583"/>
              <a:ext cx="2160" cy="1712"/>
              <a:chOff x="384" y="1583"/>
              <a:chExt cx="2160" cy="1712"/>
            </a:xfrm>
          </p:grpSpPr>
          <p:graphicFrame>
            <p:nvGraphicFramePr>
              <p:cNvPr id="8194" name="Object 2"/>
              <p:cNvGraphicFramePr>
                <a:graphicFrameLocks noChangeAspect="1"/>
              </p:cNvGraphicFramePr>
              <p:nvPr/>
            </p:nvGraphicFramePr>
            <p:xfrm>
              <a:off x="384" y="1583"/>
              <a:ext cx="2160" cy="1278"/>
            </p:xfrm>
            <a:graphic>
              <a:graphicData uri="http://schemas.openxmlformats.org/presentationml/2006/ole">
                <p:oleObj spid="_x0000_s7170" name="Denklem" r:id="rId4" imgW="2019240" imgH="1193760" progId="Equation.3">
                  <p:embed/>
                </p:oleObj>
              </a:graphicData>
            </a:graphic>
          </p:graphicFrame>
          <p:sp>
            <p:nvSpPr>
              <p:cNvPr id="8246" name="Freeform 11"/>
              <p:cNvSpPr>
                <a:spLocks/>
              </p:cNvSpPr>
              <p:nvPr/>
            </p:nvSpPr>
            <p:spPr bwMode="auto">
              <a:xfrm>
                <a:off x="593" y="2154"/>
                <a:ext cx="797" cy="859"/>
              </a:xfrm>
              <a:custGeom>
                <a:avLst/>
                <a:gdLst>
                  <a:gd name="T0" fmla="*/ 797 w 797"/>
                  <a:gd name="T1" fmla="*/ 754 h 859"/>
                  <a:gd name="T2" fmla="*/ 659 w 797"/>
                  <a:gd name="T3" fmla="*/ 859 h 859"/>
                  <a:gd name="T4" fmla="*/ 559 w 797"/>
                  <a:gd name="T5" fmla="*/ 837 h 859"/>
                  <a:gd name="T6" fmla="*/ 465 w 797"/>
                  <a:gd name="T7" fmla="*/ 776 h 859"/>
                  <a:gd name="T8" fmla="*/ 432 w 797"/>
                  <a:gd name="T9" fmla="*/ 737 h 859"/>
                  <a:gd name="T10" fmla="*/ 398 w 797"/>
                  <a:gd name="T11" fmla="*/ 687 h 859"/>
                  <a:gd name="T12" fmla="*/ 365 w 797"/>
                  <a:gd name="T13" fmla="*/ 610 h 859"/>
                  <a:gd name="T14" fmla="*/ 349 w 797"/>
                  <a:gd name="T15" fmla="*/ 477 h 859"/>
                  <a:gd name="T16" fmla="*/ 293 w 797"/>
                  <a:gd name="T17" fmla="*/ 178 h 859"/>
                  <a:gd name="T18" fmla="*/ 249 w 797"/>
                  <a:gd name="T19" fmla="*/ 72 h 859"/>
                  <a:gd name="T20" fmla="*/ 149 w 797"/>
                  <a:gd name="T21" fmla="*/ 23 h 859"/>
                  <a:gd name="T22" fmla="*/ 83 w 797"/>
                  <a:gd name="T23" fmla="*/ 0 h 859"/>
                  <a:gd name="T24" fmla="*/ 22 w 797"/>
                  <a:gd name="T25" fmla="*/ 23 h 859"/>
                  <a:gd name="T26" fmla="*/ 0 w 797"/>
                  <a:gd name="T27" fmla="*/ 139 h 8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97"/>
                  <a:gd name="T43" fmla="*/ 0 h 859"/>
                  <a:gd name="T44" fmla="*/ 797 w 797"/>
                  <a:gd name="T45" fmla="*/ 859 h 85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97" h="859">
                    <a:moveTo>
                      <a:pt x="797" y="754"/>
                    </a:moveTo>
                    <a:cubicBezTo>
                      <a:pt x="775" y="823"/>
                      <a:pt x="726" y="847"/>
                      <a:pt x="659" y="859"/>
                    </a:cubicBezTo>
                    <a:cubicBezTo>
                      <a:pt x="624" y="854"/>
                      <a:pt x="593" y="845"/>
                      <a:pt x="559" y="837"/>
                    </a:cubicBezTo>
                    <a:cubicBezTo>
                      <a:pt x="548" y="828"/>
                      <a:pt x="469" y="781"/>
                      <a:pt x="465" y="776"/>
                    </a:cubicBezTo>
                    <a:cubicBezTo>
                      <a:pt x="443" y="748"/>
                      <a:pt x="454" y="761"/>
                      <a:pt x="432" y="737"/>
                    </a:cubicBezTo>
                    <a:cubicBezTo>
                      <a:pt x="425" y="716"/>
                      <a:pt x="410" y="706"/>
                      <a:pt x="398" y="687"/>
                    </a:cubicBezTo>
                    <a:cubicBezTo>
                      <a:pt x="390" y="661"/>
                      <a:pt x="377" y="634"/>
                      <a:pt x="365" y="610"/>
                    </a:cubicBezTo>
                    <a:cubicBezTo>
                      <a:pt x="358" y="560"/>
                      <a:pt x="354" y="533"/>
                      <a:pt x="349" y="477"/>
                    </a:cubicBezTo>
                    <a:cubicBezTo>
                      <a:pt x="340" y="378"/>
                      <a:pt x="325" y="273"/>
                      <a:pt x="293" y="178"/>
                    </a:cubicBezTo>
                    <a:cubicBezTo>
                      <a:pt x="282" y="145"/>
                      <a:pt x="274" y="97"/>
                      <a:pt x="249" y="72"/>
                    </a:cubicBezTo>
                    <a:cubicBezTo>
                      <a:pt x="221" y="43"/>
                      <a:pt x="187" y="32"/>
                      <a:pt x="149" y="23"/>
                    </a:cubicBezTo>
                    <a:cubicBezTo>
                      <a:pt x="127" y="12"/>
                      <a:pt x="106" y="8"/>
                      <a:pt x="83" y="0"/>
                    </a:cubicBezTo>
                    <a:cubicBezTo>
                      <a:pt x="58" y="5"/>
                      <a:pt x="43" y="9"/>
                      <a:pt x="22" y="23"/>
                    </a:cubicBezTo>
                    <a:cubicBezTo>
                      <a:pt x="6" y="65"/>
                      <a:pt x="0" y="93"/>
                      <a:pt x="0" y="139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47" name="Text Box 12"/>
              <p:cNvSpPr txBox="1">
                <a:spLocks noChangeArrowheads="1"/>
              </p:cNvSpPr>
              <p:nvPr/>
            </p:nvSpPr>
            <p:spPr bwMode="auto">
              <a:xfrm>
                <a:off x="1046" y="3024"/>
                <a:ext cx="515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FF"/>
                    </a:solidFill>
                    <a:latin typeface="Comic Sans MS" pitchFamily="66" charset="0"/>
                  </a:rPr>
                  <a:t>carry</a:t>
                </a:r>
              </a:p>
            </p:txBody>
          </p:sp>
        </p:grpSp>
        <p:sp>
          <p:nvSpPr>
            <p:cNvPr id="8244" name="Freeform 51"/>
            <p:cNvSpPr>
              <a:spLocks/>
            </p:cNvSpPr>
            <p:nvPr/>
          </p:nvSpPr>
          <p:spPr bwMode="auto">
            <a:xfrm>
              <a:off x="72" y="2260"/>
              <a:ext cx="487" cy="788"/>
            </a:xfrm>
            <a:custGeom>
              <a:avLst/>
              <a:gdLst>
                <a:gd name="T0" fmla="*/ 487 w 487"/>
                <a:gd name="T1" fmla="*/ 686 h 788"/>
                <a:gd name="T2" fmla="*/ 449 w 487"/>
                <a:gd name="T3" fmla="*/ 753 h 788"/>
                <a:gd name="T4" fmla="*/ 377 w 487"/>
                <a:gd name="T5" fmla="*/ 781 h 788"/>
                <a:gd name="T6" fmla="*/ 233 w 487"/>
                <a:gd name="T7" fmla="*/ 753 h 788"/>
                <a:gd name="T8" fmla="*/ 177 w 487"/>
                <a:gd name="T9" fmla="*/ 659 h 788"/>
                <a:gd name="T10" fmla="*/ 155 w 487"/>
                <a:gd name="T11" fmla="*/ 565 h 788"/>
                <a:gd name="T12" fmla="*/ 166 w 487"/>
                <a:gd name="T13" fmla="*/ 310 h 788"/>
                <a:gd name="T14" fmla="*/ 83 w 487"/>
                <a:gd name="T15" fmla="*/ 0 h 788"/>
                <a:gd name="T16" fmla="*/ 28 w 487"/>
                <a:gd name="T17" fmla="*/ 11 h 788"/>
                <a:gd name="T18" fmla="*/ 0 w 487"/>
                <a:gd name="T19" fmla="*/ 94 h 7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7"/>
                <a:gd name="T31" fmla="*/ 0 h 788"/>
                <a:gd name="T32" fmla="*/ 487 w 487"/>
                <a:gd name="T33" fmla="*/ 788 h 7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7" h="788">
                  <a:moveTo>
                    <a:pt x="487" y="686"/>
                  </a:moveTo>
                  <a:cubicBezTo>
                    <a:pt x="479" y="707"/>
                    <a:pt x="467" y="738"/>
                    <a:pt x="449" y="753"/>
                  </a:cubicBezTo>
                  <a:cubicBezTo>
                    <a:pt x="433" y="766"/>
                    <a:pt x="397" y="771"/>
                    <a:pt x="377" y="781"/>
                  </a:cubicBezTo>
                  <a:cubicBezTo>
                    <a:pt x="297" y="776"/>
                    <a:pt x="284" y="788"/>
                    <a:pt x="233" y="753"/>
                  </a:cubicBezTo>
                  <a:cubicBezTo>
                    <a:pt x="213" y="722"/>
                    <a:pt x="194" y="692"/>
                    <a:pt x="177" y="659"/>
                  </a:cubicBezTo>
                  <a:cubicBezTo>
                    <a:pt x="170" y="627"/>
                    <a:pt x="161" y="597"/>
                    <a:pt x="155" y="565"/>
                  </a:cubicBezTo>
                  <a:cubicBezTo>
                    <a:pt x="158" y="480"/>
                    <a:pt x="166" y="395"/>
                    <a:pt x="166" y="310"/>
                  </a:cubicBezTo>
                  <a:cubicBezTo>
                    <a:pt x="166" y="192"/>
                    <a:pt x="219" y="31"/>
                    <a:pt x="83" y="0"/>
                  </a:cubicBezTo>
                  <a:cubicBezTo>
                    <a:pt x="79" y="1"/>
                    <a:pt x="36" y="6"/>
                    <a:pt x="28" y="11"/>
                  </a:cubicBezTo>
                  <a:cubicBezTo>
                    <a:pt x="9" y="24"/>
                    <a:pt x="0" y="73"/>
                    <a:pt x="0" y="9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45" name="Text Box 52"/>
            <p:cNvSpPr txBox="1">
              <a:spLocks noChangeArrowheads="1"/>
            </p:cNvSpPr>
            <p:nvPr/>
          </p:nvSpPr>
          <p:spPr bwMode="auto">
            <a:xfrm>
              <a:off x="182" y="3029"/>
              <a:ext cx="80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carry out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7543806" y="1955800"/>
            <a:ext cx="665163" cy="3465513"/>
            <a:chOff x="4752" y="1232"/>
            <a:chExt cx="419" cy="2183"/>
          </a:xfrm>
        </p:grpSpPr>
        <p:sp>
          <p:nvSpPr>
            <p:cNvPr id="8236" name="AutoShape 14"/>
            <p:cNvSpPr>
              <a:spLocks noChangeArrowheads="1"/>
            </p:cNvSpPr>
            <p:nvPr/>
          </p:nvSpPr>
          <p:spPr bwMode="auto">
            <a:xfrm rot="5400000">
              <a:off x="4819" y="1624"/>
              <a:ext cx="224" cy="240"/>
            </a:xfrm>
            <a:prstGeom prst="flowChartDelay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8237" name="Line 15"/>
            <p:cNvSpPr>
              <a:spLocks noChangeShapeType="1"/>
            </p:cNvSpPr>
            <p:nvPr/>
          </p:nvSpPr>
          <p:spPr bwMode="auto">
            <a:xfrm rot="5400000" flipH="1">
              <a:off x="4294" y="2506"/>
              <a:ext cx="1312" cy="1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1400"/>
            </a:p>
          </p:txBody>
        </p:sp>
        <p:sp>
          <p:nvSpPr>
            <p:cNvPr id="8238" name="Line 17"/>
            <p:cNvSpPr>
              <a:spLocks noChangeShapeType="1"/>
            </p:cNvSpPr>
            <p:nvPr/>
          </p:nvSpPr>
          <p:spPr bwMode="auto">
            <a:xfrm>
              <a:off x="4859" y="148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39" name="Line 18"/>
            <p:cNvSpPr>
              <a:spLocks noChangeShapeType="1"/>
            </p:cNvSpPr>
            <p:nvPr/>
          </p:nvSpPr>
          <p:spPr bwMode="auto">
            <a:xfrm>
              <a:off x="4997" y="148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40" name="Text Box 20"/>
            <p:cNvSpPr txBox="1">
              <a:spLocks noChangeArrowheads="1"/>
            </p:cNvSpPr>
            <p:nvPr/>
          </p:nvSpPr>
          <p:spPr bwMode="auto">
            <a:xfrm>
              <a:off x="4849" y="3221"/>
              <a:ext cx="2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p0</a:t>
              </a:r>
            </a:p>
          </p:txBody>
        </p:sp>
        <p:sp>
          <p:nvSpPr>
            <p:cNvPr id="8241" name="Text Box 58"/>
            <p:cNvSpPr txBox="1">
              <a:spLocks noChangeArrowheads="1"/>
            </p:cNvSpPr>
            <p:nvPr/>
          </p:nvSpPr>
          <p:spPr bwMode="auto">
            <a:xfrm>
              <a:off x="4928" y="1232"/>
              <a:ext cx="2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a0</a:t>
              </a:r>
            </a:p>
          </p:txBody>
        </p:sp>
        <p:sp>
          <p:nvSpPr>
            <p:cNvPr id="8242" name="Text Box 62"/>
            <p:cNvSpPr txBox="1">
              <a:spLocks noChangeArrowheads="1"/>
            </p:cNvSpPr>
            <p:nvPr/>
          </p:nvSpPr>
          <p:spPr bwMode="auto">
            <a:xfrm>
              <a:off x="4752" y="1232"/>
              <a:ext cx="25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mic Sans MS" pitchFamily="66" charset="0"/>
                </a:rPr>
                <a:t>b0</a:t>
              </a:r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6400800" y="1955800"/>
            <a:ext cx="1200150" cy="3457575"/>
            <a:chOff x="4032" y="1232"/>
            <a:chExt cx="756" cy="2178"/>
          </a:xfrm>
        </p:grpSpPr>
        <p:sp>
          <p:nvSpPr>
            <p:cNvPr id="8217" name="Line 22"/>
            <p:cNvSpPr>
              <a:spLocks noChangeShapeType="1"/>
            </p:cNvSpPr>
            <p:nvPr/>
          </p:nvSpPr>
          <p:spPr bwMode="auto">
            <a:xfrm>
              <a:off x="4512" y="148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18" name="Line 23"/>
            <p:cNvSpPr>
              <a:spLocks noChangeShapeType="1"/>
            </p:cNvSpPr>
            <p:nvPr/>
          </p:nvSpPr>
          <p:spPr bwMode="auto">
            <a:xfrm>
              <a:off x="4656" y="148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19" name="Line 25"/>
            <p:cNvSpPr>
              <a:spLocks noChangeShapeType="1"/>
            </p:cNvSpPr>
            <p:nvPr/>
          </p:nvSpPr>
          <p:spPr bwMode="auto">
            <a:xfrm>
              <a:off x="4176" y="148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20" name="Line 26"/>
            <p:cNvSpPr>
              <a:spLocks noChangeShapeType="1"/>
            </p:cNvSpPr>
            <p:nvPr/>
          </p:nvSpPr>
          <p:spPr bwMode="auto">
            <a:xfrm>
              <a:off x="4320" y="148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21" name="Rectangle 27"/>
            <p:cNvSpPr>
              <a:spLocks noChangeArrowheads="1"/>
            </p:cNvSpPr>
            <p:nvPr/>
          </p:nvSpPr>
          <p:spPr bwMode="auto">
            <a:xfrm>
              <a:off x="4128" y="2112"/>
              <a:ext cx="576" cy="528"/>
            </a:xfrm>
            <a:prstGeom prst="rect">
              <a:avLst/>
            </a:prstGeom>
            <a:solidFill>
              <a:srgbClr val="66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tr-TR" sz="1400" u="none">
                  <a:solidFill>
                    <a:schemeClr val="bg1"/>
                  </a:solidFill>
                  <a:latin typeface="Comic Sans MS" pitchFamily="66" charset="0"/>
                </a:rPr>
                <a:t>   </a:t>
              </a:r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H.A.</a:t>
              </a:r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4272" y="1824"/>
              <a:ext cx="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4608" y="1824"/>
              <a:ext cx="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24" name="AutoShape 21"/>
            <p:cNvSpPr>
              <a:spLocks noChangeArrowheads="1"/>
            </p:cNvSpPr>
            <p:nvPr/>
          </p:nvSpPr>
          <p:spPr bwMode="auto">
            <a:xfrm rot="5400000">
              <a:off x="4472" y="1624"/>
              <a:ext cx="224" cy="240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8225" name="AutoShape 24"/>
            <p:cNvSpPr>
              <a:spLocks noChangeArrowheads="1"/>
            </p:cNvSpPr>
            <p:nvPr/>
          </p:nvSpPr>
          <p:spPr bwMode="auto">
            <a:xfrm rot="5400000">
              <a:off x="4136" y="1624"/>
              <a:ext cx="224" cy="240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8226" name="Line 32"/>
            <p:cNvSpPr>
              <a:spLocks noChangeShapeType="1"/>
            </p:cNvSpPr>
            <p:nvPr/>
          </p:nvSpPr>
          <p:spPr bwMode="auto">
            <a:xfrm>
              <a:off x="4416" y="2640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27" name="Text Box 33"/>
            <p:cNvSpPr txBox="1">
              <a:spLocks noChangeArrowheads="1"/>
            </p:cNvSpPr>
            <p:nvPr/>
          </p:nvSpPr>
          <p:spPr bwMode="auto">
            <a:xfrm>
              <a:off x="4320" y="3216"/>
              <a:ext cx="2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p1</a:t>
              </a:r>
            </a:p>
          </p:txBody>
        </p:sp>
        <p:sp>
          <p:nvSpPr>
            <p:cNvPr id="8228" name="Line 39"/>
            <p:cNvSpPr>
              <a:spLocks noChangeShapeType="1"/>
            </p:cNvSpPr>
            <p:nvPr/>
          </p:nvSpPr>
          <p:spPr bwMode="auto">
            <a:xfrm flipH="1">
              <a:off x="4032" y="235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29" name="Line 40"/>
            <p:cNvSpPr>
              <a:spLocks noChangeShapeType="1"/>
            </p:cNvSpPr>
            <p:nvPr/>
          </p:nvSpPr>
          <p:spPr bwMode="auto">
            <a:xfrm flipV="1">
              <a:off x="4032" y="1968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30" name="Text Box 43"/>
            <p:cNvSpPr txBox="1">
              <a:spLocks noChangeArrowheads="1"/>
            </p:cNvSpPr>
            <p:nvPr/>
          </p:nvSpPr>
          <p:spPr bwMode="auto">
            <a:xfrm>
              <a:off x="4080" y="2261"/>
              <a:ext cx="17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8231" name="Text Box 44"/>
            <p:cNvSpPr txBox="1">
              <a:spLocks noChangeArrowheads="1"/>
            </p:cNvSpPr>
            <p:nvPr/>
          </p:nvSpPr>
          <p:spPr bwMode="auto">
            <a:xfrm>
              <a:off x="4338" y="2422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8232" name="Text Box 63"/>
            <p:cNvSpPr txBox="1">
              <a:spLocks noChangeArrowheads="1"/>
            </p:cNvSpPr>
            <p:nvPr/>
          </p:nvSpPr>
          <p:spPr bwMode="auto">
            <a:xfrm>
              <a:off x="4564" y="1240"/>
              <a:ext cx="22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a1</a:t>
              </a:r>
            </a:p>
          </p:txBody>
        </p:sp>
        <p:sp>
          <p:nvSpPr>
            <p:cNvPr id="8233" name="Text Box 64"/>
            <p:cNvSpPr txBox="1">
              <a:spLocks noChangeArrowheads="1"/>
            </p:cNvSpPr>
            <p:nvPr/>
          </p:nvSpPr>
          <p:spPr bwMode="auto">
            <a:xfrm>
              <a:off x="4388" y="1240"/>
              <a:ext cx="25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b0</a:t>
              </a:r>
            </a:p>
          </p:txBody>
        </p:sp>
        <p:sp>
          <p:nvSpPr>
            <p:cNvPr id="8234" name="Text Box 65"/>
            <p:cNvSpPr txBox="1">
              <a:spLocks noChangeArrowheads="1"/>
            </p:cNvSpPr>
            <p:nvPr/>
          </p:nvSpPr>
          <p:spPr bwMode="auto">
            <a:xfrm>
              <a:off x="4208" y="1232"/>
              <a:ext cx="2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mic Sans MS" pitchFamily="66" charset="0"/>
                </a:rPr>
                <a:t>a0</a:t>
              </a:r>
            </a:p>
          </p:txBody>
        </p:sp>
        <p:sp>
          <p:nvSpPr>
            <p:cNvPr id="8235" name="Text Box 66"/>
            <p:cNvSpPr txBox="1">
              <a:spLocks noChangeArrowheads="1"/>
            </p:cNvSpPr>
            <p:nvPr/>
          </p:nvSpPr>
          <p:spPr bwMode="auto">
            <a:xfrm>
              <a:off x="4032" y="1232"/>
              <a:ext cx="23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b1</a:t>
              </a:r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4876800" y="1955800"/>
            <a:ext cx="1524000" cy="3457575"/>
            <a:chOff x="3072" y="1232"/>
            <a:chExt cx="960" cy="2178"/>
          </a:xfrm>
        </p:grpSpPr>
        <p:sp>
          <p:nvSpPr>
            <p:cNvPr id="8201" name="Line 34"/>
            <p:cNvSpPr>
              <a:spLocks noChangeShapeType="1"/>
            </p:cNvSpPr>
            <p:nvPr/>
          </p:nvSpPr>
          <p:spPr bwMode="auto">
            <a:xfrm>
              <a:off x="3408" y="148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02" name="Line 35"/>
            <p:cNvSpPr>
              <a:spLocks noChangeShapeType="1"/>
            </p:cNvSpPr>
            <p:nvPr/>
          </p:nvSpPr>
          <p:spPr bwMode="auto">
            <a:xfrm>
              <a:off x="3552" y="148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03" name="Line 36"/>
            <p:cNvSpPr>
              <a:spLocks noChangeShapeType="1"/>
            </p:cNvSpPr>
            <p:nvPr/>
          </p:nvSpPr>
          <p:spPr bwMode="auto">
            <a:xfrm>
              <a:off x="3504" y="1824"/>
              <a:ext cx="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04" name="AutoShape 37"/>
            <p:cNvSpPr>
              <a:spLocks noChangeArrowheads="1"/>
            </p:cNvSpPr>
            <p:nvPr/>
          </p:nvSpPr>
          <p:spPr bwMode="auto">
            <a:xfrm rot="5400000">
              <a:off x="3368" y="1624"/>
              <a:ext cx="224" cy="240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8205" name="Line 41"/>
            <p:cNvSpPr>
              <a:spLocks noChangeShapeType="1"/>
            </p:cNvSpPr>
            <p:nvPr/>
          </p:nvSpPr>
          <p:spPr bwMode="auto">
            <a:xfrm flipH="1">
              <a:off x="3792" y="1968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06" name="Line 42"/>
            <p:cNvSpPr>
              <a:spLocks noChangeShapeType="1"/>
            </p:cNvSpPr>
            <p:nvPr/>
          </p:nvSpPr>
          <p:spPr bwMode="auto">
            <a:xfrm>
              <a:off x="3792" y="196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07" name="Rectangle 47"/>
            <p:cNvSpPr>
              <a:spLocks noChangeArrowheads="1"/>
            </p:cNvSpPr>
            <p:nvPr/>
          </p:nvSpPr>
          <p:spPr bwMode="auto">
            <a:xfrm>
              <a:off x="3312" y="2112"/>
              <a:ext cx="576" cy="528"/>
            </a:xfrm>
            <a:prstGeom prst="rect">
              <a:avLst/>
            </a:prstGeom>
            <a:solidFill>
              <a:srgbClr val="66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tr-TR" sz="1400" u="none">
                  <a:solidFill>
                    <a:schemeClr val="bg1"/>
                  </a:solidFill>
                  <a:latin typeface="Comic Sans MS" pitchFamily="66" charset="0"/>
                </a:rPr>
                <a:t>   </a:t>
              </a:r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H.A.</a:t>
              </a:r>
            </a:p>
          </p:txBody>
        </p:sp>
        <p:sp>
          <p:nvSpPr>
            <p:cNvPr id="8208" name="Line 48"/>
            <p:cNvSpPr>
              <a:spLocks noChangeShapeType="1"/>
            </p:cNvSpPr>
            <p:nvPr/>
          </p:nvSpPr>
          <p:spPr bwMode="auto">
            <a:xfrm flipH="1">
              <a:off x="3216" y="235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09" name="Text Box 49"/>
            <p:cNvSpPr txBox="1">
              <a:spLocks noChangeArrowheads="1"/>
            </p:cNvSpPr>
            <p:nvPr/>
          </p:nvSpPr>
          <p:spPr bwMode="auto">
            <a:xfrm>
              <a:off x="3264" y="2261"/>
              <a:ext cx="17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8210" name="Text Box 50"/>
            <p:cNvSpPr txBox="1">
              <a:spLocks noChangeArrowheads="1"/>
            </p:cNvSpPr>
            <p:nvPr/>
          </p:nvSpPr>
          <p:spPr bwMode="auto">
            <a:xfrm>
              <a:off x="3522" y="2422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8211" name="Line 54"/>
            <p:cNvSpPr>
              <a:spLocks noChangeShapeType="1"/>
            </p:cNvSpPr>
            <p:nvPr/>
          </p:nvSpPr>
          <p:spPr bwMode="auto">
            <a:xfrm>
              <a:off x="3600" y="2640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12" name="Text Box 55"/>
            <p:cNvSpPr txBox="1">
              <a:spLocks noChangeArrowheads="1"/>
            </p:cNvSpPr>
            <p:nvPr/>
          </p:nvSpPr>
          <p:spPr bwMode="auto">
            <a:xfrm>
              <a:off x="3504" y="3216"/>
              <a:ext cx="2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p2</a:t>
              </a:r>
            </a:p>
          </p:txBody>
        </p:sp>
        <p:sp>
          <p:nvSpPr>
            <p:cNvPr id="8213" name="Line 56"/>
            <p:cNvSpPr>
              <a:spLocks noChangeShapeType="1"/>
            </p:cNvSpPr>
            <p:nvPr/>
          </p:nvSpPr>
          <p:spPr bwMode="auto">
            <a:xfrm>
              <a:off x="3216" y="2352"/>
              <a:ext cx="0" cy="8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8214" name="Text Box 57"/>
            <p:cNvSpPr txBox="1">
              <a:spLocks noChangeArrowheads="1"/>
            </p:cNvSpPr>
            <p:nvPr/>
          </p:nvSpPr>
          <p:spPr bwMode="auto">
            <a:xfrm>
              <a:off x="3072" y="3216"/>
              <a:ext cx="2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p3</a:t>
              </a:r>
            </a:p>
          </p:txBody>
        </p:sp>
        <p:sp>
          <p:nvSpPr>
            <p:cNvPr id="8215" name="Text Box 67"/>
            <p:cNvSpPr txBox="1">
              <a:spLocks noChangeArrowheads="1"/>
            </p:cNvSpPr>
            <p:nvPr/>
          </p:nvSpPr>
          <p:spPr bwMode="auto">
            <a:xfrm>
              <a:off x="3440" y="1232"/>
              <a:ext cx="22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a1</a:t>
              </a:r>
            </a:p>
          </p:txBody>
        </p:sp>
        <p:sp>
          <p:nvSpPr>
            <p:cNvPr id="8216" name="Text Box 68"/>
            <p:cNvSpPr txBox="1">
              <a:spLocks noChangeArrowheads="1"/>
            </p:cNvSpPr>
            <p:nvPr/>
          </p:nvSpPr>
          <p:spPr bwMode="auto">
            <a:xfrm>
              <a:off x="3264" y="1232"/>
              <a:ext cx="23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mic Sans MS" pitchFamily="66" charset="0"/>
                </a:rPr>
                <a:t>b1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4" descr="Fig_5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252538"/>
            <a:ext cx="84296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178800" cy="10207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Iterative Array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sz="16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Example: n = 32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Number of inputs = ?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Truth table rows =  ?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Equations with  up to ?  input variables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Equations with huge number of terms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Design impractical!</a:t>
            </a:r>
          </a:p>
          <a:p>
            <a:r>
              <a:rPr lang="en-US" sz="2400" dirty="0" smtClean="0">
                <a:latin typeface="Comic Sans MS" pitchFamily="66" charset="0"/>
              </a:rPr>
              <a:t>Iterative array takes advantage of the regularity to make design 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feasible</a:t>
            </a:r>
          </a:p>
          <a:p>
            <a:pPr lvl="1">
              <a:buFontTx/>
              <a:buNone/>
            </a:pPr>
            <a:endParaRPr lang="en-U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Unsigned Integer Multiplier </a:t>
            </a:r>
            <a:r>
              <a:rPr lang="en-US" sz="2800" b="1" dirty="0" smtClean="0">
                <a:latin typeface="Comic Sans MS" pitchFamily="66" charset="0"/>
              </a:rPr>
              <a:t>(3-bit)</a:t>
            </a:r>
            <a:r>
              <a:rPr lang="en-US" b="1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ph idx="1"/>
          </p:nvPr>
        </p:nvGraphicFramePr>
        <p:xfrm>
          <a:off x="592138" y="1555750"/>
          <a:ext cx="2970212" cy="2216150"/>
        </p:xfrm>
        <a:graphic>
          <a:graphicData uri="http://schemas.openxmlformats.org/presentationml/2006/ole">
            <p:oleObj spid="_x0000_s8194" name="Denklem" r:id="rId4" imgW="1600200" imgH="1193760" progId="Equation.3">
              <p:embed/>
            </p:oleObj>
          </a:graphicData>
        </a:graphic>
      </p:graphicFrame>
      <p:sp>
        <p:nvSpPr>
          <p:cNvPr id="9220" name="Line 16"/>
          <p:cNvSpPr>
            <a:spLocks noChangeShapeType="1"/>
          </p:cNvSpPr>
          <p:nvPr/>
        </p:nvSpPr>
        <p:spPr bwMode="auto">
          <a:xfrm>
            <a:off x="8802688" y="1524000"/>
            <a:ext cx="0" cy="228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 sz="1400"/>
          </a:p>
        </p:txBody>
      </p:sp>
      <p:sp>
        <p:nvSpPr>
          <p:cNvPr id="9221" name="Text Box 17"/>
          <p:cNvSpPr txBox="1">
            <a:spLocks noChangeArrowheads="1"/>
          </p:cNvSpPr>
          <p:nvPr/>
        </p:nvSpPr>
        <p:spPr bwMode="auto">
          <a:xfrm>
            <a:off x="8567738" y="5562600"/>
            <a:ext cx="3898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p0</a:t>
            </a:r>
          </a:p>
        </p:txBody>
      </p:sp>
      <p:sp>
        <p:nvSpPr>
          <p:cNvPr id="9222" name="Text Box 18"/>
          <p:cNvSpPr txBox="1">
            <a:spLocks noChangeArrowheads="1"/>
          </p:cNvSpPr>
          <p:nvPr/>
        </p:nvSpPr>
        <p:spPr bwMode="auto">
          <a:xfrm>
            <a:off x="8693150" y="1079500"/>
            <a:ext cx="3850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a0</a:t>
            </a:r>
          </a:p>
        </p:txBody>
      </p:sp>
      <p:sp>
        <p:nvSpPr>
          <p:cNvPr id="9223" name="Text Box 19"/>
          <p:cNvSpPr txBox="1">
            <a:spLocks noChangeArrowheads="1"/>
          </p:cNvSpPr>
          <p:nvPr/>
        </p:nvSpPr>
        <p:spPr bwMode="auto">
          <a:xfrm>
            <a:off x="8413750" y="1079500"/>
            <a:ext cx="399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b0</a:t>
            </a:r>
          </a:p>
        </p:txBody>
      </p:sp>
      <p:sp>
        <p:nvSpPr>
          <p:cNvPr id="9224" name="Line 15"/>
          <p:cNvSpPr>
            <a:spLocks noChangeShapeType="1"/>
          </p:cNvSpPr>
          <p:nvPr/>
        </p:nvSpPr>
        <p:spPr bwMode="auto">
          <a:xfrm>
            <a:off x="8583613" y="1524000"/>
            <a:ext cx="0" cy="228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 sz="1400"/>
          </a:p>
        </p:txBody>
      </p:sp>
      <p:sp>
        <p:nvSpPr>
          <p:cNvPr id="9225" name="Text Box 35"/>
          <p:cNvSpPr txBox="1">
            <a:spLocks noChangeArrowheads="1"/>
          </p:cNvSpPr>
          <p:nvPr/>
        </p:nvSpPr>
        <p:spPr bwMode="auto">
          <a:xfrm>
            <a:off x="6886575" y="3057525"/>
            <a:ext cx="2728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s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7239000" y="1079500"/>
            <a:ext cx="1420813" cy="4783138"/>
            <a:chOff x="4560" y="680"/>
            <a:chExt cx="895" cy="3013"/>
          </a:xfrm>
        </p:grpSpPr>
        <p:sp>
          <p:nvSpPr>
            <p:cNvPr id="9319" name="Rectangle 25"/>
            <p:cNvSpPr>
              <a:spLocks noChangeArrowheads="1"/>
            </p:cNvSpPr>
            <p:nvPr/>
          </p:nvSpPr>
          <p:spPr bwMode="auto">
            <a:xfrm>
              <a:off x="4656" y="1584"/>
              <a:ext cx="576" cy="52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tr-TR" sz="1400" u="none">
                  <a:solidFill>
                    <a:schemeClr val="bg1"/>
                  </a:solidFill>
                  <a:latin typeface="Comic Sans MS" pitchFamily="66" charset="0"/>
                </a:rPr>
                <a:t>   </a:t>
              </a:r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 F.A.</a:t>
              </a:r>
            </a:p>
          </p:txBody>
        </p:sp>
        <p:sp>
          <p:nvSpPr>
            <p:cNvPr id="9320" name="Line 30"/>
            <p:cNvSpPr>
              <a:spLocks noChangeShapeType="1"/>
            </p:cNvSpPr>
            <p:nvPr/>
          </p:nvSpPr>
          <p:spPr bwMode="auto">
            <a:xfrm flipH="1">
              <a:off x="4944" y="2112"/>
              <a:ext cx="1" cy="14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21" name="Text Box 31"/>
            <p:cNvSpPr txBox="1">
              <a:spLocks noChangeArrowheads="1"/>
            </p:cNvSpPr>
            <p:nvPr/>
          </p:nvSpPr>
          <p:spPr bwMode="auto">
            <a:xfrm>
              <a:off x="4849" y="3499"/>
              <a:ext cx="2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p1</a:t>
              </a:r>
            </a:p>
          </p:txBody>
        </p:sp>
        <p:sp>
          <p:nvSpPr>
            <p:cNvPr id="9322" name="Line 21"/>
            <p:cNvSpPr>
              <a:spLocks noChangeShapeType="1"/>
            </p:cNvSpPr>
            <p:nvPr/>
          </p:nvSpPr>
          <p:spPr bwMode="auto">
            <a:xfrm>
              <a:off x="5040" y="96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23" name="Line 22"/>
            <p:cNvSpPr>
              <a:spLocks noChangeShapeType="1"/>
            </p:cNvSpPr>
            <p:nvPr/>
          </p:nvSpPr>
          <p:spPr bwMode="auto">
            <a:xfrm>
              <a:off x="5184" y="96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24" name="Line 23"/>
            <p:cNvSpPr>
              <a:spLocks noChangeShapeType="1"/>
            </p:cNvSpPr>
            <p:nvPr/>
          </p:nvSpPr>
          <p:spPr bwMode="auto">
            <a:xfrm>
              <a:off x="4704" y="96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25" name="Line 24"/>
            <p:cNvSpPr>
              <a:spLocks noChangeShapeType="1"/>
            </p:cNvSpPr>
            <p:nvPr/>
          </p:nvSpPr>
          <p:spPr bwMode="auto">
            <a:xfrm>
              <a:off x="4848" y="96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26" name="Line 26"/>
            <p:cNvSpPr>
              <a:spLocks noChangeShapeType="1"/>
            </p:cNvSpPr>
            <p:nvPr/>
          </p:nvSpPr>
          <p:spPr bwMode="auto">
            <a:xfrm>
              <a:off x="4800" y="1296"/>
              <a:ext cx="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27" name="Line 27"/>
            <p:cNvSpPr>
              <a:spLocks noChangeShapeType="1"/>
            </p:cNvSpPr>
            <p:nvPr/>
          </p:nvSpPr>
          <p:spPr bwMode="auto">
            <a:xfrm>
              <a:off x="5136" y="1296"/>
              <a:ext cx="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28" name="AutoShape 28"/>
            <p:cNvSpPr>
              <a:spLocks noChangeArrowheads="1"/>
            </p:cNvSpPr>
            <p:nvPr/>
          </p:nvSpPr>
          <p:spPr bwMode="auto">
            <a:xfrm rot="5400000">
              <a:off x="5000" y="1096"/>
              <a:ext cx="224" cy="240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9329" name="AutoShape 29"/>
            <p:cNvSpPr>
              <a:spLocks noChangeArrowheads="1"/>
            </p:cNvSpPr>
            <p:nvPr/>
          </p:nvSpPr>
          <p:spPr bwMode="auto">
            <a:xfrm rot="5400000">
              <a:off x="4664" y="1096"/>
              <a:ext cx="224" cy="240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9330" name="Text Box 36"/>
            <p:cNvSpPr txBox="1">
              <a:spLocks noChangeArrowheads="1"/>
            </p:cNvSpPr>
            <p:nvPr/>
          </p:nvSpPr>
          <p:spPr bwMode="auto">
            <a:xfrm>
              <a:off x="5092" y="680"/>
              <a:ext cx="22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a1</a:t>
              </a:r>
            </a:p>
          </p:txBody>
        </p:sp>
        <p:sp>
          <p:nvSpPr>
            <p:cNvPr id="9331" name="Text Box 37"/>
            <p:cNvSpPr txBox="1">
              <a:spLocks noChangeArrowheads="1"/>
            </p:cNvSpPr>
            <p:nvPr/>
          </p:nvSpPr>
          <p:spPr bwMode="auto">
            <a:xfrm>
              <a:off x="4916" y="680"/>
              <a:ext cx="25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b0</a:t>
              </a:r>
            </a:p>
          </p:txBody>
        </p:sp>
        <p:sp>
          <p:nvSpPr>
            <p:cNvPr id="9332" name="Text Box 38"/>
            <p:cNvSpPr txBox="1">
              <a:spLocks noChangeArrowheads="1"/>
            </p:cNvSpPr>
            <p:nvPr/>
          </p:nvSpPr>
          <p:spPr bwMode="auto">
            <a:xfrm>
              <a:off x="4736" y="680"/>
              <a:ext cx="2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a0</a:t>
              </a:r>
            </a:p>
          </p:txBody>
        </p:sp>
        <p:sp>
          <p:nvSpPr>
            <p:cNvPr id="9333" name="Text Box 39"/>
            <p:cNvSpPr txBox="1">
              <a:spLocks noChangeArrowheads="1"/>
            </p:cNvSpPr>
            <p:nvPr/>
          </p:nvSpPr>
          <p:spPr bwMode="auto">
            <a:xfrm>
              <a:off x="4560" y="680"/>
              <a:ext cx="23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b1</a:t>
              </a:r>
            </a:p>
          </p:txBody>
        </p:sp>
        <p:sp>
          <p:nvSpPr>
            <p:cNvPr id="9334" name="Line 59"/>
            <p:cNvSpPr>
              <a:spLocks noChangeShapeType="1"/>
            </p:cNvSpPr>
            <p:nvPr/>
          </p:nvSpPr>
          <p:spPr bwMode="auto">
            <a:xfrm flipH="1">
              <a:off x="5232" y="1867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35" name="Text Box 60"/>
            <p:cNvSpPr txBox="1">
              <a:spLocks noChangeArrowheads="1"/>
            </p:cNvSpPr>
            <p:nvPr/>
          </p:nvSpPr>
          <p:spPr bwMode="auto">
            <a:xfrm>
              <a:off x="5270" y="1680"/>
              <a:ext cx="18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9336" name="Text Box 61"/>
            <p:cNvSpPr txBox="1">
              <a:spLocks noChangeArrowheads="1"/>
            </p:cNvSpPr>
            <p:nvPr/>
          </p:nvSpPr>
          <p:spPr bwMode="auto">
            <a:xfrm>
              <a:off x="4616" y="1775"/>
              <a:ext cx="2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co</a:t>
              </a:r>
            </a:p>
          </p:txBody>
        </p:sp>
        <p:sp>
          <p:nvSpPr>
            <p:cNvPr id="9337" name="Text Box 62"/>
            <p:cNvSpPr txBox="1">
              <a:spLocks noChangeArrowheads="1"/>
            </p:cNvSpPr>
            <p:nvPr/>
          </p:nvSpPr>
          <p:spPr bwMode="auto">
            <a:xfrm>
              <a:off x="4874" y="1968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</p:grpSp>
      <p:sp>
        <p:nvSpPr>
          <p:cNvPr id="9227" name="Text Box 63"/>
          <p:cNvSpPr txBox="1">
            <a:spLocks noChangeArrowheads="1"/>
          </p:cNvSpPr>
          <p:nvPr/>
        </p:nvSpPr>
        <p:spPr bwMode="auto">
          <a:xfrm>
            <a:off x="8074025" y="2819400"/>
            <a:ext cx="3273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ci</a:t>
            </a:r>
          </a:p>
        </p:txBody>
      </p:sp>
      <p:sp>
        <p:nvSpPr>
          <p:cNvPr id="9228" name="Line 64"/>
          <p:cNvSpPr>
            <a:spLocks noChangeShapeType="1"/>
          </p:cNvSpPr>
          <p:nvPr/>
        </p:nvSpPr>
        <p:spPr bwMode="auto">
          <a:xfrm>
            <a:off x="8686800" y="2057400"/>
            <a:ext cx="0" cy="3505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 sz="1400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 rot="5400000">
            <a:off x="8520113" y="1739900"/>
            <a:ext cx="355600" cy="381000"/>
          </a:xfrm>
          <a:prstGeom prst="flowChartDelay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5783263" y="1066800"/>
            <a:ext cx="1733550" cy="4795838"/>
            <a:chOff x="3643" y="672"/>
            <a:chExt cx="1092" cy="3021"/>
          </a:xfrm>
        </p:grpSpPr>
        <p:sp>
          <p:nvSpPr>
            <p:cNvPr id="9284" name="Text Box 34"/>
            <p:cNvSpPr txBox="1">
              <a:spLocks noChangeArrowheads="1"/>
            </p:cNvSpPr>
            <p:nvPr/>
          </p:nvSpPr>
          <p:spPr bwMode="auto">
            <a:xfrm>
              <a:off x="4080" y="2261"/>
              <a:ext cx="17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9285" name="Rectangle 68"/>
            <p:cNvSpPr>
              <a:spLocks noChangeArrowheads="1"/>
            </p:cNvSpPr>
            <p:nvPr/>
          </p:nvSpPr>
          <p:spPr bwMode="auto">
            <a:xfrm>
              <a:off x="3961" y="1584"/>
              <a:ext cx="576" cy="52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tr-TR" sz="1400" u="none">
                  <a:solidFill>
                    <a:schemeClr val="bg1"/>
                  </a:solidFill>
                  <a:latin typeface="Comic Sans MS" pitchFamily="66" charset="0"/>
                </a:rPr>
                <a:t>   </a:t>
              </a:r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 F.A.</a:t>
              </a:r>
            </a:p>
          </p:txBody>
        </p:sp>
        <p:sp>
          <p:nvSpPr>
            <p:cNvPr id="9286" name="Text Box 70"/>
            <p:cNvSpPr txBox="1">
              <a:spLocks noChangeArrowheads="1"/>
            </p:cNvSpPr>
            <p:nvPr/>
          </p:nvSpPr>
          <p:spPr bwMode="auto">
            <a:xfrm>
              <a:off x="4154" y="3499"/>
              <a:ext cx="2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p2</a:t>
              </a:r>
            </a:p>
          </p:txBody>
        </p:sp>
        <p:sp>
          <p:nvSpPr>
            <p:cNvPr id="9287" name="Text Box 71"/>
            <p:cNvSpPr txBox="1">
              <a:spLocks noChangeArrowheads="1"/>
            </p:cNvSpPr>
            <p:nvPr/>
          </p:nvSpPr>
          <p:spPr bwMode="auto">
            <a:xfrm>
              <a:off x="3643" y="1926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9288" name="Line 72"/>
            <p:cNvSpPr>
              <a:spLocks noChangeShapeType="1"/>
            </p:cNvSpPr>
            <p:nvPr/>
          </p:nvSpPr>
          <p:spPr bwMode="auto">
            <a:xfrm>
              <a:off x="4345" y="96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89" name="Line 73"/>
            <p:cNvSpPr>
              <a:spLocks noChangeShapeType="1"/>
            </p:cNvSpPr>
            <p:nvPr/>
          </p:nvSpPr>
          <p:spPr bwMode="auto">
            <a:xfrm>
              <a:off x="4489" y="96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90" name="Line 74"/>
            <p:cNvSpPr>
              <a:spLocks noChangeShapeType="1"/>
            </p:cNvSpPr>
            <p:nvPr/>
          </p:nvSpPr>
          <p:spPr bwMode="auto">
            <a:xfrm>
              <a:off x="4009" y="96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91" name="Line 75"/>
            <p:cNvSpPr>
              <a:spLocks noChangeShapeType="1"/>
            </p:cNvSpPr>
            <p:nvPr/>
          </p:nvSpPr>
          <p:spPr bwMode="auto">
            <a:xfrm>
              <a:off x="4153" y="96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92" name="Line 76"/>
            <p:cNvSpPr>
              <a:spLocks noChangeShapeType="1"/>
            </p:cNvSpPr>
            <p:nvPr/>
          </p:nvSpPr>
          <p:spPr bwMode="auto">
            <a:xfrm>
              <a:off x="4105" y="1296"/>
              <a:ext cx="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93" name="Line 77"/>
            <p:cNvSpPr>
              <a:spLocks noChangeShapeType="1"/>
            </p:cNvSpPr>
            <p:nvPr/>
          </p:nvSpPr>
          <p:spPr bwMode="auto">
            <a:xfrm>
              <a:off x="4441" y="1296"/>
              <a:ext cx="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94" name="AutoShape 78"/>
            <p:cNvSpPr>
              <a:spLocks noChangeArrowheads="1"/>
            </p:cNvSpPr>
            <p:nvPr/>
          </p:nvSpPr>
          <p:spPr bwMode="auto">
            <a:xfrm rot="5400000">
              <a:off x="4305" y="1096"/>
              <a:ext cx="224" cy="240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9295" name="AutoShape 79"/>
            <p:cNvSpPr>
              <a:spLocks noChangeArrowheads="1"/>
            </p:cNvSpPr>
            <p:nvPr/>
          </p:nvSpPr>
          <p:spPr bwMode="auto">
            <a:xfrm rot="5400000">
              <a:off x="3969" y="1096"/>
              <a:ext cx="224" cy="240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9296" name="Text Box 80"/>
            <p:cNvSpPr txBox="1">
              <a:spLocks noChangeArrowheads="1"/>
            </p:cNvSpPr>
            <p:nvPr/>
          </p:nvSpPr>
          <p:spPr bwMode="auto">
            <a:xfrm>
              <a:off x="4397" y="680"/>
              <a:ext cx="2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a2</a:t>
              </a:r>
            </a:p>
          </p:txBody>
        </p:sp>
        <p:sp>
          <p:nvSpPr>
            <p:cNvPr id="9297" name="Text Box 81"/>
            <p:cNvSpPr txBox="1">
              <a:spLocks noChangeArrowheads="1"/>
            </p:cNvSpPr>
            <p:nvPr/>
          </p:nvSpPr>
          <p:spPr bwMode="auto">
            <a:xfrm>
              <a:off x="4221" y="680"/>
              <a:ext cx="25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b0</a:t>
              </a:r>
            </a:p>
          </p:txBody>
        </p:sp>
        <p:sp>
          <p:nvSpPr>
            <p:cNvPr id="9298" name="Text Box 82"/>
            <p:cNvSpPr txBox="1">
              <a:spLocks noChangeArrowheads="1"/>
            </p:cNvSpPr>
            <p:nvPr/>
          </p:nvSpPr>
          <p:spPr bwMode="auto">
            <a:xfrm>
              <a:off x="4041" y="672"/>
              <a:ext cx="22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a1</a:t>
              </a:r>
            </a:p>
          </p:txBody>
        </p:sp>
        <p:sp>
          <p:nvSpPr>
            <p:cNvPr id="9299" name="Text Box 83"/>
            <p:cNvSpPr txBox="1">
              <a:spLocks noChangeArrowheads="1"/>
            </p:cNvSpPr>
            <p:nvPr/>
          </p:nvSpPr>
          <p:spPr bwMode="auto">
            <a:xfrm>
              <a:off x="3865" y="672"/>
              <a:ext cx="23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b1</a:t>
              </a:r>
            </a:p>
          </p:txBody>
        </p:sp>
        <p:sp>
          <p:nvSpPr>
            <p:cNvPr id="9300" name="Line 84"/>
            <p:cNvSpPr>
              <a:spLocks noChangeShapeType="1"/>
            </p:cNvSpPr>
            <p:nvPr/>
          </p:nvSpPr>
          <p:spPr bwMode="auto">
            <a:xfrm flipH="1">
              <a:off x="4537" y="1867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01" name="Text Box 86"/>
            <p:cNvSpPr txBox="1">
              <a:spLocks noChangeArrowheads="1"/>
            </p:cNvSpPr>
            <p:nvPr/>
          </p:nvSpPr>
          <p:spPr bwMode="auto">
            <a:xfrm>
              <a:off x="3921" y="1775"/>
              <a:ext cx="2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co</a:t>
              </a:r>
            </a:p>
          </p:txBody>
        </p:sp>
        <p:sp>
          <p:nvSpPr>
            <p:cNvPr id="9302" name="Text Box 87"/>
            <p:cNvSpPr txBox="1">
              <a:spLocks noChangeArrowheads="1"/>
            </p:cNvSpPr>
            <p:nvPr/>
          </p:nvSpPr>
          <p:spPr bwMode="auto">
            <a:xfrm>
              <a:off x="4298" y="1968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9303" name="Text Box 88"/>
            <p:cNvSpPr txBox="1">
              <a:spLocks noChangeArrowheads="1"/>
            </p:cNvSpPr>
            <p:nvPr/>
          </p:nvSpPr>
          <p:spPr bwMode="auto">
            <a:xfrm>
              <a:off x="4391" y="1776"/>
              <a:ext cx="2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ci</a:t>
              </a:r>
            </a:p>
          </p:txBody>
        </p:sp>
        <p:sp>
          <p:nvSpPr>
            <p:cNvPr id="9304" name="Text Box 94"/>
            <p:cNvSpPr txBox="1">
              <a:spLocks noChangeArrowheads="1"/>
            </p:cNvSpPr>
            <p:nvPr/>
          </p:nvSpPr>
          <p:spPr bwMode="auto">
            <a:xfrm>
              <a:off x="4085" y="3024"/>
              <a:ext cx="17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9305" name="Rectangle 95"/>
            <p:cNvSpPr>
              <a:spLocks noChangeArrowheads="1"/>
            </p:cNvSpPr>
            <p:nvPr/>
          </p:nvSpPr>
          <p:spPr bwMode="auto">
            <a:xfrm>
              <a:off x="3966" y="2688"/>
              <a:ext cx="576" cy="52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tr-TR" sz="1400" u="none">
                  <a:solidFill>
                    <a:schemeClr val="bg1"/>
                  </a:solidFill>
                  <a:latin typeface="Comic Sans MS" pitchFamily="66" charset="0"/>
                </a:rPr>
                <a:t>   </a:t>
              </a:r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 F.A.</a:t>
              </a:r>
            </a:p>
          </p:txBody>
        </p:sp>
        <p:sp>
          <p:nvSpPr>
            <p:cNvPr id="9306" name="Text Box 96"/>
            <p:cNvSpPr txBox="1">
              <a:spLocks noChangeArrowheads="1"/>
            </p:cNvSpPr>
            <p:nvPr/>
          </p:nvSpPr>
          <p:spPr bwMode="auto">
            <a:xfrm>
              <a:off x="3648" y="2689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9307" name="Line 97"/>
            <p:cNvSpPr>
              <a:spLocks noChangeShapeType="1"/>
            </p:cNvSpPr>
            <p:nvPr/>
          </p:nvSpPr>
          <p:spPr bwMode="auto">
            <a:xfrm flipH="1">
              <a:off x="4542" y="2971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08" name="Text Box 98"/>
            <p:cNvSpPr txBox="1">
              <a:spLocks noChangeArrowheads="1"/>
            </p:cNvSpPr>
            <p:nvPr/>
          </p:nvSpPr>
          <p:spPr bwMode="auto">
            <a:xfrm>
              <a:off x="3926" y="2879"/>
              <a:ext cx="2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co</a:t>
              </a:r>
            </a:p>
          </p:txBody>
        </p:sp>
        <p:sp>
          <p:nvSpPr>
            <p:cNvPr id="9309" name="Text Box 99"/>
            <p:cNvSpPr txBox="1">
              <a:spLocks noChangeArrowheads="1"/>
            </p:cNvSpPr>
            <p:nvPr/>
          </p:nvSpPr>
          <p:spPr bwMode="auto">
            <a:xfrm>
              <a:off x="4184" y="3072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9310" name="Text Box 100"/>
            <p:cNvSpPr txBox="1">
              <a:spLocks noChangeArrowheads="1"/>
            </p:cNvSpPr>
            <p:nvPr/>
          </p:nvSpPr>
          <p:spPr bwMode="auto">
            <a:xfrm>
              <a:off x="4396" y="2880"/>
              <a:ext cx="2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ci</a:t>
              </a:r>
            </a:p>
          </p:txBody>
        </p:sp>
        <p:sp>
          <p:nvSpPr>
            <p:cNvPr id="9311" name="Line 101"/>
            <p:cNvSpPr>
              <a:spLocks noChangeShapeType="1"/>
            </p:cNvSpPr>
            <p:nvPr/>
          </p:nvSpPr>
          <p:spPr bwMode="auto">
            <a:xfrm>
              <a:off x="4368" y="2112"/>
              <a:ext cx="0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12" name="Line 102"/>
            <p:cNvSpPr>
              <a:spLocks noChangeShapeType="1"/>
            </p:cNvSpPr>
            <p:nvPr/>
          </p:nvSpPr>
          <p:spPr bwMode="auto">
            <a:xfrm>
              <a:off x="4032" y="232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13" name="Line 103"/>
            <p:cNvSpPr>
              <a:spLocks noChangeShapeType="1"/>
            </p:cNvSpPr>
            <p:nvPr/>
          </p:nvSpPr>
          <p:spPr bwMode="auto">
            <a:xfrm>
              <a:off x="4176" y="232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14" name="AutoShape 104"/>
            <p:cNvSpPr>
              <a:spLocks noChangeArrowheads="1"/>
            </p:cNvSpPr>
            <p:nvPr/>
          </p:nvSpPr>
          <p:spPr bwMode="auto">
            <a:xfrm rot="5400000">
              <a:off x="3992" y="2456"/>
              <a:ext cx="224" cy="240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9315" name="Text Box 105"/>
            <p:cNvSpPr txBox="1">
              <a:spLocks noChangeArrowheads="1"/>
            </p:cNvSpPr>
            <p:nvPr/>
          </p:nvSpPr>
          <p:spPr bwMode="auto">
            <a:xfrm>
              <a:off x="4064" y="2080"/>
              <a:ext cx="2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a0</a:t>
              </a:r>
            </a:p>
          </p:txBody>
        </p:sp>
        <p:sp>
          <p:nvSpPr>
            <p:cNvPr id="9316" name="Text Box 106"/>
            <p:cNvSpPr txBox="1">
              <a:spLocks noChangeArrowheads="1"/>
            </p:cNvSpPr>
            <p:nvPr/>
          </p:nvSpPr>
          <p:spPr bwMode="auto">
            <a:xfrm>
              <a:off x="3888" y="2080"/>
              <a:ext cx="25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b2</a:t>
              </a:r>
            </a:p>
          </p:txBody>
        </p:sp>
        <p:sp>
          <p:nvSpPr>
            <p:cNvPr id="9317" name="Line 107"/>
            <p:cNvSpPr>
              <a:spLocks noChangeShapeType="1"/>
            </p:cNvSpPr>
            <p:nvPr/>
          </p:nvSpPr>
          <p:spPr bwMode="auto">
            <a:xfrm>
              <a:off x="4272" y="3216"/>
              <a:ext cx="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318" name="Text Box 108"/>
            <p:cNvSpPr txBox="1">
              <a:spLocks noChangeArrowheads="1"/>
            </p:cNvSpPr>
            <p:nvPr/>
          </p:nvSpPr>
          <p:spPr bwMode="auto">
            <a:xfrm>
              <a:off x="4550" y="2789"/>
              <a:ext cx="18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4" name="Group 165"/>
          <p:cNvGrpSpPr>
            <a:grpSpLocks/>
          </p:cNvGrpSpPr>
          <p:nvPr/>
        </p:nvGrpSpPr>
        <p:grpSpPr bwMode="auto">
          <a:xfrm>
            <a:off x="5000625" y="1066800"/>
            <a:ext cx="1381125" cy="4795838"/>
            <a:chOff x="3150" y="672"/>
            <a:chExt cx="870" cy="3021"/>
          </a:xfrm>
        </p:grpSpPr>
        <p:sp>
          <p:nvSpPr>
            <p:cNvPr id="9255" name="Line 129"/>
            <p:cNvSpPr>
              <a:spLocks noChangeShapeType="1"/>
            </p:cNvSpPr>
            <p:nvPr/>
          </p:nvSpPr>
          <p:spPr bwMode="auto">
            <a:xfrm flipH="1">
              <a:off x="3822" y="1867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56" name="Line 136"/>
            <p:cNvSpPr>
              <a:spLocks noChangeShapeType="1"/>
            </p:cNvSpPr>
            <p:nvPr/>
          </p:nvSpPr>
          <p:spPr bwMode="auto">
            <a:xfrm flipH="1">
              <a:off x="3827" y="2971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57" name="Text Box 147"/>
            <p:cNvSpPr txBox="1">
              <a:spLocks noChangeArrowheads="1"/>
            </p:cNvSpPr>
            <p:nvPr/>
          </p:nvSpPr>
          <p:spPr bwMode="auto">
            <a:xfrm>
              <a:off x="3835" y="2789"/>
              <a:ext cx="18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0</a:t>
              </a:r>
            </a:p>
          </p:txBody>
        </p:sp>
        <p:grpSp>
          <p:nvGrpSpPr>
            <p:cNvPr id="5" name="Group 164"/>
            <p:cNvGrpSpPr>
              <a:grpSpLocks/>
            </p:cNvGrpSpPr>
            <p:nvPr/>
          </p:nvGrpSpPr>
          <p:grpSpPr bwMode="auto">
            <a:xfrm>
              <a:off x="3150" y="672"/>
              <a:ext cx="737" cy="3021"/>
              <a:chOff x="3150" y="672"/>
              <a:chExt cx="737" cy="3021"/>
            </a:xfrm>
          </p:grpSpPr>
          <p:sp>
            <p:nvSpPr>
              <p:cNvPr id="9259" name="Text Box 113"/>
              <p:cNvSpPr txBox="1">
                <a:spLocks noChangeArrowheads="1"/>
              </p:cNvSpPr>
              <p:nvPr/>
            </p:nvSpPr>
            <p:spPr bwMode="auto">
              <a:xfrm>
                <a:off x="3365" y="2261"/>
                <a:ext cx="17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9260" name="Rectangle 114"/>
              <p:cNvSpPr>
                <a:spLocks noChangeArrowheads="1"/>
              </p:cNvSpPr>
              <p:nvPr/>
            </p:nvSpPr>
            <p:spPr bwMode="auto">
              <a:xfrm>
                <a:off x="3246" y="1584"/>
                <a:ext cx="576" cy="52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tr-TR" sz="1400" u="none">
                    <a:solidFill>
                      <a:schemeClr val="bg1"/>
                    </a:solidFill>
                    <a:latin typeface="Comic Sans MS" pitchFamily="66" charset="0"/>
                  </a:rPr>
                  <a:t>   </a:t>
                </a:r>
                <a:r>
                  <a:rPr lang="en-US" sz="1400">
                    <a:solidFill>
                      <a:schemeClr val="bg1"/>
                    </a:solidFill>
                    <a:latin typeface="Comic Sans MS" pitchFamily="66" charset="0"/>
                  </a:rPr>
                  <a:t> F.A.</a:t>
                </a:r>
              </a:p>
            </p:txBody>
          </p:sp>
          <p:sp>
            <p:nvSpPr>
              <p:cNvPr id="9261" name="Text Box 115"/>
              <p:cNvSpPr txBox="1">
                <a:spLocks noChangeArrowheads="1"/>
              </p:cNvSpPr>
              <p:nvPr/>
            </p:nvSpPr>
            <p:spPr bwMode="auto">
              <a:xfrm>
                <a:off x="3439" y="3499"/>
                <a:ext cx="24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p3</a:t>
                </a:r>
              </a:p>
            </p:txBody>
          </p:sp>
          <p:sp>
            <p:nvSpPr>
              <p:cNvPr id="9262" name="Line 119"/>
              <p:cNvSpPr>
                <a:spLocks noChangeShapeType="1"/>
              </p:cNvSpPr>
              <p:nvPr/>
            </p:nvSpPr>
            <p:spPr bwMode="auto">
              <a:xfrm>
                <a:off x="3294" y="96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9263" name="Line 121"/>
              <p:cNvSpPr>
                <a:spLocks noChangeShapeType="1"/>
              </p:cNvSpPr>
              <p:nvPr/>
            </p:nvSpPr>
            <p:spPr bwMode="auto">
              <a:xfrm>
                <a:off x="3390" y="1296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9264" name="Line 122"/>
              <p:cNvSpPr>
                <a:spLocks noChangeShapeType="1"/>
              </p:cNvSpPr>
              <p:nvPr/>
            </p:nvSpPr>
            <p:spPr bwMode="auto">
              <a:xfrm>
                <a:off x="3726" y="1296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9265" name="AutoShape 124"/>
              <p:cNvSpPr>
                <a:spLocks noChangeArrowheads="1"/>
              </p:cNvSpPr>
              <p:nvPr/>
            </p:nvSpPr>
            <p:spPr bwMode="auto">
              <a:xfrm rot="5400000">
                <a:off x="3254" y="1096"/>
                <a:ext cx="224" cy="240"/>
              </a:xfrm>
              <a:prstGeom prst="flowChartDelay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9266" name="Text Box 127"/>
              <p:cNvSpPr txBox="1">
                <a:spLocks noChangeArrowheads="1"/>
              </p:cNvSpPr>
              <p:nvPr/>
            </p:nvSpPr>
            <p:spPr bwMode="auto">
              <a:xfrm>
                <a:off x="3326" y="672"/>
                <a:ext cx="24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a2</a:t>
                </a:r>
              </a:p>
            </p:txBody>
          </p:sp>
          <p:sp>
            <p:nvSpPr>
              <p:cNvPr id="9267" name="Text Box 128"/>
              <p:cNvSpPr txBox="1">
                <a:spLocks noChangeArrowheads="1"/>
              </p:cNvSpPr>
              <p:nvPr/>
            </p:nvSpPr>
            <p:spPr bwMode="auto">
              <a:xfrm>
                <a:off x="3150" y="672"/>
                <a:ext cx="23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b1</a:t>
                </a:r>
              </a:p>
            </p:txBody>
          </p:sp>
          <p:sp>
            <p:nvSpPr>
              <p:cNvPr id="9268" name="Text Box 130"/>
              <p:cNvSpPr txBox="1">
                <a:spLocks noChangeArrowheads="1"/>
              </p:cNvSpPr>
              <p:nvPr/>
            </p:nvSpPr>
            <p:spPr bwMode="auto">
              <a:xfrm>
                <a:off x="3206" y="1775"/>
                <a:ext cx="23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  <a:latin typeface="Comic Sans MS" pitchFamily="66" charset="0"/>
                  </a:rPr>
                  <a:t>co</a:t>
                </a:r>
              </a:p>
            </p:txBody>
          </p:sp>
          <p:sp>
            <p:nvSpPr>
              <p:cNvPr id="9269" name="Text Box 131"/>
              <p:cNvSpPr txBox="1">
                <a:spLocks noChangeArrowheads="1"/>
              </p:cNvSpPr>
              <p:nvPr/>
            </p:nvSpPr>
            <p:spPr bwMode="auto">
              <a:xfrm>
                <a:off x="3583" y="1968"/>
                <a:ext cx="17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9270" name="Text Box 132"/>
              <p:cNvSpPr txBox="1">
                <a:spLocks noChangeArrowheads="1"/>
              </p:cNvSpPr>
              <p:nvPr/>
            </p:nvSpPr>
            <p:spPr bwMode="auto">
              <a:xfrm>
                <a:off x="3676" y="1776"/>
                <a:ext cx="20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  <a:latin typeface="Comic Sans MS" pitchFamily="66" charset="0"/>
                  </a:rPr>
                  <a:t>ci</a:t>
                </a:r>
              </a:p>
            </p:txBody>
          </p:sp>
          <p:sp>
            <p:nvSpPr>
              <p:cNvPr id="9271" name="Text Box 133"/>
              <p:cNvSpPr txBox="1">
                <a:spLocks noChangeArrowheads="1"/>
              </p:cNvSpPr>
              <p:nvPr/>
            </p:nvSpPr>
            <p:spPr bwMode="auto">
              <a:xfrm>
                <a:off x="3370" y="3024"/>
                <a:ext cx="17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9272" name="Rectangle 134"/>
              <p:cNvSpPr>
                <a:spLocks noChangeArrowheads="1"/>
              </p:cNvSpPr>
              <p:nvPr/>
            </p:nvSpPr>
            <p:spPr bwMode="auto">
              <a:xfrm>
                <a:off x="3251" y="2688"/>
                <a:ext cx="576" cy="52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tr-TR" sz="1400" u="none">
                    <a:solidFill>
                      <a:schemeClr val="bg1"/>
                    </a:solidFill>
                    <a:latin typeface="Comic Sans MS" pitchFamily="66" charset="0"/>
                  </a:rPr>
                  <a:t>   </a:t>
                </a:r>
                <a:r>
                  <a:rPr lang="en-US" sz="1400">
                    <a:solidFill>
                      <a:schemeClr val="bg1"/>
                    </a:solidFill>
                    <a:latin typeface="Comic Sans MS" pitchFamily="66" charset="0"/>
                  </a:rPr>
                  <a:t> F.A.</a:t>
                </a:r>
              </a:p>
            </p:txBody>
          </p:sp>
          <p:sp>
            <p:nvSpPr>
              <p:cNvPr id="9273" name="Text Box 137"/>
              <p:cNvSpPr txBox="1">
                <a:spLocks noChangeArrowheads="1"/>
              </p:cNvSpPr>
              <p:nvPr/>
            </p:nvSpPr>
            <p:spPr bwMode="auto">
              <a:xfrm>
                <a:off x="3211" y="2879"/>
                <a:ext cx="23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  <a:latin typeface="Comic Sans MS" pitchFamily="66" charset="0"/>
                  </a:rPr>
                  <a:t>co</a:t>
                </a:r>
              </a:p>
            </p:txBody>
          </p:sp>
          <p:sp>
            <p:nvSpPr>
              <p:cNvPr id="9274" name="Text Box 138"/>
              <p:cNvSpPr txBox="1">
                <a:spLocks noChangeArrowheads="1"/>
              </p:cNvSpPr>
              <p:nvPr/>
            </p:nvSpPr>
            <p:spPr bwMode="auto">
              <a:xfrm>
                <a:off x="3469" y="3072"/>
                <a:ext cx="17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9275" name="Text Box 139"/>
              <p:cNvSpPr txBox="1">
                <a:spLocks noChangeArrowheads="1"/>
              </p:cNvSpPr>
              <p:nvPr/>
            </p:nvSpPr>
            <p:spPr bwMode="auto">
              <a:xfrm>
                <a:off x="3681" y="2880"/>
                <a:ext cx="20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  <a:latin typeface="Comic Sans MS" pitchFamily="66" charset="0"/>
                  </a:rPr>
                  <a:t>ci</a:t>
                </a:r>
              </a:p>
            </p:txBody>
          </p:sp>
          <p:sp>
            <p:nvSpPr>
              <p:cNvPr id="9276" name="Line 140"/>
              <p:cNvSpPr>
                <a:spLocks noChangeShapeType="1"/>
              </p:cNvSpPr>
              <p:nvPr/>
            </p:nvSpPr>
            <p:spPr bwMode="auto">
              <a:xfrm>
                <a:off x="3653" y="2112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9277" name="Line 141"/>
              <p:cNvSpPr>
                <a:spLocks noChangeShapeType="1"/>
              </p:cNvSpPr>
              <p:nvPr/>
            </p:nvSpPr>
            <p:spPr bwMode="auto">
              <a:xfrm>
                <a:off x="3317" y="232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9278" name="Line 142"/>
              <p:cNvSpPr>
                <a:spLocks noChangeShapeType="1"/>
              </p:cNvSpPr>
              <p:nvPr/>
            </p:nvSpPr>
            <p:spPr bwMode="auto">
              <a:xfrm>
                <a:off x="3461" y="232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9279" name="AutoShape 143"/>
              <p:cNvSpPr>
                <a:spLocks noChangeArrowheads="1"/>
              </p:cNvSpPr>
              <p:nvPr/>
            </p:nvSpPr>
            <p:spPr bwMode="auto">
              <a:xfrm rot="5400000">
                <a:off x="3277" y="2456"/>
                <a:ext cx="224" cy="240"/>
              </a:xfrm>
              <a:prstGeom prst="flowChartDelay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1400">
                  <a:latin typeface="Comic Sans MS" pitchFamily="66" charset="0"/>
                </a:endParaRPr>
              </a:p>
            </p:txBody>
          </p:sp>
          <p:sp>
            <p:nvSpPr>
              <p:cNvPr id="9280" name="Text Box 144"/>
              <p:cNvSpPr txBox="1">
                <a:spLocks noChangeArrowheads="1"/>
              </p:cNvSpPr>
              <p:nvPr/>
            </p:nvSpPr>
            <p:spPr bwMode="auto">
              <a:xfrm>
                <a:off x="3349" y="2104"/>
                <a:ext cx="22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a1</a:t>
                </a:r>
              </a:p>
            </p:txBody>
          </p:sp>
          <p:sp>
            <p:nvSpPr>
              <p:cNvPr id="9281" name="Text Box 145"/>
              <p:cNvSpPr txBox="1">
                <a:spLocks noChangeArrowheads="1"/>
              </p:cNvSpPr>
              <p:nvPr/>
            </p:nvSpPr>
            <p:spPr bwMode="auto">
              <a:xfrm>
                <a:off x="3173" y="2104"/>
                <a:ext cx="25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b2</a:t>
                </a:r>
              </a:p>
            </p:txBody>
          </p:sp>
          <p:sp>
            <p:nvSpPr>
              <p:cNvPr id="9282" name="Line 146"/>
              <p:cNvSpPr>
                <a:spLocks noChangeShapeType="1"/>
              </p:cNvSpPr>
              <p:nvPr/>
            </p:nvSpPr>
            <p:spPr bwMode="auto">
              <a:xfrm>
                <a:off x="3557" y="3216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1400"/>
              </a:p>
            </p:txBody>
          </p:sp>
          <p:sp>
            <p:nvSpPr>
              <p:cNvPr id="9283" name="Text Box 148"/>
              <p:cNvSpPr txBox="1">
                <a:spLocks noChangeArrowheads="1"/>
              </p:cNvSpPr>
              <p:nvPr/>
            </p:nvSpPr>
            <p:spPr bwMode="auto">
              <a:xfrm>
                <a:off x="3622" y="989"/>
                <a:ext cx="18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0</a:t>
                </a:r>
              </a:p>
            </p:txBody>
          </p:sp>
        </p:grpSp>
      </p:grpSp>
      <p:grpSp>
        <p:nvGrpSpPr>
          <p:cNvPr id="6" name="Group 171"/>
          <p:cNvGrpSpPr>
            <a:grpSpLocks/>
          </p:cNvGrpSpPr>
          <p:nvPr/>
        </p:nvGrpSpPr>
        <p:grpSpPr bwMode="auto">
          <a:xfrm>
            <a:off x="3505200" y="3047999"/>
            <a:ext cx="1676400" cy="2822575"/>
            <a:chOff x="2208" y="1920"/>
            <a:chExt cx="1056" cy="1778"/>
          </a:xfrm>
        </p:grpSpPr>
        <p:sp>
          <p:nvSpPr>
            <p:cNvPr id="9233" name="Text Box 3"/>
            <p:cNvSpPr txBox="1">
              <a:spLocks noChangeArrowheads="1"/>
            </p:cNvSpPr>
            <p:nvPr/>
          </p:nvSpPr>
          <p:spPr bwMode="auto">
            <a:xfrm>
              <a:off x="2898" y="2550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9234" name="Text Box 116"/>
            <p:cNvSpPr txBox="1">
              <a:spLocks noChangeArrowheads="1"/>
            </p:cNvSpPr>
            <p:nvPr/>
          </p:nvSpPr>
          <p:spPr bwMode="auto">
            <a:xfrm>
              <a:off x="2928" y="1926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9235" name="Text Box 135"/>
            <p:cNvSpPr txBox="1">
              <a:spLocks noChangeArrowheads="1"/>
            </p:cNvSpPr>
            <p:nvPr/>
          </p:nvSpPr>
          <p:spPr bwMode="auto">
            <a:xfrm>
              <a:off x="2933" y="2689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9236" name="Text Box 149"/>
            <p:cNvSpPr txBox="1">
              <a:spLocks noChangeArrowheads="1"/>
            </p:cNvSpPr>
            <p:nvPr/>
          </p:nvSpPr>
          <p:spPr bwMode="auto">
            <a:xfrm>
              <a:off x="2640" y="2261"/>
              <a:ext cx="17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9237" name="Text Box 150"/>
            <p:cNvSpPr txBox="1">
              <a:spLocks noChangeArrowheads="1"/>
            </p:cNvSpPr>
            <p:nvPr/>
          </p:nvSpPr>
          <p:spPr bwMode="auto">
            <a:xfrm>
              <a:off x="2714" y="3499"/>
              <a:ext cx="2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p4</a:t>
              </a:r>
            </a:p>
          </p:txBody>
        </p:sp>
        <p:sp>
          <p:nvSpPr>
            <p:cNvPr id="9238" name="Text Box 152"/>
            <p:cNvSpPr txBox="1">
              <a:spLocks noChangeArrowheads="1"/>
            </p:cNvSpPr>
            <p:nvPr/>
          </p:nvSpPr>
          <p:spPr bwMode="auto">
            <a:xfrm>
              <a:off x="2645" y="3024"/>
              <a:ext cx="17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9239" name="Rectangle 153"/>
            <p:cNvSpPr>
              <a:spLocks noChangeArrowheads="1"/>
            </p:cNvSpPr>
            <p:nvPr/>
          </p:nvSpPr>
          <p:spPr bwMode="auto">
            <a:xfrm>
              <a:off x="2526" y="2688"/>
              <a:ext cx="576" cy="52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tr-TR" sz="1400" u="none">
                  <a:solidFill>
                    <a:schemeClr val="bg1"/>
                  </a:solidFill>
                  <a:latin typeface="Comic Sans MS" pitchFamily="66" charset="0"/>
                </a:rPr>
                <a:t>   </a:t>
              </a:r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 F.A.</a:t>
              </a:r>
            </a:p>
          </p:txBody>
        </p:sp>
        <p:sp>
          <p:nvSpPr>
            <p:cNvPr id="9240" name="Text Box 154"/>
            <p:cNvSpPr txBox="1">
              <a:spLocks noChangeArrowheads="1"/>
            </p:cNvSpPr>
            <p:nvPr/>
          </p:nvSpPr>
          <p:spPr bwMode="auto">
            <a:xfrm>
              <a:off x="2486" y="2879"/>
              <a:ext cx="2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co</a:t>
              </a:r>
            </a:p>
          </p:txBody>
        </p:sp>
        <p:sp>
          <p:nvSpPr>
            <p:cNvPr id="9241" name="Text Box 155"/>
            <p:cNvSpPr txBox="1">
              <a:spLocks noChangeArrowheads="1"/>
            </p:cNvSpPr>
            <p:nvPr/>
          </p:nvSpPr>
          <p:spPr bwMode="auto">
            <a:xfrm>
              <a:off x="2744" y="3072"/>
              <a:ext cx="1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9242" name="Text Box 156"/>
            <p:cNvSpPr txBox="1">
              <a:spLocks noChangeArrowheads="1"/>
            </p:cNvSpPr>
            <p:nvPr/>
          </p:nvSpPr>
          <p:spPr bwMode="auto">
            <a:xfrm>
              <a:off x="2956" y="2880"/>
              <a:ext cx="2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mic Sans MS" pitchFamily="66" charset="0"/>
                </a:rPr>
                <a:t>ci</a:t>
              </a:r>
            </a:p>
          </p:txBody>
        </p:sp>
        <p:sp>
          <p:nvSpPr>
            <p:cNvPr id="9243" name="Line 157"/>
            <p:cNvSpPr>
              <a:spLocks noChangeShapeType="1"/>
            </p:cNvSpPr>
            <p:nvPr/>
          </p:nvSpPr>
          <p:spPr bwMode="auto">
            <a:xfrm>
              <a:off x="2928" y="1920"/>
              <a:ext cx="0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44" name="Line 158"/>
            <p:cNvSpPr>
              <a:spLocks noChangeShapeType="1"/>
            </p:cNvSpPr>
            <p:nvPr/>
          </p:nvSpPr>
          <p:spPr bwMode="auto">
            <a:xfrm>
              <a:off x="2592" y="232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45" name="Line 159"/>
            <p:cNvSpPr>
              <a:spLocks noChangeShapeType="1"/>
            </p:cNvSpPr>
            <p:nvPr/>
          </p:nvSpPr>
          <p:spPr bwMode="auto">
            <a:xfrm>
              <a:off x="2736" y="2320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46" name="AutoShape 160"/>
            <p:cNvSpPr>
              <a:spLocks noChangeArrowheads="1"/>
            </p:cNvSpPr>
            <p:nvPr/>
          </p:nvSpPr>
          <p:spPr bwMode="auto">
            <a:xfrm rot="5400000">
              <a:off x="2552" y="2456"/>
              <a:ext cx="224" cy="240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400">
                <a:latin typeface="Comic Sans MS" pitchFamily="66" charset="0"/>
              </a:endParaRPr>
            </a:p>
          </p:txBody>
        </p:sp>
        <p:sp>
          <p:nvSpPr>
            <p:cNvPr id="9247" name="Text Box 161"/>
            <p:cNvSpPr txBox="1">
              <a:spLocks noChangeArrowheads="1"/>
            </p:cNvSpPr>
            <p:nvPr/>
          </p:nvSpPr>
          <p:spPr bwMode="auto">
            <a:xfrm>
              <a:off x="2624" y="2072"/>
              <a:ext cx="2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a2</a:t>
              </a:r>
            </a:p>
          </p:txBody>
        </p:sp>
        <p:sp>
          <p:nvSpPr>
            <p:cNvPr id="9248" name="Text Box 162"/>
            <p:cNvSpPr txBox="1">
              <a:spLocks noChangeArrowheads="1"/>
            </p:cNvSpPr>
            <p:nvPr/>
          </p:nvSpPr>
          <p:spPr bwMode="auto">
            <a:xfrm>
              <a:off x="2448" y="2072"/>
              <a:ext cx="25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b2</a:t>
              </a:r>
            </a:p>
          </p:txBody>
        </p:sp>
        <p:sp>
          <p:nvSpPr>
            <p:cNvPr id="9249" name="Line 163"/>
            <p:cNvSpPr>
              <a:spLocks noChangeShapeType="1"/>
            </p:cNvSpPr>
            <p:nvPr/>
          </p:nvSpPr>
          <p:spPr bwMode="auto">
            <a:xfrm>
              <a:off x="2832" y="3216"/>
              <a:ext cx="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50" name="Line 166"/>
            <p:cNvSpPr>
              <a:spLocks noChangeShapeType="1"/>
            </p:cNvSpPr>
            <p:nvPr/>
          </p:nvSpPr>
          <p:spPr bwMode="auto">
            <a:xfrm flipH="1">
              <a:off x="3072" y="2976"/>
              <a:ext cx="19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51" name="Line 167"/>
            <p:cNvSpPr>
              <a:spLocks noChangeShapeType="1"/>
            </p:cNvSpPr>
            <p:nvPr/>
          </p:nvSpPr>
          <p:spPr bwMode="auto">
            <a:xfrm>
              <a:off x="2928" y="1920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52" name="Line 168"/>
            <p:cNvSpPr>
              <a:spLocks noChangeShapeType="1"/>
            </p:cNvSpPr>
            <p:nvPr/>
          </p:nvSpPr>
          <p:spPr bwMode="auto">
            <a:xfrm flipH="1">
              <a:off x="2304" y="2976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53" name="Line 169"/>
            <p:cNvSpPr>
              <a:spLocks noChangeShapeType="1"/>
            </p:cNvSpPr>
            <p:nvPr/>
          </p:nvSpPr>
          <p:spPr bwMode="auto">
            <a:xfrm>
              <a:off x="2304" y="2976"/>
              <a:ext cx="0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9254" name="Text Box 170"/>
            <p:cNvSpPr txBox="1">
              <a:spLocks noChangeArrowheads="1"/>
            </p:cNvSpPr>
            <p:nvPr/>
          </p:nvSpPr>
          <p:spPr bwMode="auto">
            <a:xfrm>
              <a:off x="2208" y="3504"/>
              <a:ext cx="2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Multiplication by a Constant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314450"/>
            <a:ext cx="7772400" cy="502761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Multiplication of B(3:0) by 101</a:t>
            </a:r>
          </a:p>
        </p:txBody>
      </p:sp>
      <p:sp>
        <p:nvSpPr>
          <p:cNvPr id="36868" name="Freeform 6"/>
          <p:cNvSpPr>
            <a:spLocks noChangeAspect="1"/>
          </p:cNvSpPr>
          <p:nvPr/>
        </p:nvSpPr>
        <p:spPr bwMode="auto">
          <a:xfrm>
            <a:off x="7573963" y="5113338"/>
            <a:ext cx="130175" cy="207962"/>
          </a:xfrm>
          <a:custGeom>
            <a:avLst/>
            <a:gdLst>
              <a:gd name="T0" fmla="*/ 9 w 18"/>
              <a:gd name="T1" fmla="*/ 5 h 29"/>
              <a:gd name="T2" fmla="*/ 17 w 18"/>
              <a:gd name="T3" fmla="*/ 0 h 29"/>
              <a:gd name="T4" fmla="*/ 18 w 18"/>
              <a:gd name="T5" fmla="*/ 0 h 29"/>
              <a:gd name="T6" fmla="*/ 12 w 18"/>
              <a:gd name="T7" fmla="*/ 15 h 29"/>
              <a:gd name="T8" fmla="*/ 9 w 18"/>
              <a:gd name="T9" fmla="*/ 29 h 29"/>
              <a:gd name="T10" fmla="*/ 5 w 18"/>
              <a:gd name="T11" fmla="*/ 15 h 29"/>
              <a:gd name="T12" fmla="*/ 0 w 18"/>
              <a:gd name="T13" fmla="*/ 0 h 29"/>
              <a:gd name="T14" fmla="*/ 0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5" y="1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69" name="Freeform 8"/>
          <p:cNvSpPr>
            <a:spLocks noChangeAspect="1"/>
          </p:cNvSpPr>
          <p:nvPr/>
        </p:nvSpPr>
        <p:spPr bwMode="auto">
          <a:xfrm>
            <a:off x="6708775" y="3152775"/>
            <a:ext cx="128588" cy="209550"/>
          </a:xfrm>
          <a:custGeom>
            <a:avLst/>
            <a:gdLst>
              <a:gd name="T0" fmla="*/ 9 w 18"/>
              <a:gd name="T1" fmla="*/ 5 h 29"/>
              <a:gd name="T2" fmla="*/ 18 w 18"/>
              <a:gd name="T3" fmla="*/ 0 h 29"/>
              <a:gd name="T4" fmla="*/ 18 w 18"/>
              <a:gd name="T5" fmla="*/ 0 h 29"/>
              <a:gd name="T6" fmla="*/ 12 w 18"/>
              <a:gd name="T7" fmla="*/ 14 h 29"/>
              <a:gd name="T8" fmla="*/ 9 w 18"/>
              <a:gd name="T9" fmla="*/ 29 h 29"/>
              <a:gd name="T10" fmla="*/ 6 w 18"/>
              <a:gd name="T11" fmla="*/ 14 h 29"/>
              <a:gd name="T12" fmla="*/ 0 w 18"/>
              <a:gd name="T13" fmla="*/ 0 h 29"/>
              <a:gd name="T14" fmla="*/ 0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0" name="Line 9"/>
          <p:cNvSpPr>
            <a:spLocks noChangeAspect="1" noChangeShapeType="1"/>
          </p:cNvSpPr>
          <p:nvPr/>
        </p:nvSpPr>
        <p:spPr bwMode="auto">
          <a:xfrm flipH="1" flipV="1">
            <a:off x="6515100" y="4560888"/>
            <a:ext cx="6350" cy="609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1" name="Freeform 10"/>
          <p:cNvSpPr>
            <a:spLocks noChangeAspect="1"/>
          </p:cNvSpPr>
          <p:nvPr/>
        </p:nvSpPr>
        <p:spPr bwMode="auto">
          <a:xfrm>
            <a:off x="6457950" y="5113338"/>
            <a:ext cx="128588" cy="207962"/>
          </a:xfrm>
          <a:custGeom>
            <a:avLst/>
            <a:gdLst>
              <a:gd name="T0" fmla="*/ 9 w 18"/>
              <a:gd name="T1" fmla="*/ 5 h 29"/>
              <a:gd name="T2" fmla="*/ 18 w 18"/>
              <a:gd name="T3" fmla="*/ 0 h 29"/>
              <a:gd name="T4" fmla="*/ 18 w 18"/>
              <a:gd name="T5" fmla="*/ 0 h 29"/>
              <a:gd name="T6" fmla="*/ 12 w 18"/>
              <a:gd name="T7" fmla="*/ 15 h 29"/>
              <a:gd name="T8" fmla="*/ 9 w 18"/>
              <a:gd name="T9" fmla="*/ 29 h 29"/>
              <a:gd name="T10" fmla="*/ 6 w 18"/>
              <a:gd name="T11" fmla="*/ 15 h 29"/>
              <a:gd name="T12" fmla="*/ 0 w 18"/>
              <a:gd name="T13" fmla="*/ 0 h 29"/>
              <a:gd name="T14" fmla="*/ 0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2" name="Freeform 13"/>
          <p:cNvSpPr>
            <a:spLocks noChangeAspect="1"/>
          </p:cNvSpPr>
          <p:nvPr/>
        </p:nvSpPr>
        <p:spPr bwMode="auto">
          <a:xfrm>
            <a:off x="5903913" y="3152775"/>
            <a:ext cx="130175" cy="209550"/>
          </a:xfrm>
          <a:custGeom>
            <a:avLst/>
            <a:gdLst>
              <a:gd name="T0" fmla="*/ 9 w 18"/>
              <a:gd name="T1" fmla="*/ 5 h 29"/>
              <a:gd name="T2" fmla="*/ 18 w 18"/>
              <a:gd name="T3" fmla="*/ 0 h 29"/>
              <a:gd name="T4" fmla="*/ 18 w 18"/>
              <a:gd name="T5" fmla="*/ 0 h 29"/>
              <a:gd name="T6" fmla="*/ 13 w 18"/>
              <a:gd name="T7" fmla="*/ 14 h 29"/>
              <a:gd name="T8" fmla="*/ 9 w 18"/>
              <a:gd name="T9" fmla="*/ 29 h 29"/>
              <a:gd name="T10" fmla="*/ 6 w 18"/>
              <a:gd name="T11" fmla="*/ 14 h 29"/>
              <a:gd name="T12" fmla="*/ 0 w 18"/>
              <a:gd name="T13" fmla="*/ 0 h 29"/>
              <a:gd name="T14" fmla="*/ 1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3" y="14"/>
                  <a:pt x="13" y="14"/>
                  <a:pt x="13" y="14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3" name="Freeform 25"/>
          <p:cNvSpPr>
            <a:spLocks noChangeAspect="1"/>
          </p:cNvSpPr>
          <p:nvPr/>
        </p:nvSpPr>
        <p:spPr bwMode="auto">
          <a:xfrm>
            <a:off x="5099050" y="3152775"/>
            <a:ext cx="130175" cy="209550"/>
          </a:xfrm>
          <a:custGeom>
            <a:avLst/>
            <a:gdLst>
              <a:gd name="T0" fmla="*/ 9 w 18"/>
              <a:gd name="T1" fmla="*/ 5 h 29"/>
              <a:gd name="T2" fmla="*/ 18 w 18"/>
              <a:gd name="T3" fmla="*/ 0 h 29"/>
              <a:gd name="T4" fmla="*/ 18 w 18"/>
              <a:gd name="T5" fmla="*/ 0 h 29"/>
              <a:gd name="T6" fmla="*/ 12 w 18"/>
              <a:gd name="T7" fmla="*/ 14 h 29"/>
              <a:gd name="T8" fmla="*/ 9 w 18"/>
              <a:gd name="T9" fmla="*/ 29 h 29"/>
              <a:gd name="T10" fmla="*/ 6 w 18"/>
              <a:gd name="T11" fmla="*/ 14 h 29"/>
              <a:gd name="T12" fmla="*/ 0 w 18"/>
              <a:gd name="T13" fmla="*/ 0 h 29"/>
              <a:gd name="T14" fmla="*/ 0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4" name="Freeform 27"/>
          <p:cNvSpPr>
            <a:spLocks noChangeAspect="1"/>
          </p:cNvSpPr>
          <p:nvPr/>
        </p:nvSpPr>
        <p:spPr bwMode="auto">
          <a:xfrm>
            <a:off x="5243513" y="5113338"/>
            <a:ext cx="122237" cy="207962"/>
          </a:xfrm>
          <a:custGeom>
            <a:avLst/>
            <a:gdLst>
              <a:gd name="T0" fmla="*/ 8 w 17"/>
              <a:gd name="T1" fmla="*/ 5 h 29"/>
              <a:gd name="T2" fmla="*/ 17 w 17"/>
              <a:gd name="T3" fmla="*/ 0 h 29"/>
              <a:gd name="T4" fmla="*/ 17 w 17"/>
              <a:gd name="T5" fmla="*/ 0 h 29"/>
              <a:gd name="T6" fmla="*/ 12 w 17"/>
              <a:gd name="T7" fmla="*/ 15 h 29"/>
              <a:gd name="T8" fmla="*/ 8 w 17"/>
              <a:gd name="T9" fmla="*/ 29 h 29"/>
              <a:gd name="T10" fmla="*/ 5 w 17"/>
              <a:gd name="T11" fmla="*/ 15 h 29"/>
              <a:gd name="T12" fmla="*/ 0 w 17"/>
              <a:gd name="T13" fmla="*/ 0 h 29"/>
              <a:gd name="T14" fmla="*/ 0 w 17"/>
              <a:gd name="T15" fmla="*/ 0 h 29"/>
              <a:gd name="T16" fmla="*/ 8 w 17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"/>
              <a:gd name="T28" fmla="*/ 0 h 29"/>
              <a:gd name="T29" fmla="*/ 17 w 17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" h="29">
                <a:moveTo>
                  <a:pt x="8" y="5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9"/>
                  <a:pt x="10" y="24"/>
                  <a:pt x="8" y="29"/>
                </a:cubicBezTo>
                <a:cubicBezTo>
                  <a:pt x="7" y="24"/>
                  <a:pt x="6" y="19"/>
                  <a:pt x="5" y="1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5" name="Line 28"/>
          <p:cNvSpPr>
            <a:spLocks noChangeAspect="1" noChangeShapeType="1"/>
          </p:cNvSpPr>
          <p:nvPr/>
        </p:nvSpPr>
        <p:spPr bwMode="auto">
          <a:xfrm flipV="1">
            <a:off x="4051300" y="4560888"/>
            <a:ext cx="3175" cy="609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6" name="Freeform 29"/>
          <p:cNvSpPr>
            <a:spLocks noChangeAspect="1"/>
          </p:cNvSpPr>
          <p:nvPr/>
        </p:nvSpPr>
        <p:spPr bwMode="auto">
          <a:xfrm>
            <a:off x="3986213" y="5113338"/>
            <a:ext cx="128587" cy="207962"/>
          </a:xfrm>
          <a:custGeom>
            <a:avLst/>
            <a:gdLst>
              <a:gd name="T0" fmla="*/ 9 w 18"/>
              <a:gd name="T1" fmla="*/ 5 h 29"/>
              <a:gd name="T2" fmla="*/ 18 w 18"/>
              <a:gd name="T3" fmla="*/ 0 h 29"/>
              <a:gd name="T4" fmla="*/ 18 w 18"/>
              <a:gd name="T5" fmla="*/ 0 h 29"/>
              <a:gd name="T6" fmla="*/ 13 w 18"/>
              <a:gd name="T7" fmla="*/ 15 h 29"/>
              <a:gd name="T8" fmla="*/ 9 w 18"/>
              <a:gd name="T9" fmla="*/ 29 h 29"/>
              <a:gd name="T10" fmla="*/ 6 w 18"/>
              <a:gd name="T11" fmla="*/ 15 h 29"/>
              <a:gd name="T12" fmla="*/ 0 w 18"/>
              <a:gd name="T13" fmla="*/ 0 h 29"/>
              <a:gd name="T14" fmla="*/ 1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3" y="15"/>
                  <a:pt x="13" y="15"/>
                  <a:pt x="13" y="15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7" name="Line 30"/>
          <p:cNvSpPr>
            <a:spLocks noChangeAspect="1" noChangeShapeType="1"/>
          </p:cNvSpPr>
          <p:nvPr/>
        </p:nvSpPr>
        <p:spPr bwMode="auto">
          <a:xfrm flipV="1">
            <a:off x="2800350" y="4560888"/>
            <a:ext cx="4763" cy="609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8" name="Freeform 31"/>
          <p:cNvSpPr>
            <a:spLocks noChangeAspect="1"/>
          </p:cNvSpPr>
          <p:nvPr/>
        </p:nvSpPr>
        <p:spPr bwMode="auto">
          <a:xfrm>
            <a:off x="2736850" y="5113338"/>
            <a:ext cx="128588" cy="207962"/>
          </a:xfrm>
          <a:custGeom>
            <a:avLst/>
            <a:gdLst>
              <a:gd name="T0" fmla="*/ 9 w 18"/>
              <a:gd name="T1" fmla="*/ 5 h 29"/>
              <a:gd name="T2" fmla="*/ 18 w 18"/>
              <a:gd name="T3" fmla="*/ 0 h 29"/>
              <a:gd name="T4" fmla="*/ 18 w 18"/>
              <a:gd name="T5" fmla="*/ 0 h 29"/>
              <a:gd name="T6" fmla="*/ 12 w 18"/>
              <a:gd name="T7" fmla="*/ 15 h 29"/>
              <a:gd name="T8" fmla="*/ 9 w 18"/>
              <a:gd name="T9" fmla="*/ 29 h 29"/>
              <a:gd name="T10" fmla="*/ 6 w 18"/>
              <a:gd name="T11" fmla="*/ 15 h 29"/>
              <a:gd name="T12" fmla="*/ 0 w 18"/>
              <a:gd name="T13" fmla="*/ 0 h 29"/>
              <a:gd name="T14" fmla="*/ 1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79" name="Line 32"/>
          <p:cNvSpPr>
            <a:spLocks noChangeAspect="1" noChangeShapeType="1"/>
          </p:cNvSpPr>
          <p:nvPr/>
        </p:nvSpPr>
        <p:spPr bwMode="auto">
          <a:xfrm flipV="1">
            <a:off x="1550988" y="4560888"/>
            <a:ext cx="3175" cy="609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0" name="Freeform 33"/>
          <p:cNvSpPr>
            <a:spLocks noChangeAspect="1"/>
          </p:cNvSpPr>
          <p:nvPr/>
        </p:nvSpPr>
        <p:spPr bwMode="auto">
          <a:xfrm>
            <a:off x="1485900" y="5113338"/>
            <a:ext cx="130175" cy="207962"/>
          </a:xfrm>
          <a:custGeom>
            <a:avLst/>
            <a:gdLst>
              <a:gd name="T0" fmla="*/ 9 w 18"/>
              <a:gd name="T1" fmla="*/ 5 h 29"/>
              <a:gd name="T2" fmla="*/ 18 w 18"/>
              <a:gd name="T3" fmla="*/ 0 h 29"/>
              <a:gd name="T4" fmla="*/ 18 w 18"/>
              <a:gd name="T5" fmla="*/ 0 h 29"/>
              <a:gd name="T6" fmla="*/ 12 w 18"/>
              <a:gd name="T7" fmla="*/ 15 h 29"/>
              <a:gd name="T8" fmla="*/ 9 w 18"/>
              <a:gd name="T9" fmla="*/ 29 h 29"/>
              <a:gd name="T10" fmla="*/ 6 w 18"/>
              <a:gd name="T11" fmla="*/ 15 h 29"/>
              <a:gd name="T12" fmla="*/ 0 w 18"/>
              <a:gd name="T13" fmla="*/ 0 h 29"/>
              <a:gd name="T14" fmla="*/ 0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1" name="Rectangle 34"/>
          <p:cNvSpPr>
            <a:spLocks noChangeAspect="1" noChangeArrowheads="1"/>
          </p:cNvSpPr>
          <p:nvPr/>
        </p:nvSpPr>
        <p:spPr bwMode="auto">
          <a:xfrm>
            <a:off x="660400" y="3362325"/>
            <a:ext cx="6572250" cy="119856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6882" name="Freeform 36"/>
          <p:cNvSpPr>
            <a:spLocks noChangeAspect="1"/>
          </p:cNvSpPr>
          <p:nvPr/>
        </p:nvSpPr>
        <p:spPr bwMode="auto">
          <a:xfrm>
            <a:off x="4310063" y="3152775"/>
            <a:ext cx="122237" cy="209550"/>
          </a:xfrm>
          <a:custGeom>
            <a:avLst/>
            <a:gdLst>
              <a:gd name="T0" fmla="*/ 9 w 17"/>
              <a:gd name="T1" fmla="*/ 5 h 29"/>
              <a:gd name="T2" fmla="*/ 17 w 17"/>
              <a:gd name="T3" fmla="*/ 0 h 29"/>
              <a:gd name="T4" fmla="*/ 17 w 17"/>
              <a:gd name="T5" fmla="*/ 0 h 29"/>
              <a:gd name="T6" fmla="*/ 12 w 17"/>
              <a:gd name="T7" fmla="*/ 14 h 29"/>
              <a:gd name="T8" fmla="*/ 9 w 17"/>
              <a:gd name="T9" fmla="*/ 29 h 29"/>
              <a:gd name="T10" fmla="*/ 5 w 17"/>
              <a:gd name="T11" fmla="*/ 14 h 29"/>
              <a:gd name="T12" fmla="*/ 0 w 17"/>
              <a:gd name="T13" fmla="*/ 0 h 29"/>
              <a:gd name="T14" fmla="*/ 0 w 17"/>
              <a:gd name="T15" fmla="*/ 0 h 29"/>
              <a:gd name="T16" fmla="*/ 9 w 17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"/>
              <a:gd name="T28" fmla="*/ 0 h 29"/>
              <a:gd name="T29" fmla="*/ 17 w 17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" h="29">
                <a:moveTo>
                  <a:pt x="9" y="5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9"/>
                  <a:pt x="10" y="24"/>
                  <a:pt x="9" y="29"/>
                </a:cubicBezTo>
                <a:cubicBezTo>
                  <a:pt x="7" y="24"/>
                  <a:pt x="6" y="19"/>
                  <a:pt x="5" y="1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3" name="Freeform 67"/>
          <p:cNvSpPr>
            <a:spLocks noChangeAspect="1"/>
          </p:cNvSpPr>
          <p:nvPr/>
        </p:nvSpPr>
        <p:spPr bwMode="auto">
          <a:xfrm>
            <a:off x="8328025" y="5113338"/>
            <a:ext cx="130175" cy="207962"/>
          </a:xfrm>
          <a:custGeom>
            <a:avLst/>
            <a:gdLst>
              <a:gd name="T0" fmla="*/ 9 w 18"/>
              <a:gd name="T1" fmla="*/ 5 h 29"/>
              <a:gd name="T2" fmla="*/ 18 w 18"/>
              <a:gd name="T3" fmla="*/ 0 h 29"/>
              <a:gd name="T4" fmla="*/ 18 w 18"/>
              <a:gd name="T5" fmla="*/ 0 h 29"/>
              <a:gd name="T6" fmla="*/ 13 w 18"/>
              <a:gd name="T7" fmla="*/ 15 h 29"/>
              <a:gd name="T8" fmla="*/ 9 w 18"/>
              <a:gd name="T9" fmla="*/ 29 h 29"/>
              <a:gd name="T10" fmla="*/ 6 w 18"/>
              <a:gd name="T11" fmla="*/ 15 h 29"/>
              <a:gd name="T12" fmla="*/ 0 w 18"/>
              <a:gd name="T13" fmla="*/ 0 h 29"/>
              <a:gd name="T14" fmla="*/ 1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3" y="15"/>
                  <a:pt x="13" y="15"/>
                  <a:pt x="13" y="15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4" name="Freeform 75"/>
          <p:cNvSpPr>
            <a:spLocks noChangeAspect="1"/>
          </p:cNvSpPr>
          <p:nvPr/>
        </p:nvSpPr>
        <p:spPr bwMode="auto">
          <a:xfrm>
            <a:off x="1127125" y="3152775"/>
            <a:ext cx="122238" cy="209550"/>
          </a:xfrm>
          <a:custGeom>
            <a:avLst/>
            <a:gdLst>
              <a:gd name="T0" fmla="*/ 9 w 17"/>
              <a:gd name="T1" fmla="*/ 5 h 29"/>
              <a:gd name="T2" fmla="*/ 17 w 17"/>
              <a:gd name="T3" fmla="*/ 0 h 29"/>
              <a:gd name="T4" fmla="*/ 17 w 17"/>
              <a:gd name="T5" fmla="*/ 0 h 29"/>
              <a:gd name="T6" fmla="*/ 12 w 17"/>
              <a:gd name="T7" fmla="*/ 14 h 29"/>
              <a:gd name="T8" fmla="*/ 9 w 17"/>
              <a:gd name="T9" fmla="*/ 29 h 29"/>
              <a:gd name="T10" fmla="*/ 5 w 17"/>
              <a:gd name="T11" fmla="*/ 14 h 29"/>
              <a:gd name="T12" fmla="*/ 0 w 17"/>
              <a:gd name="T13" fmla="*/ 0 h 29"/>
              <a:gd name="T14" fmla="*/ 0 w 17"/>
              <a:gd name="T15" fmla="*/ 0 h 29"/>
              <a:gd name="T16" fmla="*/ 9 w 17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"/>
              <a:gd name="T28" fmla="*/ 0 h 29"/>
              <a:gd name="T29" fmla="*/ 17 w 17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" h="29">
                <a:moveTo>
                  <a:pt x="9" y="5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9"/>
                  <a:pt x="10" y="24"/>
                  <a:pt x="9" y="29"/>
                </a:cubicBezTo>
                <a:cubicBezTo>
                  <a:pt x="7" y="24"/>
                  <a:pt x="6" y="19"/>
                  <a:pt x="5" y="1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5" name="Freeform 77"/>
          <p:cNvSpPr>
            <a:spLocks noChangeAspect="1"/>
          </p:cNvSpPr>
          <p:nvPr/>
        </p:nvSpPr>
        <p:spPr bwMode="auto">
          <a:xfrm>
            <a:off x="1924050" y="3152775"/>
            <a:ext cx="130175" cy="209550"/>
          </a:xfrm>
          <a:custGeom>
            <a:avLst/>
            <a:gdLst>
              <a:gd name="T0" fmla="*/ 9 w 18"/>
              <a:gd name="T1" fmla="*/ 5 h 29"/>
              <a:gd name="T2" fmla="*/ 17 w 18"/>
              <a:gd name="T3" fmla="*/ 0 h 29"/>
              <a:gd name="T4" fmla="*/ 18 w 18"/>
              <a:gd name="T5" fmla="*/ 0 h 29"/>
              <a:gd name="T6" fmla="*/ 12 w 18"/>
              <a:gd name="T7" fmla="*/ 14 h 29"/>
              <a:gd name="T8" fmla="*/ 9 w 18"/>
              <a:gd name="T9" fmla="*/ 29 h 29"/>
              <a:gd name="T10" fmla="*/ 5 w 18"/>
              <a:gd name="T11" fmla="*/ 14 h 29"/>
              <a:gd name="T12" fmla="*/ 0 w 18"/>
              <a:gd name="T13" fmla="*/ 0 h 29"/>
              <a:gd name="T14" fmla="*/ 0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5" y="1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6" name="Freeform 79"/>
          <p:cNvSpPr>
            <a:spLocks noChangeAspect="1"/>
          </p:cNvSpPr>
          <p:nvPr/>
        </p:nvSpPr>
        <p:spPr bwMode="auto">
          <a:xfrm>
            <a:off x="2722563" y="3152775"/>
            <a:ext cx="128587" cy="209550"/>
          </a:xfrm>
          <a:custGeom>
            <a:avLst/>
            <a:gdLst>
              <a:gd name="T0" fmla="*/ 9 w 18"/>
              <a:gd name="T1" fmla="*/ 5 h 29"/>
              <a:gd name="T2" fmla="*/ 17 w 18"/>
              <a:gd name="T3" fmla="*/ 0 h 29"/>
              <a:gd name="T4" fmla="*/ 18 w 18"/>
              <a:gd name="T5" fmla="*/ 0 h 29"/>
              <a:gd name="T6" fmla="*/ 12 w 18"/>
              <a:gd name="T7" fmla="*/ 14 h 29"/>
              <a:gd name="T8" fmla="*/ 9 w 18"/>
              <a:gd name="T9" fmla="*/ 29 h 29"/>
              <a:gd name="T10" fmla="*/ 6 w 18"/>
              <a:gd name="T11" fmla="*/ 14 h 29"/>
              <a:gd name="T12" fmla="*/ 0 w 18"/>
              <a:gd name="T13" fmla="*/ 0 h 29"/>
              <a:gd name="T14" fmla="*/ 0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7" name="Freeform 81"/>
          <p:cNvSpPr>
            <a:spLocks noChangeAspect="1"/>
          </p:cNvSpPr>
          <p:nvPr/>
        </p:nvSpPr>
        <p:spPr bwMode="auto">
          <a:xfrm>
            <a:off x="3519488" y="3152775"/>
            <a:ext cx="128587" cy="209550"/>
          </a:xfrm>
          <a:custGeom>
            <a:avLst/>
            <a:gdLst>
              <a:gd name="T0" fmla="*/ 9 w 18"/>
              <a:gd name="T1" fmla="*/ 5 h 29"/>
              <a:gd name="T2" fmla="*/ 18 w 18"/>
              <a:gd name="T3" fmla="*/ 0 h 29"/>
              <a:gd name="T4" fmla="*/ 18 w 18"/>
              <a:gd name="T5" fmla="*/ 0 h 29"/>
              <a:gd name="T6" fmla="*/ 12 w 18"/>
              <a:gd name="T7" fmla="*/ 14 h 29"/>
              <a:gd name="T8" fmla="*/ 9 w 18"/>
              <a:gd name="T9" fmla="*/ 29 h 29"/>
              <a:gd name="T10" fmla="*/ 6 w 18"/>
              <a:gd name="T11" fmla="*/ 14 h 29"/>
              <a:gd name="T12" fmla="*/ 0 w 18"/>
              <a:gd name="T13" fmla="*/ 0 h 29"/>
              <a:gd name="T14" fmla="*/ 0 w 18"/>
              <a:gd name="T15" fmla="*/ 0 h 29"/>
              <a:gd name="T16" fmla="*/ 9 w 18"/>
              <a:gd name="T17" fmla="*/ 5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9"/>
              <a:gd name="T29" fmla="*/ 18 w 18"/>
              <a:gd name="T30" fmla="*/ 29 h 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9">
                <a:moveTo>
                  <a:pt x="9" y="5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8" name="Rectangle 82"/>
          <p:cNvSpPr>
            <a:spLocks noChangeAspect="1" noChangeArrowheads="1"/>
          </p:cNvSpPr>
          <p:nvPr/>
        </p:nvSpPr>
        <p:spPr bwMode="auto">
          <a:xfrm>
            <a:off x="7459663" y="2508250"/>
            <a:ext cx="14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89" name="Rectangle 83"/>
          <p:cNvSpPr>
            <a:spLocks noChangeAspect="1" noChangeArrowheads="1"/>
          </p:cNvSpPr>
          <p:nvPr/>
        </p:nvSpPr>
        <p:spPr bwMode="auto">
          <a:xfrm>
            <a:off x="7656513" y="2643188"/>
            <a:ext cx="95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90" name="Rectangle 84"/>
          <p:cNvSpPr>
            <a:spLocks noChangeAspect="1" noChangeArrowheads="1"/>
          </p:cNvSpPr>
          <p:nvPr/>
        </p:nvSpPr>
        <p:spPr bwMode="auto">
          <a:xfrm>
            <a:off x="6640513" y="2508250"/>
            <a:ext cx="14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91" name="Rectangle 85"/>
          <p:cNvSpPr>
            <a:spLocks noChangeAspect="1" noChangeArrowheads="1"/>
          </p:cNvSpPr>
          <p:nvPr/>
        </p:nvSpPr>
        <p:spPr bwMode="auto">
          <a:xfrm>
            <a:off x="6842125" y="2643188"/>
            <a:ext cx="95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92" name="Rectangle 86"/>
          <p:cNvSpPr>
            <a:spLocks noChangeAspect="1" noChangeArrowheads="1"/>
          </p:cNvSpPr>
          <p:nvPr/>
        </p:nvSpPr>
        <p:spPr bwMode="auto">
          <a:xfrm>
            <a:off x="5835650" y="2508250"/>
            <a:ext cx="14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93" name="Rectangle 87"/>
          <p:cNvSpPr>
            <a:spLocks noChangeAspect="1" noChangeArrowheads="1"/>
          </p:cNvSpPr>
          <p:nvPr/>
        </p:nvSpPr>
        <p:spPr bwMode="auto">
          <a:xfrm>
            <a:off x="6034088" y="2643188"/>
            <a:ext cx="95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94" name="Rectangle 88"/>
          <p:cNvSpPr>
            <a:spLocks noChangeAspect="1" noChangeArrowheads="1"/>
          </p:cNvSpPr>
          <p:nvPr/>
        </p:nvSpPr>
        <p:spPr bwMode="auto">
          <a:xfrm>
            <a:off x="5095875" y="2500313"/>
            <a:ext cx="1412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95" name="Rectangle 93"/>
          <p:cNvSpPr>
            <a:spLocks noChangeAspect="1" noChangeArrowheads="1"/>
          </p:cNvSpPr>
          <p:nvPr/>
        </p:nvSpPr>
        <p:spPr bwMode="auto">
          <a:xfrm>
            <a:off x="4305300" y="2503488"/>
            <a:ext cx="1412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96" name="Rectangle 94"/>
          <p:cNvSpPr>
            <a:spLocks noChangeAspect="1" noChangeArrowheads="1"/>
          </p:cNvSpPr>
          <p:nvPr/>
        </p:nvSpPr>
        <p:spPr bwMode="auto">
          <a:xfrm>
            <a:off x="8253413" y="2508250"/>
            <a:ext cx="14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97" name="Rectangle 95"/>
          <p:cNvSpPr>
            <a:spLocks noChangeAspect="1" noChangeArrowheads="1"/>
          </p:cNvSpPr>
          <p:nvPr/>
        </p:nvSpPr>
        <p:spPr bwMode="auto">
          <a:xfrm>
            <a:off x="8472488" y="2654300"/>
            <a:ext cx="95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98" name="Rectangle 96"/>
          <p:cNvSpPr>
            <a:spLocks noChangeAspect="1" noChangeArrowheads="1"/>
          </p:cNvSpPr>
          <p:nvPr/>
        </p:nvSpPr>
        <p:spPr bwMode="auto">
          <a:xfrm>
            <a:off x="2654300" y="2503488"/>
            <a:ext cx="14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899" name="Rectangle 97"/>
          <p:cNvSpPr>
            <a:spLocks noChangeAspect="1" noChangeArrowheads="1"/>
          </p:cNvSpPr>
          <p:nvPr/>
        </p:nvSpPr>
        <p:spPr bwMode="auto">
          <a:xfrm>
            <a:off x="2851150" y="2640013"/>
            <a:ext cx="95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900" name="Rectangle 98"/>
          <p:cNvSpPr>
            <a:spLocks noChangeAspect="1" noChangeArrowheads="1"/>
          </p:cNvSpPr>
          <p:nvPr/>
        </p:nvSpPr>
        <p:spPr bwMode="auto">
          <a:xfrm>
            <a:off x="1863725" y="2503488"/>
            <a:ext cx="14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901" name="Rectangle 99"/>
          <p:cNvSpPr>
            <a:spLocks noChangeAspect="1" noChangeArrowheads="1"/>
          </p:cNvSpPr>
          <p:nvPr/>
        </p:nvSpPr>
        <p:spPr bwMode="auto">
          <a:xfrm>
            <a:off x="2065338" y="2640013"/>
            <a:ext cx="95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902" name="Rectangle 100"/>
          <p:cNvSpPr>
            <a:spLocks noChangeAspect="1" noChangeArrowheads="1"/>
          </p:cNvSpPr>
          <p:nvPr/>
        </p:nvSpPr>
        <p:spPr bwMode="auto">
          <a:xfrm>
            <a:off x="1058863" y="2503488"/>
            <a:ext cx="14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903" name="Rectangle 101"/>
          <p:cNvSpPr>
            <a:spLocks noChangeAspect="1" noChangeArrowheads="1"/>
          </p:cNvSpPr>
          <p:nvPr/>
        </p:nvSpPr>
        <p:spPr bwMode="auto">
          <a:xfrm>
            <a:off x="1257300" y="2640013"/>
            <a:ext cx="95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904" name="Rectangle 102"/>
          <p:cNvSpPr>
            <a:spLocks noChangeAspect="1" noChangeArrowheads="1"/>
          </p:cNvSpPr>
          <p:nvPr/>
        </p:nvSpPr>
        <p:spPr bwMode="auto">
          <a:xfrm>
            <a:off x="1281113" y="3932238"/>
            <a:ext cx="5524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000000"/>
                </a:solidFill>
                <a:latin typeface="Comic Sans MS" pitchFamily="66" charset="0"/>
              </a:rPr>
              <a:t>Carry</a:t>
            </a:r>
            <a:endParaRPr lang="en-US" sz="4400" b="1">
              <a:latin typeface="Comic Sans MS" pitchFamily="66" charset="0"/>
            </a:endParaRPr>
          </a:p>
        </p:txBody>
      </p:sp>
      <p:sp>
        <p:nvSpPr>
          <p:cNvPr id="36905" name="Rectangle 103"/>
          <p:cNvSpPr>
            <a:spLocks noChangeAspect="1" noChangeArrowheads="1"/>
          </p:cNvSpPr>
          <p:nvPr/>
        </p:nvSpPr>
        <p:spPr bwMode="auto">
          <a:xfrm>
            <a:off x="1227138" y="4240213"/>
            <a:ext cx="6238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000000"/>
                </a:solidFill>
                <a:latin typeface="Comic Sans MS" pitchFamily="66" charset="0"/>
              </a:rPr>
              <a:t>output</a:t>
            </a:r>
            <a:endParaRPr lang="en-US" sz="4400" b="1">
              <a:latin typeface="Comic Sans MS" pitchFamily="66" charset="0"/>
            </a:endParaRPr>
          </a:p>
        </p:txBody>
      </p:sp>
      <p:sp>
        <p:nvSpPr>
          <p:cNvPr id="36906" name="Rectangle 104"/>
          <p:cNvSpPr>
            <a:spLocks noChangeAspect="1" noChangeArrowheads="1"/>
          </p:cNvSpPr>
          <p:nvPr/>
        </p:nvSpPr>
        <p:spPr bwMode="auto">
          <a:xfrm>
            <a:off x="3252788" y="3695700"/>
            <a:ext cx="1827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u="none" baseline="0">
                <a:solidFill>
                  <a:srgbClr val="000000"/>
                </a:solidFill>
                <a:latin typeface="Comic Sans MS" pitchFamily="66" charset="0"/>
              </a:rPr>
              <a:t>4-bit Adder</a:t>
            </a:r>
            <a:endParaRPr lang="en-US" sz="6000" b="1">
              <a:latin typeface="Comic Sans MS" pitchFamily="66" charset="0"/>
            </a:endParaRPr>
          </a:p>
        </p:txBody>
      </p:sp>
      <p:sp>
        <p:nvSpPr>
          <p:cNvPr id="36907" name="Rectangle 105"/>
          <p:cNvSpPr>
            <a:spLocks noChangeAspect="1" noChangeArrowheads="1"/>
          </p:cNvSpPr>
          <p:nvPr/>
        </p:nvSpPr>
        <p:spPr bwMode="auto">
          <a:xfrm>
            <a:off x="4394200" y="4203700"/>
            <a:ext cx="509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Comic Sans MS" pitchFamily="66" charset="0"/>
              </a:rPr>
              <a:t>Sum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08" name="Rectangle 110"/>
          <p:cNvSpPr>
            <a:spLocks noChangeAspect="1" noChangeArrowheads="1"/>
          </p:cNvSpPr>
          <p:nvPr/>
        </p:nvSpPr>
        <p:spPr bwMode="auto">
          <a:xfrm>
            <a:off x="3448050" y="2503488"/>
            <a:ext cx="14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909" name="Rectangle 111"/>
          <p:cNvSpPr>
            <a:spLocks noChangeAspect="1" noChangeArrowheads="1"/>
          </p:cNvSpPr>
          <p:nvPr/>
        </p:nvSpPr>
        <p:spPr bwMode="auto">
          <a:xfrm>
            <a:off x="3644900" y="2640013"/>
            <a:ext cx="95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36910" name="Rectangle 112"/>
          <p:cNvSpPr>
            <a:spLocks noChangeAspect="1" noChangeArrowheads="1"/>
          </p:cNvSpPr>
          <p:nvPr/>
        </p:nvSpPr>
        <p:spPr bwMode="auto">
          <a:xfrm>
            <a:off x="8224838" y="5327650"/>
            <a:ext cx="158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11" name="Rectangle 113"/>
          <p:cNvSpPr>
            <a:spLocks noChangeAspect="1" noChangeArrowheads="1"/>
          </p:cNvSpPr>
          <p:nvPr/>
        </p:nvSpPr>
        <p:spPr bwMode="auto">
          <a:xfrm>
            <a:off x="8455025" y="5464175"/>
            <a:ext cx="1095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baseline="0">
                <a:solidFill>
                  <a:srgbClr val="000000"/>
                </a:solidFill>
                <a:latin typeface="Comic Sans MS" pitchFamily="66" charset="0"/>
              </a:rPr>
              <a:t>0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12" name="Rectangle 114"/>
          <p:cNvSpPr>
            <a:spLocks noChangeAspect="1" noChangeArrowheads="1"/>
          </p:cNvSpPr>
          <p:nvPr/>
        </p:nvSpPr>
        <p:spPr bwMode="auto">
          <a:xfrm>
            <a:off x="7527925" y="5327650"/>
            <a:ext cx="158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13" name="Rectangle 115"/>
          <p:cNvSpPr>
            <a:spLocks noChangeAspect="1" noChangeArrowheads="1"/>
          </p:cNvSpPr>
          <p:nvPr/>
        </p:nvSpPr>
        <p:spPr bwMode="auto">
          <a:xfrm>
            <a:off x="7781925" y="5464175"/>
            <a:ext cx="1095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baseline="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14" name="Rectangle 116"/>
          <p:cNvSpPr>
            <a:spLocks noChangeAspect="1" noChangeArrowheads="1"/>
          </p:cNvSpPr>
          <p:nvPr/>
        </p:nvSpPr>
        <p:spPr bwMode="auto">
          <a:xfrm>
            <a:off x="6407150" y="5327650"/>
            <a:ext cx="158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15" name="Rectangle 117"/>
          <p:cNvSpPr>
            <a:spLocks noChangeAspect="1" noChangeArrowheads="1"/>
          </p:cNvSpPr>
          <p:nvPr/>
        </p:nvSpPr>
        <p:spPr bwMode="auto">
          <a:xfrm>
            <a:off x="6604000" y="5464175"/>
            <a:ext cx="1095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baseline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16" name="Rectangle 118"/>
          <p:cNvSpPr>
            <a:spLocks noChangeAspect="1" noChangeArrowheads="1"/>
          </p:cNvSpPr>
          <p:nvPr/>
        </p:nvSpPr>
        <p:spPr bwMode="auto">
          <a:xfrm>
            <a:off x="5186363" y="5327650"/>
            <a:ext cx="158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17" name="Rectangle 119"/>
          <p:cNvSpPr>
            <a:spLocks noChangeAspect="1" noChangeArrowheads="1"/>
          </p:cNvSpPr>
          <p:nvPr/>
        </p:nvSpPr>
        <p:spPr bwMode="auto">
          <a:xfrm>
            <a:off x="5386388" y="5464175"/>
            <a:ext cx="1095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baseline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18" name="Rectangle 120"/>
          <p:cNvSpPr>
            <a:spLocks noChangeAspect="1" noChangeArrowheads="1"/>
          </p:cNvSpPr>
          <p:nvPr/>
        </p:nvSpPr>
        <p:spPr bwMode="auto">
          <a:xfrm>
            <a:off x="3914775" y="5327650"/>
            <a:ext cx="158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19" name="Rectangle 121"/>
          <p:cNvSpPr>
            <a:spLocks noChangeAspect="1" noChangeArrowheads="1"/>
          </p:cNvSpPr>
          <p:nvPr/>
        </p:nvSpPr>
        <p:spPr bwMode="auto">
          <a:xfrm>
            <a:off x="4114800" y="5464175"/>
            <a:ext cx="1095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baseline="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20" name="Rectangle 122"/>
          <p:cNvSpPr>
            <a:spLocks noChangeAspect="1" noChangeArrowheads="1"/>
          </p:cNvSpPr>
          <p:nvPr/>
        </p:nvSpPr>
        <p:spPr bwMode="auto">
          <a:xfrm>
            <a:off x="2674938" y="5327650"/>
            <a:ext cx="158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21" name="Rectangle 123"/>
          <p:cNvSpPr>
            <a:spLocks noChangeAspect="1" noChangeArrowheads="1"/>
          </p:cNvSpPr>
          <p:nvPr/>
        </p:nvSpPr>
        <p:spPr bwMode="auto">
          <a:xfrm>
            <a:off x="2873375" y="5464175"/>
            <a:ext cx="1095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baseline="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22" name="Rectangle 124"/>
          <p:cNvSpPr>
            <a:spLocks noChangeAspect="1" noChangeArrowheads="1"/>
          </p:cNvSpPr>
          <p:nvPr/>
        </p:nvSpPr>
        <p:spPr bwMode="auto">
          <a:xfrm>
            <a:off x="1439863" y="5327650"/>
            <a:ext cx="158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23" name="Rectangle 125"/>
          <p:cNvSpPr>
            <a:spLocks noChangeAspect="1" noChangeArrowheads="1"/>
          </p:cNvSpPr>
          <p:nvPr/>
        </p:nvSpPr>
        <p:spPr bwMode="auto">
          <a:xfrm>
            <a:off x="1641475" y="5464175"/>
            <a:ext cx="1095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baseline="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US" sz="5400" b="1">
              <a:latin typeface="Comic Sans MS" pitchFamily="66" charset="0"/>
            </a:endParaRPr>
          </a:p>
        </p:txBody>
      </p:sp>
      <p:sp>
        <p:nvSpPr>
          <p:cNvPr id="36924" name="Line 155"/>
          <p:cNvSpPr>
            <a:spLocks noChangeAspect="1" noChangeShapeType="1"/>
          </p:cNvSpPr>
          <p:nvPr/>
        </p:nvSpPr>
        <p:spPr bwMode="auto">
          <a:xfrm flipV="1">
            <a:off x="1195388" y="2930525"/>
            <a:ext cx="0" cy="4349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925" name="Line 156"/>
          <p:cNvSpPr>
            <a:spLocks noChangeAspect="1" noChangeShapeType="1"/>
          </p:cNvSpPr>
          <p:nvPr/>
        </p:nvSpPr>
        <p:spPr bwMode="auto">
          <a:xfrm flipV="1">
            <a:off x="2790825" y="2919413"/>
            <a:ext cx="0" cy="4349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926" name="Line 157"/>
          <p:cNvSpPr>
            <a:spLocks noChangeAspect="1" noChangeShapeType="1"/>
          </p:cNvSpPr>
          <p:nvPr/>
        </p:nvSpPr>
        <p:spPr bwMode="auto">
          <a:xfrm flipV="1">
            <a:off x="1992313" y="2909888"/>
            <a:ext cx="0" cy="4333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927" name="Line 158"/>
          <p:cNvSpPr>
            <a:spLocks noChangeAspect="1" noChangeShapeType="1"/>
          </p:cNvSpPr>
          <p:nvPr/>
        </p:nvSpPr>
        <p:spPr bwMode="auto">
          <a:xfrm flipV="1">
            <a:off x="3587750" y="2919413"/>
            <a:ext cx="0" cy="4349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928" name="Line 159"/>
          <p:cNvSpPr>
            <a:spLocks noChangeAspect="1" noChangeShapeType="1"/>
          </p:cNvSpPr>
          <p:nvPr/>
        </p:nvSpPr>
        <p:spPr bwMode="auto">
          <a:xfrm flipV="1">
            <a:off x="4373563" y="2919413"/>
            <a:ext cx="0" cy="4349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929" name="Line 160"/>
          <p:cNvSpPr>
            <a:spLocks noChangeAspect="1" noChangeShapeType="1"/>
          </p:cNvSpPr>
          <p:nvPr/>
        </p:nvSpPr>
        <p:spPr bwMode="auto">
          <a:xfrm flipV="1">
            <a:off x="5160963" y="2909888"/>
            <a:ext cx="0" cy="4333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930" name="Line 161"/>
          <p:cNvSpPr>
            <a:spLocks noChangeAspect="1" noChangeShapeType="1"/>
          </p:cNvSpPr>
          <p:nvPr/>
        </p:nvSpPr>
        <p:spPr bwMode="auto">
          <a:xfrm flipV="1">
            <a:off x="5969000" y="2930525"/>
            <a:ext cx="0" cy="4349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931" name="Line 162"/>
          <p:cNvSpPr>
            <a:spLocks noChangeAspect="1" noChangeShapeType="1"/>
          </p:cNvSpPr>
          <p:nvPr/>
        </p:nvSpPr>
        <p:spPr bwMode="auto">
          <a:xfrm flipV="1">
            <a:off x="6777038" y="2930525"/>
            <a:ext cx="0" cy="4349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932" name="Line 163"/>
          <p:cNvSpPr>
            <a:spLocks noChangeAspect="1" noChangeShapeType="1"/>
          </p:cNvSpPr>
          <p:nvPr/>
        </p:nvSpPr>
        <p:spPr bwMode="auto">
          <a:xfrm flipV="1">
            <a:off x="7639050" y="2944813"/>
            <a:ext cx="0" cy="22939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933" name="Line 164"/>
          <p:cNvSpPr>
            <a:spLocks noChangeAspect="1" noChangeShapeType="1"/>
          </p:cNvSpPr>
          <p:nvPr/>
        </p:nvSpPr>
        <p:spPr bwMode="auto">
          <a:xfrm flipV="1">
            <a:off x="8393113" y="2955925"/>
            <a:ext cx="0" cy="22939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934" name="Line 167"/>
          <p:cNvSpPr>
            <a:spLocks noChangeAspect="1" noChangeShapeType="1"/>
          </p:cNvSpPr>
          <p:nvPr/>
        </p:nvSpPr>
        <p:spPr bwMode="auto">
          <a:xfrm flipH="1" flipV="1">
            <a:off x="5308600" y="4573588"/>
            <a:ext cx="6350" cy="609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Half Adder </a:t>
            </a:r>
            <a:r>
              <a:rPr lang="en-US" dirty="0" smtClean="0">
                <a:latin typeface="Comic Sans MS" pitchFamily="66" charset="0"/>
              </a:rPr>
              <a:t>(1-bit)</a:t>
            </a:r>
          </a:p>
        </p:txBody>
      </p:sp>
      <p:graphicFrame>
        <p:nvGraphicFramePr>
          <p:cNvPr id="754795" name="Group 107"/>
          <p:cNvGraphicFramePr>
            <a:graphicFrameLocks noGrp="1"/>
          </p:cNvGraphicFramePr>
          <p:nvPr>
            <p:ph sz="half" idx="2"/>
          </p:nvPr>
        </p:nvGraphicFramePr>
        <p:xfrm>
          <a:off x="2302371" y="1340768"/>
          <a:ext cx="3133725" cy="2120901"/>
        </p:xfrm>
        <a:graphic>
          <a:graphicData uri="http://schemas.openxmlformats.org/drawingml/2006/table">
            <a:tbl>
              <a:tblPr/>
              <a:tblGrid>
                <a:gridCol w="582613"/>
                <a:gridCol w="584200"/>
                <a:gridCol w="800100"/>
                <a:gridCol w="1166812"/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S(um)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C(arry)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3" name="Rectangle 108"/>
          <p:cNvSpPr>
            <a:spLocks noChangeArrowheads="1"/>
          </p:cNvSpPr>
          <p:nvPr/>
        </p:nvSpPr>
        <p:spPr bwMode="auto">
          <a:xfrm>
            <a:off x="251520" y="1556990"/>
            <a:ext cx="182880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84" name="Text Box 109"/>
          <p:cNvSpPr txBox="1">
            <a:spLocks noChangeArrowheads="1"/>
          </p:cNvSpPr>
          <p:nvPr/>
        </p:nvSpPr>
        <p:spPr bwMode="auto">
          <a:xfrm>
            <a:off x="726183" y="2030065"/>
            <a:ext cx="78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Half</a:t>
            </a:r>
          </a:p>
          <a:p>
            <a:r>
              <a:rPr lang="en-US" sz="2400">
                <a:latin typeface="Comic Sans MS" pitchFamily="66" charset="0"/>
              </a:rPr>
              <a:t>Adder</a:t>
            </a:r>
          </a:p>
        </p:txBody>
      </p:sp>
      <p:sp>
        <p:nvSpPr>
          <p:cNvPr id="27685" name="Text Box 110"/>
          <p:cNvSpPr txBox="1">
            <a:spLocks noChangeArrowheads="1"/>
          </p:cNvSpPr>
          <p:nvPr/>
        </p:nvSpPr>
        <p:spPr bwMode="auto">
          <a:xfrm>
            <a:off x="616645" y="980728"/>
            <a:ext cx="296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A</a:t>
            </a:r>
          </a:p>
        </p:txBody>
      </p:sp>
      <p:sp>
        <p:nvSpPr>
          <p:cNvPr id="27686" name="Line 111"/>
          <p:cNvSpPr>
            <a:spLocks noChangeShapeType="1"/>
          </p:cNvSpPr>
          <p:nvPr/>
        </p:nvSpPr>
        <p:spPr bwMode="auto">
          <a:xfrm>
            <a:off x="784920" y="132839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87" name="Text Box 112"/>
          <p:cNvSpPr txBox="1">
            <a:spLocks noChangeArrowheads="1"/>
          </p:cNvSpPr>
          <p:nvPr/>
        </p:nvSpPr>
        <p:spPr bwMode="auto">
          <a:xfrm>
            <a:off x="1378645" y="980728"/>
            <a:ext cx="282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B</a:t>
            </a:r>
          </a:p>
        </p:txBody>
      </p:sp>
      <p:sp>
        <p:nvSpPr>
          <p:cNvPr id="27688" name="Line 113"/>
          <p:cNvSpPr>
            <a:spLocks noChangeShapeType="1"/>
          </p:cNvSpPr>
          <p:nvPr/>
        </p:nvSpPr>
        <p:spPr bwMode="auto">
          <a:xfrm>
            <a:off x="1546920" y="132839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89" name="Text Box 114"/>
          <p:cNvSpPr txBox="1">
            <a:spLocks noChangeArrowheads="1"/>
          </p:cNvSpPr>
          <p:nvPr/>
        </p:nvSpPr>
        <p:spPr bwMode="auto">
          <a:xfrm>
            <a:off x="1483420" y="379219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27690" name="Line 116"/>
          <p:cNvSpPr>
            <a:spLocks noChangeShapeType="1"/>
          </p:cNvSpPr>
          <p:nvPr/>
        </p:nvSpPr>
        <p:spPr bwMode="auto">
          <a:xfrm>
            <a:off x="1635820" y="3461990"/>
            <a:ext cx="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91" name="Line 117"/>
          <p:cNvSpPr>
            <a:spLocks noChangeShapeType="1"/>
          </p:cNvSpPr>
          <p:nvPr/>
        </p:nvSpPr>
        <p:spPr bwMode="auto">
          <a:xfrm flipH="1">
            <a:off x="759520" y="3449290"/>
            <a:ext cx="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92" name="Text Box 118"/>
          <p:cNvSpPr txBox="1">
            <a:spLocks noChangeArrowheads="1"/>
          </p:cNvSpPr>
          <p:nvPr/>
        </p:nvSpPr>
        <p:spPr bwMode="auto">
          <a:xfrm>
            <a:off x="607120" y="3793778"/>
            <a:ext cx="324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C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5868144" y="3212976"/>
          <a:ext cx="3079750" cy="1157287"/>
        </p:xfrm>
        <a:graphic>
          <a:graphicData uri="http://schemas.openxmlformats.org/presentationml/2006/ole">
            <p:oleObj spid="_x0000_s9218" name="Equation" r:id="rId4" imgW="1358640" imgH="431640" progId="Equation.3">
              <p:embed/>
            </p:oleObj>
          </a:graphicData>
        </a:graphic>
      </p:graphicFrame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5652120" y="1412776"/>
            <a:ext cx="3300413" cy="1497012"/>
            <a:chOff x="1252" y="61"/>
            <a:chExt cx="2079" cy="943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926" y="102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100" u="none" baseline="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2400" u="none" baseline="0" dirty="0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461" y="333"/>
              <a:ext cx="657" cy="660"/>
            </a:xfrm>
            <a:custGeom>
              <a:avLst/>
              <a:gdLst>
                <a:gd name="T0" fmla="*/ 0 w 657"/>
                <a:gd name="T1" fmla="*/ 0 h 660"/>
                <a:gd name="T2" fmla="*/ 0 w 657"/>
                <a:gd name="T3" fmla="*/ 660 h 660"/>
                <a:gd name="T4" fmla="*/ 657 w 657"/>
                <a:gd name="T5" fmla="*/ 660 h 660"/>
                <a:gd name="T6" fmla="*/ 657 w 657"/>
                <a:gd name="T7" fmla="*/ 0 h 660"/>
                <a:gd name="T8" fmla="*/ 0 w 657"/>
                <a:gd name="T9" fmla="*/ 0 h 660"/>
                <a:gd name="T10" fmla="*/ 3 w 657"/>
                <a:gd name="T11" fmla="*/ 8 h 660"/>
                <a:gd name="T12" fmla="*/ 655 w 657"/>
                <a:gd name="T13" fmla="*/ 8 h 660"/>
                <a:gd name="T14" fmla="*/ 649 w 657"/>
                <a:gd name="T15" fmla="*/ 3 h 660"/>
                <a:gd name="T16" fmla="*/ 649 w 657"/>
                <a:gd name="T17" fmla="*/ 657 h 660"/>
                <a:gd name="T18" fmla="*/ 655 w 657"/>
                <a:gd name="T19" fmla="*/ 652 h 660"/>
                <a:gd name="T20" fmla="*/ 3 w 657"/>
                <a:gd name="T21" fmla="*/ 652 h 660"/>
                <a:gd name="T22" fmla="*/ 8 w 657"/>
                <a:gd name="T23" fmla="*/ 657 h 660"/>
                <a:gd name="T24" fmla="*/ 8 w 657"/>
                <a:gd name="T25" fmla="*/ 3 h 660"/>
                <a:gd name="T26" fmla="*/ 3 w 657"/>
                <a:gd name="T27" fmla="*/ 8 h 660"/>
                <a:gd name="T28" fmla="*/ 0 w 657"/>
                <a:gd name="T29" fmla="*/ 0 h 6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7"/>
                <a:gd name="T46" fmla="*/ 0 h 660"/>
                <a:gd name="T47" fmla="*/ 657 w 657"/>
                <a:gd name="T48" fmla="*/ 660 h 6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7" h="660">
                  <a:moveTo>
                    <a:pt x="0" y="0"/>
                  </a:moveTo>
                  <a:lnTo>
                    <a:pt x="0" y="660"/>
                  </a:lnTo>
                  <a:lnTo>
                    <a:pt x="657" y="66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655" y="8"/>
                  </a:lnTo>
                  <a:lnTo>
                    <a:pt x="649" y="3"/>
                  </a:lnTo>
                  <a:lnTo>
                    <a:pt x="649" y="657"/>
                  </a:lnTo>
                  <a:lnTo>
                    <a:pt x="655" y="652"/>
                  </a:lnTo>
                  <a:lnTo>
                    <a:pt x="3" y="652"/>
                  </a:lnTo>
                  <a:lnTo>
                    <a:pt x="8" y="657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263" y="72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100" u="none" baseline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2400" u="none" baseline="0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788" y="165"/>
              <a:ext cx="11" cy="839"/>
            </a:xfrm>
            <a:custGeom>
              <a:avLst/>
              <a:gdLst>
                <a:gd name="T0" fmla="*/ 11 w 11"/>
                <a:gd name="T1" fmla="*/ 6 h 839"/>
                <a:gd name="T2" fmla="*/ 11 w 11"/>
                <a:gd name="T3" fmla="*/ 3 h 839"/>
                <a:gd name="T4" fmla="*/ 9 w 11"/>
                <a:gd name="T5" fmla="*/ 3 h 839"/>
                <a:gd name="T6" fmla="*/ 9 w 11"/>
                <a:gd name="T7" fmla="*/ 0 h 839"/>
                <a:gd name="T8" fmla="*/ 3 w 11"/>
                <a:gd name="T9" fmla="*/ 0 h 839"/>
                <a:gd name="T10" fmla="*/ 3 w 11"/>
                <a:gd name="T11" fmla="*/ 3 h 839"/>
                <a:gd name="T12" fmla="*/ 0 w 11"/>
                <a:gd name="T13" fmla="*/ 3 h 839"/>
                <a:gd name="T14" fmla="*/ 0 w 11"/>
                <a:gd name="T15" fmla="*/ 836 h 839"/>
                <a:gd name="T16" fmla="*/ 3 w 11"/>
                <a:gd name="T17" fmla="*/ 836 h 839"/>
                <a:gd name="T18" fmla="*/ 3 w 11"/>
                <a:gd name="T19" fmla="*/ 839 h 839"/>
                <a:gd name="T20" fmla="*/ 9 w 11"/>
                <a:gd name="T21" fmla="*/ 839 h 839"/>
                <a:gd name="T22" fmla="*/ 9 w 11"/>
                <a:gd name="T23" fmla="*/ 836 h 839"/>
                <a:gd name="T24" fmla="*/ 11 w 11"/>
                <a:gd name="T25" fmla="*/ 836 h 839"/>
                <a:gd name="T26" fmla="*/ 11 w 11"/>
                <a:gd name="T27" fmla="*/ 833 h 839"/>
                <a:gd name="T28" fmla="*/ 11 w 11"/>
                <a:gd name="T29" fmla="*/ 6 h 8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"/>
                <a:gd name="T46" fmla="*/ 0 h 839"/>
                <a:gd name="T47" fmla="*/ 11 w 11"/>
                <a:gd name="T48" fmla="*/ 839 h 8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" h="839">
                  <a:moveTo>
                    <a:pt x="11" y="6"/>
                  </a:moveTo>
                  <a:lnTo>
                    <a:pt x="11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36"/>
                  </a:lnTo>
                  <a:lnTo>
                    <a:pt x="3" y="836"/>
                  </a:lnTo>
                  <a:lnTo>
                    <a:pt x="3" y="839"/>
                  </a:lnTo>
                  <a:lnTo>
                    <a:pt x="9" y="839"/>
                  </a:lnTo>
                  <a:lnTo>
                    <a:pt x="9" y="836"/>
                  </a:lnTo>
                  <a:lnTo>
                    <a:pt x="11" y="836"/>
                  </a:lnTo>
                  <a:lnTo>
                    <a:pt x="11" y="83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252" y="663"/>
              <a:ext cx="875" cy="11"/>
            </a:xfrm>
            <a:custGeom>
              <a:avLst/>
              <a:gdLst>
                <a:gd name="T0" fmla="*/ 6 w 875"/>
                <a:gd name="T1" fmla="*/ 0 h 11"/>
                <a:gd name="T2" fmla="*/ 3 w 875"/>
                <a:gd name="T3" fmla="*/ 0 h 11"/>
                <a:gd name="T4" fmla="*/ 3 w 875"/>
                <a:gd name="T5" fmla="*/ 3 h 11"/>
                <a:gd name="T6" fmla="*/ 0 w 875"/>
                <a:gd name="T7" fmla="*/ 3 h 11"/>
                <a:gd name="T8" fmla="*/ 0 w 875"/>
                <a:gd name="T9" fmla="*/ 8 h 11"/>
                <a:gd name="T10" fmla="*/ 3 w 875"/>
                <a:gd name="T11" fmla="*/ 8 h 11"/>
                <a:gd name="T12" fmla="*/ 3 w 875"/>
                <a:gd name="T13" fmla="*/ 11 h 11"/>
                <a:gd name="T14" fmla="*/ 872 w 875"/>
                <a:gd name="T15" fmla="*/ 11 h 11"/>
                <a:gd name="T16" fmla="*/ 872 w 875"/>
                <a:gd name="T17" fmla="*/ 8 h 11"/>
                <a:gd name="T18" fmla="*/ 875 w 875"/>
                <a:gd name="T19" fmla="*/ 8 h 11"/>
                <a:gd name="T20" fmla="*/ 875 w 875"/>
                <a:gd name="T21" fmla="*/ 3 h 11"/>
                <a:gd name="T22" fmla="*/ 872 w 875"/>
                <a:gd name="T23" fmla="*/ 3 h 11"/>
                <a:gd name="T24" fmla="*/ 872 w 875"/>
                <a:gd name="T25" fmla="*/ 0 h 11"/>
                <a:gd name="T26" fmla="*/ 869 w 875"/>
                <a:gd name="T27" fmla="*/ 0 h 11"/>
                <a:gd name="T28" fmla="*/ 6 w 875"/>
                <a:gd name="T29" fmla="*/ 0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75"/>
                <a:gd name="T46" fmla="*/ 0 h 11"/>
                <a:gd name="T47" fmla="*/ 875 w 875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75" h="11">
                  <a:moveTo>
                    <a:pt x="6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872" y="11"/>
                  </a:lnTo>
                  <a:lnTo>
                    <a:pt x="872" y="8"/>
                  </a:lnTo>
                  <a:lnTo>
                    <a:pt x="875" y="8"/>
                  </a:lnTo>
                  <a:lnTo>
                    <a:pt x="875" y="3"/>
                  </a:lnTo>
                  <a:lnTo>
                    <a:pt x="872" y="3"/>
                  </a:lnTo>
                  <a:lnTo>
                    <a:pt x="872" y="0"/>
                  </a:lnTo>
                  <a:lnTo>
                    <a:pt x="869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711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u="none" baseline="0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041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2041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 u="none" baseline="0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711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 u="none" baseline="0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1588" y="699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1918" y="410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1258" y="6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2400" u="none" baseline="0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3112" y="102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100" u="none" baseline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2400" u="none" baseline="0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2663" y="333"/>
              <a:ext cx="657" cy="660"/>
            </a:xfrm>
            <a:custGeom>
              <a:avLst/>
              <a:gdLst>
                <a:gd name="T0" fmla="*/ 0 w 657"/>
                <a:gd name="T1" fmla="*/ 0 h 660"/>
                <a:gd name="T2" fmla="*/ 0 w 657"/>
                <a:gd name="T3" fmla="*/ 660 h 660"/>
                <a:gd name="T4" fmla="*/ 657 w 657"/>
                <a:gd name="T5" fmla="*/ 660 h 660"/>
                <a:gd name="T6" fmla="*/ 657 w 657"/>
                <a:gd name="T7" fmla="*/ 0 h 660"/>
                <a:gd name="T8" fmla="*/ 0 w 657"/>
                <a:gd name="T9" fmla="*/ 0 h 660"/>
                <a:gd name="T10" fmla="*/ 3 w 657"/>
                <a:gd name="T11" fmla="*/ 8 h 660"/>
                <a:gd name="T12" fmla="*/ 655 w 657"/>
                <a:gd name="T13" fmla="*/ 8 h 660"/>
                <a:gd name="T14" fmla="*/ 649 w 657"/>
                <a:gd name="T15" fmla="*/ 3 h 660"/>
                <a:gd name="T16" fmla="*/ 649 w 657"/>
                <a:gd name="T17" fmla="*/ 657 h 660"/>
                <a:gd name="T18" fmla="*/ 655 w 657"/>
                <a:gd name="T19" fmla="*/ 652 h 660"/>
                <a:gd name="T20" fmla="*/ 3 w 657"/>
                <a:gd name="T21" fmla="*/ 652 h 660"/>
                <a:gd name="T22" fmla="*/ 8 w 657"/>
                <a:gd name="T23" fmla="*/ 657 h 660"/>
                <a:gd name="T24" fmla="*/ 8 w 657"/>
                <a:gd name="T25" fmla="*/ 3 h 660"/>
                <a:gd name="T26" fmla="*/ 3 w 657"/>
                <a:gd name="T27" fmla="*/ 8 h 660"/>
                <a:gd name="T28" fmla="*/ 0 w 657"/>
                <a:gd name="T29" fmla="*/ 0 h 6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7"/>
                <a:gd name="T46" fmla="*/ 0 h 660"/>
                <a:gd name="T47" fmla="*/ 657 w 657"/>
                <a:gd name="T48" fmla="*/ 660 h 6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7" h="660">
                  <a:moveTo>
                    <a:pt x="0" y="0"/>
                  </a:moveTo>
                  <a:lnTo>
                    <a:pt x="0" y="660"/>
                  </a:lnTo>
                  <a:lnTo>
                    <a:pt x="657" y="66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655" y="8"/>
                  </a:lnTo>
                  <a:lnTo>
                    <a:pt x="649" y="3"/>
                  </a:lnTo>
                  <a:lnTo>
                    <a:pt x="649" y="657"/>
                  </a:lnTo>
                  <a:lnTo>
                    <a:pt x="655" y="652"/>
                  </a:lnTo>
                  <a:lnTo>
                    <a:pt x="3" y="652"/>
                  </a:lnTo>
                  <a:lnTo>
                    <a:pt x="8" y="657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2465" y="721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100" u="none" baseline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2400" u="none" baseline="0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990" y="165"/>
              <a:ext cx="11" cy="839"/>
            </a:xfrm>
            <a:custGeom>
              <a:avLst/>
              <a:gdLst>
                <a:gd name="T0" fmla="*/ 11 w 11"/>
                <a:gd name="T1" fmla="*/ 6 h 839"/>
                <a:gd name="T2" fmla="*/ 11 w 11"/>
                <a:gd name="T3" fmla="*/ 3 h 839"/>
                <a:gd name="T4" fmla="*/ 9 w 11"/>
                <a:gd name="T5" fmla="*/ 3 h 839"/>
                <a:gd name="T6" fmla="*/ 9 w 11"/>
                <a:gd name="T7" fmla="*/ 0 h 839"/>
                <a:gd name="T8" fmla="*/ 3 w 11"/>
                <a:gd name="T9" fmla="*/ 0 h 839"/>
                <a:gd name="T10" fmla="*/ 3 w 11"/>
                <a:gd name="T11" fmla="*/ 3 h 839"/>
                <a:gd name="T12" fmla="*/ 0 w 11"/>
                <a:gd name="T13" fmla="*/ 3 h 839"/>
                <a:gd name="T14" fmla="*/ 0 w 11"/>
                <a:gd name="T15" fmla="*/ 836 h 839"/>
                <a:gd name="T16" fmla="*/ 3 w 11"/>
                <a:gd name="T17" fmla="*/ 836 h 839"/>
                <a:gd name="T18" fmla="*/ 3 w 11"/>
                <a:gd name="T19" fmla="*/ 839 h 839"/>
                <a:gd name="T20" fmla="*/ 9 w 11"/>
                <a:gd name="T21" fmla="*/ 839 h 839"/>
                <a:gd name="T22" fmla="*/ 9 w 11"/>
                <a:gd name="T23" fmla="*/ 836 h 839"/>
                <a:gd name="T24" fmla="*/ 11 w 11"/>
                <a:gd name="T25" fmla="*/ 836 h 839"/>
                <a:gd name="T26" fmla="*/ 11 w 11"/>
                <a:gd name="T27" fmla="*/ 833 h 839"/>
                <a:gd name="T28" fmla="*/ 11 w 11"/>
                <a:gd name="T29" fmla="*/ 6 h 8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"/>
                <a:gd name="T46" fmla="*/ 0 h 839"/>
                <a:gd name="T47" fmla="*/ 11 w 11"/>
                <a:gd name="T48" fmla="*/ 839 h 8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" h="839">
                  <a:moveTo>
                    <a:pt x="11" y="6"/>
                  </a:moveTo>
                  <a:lnTo>
                    <a:pt x="11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36"/>
                  </a:lnTo>
                  <a:lnTo>
                    <a:pt x="3" y="836"/>
                  </a:lnTo>
                  <a:lnTo>
                    <a:pt x="3" y="839"/>
                  </a:lnTo>
                  <a:lnTo>
                    <a:pt x="9" y="839"/>
                  </a:lnTo>
                  <a:lnTo>
                    <a:pt x="9" y="836"/>
                  </a:lnTo>
                  <a:lnTo>
                    <a:pt x="11" y="836"/>
                  </a:lnTo>
                  <a:lnTo>
                    <a:pt x="11" y="83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454" y="663"/>
              <a:ext cx="877" cy="11"/>
            </a:xfrm>
            <a:custGeom>
              <a:avLst/>
              <a:gdLst>
                <a:gd name="T0" fmla="*/ 6 w 877"/>
                <a:gd name="T1" fmla="*/ 0 h 11"/>
                <a:gd name="T2" fmla="*/ 3 w 877"/>
                <a:gd name="T3" fmla="*/ 0 h 11"/>
                <a:gd name="T4" fmla="*/ 3 w 877"/>
                <a:gd name="T5" fmla="*/ 3 h 11"/>
                <a:gd name="T6" fmla="*/ 0 w 877"/>
                <a:gd name="T7" fmla="*/ 3 h 11"/>
                <a:gd name="T8" fmla="*/ 0 w 877"/>
                <a:gd name="T9" fmla="*/ 8 h 11"/>
                <a:gd name="T10" fmla="*/ 3 w 877"/>
                <a:gd name="T11" fmla="*/ 8 h 11"/>
                <a:gd name="T12" fmla="*/ 3 w 877"/>
                <a:gd name="T13" fmla="*/ 11 h 11"/>
                <a:gd name="T14" fmla="*/ 875 w 877"/>
                <a:gd name="T15" fmla="*/ 11 h 11"/>
                <a:gd name="T16" fmla="*/ 875 w 877"/>
                <a:gd name="T17" fmla="*/ 8 h 11"/>
                <a:gd name="T18" fmla="*/ 877 w 877"/>
                <a:gd name="T19" fmla="*/ 8 h 11"/>
                <a:gd name="T20" fmla="*/ 877 w 877"/>
                <a:gd name="T21" fmla="*/ 3 h 11"/>
                <a:gd name="T22" fmla="*/ 875 w 877"/>
                <a:gd name="T23" fmla="*/ 3 h 11"/>
                <a:gd name="T24" fmla="*/ 875 w 877"/>
                <a:gd name="T25" fmla="*/ 0 h 11"/>
                <a:gd name="T26" fmla="*/ 872 w 877"/>
                <a:gd name="T27" fmla="*/ 0 h 11"/>
                <a:gd name="T28" fmla="*/ 6 w 877"/>
                <a:gd name="T29" fmla="*/ 0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77"/>
                <a:gd name="T46" fmla="*/ 0 h 11"/>
                <a:gd name="T47" fmla="*/ 877 w 877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77" h="11">
                  <a:moveTo>
                    <a:pt x="6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875" y="11"/>
                  </a:lnTo>
                  <a:lnTo>
                    <a:pt x="875" y="8"/>
                  </a:lnTo>
                  <a:lnTo>
                    <a:pt x="877" y="8"/>
                  </a:lnTo>
                  <a:lnTo>
                    <a:pt x="877" y="3"/>
                  </a:lnTo>
                  <a:lnTo>
                    <a:pt x="875" y="3"/>
                  </a:lnTo>
                  <a:lnTo>
                    <a:pt x="875" y="0"/>
                  </a:lnTo>
                  <a:lnTo>
                    <a:pt x="87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2913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u="none" baseline="0"/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3243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3243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 u="none" baseline="0"/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2913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 u="none" baseline="0"/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3120" y="699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2460" y="6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2400" u="none" baseline="0"/>
            </a:p>
          </p:txBody>
        </p:sp>
      </p:grpSp>
      <p:grpSp>
        <p:nvGrpSpPr>
          <p:cNvPr id="39" name="Group 69"/>
          <p:cNvGrpSpPr>
            <a:grpSpLocks/>
          </p:cNvGrpSpPr>
          <p:nvPr/>
        </p:nvGrpSpPr>
        <p:grpSpPr bwMode="auto">
          <a:xfrm>
            <a:off x="2267744" y="3933056"/>
            <a:ext cx="3243262" cy="2557462"/>
            <a:chOff x="405" y="1365"/>
            <a:chExt cx="2043" cy="1611"/>
          </a:xfrm>
        </p:grpSpPr>
        <p:sp>
          <p:nvSpPr>
            <p:cNvPr id="40" name="AutoShape 49"/>
            <p:cNvSpPr>
              <a:spLocks noChangeArrowheads="1"/>
            </p:cNvSpPr>
            <p:nvPr/>
          </p:nvSpPr>
          <p:spPr bwMode="auto">
            <a:xfrm>
              <a:off x="1287" y="2544"/>
              <a:ext cx="528" cy="432"/>
            </a:xfrm>
            <a:prstGeom prst="flowChartDelay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 flipH="1">
              <a:off x="1815" y="2736"/>
              <a:ext cx="26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903" y="2639"/>
              <a:ext cx="3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903" y="2879"/>
              <a:ext cx="37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" name="AutoShape 53"/>
            <p:cNvSpPr>
              <a:spLocks noChangeArrowheads="1"/>
            </p:cNvSpPr>
            <p:nvPr/>
          </p:nvSpPr>
          <p:spPr bwMode="auto">
            <a:xfrm rot="10800000">
              <a:off x="1407" y="1488"/>
              <a:ext cx="432" cy="480"/>
            </a:xfrm>
            <a:prstGeom prst="moon">
              <a:avLst>
                <a:gd name="adj" fmla="val 82292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" name="Arc 54"/>
            <p:cNvSpPr>
              <a:spLocks/>
            </p:cNvSpPr>
            <p:nvPr/>
          </p:nvSpPr>
          <p:spPr bwMode="auto">
            <a:xfrm rot="10800000">
              <a:off x="1215" y="1488"/>
              <a:ext cx="191" cy="472"/>
            </a:xfrm>
            <a:custGeom>
              <a:avLst/>
              <a:gdLst>
                <a:gd name="T0" fmla="*/ 96 w 21600"/>
                <a:gd name="T1" fmla="*/ 472 h 37241"/>
                <a:gd name="T2" fmla="*/ 92 w 21600"/>
                <a:gd name="T3" fmla="*/ 0 h 37241"/>
                <a:gd name="T4" fmla="*/ 191 w 21600"/>
                <a:gd name="T5" fmla="*/ 234 h 3724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241"/>
                <a:gd name="T11" fmla="*/ 21600 w 21600"/>
                <a:gd name="T12" fmla="*/ 37241 h 37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241" fill="none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</a:path>
                <a:path w="21600" h="37241" stroke="0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  <a:lnTo>
                    <a:pt x="21600" y="18478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 rot="10800000">
              <a:off x="1167" y="1584"/>
              <a:ext cx="30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 rot="10800000" flipH="1">
              <a:off x="1167" y="1872"/>
              <a:ext cx="30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 rot="10800000">
              <a:off x="1839" y="1728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" name="Line 58"/>
            <p:cNvSpPr>
              <a:spLocks noChangeShapeType="1"/>
            </p:cNvSpPr>
            <p:nvPr/>
          </p:nvSpPr>
          <p:spPr bwMode="auto">
            <a:xfrm>
              <a:off x="591" y="1584"/>
              <a:ext cx="6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Line 59"/>
            <p:cNvSpPr>
              <a:spLocks noChangeShapeType="1"/>
            </p:cNvSpPr>
            <p:nvPr/>
          </p:nvSpPr>
          <p:spPr bwMode="auto">
            <a:xfrm>
              <a:off x="591" y="1872"/>
              <a:ext cx="6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Line 60"/>
            <p:cNvSpPr>
              <a:spLocks noChangeShapeType="1"/>
            </p:cNvSpPr>
            <p:nvPr/>
          </p:nvSpPr>
          <p:spPr bwMode="auto">
            <a:xfrm flipH="1">
              <a:off x="807" y="2880"/>
              <a:ext cx="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Line 61"/>
            <p:cNvSpPr>
              <a:spLocks noChangeShapeType="1"/>
            </p:cNvSpPr>
            <p:nvPr/>
          </p:nvSpPr>
          <p:spPr bwMode="auto">
            <a:xfrm flipV="1">
              <a:off x="807" y="1872"/>
              <a:ext cx="0" cy="10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Line 62"/>
            <p:cNvSpPr>
              <a:spLocks noChangeShapeType="1"/>
            </p:cNvSpPr>
            <p:nvPr/>
          </p:nvSpPr>
          <p:spPr bwMode="auto">
            <a:xfrm flipV="1">
              <a:off x="903" y="1584"/>
              <a:ext cx="0" cy="10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" name="Oval 63"/>
            <p:cNvSpPr>
              <a:spLocks noChangeArrowheads="1"/>
            </p:cNvSpPr>
            <p:nvPr/>
          </p:nvSpPr>
          <p:spPr bwMode="auto">
            <a:xfrm>
              <a:off x="878" y="1559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" name="Oval 64"/>
            <p:cNvSpPr>
              <a:spLocks noChangeArrowheads="1"/>
            </p:cNvSpPr>
            <p:nvPr/>
          </p:nvSpPr>
          <p:spPr bwMode="auto">
            <a:xfrm>
              <a:off x="784" y="18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413" y="1365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A</a:t>
              </a:r>
            </a:p>
          </p:txBody>
        </p:sp>
        <p:sp>
          <p:nvSpPr>
            <p:cNvPr id="57" name="Text Box 66"/>
            <p:cNvSpPr txBox="1">
              <a:spLocks noChangeArrowheads="1"/>
            </p:cNvSpPr>
            <p:nvPr/>
          </p:nvSpPr>
          <p:spPr bwMode="auto">
            <a:xfrm>
              <a:off x="405" y="1689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B</a:t>
              </a:r>
            </a:p>
          </p:txBody>
        </p:sp>
        <p:sp>
          <p:nvSpPr>
            <p:cNvPr id="58" name="Text Box 67"/>
            <p:cNvSpPr txBox="1">
              <a:spLocks noChangeArrowheads="1"/>
            </p:cNvSpPr>
            <p:nvPr/>
          </p:nvSpPr>
          <p:spPr bwMode="auto">
            <a:xfrm>
              <a:off x="1997" y="1536"/>
              <a:ext cx="3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Sum</a:t>
              </a:r>
            </a:p>
          </p:txBody>
        </p:sp>
        <p:sp>
          <p:nvSpPr>
            <p:cNvPr id="59" name="Text Box 68"/>
            <p:cNvSpPr txBox="1">
              <a:spLocks noChangeArrowheads="1"/>
            </p:cNvSpPr>
            <p:nvPr/>
          </p:nvSpPr>
          <p:spPr bwMode="auto">
            <a:xfrm>
              <a:off x="1994" y="254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Carry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Full Adder</a:t>
            </a:r>
          </a:p>
        </p:txBody>
      </p:sp>
      <p:graphicFrame>
        <p:nvGraphicFramePr>
          <p:cNvPr id="759908" name="Group 100"/>
          <p:cNvGraphicFramePr>
            <a:graphicFrameLocks noGrp="1"/>
          </p:cNvGraphicFramePr>
          <p:nvPr>
            <p:ph sz="half" idx="2"/>
          </p:nvPr>
        </p:nvGraphicFramePr>
        <p:xfrm>
          <a:off x="4499992" y="980728"/>
          <a:ext cx="3886200" cy="334041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838200"/>
                <a:gridCol w="1219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S(um)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37" name="Rectangle 37"/>
          <p:cNvSpPr>
            <a:spLocks noChangeArrowheads="1"/>
          </p:cNvSpPr>
          <p:nvPr/>
        </p:nvSpPr>
        <p:spPr bwMode="auto">
          <a:xfrm>
            <a:off x="539552" y="1124942"/>
            <a:ext cx="182880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738" name="Text Box 38"/>
          <p:cNvSpPr txBox="1">
            <a:spLocks noChangeArrowheads="1"/>
          </p:cNvSpPr>
          <p:nvPr/>
        </p:nvSpPr>
        <p:spPr bwMode="auto">
          <a:xfrm>
            <a:off x="1014215" y="1598017"/>
            <a:ext cx="78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Full</a:t>
            </a:r>
          </a:p>
          <a:p>
            <a:r>
              <a:rPr lang="en-US" sz="2400">
                <a:latin typeface="Comic Sans MS" pitchFamily="66" charset="0"/>
              </a:rPr>
              <a:t>Adder</a:t>
            </a:r>
          </a:p>
        </p:txBody>
      </p:sp>
      <p:sp>
        <p:nvSpPr>
          <p:cNvPr id="28739" name="Text Box 39"/>
          <p:cNvSpPr txBox="1">
            <a:spLocks noChangeArrowheads="1"/>
          </p:cNvSpPr>
          <p:nvPr/>
        </p:nvSpPr>
        <p:spPr bwMode="auto">
          <a:xfrm>
            <a:off x="904677" y="548680"/>
            <a:ext cx="296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A</a:t>
            </a:r>
          </a:p>
        </p:txBody>
      </p:sp>
      <p:sp>
        <p:nvSpPr>
          <p:cNvPr id="28740" name="Line 40"/>
          <p:cNvSpPr>
            <a:spLocks noChangeShapeType="1"/>
          </p:cNvSpPr>
          <p:nvPr/>
        </p:nvSpPr>
        <p:spPr bwMode="auto">
          <a:xfrm>
            <a:off x="1072952" y="89634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1" name="Text Box 41"/>
          <p:cNvSpPr txBox="1">
            <a:spLocks noChangeArrowheads="1"/>
          </p:cNvSpPr>
          <p:nvPr/>
        </p:nvSpPr>
        <p:spPr bwMode="auto">
          <a:xfrm>
            <a:off x="1666677" y="548680"/>
            <a:ext cx="282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B</a:t>
            </a:r>
          </a:p>
        </p:txBody>
      </p:sp>
      <p:sp>
        <p:nvSpPr>
          <p:cNvPr id="28742" name="Line 42"/>
          <p:cNvSpPr>
            <a:spLocks noChangeShapeType="1"/>
          </p:cNvSpPr>
          <p:nvPr/>
        </p:nvSpPr>
        <p:spPr bwMode="auto">
          <a:xfrm>
            <a:off x="1834952" y="89634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3" name="Text Box 43"/>
          <p:cNvSpPr txBox="1">
            <a:spLocks noChangeArrowheads="1"/>
          </p:cNvSpPr>
          <p:nvPr/>
        </p:nvSpPr>
        <p:spPr bwMode="auto">
          <a:xfrm>
            <a:off x="1796852" y="341094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28744" name="Line 44"/>
          <p:cNvSpPr>
            <a:spLocks noChangeShapeType="1"/>
          </p:cNvSpPr>
          <p:nvPr/>
        </p:nvSpPr>
        <p:spPr bwMode="auto">
          <a:xfrm>
            <a:off x="1949252" y="3017242"/>
            <a:ext cx="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5" name="Line 45"/>
          <p:cNvSpPr>
            <a:spLocks noChangeShapeType="1"/>
          </p:cNvSpPr>
          <p:nvPr/>
        </p:nvSpPr>
        <p:spPr bwMode="auto">
          <a:xfrm>
            <a:off x="1199952" y="3029942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6" name="Text Box 46"/>
          <p:cNvSpPr txBox="1">
            <a:spLocks noChangeArrowheads="1"/>
          </p:cNvSpPr>
          <p:nvPr/>
        </p:nvSpPr>
        <p:spPr bwMode="auto">
          <a:xfrm>
            <a:off x="569003" y="3399830"/>
            <a:ext cx="12666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tr-TR" sz="1800" dirty="0" err="1" smtClean="0">
                <a:solidFill>
                  <a:srgbClr val="FF0000"/>
                </a:solidFill>
                <a:latin typeface="Comic Sans MS" pitchFamily="66" charset="0"/>
              </a:rPr>
              <a:t>arry</a:t>
            </a:r>
            <a:r>
              <a:rPr lang="tr-TR" sz="1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1800" dirty="0" err="1" smtClean="0">
                <a:solidFill>
                  <a:srgbClr val="FF0000"/>
                </a:solidFill>
                <a:latin typeface="Comic Sans MS" pitchFamily="66" charset="0"/>
              </a:rPr>
              <a:t>Out</a:t>
            </a:r>
            <a:endParaRPr lang="tr-TR" sz="1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(C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out</a:t>
            </a:r>
            <a:r>
              <a:rPr lang="tr-TR" sz="18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8747" name="Line 47"/>
          <p:cNvSpPr>
            <a:spLocks noChangeShapeType="1"/>
          </p:cNvSpPr>
          <p:nvPr/>
        </p:nvSpPr>
        <p:spPr bwMode="auto">
          <a:xfrm>
            <a:off x="2368352" y="202505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8" name="Text Box 48"/>
          <p:cNvSpPr txBox="1">
            <a:spLocks noChangeArrowheads="1"/>
          </p:cNvSpPr>
          <p:nvPr/>
        </p:nvSpPr>
        <p:spPr bwMode="auto">
          <a:xfrm>
            <a:off x="2609652" y="1698030"/>
            <a:ext cx="793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Carry In</a:t>
            </a:r>
          </a:p>
          <a:p>
            <a:r>
              <a:rPr lang="en-US" sz="1800">
                <a:latin typeface="Comic Sans MS" pitchFamily="66" charset="0"/>
              </a:rPr>
              <a:t>(Cin)</a:t>
            </a:r>
          </a:p>
        </p:txBody>
      </p:sp>
      <p:graphicFrame>
        <p:nvGraphicFramePr>
          <p:cNvPr id="16" name="Group 81"/>
          <p:cNvGraphicFramePr>
            <a:graphicFrameLocks noGrp="1"/>
          </p:cNvGraphicFramePr>
          <p:nvPr/>
        </p:nvGraphicFramePr>
        <p:xfrm>
          <a:off x="432371" y="4098156"/>
          <a:ext cx="2173288" cy="1209676"/>
        </p:xfrm>
        <a:graphic>
          <a:graphicData uri="http://schemas.openxmlformats.org/drawingml/2006/table">
            <a:tbl>
              <a:tblPr/>
              <a:tblGrid>
                <a:gridCol w="434975"/>
                <a:gridCol w="434975"/>
                <a:gridCol w="433388"/>
                <a:gridCol w="434975"/>
                <a:gridCol w="434975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Line 115"/>
          <p:cNvSpPr>
            <a:spLocks noChangeShapeType="1"/>
          </p:cNvSpPr>
          <p:nvPr/>
        </p:nvSpPr>
        <p:spPr bwMode="auto">
          <a:xfrm>
            <a:off x="279971" y="3945756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" name="Text Box 116"/>
          <p:cNvSpPr txBox="1">
            <a:spLocks noChangeArrowheads="1"/>
          </p:cNvSpPr>
          <p:nvPr/>
        </p:nvSpPr>
        <p:spPr bwMode="auto">
          <a:xfrm>
            <a:off x="35496" y="4161656"/>
            <a:ext cx="571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 Cin</a:t>
            </a:r>
          </a:p>
        </p:txBody>
      </p:sp>
      <p:sp>
        <p:nvSpPr>
          <p:cNvPr id="19" name="Text Box 117"/>
          <p:cNvSpPr txBox="1">
            <a:spLocks noChangeArrowheads="1"/>
          </p:cNvSpPr>
          <p:nvPr/>
        </p:nvSpPr>
        <p:spPr bwMode="auto">
          <a:xfrm>
            <a:off x="510159" y="3933056"/>
            <a:ext cx="46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AB</a:t>
            </a: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210121" y="5380856"/>
          <a:ext cx="3635375" cy="1454150"/>
        </p:xfrm>
        <a:graphic>
          <a:graphicData uri="http://schemas.openxmlformats.org/presentationml/2006/ole">
            <p:oleObj spid="_x0000_s10242" name="Denklem" r:id="rId4" imgW="2412720" imgH="965160" progId="Equation.3">
              <p:embed/>
            </p:oleObj>
          </a:graphicData>
        </a:graphic>
      </p:graphicFrame>
      <p:graphicFrame>
        <p:nvGraphicFramePr>
          <p:cNvPr id="21" name="Group 119"/>
          <p:cNvGraphicFramePr>
            <a:graphicFrameLocks noGrp="1"/>
          </p:cNvGraphicFramePr>
          <p:nvPr/>
        </p:nvGraphicFramePr>
        <p:xfrm>
          <a:off x="4788024" y="4581128"/>
          <a:ext cx="2173288" cy="1209676"/>
        </p:xfrm>
        <a:graphic>
          <a:graphicData uri="http://schemas.openxmlformats.org/drawingml/2006/table">
            <a:tbl>
              <a:tblPr/>
              <a:tblGrid>
                <a:gridCol w="434975"/>
                <a:gridCol w="434975"/>
                <a:gridCol w="433388"/>
                <a:gridCol w="434975"/>
                <a:gridCol w="434975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Line 153"/>
          <p:cNvSpPr>
            <a:spLocks noChangeShapeType="1"/>
          </p:cNvSpPr>
          <p:nvPr/>
        </p:nvSpPr>
        <p:spPr bwMode="auto">
          <a:xfrm>
            <a:off x="4635624" y="4428728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" name="Text Box 154"/>
          <p:cNvSpPr txBox="1">
            <a:spLocks noChangeArrowheads="1"/>
          </p:cNvSpPr>
          <p:nvPr/>
        </p:nvSpPr>
        <p:spPr bwMode="auto">
          <a:xfrm>
            <a:off x="4391149" y="4644628"/>
            <a:ext cx="571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 Cin</a:t>
            </a:r>
          </a:p>
        </p:txBody>
      </p:sp>
      <p:sp>
        <p:nvSpPr>
          <p:cNvPr id="24" name="Text Box 155"/>
          <p:cNvSpPr txBox="1">
            <a:spLocks noChangeArrowheads="1"/>
          </p:cNvSpPr>
          <p:nvPr/>
        </p:nvSpPr>
        <p:spPr bwMode="auto">
          <a:xfrm>
            <a:off x="4865812" y="4416028"/>
            <a:ext cx="46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AB</a:t>
            </a: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4767733" y="5870178"/>
          <a:ext cx="2468563" cy="268288"/>
        </p:xfrm>
        <a:graphic>
          <a:graphicData uri="http://schemas.openxmlformats.org/presentationml/2006/ole">
            <p:oleObj spid="_x0000_s10243" name="Equation" r:id="rId5" imgW="1638000" imgH="177480" progId="Equation.3">
              <p:embed/>
            </p:oleObj>
          </a:graphicData>
        </a:graphic>
      </p:graphicFrame>
      <p:graphicFrame>
        <p:nvGraphicFramePr>
          <p:cNvPr id="761026" name="Object 4"/>
          <p:cNvGraphicFramePr>
            <a:graphicFrameLocks noChangeAspect="1"/>
          </p:cNvGraphicFramePr>
          <p:nvPr/>
        </p:nvGraphicFramePr>
        <p:xfrm>
          <a:off x="4741862" y="6304235"/>
          <a:ext cx="4402138" cy="365125"/>
        </p:xfrm>
        <a:graphic>
          <a:graphicData uri="http://schemas.openxmlformats.org/presentationml/2006/ole">
            <p:oleObj spid="_x0000_s10244" name="Equation" r:id="rId6" imgW="292068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2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Full Adder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3059832" y="1052736"/>
          <a:ext cx="2667000" cy="455612"/>
        </p:xfrm>
        <a:graphic>
          <a:graphicData uri="http://schemas.openxmlformats.org/presentationml/2006/ole">
            <p:oleObj spid="_x0000_s3074" name="Equation" r:id="rId4" imgW="1041120" imgH="177480" progId="Equation.3">
              <p:embed/>
            </p:oleObj>
          </a:graphicData>
        </a:graphic>
      </p:graphicFrame>
      <p:sp>
        <p:nvSpPr>
          <p:cNvPr id="3077" name="Line 17"/>
          <p:cNvSpPr>
            <a:spLocks noChangeShapeType="1"/>
          </p:cNvSpPr>
          <p:nvPr/>
        </p:nvSpPr>
        <p:spPr bwMode="auto">
          <a:xfrm rot="10800000">
            <a:off x="3529013" y="3193504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78" name="Line 20"/>
          <p:cNvSpPr>
            <a:spLocks noChangeShapeType="1"/>
          </p:cNvSpPr>
          <p:nvPr/>
        </p:nvSpPr>
        <p:spPr bwMode="auto">
          <a:xfrm flipH="1">
            <a:off x="1890713" y="5708104"/>
            <a:ext cx="152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252538" y="2617242"/>
            <a:ext cx="2657475" cy="3243262"/>
            <a:chOff x="789" y="1653"/>
            <a:chExt cx="1674" cy="2043"/>
          </a:xfrm>
        </p:grpSpPr>
        <p:sp>
          <p:nvSpPr>
            <p:cNvPr id="3114" name="AutoShape 9"/>
            <p:cNvSpPr>
              <a:spLocks noChangeArrowheads="1"/>
            </p:cNvSpPr>
            <p:nvPr/>
          </p:nvSpPr>
          <p:spPr bwMode="auto">
            <a:xfrm>
              <a:off x="1671" y="3264"/>
              <a:ext cx="528" cy="432"/>
            </a:xfrm>
            <a:prstGeom prst="flowChartDelay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115" name="Line 10"/>
            <p:cNvSpPr>
              <a:spLocks noChangeShapeType="1"/>
            </p:cNvSpPr>
            <p:nvPr/>
          </p:nvSpPr>
          <p:spPr bwMode="auto">
            <a:xfrm flipH="1">
              <a:off x="2199" y="3456"/>
              <a:ext cx="26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16" name="Line 11"/>
            <p:cNvSpPr>
              <a:spLocks noChangeShapeType="1"/>
            </p:cNvSpPr>
            <p:nvPr/>
          </p:nvSpPr>
          <p:spPr bwMode="auto">
            <a:xfrm>
              <a:off x="1287" y="3359"/>
              <a:ext cx="3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17" name="Line 12"/>
            <p:cNvSpPr>
              <a:spLocks noChangeShapeType="1"/>
            </p:cNvSpPr>
            <p:nvPr/>
          </p:nvSpPr>
          <p:spPr bwMode="auto">
            <a:xfrm>
              <a:off x="1287" y="3599"/>
              <a:ext cx="37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18" name="AutoShape 13"/>
            <p:cNvSpPr>
              <a:spLocks noChangeArrowheads="1"/>
            </p:cNvSpPr>
            <p:nvPr/>
          </p:nvSpPr>
          <p:spPr bwMode="auto">
            <a:xfrm rot="10800000">
              <a:off x="1791" y="1776"/>
              <a:ext cx="432" cy="480"/>
            </a:xfrm>
            <a:prstGeom prst="moon">
              <a:avLst>
                <a:gd name="adj" fmla="val 82292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119" name="Arc 14"/>
            <p:cNvSpPr>
              <a:spLocks/>
            </p:cNvSpPr>
            <p:nvPr/>
          </p:nvSpPr>
          <p:spPr bwMode="auto">
            <a:xfrm rot="10800000">
              <a:off x="1599" y="1776"/>
              <a:ext cx="191" cy="472"/>
            </a:xfrm>
            <a:custGeom>
              <a:avLst/>
              <a:gdLst>
                <a:gd name="T0" fmla="*/ 96 w 21600"/>
                <a:gd name="T1" fmla="*/ 472 h 37241"/>
                <a:gd name="T2" fmla="*/ 92 w 21600"/>
                <a:gd name="T3" fmla="*/ 0 h 37241"/>
                <a:gd name="T4" fmla="*/ 191 w 21600"/>
                <a:gd name="T5" fmla="*/ 234 h 3724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241"/>
                <a:gd name="T11" fmla="*/ 21600 w 21600"/>
                <a:gd name="T12" fmla="*/ 37241 h 37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241" fill="none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</a:path>
                <a:path w="21600" h="37241" stroke="0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  <a:lnTo>
                    <a:pt x="21600" y="18478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20" name="Line 15"/>
            <p:cNvSpPr>
              <a:spLocks noChangeShapeType="1"/>
            </p:cNvSpPr>
            <p:nvPr/>
          </p:nvSpPr>
          <p:spPr bwMode="auto">
            <a:xfrm rot="10800000">
              <a:off x="1551" y="1872"/>
              <a:ext cx="30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21" name="Line 16"/>
            <p:cNvSpPr>
              <a:spLocks noChangeShapeType="1"/>
            </p:cNvSpPr>
            <p:nvPr/>
          </p:nvSpPr>
          <p:spPr bwMode="auto">
            <a:xfrm rot="10800000" flipH="1">
              <a:off x="1551" y="2160"/>
              <a:ext cx="30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22" name="Line 18"/>
            <p:cNvSpPr>
              <a:spLocks noChangeShapeType="1"/>
            </p:cNvSpPr>
            <p:nvPr/>
          </p:nvSpPr>
          <p:spPr bwMode="auto">
            <a:xfrm>
              <a:off x="975" y="1872"/>
              <a:ext cx="6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23" name="Line 19"/>
            <p:cNvSpPr>
              <a:spLocks noChangeShapeType="1"/>
            </p:cNvSpPr>
            <p:nvPr/>
          </p:nvSpPr>
          <p:spPr bwMode="auto">
            <a:xfrm>
              <a:off x="975" y="2160"/>
              <a:ext cx="6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24" name="Line 21"/>
            <p:cNvSpPr>
              <a:spLocks noChangeShapeType="1"/>
            </p:cNvSpPr>
            <p:nvPr/>
          </p:nvSpPr>
          <p:spPr bwMode="auto">
            <a:xfrm flipH="1" flipV="1">
              <a:off x="1191" y="2160"/>
              <a:ext cx="9" cy="14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25" name="Line 22"/>
            <p:cNvSpPr>
              <a:spLocks noChangeShapeType="1"/>
            </p:cNvSpPr>
            <p:nvPr/>
          </p:nvSpPr>
          <p:spPr bwMode="auto">
            <a:xfrm flipH="1" flipV="1">
              <a:off x="1287" y="1872"/>
              <a:ext cx="9" cy="14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26" name="Oval 23"/>
            <p:cNvSpPr>
              <a:spLocks noChangeArrowheads="1"/>
            </p:cNvSpPr>
            <p:nvPr/>
          </p:nvSpPr>
          <p:spPr bwMode="auto">
            <a:xfrm>
              <a:off x="1262" y="1847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127" name="Oval 24"/>
            <p:cNvSpPr>
              <a:spLocks noChangeArrowheads="1"/>
            </p:cNvSpPr>
            <p:nvPr/>
          </p:nvSpPr>
          <p:spPr bwMode="auto">
            <a:xfrm>
              <a:off x="1168" y="213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128" name="Text Box 25"/>
            <p:cNvSpPr txBox="1">
              <a:spLocks noChangeArrowheads="1"/>
            </p:cNvSpPr>
            <p:nvPr/>
          </p:nvSpPr>
          <p:spPr bwMode="auto">
            <a:xfrm>
              <a:off x="797" y="1653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129" name="Text Box 26"/>
            <p:cNvSpPr txBox="1">
              <a:spLocks noChangeArrowheads="1"/>
            </p:cNvSpPr>
            <p:nvPr/>
          </p:nvSpPr>
          <p:spPr bwMode="auto">
            <a:xfrm>
              <a:off x="789" y="1977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143000" y="3041104"/>
            <a:ext cx="5029200" cy="1905000"/>
            <a:chOff x="720" y="1920"/>
            <a:chExt cx="3168" cy="1200"/>
          </a:xfrm>
        </p:grpSpPr>
        <p:sp>
          <p:nvSpPr>
            <p:cNvPr id="3096" name="AutoShape 29"/>
            <p:cNvSpPr>
              <a:spLocks noChangeArrowheads="1"/>
            </p:cNvSpPr>
            <p:nvPr/>
          </p:nvSpPr>
          <p:spPr bwMode="auto">
            <a:xfrm>
              <a:off x="3096" y="2688"/>
              <a:ext cx="528" cy="432"/>
            </a:xfrm>
            <a:prstGeom prst="flowChartDelay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097" name="Line 30"/>
            <p:cNvSpPr>
              <a:spLocks noChangeShapeType="1"/>
            </p:cNvSpPr>
            <p:nvPr/>
          </p:nvSpPr>
          <p:spPr bwMode="auto">
            <a:xfrm flipH="1">
              <a:off x="3624" y="2880"/>
              <a:ext cx="26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98" name="Line 31"/>
            <p:cNvSpPr>
              <a:spLocks noChangeShapeType="1"/>
            </p:cNvSpPr>
            <p:nvPr/>
          </p:nvSpPr>
          <p:spPr bwMode="auto">
            <a:xfrm>
              <a:off x="2712" y="2783"/>
              <a:ext cx="3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99" name="Line 32"/>
            <p:cNvSpPr>
              <a:spLocks noChangeShapeType="1"/>
            </p:cNvSpPr>
            <p:nvPr/>
          </p:nvSpPr>
          <p:spPr bwMode="auto">
            <a:xfrm>
              <a:off x="2712" y="3023"/>
              <a:ext cx="37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00" name="AutoShape 33"/>
            <p:cNvSpPr>
              <a:spLocks noChangeArrowheads="1"/>
            </p:cNvSpPr>
            <p:nvPr/>
          </p:nvSpPr>
          <p:spPr bwMode="auto">
            <a:xfrm rot="10800000">
              <a:off x="3216" y="1920"/>
              <a:ext cx="432" cy="480"/>
            </a:xfrm>
            <a:prstGeom prst="moon">
              <a:avLst>
                <a:gd name="adj" fmla="val 82292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101" name="Arc 34"/>
            <p:cNvSpPr>
              <a:spLocks/>
            </p:cNvSpPr>
            <p:nvPr/>
          </p:nvSpPr>
          <p:spPr bwMode="auto">
            <a:xfrm rot="10800000">
              <a:off x="3024" y="1920"/>
              <a:ext cx="191" cy="472"/>
            </a:xfrm>
            <a:custGeom>
              <a:avLst/>
              <a:gdLst>
                <a:gd name="T0" fmla="*/ 96 w 21600"/>
                <a:gd name="T1" fmla="*/ 472 h 37241"/>
                <a:gd name="T2" fmla="*/ 92 w 21600"/>
                <a:gd name="T3" fmla="*/ 0 h 37241"/>
                <a:gd name="T4" fmla="*/ 191 w 21600"/>
                <a:gd name="T5" fmla="*/ 234 h 3724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241"/>
                <a:gd name="T11" fmla="*/ 21600 w 21600"/>
                <a:gd name="T12" fmla="*/ 37241 h 37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241" fill="none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</a:path>
                <a:path w="21600" h="37241" stroke="0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  <a:lnTo>
                    <a:pt x="21600" y="18478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02" name="Line 35"/>
            <p:cNvSpPr>
              <a:spLocks noChangeShapeType="1"/>
            </p:cNvSpPr>
            <p:nvPr/>
          </p:nvSpPr>
          <p:spPr bwMode="auto">
            <a:xfrm rot="10800000">
              <a:off x="2976" y="2016"/>
              <a:ext cx="30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03" name="Line 36"/>
            <p:cNvSpPr>
              <a:spLocks noChangeShapeType="1"/>
            </p:cNvSpPr>
            <p:nvPr/>
          </p:nvSpPr>
          <p:spPr bwMode="auto">
            <a:xfrm rot="10800000" flipH="1">
              <a:off x="2976" y="2304"/>
              <a:ext cx="30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04" name="Line 38"/>
            <p:cNvSpPr>
              <a:spLocks noChangeShapeType="1"/>
            </p:cNvSpPr>
            <p:nvPr/>
          </p:nvSpPr>
          <p:spPr bwMode="auto">
            <a:xfrm>
              <a:off x="2400" y="2016"/>
              <a:ext cx="6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05" name="Line 39"/>
            <p:cNvSpPr>
              <a:spLocks noChangeShapeType="1"/>
            </p:cNvSpPr>
            <p:nvPr/>
          </p:nvSpPr>
          <p:spPr bwMode="auto">
            <a:xfrm>
              <a:off x="2400" y="2304"/>
              <a:ext cx="6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06" name="Line 40"/>
            <p:cNvSpPr>
              <a:spLocks noChangeShapeType="1"/>
            </p:cNvSpPr>
            <p:nvPr/>
          </p:nvSpPr>
          <p:spPr bwMode="auto">
            <a:xfrm flipH="1">
              <a:off x="2616" y="3024"/>
              <a:ext cx="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07" name="Oval 43"/>
            <p:cNvSpPr>
              <a:spLocks noChangeArrowheads="1"/>
            </p:cNvSpPr>
            <p:nvPr/>
          </p:nvSpPr>
          <p:spPr bwMode="auto">
            <a:xfrm>
              <a:off x="2687" y="1991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108" name="Oval 44"/>
            <p:cNvSpPr>
              <a:spLocks noChangeArrowheads="1"/>
            </p:cNvSpPr>
            <p:nvPr/>
          </p:nvSpPr>
          <p:spPr bwMode="auto">
            <a:xfrm>
              <a:off x="2593" y="227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109" name="Line 47"/>
            <p:cNvSpPr>
              <a:spLocks noChangeShapeType="1"/>
            </p:cNvSpPr>
            <p:nvPr/>
          </p:nvSpPr>
          <p:spPr bwMode="auto">
            <a:xfrm>
              <a:off x="2716" y="2016"/>
              <a:ext cx="0" cy="7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10" name="Line 49"/>
            <p:cNvSpPr>
              <a:spLocks noChangeShapeType="1"/>
            </p:cNvSpPr>
            <p:nvPr/>
          </p:nvSpPr>
          <p:spPr bwMode="auto">
            <a:xfrm>
              <a:off x="2617" y="2304"/>
              <a:ext cx="0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11" name="Line 50"/>
            <p:cNvSpPr>
              <a:spLocks noChangeShapeType="1"/>
            </p:cNvSpPr>
            <p:nvPr/>
          </p:nvSpPr>
          <p:spPr bwMode="auto">
            <a:xfrm>
              <a:off x="1008" y="2448"/>
              <a:ext cx="13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12" name="Line 51"/>
            <p:cNvSpPr>
              <a:spLocks noChangeShapeType="1"/>
            </p:cNvSpPr>
            <p:nvPr/>
          </p:nvSpPr>
          <p:spPr bwMode="auto">
            <a:xfrm flipV="1">
              <a:off x="2400" y="2304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13" name="Text Box 52"/>
            <p:cNvSpPr txBox="1">
              <a:spLocks noChangeArrowheads="1"/>
            </p:cNvSpPr>
            <p:nvPr/>
          </p:nvSpPr>
          <p:spPr bwMode="auto">
            <a:xfrm>
              <a:off x="720" y="2313"/>
              <a:ext cx="2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Cin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886200" y="3055392"/>
            <a:ext cx="4456113" cy="2424112"/>
            <a:chOff x="2448" y="1929"/>
            <a:chExt cx="2807" cy="1527"/>
          </a:xfrm>
        </p:grpSpPr>
        <p:sp>
          <p:nvSpPr>
            <p:cNvPr id="3086" name="Line 57"/>
            <p:cNvSpPr>
              <a:spLocks noChangeShapeType="1"/>
            </p:cNvSpPr>
            <p:nvPr/>
          </p:nvSpPr>
          <p:spPr bwMode="auto">
            <a:xfrm flipH="1">
              <a:off x="2448" y="3216"/>
              <a:ext cx="13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7" name="Line 58"/>
            <p:cNvSpPr>
              <a:spLocks noChangeShapeType="1"/>
            </p:cNvSpPr>
            <p:nvPr/>
          </p:nvSpPr>
          <p:spPr bwMode="auto">
            <a:xfrm>
              <a:off x="2448" y="3216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3648" y="1929"/>
              <a:ext cx="1607" cy="1453"/>
              <a:chOff x="3648" y="1929"/>
              <a:chExt cx="1607" cy="1453"/>
            </a:xfrm>
          </p:grpSpPr>
          <p:sp>
            <p:nvSpPr>
              <p:cNvPr id="3089" name="Line 37"/>
              <p:cNvSpPr>
                <a:spLocks noChangeShapeType="1"/>
              </p:cNvSpPr>
              <p:nvPr/>
            </p:nvSpPr>
            <p:spPr bwMode="auto">
              <a:xfrm rot="10800000">
                <a:off x="3648" y="2160"/>
                <a:ext cx="144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90" name="Line 54"/>
              <p:cNvSpPr>
                <a:spLocks noChangeShapeType="1"/>
              </p:cNvSpPr>
              <p:nvPr/>
            </p:nvSpPr>
            <p:spPr bwMode="auto">
              <a:xfrm rot="10800000">
                <a:off x="3792" y="2880"/>
                <a:ext cx="530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91" name="Line 55"/>
              <p:cNvSpPr>
                <a:spLocks noChangeShapeType="1"/>
              </p:cNvSpPr>
              <p:nvPr/>
            </p:nvSpPr>
            <p:spPr bwMode="auto">
              <a:xfrm rot="10800000" flipH="1">
                <a:off x="3792" y="3216"/>
                <a:ext cx="53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92" name="Line 56"/>
              <p:cNvSpPr>
                <a:spLocks noChangeShapeType="1"/>
              </p:cNvSpPr>
              <p:nvPr/>
            </p:nvSpPr>
            <p:spPr bwMode="auto">
              <a:xfrm rot="10800000">
                <a:off x="4800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93" name="AutoShape 53"/>
              <p:cNvSpPr>
                <a:spLocks noChangeArrowheads="1"/>
              </p:cNvSpPr>
              <p:nvPr/>
            </p:nvSpPr>
            <p:spPr bwMode="auto">
              <a:xfrm rot="10800000">
                <a:off x="4224" y="2736"/>
                <a:ext cx="578" cy="646"/>
              </a:xfrm>
              <a:prstGeom prst="moon">
                <a:avLst>
                  <a:gd name="adj" fmla="val 82292"/>
                </a:avLst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094" name="Text Box 59"/>
              <p:cNvSpPr txBox="1">
                <a:spLocks noChangeArrowheads="1"/>
              </p:cNvSpPr>
              <p:nvPr/>
            </p:nvSpPr>
            <p:spPr bwMode="auto">
              <a:xfrm>
                <a:off x="4934" y="2805"/>
                <a:ext cx="3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0000"/>
                    </a:solidFill>
                    <a:latin typeface="Comic Sans MS" pitchFamily="66" charset="0"/>
                  </a:rPr>
                  <a:t>Cout</a:t>
                </a:r>
              </a:p>
            </p:txBody>
          </p:sp>
          <p:sp>
            <p:nvSpPr>
              <p:cNvPr id="3095" name="Text Box 60"/>
              <p:cNvSpPr txBox="1">
                <a:spLocks noChangeArrowheads="1"/>
              </p:cNvSpPr>
              <p:nvPr/>
            </p:nvSpPr>
            <p:spPr bwMode="auto">
              <a:xfrm>
                <a:off x="4944" y="1929"/>
                <a:ext cx="18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0000"/>
                    </a:solidFill>
                    <a:latin typeface="Comic Sans MS" pitchFamily="66" charset="0"/>
                  </a:rPr>
                  <a:t>S</a:t>
                </a:r>
              </a:p>
            </p:txBody>
          </p:sp>
        </p:grpSp>
      </p:grpSp>
      <p:sp>
        <p:nvSpPr>
          <p:cNvPr id="758849" name="Rectangle 65"/>
          <p:cNvSpPr>
            <a:spLocks noChangeArrowheads="1"/>
          </p:cNvSpPr>
          <p:nvPr/>
        </p:nvSpPr>
        <p:spPr bwMode="auto">
          <a:xfrm>
            <a:off x="1676400" y="2736304"/>
            <a:ext cx="2133600" cy="3429000"/>
          </a:xfrm>
          <a:prstGeom prst="rect">
            <a:avLst/>
          </a:prstGeom>
          <a:noFill/>
          <a:ln w="12700">
            <a:solidFill>
              <a:srgbClr val="FF99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58850" name="Rectangle 66"/>
          <p:cNvSpPr>
            <a:spLocks noChangeArrowheads="1"/>
          </p:cNvSpPr>
          <p:nvPr/>
        </p:nvSpPr>
        <p:spPr bwMode="auto">
          <a:xfrm>
            <a:off x="3962400" y="2736304"/>
            <a:ext cx="2133600" cy="2286000"/>
          </a:xfrm>
          <a:prstGeom prst="rect">
            <a:avLst/>
          </a:prstGeom>
          <a:noFill/>
          <a:ln w="12700">
            <a:solidFill>
              <a:srgbClr val="FF99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58851" name="Text Box 67"/>
          <p:cNvSpPr txBox="1">
            <a:spLocks noChangeArrowheads="1"/>
          </p:cNvSpPr>
          <p:nvPr/>
        </p:nvSpPr>
        <p:spPr bwMode="auto">
          <a:xfrm>
            <a:off x="2433638" y="2388642"/>
            <a:ext cx="492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H.A.</a:t>
            </a:r>
          </a:p>
        </p:txBody>
      </p:sp>
      <p:sp>
        <p:nvSpPr>
          <p:cNvPr id="758852" name="Text Box 68"/>
          <p:cNvSpPr txBox="1">
            <a:spLocks noChangeArrowheads="1"/>
          </p:cNvSpPr>
          <p:nvPr/>
        </p:nvSpPr>
        <p:spPr bwMode="auto">
          <a:xfrm>
            <a:off x="4643438" y="2369592"/>
            <a:ext cx="492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H.A.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032845" y="1584548"/>
          <a:ext cx="3455987" cy="533400"/>
        </p:xfrm>
        <a:graphic>
          <a:graphicData uri="http://schemas.openxmlformats.org/presentationml/2006/ole">
            <p:oleObj spid="_x0000_s3075" name="Equation" r:id="rId5" imgW="1549080" imgH="203040" progId="Equation.3">
              <p:embed/>
            </p:oleObj>
          </a:graphicData>
        </a:graphic>
      </p:graphicFrame>
      <p:grpSp>
        <p:nvGrpSpPr>
          <p:cNvPr id="58" name="Group 83"/>
          <p:cNvGrpSpPr>
            <a:grpSpLocks/>
          </p:cNvGrpSpPr>
          <p:nvPr/>
        </p:nvGrpSpPr>
        <p:grpSpPr bwMode="auto">
          <a:xfrm>
            <a:off x="1143000" y="3062288"/>
            <a:ext cx="7199313" cy="2424112"/>
            <a:chOff x="720" y="1929"/>
            <a:chExt cx="4535" cy="1527"/>
          </a:xfrm>
        </p:grpSpPr>
        <p:sp>
          <p:nvSpPr>
            <p:cNvPr id="59" name="Line 46"/>
            <p:cNvSpPr>
              <a:spLocks noChangeShapeType="1"/>
            </p:cNvSpPr>
            <p:nvPr/>
          </p:nvSpPr>
          <p:spPr bwMode="auto">
            <a:xfrm flipH="1">
              <a:off x="2448" y="3216"/>
              <a:ext cx="13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 rot="10800000">
              <a:off x="3696" y="2160"/>
              <a:ext cx="13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 rot="10800000">
              <a:off x="3696" y="2880"/>
              <a:ext cx="626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 rot="10800000" flipH="1">
              <a:off x="3792" y="3216"/>
              <a:ext cx="53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3" name="Line 52"/>
            <p:cNvSpPr>
              <a:spLocks noChangeShapeType="1"/>
            </p:cNvSpPr>
            <p:nvPr/>
          </p:nvSpPr>
          <p:spPr bwMode="auto">
            <a:xfrm rot="10800000">
              <a:off x="4800" y="3072"/>
              <a:ext cx="2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auto">
            <a:xfrm rot="10800000">
              <a:off x="4224" y="2736"/>
              <a:ext cx="578" cy="646"/>
            </a:xfrm>
            <a:prstGeom prst="moon">
              <a:avLst>
                <a:gd name="adj" fmla="val 82292"/>
              </a:avLst>
            </a:prstGeom>
            <a:solidFill>
              <a:schemeClr val="bg1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65" name="Text Box 54"/>
            <p:cNvSpPr txBox="1">
              <a:spLocks noChangeArrowheads="1"/>
            </p:cNvSpPr>
            <p:nvPr/>
          </p:nvSpPr>
          <p:spPr bwMode="auto">
            <a:xfrm>
              <a:off x="4934" y="2805"/>
              <a:ext cx="3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Cout</a:t>
              </a:r>
            </a:p>
          </p:txBody>
        </p:sp>
        <p:sp>
          <p:nvSpPr>
            <p:cNvPr id="66" name="Text Box 55"/>
            <p:cNvSpPr txBox="1">
              <a:spLocks noChangeArrowheads="1"/>
            </p:cNvSpPr>
            <p:nvPr/>
          </p:nvSpPr>
          <p:spPr bwMode="auto">
            <a:xfrm>
              <a:off x="4944" y="1929"/>
              <a:ext cx="1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67" name="Rectangle 57"/>
            <p:cNvSpPr>
              <a:spLocks noChangeArrowheads="1"/>
            </p:cNvSpPr>
            <p:nvPr/>
          </p:nvSpPr>
          <p:spPr bwMode="auto">
            <a:xfrm>
              <a:off x="2784" y="2016"/>
              <a:ext cx="912" cy="105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68" name="Text Box 60"/>
            <p:cNvSpPr txBox="1">
              <a:spLocks noChangeArrowheads="1"/>
            </p:cNvSpPr>
            <p:nvPr/>
          </p:nvSpPr>
          <p:spPr bwMode="auto">
            <a:xfrm>
              <a:off x="3014" y="2277"/>
              <a:ext cx="4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Half</a:t>
              </a:r>
            </a:p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Adder</a:t>
              </a:r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>
              <a:off x="3504" y="2025"/>
              <a:ext cx="1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70" name="Text Box 62"/>
            <p:cNvSpPr txBox="1">
              <a:spLocks noChangeArrowheads="1"/>
            </p:cNvSpPr>
            <p:nvPr/>
          </p:nvSpPr>
          <p:spPr bwMode="auto">
            <a:xfrm>
              <a:off x="3504" y="2745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71" name="Text Box 64"/>
            <p:cNvSpPr txBox="1">
              <a:spLocks noChangeArrowheads="1"/>
            </p:cNvSpPr>
            <p:nvPr/>
          </p:nvSpPr>
          <p:spPr bwMode="auto">
            <a:xfrm>
              <a:off x="2774" y="2025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2774" y="2745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3" name="Rectangle 66"/>
            <p:cNvSpPr>
              <a:spLocks noChangeArrowheads="1"/>
            </p:cNvSpPr>
            <p:nvPr/>
          </p:nvSpPr>
          <p:spPr bwMode="auto">
            <a:xfrm>
              <a:off x="1354" y="2016"/>
              <a:ext cx="912" cy="105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74" name="Text Box 67"/>
            <p:cNvSpPr txBox="1">
              <a:spLocks noChangeArrowheads="1"/>
            </p:cNvSpPr>
            <p:nvPr/>
          </p:nvSpPr>
          <p:spPr bwMode="auto">
            <a:xfrm>
              <a:off x="1584" y="2277"/>
              <a:ext cx="4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Half</a:t>
              </a:r>
            </a:p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Adder</a:t>
              </a:r>
            </a:p>
          </p:txBody>
        </p:sp>
        <p:sp>
          <p:nvSpPr>
            <p:cNvPr id="75" name="Text Box 68"/>
            <p:cNvSpPr txBox="1">
              <a:spLocks noChangeArrowheads="1"/>
            </p:cNvSpPr>
            <p:nvPr/>
          </p:nvSpPr>
          <p:spPr bwMode="auto">
            <a:xfrm>
              <a:off x="2074" y="2025"/>
              <a:ext cx="1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S</a:t>
              </a:r>
            </a:p>
          </p:txBody>
        </p:sp>
        <p:sp>
          <p:nvSpPr>
            <p:cNvPr id="76" name="Text Box 69"/>
            <p:cNvSpPr txBox="1">
              <a:spLocks noChangeArrowheads="1"/>
            </p:cNvSpPr>
            <p:nvPr/>
          </p:nvSpPr>
          <p:spPr bwMode="auto">
            <a:xfrm>
              <a:off x="2074" y="2745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77" name="Text Box 70"/>
            <p:cNvSpPr txBox="1">
              <a:spLocks noChangeArrowheads="1"/>
            </p:cNvSpPr>
            <p:nvPr/>
          </p:nvSpPr>
          <p:spPr bwMode="auto">
            <a:xfrm>
              <a:off x="1344" y="2025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78" name="Text Box 71"/>
            <p:cNvSpPr txBox="1">
              <a:spLocks noChangeArrowheads="1"/>
            </p:cNvSpPr>
            <p:nvPr/>
          </p:nvSpPr>
          <p:spPr bwMode="auto">
            <a:xfrm>
              <a:off x="1344" y="2745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9" name="Line 72"/>
            <p:cNvSpPr>
              <a:spLocks noChangeShapeType="1"/>
            </p:cNvSpPr>
            <p:nvPr/>
          </p:nvSpPr>
          <p:spPr bwMode="auto">
            <a:xfrm>
              <a:off x="2256" y="2160"/>
              <a:ext cx="5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>
              <a:off x="816" y="2160"/>
              <a:ext cx="5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>
              <a:off x="816" y="2880"/>
              <a:ext cx="5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" name="Line 75"/>
            <p:cNvSpPr>
              <a:spLocks noChangeShapeType="1"/>
            </p:cNvSpPr>
            <p:nvPr/>
          </p:nvSpPr>
          <p:spPr bwMode="auto">
            <a:xfrm>
              <a:off x="2256" y="2880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3" name="Line 76"/>
            <p:cNvSpPr>
              <a:spLocks noChangeShapeType="1"/>
            </p:cNvSpPr>
            <p:nvPr/>
          </p:nvSpPr>
          <p:spPr bwMode="auto">
            <a:xfrm>
              <a:off x="2448" y="288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" name="Line 77"/>
            <p:cNvSpPr>
              <a:spLocks noChangeShapeType="1"/>
            </p:cNvSpPr>
            <p:nvPr/>
          </p:nvSpPr>
          <p:spPr bwMode="auto">
            <a:xfrm>
              <a:off x="816" y="3456"/>
              <a:ext cx="18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5" name="Line 78"/>
            <p:cNvSpPr>
              <a:spLocks noChangeShapeType="1"/>
            </p:cNvSpPr>
            <p:nvPr/>
          </p:nvSpPr>
          <p:spPr bwMode="auto">
            <a:xfrm flipV="1">
              <a:off x="2640" y="2880"/>
              <a:ext cx="0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" name="Line 79"/>
            <p:cNvSpPr>
              <a:spLocks noChangeShapeType="1"/>
            </p:cNvSpPr>
            <p:nvPr/>
          </p:nvSpPr>
          <p:spPr bwMode="auto">
            <a:xfrm>
              <a:off x="2640" y="2880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7" name="Text Box 80"/>
            <p:cNvSpPr txBox="1">
              <a:spLocks noChangeArrowheads="1"/>
            </p:cNvSpPr>
            <p:nvPr/>
          </p:nvSpPr>
          <p:spPr bwMode="auto">
            <a:xfrm>
              <a:off x="720" y="268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88" name="Text Box 81"/>
            <p:cNvSpPr txBox="1">
              <a:spLocks noChangeArrowheads="1"/>
            </p:cNvSpPr>
            <p:nvPr/>
          </p:nvSpPr>
          <p:spPr bwMode="auto">
            <a:xfrm>
              <a:off x="730" y="1965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9" name="Text Box 82"/>
            <p:cNvSpPr txBox="1">
              <a:spLocks noChangeArrowheads="1"/>
            </p:cNvSpPr>
            <p:nvPr/>
          </p:nvSpPr>
          <p:spPr bwMode="auto">
            <a:xfrm>
              <a:off x="720" y="3225"/>
              <a:ext cx="2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Cin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5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5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5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5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5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5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5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5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5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5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5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8" grpId="0" animBg="1"/>
      <p:bldP spid="758849" grpId="0" animBg="1"/>
      <p:bldP spid="758849" grpId="1" animBg="1"/>
      <p:bldP spid="758850" grpId="0" animBg="1"/>
      <p:bldP spid="758850" grpId="1" animBg="1"/>
      <p:bldP spid="758851" grpId="0"/>
      <p:bldP spid="758851" grpId="1"/>
      <p:bldP spid="758852" grpId="0"/>
      <p:bldP spid="75885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4-bit Ripple Adder </a:t>
            </a:r>
            <a:r>
              <a:rPr lang="en-US" sz="3600" dirty="0" smtClean="0">
                <a:latin typeface="Comic Sans MS" pitchFamily="66" charset="0"/>
              </a:rPr>
              <a:t>using Full Adder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248400" y="2043113"/>
            <a:ext cx="2057400" cy="2057400"/>
            <a:chOff x="768" y="1440"/>
            <a:chExt cx="1296" cy="1296"/>
          </a:xfrm>
        </p:grpSpPr>
        <p:sp>
          <p:nvSpPr>
            <p:cNvPr id="29820" name="Rectangle 4"/>
            <p:cNvSpPr>
              <a:spLocks noChangeArrowheads="1"/>
            </p:cNvSpPr>
            <p:nvPr/>
          </p:nvSpPr>
          <p:spPr bwMode="auto">
            <a:xfrm>
              <a:off x="912" y="1584"/>
              <a:ext cx="1008" cy="100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821" name="Text Box 5"/>
            <p:cNvSpPr txBox="1">
              <a:spLocks noChangeArrowheads="1"/>
            </p:cNvSpPr>
            <p:nvPr/>
          </p:nvSpPr>
          <p:spPr bwMode="auto">
            <a:xfrm>
              <a:off x="1152" y="1824"/>
              <a:ext cx="43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Comic Sans MS" pitchFamily="66" charset="0"/>
                </a:rPr>
                <a:t>Full</a:t>
              </a:r>
            </a:p>
            <a:p>
              <a:r>
                <a:rPr lang="en-US" sz="2000">
                  <a:solidFill>
                    <a:schemeClr val="bg2"/>
                  </a:solidFill>
                  <a:latin typeface="Comic Sans MS" pitchFamily="66" charset="0"/>
                </a:rPr>
                <a:t>Adder</a:t>
              </a:r>
            </a:p>
          </p:txBody>
        </p:sp>
        <p:sp>
          <p:nvSpPr>
            <p:cNvPr id="29822" name="Text Box 6"/>
            <p:cNvSpPr txBox="1">
              <a:spLocks noChangeArrowheads="1"/>
            </p:cNvSpPr>
            <p:nvPr/>
          </p:nvSpPr>
          <p:spPr bwMode="auto">
            <a:xfrm>
              <a:off x="1056" y="1545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9823" name="Line 7"/>
            <p:cNvSpPr>
              <a:spLocks noChangeShapeType="1"/>
            </p:cNvSpPr>
            <p:nvPr/>
          </p:nvSpPr>
          <p:spPr bwMode="auto">
            <a:xfrm>
              <a:off x="116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824" name="Text Box 8"/>
            <p:cNvSpPr txBox="1">
              <a:spLocks noChangeArrowheads="1"/>
            </p:cNvSpPr>
            <p:nvPr/>
          </p:nvSpPr>
          <p:spPr bwMode="auto">
            <a:xfrm>
              <a:off x="1536" y="1545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29825" name="Line 9"/>
            <p:cNvSpPr>
              <a:spLocks noChangeShapeType="1"/>
            </p:cNvSpPr>
            <p:nvPr/>
          </p:nvSpPr>
          <p:spPr bwMode="auto">
            <a:xfrm>
              <a:off x="164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826" name="Line 12"/>
            <p:cNvSpPr>
              <a:spLocks noChangeShapeType="1"/>
            </p:cNvSpPr>
            <p:nvPr/>
          </p:nvSpPr>
          <p:spPr bwMode="auto">
            <a:xfrm>
              <a:off x="1920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827" name="Text Box 13"/>
            <p:cNvSpPr txBox="1">
              <a:spLocks noChangeArrowheads="1"/>
            </p:cNvSpPr>
            <p:nvPr/>
          </p:nvSpPr>
          <p:spPr bwMode="auto">
            <a:xfrm>
              <a:off x="1632" y="1929"/>
              <a:ext cx="2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Cin</a:t>
              </a:r>
            </a:p>
          </p:txBody>
        </p:sp>
        <p:sp>
          <p:nvSpPr>
            <p:cNvPr id="29828" name="Line 14"/>
            <p:cNvSpPr>
              <a:spLocks noChangeShapeType="1"/>
            </p:cNvSpPr>
            <p:nvPr/>
          </p:nvSpPr>
          <p:spPr bwMode="auto">
            <a:xfrm>
              <a:off x="768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829" name="Text Box 15"/>
            <p:cNvSpPr txBox="1">
              <a:spLocks noChangeArrowheads="1"/>
            </p:cNvSpPr>
            <p:nvPr/>
          </p:nvSpPr>
          <p:spPr bwMode="auto">
            <a:xfrm>
              <a:off x="864" y="1938"/>
              <a:ext cx="3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Cout</a:t>
              </a:r>
            </a:p>
          </p:txBody>
        </p:sp>
        <p:sp>
          <p:nvSpPr>
            <p:cNvPr id="29830" name="Line 16"/>
            <p:cNvSpPr>
              <a:spLocks noChangeShapeType="1"/>
            </p:cNvSpPr>
            <p:nvPr/>
          </p:nvSpPr>
          <p:spPr bwMode="auto">
            <a:xfrm>
              <a:off x="1440" y="2592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831" name="Text Box 17"/>
            <p:cNvSpPr txBox="1">
              <a:spLocks noChangeArrowheads="1"/>
            </p:cNvSpPr>
            <p:nvPr/>
          </p:nvSpPr>
          <p:spPr bwMode="auto">
            <a:xfrm>
              <a:off x="1344" y="2361"/>
              <a:ext cx="1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S</a:t>
              </a:r>
            </a:p>
          </p:txBody>
        </p:sp>
      </p:grpSp>
      <p:sp>
        <p:nvSpPr>
          <p:cNvPr id="29700" name="Text Box 58"/>
          <p:cNvSpPr txBox="1">
            <a:spLocks noChangeArrowheads="1"/>
          </p:cNvSpPr>
          <p:nvPr/>
        </p:nvSpPr>
        <p:spPr bwMode="auto">
          <a:xfrm>
            <a:off x="7086600" y="4100513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S0</a:t>
            </a:r>
          </a:p>
        </p:txBody>
      </p:sp>
      <p:sp>
        <p:nvSpPr>
          <p:cNvPr id="29701" name="Text Box 62"/>
          <p:cNvSpPr txBox="1">
            <a:spLocks noChangeArrowheads="1"/>
          </p:cNvSpPr>
          <p:nvPr/>
        </p:nvSpPr>
        <p:spPr bwMode="auto">
          <a:xfrm>
            <a:off x="6629400" y="1676400"/>
            <a:ext cx="392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A0</a:t>
            </a:r>
          </a:p>
        </p:txBody>
      </p:sp>
      <p:sp>
        <p:nvSpPr>
          <p:cNvPr id="29702" name="Text Box 66"/>
          <p:cNvSpPr txBox="1">
            <a:spLocks noChangeArrowheads="1"/>
          </p:cNvSpPr>
          <p:nvPr/>
        </p:nvSpPr>
        <p:spPr bwMode="auto">
          <a:xfrm>
            <a:off x="7412038" y="1676400"/>
            <a:ext cx="3762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B0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676400"/>
            <a:ext cx="2057400" cy="2700338"/>
            <a:chOff x="2736" y="1353"/>
            <a:chExt cx="1296" cy="1701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736" y="1584"/>
              <a:ext cx="1296" cy="1296"/>
              <a:chOff x="768" y="1440"/>
              <a:chExt cx="1296" cy="1296"/>
            </a:xfrm>
          </p:grpSpPr>
          <p:sp>
            <p:nvSpPr>
              <p:cNvPr id="29808" name="Rectangle 20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1008" cy="100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809" name="Text Box 21"/>
              <p:cNvSpPr txBox="1">
                <a:spLocks noChangeArrowheads="1"/>
              </p:cNvSpPr>
              <p:nvPr/>
            </p:nvSpPr>
            <p:spPr bwMode="auto">
              <a:xfrm>
                <a:off x="1152" y="1824"/>
                <a:ext cx="432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Comic Sans MS" pitchFamily="66" charset="0"/>
                  </a:rPr>
                  <a:t>Full</a:t>
                </a:r>
              </a:p>
              <a:p>
                <a:r>
                  <a:rPr lang="en-US" sz="2000">
                    <a:solidFill>
                      <a:schemeClr val="bg2"/>
                    </a:solidFill>
                    <a:latin typeface="Comic Sans MS" pitchFamily="66" charset="0"/>
                  </a:rPr>
                  <a:t>Adder</a:t>
                </a:r>
              </a:p>
            </p:txBody>
          </p:sp>
          <p:sp>
            <p:nvSpPr>
              <p:cNvPr id="29810" name="Text Box 22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1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9811" name="Line 23"/>
              <p:cNvSpPr>
                <a:spLocks noChangeShapeType="1"/>
              </p:cNvSpPr>
              <p:nvPr/>
            </p:nvSpPr>
            <p:spPr bwMode="auto">
              <a:xfrm>
                <a:off x="116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812" name="Text Box 24"/>
              <p:cNvSpPr txBox="1">
                <a:spLocks noChangeArrowheads="1"/>
              </p:cNvSpPr>
              <p:nvPr/>
            </p:nvSpPr>
            <p:spPr bwMode="auto">
              <a:xfrm>
                <a:off x="1536" y="1545"/>
                <a:ext cx="17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9813" name="Line 25"/>
              <p:cNvSpPr>
                <a:spLocks noChangeShapeType="1"/>
              </p:cNvSpPr>
              <p:nvPr/>
            </p:nvSpPr>
            <p:spPr bwMode="auto">
              <a:xfrm>
                <a:off x="164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814" name="Line 26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815" name="Text Box 27"/>
              <p:cNvSpPr txBox="1">
                <a:spLocks noChangeArrowheads="1"/>
              </p:cNvSpPr>
              <p:nvPr/>
            </p:nvSpPr>
            <p:spPr bwMode="auto">
              <a:xfrm>
                <a:off x="1632" y="1929"/>
                <a:ext cx="25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Cin</a:t>
                </a:r>
              </a:p>
            </p:txBody>
          </p:sp>
          <p:sp>
            <p:nvSpPr>
              <p:cNvPr id="29816" name="Line 28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817" name="Text Box 29"/>
              <p:cNvSpPr txBox="1">
                <a:spLocks noChangeArrowheads="1"/>
              </p:cNvSpPr>
              <p:nvPr/>
            </p:nvSpPr>
            <p:spPr bwMode="auto">
              <a:xfrm>
                <a:off x="864" y="1938"/>
                <a:ext cx="3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Cout</a:t>
                </a:r>
              </a:p>
            </p:txBody>
          </p:sp>
          <p:sp>
            <p:nvSpPr>
              <p:cNvPr id="29818" name="Line 30"/>
              <p:cNvSpPr>
                <a:spLocks noChangeShapeType="1"/>
              </p:cNvSpPr>
              <p:nvPr/>
            </p:nvSpPr>
            <p:spPr bwMode="auto">
              <a:xfrm>
                <a:off x="1440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819" name="Text Box 31"/>
              <p:cNvSpPr txBox="1">
                <a:spLocks noChangeArrowheads="1"/>
              </p:cNvSpPr>
              <p:nvPr/>
            </p:nvSpPr>
            <p:spPr bwMode="auto">
              <a:xfrm>
                <a:off x="1344" y="2361"/>
                <a:ext cx="18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S</a:t>
                </a:r>
              </a:p>
            </p:txBody>
          </p:sp>
        </p:grpSp>
        <p:sp>
          <p:nvSpPr>
            <p:cNvPr id="29805" name="Text Box 59"/>
            <p:cNvSpPr txBox="1">
              <a:spLocks noChangeArrowheads="1"/>
            </p:cNvSpPr>
            <p:nvPr/>
          </p:nvSpPr>
          <p:spPr bwMode="auto">
            <a:xfrm>
              <a:off x="3264" y="2880"/>
              <a:ext cx="22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S1</a:t>
              </a:r>
            </a:p>
          </p:txBody>
        </p:sp>
        <p:sp>
          <p:nvSpPr>
            <p:cNvPr id="29806" name="Text Box 63"/>
            <p:cNvSpPr txBox="1">
              <a:spLocks noChangeArrowheads="1"/>
            </p:cNvSpPr>
            <p:nvPr/>
          </p:nvSpPr>
          <p:spPr bwMode="auto">
            <a:xfrm>
              <a:off x="2976" y="1353"/>
              <a:ext cx="23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A1</a:t>
              </a:r>
            </a:p>
          </p:txBody>
        </p:sp>
        <p:sp>
          <p:nvSpPr>
            <p:cNvPr id="29807" name="Text Box 67"/>
            <p:cNvSpPr txBox="1">
              <a:spLocks noChangeArrowheads="1"/>
            </p:cNvSpPr>
            <p:nvPr/>
          </p:nvSpPr>
          <p:spPr bwMode="auto">
            <a:xfrm>
              <a:off x="3469" y="1353"/>
              <a:ext cx="2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B1</a:t>
              </a: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2438400" y="1676400"/>
            <a:ext cx="2057400" cy="2700338"/>
            <a:chOff x="1536" y="1353"/>
            <a:chExt cx="1296" cy="1701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536" y="1584"/>
              <a:ext cx="1296" cy="1296"/>
              <a:chOff x="768" y="1440"/>
              <a:chExt cx="1296" cy="1296"/>
            </a:xfrm>
          </p:grpSpPr>
          <p:sp>
            <p:nvSpPr>
              <p:cNvPr id="29792" name="Rectangle 33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1008" cy="100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793" name="Text Box 34"/>
              <p:cNvSpPr txBox="1">
                <a:spLocks noChangeArrowheads="1"/>
              </p:cNvSpPr>
              <p:nvPr/>
            </p:nvSpPr>
            <p:spPr bwMode="auto">
              <a:xfrm>
                <a:off x="1152" y="1824"/>
                <a:ext cx="432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Comic Sans MS" pitchFamily="66" charset="0"/>
                  </a:rPr>
                  <a:t>Full</a:t>
                </a:r>
              </a:p>
              <a:p>
                <a:r>
                  <a:rPr lang="en-US" sz="2000">
                    <a:solidFill>
                      <a:schemeClr val="bg2"/>
                    </a:solidFill>
                    <a:latin typeface="Comic Sans MS" pitchFamily="66" charset="0"/>
                  </a:rPr>
                  <a:t>Adder</a:t>
                </a:r>
              </a:p>
            </p:txBody>
          </p:sp>
          <p:sp>
            <p:nvSpPr>
              <p:cNvPr id="29794" name="Text Box 35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1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9795" name="Line 36"/>
              <p:cNvSpPr>
                <a:spLocks noChangeShapeType="1"/>
              </p:cNvSpPr>
              <p:nvPr/>
            </p:nvSpPr>
            <p:spPr bwMode="auto">
              <a:xfrm>
                <a:off x="116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96" name="Text Box 37"/>
              <p:cNvSpPr txBox="1">
                <a:spLocks noChangeArrowheads="1"/>
              </p:cNvSpPr>
              <p:nvPr/>
            </p:nvSpPr>
            <p:spPr bwMode="auto">
              <a:xfrm>
                <a:off x="1536" y="1545"/>
                <a:ext cx="17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9797" name="Line 38"/>
              <p:cNvSpPr>
                <a:spLocks noChangeShapeType="1"/>
              </p:cNvSpPr>
              <p:nvPr/>
            </p:nvSpPr>
            <p:spPr bwMode="auto">
              <a:xfrm>
                <a:off x="164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98" name="Line 39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99" name="Text Box 40"/>
              <p:cNvSpPr txBox="1">
                <a:spLocks noChangeArrowheads="1"/>
              </p:cNvSpPr>
              <p:nvPr/>
            </p:nvSpPr>
            <p:spPr bwMode="auto">
              <a:xfrm>
                <a:off x="1632" y="1929"/>
                <a:ext cx="25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Cin</a:t>
                </a:r>
              </a:p>
            </p:txBody>
          </p:sp>
          <p:sp>
            <p:nvSpPr>
              <p:cNvPr id="29800" name="Line 41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801" name="Text Box 42"/>
              <p:cNvSpPr txBox="1">
                <a:spLocks noChangeArrowheads="1"/>
              </p:cNvSpPr>
              <p:nvPr/>
            </p:nvSpPr>
            <p:spPr bwMode="auto">
              <a:xfrm>
                <a:off x="864" y="1938"/>
                <a:ext cx="3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Cout</a:t>
                </a:r>
              </a:p>
            </p:txBody>
          </p:sp>
          <p:sp>
            <p:nvSpPr>
              <p:cNvPr id="29802" name="Line 43"/>
              <p:cNvSpPr>
                <a:spLocks noChangeShapeType="1"/>
              </p:cNvSpPr>
              <p:nvPr/>
            </p:nvSpPr>
            <p:spPr bwMode="auto">
              <a:xfrm>
                <a:off x="1440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803" name="Text Box 44"/>
              <p:cNvSpPr txBox="1">
                <a:spLocks noChangeArrowheads="1"/>
              </p:cNvSpPr>
              <p:nvPr/>
            </p:nvSpPr>
            <p:spPr bwMode="auto">
              <a:xfrm>
                <a:off x="1344" y="2361"/>
                <a:ext cx="18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S</a:t>
                </a:r>
              </a:p>
            </p:txBody>
          </p:sp>
        </p:grpSp>
        <p:sp>
          <p:nvSpPr>
            <p:cNvPr id="29789" name="Text Box 60"/>
            <p:cNvSpPr txBox="1">
              <a:spLocks noChangeArrowheads="1"/>
            </p:cNvSpPr>
            <p:nvPr/>
          </p:nvSpPr>
          <p:spPr bwMode="auto">
            <a:xfrm>
              <a:off x="2077" y="2880"/>
              <a:ext cx="24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S2</a:t>
              </a:r>
            </a:p>
          </p:txBody>
        </p:sp>
        <p:sp>
          <p:nvSpPr>
            <p:cNvPr id="29790" name="Text Box 64"/>
            <p:cNvSpPr txBox="1">
              <a:spLocks noChangeArrowheads="1"/>
            </p:cNvSpPr>
            <p:nvPr/>
          </p:nvSpPr>
          <p:spPr bwMode="auto">
            <a:xfrm>
              <a:off x="1789" y="1353"/>
              <a:ext cx="24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A2</a:t>
              </a:r>
            </a:p>
          </p:txBody>
        </p:sp>
        <p:sp>
          <p:nvSpPr>
            <p:cNvPr id="29791" name="Text Box 68"/>
            <p:cNvSpPr txBox="1">
              <a:spLocks noChangeArrowheads="1"/>
            </p:cNvSpPr>
            <p:nvPr/>
          </p:nvSpPr>
          <p:spPr bwMode="auto">
            <a:xfrm>
              <a:off x="2282" y="1353"/>
              <a:ext cx="2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60325" y="1676400"/>
            <a:ext cx="2530475" cy="2700338"/>
            <a:chOff x="38" y="1353"/>
            <a:chExt cx="1594" cy="1701"/>
          </a:xfrm>
        </p:grpSpPr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336" y="1584"/>
              <a:ext cx="1296" cy="1296"/>
              <a:chOff x="768" y="1440"/>
              <a:chExt cx="1296" cy="1296"/>
            </a:xfrm>
          </p:grpSpPr>
          <p:sp>
            <p:nvSpPr>
              <p:cNvPr id="29776" name="Rectangle 46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1008" cy="100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777" name="Text Box 47"/>
              <p:cNvSpPr txBox="1">
                <a:spLocks noChangeArrowheads="1"/>
              </p:cNvSpPr>
              <p:nvPr/>
            </p:nvSpPr>
            <p:spPr bwMode="auto">
              <a:xfrm>
                <a:off x="1152" y="1824"/>
                <a:ext cx="432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Comic Sans MS" pitchFamily="66" charset="0"/>
                  </a:rPr>
                  <a:t>Full</a:t>
                </a:r>
              </a:p>
              <a:p>
                <a:r>
                  <a:rPr lang="en-US" sz="2000">
                    <a:solidFill>
                      <a:schemeClr val="bg2"/>
                    </a:solidFill>
                    <a:latin typeface="Comic Sans MS" pitchFamily="66" charset="0"/>
                  </a:rPr>
                  <a:t>Adder</a:t>
                </a:r>
              </a:p>
            </p:txBody>
          </p:sp>
          <p:sp>
            <p:nvSpPr>
              <p:cNvPr id="29778" name="Text Box 48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1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9779" name="Line 49"/>
              <p:cNvSpPr>
                <a:spLocks noChangeShapeType="1"/>
              </p:cNvSpPr>
              <p:nvPr/>
            </p:nvSpPr>
            <p:spPr bwMode="auto">
              <a:xfrm>
                <a:off x="116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80" name="Text Box 50"/>
              <p:cNvSpPr txBox="1">
                <a:spLocks noChangeArrowheads="1"/>
              </p:cNvSpPr>
              <p:nvPr/>
            </p:nvSpPr>
            <p:spPr bwMode="auto">
              <a:xfrm>
                <a:off x="1536" y="1545"/>
                <a:ext cx="17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9781" name="Line 51"/>
              <p:cNvSpPr>
                <a:spLocks noChangeShapeType="1"/>
              </p:cNvSpPr>
              <p:nvPr/>
            </p:nvSpPr>
            <p:spPr bwMode="auto">
              <a:xfrm>
                <a:off x="164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82" name="Line 52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83" name="Text Box 53"/>
              <p:cNvSpPr txBox="1">
                <a:spLocks noChangeArrowheads="1"/>
              </p:cNvSpPr>
              <p:nvPr/>
            </p:nvSpPr>
            <p:spPr bwMode="auto">
              <a:xfrm>
                <a:off x="1632" y="1929"/>
                <a:ext cx="25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Cin</a:t>
                </a:r>
              </a:p>
            </p:txBody>
          </p:sp>
          <p:sp>
            <p:nvSpPr>
              <p:cNvPr id="29784" name="Line 54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85" name="Text Box 55"/>
              <p:cNvSpPr txBox="1">
                <a:spLocks noChangeArrowheads="1"/>
              </p:cNvSpPr>
              <p:nvPr/>
            </p:nvSpPr>
            <p:spPr bwMode="auto">
              <a:xfrm>
                <a:off x="864" y="1938"/>
                <a:ext cx="3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Cout</a:t>
                </a:r>
              </a:p>
            </p:txBody>
          </p:sp>
          <p:sp>
            <p:nvSpPr>
              <p:cNvPr id="29786" name="Line 56"/>
              <p:cNvSpPr>
                <a:spLocks noChangeShapeType="1"/>
              </p:cNvSpPr>
              <p:nvPr/>
            </p:nvSpPr>
            <p:spPr bwMode="auto">
              <a:xfrm>
                <a:off x="1440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87" name="Text Box 57"/>
              <p:cNvSpPr txBox="1">
                <a:spLocks noChangeArrowheads="1"/>
              </p:cNvSpPr>
              <p:nvPr/>
            </p:nvSpPr>
            <p:spPr bwMode="auto">
              <a:xfrm>
                <a:off x="1344" y="2361"/>
                <a:ext cx="18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S</a:t>
                </a:r>
              </a:p>
            </p:txBody>
          </p:sp>
        </p:grpSp>
        <p:sp>
          <p:nvSpPr>
            <p:cNvPr id="29772" name="Text Box 61"/>
            <p:cNvSpPr txBox="1">
              <a:spLocks noChangeArrowheads="1"/>
            </p:cNvSpPr>
            <p:nvPr/>
          </p:nvSpPr>
          <p:spPr bwMode="auto">
            <a:xfrm>
              <a:off x="864" y="2880"/>
              <a:ext cx="24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S3</a:t>
              </a:r>
            </a:p>
          </p:txBody>
        </p:sp>
        <p:sp>
          <p:nvSpPr>
            <p:cNvPr id="29773" name="Text Box 65"/>
            <p:cNvSpPr txBox="1">
              <a:spLocks noChangeArrowheads="1"/>
            </p:cNvSpPr>
            <p:nvPr/>
          </p:nvSpPr>
          <p:spPr bwMode="auto">
            <a:xfrm>
              <a:off x="576" y="1353"/>
              <a:ext cx="24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A3</a:t>
              </a:r>
            </a:p>
          </p:txBody>
        </p:sp>
        <p:sp>
          <p:nvSpPr>
            <p:cNvPr id="29774" name="Text Box 69"/>
            <p:cNvSpPr txBox="1">
              <a:spLocks noChangeArrowheads="1"/>
            </p:cNvSpPr>
            <p:nvPr/>
          </p:nvSpPr>
          <p:spPr bwMode="auto">
            <a:xfrm>
              <a:off x="1069" y="1353"/>
              <a:ext cx="2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B3</a:t>
              </a:r>
            </a:p>
          </p:txBody>
        </p:sp>
        <p:sp>
          <p:nvSpPr>
            <p:cNvPr id="29775" name="Text Box 70"/>
            <p:cNvSpPr txBox="1">
              <a:spLocks noChangeArrowheads="1"/>
            </p:cNvSpPr>
            <p:nvPr/>
          </p:nvSpPr>
          <p:spPr bwMode="auto">
            <a:xfrm>
              <a:off x="38" y="1941"/>
              <a:ext cx="36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Carry</a:t>
              </a:r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8153400" y="3033713"/>
            <a:ext cx="304800" cy="304800"/>
            <a:chOff x="5136" y="2208"/>
            <a:chExt cx="192" cy="192"/>
          </a:xfrm>
        </p:grpSpPr>
        <p:grpSp>
          <p:nvGrpSpPr>
            <p:cNvPr id="10" name="Group 79"/>
            <p:cNvGrpSpPr>
              <a:grpSpLocks/>
            </p:cNvGrpSpPr>
            <p:nvPr/>
          </p:nvGrpSpPr>
          <p:grpSpPr bwMode="auto">
            <a:xfrm>
              <a:off x="5136" y="2352"/>
              <a:ext cx="192" cy="48"/>
              <a:chOff x="5136" y="2352"/>
              <a:chExt cx="192" cy="48"/>
            </a:xfrm>
          </p:grpSpPr>
          <p:sp>
            <p:nvSpPr>
              <p:cNvPr id="29768" name="Line 75"/>
              <p:cNvSpPr>
                <a:spLocks noChangeShapeType="1"/>
              </p:cNvSpPr>
              <p:nvPr/>
            </p:nvSpPr>
            <p:spPr bwMode="auto">
              <a:xfrm>
                <a:off x="5136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69" name="Line 76"/>
              <p:cNvSpPr>
                <a:spLocks noChangeShapeType="1"/>
              </p:cNvSpPr>
              <p:nvPr/>
            </p:nvSpPr>
            <p:spPr bwMode="auto">
              <a:xfrm>
                <a:off x="5164" y="237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70" name="Line 77"/>
              <p:cNvSpPr>
                <a:spLocks noChangeShapeType="1"/>
              </p:cNvSpPr>
              <p:nvPr/>
            </p:nvSpPr>
            <p:spPr bwMode="auto">
              <a:xfrm>
                <a:off x="519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9767" name="Line 78"/>
            <p:cNvSpPr>
              <a:spLocks noChangeShapeType="1"/>
            </p:cNvSpPr>
            <p:nvPr/>
          </p:nvSpPr>
          <p:spPr bwMode="auto">
            <a:xfrm flipH="1" flipV="1">
              <a:off x="5232" y="2208"/>
              <a:ext cx="5" cy="139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" name="Group 162"/>
          <p:cNvGrpSpPr>
            <a:grpSpLocks/>
          </p:cNvGrpSpPr>
          <p:nvPr/>
        </p:nvGrpSpPr>
        <p:grpSpPr bwMode="auto">
          <a:xfrm>
            <a:off x="3276600" y="4800600"/>
            <a:ext cx="3581400" cy="1487488"/>
            <a:chOff x="2064" y="3024"/>
            <a:chExt cx="2256" cy="937"/>
          </a:xfrm>
        </p:grpSpPr>
        <p:grpSp>
          <p:nvGrpSpPr>
            <p:cNvPr id="12" name="Group 152"/>
            <p:cNvGrpSpPr>
              <a:grpSpLocks/>
            </p:cNvGrpSpPr>
            <p:nvPr/>
          </p:nvGrpSpPr>
          <p:grpSpPr bwMode="auto">
            <a:xfrm>
              <a:off x="2064" y="3072"/>
              <a:ext cx="836" cy="616"/>
              <a:chOff x="1632" y="3327"/>
              <a:chExt cx="836" cy="616"/>
            </a:xfrm>
          </p:grpSpPr>
          <p:grpSp>
            <p:nvGrpSpPr>
              <p:cNvPr id="13" name="Group 147"/>
              <p:cNvGrpSpPr>
                <a:grpSpLocks/>
              </p:cNvGrpSpPr>
              <p:nvPr/>
            </p:nvGrpSpPr>
            <p:grpSpPr bwMode="auto">
              <a:xfrm>
                <a:off x="1728" y="3405"/>
                <a:ext cx="625" cy="538"/>
                <a:chOff x="1728" y="3405"/>
                <a:chExt cx="625" cy="538"/>
              </a:xfrm>
            </p:grpSpPr>
            <p:sp>
              <p:nvSpPr>
                <p:cNvPr id="29749" name="AutoShape 125"/>
                <p:cNvSpPr>
                  <a:spLocks noChangeArrowheads="1"/>
                </p:cNvSpPr>
                <p:nvPr/>
              </p:nvSpPr>
              <p:spPr bwMode="auto">
                <a:xfrm flipH="1">
                  <a:off x="1839" y="3787"/>
                  <a:ext cx="222" cy="156"/>
                </a:xfrm>
                <a:prstGeom prst="flowChartDelay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Comic Sans MS" pitchFamily="66" charset="0"/>
                  </a:endParaRPr>
                </a:p>
              </p:txBody>
            </p:sp>
            <p:sp>
              <p:nvSpPr>
                <p:cNvPr id="29750" name="Line 126"/>
                <p:cNvSpPr>
                  <a:spLocks noChangeShapeType="1"/>
                </p:cNvSpPr>
                <p:nvPr/>
              </p:nvSpPr>
              <p:spPr bwMode="auto">
                <a:xfrm>
                  <a:off x="1728" y="3856"/>
                  <a:ext cx="111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9751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2061" y="3821"/>
                  <a:ext cx="16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9752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2066" y="3908"/>
                  <a:ext cx="15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9753" name="AutoShape 12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829" y="3405"/>
                  <a:ext cx="181" cy="173"/>
                </a:xfrm>
                <a:prstGeom prst="moon">
                  <a:avLst>
                    <a:gd name="adj" fmla="val 82292"/>
                  </a:avLst>
                </a:prstGeom>
                <a:noFill/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Comic Sans MS" pitchFamily="66" charset="0"/>
                  </a:endParaRPr>
                </a:p>
              </p:txBody>
            </p:sp>
            <p:sp>
              <p:nvSpPr>
                <p:cNvPr id="29754" name="Arc 130"/>
                <p:cNvSpPr>
                  <a:spLocks/>
                </p:cNvSpPr>
                <p:nvPr/>
              </p:nvSpPr>
              <p:spPr bwMode="auto">
                <a:xfrm rot="10800000" flipH="1">
                  <a:off x="2011" y="3405"/>
                  <a:ext cx="80" cy="170"/>
                </a:xfrm>
                <a:custGeom>
                  <a:avLst/>
                  <a:gdLst>
                    <a:gd name="T0" fmla="*/ 40 w 21600"/>
                    <a:gd name="T1" fmla="*/ 170 h 37241"/>
                    <a:gd name="T2" fmla="*/ 39 w 21600"/>
                    <a:gd name="T3" fmla="*/ 0 h 37241"/>
                    <a:gd name="T4" fmla="*/ 80 w 21600"/>
                    <a:gd name="T5" fmla="*/ 84 h 3724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241"/>
                    <a:gd name="T11" fmla="*/ 21600 w 21600"/>
                    <a:gd name="T12" fmla="*/ 37241 h 372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241" fill="none" extrusionOk="0">
                      <a:moveTo>
                        <a:pt x="10899" y="37240"/>
                      </a:moveTo>
                      <a:cubicBezTo>
                        <a:pt x="4160" y="33397"/>
                        <a:pt x="0" y="26235"/>
                        <a:pt x="0" y="18478"/>
                      </a:cubicBezTo>
                      <a:cubicBezTo>
                        <a:pt x="-1" y="10920"/>
                        <a:pt x="3949" y="3913"/>
                        <a:pt x="10414" y="-1"/>
                      </a:cubicBezTo>
                    </a:path>
                    <a:path w="21600" h="37241" stroke="0" extrusionOk="0">
                      <a:moveTo>
                        <a:pt x="10899" y="37240"/>
                      </a:moveTo>
                      <a:cubicBezTo>
                        <a:pt x="4160" y="33397"/>
                        <a:pt x="0" y="26235"/>
                        <a:pt x="0" y="18478"/>
                      </a:cubicBezTo>
                      <a:cubicBezTo>
                        <a:pt x="-1" y="10920"/>
                        <a:pt x="3949" y="3913"/>
                        <a:pt x="10414" y="-1"/>
                      </a:cubicBezTo>
                      <a:lnTo>
                        <a:pt x="21600" y="18478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9755" name="Line 13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984" y="3439"/>
                  <a:ext cx="127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9756" name="Line 132"/>
                <p:cNvSpPr>
                  <a:spLocks noChangeShapeType="1"/>
                </p:cNvSpPr>
                <p:nvPr/>
              </p:nvSpPr>
              <p:spPr bwMode="auto">
                <a:xfrm rot="10800000">
                  <a:off x="1984" y="3544"/>
                  <a:ext cx="127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9757" name="Line 133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748" y="3491"/>
                  <a:ext cx="8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9758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2071" y="3439"/>
                  <a:ext cx="28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9759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2071" y="3544"/>
                  <a:ext cx="28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9760" name="Line 136"/>
                <p:cNvSpPr>
                  <a:spLocks noChangeShapeType="1"/>
                </p:cNvSpPr>
                <p:nvPr/>
              </p:nvSpPr>
              <p:spPr bwMode="auto">
                <a:xfrm>
                  <a:off x="2222" y="3908"/>
                  <a:ext cx="4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9761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2262" y="3544"/>
                  <a:ext cx="0" cy="36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9762" name="Line 138"/>
                <p:cNvSpPr>
                  <a:spLocks noChangeShapeType="1"/>
                </p:cNvSpPr>
                <p:nvPr/>
              </p:nvSpPr>
              <p:spPr bwMode="auto">
                <a:xfrm flipH="1" flipV="1">
                  <a:off x="2222" y="3439"/>
                  <a:ext cx="0" cy="38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9763" name="Oval 139"/>
                <p:cNvSpPr>
                  <a:spLocks noChangeArrowheads="1"/>
                </p:cNvSpPr>
                <p:nvPr/>
              </p:nvSpPr>
              <p:spPr bwMode="auto">
                <a:xfrm flipH="1">
                  <a:off x="2212" y="3430"/>
                  <a:ext cx="20" cy="18"/>
                </a:xfrm>
                <a:prstGeom prst="ellipse">
                  <a:avLst/>
                </a:prstGeom>
                <a:solidFill>
                  <a:srgbClr val="0000FF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Comic Sans MS" pitchFamily="66" charset="0"/>
                  </a:endParaRPr>
                </a:p>
              </p:txBody>
            </p:sp>
            <p:sp>
              <p:nvSpPr>
                <p:cNvPr id="29764" name="Oval 140"/>
                <p:cNvSpPr>
                  <a:spLocks noChangeArrowheads="1"/>
                </p:cNvSpPr>
                <p:nvPr/>
              </p:nvSpPr>
              <p:spPr bwMode="auto">
                <a:xfrm flipH="1">
                  <a:off x="2252" y="3533"/>
                  <a:ext cx="20" cy="18"/>
                </a:xfrm>
                <a:prstGeom prst="ellipse">
                  <a:avLst/>
                </a:prstGeom>
                <a:solidFill>
                  <a:srgbClr val="0000FF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Comic Sans MS" pitchFamily="66" charset="0"/>
                  </a:endParaRPr>
                </a:p>
              </p:txBody>
            </p:sp>
            <p:sp>
              <p:nvSpPr>
                <p:cNvPr id="29765" name="Oval 146"/>
                <p:cNvSpPr>
                  <a:spLocks noChangeArrowheads="1"/>
                </p:cNvSpPr>
                <p:nvPr/>
              </p:nvSpPr>
              <p:spPr bwMode="auto">
                <a:xfrm flipH="1">
                  <a:off x="2213" y="3428"/>
                  <a:ext cx="20" cy="18"/>
                </a:xfrm>
                <a:prstGeom prst="ellipse">
                  <a:avLst/>
                </a:prstGeom>
                <a:solidFill>
                  <a:srgbClr val="0000FF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9745" name="Text Box 148"/>
              <p:cNvSpPr txBox="1">
                <a:spLocks noChangeArrowheads="1"/>
              </p:cNvSpPr>
              <p:nvPr/>
            </p:nvSpPr>
            <p:spPr bwMode="auto">
              <a:xfrm>
                <a:off x="2304" y="3327"/>
                <a:ext cx="164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9746" name="Text Box 149"/>
              <p:cNvSpPr txBox="1">
                <a:spLocks noChangeArrowheads="1"/>
              </p:cNvSpPr>
              <p:nvPr/>
            </p:nvSpPr>
            <p:spPr bwMode="auto">
              <a:xfrm>
                <a:off x="2304" y="3471"/>
                <a:ext cx="15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9747" name="Text Box 150"/>
              <p:cNvSpPr txBox="1">
                <a:spLocks noChangeArrowheads="1"/>
              </p:cNvSpPr>
              <p:nvPr/>
            </p:nvSpPr>
            <p:spPr bwMode="auto">
              <a:xfrm>
                <a:off x="1632" y="3360"/>
                <a:ext cx="161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29748" name="Text Box 151"/>
              <p:cNvSpPr txBox="1">
                <a:spLocks noChangeArrowheads="1"/>
              </p:cNvSpPr>
              <p:nvPr/>
            </p:nvSpPr>
            <p:spPr bwMode="auto">
              <a:xfrm>
                <a:off x="1632" y="3715"/>
                <a:ext cx="15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latin typeface="Comic Sans MS" pitchFamily="66" charset="0"/>
                  </a:rPr>
                  <a:t>C</a:t>
                </a:r>
              </a:p>
            </p:txBody>
          </p:sp>
        </p:grpSp>
        <p:grpSp>
          <p:nvGrpSpPr>
            <p:cNvPr id="14" name="Group 158"/>
            <p:cNvGrpSpPr>
              <a:grpSpLocks/>
            </p:cNvGrpSpPr>
            <p:nvPr/>
          </p:nvGrpSpPr>
          <p:grpSpPr bwMode="auto">
            <a:xfrm>
              <a:off x="2064" y="3024"/>
              <a:ext cx="2256" cy="768"/>
              <a:chOff x="2064" y="3024"/>
              <a:chExt cx="2256" cy="768"/>
            </a:xfrm>
          </p:grpSpPr>
          <p:sp>
            <p:nvSpPr>
              <p:cNvPr id="29741" name="Rectangle 153"/>
              <p:cNvSpPr>
                <a:spLocks noChangeArrowheads="1"/>
              </p:cNvSpPr>
              <p:nvPr/>
            </p:nvSpPr>
            <p:spPr bwMode="auto">
              <a:xfrm>
                <a:off x="2064" y="3024"/>
                <a:ext cx="816" cy="768"/>
              </a:xfrm>
              <a:prstGeom prst="rect">
                <a:avLst/>
              </a:prstGeom>
              <a:noFill/>
              <a:ln w="952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9742" name="Line 155"/>
              <p:cNvSpPr>
                <a:spLocks noChangeShapeType="1"/>
              </p:cNvSpPr>
              <p:nvPr/>
            </p:nvSpPr>
            <p:spPr bwMode="auto">
              <a:xfrm flipH="1" flipV="1">
                <a:off x="2880" y="3024"/>
                <a:ext cx="1440" cy="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43" name="Line 156"/>
              <p:cNvSpPr>
                <a:spLocks noChangeShapeType="1"/>
              </p:cNvSpPr>
              <p:nvPr/>
            </p:nvSpPr>
            <p:spPr bwMode="auto">
              <a:xfrm flipH="1">
                <a:off x="2880" y="3456"/>
                <a:ext cx="1440" cy="336"/>
              </a:xfrm>
              <a:prstGeom prst="line">
                <a:avLst/>
              </a:prstGeom>
              <a:noFill/>
              <a:ln w="9525" cap="rnd">
                <a:solidFill>
                  <a:schemeClr val="accent2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9740" name="Text Box 160"/>
            <p:cNvSpPr txBox="1">
              <a:spLocks noChangeArrowheads="1"/>
            </p:cNvSpPr>
            <p:nvPr/>
          </p:nvSpPr>
          <p:spPr bwMode="auto">
            <a:xfrm>
              <a:off x="2160" y="3696"/>
              <a:ext cx="10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Half Adder</a:t>
              </a:r>
            </a:p>
          </p:txBody>
        </p:sp>
      </p:grpSp>
      <p:grpSp>
        <p:nvGrpSpPr>
          <p:cNvPr id="15" name="Group 163"/>
          <p:cNvGrpSpPr>
            <a:grpSpLocks/>
          </p:cNvGrpSpPr>
          <p:nvPr/>
        </p:nvGrpSpPr>
        <p:grpSpPr bwMode="auto">
          <a:xfrm>
            <a:off x="5576888" y="3886200"/>
            <a:ext cx="3165475" cy="2166938"/>
            <a:chOff x="3513" y="2448"/>
            <a:chExt cx="1994" cy="1365"/>
          </a:xfrm>
        </p:grpSpPr>
        <p:grpSp>
          <p:nvGrpSpPr>
            <p:cNvPr id="16" name="Group 118"/>
            <p:cNvGrpSpPr>
              <a:grpSpLocks/>
            </p:cNvGrpSpPr>
            <p:nvPr/>
          </p:nvGrpSpPr>
          <p:grpSpPr bwMode="auto">
            <a:xfrm>
              <a:off x="3513" y="2992"/>
              <a:ext cx="1994" cy="661"/>
              <a:chOff x="3513" y="2992"/>
              <a:chExt cx="1994" cy="661"/>
            </a:xfrm>
          </p:grpSpPr>
          <p:sp>
            <p:nvSpPr>
              <p:cNvPr id="29714" name="Text Box 94"/>
              <p:cNvSpPr txBox="1">
                <a:spLocks noChangeArrowheads="1"/>
              </p:cNvSpPr>
              <p:nvPr/>
            </p:nvSpPr>
            <p:spPr bwMode="auto">
              <a:xfrm flipH="1">
                <a:off x="5201" y="2992"/>
                <a:ext cx="21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9715" name="Text Box 95"/>
              <p:cNvSpPr txBox="1">
                <a:spLocks noChangeArrowheads="1"/>
              </p:cNvSpPr>
              <p:nvPr/>
            </p:nvSpPr>
            <p:spPr bwMode="auto">
              <a:xfrm flipH="1">
                <a:off x="5195" y="3236"/>
                <a:ext cx="1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omic Sans MS" pitchFamily="66" charset="0"/>
                  </a:rPr>
                  <a:t>B</a:t>
                </a:r>
              </a:p>
            </p:txBody>
          </p:sp>
          <p:grpSp>
            <p:nvGrpSpPr>
              <p:cNvPr id="17" name="Group 113"/>
              <p:cNvGrpSpPr>
                <a:grpSpLocks/>
              </p:cNvGrpSpPr>
              <p:nvPr/>
            </p:nvGrpSpPr>
            <p:grpSpPr bwMode="auto">
              <a:xfrm>
                <a:off x="3905" y="3120"/>
                <a:ext cx="1342" cy="480"/>
                <a:chOff x="2013" y="3129"/>
                <a:chExt cx="2021" cy="951"/>
              </a:xfrm>
            </p:grpSpPr>
            <p:sp>
              <p:nvSpPr>
                <p:cNvPr id="29722" name="Line 82"/>
                <p:cNvSpPr>
                  <a:spLocks noChangeShapeType="1"/>
                </p:cNvSpPr>
                <p:nvPr/>
              </p:nvSpPr>
              <p:spPr bwMode="auto">
                <a:xfrm>
                  <a:off x="2600" y="3921"/>
                  <a:ext cx="65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600"/>
                </a:p>
              </p:txBody>
            </p:sp>
            <p:sp>
              <p:nvSpPr>
                <p:cNvPr id="29723" name="Line 83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2013" y="3224"/>
                  <a:ext cx="65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600"/>
                </a:p>
              </p:txBody>
            </p:sp>
            <p:sp>
              <p:nvSpPr>
                <p:cNvPr id="29724" name="Line 84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2384" y="3744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600"/>
                </a:p>
              </p:txBody>
            </p:sp>
            <p:sp>
              <p:nvSpPr>
                <p:cNvPr id="29725" name="Line 85"/>
                <p:cNvSpPr>
                  <a:spLocks noChangeShapeType="1"/>
                </p:cNvSpPr>
                <p:nvPr/>
              </p:nvSpPr>
              <p:spPr bwMode="auto">
                <a:xfrm rot="10800000">
                  <a:off x="2352" y="3921"/>
                  <a:ext cx="249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600"/>
                </a:p>
              </p:txBody>
            </p:sp>
            <p:sp>
              <p:nvSpPr>
                <p:cNvPr id="29726" name="Line 86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2047" y="3826"/>
                  <a:ext cx="113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600"/>
                </a:p>
              </p:txBody>
            </p:sp>
            <p:sp>
              <p:nvSpPr>
                <p:cNvPr id="29727" name="AutoShape 87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2147" y="3605"/>
                  <a:ext cx="272" cy="426"/>
                </a:xfrm>
                <a:prstGeom prst="moon">
                  <a:avLst>
                    <a:gd name="adj" fmla="val 82292"/>
                  </a:avLst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600">
                    <a:latin typeface="Comic Sans MS" pitchFamily="66" charset="0"/>
                  </a:endParaRPr>
                </a:p>
              </p:txBody>
            </p:sp>
            <p:sp>
              <p:nvSpPr>
                <p:cNvPr id="29728" name="Rectangle 90"/>
                <p:cNvSpPr>
                  <a:spLocks noChangeArrowheads="1"/>
                </p:cNvSpPr>
                <p:nvPr/>
              </p:nvSpPr>
              <p:spPr bwMode="auto">
                <a:xfrm flipH="1">
                  <a:off x="2667" y="3129"/>
                  <a:ext cx="429" cy="697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600">
                    <a:latin typeface="Comic Sans MS" pitchFamily="66" charset="0"/>
                  </a:endParaRPr>
                </a:p>
              </p:txBody>
            </p:sp>
            <p:sp>
              <p:nvSpPr>
                <p:cNvPr id="29729" name="Rectangle 96"/>
                <p:cNvSpPr>
                  <a:spLocks noChangeArrowheads="1"/>
                </p:cNvSpPr>
                <p:nvPr/>
              </p:nvSpPr>
              <p:spPr bwMode="auto">
                <a:xfrm flipH="1">
                  <a:off x="3340" y="3129"/>
                  <a:ext cx="429" cy="697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 sz="1600">
                    <a:latin typeface="Comic Sans MS" pitchFamily="66" charset="0"/>
                  </a:endParaRPr>
                </a:p>
              </p:txBody>
            </p:sp>
            <p:sp>
              <p:nvSpPr>
                <p:cNvPr id="2973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3096" y="3224"/>
                  <a:ext cx="249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600"/>
                </a:p>
              </p:txBody>
            </p:sp>
            <p:sp>
              <p:nvSpPr>
                <p:cNvPr id="29731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3786" y="3224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600"/>
                </a:p>
              </p:txBody>
            </p:sp>
            <p:sp>
              <p:nvSpPr>
                <p:cNvPr id="29732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3774" y="3700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600"/>
                </a:p>
              </p:txBody>
            </p:sp>
            <p:sp>
              <p:nvSpPr>
                <p:cNvPr id="29733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254" y="3700"/>
                  <a:ext cx="91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600"/>
                </a:p>
              </p:txBody>
            </p:sp>
            <p:sp>
              <p:nvSpPr>
                <p:cNvPr id="29734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3254" y="3700"/>
                  <a:ext cx="0" cy="22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600"/>
                </a:p>
              </p:txBody>
            </p:sp>
            <p:sp>
              <p:nvSpPr>
                <p:cNvPr id="29735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3164" y="4080"/>
                  <a:ext cx="85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600"/>
                </a:p>
              </p:txBody>
            </p:sp>
            <p:sp>
              <p:nvSpPr>
                <p:cNvPr id="29736" name="Line 108"/>
                <p:cNvSpPr>
                  <a:spLocks noChangeShapeType="1"/>
                </p:cNvSpPr>
                <p:nvPr/>
              </p:nvSpPr>
              <p:spPr bwMode="auto">
                <a:xfrm flipH="1" flipV="1">
                  <a:off x="3164" y="3700"/>
                  <a:ext cx="0" cy="38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600"/>
                </a:p>
              </p:txBody>
            </p:sp>
            <p:sp>
              <p:nvSpPr>
                <p:cNvPr id="29737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096" y="3700"/>
                  <a:ext cx="6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1600"/>
                </a:p>
              </p:txBody>
            </p:sp>
          </p:grpSp>
          <p:sp>
            <p:nvSpPr>
              <p:cNvPr id="29717" name="Text Box 112"/>
              <p:cNvSpPr txBox="1">
                <a:spLocks noChangeArrowheads="1"/>
              </p:cNvSpPr>
              <p:nvPr/>
            </p:nvSpPr>
            <p:spPr bwMode="auto">
              <a:xfrm flipH="1">
                <a:off x="5209" y="3440"/>
                <a:ext cx="2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omic Sans MS" pitchFamily="66" charset="0"/>
                  </a:rPr>
                  <a:t>Cin</a:t>
                </a:r>
              </a:p>
            </p:txBody>
          </p:sp>
          <p:sp>
            <p:nvSpPr>
              <p:cNvPr id="29718" name="Text Box 114"/>
              <p:cNvSpPr txBox="1">
                <a:spLocks noChangeArrowheads="1"/>
              </p:cNvSpPr>
              <p:nvPr/>
            </p:nvSpPr>
            <p:spPr bwMode="auto">
              <a:xfrm flipH="1">
                <a:off x="3513" y="3288"/>
                <a:ext cx="39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omic Sans MS" pitchFamily="66" charset="0"/>
                  </a:rPr>
                  <a:t>Cout</a:t>
                </a:r>
              </a:p>
            </p:txBody>
          </p:sp>
          <p:sp>
            <p:nvSpPr>
              <p:cNvPr id="29719" name="Text Box 115"/>
              <p:cNvSpPr txBox="1">
                <a:spLocks noChangeArrowheads="1"/>
              </p:cNvSpPr>
              <p:nvPr/>
            </p:nvSpPr>
            <p:spPr bwMode="auto">
              <a:xfrm flipH="1">
                <a:off x="3703" y="2992"/>
                <a:ext cx="20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29720" name="Text Box 116"/>
              <p:cNvSpPr txBox="1">
                <a:spLocks noChangeArrowheads="1"/>
              </p:cNvSpPr>
              <p:nvPr/>
            </p:nvSpPr>
            <p:spPr bwMode="auto">
              <a:xfrm flipH="1">
                <a:off x="4289" y="3112"/>
                <a:ext cx="37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Comic Sans MS" pitchFamily="66" charset="0"/>
                  </a:rPr>
                  <a:t>H.A.</a:t>
                </a:r>
              </a:p>
            </p:txBody>
          </p:sp>
          <p:sp>
            <p:nvSpPr>
              <p:cNvPr id="29721" name="Text Box 117"/>
              <p:cNvSpPr txBox="1">
                <a:spLocks noChangeArrowheads="1"/>
              </p:cNvSpPr>
              <p:nvPr/>
            </p:nvSpPr>
            <p:spPr bwMode="auto">
              <a:xfrm flipH="1">
                <a:off x="4738" y="3120"/>
                <a:ext cx="37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omic Sans MS" pitchFamily="66" charset="0"/>
                  </a:rPr>
                  <a:t>H.A.</a:t>
                </a:r>
              </a:p>
            </p:txBody>
          </p:sp>
        </p:grpSp>
        <p:sp>
          <p:nvSpPr>
            <p:cNvPr id="29710" name="Line 119"/>
            <p:cNvSpPr>
              <a:spLocks noChangeShapeType="1"/>
            </p:cNvSpPr>
            <p:nvPr/>
          </p:nvSpPr>
          <p:spPr bwMode="auto">
            <a:xfrm flipH="1">
              <a:off x="3648" y="2448"/>
              <a:ext cx="432" cy="57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9711" name="Rectangle 121"/>
            <p:cNvSpPr>
              <a:spLocks noChangeArrowheads="1"/>
            </p:cNvSpPr>
            <p:nvPr/>
          </p:nvSpPr>
          <p:spPr bwMode="auto">
            <a:xfrm>
              <a:off x="3648" y="3024"/>
              <a:ext cx="1824" cy="720"/>
            </a:xfrm>
            <a:prstGeom prst="rect">
              <a:avLst/>
            </a:prstGeom>
            <a:noFill/>
            <a:ln w="9525" cap="rnd">
              <a:solidFill>
                <a:srgbClr val="FF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29712" name="Line 122"/>
            <p:cNvSpPr>
              <a:spLocks noChangeShapeType="1"/>
            </p:cNvSpPr>
            <p:nvPr/>
          </p:nvSpPr>
          <p:spPr bwMode="auto">
            <a:xfrm>
              <a:off x="5088" y="2448"/>
              <a:ext cx="384" cy="57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29713" name="Text Box 161"/>
            <p:cNvSpPr txBox="1">
              <a:spLocks noChangeArrowheads="1"/>
            </p:cNvSpPr>
            <p:nvPr/>
          </p:nvSpPr>
          <p:spPr bwMode="auto">
            <a:xfrm>
              <a:off x="4210" y="3600"/>
              <a:ext cx="7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Full Adder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Half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Subtractor</a:t>
            </a:r>
            <a:r>
              <a:rPr lang="en-US" dirty="0" smtClean="0">
                <a:latin typeface="Comic Sans MS" pitchFamily="66" charset="0"/>
              </a:rPr>
              <a:t>(1-bit)</a:t>
            </a:r>
          </a:p>
        </p:txBody>
      </p:sp>
      <p:graphicFrame>
        <p:nvGraphicFramePr>
          <p:cNvPr id="754795" name="Group 107"/>
          <p:cNvGraphicFramePr>
            <a:graphicFrameLocks noGrp="1"/>
          </p:cNvGraphicFramePr>
          <p:nvPr>
            <p:ph sz="half" idx="2"/>
          </p:nvPr>
        </p:nvGraphicFramePr>
        <p:xfrm>
          <a:off x="2302371" y="1340768"/>
          <a:ext cx="4429869" cy="2292668"/>
        </p:xfrm>
        <a:graphic>
          <a:graphicData uri="http://schemas.openxmlformats.org/drawingml/2006/table">
            <a:tbl>
              <a:tblPr/>
              <a:tblGrid>
                <a:gridCol w="649551"/>
                <a:gridCol w="651320"/>
                <a:gridCol w="1390083"/>
                <a:gridCol w="1738915"/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Difference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 (D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Borrow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 (B)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3" name="Rectangle 108"/>
          <p:cNvSpPr>
            <a:spLocks noChangeArrowheads="1"/>
          </p:cNvSpPr>
          <p:nvPr/>
        </p:nvSpPr>
        <p:spPr bwMode="auto">
          <a:xfrm>
            <a:off x="251520" y="1556990"/>
            <a:ext cx="182880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84" name="Text Box 109"/>
          <p:cNvSpPr txBox="1">
            <a:spLocks noChangeArrowheads="1"/>
          </p:cNvSpPr>
          <p:nvPr/>
        </p:nvSpPr>
        <p:spPr bwMode="auto">
          <a:xfrm>
            <a:off x="251520" y="1916832"/>
            <a:ext cx="18020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mic Sans MS" pitchFamily="66" charset="0"/>
              </a:rPr>
              <a:t>Half</a:t>
            </a:r>
          </a:p>
          <a:p>
            <a:pPr algn="ctr"/>
            <a:r>
              <a:rPr lang="tr-TR" sz="2400" dirty="0" err="1" smtClean="0">
                <a:latin typeface="Comic Sans MS" pitchFamily="66" charset="0"/>
              </a:rPr>
              <a:t>Subtractor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27685" name="Text Box 110"/>
          <p:cNvSpPr txBox="1">
            <a:spLocks noChangeArrowheads="1"/>
          </p:cNvSpPr>
          <p:nvPr/>
        </p:nvSpPr>
        <p:spPr bwMode="auto">
          <a:xfrm>
            <a:off x="616645" y="980728"/>
            <a:ext cx="296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A</a:t>
            </a:r>
          </a:p>
        </p:txBody>
      </p:sp>
      <p:sp>
        <p:nvSpPr>
          <p:cNvPr id="27686" name="Line 111"/>
          <p:cNvSpPr>
            <a:spLocks noChangeShapeType="1"/>
          </p:cNvSpPr>
          <p:nvPr/>
        </p:nvSpPr>
        <p:spPr bwMode="auto">
          <a:xfrm>
            <a:off x="784920" y="132839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87" name="Text Box 112"/>
          <p:cNvSpPr txBox="1">
            <a:spLocks noChangeArrowheads="1"/>
          </p:cNvSpPr>
          <p:nvPr/>
        </p:nvSpPr>
        <p:spPr bwMode="auto">
          <a:xfrm>
            <a:off x="1378645" y="980728"/>
            <a:ext cx="282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B</a:t>
            </a:r>
          </a:p>
        </p:txBody>
      </p:sp>
      <p:sp>
        <p:nvSpPr>
          <p:cNvPr id="27688" name="Line 113"/>
          <p:cNvSpPr>
            <a:spLocks noChangeShapeType="1"/>
          </p:cNvSpPr>
          <p:nvPr/>
        </p:nvSpPr>
        <p:spPr bwMode="auto">
          <a:xfrm>
            <a:off x="1546920" y="132839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89" name="Text Box 114"/>
          <p:cNvSpPr txBox="1">
            <a:spLocks noChangeArrowheads="1"/>
          </p:cNvSpPr>
          <p:nvPr/>
        </p:nvSpPr>
        <p:spPr bwMode="auto">
          <a:xfrm>
            <a:off x="1331640" y="3789040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dirty="0" err="1" smtClean="0">
                <a:solidFill>
                  <a:srgbClr val="FF0000"/>
                </a:solidFill>
                <a:latin typeface="Comic Sans MS" pitchFamily="66" charset="0"/>
              </a:rPr>
              <a:t>Diff</a:t>
            </a: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7690" name="Line 116"/>
          <p:cNvSpPr>
            <a:spLocks noChangeShapeType="1"/>
          </p:cNvSpPr>
          <p:nvPr/>
        </p:nvSpPr>
        <p:spPr bwMode="auto">
          <a:xfrm>
            <a:off x="1635820" y="3461990"/>
            <a:ext cx="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91" name="Line 117"/>
          <p:cNvSpPr>
            <a:spLocks noChangeShapeType="1"/>
          </p:cNvSpPr>
          <p:nvPr/>
        </p:nvSpPr>
        <p:spPr bwMode="auto">
          <a:xfrm flipH="1">
            <a:off x="759520" y="3449290"/>
            <a:ext cx="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92" name="Text Box 118"/>
          <p:cNvSpPr txBox="1">
            <a:spLocks noChangeArrowheads="1"/>
          </p:cNvSpPr>
          <p:nvPr/>
        </p:nvSpPr>
        <p:spPr bwMode="auto">
          <a:xfrm>
            <a:off x="305525" y="3789040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dirty="0" err="1" smtClean="0">
                <a:solidFill>
                  <a:srgbClr val="FF0000"/>
                </a:solidFill>
                <a:latin typeface="Comic Sans MS" pitchFamily="66" charset="0"/>
              </a:rPr>
              <a:t>Borrow</a:t>
            </a: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5491827" y="4437112"/>
          <a:ext cx="3652173" cy="864096"/>
        </p:xfrm>
        <a:graphic>
          <a:graphicData uri="http://schemas.openxmlformats.org/presentationml/2006/ole">
            <p:oleObj spid="_x0000_s50178" name="Denklem" r:id="rId4" imgW="1930320" imgH="457200" progId="Equation.3">
              <p:embed/>
            </p:oleObj>
          </a:graphicData>
        </a:graphic>
      </p:graphicFrame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2267744" y="3933056"/>
            <a:ext cx="4222748" cy="2376488"/>
            <a:chOff x="405" y="1365"/>
            <a:chExt cx="2660" cy="1497"/>
          </a:xfrm>
        </p:grpSpPr>
        <p:sp>
          <p:nvSpPr>
            <p:cNvPr id="40" name="AutoShape 49"/>
            <p:cNvSpPr>
              <a:spLocks noChangeArrowheads="1"/>
            </p:cNvSpPr>
            <p:nvPr/>
          </p:nvSpPr>
          <p:spPr bwMode="auto">
            <a:xfrm>
              <a:off x="1675" y="2430"/>
              <a:ext cx="528" cy="432"/>
            </a:xfrm>
            <a:prstGeom prst="flowChartDelay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 flipH="1">
              <a:off x="2203" y="2622"/>
              <a:ext cx="26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903" y="2635"/>
              <a:ext cx="46" cy="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V="1">
              <a:off x="813" y="2816"/>
              <a:ext cx="86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" name="AutoShape 53"/>
            <p:cNvSpPr>
              <a:spLocks noChangeArrowheads="1"/>
            </p:cNvSpPr>
            <p:nvPr/>
          </p:nvSpPr>
          <p:spPr bwMode="auto">
            <a:xfrm rot="10800000">
              <a:off x="1407" y="1488"/>
              <a:ext cx="432" cy="480"/>
            </a:xfrm>
            <a:prstGeom prst="moon">
              <a:avLst>
                <a:gd name="adj" fmla="val 82292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" name="Arc 54"/>
            <p:cNvSpPr>
              <a:spLocks/>
            </p:cNvSpPr>
            <p:nvPr/>
          </p:nvSpPr>
          <p:spPr bwMode="auto">
            <a:xfrm rot="10800000">
              <a:off x="1215" y="1488"/>
              <a:ext cx="191" cy="472"/>
            </a:xfrm>
            <a:custGeom>
              <a:avLst/>
              <a:gdLst>
                <a:gd name="T0" fmla="*/ 96 w 21600"/>
                <a:gd name="T1" fmla="*/ 472 h 37241"/>
                <a:gd name="T2" fmla="*/ 92 w 21600"/>
                <a:gd name="T3" fmla="*/ 0 h 37241"/>
                <a:gd name="T4" fmla="*/ 191 w 21600"/>
                <a:gd name="T5" fmla="*/ 234 h 3724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241"/>
                <a:gd name="T11" fmla="*/ 21600 w 21600"/>
                <a:gd name="T12" fmla="*/ 37241 h 37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241" fill="none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</a:path>
                <a:path w="21600" h="37241" stroke="0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  <a:lnTo>
                    <a:pt x="21600" y="18478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 rot="10800000">
              <a:off x="1167" y="1584"/>
              <a:ext cx="30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 rot="10800000" flipH="1">
              <a:off x="1167" y="1872"/>
              <a:ext cx="30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 rot="10800000">
              <a:off x="1839" y="1728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" name="Line 58"/>
            <p:cNvSpPr>
              <a:spLocks noChangeShapeType="1"/>
            </p:cNvSpPr>
            <p:nvPr/>
          </p:nvSpPr>
          <p:spPr bwMode="auto">
            <a:xfrm>
              <a:off x="591" y="1584"/>
              <a:ext cx="6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Line 59"/>
            <p:cNvSpPr>
              <a:spLocks noChangeShapeType="1"/>
            </p:cNvSpPr>
            <p:nvPr/>
          </p:nvSpPr>
          <p:spPr bwMode="auto">
            <a:xfrm>
              <a:off x="591" y="1872"/>
              <a:ext cx="6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Line 61"/>
            <p:cNvSpPr>
              <a:spLocks noChangeShapeType="1"/>
            </p:cNvSpPr>
            <p:nvPr/>
          </p:nvSpPr>
          <p:spPr bwMode="auto">
            <a:xfrm flipH="1" flipV="1">
              <a:off x="807" y="1872"/>
              <a:ext cx="6" cy="9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Line 62"/>
            <p:cNvSpPr>
              <a:spLocks noChangeShapeType="1"/>
            </p:cNvSpPr>
            <p:nvPr/>
          </p:nvSpPr>
          <p:spPr bwMode="auto">
            <a:xfrm flipV="1">
              <a:off x="903" y="1584"/>
              <a:ext cx="0" cy="10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" name="Oval 63"/>
            <p:cNvSpPr>
              <a:spLocks noChangeArrowheads="1"/>
            </p:cNvSpPr>
            <p:nvPr/>
          </p:nvSpPr>
          <p:spPr bwMode="auto">
            <a:xfrm>
              <a:off x="878" y="1559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" name="Oval 64"/>
            <p:cNvSpPr>
              <a:spLocks noChangeArrowheads="1"/>
            </p:cNvSpPr>
            <p:nvPr/>
          </p:nvSpPr>
          <p:spPr bwMode="auto">
            <a:xfrm>
              <a:off x="784" y="18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413" y="1365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A</a:t>
              </a:r>
            </a:p>
          </p:txBody>
        </p:sp>
        <p:sp>
          <p:nvSpPr>
            <p:cNvPr id="57" name="Text Box 66"/>
            <p:cNvSpPr txBox="1">
              <a:spLocks noChangeArrowheads="1"/>
            </p:cNvSpPr>
            <p:nvPr/>
          </p:nvSpPr>
          <p:spPr bwMode="auto">
            <a:xfrm>
              <a:off x="405" y="1689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B</a:t>
              </a:r>
            </a:p>
          </p:txBody>
        </p:sp>
        <p:sp>
          <p:nvSpPr>
            <p:cNvPr id="58" name="Text Box 67"/>
            <p:cNvSpPr txBox="1">
              <a:spLocks noChangeArrowheads="1"/>
            </p:cNvSpPr>
            <p:nvPr/>
          </p:nvSpPr>
          <p:spPr bwMode="auto">
            <a:xfrm>
              <a:off x="2015" y="1586"/>
              <a:ext cx="3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800" dirty="0" err="1" smtClean="0">
                  <a:latin typeface="Tahoma" pitchFamily="34" charset="0"/>
                </a:rPr>
                <a:t>Diff</a:t>
              </a:r>
              <a:endParaRPr lang="en-US" sz="1800" dirty="0">
                <a:latin typeface="Tahoma" pitchFamily="34" charset="0"/>
              </a:endParaRPr>
            </a:p>
          </p:txBody>
        </p:sp>
        <p:sp>
          <p:nvSpPr>
            <p:cNvPr id="59" name="Text Box 68"/>
            <p:cNvSpPr txBox="1">
              <a:spLocks noChangeArrowheads="1"/>
            </p:cNvSpPr>
            <p:nvPr/>
          </p:nvSpPr>
          <p:spPr bwMode="auto">
            <a:xfrm>
              <a:off x="2492" y="2499"/>
              <a:ext cx="5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800" dirty="0" err="1" smtClean="0">
                  <a:latin typeface="Tahoma" pitchFamily="34" charset="0"/>
                </a:rPr>
                <a:t>Borrow</a:t>
              </a:r>
              <a:endParaRPr lang="en-US" sz="1800" dirty="0">
                <a:latin typeface="Tahoma" pitchFamily="34" charset="0"/>
              </a:endParaRPr>
            </a:p>
          </p:txBody>
        </p:sp>
      </p:grpSp>
      <p:sp>
        <p:nvSpPr>
          <p:cNvPr id="61" name="AutoShape 18"/>
          <p:cNvSpPr>
            <a:spLocks noChangeArrowheads="1"/>
          </p:cNvSpPr>
          <p:nvPr/>
        </p:nvSpPr>
        <p:spPr bwMode="auto">
          <a:xfrm rot="5400000">
            <a:off x="3055640" y="5521424"/>
            <a:ext cx="762000" cy="6096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2" name="Oval 19"/>
          <p:cNvSpPr>
            <a:spLocks noChangeArrowheads="1"/>
          </p:cNvSpPr>
          <p:nvPr/>
        </p:nvSpPr>
        <p:spPr bwMode="auto">
          <a:xfrm>
            <a:off x="3741440" y="5750024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3" name="Line 50"/>
          <p:cNvSpPr>
            <a:spLocks noChangeShapeType="1"/>
          </p:cNvSpPr>
          <p:nvPr/>
        </p:nvSpPr>
        <p:spPr bwMode="auto">
          <a:xfrm flipH="1">
            <a:off x="3864868" y="5805264"/>
            <a:ext cx="419100" cy="1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Full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Subtractor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759908" name="Group 100"/>
          <p:cNvGraphicFramePr>
            <a:graphicFrameLocks noGrp="1"/>
          </p:cNvGraphicFramePr>
          <p:nvPr>
            <p:ph sz="half" idx="2"/>
          </p:nvPr>
        </p:nvGraphicFramePr>
        <p:xfrm>
          <a:off x="4067945" y="980033"/>
          <a:ext cx="4392487" cy="3817119"/>
        </p:xfrm>
        <a:graphic>
          <a:graphicData uri="http://schemas.openxmlformats.org/drawingml/2006/table">
            <a:tbl>
              <a:tblPr/>
              <a:tblGrid>
                <a:gridCol w="932177"/>
                <a:gridCol w="445857"/>
                <a:gridCol w="486320"/>
                <a:gridCol w="1198514"/>
                <a:gridCol w="1329619"/>
              </a:tblGrid>
              <a:tr h="891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Borrow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in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Difference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 (D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Borrow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 (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out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37" name="Rectangle 37"/>
          <p:cNvSpPr>
            <a:spLocks noChangeArrowheads="1"/>
          </p:cNvSpPr>
          <p:nvPr/>
        </p:nvSpPr>
        <p:spPr bwMode="auto">
          <a:xfrm>
            <a:off x="539552" y="1124942"/>
            <a:ext cx="182880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8738" name="Text Box 38"/>
          <p:cNvSpPr txBox="1">
            <a:spLocks noChangeArrowheads="1"/>
          </p:cNvSpPr>
          <p:nvPr/>
        </p:nvSpPr>
        <p:spPr bwMode="auto">
          <a:xfrm>
            <a:off x="539552" y="1484784"/>
            <a:ext cx="18020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2400" dirty="0" err="1" smtClean="0">
                <a:latin typeface="Comic Sans MS" pitchFamily="66" charset="0"/>
              </a:rPr>
              <a:t>Full</a:t>
            </a:r>
            <a:endParaRPr lang="tr-TR" sz="2400" dirty="0" smtClean="0">
              <a:latin typeface="Comic Sans MS" pitchFamily="66" charset="0"/>
            </a:endParaRPr>
          </a:p>
          <a:p>
            <a:pPr algn="ctr"/>
            <a:r>
              <a:rPr lang="tr-TR" sz="2400" dirty="0" err="1" smtClean="0">
                <a:latin typeface="Comic Sans MS" pitchFamily="66" charset="0"/>
              </a:rPr>
              <a:t>Subtractor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28739" name="Text Box 39"/>
          <p:cNvSpPr txBox="1">
            <a:spLocks noChangeArrowheads="1"/>
          </p:cNvSpPr>
          <p:nvPr/>
        </p:nvSpPr>
        <p:spPr bwMode="auto">
          <a:xfrm>
            <a:off x="904677" y="548680"/>
            <a:ext cx="296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A</a:t>
            </a:r>
          </a:p>
        </p:txBody>
      </p:sp>
      <p:sp>
        <p:nvSpPr>
          <p:cNvPr id="28740" name="Line 40"/>
          <p:cNvSpPr>
            <a:spLocks noChangeShapeType="1"/>
          </p:cNvSpPr>
          <p:nvPr/>
        </p:nvSpPr>
        <p:spPr bwMode="auto">
          <a:xfrm>
            <a:off x="1072952" y="89634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1" name="Text Box 41"/>
          <p:cNvSpPr txBox="1">
            <a:spLocks noChangeArrowheads="1"/>
          </p:cNvSpPr>
          <p:nvPr/>
        </p:nvSpPr>
        <p:spPr bwMode="auto">
          <a:xfrm>
            <a:off x="1666677" y="548680"/>
            <a:ext cx="282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B</a:t>
            </a:r>
          </a:p>
        </p:txBody>
      </p:sp>
      <p:sp>
        <p:nvSpPr>
          <p:cNvPr id="28742" name="Line 42"/>
          <p:cNvSpPr>
            <a:spLocks noChangeShapeType="1"/>
          </p:cNvSpPr>
          <p:nvPr/>
        </p:nvSpPr>
        <p:spPr bwMode="auto">
          <a:xfrm>
            <a:off x="1834952" y="89634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3" name="Text Box 43"/>
          <p:cNvSpPr txBox="1">
            <a:spLocks noChangeArrowheads="1"/>
          </p:cNvSpPr>
          <p:nvPr/>
        </p:nvSpPr>
        <p:spPr bwMode="auto">
          <a:xfrm>
            <a:off x="1796852" y="3410942"/>
            <a:ext cx="1378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dirty="0" err="1" smtClean="0">
                <a:solidFill>
                  <a:srgbClr val="FF0000"/>
                </a:solidFill>
                <a:latin typeface="Comic Sans MS" pitchFamily="66" charset="0"/>
              </a:rPr>
              <a:t>Difference</a:t>
            </a: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8744" name="Line 44"/>
          <p:cNvSpPr>
            <a:spLocks noChangeShapeType="1"/>
          </p:cNvSpPr>
          <p:nvPr/>
        </p:nvSpPr>
        <p:spPr bwMode="auto">
          <a:xfrm>
            <a:off x="1949252" y="3017242"/>
            <a:ext cx="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5" name="Line 45"/>
          <p:cNvSpPr>
            <a:spLocks noChangeShapeType="1"/>
          </p:cNvSpPr>
          <p:nvPr/>
        </p:nvSpPr>
        <p:spPr bwMode="auto">
          <a:xfrm>
            <a:off x="1199952" y="3029942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6" name="Text Box 46"/>
          <p:cNvSpPr txBox="1">
            <a:spLocks noChangeArrowheads="1"/>
          </p:cNvSpPr>
          <p:nvPr/>
        </p:nvSpPr>
        <p:spPr bwMode="auto">
          <a:xfrm>
            <a:off x="467544" y="3399830"/>
            <a:ext cx="13676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1800" dirty="0" err="1" smtClean="0">
                <a:solidFill>
                  <a:srgbClr val="FF0000"/>
                </a:solidFill>
                <a:latin typeface="Comic Sans MS" pitchFamily="66" charset="0"/>
              </a:rPr>
              <a:t>BorrowOut</a:t>
            </a:r>
            <a:endParaRPr lang="tr-TR" sz="1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(B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out</a:t>
            </a:r>
            <a:r>
              <a:rPr lang="tr-TR" sz="18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8747" name="Line 47"/>
          <p:cNvSpPr>
            <a:spLocks noChangeShapeType="1"/>
          </p:cNvSpPr>
          <p:nvPr/>
        </p:nvSpPr>
        <p:spPr bwMode="auto">
          <a:xfrm>
            <a:off x="2368352" y="202505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8" name="Text Box 48"/>
          <p:cNvSpPr txBox="1">
            <a:spLocks noChangeArrowheads="1"/>
          </p:cNvSpPr>
          <p:nvPr/>
        </p:nvSpPr>
        <p:spPr bwMode="auto">
          <a:xfrm>
            <a:off x="2609652" y="1698030"/>
            <a:ext cx="12698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1800" dirty="0" err="1" smtClean="0">
                <a:latin typeface="Comic Sans MS" pitchFamily="66" charset="0"/>
              </a:rPr>
              <a:t>Borrow</a:t>
            </a:r>
            <a:r>
              <a:rPr lang="tr-TR" sz="1800" dirty="0" smtClean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In</a:t>
            </a:r>
            <a:endParaRPr lang="en-US" sz="1800" dirty="0">
              <a:latin typeface="Comic Sans MS" pitchFamily="66" charset="0"/>
            </a:endParaRPr>
          </a:p>
          <a:p>
            <a:pPr algn="ctr"/>
            <a:r>
              <a:rPr lang="en-US" sz="1800" dirty="0" smtClean="0">
                <a:latin typeface="Comic Sans MS" pitchFamily="66" charset="0"/>
              </a:rPr>
              <a:t>(</a:t>
            </a:r>
            <a:r>
              <a:rPr lang="tr-TR" sz="1800" dirty="0" smtClean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in</a:t>
            </a:r>
            <a:r>
              <a:rPr lang="en-US" sz="1800" dirty="0">
                <a:latin typeface="Comic Sans MS" pitchFamily="66" charset="0"/>
              </a:rPr>
              <a:t>)</a:t>
            </a: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323528" y="4221088"/>
          <a:ext cx="3498200" cy="504056"/>
        </p:xfrm>
        <a:graphic>
          <a:graphicData uri="http://schemas.openxmlformats.org/presentationml/2006/ole">
            <p:oleObj spid="_x0000_s51202" name="Denklem" r:id="rId4" imgW="1587240" imgH="228600" progId="Equation.3">
              <p:embed/>
            </p:oleObj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323528" y="4725144"/>
          <a:ext cx="3424792" cy="551532"/>
        </p:xfrm>
        <a:graphic>
          <a:graphicData uri="http://schemas.openxmlformats.org/presentationml/2006/ole">
            <p:oleObj spid="_x0000_s51203" name="Denklem" r:id="rId5" imgW="149832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4-bit Ripple </a:t>
            </a:r>
            <a:r>
              <a:rPr lang="tr-TR" sz="3600" b="1" dirty="0" err="1" smtClean="0">
                <a:solidFill>
                  <a:srgbClr val="FF0000"/>
                </a:solidFill>
                <a:latin typeface="Comic Sans MS" pitchFamily="66" charset="0"/>
              </a:rPr>
              <a:t>Subtractor</a:t>
            </a:r>
            <a:r>
              <a:rPr lang="tr-TR" sz="36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using Full </a:t>
            </a:r>
            <a:r>
              <a:rPr lang="tr-TR" sz="3600" dirty="0" err="1" smtClean="0">
                <a:latin typeface="Comic Sans MS" pitchFamily="66" charset="0"/>
              </a:rPr>
              <a:t>Subtractor</a:t>
            </a:r>
            <a:endParaRPr lang="en-US" sz="3600" dirty="0" smtClean="0">
              <a:latin typeface="Comic Sans MS" pitchFamily="66" charset="0"/>
            </a:endParaRPr>
          </a:p>
        </p:txBody>
      </p:sp>
      <p:grpSp>
        <p:nvGrpSpPr>
          <p:cNvPr id="186" name="Group 18"/>
          <p:cNvGrpSpPr>
            <a:grpSpLocks/>
          </p:cNvGrpSpPr>
          <p:nvPr/>
        </p:nvGrpSpPr>
        <p:grpSpPr bwMode="auto">
          <a:xfrm>
            <a:off x="6248400" y="2043113"/>
            <a:ext cx="2057400" cy="2057400"/>
            <a:chOff x="768" y="1440"/>
            <a:chExt cx="1296" cy="1296"/>
          </a:xfrm>
        </p:grpSpPr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912" y="1584"/>
              <a:ext cx="1008" cy="100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9" name="Text Box 6"/>
            <p:cNvSpPr txBox="1">
              <a:spLocks noChangeArrowheads="1"/>
            </p:cNvSpPr>
            <p:nvPr/>
          </p:nvSpPr>
          <p:spPr bwMode="auto">
            <a:xfrm>
              <a:off x="1056" y="1545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90" name="Line 7"/>
            <p:cNvSpPr>
              <a:spLocks noChangeShapeType="1"/>
            </p:cNvSpPr>
            <p:nvPr/>
          </p:nvSpPr>
          <p:spPr bwMode="auto">
            <a:xfrm>
              <a:off x="116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1" name="Text Box 8"/>
            <p:cNvSpPr txBox="1">
              <a:spLocks noChangeArrowheads="1"/>
            </p:cNvSpPr>
            <p:nvPr/>
          </p:nvSpPr>
          <p:spPr bwMode="auto">
            <a:xfrm>
              <a:off x="1536" y="1545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92" name="Line 9"/>
            <p:cNvSpPr>
              <a:spLocks noChangeShapeType="1"/>
            </p:cNvSpPr>
            <p:nvPr/>
          </p:nvSpPr>
          <p:spPr bwMode="auto">
            <a:xfrm>
              <a:off x="1642" y="144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3" name="Line 12"/>
            <p:cNvSpPr>
              <a:spLocks noChangeShapeType="1"/>
            </p:cNvSpPr>
            <p:nvPr/>
          </p:nvSpPr>
          <p:spPr bwMode="auto">
            <a:xfrm>
              <a:off x="1920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4" name="Text Box 13"/>
            <p:cNvSpPr txBox="1">
              <a:spLocks noChangeArrowheads="1"/>
            </p:cNvSpPr>
            <p:nvPr/>
          </p:nvSpPr>
          <p:spPr bwMode="auto">
            <a:xfrm>
              <a:off x="1632" y="1929"/>
              <a:ext cx="3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800" dirty="0" smtClean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  <a:r>
                <a:rPr lang="en-US" sz="1800" dirty="0" smtClean="0">
                  <a:solidFill>
                    <a:srgbClr val="0000FF"/>
                  </a:solidFill>
                  <a:latin typeface="Comic Sans MS" pitchFamily="66" charset="0"/>
                </a:rPr>
                <a:t>in</a:t>
              </a:r>
              <a:endParaRPr lang="en-US" sz="1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5" name="Line 14"/>
            <p:cNvSpPr>
              <a:spLocks noChangeShapeType="1"/>
            </p:cNvSpPr>
            <p:nvPr/>
          </p:nvSpPr>
          <p:spPr bwMode="auto">
            <a:xfrm>
              <a:off x="768" y="2064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6" name="Text Box 15"/>
            <p:cNvSpPr txBox="1">
              <a:spLocks noChangeArrowheads="1"/>
            </p:cNvSpPr>
            <p:nvPr/>
          </p:nvSpPr>
          <p:spPr bwMode="auto">
            <a:xfrm>
              <a:off x="864" y="1938"/>
              <a:ext cx="4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dirty="0" smtClean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  <a:r>
                <a:rPr lang="en-US" sz="1800" dirty="0" smtClean="0">
                  <a:solidFill>
                    <a:srgbClr val="0000FF"/>
                  </a:solidFill>
                  <a:latin typeface="Comic Sans MS" pitchFamily="66" charset="0"/>
                </a:rPr>
                <a:t>out</a:t>
              </a:r>
              <a:endParaRPr lang="en-US" sz="1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7" name="Line 16"/>
            <p:cNvSpPr>
              <a:spLocks noChangeShapeType="1"/>
            </p:cNvSpPr>
            <p:nvPr/>
          </p:nvSpPr>
          <p:spPr bwMode="auto">
            <a:xfrm>
              <a:off x="1440" y="2592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8" name="Text Box 17"/>
            <p:cNvSpPr txBox="1">
              <a:spLocks noChangeArrowheads="1"/>
            </p:cNvSpPr>
            <p:nvPr/>
          </p:nvSpPr>
          <p:spPr bwMode="auto">
            <a:xfrm>
              <a:off x="1344" y="2361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800" dirty="0" smtClean="0">
                  <a:solidFill>
                    <a:srgbClr val="0000FF"/>
                  </a:solidFill>
                  <a:latin typeface="Comic Sans MS" pitchFamily="66" charset="0"/>
                </a:rPr>
                <a:t>D</a:t>
              </a:r>
              <a:endParaRPr lang="en-US" sz="1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99" name="Text Box 58"/>
          <p:cNvSpPr txBox="1">
            <a:spLocks noChangeArrowheads="1"/>
          </p:cNvSpPr>
          <p:nvPr/>
        </p:nvSpPr>
        <p:spPr bwMode="auto">
          <a:xfrm>
            <a:off x="7086600" y="4100513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dirty="0" smtClean="0">
                <a:latin typeface="Comic Sans MS" pitchFamily="66" charset="0"/>
              </a:rPr>
              <a:t>D</a:t>
            </a:r>
            <a:r>
              <a:rPr lang="en-US" sz="1800" dirty="0" smtClean="0">
                <a:latin typeface="Comic Sans MS" pitchFamily="66" charset="0"/>
              </a:rPr>
              <a:t>0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00" name="Text Box 62"/>
          <p:cNvSpPr txBox="1">
            <a:spLocks noChangeArrowheads="1"/>
          </p:cNvSpPr>
          <p:nvPr/>
        </p:nvSpPr>
        <p:spPr bwMode="auto">
          <a:xfrm>
            <a:off x="6629400" y="1676400"/>
            <a:ext cx="392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A0</a:t>
            </a:r>
          </a:p>
        </p:txBody>
      </p:sp>
      <p:sp>
        <p:nvSpPr>
          <p:cNvPr id="201" name="Text Box 66"/>
          <p:cNvSpPr txBox="1">
            <a:spLocks noChangeArrowheads="1"/>
          </p:cNvSpPr>
          <p:nvPr/>
        </p:nvSpPr>
        <p:spPr bwMode="auto">
          <a:xfrm>
            <a:off x="7412038" y="1676400"/>
            <a:ext cx="3762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B0</a:t>
            </a:r>
          </a:p>
        </p:txBody>
      </p:sp>
      <p:grpSp>
        <p:nvGrpSpPr>
          <p:cNvPr id="202" name="Group 71"/>
          <p:cNvGrpSpPr>
            <a:grpSpLocks/>
          </p:cNvGrpSpPr>
          <p:nvPr/>
        </p:nvGrpSpPr>
        <p:grpSpPr bwMode="auto">
          <a:xfrm>
            <a:off x="4343400" y="1676400"/>
            <a:ext cx="2057400" cy="2794001"/>
            <a:chOff x="2736" y="1353"/>
            <a:chExt cx="1296" cy="1760"/>
          </a:xfrm>
        </p:grpSpPr>
        <p:grpSp>
          <p:nvGrpSpPr>
            <p:cNvPr id="203" name="Group 19"/>
            <p:cNvGrpSpPr>
              <a:grpSpLocks/>
            </p:cNvGrpSpPr>
            <p:nvPr/>
          </p:nvGrpSpPr>
          <p:grpSpPr bwMode="auto">
            <a:xfrm>
              <a:off x="2736" y="1584"/>
              <a:ext cx="1296" cy="1296"/>
              <a:chOff x="768" y="1440"/>
              <a:chExt cx="1296" cy="1296"/>
            </a:xfrm>
          </p:grpSpPr>
          <p:sp>
            <p:nvSpPr>
              <p:cNvPr id="207" name="Rectangle 20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1008" cy="100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9" name="Text Box 22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1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10" name="Line 23"/>
              <p:cNvSpPr>
                <a:spLocks noChangeShapeType="1"/>
              </p:cNvSpPr>
              <p:nvPr/>
            </p:nvSpPr>
            <p:spPr bwMode="auto">
              <a:xfrm>
                <a:off x="116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11" name="Text Box 24"/>
              <p:cNvSpPr txBox="1">
                <a:spLocks noChangeArrowheads="1"/>
              </p:cNvSpPr>
              <p:nvPr/>
            </p:nvSpPr>
            <p:spPr bwMode="auto">
              <a:xfrm>
                <a:off x="1536" y="1545"/>
                <a:ext cx="17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12" name="Line 25"/>
              <p:cNvSpPr>
                <a:spLocks noChangeShapeType="1"/>
              </p:cNvSpPr>
              <p:nvPr/>
            </p:nvSpPr>
            <p:spPr bwMode="auto">
              <a:xfrm>
                <a:off x="164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13" name="Line 26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14" name="Text Box 27"/>
              <p:cNvSpPr txBox="1">
                <a:spLocks noChangeArrowheads="1"/>
              </p:cNvSpPr>
              <p:nvPr/>
            </p:nvSpPr>
            <p:spPr bwMode="auto">
              <a:xfrm>
                <a:off x="1632" y="1929"/>
                <a:ext cx="32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  <a:r>
                  <a:rPr lang="en-US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in</a:t>
                </a:r>
                <a:endParaRPr lang="en-US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5" name="Line 28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16" name="Text Box 29"/>
              <p:cNvSpPr txBox="1">
                <a:spLocks noChangeArrowheads="1"/>
              </p:cNvSpPr>
              <p:nvPr/>
            </p:nvSpPr>
            <p:spPr bwMode="auto">
              <a:xfrm>
                <a:off x="864" y="1938"/>
                <a:ext cx="42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dirty="0" smtClean="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  <a:r>
                  <a:rPr lang="en-US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out</a:t>
                </a:r>
                <a:endParaRPr lang="en-US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7" name="Line 30"/>
              <p:cNvSpPr>
                <a:spLocks noChangeShapeType="1"/>
              </p:cNvSpPr>
              <p:nvPr/>
            </p:nvSpPr>
            <p:spPr bwMode="auto">
              <a:xfrm>
                <a:off x="1440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18" name="Text Box 31"/>
              <p:cNvSpPr txBox="1">
                <a:spLocks noChangeArrowheads="1"/>
              </p:cNvSpPr>
              <p:nvPr/>
            </p:nvSpPr>
            <p:spPr bwMode="auto">
              <a:xfrm>
                <a:off x="1344" y="2361"/>
                <a:ext cx="22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  <a:endParaRPr lang="en-US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04" name="Text Box 59"/>
            <p:cNvSpPr txBox="1">
              <a:spLocks noChangeArrowheads="1"/>
            </p:cNvSpPr>
            <p:nvPr/>
          </p:nvSpPr>
          <p:spPr bwMode="auto">
            <a:xfrm>
              <a:off x="3264" y="2880"/>
              <a:ext cx="2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800" dirty="0" smtClean="0">
                  <a:latin typeface="Comic Sans MS" pitchFamily="66" charset="0"/>
                </a:rPr>
                <a:t>D</a:t>
              </a:r>
              <a:r>
                <a:rPr lang="en-US" sz="1800" dirty="0" smtClean="0">
                  <a:latin typeface="Comic Sans MS" pitchFamily="66" charset="0"/>
                </a:rPr>
                <a:t>1</a:t>
              </a:r>
              <a:endParaRPr lang="en-US" sz="1800" dirty="0">
                <a:latin typeface="Comic Sans MS" pitchFamily="66" charset="0"/>
              </a:endParaRPr>
            </a:p>
          </p:txBody>
        </p:sp>
        <p:sp>
          <p:nvSpPr>
            <p:cNvPr id="205" name="Text Box 63"/>
            <p:cNvSpPr txBox="1">
              <a:spLocks noChangeArrowheads="1"/>
            </p:cNvSpPr>
            <p:nvPr/>
          </p:nvSpPr>
          <p:spPr bwMode="auto">
            <a:xfrm>
              <a:off x="2976" y="1353"/>
              <a:ext cx="23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A1</a:t>
              </a:r>
            </a:p>
          </p:txBody>
        </p:sp>
        <p:sp>
          <p:nvSpPr>
            <p:cNvPr id="206" name="Text Box 67"/>
            <p:cNvSpPr txBox="1">
              <a:spLocks noChangeArrowheads="1"/>
            </p:cNvSpPr>
            <p:nvPr/>
          </p:nvSpPr>
          <p:spPr bwMode="auto">
            <a:xfrm>
              <a:off x="3469" y="1353"/>
              <a:ext cx="2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B1</a:t>
              </a:r>
            </a:p>
          </p:txBody>
        </p:sp>
      </p:grpSp>
      <p:grpSp>
        <p:nvGrpSpPr>
          <p:cNvPr id="219" name="Group 72"/>
          <p:cNvGrpSpPr>
            <a:grpSpLocks/>
          </p:cNvGrpSpPr>
          <p:nvPr/>
        </p:nvGrpSpPr>
        <p:grpSpPr bwMode="auto">
          <a:xfrm>
            <a:off x="2438400" y="1676400"/>
            <a:ext cx="2057400" cy="2794001"/>
            <a:chOff x="1536" y="1353"/>
            <a:chExt cx="1296" cy="1760"/>
          </a:xfrm>
        </p:grpSpPr>
        <p:grpSp>
          <p:nvGrpSpPr>
            <p:cNvPr id="220" name="Group 32"/>
            <p:cNvGrpSpPr>
              <a:grpSpLocks/>
            </p:cNvGrpSpPr>
            <p:nvPr/>
          </p:nvGrpSpPr>
          <p:grpSpPr bwMode="auto">
            <a:xfrm>
              <a:off x="1536" y="1584"/>
              <a:ext cx="1296" cy="1296"/>
              <a:chOff x="768" y="1440"/>
              <a:chExt cx="1296" cy="1296"/>
            </a:xfrm>
          </p:grpSpPr>
          <p:sp>
            <p:nvSpPr>
              <p:cNvPr id="224" name="Rectangle 33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1008" cy="100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6" name="Text Box 35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1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27" name="Line 36"/>
              <p:cNvSpPr>
                <a:spLocks noChangeShapeType="1"/>
              </p:cNvSpPr>
              <p:nvPr/>
            </p:nvSpPr>
            <p:spPr bwMode="auto">
              <a:xfrm>
                <a:off x="116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8" name="Text Box 37"/>
              <p:cNvSpPr txBox="1">
                <a:spLocks noChangeArrowheads="1"/>
              </p:cNvSpPr>
              <p:nvPr/>
            </p:nvSpPr>
            <p:spPr bwMode="auto">
              <a:xfrm>
                <a:off x="1536" y="1545"/>
                <a:ext cx="17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29" name="Line 38"/>
              <p:cNvSpPr>
                <a:spLocks noChangeShapeType="1"/>
              </p:cNvSpPr>
              <p:nvPr/>
            </p:nvSpPr>
            <p:spPr bwMode="auto">
              <a:xfrm>
                <a:off x="164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0" name="Line 39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1" name="Text Box 40"/>
              <p:cNvSpPr txBox="1">
                <a:spLocks noChangeArrowheads="1"/>
              </p:cNvSpPr>
              <p:nvPr/>
            </p:nvSpPr>
            <p:spPr bwMode="auto">
              <a:xfrm>
                <a:off x="1632" y="1929"/>
                <a:ext cx="32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dirty="0" smtClean="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  <a:r>
                  <a:rPr lang="en-US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in</a:t>
                </a:r>
                <a:endParaRPr lang="en-US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32" name="Line 41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3" name="Text Box 42"/>
              <p:cNvSpPr txBox="1">
                <a:spLocks noChangeArrowheads="1"/>
              </p:cNvSpPr>
              <p:nvPr/>
            </p:nvSpPr>
            <p:spPr bwMode="auto">
              <a:xfrm>
                <a:off x="864" y="1938"/>
                <a:ext cx="42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dirty="0" err="1" smtClean="0">
                    <a:solidFill>
                      <a:srgbClr val="0000FF"/>
                    </a:solidFill>
                    <a:latin typeface="Comic Sans MS" pitchFamily="66" charset="0"/>
                  </a:rPr>
                  <a:t>Bo</a:t>
                </a:r>
                <a:r>
                  <a:rPr lang="en-US" sz="1800" dirty="0" err="1" smtClean="0">
                    <a:solidFill>
                      <a:srgbClr val="0000FF"/>
                    </a:solidFill>
                    <a:latin typeface="Comic Sans MS" pitchFamily="66" charset="0"/>
                  </a:rPr>
                  <a:t>ut</a:t>
                </a:r>
                <a:endParaRPr lang="en-US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34" name="Line 43"/>
              <p:cNvSpPr>
                <a:spLocks noChangeShapeType="1"/>
              </p:cNvSpPr>
              <p:nvPr/>
            </p:nvSpPr>
            <p:spPr bwMode="auto">
              <a:xfrm>
                <a:off x="1440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5" name="Text Box 44"/>
              <p:cNvSpPr txBox="1">
                <a:spLocks noChangeArrowheads="1"/>
              </p:cNvSpPr>
              <p:nvPr/>
            </p:nvSpPr>
            <p:spPr bwMode="auto">
              <a:xfrm>
                <a:off x="1344" y="2361"/>
                <a:ext cx="22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  <a:endParaRPr lang="en-US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21" name="Text Box 60"/>
            <p:cNvSpPr txBox="1">
              <a:spLocks noChangeArrowheads="1"/>
            </p:cNvSpPr>
            <p:nvPr/>
          </p:nvSpPr>
          <p:spPr bwMode="auto">
            <a:xfrm>
              <a:off x="2077" y="2880"/>
              <a:ext cx="3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800" dirty="0" smtClean="0">
                  <a:latin typeface="Comic Sans MS" pitchFamily="66" charset="0"/>
                </a:rPr>
                <a:t>D</a:t>
              </a:r>
              <a:r>
                <a:rPr lang="en-US" sz="1800" dirty="0" smtClean="0">
                  <a:latin typeface="Comic Sans MS" pitchFamily="66" charset="0"/>
                </a:rPr>
                <a:t>2</a:t>
              </a:r>
              <a:endParaRPr lang="en-US" sz="1800" dirty="0">
                <a:latin typeface="Comic Sans MS" pitchFamily="66" charset="0"/>
              </a:endParaRPr>
            </a:p>
          </p:txBody>
        </p:sp>
        <p:sp>
          <p:nvSpPr>
            <p:cNvPr id="222" name="Text Box 64"/>
            <p:cNvSpPr txBox="1">
              <a:spLocks noChangeArrowheads="1"/>
            </p:cNvSpPr>
            <p:nvPr/>
          </p:nvSpPr>
          <p:spPr bwMode="auto">
            <a:xfrm>
              <a:off x="1789" y="1353"/>
              <a:ext cx="24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A2</a:t>
              </a:r>
            </a:p>
          </p:txBody>
        </p:sp>
        <p:sp>
          <p:nvSpPr>
            <p:cNvPr id="223" name="Text Box 68"/>
            <p:cNvSpPr txBox="1">
              <a:spLocks noChangeArrowheads="1"/>
            </p:cNvSpPr>
            <p:nvPr/>
          </p:nvSpPr>
          <p:spPr bwMode="auto">
            <a:xfrm>
              <a:off x="2282" y="1353"/>
              <a:ext cx="2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236" name="Group 73"/>
          <p:cNvGrpSpPr>
            <a:grpSpLocks/>
          </p:cNvGrpSpPr>
          <p:nvPr/>
        </p:nvGrpSpPr>
        <p:grpSpPr bwMode="auto">
          <a:xfrm>
            <a:off x="0" y="1676400"/>
            <a:ext cx="2590800" cy="2794001"/>
            <a:chOff x="0" y="1353"/>
            <a:chExt cx="1632" cy="1760"/>
          </a:xfrm>
        </p:grpSpPr>
        <p:grpSp>
          <p:nvGrpSpPr>
            <p:cNvPr id="237" name="Group 45"/>
            <p:cNvGrpSpPr>
              <a:grpSpLocks/>
            </p:cNvGrpSpPr>
            <p:nvPr/>
          </p:nvGrpSpPr>
          <p:grpSpPr bwMode="auto">
            <a:xfrm>
              <a:off x="336" y="1584"/>
              <a:ext cx="1296" cy="1296"/>
              <a:chOff x="768" y="1440"/>
              <a:chExt cx="1296" cy="1296"/>
            </a:xfrm>
          </p:grpSpPr>
          <p:sp>
            <p:nvSpPr>
              <p:cNvPr id="242" name="Rectangle 46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1008" cy="100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43" name="Text Box 47"/>
              <p:cNvSpPr txBox="1">
                <a:spLocks noChangeArrowheads="1"/>
              </p:cNvSpPr>
              <p:nvPr/>
            </p:nvSpPr>
            <p:spPr bwMode="auto">
              <a:xfrm>
                <a:off x="908" y="1867"/>
                <a:ext cx="96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Comic Sans MS" pitchFamily="66" charset="0"/>
                  </a:rPr>
                  <a:t>Full</a:t>
                </a:r>
              </a:p>
              <a:p>
                <a:pPr algn="ctr"/>
                <a:r>
                  <a:rPr lang="tr-TR" sz="2000" dirty="0" err="1" smtClean="0">
                    <a:solidFill>
                      <a:schemeClr val="bg2"/>
                    </a:solidFill>
                    <a:latin typeface="Comic Sans MS" pitchFamily="66" charset="0"/>
                  </a:rPr>
                  <a:t>Subtractor</a:t>
                </a:r>
                <a:endParaRPr lang="en-US" sz="2000" dirty="0">
                  <a:solidFill>
                    <a:schemeClr val="bg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4" name="Text Box 48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1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45" name="Line 49"/>
              <p:cNvSpPr>
                <a:spLocks noChangeShapeType="1"/>
              </p:cNvSpPr>
              <p:nvPr/>
            </p:nvSpPr>
            <p:spPr bwMode="auto">
              <a:xfrm>
                <a:off x="116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46" name="Text Box 50"/>
              <p:cNvSpPr txBox="1">
                <a:spLocks noChangeArrowheads="1"/>
              </p:cNvSpPr>
              <p:nvPr/>
            </p:nvSpPr>
            <p:spPr bwMode="auto">
              <a:xfrm>
                <a:off x="1536" y="1545"/>
                <a:ext cx="17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47" name="Line 51"/>
              <p:cNvSpPr>
                <a:spLocks noChangeShapeType="1"/>
              </p:cNvSpPr>
              <p:nvPr/>
            </p:nvSpPr>
            <p:spPr bwMode="auto">
              <a:xfrm>
                <a:off x="164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48" name="Line 52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49" name="Text Box 53"/>
              <p:cNvSpPr txBox="1">
                <a:spLocks noChangeArrowheads="1"/>
              </p:cNvSpPr>
              <p:nvPr/>
            </p:nvSpPr>
            <p:spPr bwMode="auto">
              <a:xfrm>
                <a:off x="1632" y="1929"/>
                <a:ext cx="32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  <a:r>
                  <a:rPr lang="en-US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in</a:t>
                </a:r>
                <a:endParaRPr lang="en-US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50" name="Line 54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1" name="Text Box 55"/>
              <p:cNvSpPr txBox="1">
                <a:spLocks noChangeArrowheads="1"/>
              </p:cNvSpPr>
              <p:nvPr/>
            </p:nvSpPr>
            <p:spPr bwMode="auto">
              <a:xfrm>
                <a:off x="864" y="1938"/>
                <a:ext cx="42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  <a:r>
                  <a:rPr lang="en-US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out</a:t>
                </a:r>
                <a:endParaRPr lang="en-US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>
                <a:off x="1440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3" name="Text Box 57"/>
              <p:cNvSpPr txBox="1">
                <a:spLocks noChangeArrowheads="1"/>
              </p:cNvSpPr>
              <p:nvPr/>
            </p:nvSpPr>
            <p:spPr bwMode="auto">
              <a:xfrm>
                <a:off x="1344" y="2361"/>
                <a:ext cx="22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1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  <a:endParaRPr lang="en-US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38" name="Text Box 61"/>
            <p:cNvSpPr txBox="1">
              <a:spLocks noChangeArrowheads="1"/>
            </p:cNvSpPr>
            <p:nvPr/>
          </p:nvSpPr>
          <p:spPr bwMode="auto">
            <a:xfrm>
              <a:off x="864" y="2880"/>
              <a:ext cx="3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800" dirty="0" smtClean="0">
                  <a:latin typeface="Comic Sans MS" pitchFamily="66" charset="0"/>
                </a:rPr>
                <a:t>D</a:t>
              </a:r>
              <a:r>
                <a:rPr lang="en-US" sz="1800" dirty="0" smtClean="0">
                  <a:latin typeface="Comic Sans MS" pitchFamily="66" charset="0"/>
                </a:rPr>
                <a:t>3</a:t>
              </a:r>
              <a:endParaRPr lang="en-US" sz="1800" dirty="0">
                <a:latin typeface="Comic Sans MS" pitchFamily="66" charset="0"/>
              </a:endParaRPr>
            </a:p>
          </p:txBody>
        </p:sp>
        <p:sp>
          <p:nvSpPr>
            <p:cNvPr id="239" name="Text Box 65"/>
            <p:cNvSpPr txBox="1">
              <a:spLocks noChangeArrowheads="1"/>
            </p:cNvSpPr>
            <p:nvPr/>
          </p:nvSpPr>
          <p:spPr bwMode="auto">
            <a:xfrm>
              <a:off x="576" y="1353"/>
              <a:ext cx="24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A3</a:t>
              </a:r>
            </a:p>
          </p:txBody>
        </p:sp>
        <p:sp>
          <p:nvSpPr>
            <p:cNvPr id="240" name="Text Box 69"/>
            <p:cNvSpPr txBox="1">
              <a:spLocks noChangeArrowheads="1"/>
            </p:cNvSpPr>
            <p:nvPr/>
          </p:nvSpPr>
          <p:spPr bwMode="auto">
            <a:xfrm>
              <a:off x="1069" y="1353"/>
              <a:ext cx="2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B3</a:t>
              </a:r>
            </a:p>
          </p:txBody>
        </p:sp>
        <p:sp>
          <p:nvSpPr>
            <p:cNvPr id="241" name="Text Box 70"/>
            <p:cNvSpPr txBox="1">
              <a:spLocks noChangeArrowheads="1"/>
            </p:cNvSpPr>
            <p:nvPr/>
          </p:nvSpPr>
          <p:spPr bwMode="auto">
            <a:xfrm>
              <a:off x="0" y="1913"/>
              <a:ext cx="6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800" dirty="0" err="1" smtClean="0">
                  <a:latin typeface="Comic Sans MS" pitchFamily="66" charset="0"/>
                </a:rPr>
                <a:t>Borrow</a:t>
              </a:r>
              <a:endParaRPr lang="en-US" sz="1800" dirty="0">
                <a:latin typeface="Comic Sans MS" pitchFamily="66" charset="0"/>
              </a:endParaRPr>
            </a:p>
          </p:txBody>
        </p:sp>
      </p:grpSp>
      <p:grpSp>
        <p:nvGrpSpPr>
          <p:cNvPr id="254" name="Group 80"/>
          <p:cNvGrpSpPr>
            <a:grpSpLocks/>
          </p:cNvGrpSpPr>
          <p:nvPr/>
        </p:nvGrpSpPr>
        <p:grpSpPr bwMode="auto">
          <a:xfrm>
            <a:off x="8153400" y="3033713"/>
            <a:ext cx="304800" cy="304800"/>
            <a:chOff x="5136" y="2208"/>
            <a:chExt cx="192" cy="192"/>
          </a:xfrm>
        </p:grpSpPr>
        <p:grpSp>
          <p:nvGrpSpPr>
            <p:cNvPr id="255" name="Group 79"/>
            <p:cNvGrpSpPr>
              <a:grpSpLocks/>
            </p:cNvGrpSpPr>
            <p:nvPr/>
          </p:nvGrpSpPr>
          <p:grpSpPr bwMode="auto">
            <a:xfrm>
              <a:off x="5136" y="2352"/>
              <a:ext cx="192" cy="48"/>
              <a:chOff x="5136" y="2352"/>
              <a:chExt cx="192" cy="48"/>
            </a:xfrm>
          </p:grpSpPr>
          <p:sp>
            <p:nvSpPr>
              <p:cNvPr id="257" name="Line 75"/>
              <p:cNvSpPr>
                <a:spLocks noChangeShapeType="1"/>
              </p:cNvSpPr>
              <p:nvPr/>
            </p:nvSpPr>
            <p:spPr bwMode="auto">
              <a:xfrm>
                <a:off x="5136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8" name="Line 76"/>
              <p:cNvSpPr>
                <a:spLocks noChangeShapeType="1"/>
              </p:cNvSpPr>
              <p:nvPr/>
            </p:nvSpPr>
            <p:spPr bwMode="auto">
              <a:xfrm>
                <a:off x="5164" y="237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9" name="Line 77"/>
              <p:cNvSpPr>
                <a:spLocks noChangeShapeType="1"/>
              </p:cNvSpPr>
              <p:nvPr/>
            </p:nvSpPr>
            <p:spPr bwMode="auto">
              <a:xfrm>
                <a:off x="519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56" name="Line 78"/>
            <p:cNvSpPr>
              <a:spLocks noChangeShapeType="1"/>
            </p:cNvSpPr>
            <p:nvPr/>
          </p:nvSpPr>
          <p:spPr bwMode="auto">
            <a:xfrm flipH="1" flipV="1">
              <a:off x="5232" y="2208"/>
              <a:ext cx="5" cy="139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19" name="Text Box 47"/>
          <p:cNvSpPr txBox="1">
            <a:spLocks noChangeArrowheads="1"/>
          </p:cNvSpPr>
          <p:nvPr/>
        </p:nvSpPr>
        <p:spPr bwMode="auto">
          <a:xfrm>
            <a:off x="2679168" y="2708920"/>
            <a:ext cx="15327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mic Sans MS" pitchFamily="66" charset="0"/>
              </a:rPr>
              <a:t>Full</a:t>
            </a:r>
          </a:p>
          <a:p>
            <a:pPr algn="ctr"/>
            <a:r>
              <a:rPr lang="tr-TR" sz="2000" dirty="0" err="1" smtClean="0">
                <a:solidFill>
                  <a:schemeClr val="bg2"/>
                </a:solidFill>
                <a:latin typeface="Comic Sans MS" pitchFamily="66" charset="0"/>
              </a:rPr>
              <a:t>Subtractor</a:t>
            </a:r>
            <a:endParaRPr lang="en-US" sz="20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20" name="Text Box 47"/>
          <p:cNvSpPr txBox="1">
            <a:spLocks noChangeArrowheads="1"/>
          </p:cNvSpPr>
          <p:nvPr/>
        </p:nvSpPr>
        <p:spPr bwMode="auto">
          <a:xfrm>
            <a:off x="4572000" y="2708920"/>
            <a:ext cx="15327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mic Sans MS" pitchFamily="66" charset="0"/>
              </a:rPr>
              <a:t>Full</a:t>
            </a:r>
          </a:p>
          <a:p>
            <a:pPr algn="ctr"/>
            <a:r>
              <a:rPr lang="tr-TR" sz="2000" dirty="0" err="1" smtClean="0">
                <a:solidFill>
                  <a:schemeClr val="bg2"/>
                </a:solidFill>
                <a:latin typeface="Comic Sans MS" pitchFamily="66" charset="0"/>
              </a:rPr>
              <a:t>Subtractor</a:t>
            </a:r>
            <a:endParaRPr lang="en-US" sz="20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21" name="Text Box 47"/>
          <p:cNvSpPr txBox="1">
            <a:spLocks noChangeArrowheads="1"/>
          </p:cNvSpPr>
          <p:nvPr/>
        </p:nvSpPr>
        <p:spPr bwMode="auto">
          <a:xfrm>
            <a:off x="6516216" y="2708920"/>
            <a:ext cx="15327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mic Sans MS" pitchFamily="66" charset="0"/>
              </a:rPr>
              <a:t>Full</a:t>
            </a:r>
          </a:p>
          <a:p>
            <a:pPr algn="ctr"/>
            <a:r>
              <a:rPr lang="tr-TR" sz="2000" dirty="0" err="1" smtClean="0">
                <a:solidFill>
                  <a:schemeClr val="bg2"/>
                </a:solidFill>
                <a:latin typeface="Comic Sans MS" pitchFamily="66" charset="0"/>
              </a:rPr>
              <a:t>Subtractor</a:t>
            </a:r>
            <a:endParaRPr lang="en-US" sz="20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1132</Words>
  <Application>Microsoft Office PowerPoint</Application>
  <PresentationFormat>Ekran Gösterisi (4:3)</PresentationFormat>
  <Paragraphs>752</Paragraphs>
  <Slides>21</Slides>
  <Notes>16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3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Ofis Teması</vt:lpstr>
      <vt:lpstr>Equation</vt:lpstr>
      <vt:lpstr>Denklem</vt:lpstr>
      <vt:lpstr>Microsoft Draw Drawing</vt:lpstr>
      <vt:lpstr>Arithmetic Functions</vt:lpstr>
      <vt:lpstr>Iterative Arrays</vt:lpstr>
      <vt:lpstr>Half Adder (1-bit)</vt:lpstr>
      <vt:lpstr>Full Adder</vt:lpstr>
      <vt:lpstr>Full Adder</vt:lpstr>
      <vt:lpstr>4-bit Ripple Adder using Full Adder</vt:lpstr>
      <vt:lpstr>Half Subtractor(1-bit)</vt:lpstr>
      <vt:lpstr>Full Subtractor</vt:lpstr>
      <vt:lpstr>4-bit Ripple Subtractor using Full Subtractor</vt:lpstr>
      <vt:lpstr>Binary 1's Complement</vt:lpstr>
      <vt:lpstr>Binary 2's Complement</vt:lpstr>
      <vt:lpstr>Adder/Subtractor Design</vt:lpstr>
      <vt:lpstr>Adder/Subtractor Design</vt:lpstr>
      <vt:lpstr>Overflow/Underflow</vt:lpstr>
      <vt:lpstr>Overflow/Underflow Detection</vt:lpstr>
      <vt:lpstr>Overflow/Underflow Detection</vt:lpstr>
      <vt:lpstr>Overflow/Underflow Detection</vt:lpstr>
      <vt:lpstr>Design by Contraction</vt:lpstr>
      <vt:lpstr>Unsigned Integer Multiplier (2-bit)</vt:lpstr>
      <vt:lpstr>Unsigned Integer Multiplier (3-bit) </vt:lpstr>
      <vt:lpstr>Multiplication by a Constant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wsn</dc:creator>
  <cp:lastModifiedBy>sinan</cp:lastModifiedBy>
  <cp:revision>18</cp:revision>
  <dcterms:created xsi:type="dcterms:W3CDTF">2013-12-08T10:56:10Z</dcterms:created>
  <dcterms:modified xsi:type="dcterms:W3CDTF">2013-12-09T08:57:57Z</dcterms:modified>
</cp:coreProperties>
</file>