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86" r:id="rId18"/>
    <p:sldId id="287" r:id="rId19"/>
    <p:sldId id="275" r:id="rId20"/>
    <p:sldId id="288" r:id="rId21"/>
    <p:sldId id="284" r:id="rId22"/>
    <p:sldId id="285" r:id="rId2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D43A8-CC8E-4F96-9632-4C08B1A47615}" type="datetimeFigureOut">
              <a:rPr lang="tr-TR" smtClean="0"/>
              <a:pPr/>
              <a:t>15.12.2013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9469B-D0EF-445F-AAB3-CB398BDF9DB5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158F45-1F3B-4373-AF3A-C2AA3C83192F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B06E3C-363E-4954-AB29-412D572CE16D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F2EA25-254D-49C3-8B1B-FCA74C6B94E3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C1EA65-D468-4FE6-974D-0AA959A45129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0D8D32-AD81-4668-97CA-DBCA7299A389}" type="slidenum">
              <a:rPr lang="en-US"/>
              <a:pPr/>
              <a:t>9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8825" cy="3427413"/>
          </a:xfrm>
          <a:solidFill>
            <a:srgbClr val="FFFFFF"/>
          </a:solidFill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2191"/>
            <a:ext cx="5027414" cy="411540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22" tIns="45011" rIns="90022" bIns="45011"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29FADD-BBC7-43F9-93D1-106BA2B2A125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5AF072-C9ED-4B3F-9EAF-C878A7B53BFC}" type="slidenum">
              <a:rPr lang="en-US"/>
              <a:pPr/>
              <a:t>12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8825" cy="3427413"/>
          </a:xfrm>
          <a:solidFill>
            <a:srgbClr val="FFFFFF"/>
          </a:solidFill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2191"/>
            <a:ext cx="5027414" cy="411540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22" tIns="45011" rIns="90022" bIns="45011"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417CB2-135C-4EDC-8A37-6B6518BE119A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B473-9BB5-4D7F-8F62-BF2457AFEB6D}" type="datetimeFigureOut">
              <a:rPr lang="tr-TR" smtClean="0"/>
              <a:pPr/>
              <a:t>15.12.2013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9BAB-2862-40D3-9094-86CE831FCB1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B473-9BB5-4D7F-8F62-BF2457AFEB6D}" type="datetimeFigureOut">
              <a:rPr lang="tr-TR" smtClean="0"/>
              <a:pPr/>
              <a:t>15.12.2013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9BAB-2862-40D3-9094-86CE831FCB1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B473-9BB5-4D7F-8F62-BF2457AFEB6D}" type="datetimeFigureOut">
              <a:rPr lang="tr-TR" smtClean="0"/>
              <a:pPr/>
              <a:t>15.12.2013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9BAB-2862-40D3-9094-86CE831FCB1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Başlık ve Tab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Tablo Yer Tutucusu"/>
          <p:cNvSpPr>
            <a:spLocks noGrp="1"/>
          </p:cNvSpPr>
          <p:nvPr>
            <p:ph type="tbl" idx="1"/>
          </p:nvPr>
        </p:nvSpPr>
        <p:spPr>
          <a:xfrm>
            <a:off x="398463" y="1052513"/>
            <a:ext cx="8347075" cy="5472112"/>
          </a:xfrm>
        </p:spPr>
        <p:txBody>
          <a:bodyPr/>
          <a:lstStyle/>
          <a:p>
            <a:pPr lvl="0"/>
            <a:endParaRPr lang="tr-TR" noProof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>
          <a:xfrm>
            <a:off x="8291513" y="6616700"/>
            <a:ext cx="606425" cy="1524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A51C0D-8BD6-4676-82EC-8AC84A99260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Başlık ve Metin Üzerind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398463" y="1052513"/>
            <a:ext cx="8347075" cy="265906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398463" y="3863975"/>
            <a:ext cx="8347075" cy="266065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0"/>
          </p:nvPr>
        </p:nvSpPr>
        <p:spPr>
          <a:xfrm>
            <a:off x="8291513" y="6616700"/>
            <a:ext cx="606425" cy="1524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C3CAE3-87D0-4AF5-9041-637A518CD02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B473-9BB5-4D7F-8F62-BF2457AFEB6D}" type="datetimeFigureOut">
              <a:rPr lang="tr-TR" smtClean="0"/>
              <a:pPr/>
              <a:t>15.12.2013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9BAB-2862-40D3-9094-86CE831FCB1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B473-9BB5-4D7F-8F62-BF2457AFEB6D}" type="datetimeFigureOut">
              <a:rPr lang="tr-TR" smtClean="0"/>
              <a:pPr/>
              <a:t>15.12.2013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9BAB-2862-40D3-9094-86CE831FCB1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B473-9BB5-4D7F-8F62-BF2457AFEB6D}" type="datetimeFigureOut">
              <a:rPr lang="tr-TR" smtClean="0"/>
              <a:pPr/>
              <a:t>15.12.2013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9BAB-2862-40D3-9094-86CE831FCB1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B473-9BB5-4D7F-8F62-BF2457AFEB6D}" type="datetimeFigureOut">
              <a:rPr lang="tr-TR" smtClean="0"/>
              <a:pPr/>
              <a:t>15.12.2013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9BAB-2862-40D3-9094-86CE831FCB1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B473-9BB5-4D7F-8F62-BF2457AFEB6D}" type="datetimeFigureOut">
              <a:rPr lang="tr-TR" smtClean="0"/>
              <a:pPr/>
              <a:t>15.12.2013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9BAB-2862-40D3-9094-86CE831FCB1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B473-9BB5-4D7F-8F62-BF2457AFEB6D}" type="datetimeFigureOut">
              <a:rPr lang="tr-TR" smtClean="0"/>
              <a:pPr/>
              <a:t>15.12.2013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9BAB-2862-40D3-9094-86CE831FCB1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B473-9BB5-4D7F-8F62-BF2457AFEB6D}" type="datetimeFigureOut">
              <a:rPr lang="tr-TR" smtClean="0"/>
              <a:pPr/>
              <a:t>15.12.2013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9BAB-2862-40D3-9094-86CE831FCB1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B473-9BB5-4D7F-8F62-BF2457AFEB6D}" type="datetimeFigureOut">
              <a:rPr lang="tr-TR" smtClean="0"/>
              <a:pPr/>
              <a:t>15.12.2013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9BAB-2862-40D3-9094-86CE831FCB1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6B473-9BB5-4D7F-8F62-BF2457AFEB6D}" type="datetimeFigureOut">
              <a:rPr lang="tr-TR" smtClean="0"/>
              <a:pPr/>
              <a:t>15.12.2013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79BAB-2862-40D3-9094-86CE831FCB1B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2736304"/>
          </a:xfrm>
        </p:spPr>
        <p:txBody>
          <a:bodyPr>
            <a:noAutofit/>
          </a:bodyPr>
          <a:lstStyle/>
          <a:p>
            <a:r>
              <a:rPr lang="tr-TR" sz="9600" b="1" dirty="0" err="1" smtClean="0">
                <a:solidFill>
                  <a:srgbClr val="FF0000"/>
                </a:solidFill>
                <a:latin typeface="Comic Sans MS" pitchFamily="66" charset="0"/>
              </a:rPr>
              <a:t>Sequential</a:t>
            </a:r>
            <a:r>
              <a:rPr lang="tr-TR" sz="9600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9600" b="1" dirty="0" err="1" smtClean="0">
                <a:solidFill>
                  <a:srgbClr val="FF0000"/>
                </a:solidFill>
                <a:latin typeface="Comic Sans MS" pitchFamily="66" charset="0"/>
              </a:rPr>
              <a:t>Circuits</a:t>
            </a:r>
            <a:endParaRPr lang="tr-TR" sz="96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1 Başlık"/>
          <p:cNvSpPr txBox="1">
            <a:spLocks/>
          </p:cNvSpPr>
          <p:nvPr/>
        </p:nvSpPr>
        <p:spPr>
          <a:xfrm>
            <a:off x="755576" y="40050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Lathces</a:t>
            </a:r>
            <a:r>
              <a:rPr kumimoji="0" lang="tr-T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&amp;</a:t>
            </a:r>
            <a:r>
              <a:rPr kumimoji="0" lang="tr-TR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kumimoji="0" lang="tr-TR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Flip</a:t>
            </a:r>
            <a:r>
              <a:rPr kumimoji="0" lang="tr-TR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-</a:t>
            </a:r>
            <a:r>
              <a:rPr kumimoji="0" lang="tr-TR" sz="40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Flops</a:t>
            </a:r>
            <a:endParaRPr kumimoji="0" lang="tr-TR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7950200" cy="1020763"/>
          </a:xfrm>
        </p:spPr>
        <p:txBody>
          <a:bodyPr/>
          <a:lstStyle/>
          <a:p>
            <a:r>
              <a:rPr lang="tr-TR" b="1" dirty="0" err="1" smtClean="0">
                <a:solidFill>
                  <a:srgbClr val="FF0000"/>
                </a:solidFill>
                <a:latin typeface="Comic Sans MS" pitchFamily="66" charset="0"/>
              </a:rPr>
              <a:t>Transparency</a:t>
            </a:r>
            <a:endParaRPr lang="en-US" b="1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212850"/>
            <a:ext cx="7772400" cy="5027613"/>
          </a:xfrm>
        </p:spPr>
        <p:txBody>
          <a:bodyPr>
            <a:normAutofit lnSpcReduction="10000"/>
          </a:bodyPr>
          <a:lstStyle/>
          <a:p>
            <a:endParaRPr lang="en-US" sz="2400" smtClean="0">
              <a:latin typeface="Comic Sans MS" pitchFamily="66" charset="0"/>
            </a:endParaRPr>
          </a:p>
          <a:p>
            <a:endParaRPr lang="tr-TR" sz="2400" u="sng" smtClean="0">
              <a:latin typeface="Comic Sans MS" pitchFamily="66" charset="0"/>
            </a:endParaRPr>
          </a:p>
          <a:p>
            <a:endParaRPr lang="tr-TR" sz="2400" u="sng" smtClean="0">
              <a:latin typeface="Comic Sans MS" pitchFamily="66" charset="0"/>
            </a:endParaRPr>
          </a:p>
          <a:p>
            <a:endParaRPr lang="tr-TR" sz="2400" u="sng" smtClean="0">
              <a:latin typeface="Comic Sans MS" pitchFamily="66" charset="0"/>
            </a:endParaRPr>
          </a:p>
          <a:p>
            <a:endParaRPr lang="tr-TR" sz="2400" u="sng" smtClean="0">
              <a:latin typeface="Comic Sans MS" pitchFamily="66" charset="0"/>
            </a:endParaRPr>
          </a:p>
          <a:p>
            <a:endParaRPr lang="tr-TR" sz="2400" u="sng" smtClean="0">
              <a:latin typeface="Comic Sans MS" pitchFamily="66" charset="0"/>
            </a:endParaRPr>
          </a:p>
          <a:p>
            <a:endParaRPr lang="tr-TR" sz="2400" u="sng" smtClean="0">
              <a:latin typeface="Comic Sans MS" pitchFamily="66" charset="0"/>
            </a:endParaRPr>
          </a:p>
          <a:p>
            <a:endParaRPr lang="tr-TR" sz="2400" smtClean="0"/>
          </a:p>
          <a:p>
            <a:r>
              <a:rPr lang="en-US" sz="2400" smtClean="0">
                <a:latin typeface="Comic Sans MS" pitchFamily="66" charset="0"/>
              </a:rPr>
              <a:t>D Latch is called “</a:t>
            </a:r>
            <a:r>
              <a:rPr lang="en-US" sz="2400" smtClean="0">
                <a:solidFill>
                  <a:srgbClr val="FF0000"/>
                </a:solidFill>
                <a:latin typeface="Comic Sans MS" pitchFamily="66" charset="0"/>
              </a:rPr>
              <a:t>transparent</a:t>
            </a:r>
            <a:r>
              <a:rPr lang="en-US" sz="2400" smtClean="0">
                <a:latin typeface="Comic Sans MS" pitchFamily="66" charset="0"/>
              </a:rPr>
              <a:t>”</a:t>
            </a:r>
            <a:r>
              <a:rPr lang="tr-TR" sz="2400" smtClean="0">
                <a:latin typeface="Comic Sans MS" pitchFamily="66" charset="0"/>
              </a:rPr>
              <a:t>: </a:t>
            </a:r>
            <a:r>
              <a:rPr lang="en-US" sz="2400" smtClean="0">
                <a:latin typeface="Comic Sans MS" pitchFamily="66" charset="0"/>
              </a:rPr>
              <a:t>Output follows input instantaneously</a:t>
            </a:r>
          </a:p>
          <a:p>
            <a:r>
              <a:rPr lang="en-US" sz="2400" u="sng" smtClean="0">
                <a:latin typeface="Comic Sans MS" pitchFamily="66" charset="0"/>
              </a:rPr>
              <a:t>Desired behavior</a:t>
            </a:r>
            <a:r>
              <a:rPr lang="en-US" sz="2400" smtClean="0">
                <a:latin typeface="Comic Sans MS" pitchFamily="66" charset="0"/>
              </a:rPr>
              <a:t>: Y changes </a:t>
            </a:r>
            <a:r>
              <a:rPr lang="en-US" sz="2400" u="sng" smtClean="0">
                <a:solidFill>
                  <a:srgbClr val="FF0000"/>
                </a:solidFill>
                <a:latin typeface="Comic Sans MS" pitchFamily="66" charset="0"/>
              </a:rPr>
              <a:t>only once</a:t>
            </a:r>
            <a:r>
              <a:rPr lang="en-US" sz="2400" smtClean="0">
                <a:latin typeface="Comic Sans MS" pitchFamily="66" charset="0"/>
              </a:rPr>
              <a:t> per clock pulse</a:t>
            </a: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457200" y="1092200"/>
            <a:ext cx="374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</a:t>
            </a:r>
            <a:endParaRPr 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48" name="Text Box 20"/>
          <p:cNvSpPr txBox="1">
            <a:spLocks noChangeArrowheads="1"/>
          </p:cNvSpPr>
          <p:nvPr/>
        </p:nvSpPr>
        <p:spPr bwMode="auto">
          <a:xfrm>
            <a:off x="473075" y="2058988"/>
            <a:ext cx="4079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</a:t>
            </a: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473075" y="2882900"/>
            <a:ext cx="4540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Q</a:t>
            </a:r>
          </a:p>
        </p:txBody>
      </p:sp>
      <p:sp>
        <p:nvSpPr>
          <p:cNvPr id="14344" name="Line 121"/>
          <p:cNvSpPr>
            <a:spLocks noChangeShapeType="1"/>
          </p:cNvSpPr>
          <p:nvPr/>
        </p:nvSpPr>
        <p:spPr bwMode="auto">
          <a:xfrm>
            <a:off x="1143000" y="1511300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5" name="Line 122"/>
          <p:cNvSpPr>
            <a:spLocks noChangeShapeType="1"/>
          </p:cNvSpPr>
          <p:nvPr/>
        </p:nvSpPr>
        <p:spPr bwMode="auto">
          <a:xfrm flipV="1">
            <a:off x="3200400" y="10541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6" name="Line 123"/>
          <p:cNvSpPr>
            <a:spLocks noChangeShapeType="1"/>
          </p:cNvSpPr>
          <p:nvPr/>
        </p:nvSpPr>
        <p:spPr bwMode="auto">
          <a:xfrm>
            <a:off x="3200400" y="10541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7" name="Line 125"/>
          <p:cNvSpPr>
            <a:spLocks noChangeShapeType="1"/>
          </p:cNvSpPr>
          <p:nvPr/>
        </p:nvSpPr>
        <p:spPr bwMode="auto">
          <a:xfrm>
            <a:off x="5486400" y="10541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8" name="Line 126"/>
          <p:cNvSpPr>
            <a:spLocks noChangeShapeType="1"/>
          </p:cNvSpPr>
          <p:nvPr/>
        </p:nvSpPr>
        <p:spPr bwMode="auto">
          <a:xfrm flipV="1">
            <a:off x="6858000" y="10541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9" name="Line 127"/>
          <p:cNvSpPr>
            <a:spLocks noChangeShapeType="1"/>
          </p:cNvSpPr>
          <p:nvPr/>
        </p:nvSpPr>
        <p:spPr bwMode="auto">
          <a:xfrm>
            <a:off x="6858000" y="15113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2" name="Group 129"/>
          <p:cNvGrpSpPr>
            <a:grpSpLocks/>
          </p:cNvGrpSpPr>
          <p:nvPr/>
        </p:nvGrpSpPr>
        <p:grpSpPr bwMode="auto">
          <a:xfrm>
            <a:off x="473075" y="3735388"/>
            <a:ext cx="454025" cy="461962"/>
            <a:chOff x="394" y="2865"/>
            <a:chExt cx="286" cy="291"/>
          </a:xfrm>
        </p:grpSpPr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394" y="2865"/>
              <a:ext cx="28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Q</a:t>
              </a:r>
            </a:p>
          </p:txBody>
        </p:sp>
        <p:sp>
          <p:nvSpPr>
            <p:cNvPr id="14407" name="Line 128"/>
            <p:cNvSpPr>
              <a:spLocks noChangeShapeType="1"/>
            </p:cNvSpPr>
            <p:nvPr/>
          </p:nvSpPr>
          <p:spPr bwMode="auto">
            <a:xfrm>
              <a:off x="444" y="290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14351" name="Line 130"/>
          <p:cNvSpPr>
            <a:spLocks noChangeShapeType="1"/>
          </p:cNvSpPr>
          <p:nvPr/>
        </p:nvSpPr>
        <p:spPr bwMode="auto">
          <a:xfrm>
            <a:off x="1143000" y="24257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52" name="Line 131"/>
          <p:cNvSpPr>
            <a:spLocks noChangeShapeType="1"/>
          </p:cNvSpPr>
          <p:nvPr/>
        </p:nvSpPr>
        <p:spPr bwMode="auto">
          <a:xfrm flipV="1">
            <a:off x="1828800" y="19685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53" name="Line 133"/>
          <p:cNvSpPr>
            <a:spLocks noChangeShapeType="1"/>
          </p:cNvSpPr>
          <p:nvPr/>
        </p:nvSpPr>
        <p:spPr bwMode="auto">
          <a:xfrm>
            <a:off x="1828800" y="19685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54" name="Line 135"/>
          <p:cNvSpPr>
            <a:spLocks noChangeShapeType="1"/>
          </p:cNvSpPr>
          <p:nvPr/>
        </p:nvSpPr>
        <p:spPr bwMode="auto">
          <a:xfrm flipV="1">
            <a:off x="3657600" y="19685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55" name="Line 137"/>
          <p:cNvSpPr>
            <a:spLocks noChangeShapeType="1"/>
          </p:cNvSpPr>
          <p:nvPr/>
        </p:nvSpPr>
        <p:spPr bwMode="auto">
          <a:xfrm>
            <a:off x="3657600" y="24257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56" name="Line 138"/>
          <p:cNvSpPr>
            <a:spLocks noChangeShapeType="1"/>
          </p:cNvSpPr>
          <p:nvPr/>
        </p:nvSpPr>
        <p:spPr bwMode="auto">
          <a:xfrm flipV="1">
            <a:off x="4572000" y="19685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57" name="Line 139"/>
          <p:cNvSpPr>
            <a:spLocks noChangeShapeType="1"/>
          </p:cNvSpPr>
          <p:nvPr/>
        </p:nvSpPr>
        <p:spPr bwMode="auto">
          <a:xfrm flipV="1">
            <a:off x="5486400" y="19685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58" name="Line 140"/>
          <p:cNvSpPr>
            <a:spLocks noChangeShapeType="1"/>
          </p:cNvSpPr>
          <p:nvPr/>
        </p:nvSpPr>
        <p:spPr bwMode="auto">
          <a:xfrm>
            <a:off x="4572000" y="19685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59" name="Line 141"/>
          <p:cNvSpPr>
            <a:spLocks noChangeShapeType="1"/>
          </p:cNvSpPr>
          <p:nvPr/>
        </p:nvSpPr>
        <p:spPr bwMode="auto">
          <a:xfrm flipV="1">
            <a:off x="5943600" y="19685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60" name="Line 142"/>
          <p:cNvSpPr>
            <a:spLocks noChangeShapeType="1"/>
          </p:cNvSpPr>
          <p:nvPr/>
        </p:nvSpPr>
        <p:spPr bwMode="auto">
          <a:xfrm flipV="1">
            <a:off x="6400800" y="19685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61" name="Line 143"/>
          <p:cNvSpPr>
            <a:spLocks noChangeShapeType="1"/>
          </p:cNvSpPr>
          <p:nvPr/>
        </p:nvSpPr>
        <p:spPr bwMode="auto">
          <a:xfrm>
            <a:off x="5943600" y="19685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62" name="Line 144"/>
          <p:cNvSpPr>
            <a:spLocks noChangeShapeType="1"/>
          </p:cNvSpPr>
          <p:nvPr/>
        </p:nvSpPr>
        <p:spPr bwMode="auto">
          <a:xfrm>
            <a:off x="4114800" y="24257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63" name="Line 145"/>
          <p:cNvSpPr>
            <a:spLocks noChangeShapeType="1"/>
          </p:cNvSpPr>
          <p:nvPr/>
        </p:nvSpPr>
        <p:spPr bwMode="auto">
          <a:xfrm>
            <a:off x="5486400" y="24257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64" name="Line 146"/>
          <p:cNvSpPr>
            <a:spLocks noChangeShapeType="1"/>
          </p:cNvSpPr>
          <p:nvPr/>
        </p:nvSpPr>
        <p:spPr bwMode="auto">
          <a:xfrm>
            <a:off x="6400800" y="24257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65" name="Line 147"/>
          <p:cNvSpPr>
            <a:spLocks noChangeShapeType="1"/>
          </p:cNvSpPr>
          <p:nvPr/>
        </p:nvSpPr>
        <p:spPr bwMode="auto">
          <a:xfrm flipV="1">
            <a:off x="7315200" y="19685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66" name="Line 148"/>
          <p:cNvSpPr>
            <a:spLocks noChangeShapeType="1"/>
          </p:cNvSpPr>
          <p:nvPr/>
        </p:nvSpPr>
        <p:spPr bwMode="auto">
          <a:xfrm flipV="1">
            <a:off x="7772400" y="19685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67" name="Line 149"/>
          <p:cNvSpPr>
            <a:spLocks noChangeShapeType="1"/>
          </p:cNvSpPr>
          <p:nvPr/>
        </p:nvSpPr>
        <p:spPr bwMode="auto">
          <a:xfrm>
            <a:off x="7315200" y="19685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68" name="Line 150"/>
          <p:cNvSpPr>
            <a:spLocks noChangeShapeType="1"/>
          </p:cNvSpPr>
          <p:nvPr/>
        </p:nvSpPr>
        <p:spPr bwMode="auto">
          <a:xfrm>
            <a:off x="7772400" y="24257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69" name="Line 152"/>
          <p:cNvSpPr>
            <a:spLocks noChangeShapeType="1"/>
          </p:cNvSpPr>
          <p:nvPr/>
        </p:nvSpPr>
        <p:spPr bwMode="auto">
          <a:xfrm>
            <a:off x="1143000" y="3263900"/>
            <a:ext cx="685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70" name="Line 155"/>
          <p:cNvSpPr>
            <a:spLocks noChangeShapeType="1"/>
          </p:cNvSpPr>
          <p:nvPr/>
        </p:nvSpPr>
        <p:spPr bwMode="auto">
          <a:xfrm>
            <a:off x="1828800" y="3263900"/>
            <a:ext cx="914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71" name="Line 156"/>
          <p:cNvSpPr>
            <a:spLocks noChangeShapeType="1"/>
          </p:cNvSpPr>
          <p:nvPr/>
        </p:nvSpPr>
        <p:spPr bwMode="auto">
          <a:xfrm>
            <a:off x="2743200" y="32639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72" name="Line 157"/>
          <p:cNvSpPr>
            <a:spLocks noChangeShapeType="1"/>
          </p:cNvSpPr>
          <p:nvPr/>
        </p:nvSpPr>
        <p:spPr bwMode="auto">
          <a:xfrm flipV="1">
            <a:off x="3200400" y="28067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73" name="Line 158"/>
          <p:cNvSpPr>
            <a:spLocks noChangeShapeType="1"/>
          </p:cNvSpPr>
          <p:nvPr/>
        </p:nvSpPr>
        <p:spPr bwMode="auto">
          <a:xfrm flipV="1">
            <a:off x="3657600" y="28067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74" name="Line 159"/>
          <p:cNvSpPr>
            <a:spLocks noChangeShapeType="1"/>
          </p:cNvSpPr>
          <p:nvPr/>
        </p:nvSpPr>
        <p:spPr bwMode="auto">
          <a:xfrm>
            <a:off x="3657600" y="32639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75" name="Line 160"/>
          <p:cNvSpPr>
            <a:spLocks noChangeShapeType="1"/>
          </p:cNvSpPr>
          <p:nvPr/>
        </p:nvSpPr>
        <p:spPr bwMode="auto">
          <a:xfrm flipV="1">
            <a:off x="4572000" y="28067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76" name="Line 161"/>
          <p:cNvSpPr>
            <a:spLocks noChangeShapeType="1"/>
          </p:cNvSpPr>
          <p:nvPr/>
        </p:nvSpPr>
        <p:spPr bwMode="auto">
          <a:xfrm flipV="1">
            <a:off x="5486400" y="28067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77" name="Line 162"/>
          <p:cNvSpPr>
            <a:spLocks noChangeShapeType="1"/>
          </p:cNvSpPr>
          <p:nvPr/>
        </p:nvSpPr>
        <p:spPr bwMode="auto">
          <a:xfrm>
            <a:off x="4572000" y="2806700"/>
            <a:ext cx="914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78" name="Line 163"/>
          <p:cNvSpPr>
            <a:spLocks noChangeShapeType="1"/>
          </p:cNvSpPr>
          <p:nvPr/>
        </p:nvSpPr>
        <p:spPr bwMode="auto">
          <a:xfrm flipV="1">
            <a:off x="5943600" y="28067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79" name="Line 164"/>
          <p:cNvSpPr>
            <a:spLocks noChangeShapeType="1"/>
          </p:cNvSpPr>
          <p:nvPr/>
        </p:nvSpPr>
        <p:spPr bwMode="auto">
          <a:xfrm flipV="1">
            <a:off x="6400800" y="28067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80" name="Line 165"/>
          <p:cNvSpPr>
            <a:spLocks noChangeShapeType="1"/>
          </p:cNvSpPr>
          <p:nvPr/>
        </p:nvSpPr>
        <p:spPr bwMode="auto">
          <a:xfrm>
            <a:off x="5943600" y="28067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81" name="Line 166"/>
          <p:cNvSpPr>
            <a:spLocks noChangeShapeType="1"/>
          </p:cNvSpPr>
          <p:nvPr/>
        </p:nvSpPr>
        <p:spPr bwMode="auto">
          <a:xfrm>
            <a:off x="4114800" y="32639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82" name="Line 167"/>
          <p:cNvSpPr>
            <a:spLocks noChangeShapeType="1"/>
          </p:cNvSpPr>
          <p:nvPr/>
        </p:nvSpPr>
        <p:spPr bwMode="auto">
          <a:xfrm>
            <a:off x="5486400" y="32639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83" name="Line 168"/>
          <p:cNvSpPr>
            <a:spLocks noChangeShapeType="1"/>
          </p:cNvSpPr>
          <p:nvPr/>
        </p:nvSpPr>
        <p:spPr bwMode="auto">
          <a:xfrm>
            <a:off x="6400800" y="3263900"/>
            <a:ext cx="914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84" name="Line 171"/>
          <p:cNvSpPr>
            <a:spLocks noChangeShapeType="1"/>
          </p:cNvSpPr>
          <p:nvPr/>
        </p:nvSpPr>
        <p:spPr bwMode="auto">
          <a:xfrm>
            <a:off x="7315200" y="32639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85" name="Line 172"/>
          <p:cNvSpPr>
            <a:spLocks noChangeShapeType="1"/>
          </p:cNvSpPr>
          <p:nvPr/>
        </p:nvSpPr>
        <p:spPr bwMode="auto">
          <a:xfrm>
            <a:off x="7772400" y="32639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86" name="Line 173"/>
          <p:cNvSpPr>
            <a:spLocks noChangeShapeType="1"/>
          </p:cNvSpPr>
          <p:nvPr/>
        </p:nvSpPr>
        <p:spPr bwMode="auto">
          <a:xfrm>
            <a:off x="1143000" y="3568700"/>
            <a:ext cx="685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87" name="Line 174"/>
          <p:cNvSpPr>
            <a:spLocks noChangeShapeType="1"/>
          </p:cNvSpPr>
          <p:nvPr/>
        </p:nvSpPr>
        <p:spPr bwMode="auto">
          <a:xfrm>
            <a:off x="1828800" y="3568700"/>
            <a:ext cx="914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88" name="Line 175"/>
          <p:cNvSpPr>
            <a:spLocks noChangeShapeType="1"/>
          </p:cNvSpPr>
          <p:nvPr/>
        </p:nvSpPr>
        <p:spPr bwMode="auto">
          <a:xfrm>
            <a:off x="2743200" y="35687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89" name="Line 176"/>
          <p:cNvSpPr>
            <a:spLocks noChangeShapeType="1"/>
          </p:cNvSpPr>
          <p:nvPr/>
        </p:nvSpPr>
        <p:spPr bwMode="auto">
          <a:xfrm flipV="1">
            <a:off x="3657600" y="35687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90" name="Line 178"/>
          <p:cNvSpPr>
            <a:spLocks noChangeShapeType="1"/>
          </p:cNvSpPr>
          <p:nvPr/>
        </p:nvSpPr>
        <p:spPr bwMode="auto">
          <a:xfrm>
            <a:off x="3657600" y="35687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91" name="Line 179"/>
          <p:cNvSpPr>
            <a:spLocks noChangeShapeType="1"/>
          </p:cNvSpPr>
          <p:nvPr/>
        </p:nvSpPr>
        <p:spPr bwMode="auto">
          <a:xfrm flipV="1">
            <a:off x="4572000" y="35687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92" name="Line 180"/>
          <p:cNvSpPr>
            <a:spLocks noChangeShapeType="1"/>
          </p:cNvSpPr>
          <p:nvPr/>
        </p:nvSpPr>
        <p:spPr bwMode="auto">
          <a:xfrm flipV="1">
            <a:off x="5486400" y="35687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93" name="Line 181"/>
          <p:cNvSpPr>
            <a:spLocks noChangeShapeType="1"/>
          </p:cNvSpPr>
          <p:nvPr/>
        </p:nvSpPr>
        <p:spPr bwMode="auto">
          <a:xfrm>
            <a:off x="4572000" y="4025900"/>
            <a:ext cx="914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94" name="Line 182"/>
          <p:cNvSpPr>
            <a:spLocks noChangeShapeType="1"/>
          </p:cNvSpPr>
          <p:nvPr/>
        </p:nvSpPr>
        <p:spPr bwMode="auto">
          <a:xfrm flipV="1">
            <a:off x="5943600" y="35687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95" name="Line 183"/>
          <p:cNvSpPr>
            <a:spLocks noChangeShapeType="1"/>
          </p:cNvSpPr>
          <p:nvPr/>
        </p:nvSpPr>
        <p:spPr bwMode="auto">
          <a:xfrm flipV="1">
            <a:off x="6400800" y="35687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96" name="Line 184"/>
          <p:cNvSpPr>
            <a:spLocks noChangeShapeType="1"/>
          </p:cNvSpPr>
          <p:nvPr/>
        </p:nvSpPr>
        <p:spPr bwMode="auto">
          <a:xfrm>
            <a:off x="5943600" y="40259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97" name="Line 185"/>
          <p:cNvSpPr>
            <a:spLocks noChangeShapeType="1"/>
          </p:cNvSpPr>
          <p:nvPr/>
        </p:nvSpPr>
        <p:spPr bwMode="auto">
          <a:xfrm>
            <a:off x="4114800" y="35687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98" name="Line 186"/>
          <p:cNvSpPr>
            <a:spLocks noChangeShapeType="1"/>
          </p:cNvSpPr>
          <p:nvPr/>
        </p:nvSpPr>
        <p:spPr bwMode="auto">
          <a:xfrm>
            <a:off x="5486400" y="35687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99" name="Line 187"/>
          <p:cNvSpPr>
            <a:spLocks noChangeShapeType="1"/>
          </p:cNvSpPr>
          <p:nvPr/>
        </p:nvSpPr>
        <p:spPr bwMode="auto">
          <a:xfrm>
            <a:off x="6400800" y="3568700"/>
            <a:ext cx="914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400" name="Line 188"/>
          <p:cNvSpPr>
            <a:spLocks noChangeShapeType="1"/>
          </p:cNvSpPr>
          <p:nvPr/>
        </p:nvSpPr>
        <p:spPr bwMode="auto">
          <a:xfrm>
            <a:off x="7315200" y="35687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401" name="Line 189"/>
          <p:cNvSpPr>
            <a:spLocks noChangeShapeType="1"/>
          </p:cNvSpPr>
          <p:nvPr/>
        </p:nvSpPr>
        <p:spPr bwMode="auto">
          <a:xfrm>
            <a:off x="7772400" y="35687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402" name="Line 190"/>
          <p:cNvSpPr>
            <a:spLocks noChangeShapeType="1"/>
          </p:cNvSpPr>
          <p:nvPr/>
        </p:nvSpPr>
        <p:spPr bwMode="auto">
          <a:xfrm>
            <a:off x="3200400" y="28067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403" name="Line 191"/>
          <p:cNvSpPr>
            <a:spLocks noChangeShapeType="1"/>
          </p:cNvSpPr>
          <p:nvPr/>
        </p:nvSpPr>
        <p:spPr bwMode="auto">
          <a:xfrm flipV="1">
            <a:off x="3200400" y="35687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404" name="Line 192"/>
          <p:cNvSpPr>
            <a:spLocks noChangeShapeType="1"/>
          </p:cNvSpPr>
          <p:nvPr/>
        </p:nvSpPr>
        <p:spPr bwMode="auto">
          <a:xfrm>
            <a:off x="3200400" y="40259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405" name="AutoShape 194"/>
          <p:cNvSpPr>
            <a:spLocks noChangeArrowheads="1"/>
          </p:cNvSpPr>
          <p:nvPr/>
        </p:nvSpPr>
        <p:spPr bwMode="auto">
          <a:xfrm>
            <a:off x="3048000" y="1663700"/>
            <a:ext cx="3962400" cy="2667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tr-TR" sz="360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0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err="1" smtClean="0">
                <a:solidFill>
                  <a:srgbClr val="FF0000"/>
                </a:solidFill>
                <a:latin typeface="Comic Sans MS" pitchFamily="66" charset="0"/>
              </a:rPr>
              <a:t>Latch</a:t>
            </a:r>
            <a: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Transparency</a:t>
            </a:r>
            <a: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  <a:t> Problem</a:t>
            </a:r>
            <a:endParaRPr lang="en-US" b="1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29796" name="Rectangle 4"/>
          <p:cNvSpPr>
            <a:spLocks noChangeArrowheads="1"/>
          </p:cNvSpPr>
          <p:nvPr/>
        </p:nvSpPr>
        <p:spPr bwMode="auto">
          <a:xfrm>
            <a:off x="2303463" y="2203450"/>
            <a:ext cx="1590675" cy="144145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sz="2800">
              <a:latin typeface="Comic Sans MS" pitchFamily="66" charset="0"/>
            </a:endParaRPr>
          </a:p>
        </p:txBody>
      </p:sp>
      <p:sp>
        <p:nvSpPr>
          <p:cNvPr id="929798" name="Text Box 6"/>
          <p:cNvSpPr txBox="1">
            <a:spLocks noChangeArrowheads="1"/>
          </p:cNvSpPr>
          <p:nvPr/>
        </p:nvSpPr>
        <p:spPr bwMode="auto">
          <a:xfrm>
            <a:off x="2878138" y="3251200"/>
            <a:ext cx="328612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</a:t>
            </a:r>
            <a:endParaRPr lang="en-US" sz="2800" b="0" dirty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15365" name="Line 8"/>
          <p:cNvSpPr>
            <a:spLocks noChangeShapeType="1"/>
          </p:cNvSpPr>
          <p:nvPr/>
        </p:nvSpPr>
        <p:spPr bwMode="auto">
          <a:xfrm>
            <a:off x="1905000" y="2465388"/>
            <a:ext cx="39846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29801" name="Line 9"/>
          <p:cNvSpPr>
            <a:spLocks noChangeShapeType="1"/>
          </p:cNvSpPr>
          <p:nvPr/>
        </p:nvSpPr>
        <p:spPr bwMode="auto">
          <a:xfrm flipV="1">
            <a:off x="3098800" y="3644900"/>
            <a:ext cx="0" cy="3937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5367" name="Line 10"/>
          <p:cNvSpPr>
            <a:spLocks noChangeShapeType="1"/>
          </p:cNvSpPr>
          <p:nvPr/>
        </p:nvSpPr>
        <p:spPr bwMode="auto">
          <a:xfrm>
            <a:off x="3894138" y="2465388"/>
            <a:ext cx="39846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5368" name="Line 13"/>
          <p:cNvSpPr>
            <a:spLocks noChangeShapeType="1"/>
          </p:cNvSpPr>
          <p:nvPr/>
        </p:nvSpPr>
        <p:spPr bwMode="auto">
          <a:xfrm>
            <a:off x="6678613" y="2465388"/>
            <a:ext cx="33178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5369" name="Line 14"/>
          <p:cNvSpPr>
            <a:spLocks noChangeShapeType="1"/>
          </p:cNvSpPr>
          <p:nvPr/>
        </p:nvSpPr>
        <p:spPr bwMode="auto">
          <a:xfrm flipV="1">
            <a:off x="7010400" y="1219200"/>
            <a:ext cx="0" cy="12461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5370" name="Line 15"/>
          <p:cNvSpPr>
            <a:spLocks noChangeShapeType="1"/>
          </p:cNvSpPr>
          <p:nvPr/>
        </p:nvSpPr>
        <p:spPr bwMode="auto">
          <a:xfrm flipV="1">
            <a:off x="1905000" y="1219200"/>
            <a:ext cx="0" cy="12461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5371" name="Line 16"/>
          <p:cNvSpPr>
            <a:spLocks noChangeShapeType="1"/>
          </p:cNvSpPr>
          <p:nvPr/>
        </p:nvSpPr>
        <p:spPr bwMode="auto">
          <a:xfrm>
            <a:off x="1905000" y="1219200"/>
            <a:ext cx="5105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4789488" y="2162175"/>
            <a:ext cx="1154112" cy="609600"/>
            <a:chOff x="768" y="1200"/>
            <a:chExt cx="720" cy="384"/>
          </a:xfrm>
        </p:grpSpPr>
        <p:sp>
          <p:nvSpPr>
            <p:cNvPr id="15499" name="AutoShape 27"/>
            <p:cNvSpPr>
              <a:spLocks noChangeArrowheads="1"/>
            </p:cNvSpPr>
            <p:nvPr/>
          </p:nvSpPr>
          <p:spPr bwMode="auto">
            <a:xfrm rot="5400000">
              <a:off x="919" y="1263"/>
              <a:ext cx="384" cy="258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 sz="2800">
                <a:latin typeface="Comic Sans MS" pitchFamily="66" charset="0"/>
              </a:endParaRPr>
            </a:p>
          </p:txBody>
        </p:sp>
        <p:sp>
          <p:nvSpPr>
            <p:cNvPr id="15500" name="Line 28"/>
            <p:cNvSpPr>
              <a:spLocks noChangeShapeType="1"/>
            </p:cNvSpPr>
            <p:nvPr/>
          </p:nvSpPr>
          <p:spPr bwMode="auto">
            <a:xfrm>
              <a:off x="768" y="1392"/>
              <a:ext cx="21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501" name="Line 29"/>
            <p:cNvSpPr>
              <a:spLocks noChangeShapeType="1"/>
            </p:cNvSpPr>
            <p:nvPr/>
          </p:nvSpPr>
          <p:spPr bwMode="auto">
            <a:xfrm flipH="1">
              <a:off x="1284" y="1392"/>
              <a:ext cx="20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502" name="Oval 30"/>
            <p:cNvSpPr>
              <a:spLocks noChangeArrowheads="1"/>
            </p:cNvSpPr>
            <p:nvPr/>
          </p:nvSpPr>
          <p:spPr bwMode="auto">
            <a:xfrm>
              <a:off x="1248" y="1344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sz="2800">
                <a:latin typeface="Comic Sans MS" pitchFamily="66" charset="0"/>
              </a:endParaRPr>
            </a:p>
          </p:txBody>
        </p:sp>
      </p:grpSp>
      <p:sp>
        <p:nvSpPr>
          <p:cNvPr id="929825" name="Text Box 33"/>
          <p:cNvSpPr txBox="1">
            <a:spLocks noChangeArrowheads="1"/>
          </p:cNvSpPr>
          <p:nvPr/>
        </p:nvSpPr>
        <p:spPr bwMode="auto">
          <a:xfrm>
            <a:off x="3124200" y="3759200"/>
            <a:ext cx="292100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</a:t>
            </a:r>
          </a:p>
        </p:txBody>
      </p:sp>
      <p:sp>
        <p:nvSpPr>
          <p:cNvPr id="929826" name="Line 34"/>
          <p:cNvSpPr>
            <a:spLocks noChangeShapeType="1"/>
          </p:cNvSpPr>
          <p:nvPr/>
        </p:nvSpPr>
        <p:spPr bwMode="auto">
          <a:xfrm>
            <a:off x="2209800" y="2466975"/>
            <a:ext cx="1752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5375" name="Line 35"/>
          <p:cNvSpPr>
            <a:spLocks noChangeShapeType="1"/>
          </p:cNvSpPr>
          <p:nvPr/>
        </p:nvSpPr>
        <p:spPr bwMode="auto">
          <a:xfrm>
            <a:off x="4114800" y="2466975"/>
            <a:ext cx="762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5376" name="Line 36"/>
          <p:cNvSpPr>
            <a:spLocks noChangeShapeType="1"/>
          </p:cNvSpPr>
          <p:nvPr/>
        </p:nvSpPr>
        <p:spPr bwMode="auto">
          <a:xfrm>
            <a:off x="5943600" y="2466975"/>
            <a:ext cx="762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29830" name="Text Box 38"/>
          <p:cNvSpPr txBox="1">
            <a:spLocks noChangeArrowheads="1"/>
          </p:cNvSpPr>
          <p:nvPr/>
        </p:nvSpPr>
        <p:spPr bwMode="auto">
          <a:xfrm>
            <a:off x="2281238" y="2362200"/>
            <a:ext cx="357187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</a:t>
            </a:r>
          </a:p>
        </p:txBody>
      </p:sp>
      <p:sp>
        <p:nvSpPr>
          <p:cNvPr id="929831" name="Text Box 39"/>
          <p:cNvSpPr txBox="1">
            <a:spLocks noChangeArrowheads="1"/>
          </p:cNvSpPr>
          <p:nvPr/>
        </p:nvSpPr>
        <p:spPr bwMode="auto">
          <a:xfrm>
            <a:off x="3541713" y="2362200"/>
            <a:ext cx="395287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Q</a:t>
            </a:r>
          </a:p>
        </p:txBody>
      </p:sp>
      <p:sp>
        <p:nvSpPr>
          <p:cNvPr id="929832" name="Text Box 40"/>
          <p:cNvSpPr txBox="1">
            <a:spLocks noChangeArrowheads="1"/>
          </p:cNvSpPr>
          <p:nvPr/>
        </p:nvSpPr>
        <p:spPr bwMode="auto">
          <a:xfrm>
            <a:off x="6781800" y="2362200"/>
            <a:ext cx="357188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</a:t>
            </a:r>
          </a:p>
        </p:txBody>
      </p:sp>
      <p:grpSp>
        <p:nvGrpSpPr>
          <p:cNvPr id="3" name="Group 245"/>
          <p:cNvGrpSpPr>
            <a:grpSpLocks/>
          </p:cNvGrpSpPr>
          <p:nvPr/>
        </p:nvGrpSpPr>
        <p:grpSpPr bwMode="auto">
          <a:xfrm>
            <a:off x="858838" y="4267200"/>
            <a:ext cx="7370762" cy="2397125"/>
            <a:chOff x="541" y="2688"/>
            <a:chExt cx="4643" cy="1510"/>
          </a:xfrm>
        </p:grpSpPr>
        <p:sp>
          <p:nvSpPr>
            <p:cNvPr id="929833" name="Text Box 41"/>
            <p:cNvSpPr txBox="1">
              <a:spLocks noChangeArrowheads="1"/>
            </p:cNvSpPr>
            <p:nvPr/>
          </p:nvSpPr>
          <p:spPr bwMode="auto">
            <a:xfrm>
              <a:off x="543" y="2817"/>
              <a:ext cx="209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tr-TR" sz="2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C</a:t>
              </a:r>
              <a:endPara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929834" name="Text Box 42"/>
            <p:cNvSpPr txBox="1">
              <a:spLocks noChangeArrowheads="1"/>
            </p:cNvSpPr>
            <p:nvPr/>
          </p:nvSpPr>
          <p:spPr bwMode="auto">
            <a:xfrm>
              <a:off x="543" y="3168"/>
              <a:ext cx="22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</a:t>
              </a:r>
            </a:p>
          </p:txBody>
        </p:sp>
        <p:sp>
          <p:nvSpPr>
            <p:cNvPr id="929835" name="Text Box 43"/>
            <p:cNvSpPr txBox="1">
              <a:spLocks noChangeArrowheads="1"/>
            </p:cNvSpPr>
            <p:nvPr/>
          </p:nvSpPr>
          <p:spPr bwMode="auto">
            <a:xfrm>
              <a:off x="541" y="3456"/>
              <a:ext cx="249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Q</a:t>
              </a:r>
            </a:p>
          </p:txBody>
        </p:sp>
        <p:sp>
          <p:nvSpPr>
            <p:cNvPr id="15384" name="Line 44"/>
            <p:cNvSpPr>
              <a:spLocks noChangeShapeType="1"/>
            </p:cNvSpPr>
            <p:nvPr/>
          </p:nvSpPr>
          <p:spPr bwMode="auto">
            <a:xfrm>
              <a:off x="864" y="2688"/>
              <a:ext cx="0" cy="1440"/>
            </a:xfrm>
            <a:prstGeom prst="line">
              <a:avLst/>
            </a:prstGeom>
            <a:noFill/>
            <a:ln w="12700">
              <a:solidFill>
                <a:srgbClr val="777777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385" name="Line 45"/>
            <p:cNvSpPr>
              <a:spLocks noChangeShapeType="1"/>
            </p:cNvSpPr>
            <p:nvPr/>
          </p:nvSpPr>
          <p:spPr bwMode="auto">
            <a:xfrm>
              <a:off x="1152" y="2688"/>
              <a:ext cx="0" cy="1440"/>
            </a:xfrm>
            <a:prstGeom prst="line">
              <a:avLst/>
            </a:prstGeom>
            <a:noFill/>
            <a:ln w="12700">
              <a:solidFill>
                <a:srgbClr val="777777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386" name="Line 46"/>
            <p:cNvSpPr>
              <a:spLocks noChangeShapeType="1"/>
            </p:cNvSpPr>
            <p:nvPr/>
          </p:nvSpPr>
          <p:spPr bwMode="auto">
            <a:xfrm>
              <a:off x="1440" y="2688"/>
              <a:ext cx="0" cy="1440"/>
            </a:xfrm>
            <a:prstGeom prst="line">
              <a:avLst/>
            </a:prstGeom>
            <a:noFill/>
            <a:ln w="12700">
              <a:solidFill>
                <a:srgbClr val="777777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387" name="Line 47"/>
            <p:cNvSpPr>
              <a:spLocks noChangeShapeType="1"/>
            </p:cNvSpPr>
            <p:nvPr/>
          </p:nvSpPr>
          <p:spPr bwMode="auto">
            <a:xfrm>
              <a:off x="1728" y="2688"/>
              <a:ext cx="0" cy="1440"/>
            </a:xfrm>
            <a:prstGeom prst="line">
              <a:avLst/>
            </a:prstGeom>
            <a:noFill/>
            <a:ln w="12700">
              <a:solidFill>
                <a:srgbClr val="777777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388" name="Line 48"/>
            <p:cNvSpPr>
              <a:spLocks noChangeShapeType="1"/>
            </p:cNvSpPr>
            <p:nvPr/>
          </p:nvSpPr>
          <p:spPr bwMode="auto">
            <a:xfrm>
              <a:off x="2016" y="2688"/>
              <a:ext cx="0" cy="1440"/>
            </a:xfrm>
            <a:prstGeom prst="line">
              <a:avLst/>
            </a:prstGeom>
            <a:noFill/>
            <a:ln w="12700">
              <a:solidFill>
                <a:srgbClr val="777777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389" name="Line 49"/>
            <p:cNvSpPr>
              <a:spLocks noChangeShapeType="1"/>
            </p:cNvSpPr>
            <p:nvPr/>
          </p:nvSpPr>
          <p:spPr bwMode="auto">
            <a:xfrm>
              <a:off x="2304" y="2688"/>
              <a:ext cx="0" cy="1440"/>
            </a:xfrm>
            <a:prstGeom prst="line">
              <a:avLst/>
            </a:prstGeom>
            <a:noFill/>
            <a:ln w="12700">
              <a:solidFill>
                <a:srgbClr val="777777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390" name="Line 50"/>
            <p:cNvSpPr>
              <a:spLocks noChangeShapeType="1"/>
            </p:cNvSpPr>
            <p:nvPr/>
          </p:nvSpPr>
          <p:spPr bwMode="auto">
            <a:xfrm>
              <a:off x="2592" y="2688"/>
              <a:ext cx="0" cy="1440"/>
            </a:xfrm>
            <a:prstGeom prst="line">
              <a:avLst/>
            </a:prstGeom>
            <a:noFill/>
            <a:ln w="12700">
              <a:solidFill>
                <a:srgbClr val="777777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391" name="Line 51"/>
            <p:cNvSpPr>
              <a:spLocks noChangeShapeType="1"/>
            </p:cNvSpPr>
            <p:nvPr/>
          </p:nvSpPr>
          <p:spPr bwMode="auto">
            <a:xfrm>
              <a:off x="2880" y="2688"/>
              <a:ext cx="0" cy="1440"/>
            </a:xfrm>
            <a:prstGeom prst="line">
              <a:avLst/>
            </a:prstGeom>
            <a:noFill/>
            <a:ln w="12700">
              <a:solidFill>
                <a:srgbClr val="777777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392" name="Line 52"/>
            <p:cNvSpPr>
              <a:spLocks noChangeShapeType="1"/>
            </p:cNvSpPr>
            <p:nvPr/>
          </p:nvSpPr>
          <p:spPr bwMode="auto">
            <a:xfrm>
              <a:off x="3168" y="2688"/>
              <a:ext cx="0" cy="1440"/>
            </a:xfrm>
            <a:prstGeom prst="line">
              <a:avLst/>
            </a:prstGeom>
            <a:noFill/>
            <a:ln w="12700">
              <a:solidFill>
                <a:srgbClr val="777777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393" name="Line 53"/>
            <p:cNvSpPr>
              <a:spLocks noChangeShapeType="1"/>
            </p:cNvSpPr>
            <p:nvPr/>
          </p:nvSpPr>
          <p:spPr bwMode="auto">
            <a:xfrm>
              <a:off x="3456" y="2688"/>
              <a:ext cx="0" cy="1440"/>
            </a:xfrm>
            <a:prstGeom prst="line">
              <a:avLst/>
            </a:prstGeom>
            <a:noFill/>
            <a:ln w="12700">
              <a:solidFill>
                <a:srgbClr val="777777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394" name="Line 54"/>
            <p:cNvSpPr>
              <a:spLocks noChangeShapeType="1"/>
            </p:cNvSpPr>
            <p:nvPr/>
          </p:nvSpPr>
          <p:spPr bwMode="auto">
            <a:xfrm>
              <a:off x="3744" y="2688"/>
              <a:ext cx="0" cy="1440"/>
            </a:xfrm>
            <a:prstGeom prst="line">
              <a:avLst/>
            </a:prstGeom>
            <a:noFill/>
            <a:ln w="12700">
              <a:solidFill>
                <a:srgbClr val="777777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395" name="Line 55"/>
            <p:cNvSpPr>
              <a:spLocks noChangeShapeType="1"/>
            </p:cNvSpPr>
            <p:nvPr/>
          </p:nvSpPr>
          <p:spPr bwMode="auto">
            <a:xfrm>
              <a:off x="4032" y="2688"/>
              <a:ext cx="0" cy="1440"/>
            </a:xfrm>
            <a:prstGeom prst="line">
              <a:avLst/>
            </a:prstGeom>
            <a:noFill/>
            <a:ln w="12700">
              <a:solidFill>
                <a:srgbClr val="777777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396" name="Line 56"/>
            <p:cNvSpPr>
              <a:spLocks noChangeShapeType="1"/>
            </p:cNvSpPr>
            <p:nvPr/>
          </p:nvSpPr>
          <p:spPr bwMode="auto">
            <a:xfrm>
              <a:off x="4320" y="2688"/>
              <a:ext cx="0" cy="1440"/>
            </a:xfrm>
            <a:prstGeom prst="line">
              <a:avLst/>
            </a:prstGeom>
            <a:noFill/>
            <a:ln w="12700">
              <a:solidFill>
                <a:srgbClr val="777777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397" name="Line 57"/>
            <p:cNvSpPr>
              <a:spLocks noChangeShapeType="1"/>
            </p:cNvSpPr>
            <p:nvPr/>
          </p:nvSpPr>
          <p:spPr bwMode="auto">
            <a:xfrm>
              <a:off x="4608" y="2688"/>
              <a:ext cx="0" cy="1440"/>
            </a:xfrm>
            <a:prstGeom prst="line">
              <a:avLst/>
            </a:prstGeom>
            <a:noFill/>
            <a:ln w="12700">
              <a:solidFill>
                <a:srgbClr val="777777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398" name="Line 58"/>
            <p:cNvSpPr>
              <a:spLocks noChangeShapeType="1"/>
            </p:cNvSpPr>
            <p:nvPr/>
          </p:nvSpPr>
          <p:spPr bwMode="auto">
            <a:xfrm>
              <a:off x="4896" y="2688"/>
              <a:ext cx="0" cy="1440"/>
            </a:xfrm>
            <a:prstGeom prst="line">
              <a:avLst/>
            </a:prstGeom>
            <a:noFill/>
            <a:ln w="12700">
              <a:solidFill>
                <a:srgbClr val="777777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399" name="Line 59"/>
            <p:cNvSpPr>
              <a:spLocks noChangeShapeType="1"/>
            </p:cNvSpPr>
            <p:nvPr/>
          </p:nvSpPr>
          <p:spPr bwMode="auto">
            <a:xfrm>
              <a:off x="5184" y="2688"/>
              <a:ext cx="0" cy="1440"/>
            </a:xfrm>
            <a:prstGeom prst="line">
              <a:avLst/>
            </a:prstGeom>
            <a:noFill/>
            <a:ln w="12700">
              <a:solidFill>
                <a:srgbClr val="777777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00" name="Line 62"/>
            <p:cNvSpPr>
              <a:spLocks noChangeShapeType="1"/>
            </p:cNvSpPr>
            <p:nvPr/>
          </p:nvSpPr>
          <p:spPr bwMode="auto">
            <a:xfrm>
              <a:off x="1440" y="2784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01" name="Line 63"/>
            <p:cNvSpPr>
              <a:spLocks noChangeShapeType="1"/>
            </p:cNvSpPr>
            <p:nvPr/>
          </p:nvSpPr>
          <p:spPr bwMode="auto">
            <a:xfrm>
              <a:off x="3456" y="278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02" name="Line 64"/>
            <p:cNvSpPr>
              <a:spLocks noChangeShapeType="1"/>
            </p:cNvSpPr>
            <p:nvPr/>
          </p:nvSpPr>
          <p:spPr bwMode="auto">
            <a:xfrm flipV="1">
              <a:off x="4032" y="278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03" name="Line 65"/>
            <p:cNvSpPr>
              <a:spLocks noChangeShapeType="1"/>
            </p:cNvSpPr>
            <p:nvPr/>
          </p:nvSpPr>
          <p:spPr bwMode="auto">
            <a:xfrm>
              <a:off x="4032" y="2928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04" name="Line 71"/>
            <p:cNvSpPr>
              <a:spLocks noChangeShapeType="1"/>
            </p:cNvSpPr>
            <p:nvPr/>
          </p:nvSpPr>
          <p:spPr bwMode="auto">
            <a:xfrm>
              <a:off x="864" y="3168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05" name="Line 126"/>
            <p:cNvSpPr>
              <a:spLocks noChangeShapeType="1"/>
            </p:cNvSpPr>
            <p:nvPr/>
          </p:nvSpPr>
          <p:spPr bwMode="auto">
            <a:xfrm flipV="1">
              <a:off x="1440" y="278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06" name="Line 128"/>
            <p:cNvSpPr>
              <a:spLocks noChangeShapeType="1"/>
            </p:cNvSpPr>
            <p:nvPr/>
          </p:nvSpPr>
          <p:spPr bwMode="auto">
            <a:xfrm flipV="1">
              <a:off x="3456" y="278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07" name="Line 129"/>
            <p:cNvSpPr>
              <a:spLocks noChangeShapeType="1"/>
            </p:cNvSpPr>
            <p:nvPr/>
          </p:nvSpPr>
          <p:spPr bwMode="auto">
            <a:xfrm flipV="1">
              <a:off x="2592" y="278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08" name="Line 130"/>
            <p:cNvSpPr>
              <a:spLocks noChangeShapeType="1"/>
            </p:cNvSpPr>
            <p:nvPr/>
          </p:nvSpPr>
          <p:spPr bwMode="auto">
            <a:xfrm>
              <a:off x="2592" y="2928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09" name="Line 131"/>
            <p:cNvSpPr>
              <a:spLocks noChangeShapeType="1"/>
            </p:cNvSpPr>
            <p:nvPr/>
          </p:nvSpPr>
          <p:spPr bwMode="auto">
            <a:xfrm>
              <a:off x="864" y="2928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10" name="Line 133"/>
            <p:cNvSpPr>
              <a:spLocks noChangeShapeType="1"/>
            </p:cNvSpPr>
            <p:nvPr/>
          </p:nvSpPr>
          <p:spPr bwMode="auto">
            <a:xfrm flipV="1">
              <a:off x="1440" y="316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11" name="Line 134"/>
            <p:cNvSpPr>
              <a:spLocks noChangeShapeType="1"/>
            </p:cNvSpPr>
            <p:nvPr/>
          </p:nvSpPr>
          <p:spPr bwMode="auto">
            <a:xfrm flipV="1">
              <a:off x="1536" y="316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12" name="Line 135"/>
            <p:cNvSpPr>
              <a:spLocks noChangeShapeType="1"/>
            </p:cNvSpPr>
            <p:nvPr/>
          </p:nvSpPr>
          <p:spPr bwMode="auto">
            <a:xfrm flipV="1">
              <a:off x="1632" y="316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13" name="Line 136"/>
            <p:cNvSpPr>
              <a:spLocks noChangeShapeType="1"/>
            </p:cNvSpPr>
            <p:nvPr/>
          </p:nvSpPr>
          <p:spPr bwMode="auto">
            <a:xfrm flipV="1">
              <a:off x="1728" y="316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14" name="Line 137"/>
            <p:cNvSpPr>
              <a:spLocks noChangeShapeType="1"/>
            </p:cNvSpPr>
            <p:nvPr/>
          </p:nvSpPr>
          <p:spPr bwMode="auto">
            <a:xfrm flipV="1">
              <a:off x="1824" y="316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15" name="Line 138"/>
            <p:cNvSpPr>
              <a:spLocks noChangeShapeType="1"/>
            </p:cNvSpPr>
            <p:nvPr/>
          </p:nvSpPr>
          <p:spPr bwMode="auto">
            <a:xfrm>
              <a:off x="1440" y="331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16" name="Line 139"/>
            <p:cNvSpPr>
              <a:spLocks noChangeShapeType="1"/>
            </p:cNvSpPr>
            <p:nvPr/>
          </p:nvSpPr>
          <p:spPr bwMode="auto">
            <a:xfrm>
              <a:off x="1536" y="316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17" name="Line 140"/>
            <p:cNvSpPr>
              <a:spLocks noChangeShapeType="1"/>
            </p:cNvSpPr>
            <p:nvPr/>
          </p:nvSpPr>
          <p:spPr bwMode="auto">
            <a:xfrm>
              <a:off x="1632" y="331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18" name="Line 141"/>
            <p:cNvSpPr>
              <a:spLocks noChangeShapeType="1"/>
            </p:cNvSpPr>
            <p:nvPr/>
          </p:nvSpPr>
          <p:spPr bwMode="auto">
            <a:xfrm>
              <a:off x="1728" y="316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19" name="Line 142"/>
            <p:cNvSpPr>
              <a:spLocks noChangeShapeType="1"/>
            </p:cNvSpPr>
            <p:nvPr/>
          </p:nvSpPr>
          <p:spPr bwMode="auto">
            <a:xfrm flipV="1">
              <a:off x="1824" y="316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20" name="Line 143"/>
            <p:cNvSpPr>
              <a:spLocks noChangeShapeType="1"/>
            </p:cNvSpPr>
            <p:nvPr/>
          </p:nvSpPr>
          <p:spPr bwMode="auto">
            <a:xfrm flipV="1">
              <a:off x="1920" y="316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21" name="Line 144"/>
            <p:cNvSpPr>
              <a:spLocks noChangeShapeType="1"/>
            </p:cNvSpPr>
            <p:nvPr/>
          </p:nvSpPr>
          <p:spPr bwMode="auto">
            <a:xfrm flipV="1">
              <a:off x="2016" y="316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22" name="Line 145"/>
            <p:cNvSpPr>
              <a:spLocks noChangeShapeType="1"/>
            </p:cNvSpPr>
            <p:nvPr/>
          </p:nvSpPr>
          <p:spPr bwMode="auto">
            <a:xfrm flipV="1">
              <a:off x="2112" y="316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23" name="Line 146"/>
            <p:cNvSpPr>
              <a:spLocks noChangeShapeType="1"/>
            </p:cNvSpPr>
            <p:nvPr/>
          </p:nvSpPr>
          <p:spPr bwMode="auto">
            <a:xfrm flipV="1">
              <a:off x="2208" y="316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24" name="Line 147"/>
            <p:cNvSpPr>
              <a:spLocks noChangeShapeType="1"/>
            </p:cNvSpPr>
            <p:nvPr/>
          </p:nvSpPr>
          <p:spPr bwMode="auto">
            <a:xfrm>
              <a:off x="1824" y="331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25" name="Line 148"/>
            <p:cNvSpPr>
              <a:spLocks noChangeShapeType="1"/>
            </p:cNvSpPr>
            <p:nvPr/>
          </p:nvSpPr>
          <p:spPr bwMode="auto">
            <a:xfrm>
              <a:off x="1920" y="316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26" name="Line 149"/>
            <p:cNvSpPr>
              <a:spLocks noChangeShapeType="1"/>
            </p:cNvSpPr>
            <p:nvPr/>
          </p:nvSpPr>
          <p:spPr bwMode="auto">
            <a:xfrm>
              <a:off x="2016" y="331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27" name="Line 150"/>
            <p:cNvSpPr>
              <a:spLocks noChangeShapeType="1"/>
            </p:cNvSpPr>
            <p:nvPr/>
          </p:nvSpPr>
          <p:spPr bwMode="auto">
            <a:xfrm>
              <a:off x="2112" y="316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28" name="Line 151"/>
            <p:cNvSpPr>
              <a:spLocks noChangeShapeType="1"/>
            </p:cNvSpPr>
            <p:nvPr/>
          </p:nvSpPr>
          <p:spPr bwMode="auto">
            <a:xfrm flipV="1">
              <a:off x="2304" y="316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29" name="Line 152"/>
            <p:cNvSpPr>
              <a:spLocks noChangeShapeType="1"/>
            </p:cNvSpPr>
            <p:nvPr/>
          </p:nvSpPr>
          <p:spPr bwMode="auto">
            <a:xfrm flipV="1">
              <a:off x="2400" y="316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30" name="Line 153"/>
            <p:cNvSpPr>
              <a:spLocks noChangeShapeType="1"/>
            </p:cNvSpPr>
            <p:nvPr/>
          </p:nvSpPr>
          <p:spPr bwMode="auto">
            <a:xfrm flipV="1">
              <a:off x="2496" y="316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31" name="Line 154"/>
            <p:cNvSpPr>
              <a:spLocks noChangeShapeType="1"/>
            </p:cNvSpPr>
            <p:nvPr/>
          </p:nvSpPr>
          <p:spPr bwMode="auto">
            <a:xfrm flipV="1">
              <a:off x="2592" y="316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32" name="Line 155"/>
            <p:cNvSpPr>
              <a:spLocks noChangeShapeType="1"/>
            </p:cNvSpPr>
            <p:nvPr/>
          </p:nvSpPr>
          <p:spPr bwMode="auto">
            <a:xfrm>
              <a:off x="2304" y="316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33" name="Line 156"/>
            <p:cNvSpPr>
              <a:spLocks noChangeShapeType="1"/>
            </p:cNvSpPr>
            <p:nvPr/>
          </p:nvSpPr>
          <p:spPr bwMode="auto">
            <a:xfrm>
              <a:off x="2400" y="331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34" name="Line 157"/>
            <p:cNvSpPr>
              <a:spLocks noChangeShapeType="1"/>
            </p:cNvSpPr>
            <p:nvPr/>
          </p:nvSpPr>
          <p:spPr bwMode="auto">
            <a:xfrm>
              <a:off x="2496" y="316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35" name="Line 158"/>
            <p:cNvSpPr>
              <a:spLocks noChangeShapeType="1"/>
            </p:cNvSpPr>
            <p:nvPr/>
          </p:nvSpPr>
          <p:spPr bwMode="auto">
            <a:xfrm flipV="1">
              <a:off x="2592" y="316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36" name="Line 163"/>
            <p:cNvSpPr>
              <a:spLocks noChangeShapeType="1"/>
            </p:cNvSpPr>
            <p:nvPr/>
          </p:nvSpPr>
          <p:spPr bwMode="auto">
            <a:xfrm>
              <a:off x="2592" y="3312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37" name="Line 167"/>
            <p:cNvSpPr>
              <a:spLocks noChangeShapeType="1"/>
            </p:cNvSpPr>
            <p:nvPr/>
          </p:nvSpPr>
          <p:spPr bwMode="auto">
            <a:xfrm>
              <a:off x="2208" y="331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38" name="Line 170"/>
            <p:cNvSpPr>
              <a:spLocks noChangeShapeType="1"/>
            </p:cNvSpPr>
            <p:nvPr/>
          </p:nvSpPr>
          <p:spPr bwMode="auto">
            <a:xfrm flipV="1">
              <a:off x="3456" y="316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39" name="Line 171"/>
            <p:cNvSpPr>
              <a:spLocks noChangeShapeType="1"/>
            </p:cNvSpPr>
            <p:nvPr/>
          </p:nvSpPr>
          <p:spPr bwMode="auto">
            <a:xfrm flipV="1">
              <a:off x="3552" y="316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40" name="Line 172"/>
            <p:cNvSpPr>
              <a:spLocks noChangeShapeType="1"/>
            </p:cNvSpPr>
            <p:nvPr/>
          </p:nvSpPr>
          <p:spPr bwMode="auto">
            <a:xfrm flipV="1">
              <a:off x="3648" y="316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41" name="Line 173"/>
            <p:cNvSpPr>
              <a:spLocks noChangeShapeType="1"/>
            </p:cNvSpPr>
            <p:nvPr/>
          </p:nvSpPr>
          <p:spPr bwMode="auto">
            <a:xfrm flipV="1">
              <a:off x="3744" y="316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42" name="Line 175"/>
            <p:cNvSpPr>
              <a:spLocks noChangeShapeType="1"/>
            </p:cNvSpPr>
            <p:nvPr/>
          </p:nvSpPr>
          <p:spPr bwMode="auto">
            <a:xfrm>
              <a:off x="3456" y="316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43" name="Line 176"/>
            <p:cNvSpPr>
              <a:spLocks noChangeShapeType="1"/>
            </p:cNvSpPr>
            <p:nvPr/>
          </p:nvSpPr>
          <p:spPr bwMode="auto">
            <a:xfrm>
              <a:off x="3552" y="331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44" name="Line 177"/>
            <p:cNvSpPr>
              <a:spLocks noChangeShapeType="1"/>
            </p:cNvSpPr>
            <p:nvPr/>
          </p:nvSpPr>
          <p:spPr bwMode="auto">
            <a:xfrm>
              <a:off x="3648" y="316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45" name="Line 178"/>
            <p:cNvSpPr>
              <a:spLocks noChangeShapeType="1"/>
            </p:cNvSpPr>
            <p:nvPr/>
          </p:nvSpPr>
          <p:spPr bwMode="auto">
            <a:xfrm flipV="1">
              <a:off x="3840" y="316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46" name="Line 179"/>
            <p:cNvSpPr>
              <a:spLocks noChangeShapeType="1"/>
            </p:cNvSpPr>
            <p:nvPr/>
          </p:nvSpPr>
          <p:spPr bwMode="auto">
            <a:xfrm flipV="1">
              <a:off x="3936" y="316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47" name="Line 180"/>
            <p:cNvSpPr>
              <a:spLocks noChangeShapeType="1"/>
            </p:cNvSpPr>
            <p:nvPr/>
          </p:nvSpPr>
          <p:spPr bwMode="auto">
            <a:xfrm flipV="1">
              <a:off x="4032" y="316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48" name="Line 182"/>
            <p:cNvSpPr>
              <a:spLocks noChangeShapeType="1"/>
            </p:cNvSpPr>
            <p:nvPr/>
          </p:nvSpPr>
          <p:spPr bwMode="auto">
            <a:xfrm>
              <a:off x="3840" y="316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49" name="Line 183"/>
            <p:cNvSpPr>
              <a:spLocks noChangeShapeType="1"/>
            </p:cNvSpPr>
            <p:nvPr/>
          </p:nvSpPr>
          <p:spPr bwMode="auto">
            <a:xfrm>
              <a:off x="3936" y="331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50" name="Line 184"/>
            <p:cNvSpPr>
              <a:spLocks noChangeShapeType="1"/>
            </p:cNvSpPr>
            <p:nvPr/>
          </p:nvSpPr>
          <p:spPr bwMode="auto">
            <a:xfrm>
              <a:off x="4032" y="3168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51" name="Line 185"/>
            <p:cNvSpPr>
              <a:spLocks noChangeShapeType="1"/>
            </p:cNvSpPr>
            <p:nvPr/>
          </p:nvSpPr>
          <p:spPr bwMode="auto">
            <a:xfrm>
              <a:off x="3744" y="331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52" name="Line 193"/>
            <p:cNvSpPr>
              <a:spLocks noChangeShapeType="1"/>
            </p:cNvSpPr>
            <p:nvPr/>
          </p:nvSpPr>
          <p:spPr bwMode="auto">
            <a:xfrm>
              <a:off x="864" y="369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53" name="Line 196"/>
            <p:cNvSpPr>
              <a:spLocks noChangeShapeType="1"/>
            </p:cNvSpPr>
            <p:nvPr/>
          </p:nvSpPr>
          <p:spPr bwMode="auto">
            <a:xfrm flipV="1">
              <a:off x="1536" y="355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54" name="Line 197"/>
            <p:cNvSpPr>
              <a:spLocks noChangeShapeType="1"/>
            </p:cNvSpPr>
            <p:nvPr/>
          </p:nvSpPr>
          <p:spPr bwMode="auto">
            <a:xfrm flipV="1">
              <a:off x="1632" y="355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55" name="Line 198"/>
            <p:cNvSpPr>
              <a:spLocks noChangeShapeType="1"/>
            </p:cNvSpPr>
            <p:nvPr/>
          </p:nvSpPr>
          <p:spPr bwMode="auto">
            <a:xfrm flipV="1">
              <a:off x="1728" y="355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56" name="Line 200"/>
            <p:cNvSpPr>
              <a:spLocks noChangeShapeType="1"/>
            </p:cNvSpPr>
            <p:nvPr/>
          </p:nvSpPr>
          <p:spPr bwMode="auto">
            <a:xfrm>
              <a:off x="1440" y="355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57" name="Line 201"/>
            <p:cNvSpPr>
              <a:spLocks noChangeShapeType="1"/>
            </p:cNvSpPr>
            <p:nvPr/>
          </p:nvSpPr>
          <p:spPr bwMode="auto">
            <a:xfrm>
              <a:off x="1536" y="369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58" name="Line 202"/>
            <p:cNvSpPr>
              <a:spLocks noChangeShapeType="1"/>
            </p:cNvSpPr>
            <p:nvPr/>
          </p:nvSpPr>
          <p:spPr bwMode="auto">
            <a:xfrm>
              <a:off x="1632" y="355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59" name="Line 203"/>
            <p:cNvSpPr>
              <a:spLocks noChangeShapeType="1"/>
            </p:cNvSpPr>
            <p:nvPr/>
          </p:nvSpPr>
          <p:spPr bwMode="auto">
            <a:xfrm flipV="1">
              <a:off x="1728" y="355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60" name="Line 204"/>
            <p:cNvSpPr>
              <a:spLocks noChangeShapeType="1"/>
            </p:cNvSpPr>
            <p:nvPr/>
          </p:nvSpPr>
          <p:spPr bwMode="auto">
            <a:xfrm flipV="1">
              <a:off x="1824" y="355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61" name="Line 205"/>
            <p:cNvSpPr>
              <a:spLocks noChangeShapeType="1"/>
            </p:cNvSpPr>
            <p:nvPr/>
          </p:nvSpPr>
          <p:spPr bwMode="auto">
            <a:xfrm flipV="1">
              <a:off x="1920" y="355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62" name="Line 206"/>
            <p:cNvSpPr>
              <a:spLocks noChangeShapeType="1"/>
            </p:cNvSpPr>
            <p:nvPr/>
          </p:nvSpPr>
          <p:spPr bwMode="auto">
            <a:xfrm flipV="1">
              <a:off x="2016" y="355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63" name="Line 207"/>
            <p:cNvSpPr>
              <a:spLocks noChangeShapeType="1"/>
            </p:cNvSpPr>
            <p:nvPr/>
          </p:nvSpPr>
          <p:spPr bwMode="auto">
            <a:xfrm flipV="1">
              <a:off x="2112" y="355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64" name="Line 208"/>
            <p:cNvSpPr>
              <a:spLocks noChangeShapeType="1"/>
            </p:cNvSpPr>
            <p:nvPr/>
          </p:nvSpPr>
          <p:spPr bwMode="auto">
            <a:xfrm>
              <a:off x="1728" y="369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65" name="Line 209"/>
            <p:cNvSpPr>
              <a:spLocks noChangeShapeType="1"/>
            </p:cNvSpPr>
            <p:nvPr/>
          </p:nvSpPr>
          <p:spPr bwMode="auto">
            <a:xfrm>
              <a:off x="1824" y="355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66" name="Line 210"/>
            <p:cNvSpPr>
              <a:spLocks noChangeShapeType="1"/>
            </p:cNvSpPr>
            <p:nvPr/>
          </p:nvSpPr>
          <p:spPr bwMode="auto">
            <a:xfrm>
              <a:off x="1920" y="369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67" name="Line 211"/>
            <p:cNvSpPr>
              <a:spLocks noChangeShapeType="1"/>
            </p:cNvSpPr>
            <p:nvPr/>
          </p:nvSpPr>
          <p:spPr bwMode="auto">
            <a:xfrm>
              <a:off x="2016" y="355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68" name="Line 212"/>
            <p:cNvSpPr>
              <a:spLocks noChangeShapeType="1"/>
            </p:cNvSpPr>
            <p:nvPr/>
          </p:nvSpPr>
          <p:spPr bwMode="auto">
            <a:xfrm flipV="1">
              <a:off x="2208" y="355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69" name="Line 213"/>
            <p:cNvSpPr>
              <a:spLocks noChangeShapeType="1"/>
            </p:cNvSpPr>
            <p:nvPr/>
          </p:nvSpPr>
          <p:spPr bwMode="auto">
            <a:xfrm flipV="1">
              <a:off x="2304" y="355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70" name="Line 214"/>
            <p:cNvSpPr>
              <a:spLocks noChangeShapeType="1"/>
            </p:cNvSpPr>
            <p:nvPr/>
          </p:nvSpPr>
          <p:spPr bwMode="auto">
            <a:xfrm flipV="1">
              <a:off x="2400" y="355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71" name="Line 215"/>
            <p:cNvSpPr>
              <a:spLocks noChangeShapeType="1"/>
            </p:cNvSpPr>
            <p:nvPr/>
          </p:nvSpPr>
          <p:spPr bwMode="auto">
            <a:xfrm flipV="1">
              <a:off x="2496" y="355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72" name="Line 216"/>
            <p:cNvSpPr>
              <a:spLocks noChangeShapeType="1"/>
            </p:cNvSpPr>
            <p:nvPr/>
          </p:nvSpPr>
          <p:spPr bwMode="auto">
            <a:xfrm>
              <a:off x="2208" y="355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73" name="Line 217"/>
            <p:cNvSpPr>
              <a:spLocks noChangeShapeType="1"/>
            </p:cNvSpPr>
            <p:nvPr/>
          </p:nvSpPr>
          <p:spPr bwMode="auto">
            <a:xfrm>
              <a:off x="2304" y="369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74" name="Line 218"/>
            <p:cNvSpPr>
              <a:spLocks noChangeShapeType="1"/>
            </p:cNvSpPr>
            <p:nvPr/>
          </p:nvSpPr>
          <p:spPr bwMode="auto">
            <a:xfrm>
              <a:off x="2400" y="355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75" name="Line 219"/>
            <p:cNvSpPr>
              <a:spLocks noChangeShapeType="1"/>
            </p:cNvSpPr>
            <p:nvPr/>
          </p:nvSpPr>
          <p:spPr bwMode="auto">
            <a:xfrm flipV="1">
              <a:off x="2496" y="355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76" name="Line 220"/>
            <p:cNvSpPr>
              <a:spLocks noChangeShapeType="1"/>
            </p:cNvSpPr>
            <p:nvPr/>
          </p:nvSpPr>
          <p:spPr bwMode="auto">
            <a:xfrm>
              <a:off x="2592" y="3552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77" name="Line 221"/>
            <p:cNvSpPr>
              <a:spLocks noChangeShapeType="1"/>
            </p:cNvSpPr>
            <p:nvPr/>
          </p:nvSpPr>
          <p:spPr bwMode="auto">
            <a:xfrm>
              <a:off x="2112" y="369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78" name="Line 222"/>
            <p:cNvSpPr>
              <a:spLocks noChangeShapeType="1"/>
            </p:cNvSpPr>
            <p:nvPr/>
          </p:nvSpPr>
          <p:spPr bwMode="auto">
            <a:xfrm flipV="1">
              <a:off x="2592" y="355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79" name="Line 223"/>
            <p:cNvSpPr>
              <a:spLocks noChangeShapeType="1"/>
            </p:cNvSpPr>
            <p:nvPr/>
          </p:nvSpPr>
          <p:spPr bwMode="auto">
            <a:xfrm flipV="1">
              <a:off x="3456" y="355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80" name="Line 224"/>
            <p:cNvSpPr>
              <a:spLocks noChangeShapeType="1"/>
            </p:cNvSpPr>
            <p:nvPr/>
          </p:nvSpPr>
          <p:spPr bwMode="auto">
            <a:xfrm flipV="1">
              <a:off x="3552" y="355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81" name="Line 225"/>
            <p:cNvSpPr>
              <a:spLocks noChangeShapeType="1"/>
            </p:cNvSpPr>
            <p:nvPr/>
          </p:nvSpPr>
          <p:spPr bwMode="auto">
            <a:xfrm flipV="1">
              <a:off x="3648" y="355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82" name="Line 226"/>
            <p:cNvSpPr>
              <a:spLocks noChangeShapeType="1"/>
            </p:cNvSpPr>
            <p:nvPr/>
          </p:nvSpPr>
          <p:spPr bwMode="auto">
            <a:xfrm>
              <a:off x="3456" y="369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83" name="Line 228"/>
            <p:cNvSpPr>
              <a:spLocks noChangeShapeType="1"/>
            </p:cNvSpPr>
            <p:nvPr/>
          </p:nvSpPr>
          <p:spPr bwMode="auto">
            <a:xfrm>
              <a:off x="3552" y="355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84" name="Line 229"/>
            <p:cNvSpPr>
              <a:spLocks noChangeShapeType="1"/>
            </p:cNvSpPr>
            <p:nvPr/>
          </p:nvSpPr>
          <p:spPr bwMode="auto">
            <a:xfrm flipV="1">
              <a:off x="3744" y="355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85" name="Line 230"/>
            <p:cNvSpPr>
              <a:spLocks noChangeShapeType="1"/>
            </p:cNvSpPr>
            <p:nvPr/>
          </p:nvSpPr>
          <p:spPr bwMode="auto">
            <a:xfrm flipV="1">
              <a:off x="3840" y="355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86" name="Line 231"/>
            <p:cNvSpPr>
              <a:spLocks noChangeShapeType="1"/>
            </p:cNvSpPr>
            <p:nvPr/>
          </p:nvSpPr>
          <p:spPr bwMode="auto">
            <a:xfrm flipV="1">
              <a:off x="4032" y="355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87" name="Line 232"/>
            <p:cNvSpPr>
              <a:spLocks noChangeShapeType="1"/>
            </p:cNvSpPr>
            <p:nvPr/>
          </p:nvSpPr>
          <p:spPr bwMode="auto">
            <a:xfrm>
              <a:off x="3744" y="355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88" name="Line 233"/>
            <p:cNvSpPr>
              <a:spLocks noChangeShapeType="1"/>
            </p:cNvSpPr>
            <p:nvPr/>
          </p:nvSpPr>
          <p:spPr bwMode="auto">
            <a:xfrm>
              <a:off x="3840" y="369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89" name="Line 234"/>
            <p:cNvSpPr>
              <a:spLocks noChangeShapeType="1"/>
            </p:cNvSpPr>
            <p:nvPr/>
          </p:nvSpPr>
          <p:spPr bwMode="auto">
            <a:xfrm>
              <a:off x="4032" y="3696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90" name="Line 235"/>
            <p:cNvSpPr>
              <a:spLocks noChangeShapeType="1"/>
            </p:cNvSpPr>
            <p:nvPr/>
          </p:nvSpPr>
          <p:spPr bwMode="auto">
            <a:xfrm>
              <a:off x="3648" y="369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91" name="Line 236"/>
            <p:cNvSpPr>
              <a:spLocks noChangeShapeType="1"/>
            </p:cNvSpPr>
            <p:nvPr/>
          </p:nvSpPr>
          <p:spPr bwMode="auto">
            <a:xfrm flipV="1">
              <a:off x="1440" y="355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92" name="Line 237"/>
            <p:cNvSpPr>
              <a:spLocks noChangeShapeType="1"/>
            </p:cNvSpPr>
            <p:nvPr/>
          </p:nvSpPr>
          <p:spPr bwMode="auto">
            <a:xfrm>
              <a:off x="2496" y="369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93" name="Line 238"/>
            <p:cNvSpPr>
              <a:spLocks noChangeShapeType="1"/>
            </p:cNvSpPr>
            <p:nvPr/>
          </p:nvSpPr>
          <p:spPr bwMode="auto">
            <a:xfrm flipV="1">
              <a:off x="3936" y="355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94" name="Line 240"/>
            <p:cNvSpPr>
              <a:spLocks noChangeShapeType="1"/>
            </p:cNvSpPr>
            <p:nvPr/>
          </p:nvSpPr>
          <p:spPr bwMode="auto">
            <a:xfrm>
              <a:off x="3936" y="355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495" name="AutoShape 241"/>
            <p:cNvSpPr>
              <a:spLocks/>
            </p:cNvSpPr>
            <p:nvPr/>
          </p:nvSpPr>
          <p:spPr bwMode="auto">
            <a:xfrm rot="-5400000">
              <a:off x="1944" y="3240"/>
              <a:ext cx="144" cy="1152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sz="2800">
                <a:latin typeface="Comic Sans MS" pitchFamily="66" charset="0"/>
              </a:endParaRPr>
            </a:p>
          </p:txBody>
        </p:sp>
        <p:sp>
          <p:nvSpPr>
            <p:cNvPr id="15496" name="AutoShape 242"/>
            <p:cNvSpPr>
              <a:spLocks/>
            </p:cNvSpPr>
            <p:nvPr/>
          </p:nvSpPr>
          <p:spPr bwMode="auto">
            <a:xfrm rot="-5400000">
              <a:off x="3672" y="3528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 sz="2800">
                <a:latin typeface="Comic Sans MS" pitchFamily="66" charset="0"/>
              </a:endParaRPr>
            </a:p>
          </p:txBody>
        </p:sp>
        <p:sp>
          <p:nvSpPr>
            <p:cNvPr id="930035" name="Text Box 243"/>
            <p:cNvSpPr txBox="1">
              <a:spLocks noChangeArrowheads="1"/>
            </p:cNvSpPr>
            <p:nvPr/>
          </p:nvSpPr>
          <p:spPr bwMode="auto">
            <a:xfrm>
              <a:off x="1344" y="3868"/>
              <a:ext cx="15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b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Oscillating </a:t>
              </a:r>
              <a:r>
                <a:rPr lang="en-US" sz="2800" b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</a:t>
              </a:r>
              <a:endParaRPr lang="en-US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sym typeface="Symbol" pitchFamily="18" charset="2"/>
              </a:endParaRPr>
            </a:p>
          </p:txBody>
        </p:sp>
        <p:sp>
          <p:nvSpPr>
            <p:cNvPr id="930036" name="Text Box 244"/>
            <p:cNvSpPr txBox="1">
              <a:spLocks noChangeArrowheads="1"/>
            </p:cNvSpPr>
            <p:nvPr/>
          </p:nvSpPr>
          <p:spPr bwMode="auto">
            <a:xfrm>
              <a:off x="3456" y="3868"/>
              <a:ext cx="741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b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sym typeface="Symbol" pitchFamily="18" charset="2"/>
                </a:rPr>
                <a:t>Unstable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2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9298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9298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9297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9297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2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929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825" grpId="0"/>
      <p:bldP spid="929826" grpId="0" animBg="1"/>
      <p:bldP spid="9298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420688" y="1028700"/>
            <a:ext cx="4052887" cy="2079625"/>
            <a:chOff x="2745" y="832"/>
            <a:chExt cx="2553" cy="1310"/>
          </a:xfrm>
        </p:grpSpPr>
        <p:sp>
          <p:nvSpPr>
            <p:cNvPr id="16481" name="Freeform 7"/>
            <p:cNvSpPr>
              <a:spLocks/>
            </p:cNvSpPr>
            <p:nvPr/>
          </p:nvSpPr>
          <p:spPr bwMode="auto">
            <a:xfrm>
              <a:off x="3847" y="999"/>
              <a:ext cx="441" cy="16"/>
            </a:xfrm>
            <a:custGeom>
              <a:avLst/>
              <a:gdLst>
                <a:gd name="T0" fmla="*/ 8 w 441"/>
                <a:gd name="T1" fmla="*/ 0 h 16"/>
                <a:gd name="T2" fmla="*/ 5 w 441"/>
                <a:gd name="T3" fmla="*/ 0 h 16"/>
                <a:gd name="T4" fmla="*/ 3 w 441"/>
                <a:gd name="T5" fmla="*/ 2 h 16"/>
                <a:gd name="T6" fmla="*/ 0 w 441"/>
                <a:gd name="T7" fmla="*/ 5 h 16"/>
                <a:gd name="T8" fmla="*/ 0 w 441"/>
                <a:gd name="T9" fmla="*/ 10 h 16"/>
                <a:gd name="T10" fmla="*/ 3 w 441"/>
                <a:gd name="T11" fmla="*/ 13 h 16"/>
                <a:gd name="T12" fmla="*/ 5 w 441"/>
                <a:gd name="T13" fmla="*/ 16 h 16"/>
                <a:gd name="T14" fmla="*/ 436 w 441"/>
                <a:gd name="T15" fmla="*/ 16 h 16"/>
                <a:gd name="T16" fmla="*/ 439 w 441"/>
                <a:gd name="T17" fmla="*/ 13 h 16"/>
                <a:gd name="T18" fmla="*/ 441 w 441"/>
                <a:gd name="T19" fmla="*/ 10 h 16"/>
                <a:gd name="T20" fmla="*/ 441 w 441"/>
                <a:gd name="T21" fmla="*/ 5 h 16"/>
                <a:gd name="T22" fmla="*/ 439 w 441"/>
                <a:gd name="T23" fmla="*/ 2 h 16"/>
                <a:gd name="T24" fmla="*/ 436 w 441"/>
                <a:gd name="T25" fmla="*/ 0 h 16"/>
                <a:gd name="T26" fmla="*/ 433 w 441"/>
                <a:gd name="T27" fmla="*/ 0 h 16"/>
                <a:gd name="T28" fmla="*/ 8 w 441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41"/>
                <a:gd name="T46" fmla="*/ 0 h 16"/>
                <a:gd name="T47" fmla="*/ 441 w 441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41" h="16">
                  <a:moveTo>
                    <a:pt x="8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436" y="16"/>
                  </a:lnTo>
                  <a:lnTo>
                    <a:pt x="439" y="13"/>
                  </a:lnTo>
                  <a:lnTo>
                    <a:pt x="441" y="10"/>
                  </a:lnTo>
                  <a:lnTo>
                    <a:pt x="441" y="5"/>
                  </a:lnTo>
                  <a:lnTo>
                    <a:pt x="439" y="2"/>
                  </a:lnTo>
                  <a:lnTo>
                    <a:pt x="436" y="0"/>
                  </a:lnTo>
                  <a:lnTo>
                    <a:pt x="43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6482" name="Freeform 8"/>
            <p:cNvSpPr>
              <a:spLocks/>
            </p:cNvSpPr>
            <p:nvPr/>
          </p:nvSpPr>
          <p:spPr bwMode="auto">
            <a:xfrm>
              <a:off x="4887" y="1024"/>
              <a:ext cx="265" cy="16"/>
            </a:xfrm>
            <a:custGeom>
              <a:avLst/>
              <a:gdLst>
                <a:gd name="T0" fmla="*/ 8 w 265"/>
                <a:gd name="T1" fmla="*/ 0 h 16"/>
                <a:gd name="T2" fmla="*/ 5 w 265"/>
                <a:gd name="T3" fmla="*/ 0 h 16"/>
                <a:gd name="T4" fmla="*/ 2 w 265"/>
                <a:gd name="T5" fmla="*/ 3 h 16"/>
                <a:gd name="T6" fmla="*/ 0 w 265"/>
                <a:gd name="T7" fmla="*/ 5 h 16"/>
                <a:gd name="T8" fmla="*/ 0 w 265"/>
                <a:gd name="T9" fmla="*/ 11 h 16"/>
                <a:gd name="T10" fmla="*/ 2 w 265"/>
                <a:gd name="T11" fmla="*/ 13 h 16"/>
                <a:gd name="T12" fmla="*/ 5 w 265"/>
                <a:gd name="T13" fmla="*/ 16 h 16"/>
                <a:gd name="T14" fmla="*/ 259 w 265"/>
                <a:gd name="T15" fmla="*/ 16 h 16"/>
                <a:gd name="T16" fmla="*/ 262 w 265"/>
                <a:gd name="T17" fmla="*/ 13 h 16"/>
                <a:gd name="T18" fmla="*/ 265 w 265"/>
                <a:gd name="T19" fmla="*/ 11 h 16"/>
                <a:gd name="T20" fmla="*/ 265 w 265"/>
                <a:gd name="T21" fmla="*/ 5 h 16"/>
                <a:gd name="T22" fmla="*/ 262 w 265"/>
                <a:gd name="T23" fmla="*/ 3 h 16"/>
                <a:gd name="T24" fmla="*/ 259 w 265"/>
                <a:gd name="T25" fmla="*/ 0 h 16"/>
                <a:gd name="T26" fmla="*/ 257 w 265"/>
                <a:gd name="T27" fmla="*/ 0 h 16"/>
                <a:gd name="T28" fmla="*/ 8 w 265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65"/>
                <a:gd name="T46" fmla="*/ 0 h 16"/>
                <a:gd name="T47" fmla="*/ 265 w 265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65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59" y="16"/>
                  </a:lnTo>
                  <a:lnTo>
                    <a:pt x="262" y="13"/>
                  </a:lnTo>
                  <a:lnTo>
                    <a:pt x="265" y="11"/>
                  </a:lnTo>
                  <a:lnTo>
                    <a:pt x="265" y="5"/>
                  </a:lnTo>
                  <a:lnTo>
                    <a:pt x="262" y="3"/>
                  </a:lnTo>
                  <a:lnTo>
                    <a:pt x="259" y="0"/>
                  </a:lnTo>
                  <a:lnTo>
                    <a:pt x="25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6483" name="Freeform 10"/>
            <p:cNvSpPr>
              <a:spLocks/>
            </p:cNvSpPr>
            <p:nvPr/>
          </p:nvSpPr>
          <p:spPr bwMode="auto">
            <a:xfrm>
              <a:off x="2882" y="975"/>
              <a:ext cx="365" cy="16"/>
            </a:xfrm>
            <a:custGeom>
              <a:avLst/>
              <a:gdLst>
                <a:gd name="T0" fmla="*/ 8 w 365"/>
                <a:gd name="T1" fmla="*/ 0 h 16"/>
                <a:gd name="T2" fmla="*/ 6 w 365"/>
                <a:gd name="T3" fmla="*/ 0 h 16"/>
                <a:gd name="T4" fmla="*/ 3 w 365"/>
                <a:gd name="T5" fmla="*/ 2 h 16"/>
                <a:gd name="T6" fmla="*/ 0 w 365"/>
                <a:gd name="T7" fmla="*/ 5 h 16"/>
                <a:gd name="T8" fmla="*/ 0 w 365"/>
                <a:gd name="T9" fmla="*/ 10 h 16"/>
                <a:gd name="T10" fmla="*/ 3 w 365"/>
                <a:gd name="T11" fmla="*/ 13 h 16"/>
                <a:gd name="T12" fmla="*/ 6 w 365"/>
                <a:gd name="T13" fmla="*/ 16 h 16"/>
                <a:gd name="T14" fmla="*/ 360 w 365"/>
                <a:gd name="T15" fmla="*/ 16 h 16"/>
                <a:gd name="T16" fmla="*/ 363 w 365"/>
                <a:gd name="T17" fmla="*/ 13 h 16"/>
                <a:gd name="T18" fmla="*/ 365 w 365"/>
                <a:gd name="T19" fmla="*/ 10 h 16"/>
                <a:gd name="T20" fmla="*/ 365 w 365"/>
                <a:gd name="T21" fmla="*/ 5 h 16"/>
                <a:gd name="T22" fmla="*/ 363 w 365"/>
                <a:gd name="T23" fmla="*/ 2 h 16"/>
                <a:gd name="T24" fmla="*/ 360 w 365"/>
                <a:gd name="T25" fmla="*/ 0 h 16"/>
                <a:gd name="T26" fmla="*/ 357 w 365"/>
                <a:gd name="T27" fmla="*/ 0 h 16"/>
                <a:gd name="T28" fmla="*/ 8 w 365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65"/>
                <a:gd name="T46" fmla="*/ 0 h 16"/>
                <a:gd name="T47" fmla="*/ 365 w 365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65" h="16">
                  <a:moveTo>
                    <a:pt x="8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360" y="16"/>
                  </a:lnTo>
                  <a:lnTo>
                    <a:pt x="363" y="13"/>
                  </a:lnTo>
                  <a:lnTo>
                    <a:pt x="365" y="10"/>
                  </a:lnTo>
                  <a:lnTo>
                    <a:pt x="365" y="5"/>
                  </a:lnTo>
                  <a:lnTo>
                    <a:pt x="363" y="2"/>
                  </a:lnTo>
                  <a:lnTo>
                    <a:pt x="360" y="0"/>
                  </a:lnTo>
                  <a:lnTo>
                    <a:pt x="35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6484" name="Freeform 11"/>
            <p:cNvSpPr>
              <a:spLocks/>
            </p:cNvSpPr>
            <p:nvPr/>
          </p:nvSpPr>
          <p:spPr bwMode="auto">
            <a:xfrm>
              <a:off x="2873" y="1449"/>
              <a:ext cx="390" cy="16"/>
            </a:xfrm>
            <a:custGeom>
              <a:avLst/>
              <a:gdLst>
                <a:gd name="T0" fmla="*/ 8 w 390"/>
                <a:gd name="T1" fmla="*/ 0 h 16"/>
                <a:gd name="T2" fmla="*/ 5 w 390"/>
                <a:gd name="T3" fmla="*/ 0 h 16"/>
                <a:gd name="T4" fmla="*/ 3 w 390"/>
                <a:gd name="T5" fmla="*/ 3 h 16"/>
                <a:gd name="T6" fmla="*/ 0 w 390"/>
                <a:gd name="T7" fmla="*/ 6 h 16"/>
                <a:gd name="T8" fmla="*/ 0 w 390"/>
                <a:gd name="T9" fmla="*/ 11 h 16"/>
                <a:gd name="T10" fmla="*/ 3 w 390"/>
                <a:gd name="T11" fmla="*/ 14 h 16"/>
                <a:gd name="T12" fmla="*/ 5 w 390"/>
                <a:gd name="T13" fmla="*/ 16 h 16"/>
                <a:gd name="T14" fmla="*/ 385 w 390"/>
                <a:gd name="T15" fmla="*/ 16 h 16"/>
                <a:gd name="T16" fmla="*/ 388 w 390"/>
                <a:gd name="T17" fmla="*/ 14 h 16"/>
                <a:gd name="T18" fmla="*/ 390 w 390"/>
                <a:gd name="T19" fmla="*/ 11 h 16"/>
                <a:gd name="T20" fmla="*/ 390 w 390"/>
                <a:gd name="T21" fmla="*/ 6 h 16"/>
                <a:gd name="T22" fmla="*/ 388 w 390"/>
                <a:gd name="T23" fmla="*/ 3 h 16"/>
                <a:gd name="T24" fmla="*/ 385 w 390"/>
                <a:gd name="T25" fmla="*/ 0 h 16"/>
                <a:gd name="T26" fmla="*/ 382 w 390"/>
                <a:gd name="T27" fmla="*/ 0 h 16"/>
                <a:gd name="T28" fmla="*/ 8 w 390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90"/>
                <a:gd name="T46" fmla="*/ 0 h 16"/>
                <a:gd name="T47" fmla="*/ 390 w 390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90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5" y="16"/>
                  </a:lnTo>
                  <a:lnTo>
                    <a:pt x="385" y="16"/>
                  </a:lnTo>
                  <a:lnTo>
                    <a:pt x="388" y="14"/>
                  </a:lnTo>
                  <a:lnTo>
                    <a:pt x="390" y="11"/>
                  </a:lnTo>
                  <a:lnTo>
                    <a:pt x="390" y="6"/>
                  </a:lnTo>
                  <a:lnTo>
                    <a:pt x="388" y="3"/>
                  </a:lnTo>
                  <a:lnTo>
                    <a:pt x="385" y="0"/>
                  </a:lnTo>
                  <a:lnTo>
                    <a:pt x="38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6485" name="Freeform 12"/>
            <p:cNvSpPr>
              <a:spLocks/>
            </p:cNvSpPr>
            <p:nvPr/>
          </p:nvSpPr>
          <p:spPr bwMode="auto">
            <a:xfrm>
              <a:off x="2873" y="1224"/>
              <a:ext cx="266" cy="16"/>
            </a:xfrm>
            <a:custGeom>
              <a:avLst/>
              <a:gdLst>
                <a:gd name="T0" fmla="*/ 8 w 266"/>
                <a:gd name="T1" fmla="*/ 0 h 16"/>
                <a:gd name="T2" fmla="*/ 5 w 266"/>
                <a:gd name="T3" fmla="*/ 0 h 16"/>
                <a:gd name="T4" fmla="*/ 3 w 266"/>
                <a:gd name="T5" fmla="*/ 3 h 16"/>
                <a:gd name="T6" fmla="*/ 0 w 266"/>
                <a:gd name="T7" fmla="*/ 5 h 16"/>
                <a:gd name="T8" fmla="*/ 0 w 266"/>
                <a:gd name="T9" fmla="*/ 11 h 16"/>
                <a:gd name="T10" fmla="*/ 3 w 266"/>
                <a:gd name="T11" fmla="*/ 13 h 16"/>
                <a:gd name="T12" fmla="*/ 5 w 266"/>
                <a:gd name="T13" fmla="*/ 16 h 16"/>
                <a:gd name="T14" fmla="*/ 261 w 266"/>
                <a:gd name="T15" fmla="*/ 16 h 16"/>
                <a:gd name="T16" fmla="*/ 264 w 266"/>
                <a:gd name="T17" fmla="*/ 13 h 16"/>
                <a:gd name="T18" fmla="*/ 266 w 266"/>
                <a:gd name="T19" fmla="*/ 11 h 16"/>
                <a:gd name="T20" fmla="*/ 266 w 266"/>
                <a:gd name="T21" fmla="*/ 5 h 16"/>
                <a:gd name="T22" fmla="*/ 264 w 266"/>
                <a:gd name="T23" fmla="*/ 3 h 16"/>
                <a:gd name="T24" fmla="*/ 261 w 266"/>
                <a:gd name="T25" fmla="*/ 0 h 16"/>
                <a:gd name="T26" fmla="*/ 258 w 266"/>
                <a:gd name="T27" fmla="*/ 0 h 16"/>
                <a:gd name="T28" fmla="*/ 8 w 266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66"/>
                <a:gd name="T46" fmla="*/ 0 h 16"/>
                <a:gd name="T47" fmla="*/ 266 w 266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66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261" y="16"/>
                  </a:lnTo>
                  <a:lnTo>
                    <a:pt x="264" y="13"/>
                  </a:lnTo>
                  <a:lnTo>
                    <a:pt x="266" y="11"/>
                  </a:lnTo>
                  <a:lnTo>
                    <a:pt x="266" y="5"/>
                  </a:lnTo>
                  <a:lnTo>
                    <a:pt x="264" y="3"/>
                  </a:lnTo>
                  <a:lnTo>
                    <a:pt x="261" y="0"/>
                  </a:lnTo>
                  <a:lnTo>
                    <a:pt x="25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6486" name="Freeform 13"/>
            <p:cNvSpPr>
              <a:spLocks/>
            </p:cNvSpPr>
            <p:nvPr/>
          </p:nvSpPr>
          <p:spPr bwMode="auto">
            <a:xfrm>
              <a:off x="3123" y="1224"/>
              <a:ext cx="16" cy="767"/>
            </a:xfrm>
            <a:custGeom>
              <a:avLst/>
              <a:gdLst>
                <a:gd name="T0" fmla="*/ 16 w 16"/>
                <a:gd name="T1" fmla="*/ 8 h 767"/>
                <a:gd name="T2" fmla="*/ 16 w 16"/>
                <a:gd name="T3" fmla="*/ 5 h 767"/>
                <a:gd name="T4" fmla="*/ 14 w 16"/>
                <a:gd name="T5" fmla="*/ 3 h 767"/>
                <a:gd name="T6" fmla="*/ 11 w 16"/>
                <a:gd name="T7" fmla="*/ 0 h 767"/>
                <a:gd name="T8" fmla="*/ 6 w 16"/>
                <a:gd name="T9" fmla="*/ 0 h 767"/>
                <a:gd name="T10" fmla="*/ 3 w 16"/>
                <a:gd name="T11" fmla="*/ 3 h 767"/>
                <a:gd name="T12" fmla="*/ 0 w 16"/>
                <a:gd name="T13" fmla="*/ 5 h 767"/>
                <a:gd name="T14" fmla="*/ 0 w 16"/>
                <a:gd name="T15" fmla="*/ 762 h 767"/>
                <a:gd name="T16" fmla="*/ 3 w 16"/>
                <a:gd name="T17" fmla="*/ 764 h 767"/>
                <a:gd name="T18" fmla="*/ 6 w 16"/>
                <a:gd name="T19" fmla="*/ 767 h 767"/>
                <a:gd name="T20" fmla="*/ 11 w 16"/>
                <a:gd name="T21" fmla="*/ 767 h 767"/>
                <a:gd name="T22" fmla="*/ 14 w 16"/>
                <a:gd name="T23" fmla="*/ 764 h 767"/>
                <a:gd name="T24" fmla="*/ 16 w 16"/>
                <a:gd name="T25" fmla="*/ 762 h 767"/>
                <a:gd name="T26" fmla="*/ 16 w 16"/>
                <a:gd name="T27" fmla="*/ 759 h 767"/>
                <a:gd name="T28" fmla="*/ 16 w 16"/>
                <a:gd name="T29" fmla="*/ 8 h 76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767"/>
                <a:gd name="T47" fmla="*/ 16 w 16"/>
                <a:gd name="T48" fmla="*/ 767 h 76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767">
                  <a:moveTo>
                    <a:pt x="16" y="8"/>
                  </a:moveTo>
                  <a:lnTo>
                    <a:pt x="16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762"/>
                  </a:lnTo>
                  <a:lnTo>
                    <a:pt x="3" y="764"/>
                  </a:lnTo>
                  <a:lnTo>
                    <a:pt x="6" y="767"/>
                  </a:lnTo>
                  <a:lnTo>
                    <a:pt x="11" y="767"/>
                  </a:lnTo>
                  <a:lnTo>
                    <a:pt x="14" y="764"/>
                  </a:lnTo>
                  <a:lnTo>
                    <a:pt x="16" y="762"/>
                  </a:lnTo>
                  <a:lnTo>
                    <a:pt x="16" y="759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6487" name="Freeform 14"/>
            <p:cNvSpPr>
              <a:spLocks/>
            </p:cNvSpPr>
            <p:nvPr/>
          </p:nvSpPr>
          <p:spPr bwMode="auto">
            <a:xfrm>
              <a:off x="3123" y="1975"/>
              <a:ext cx="491" cy="16"/>
            </a:xfrm>
            <a:custGeom>
              <a:avLst/>
              <a:gdLst>
                <a:gd name="T0" fmla="*/ 8 w 491"/>
                <a:gd name="T1" fmla="*/ 0 h 16"/>
                <a:gd name="T2" fmla="*/ 6 w 491"/>
                <a:gd name="T3" fmla="*/ 0 h 16"/>
                <a:gd name="T4" fmla="*/ 3 w 491"/>
                <a:gd name="T5" fmla="*/ 3 h 16"/>
                <a:gd name="T6" fmla="*/ 0 w 491"/>
                <a:gd name="T7" fmla="*/ 5 h 16"/>
                <a:gd name="T8" fmla="*/ 0 w 491"/>
                <a:gd name="T9" fmla="*/ 11 h 16"/>
                <a:gd name="T10" fmla="*/ 3 w 491"/>
                <a:gd name="T11" fmla="*/ 13 h 16"/>
                <a:gd name="T12" fmla="*/ 6 w 491"/>
                <a:gd name="T13" fmla="*/ 16 h 16"/>
                <a:gd name="T14" fmla="*/ 486 w 491"/>
                <a:gd name="T15" fmla="*/ 16 h 16"/>
                <a:gd name="T16" fmla="*/ 488 w 491"/>
                <a:gd name="T17" fmla="*/ 13 h 16"/>
                <a:gd name="T18" fmla="*/ 491 w 491"/>
                <a:gd name="T19" fmla="*/ 11 h 16"/>
                <a:gd name="T20" fmla="*/ 491 w 491"/>
                <a:gd name="T21" fmla="*/ 5 h 16"/>
                <a:gd name="T22" fmla="*/ 488 w 491"/>
                <a:gd name="T23" fmla="*/ 3 h 16"/>
                <a:gd name="T24" fmla="*/ 486 w 491"/>
                <a:gd name="T25" fmla="*/ 0 h 16"/>
                <a:gd name="T26" fmla="*/ 483 w 491"/>
                <a:gd name="T27" fmla="*/ 0 h 16"/>
                <a:gd name="T28" fmla="*/ 8 w 491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91"/>
                <a:gd name="T46" fmla="*/ 0 h 16"/>
                <a:gd name="T47" fmla="*/ 491 w 491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91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486" y="16"/>
                  </a:lnTo>
                  <a:lnTo>
                    <a:pt x="488" y="13"/>
                  </a:lnTo>
                  <a:lnTo>
                    <a:pt x="491" y="11"/>
                  </a:lnTo>
                  <a:lnTo>
                    <a:pt x="491" y="5"/>
                  </a:lnTo>
                  <a:lnTo>
                    <a:pt x="488" y="3"/>
                  </a:lnTo>
                  <a:lnTo>
                    <a:pt x="486" y="0"/>
                  </a:lnTo>
                  <a:lnTo>
                    <a:pt x="48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6488" name="Freeform 15"/>
            <p:cNvSpPr>
              <a:spLocks/>
            </p:cNvSpPr>
            <p:nvPr/>
          </p:nvSpPr>
          <p:spPr bwMode="auto">
            <a:xfrm>
              <a:off x="3947" y="1975"/>
              <a:ext cx="141" cy="16"/>
            </a:xfrm>
            <a:custGeom>
              <a:avLst/>
              <a:gdLst>
                <a:gd name="T0" fmla="*/ 8 w 141"/>
                <a:gd name="T1" fmla="*/ 0 h 16"/>
                <a:gd name="T2" fmla="*/ 5 w 141"/>
                <a:gd name="T3" fmla="*/ 0 h 16"/>
                <a:gd name="T4" fmla="*/ 3 w 141"/>
                <a:gd name="T5" fmla="*/ 3 h 16"/>
                <a:gd name="T6" fmla="*/ 0 w 141"/>
                <a:gd name="T7" fmla="*/ 5 h 16"/>
                <a:gd name="T8" fmla="*/ 0 w 141"/>
                <a:gd name="T9" fmla="*/ 11 h 16"/>
                <a:gd name="T10" fmla="*/ 3 w 141"/>
                <a:gd name="T11" fmla="*/ 13 h 16"/>
                <a:gd name="T12" fmla="*/ 5 w 141"/>
                <a:gd name="T13" fmla="*/ 16 h 16"/>
                <a:gd name="T14" fmla="*/ 136 w 141"/>
                <a:gd name="T15" fmla="*/ 16 h 16"/>
                <a:gd name="T16" fmla="*/ 139 w 141"/>
                <a:gd name="T17" fmla="*/ 13 h 16"/>
                <a:gd name="T18" fmla="*/ 141 w 141"/>
                <a:gd name="T19" fmla="*/ 11 h 16"/>
                <a:gd name="T20" fmla="*/ 141 w 141"/>
                <a:gd name="T21" fmla="*/ 5 h 16"/>
                <a:gd name="T22" fmla="*/ 139 w 141"/>
                <a:gd name="T23" fmla="*/ 3 h 16"/>
                <a:gd name="T24" fmla="*/ 136 w 141"/>
                <a:gd name="T25" fmla="*/ 0 h 16"/>
                <a:gd name="T26" fmla="*/ 133 w 141"/>
                <a:gd name="T27" fmla="*/ 0 h 16"/>
                <a:gd name="T28" fmla="*/ 8 w 141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1"/>
                <a:gd name="T46" fmla="*/ 0 h 16"/>
                <a:gd name="T47" fmla="*/ 141 w 141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1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136" y="16"/>
                  </a:lnTo>
                  <a:lnTo>
                    <a:pt x="139" y="13"/>
                  </a:lnTo>
                  <a:lnTo>
                    <a:pt x="141" y="11"/>
                  </a:lnTo>
                  <a:lnTo>
                    <a:pt x="141" y="5"/>
                  </a:lnTo>
                  <a:lnTo>
                    <a:pt x="139" y="3"/>
                  </a:lnTo>
                  <a:lnTo>
                    <a:pt x="136" y="0"/>
                  </a:lnTo>
                  <a:lnTo>
                    <a:pt x="13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6489" name="Freeform 16"/>
            <p:cNvSpPr>
              <a:spLocks/>
            </p:cNvSpPr>
            <p:nvPr/>
          </p:nvSpPr>
          <p:spPr bwMode="auto">
            <a:xfrm>
              <a:off x="4072" y="1249"/>
              <a:ext cx="16" cy="742"/>
            </a:xfrm>
            <a:custGeom>
              <a:avLst/>
              <a:gdLst>
                <a:gd name="T0" fmla="*/ 0 w 16"/>
                <a:gd name="T1" fmla="*/ 734 h 742"/>
                <a:gd name="T2" fmla="*/ 0 w 16"/>
                <a:gd name="T3" fmla="*/ 737 h 742"/>
                <a:gd name="T4" fmla="*/ 3 w 16"/>
                <a:gd name="T5" fmla="*/ 739 h 742"/>
                <a:gd name="T6" fmla="*/ 6 w 16"/>
                <a:gd name="T7" fmla="*/ 742 h 742"/>
                <a:gd name="T8" fmla="*/ 11 w 16"/>
                <a:gd name="T9" fmla="*/ 742 h 742"/>
                <a:gd name="T10" fmla="*/ 14 w 16"/>
                <a:gd name="T11" fmla="*/ 739 h 742"/>
                <a:gd name="T12" fmla="*/ 16 w 16"/>
                <a:gd name="T13" fmla="*/ 737 h 742"/>
                <a:gd name="T14" fmla="*/ 16 w 16"/>
                <a:gd name="T15" fmla="*/ 6 h 742"/>
                <a:gd name="T16" fmla="*/ 14 w 16"/>
                <a:gd name="T17" fmla="*/ 3 h 742"/>
                <a:gd name="T18" fmla="*/ 11 w 16"/>
                <a:gd name="T19" fmla="*/ 0 h 742"/>
                <a:gd name="T20" fmla="*/ 6 w 16"/>
                <a:gd name="T21" fmla="*/ 0 h 742"/>
                <a:gd name="T22" fmla="*/ 3 w 16"/>
                <a:gd name="T23" fmla="*/ 3 h 742"/>
                <a:gd name="T24" fmla="*/ 0 w 16"/>
                <a:gd name="T25" fmla="*/ 6 h 742"/>
                <a:gd name="T26" fmla="*/ 0 w 16"/>
                <a:gd name="T27" fmla="*/ 8 h 742"/>
                <a:gd name="T28" fmla="*/ 0 w 16"/>
                <a:gd name="T29" fmla="*/ 734 h 7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742"/>
                <a:gd name="T47" fmla="*/ 16 w 16"/>
                <a:gd name="T48" fmla="*/ 742 h 74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742">
                  <a:moveTo>
                    <a:pt x="0" y="734"/>
                  </a:moveTo>
                  <a:lnTo>
                    <a:pt x="0" y="737"/>
                  </a:lnTo>
                  <a:lnTo>
                    <a:pt x="3" y="739"/>
                  </a:lnTo>
                  <a:lnTo>
                    <a:pt x="6" y="742"/>
                  </a:lnTo>
                  <a:lnTo>
                    <a:pt x="11" y="742"/>
                  </a:lnTo>
                  <a:lnTo>
                    <a:pt x="14" y="739"/>
                  </a:lnTo>
                  <a:lnTo>
                    <a:pt x="16" y="737"/>
                  </a:lnTo>
                  <a:lnTo>
                    <a:pt x="16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7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6490" name="Freeform 17"/>
            <p:cNvSpPr>
              <a:spLocks/>
            </p:cNvSpPr>
            <p:nvPr/>
          </p:nvSpPr>
          <p:spPr bwMode="auto">
            <a:xfrm>
              <a:off x="4072" y="1249"/>
              <a:ext cx="216" cy="16"/>
            </a:xfrm>
            <a:custGeom>
              <a:avLst/>
              <a:gdLst>
                <a:gd name="T0" fmla="*/ 8 w 216"/>
                <a:gd name="T1" fmla="*/ 0 h 16"/>
                <a:gd name="T2" fmla="*/ 6 w 216"/>
                <a:gd name="T3" fmla="*/ 0 h 16"/>
                <a:gd name="T4" fmla="*/ 3 w 216"/>
                <a:gd name="T5" fmla="*/ 3 h 16"/>
                <a:gd name="T6" fmla="*/ 0 w 216"/>
                <a:gd name="T7" fmla="*/ 6 h 16"/>
                <a:gd name="T8" fmla="*/ 0 w 216"/>
                <a:gd name="T9" fmla="*/ 11 h 16"/>
                <a:gd name="T10" fmla="*/ 3 w 216"/>
                <a:gd name="T11" fmla="*/ 14 h 16"/>
                <a:gd name="T12" fmla="*/ 6 w 216"/>
                <a:gd name="T13" fmla="*/ 16 h 16"/>
                <a:gd name="T14" fmla="*/ 211 w 216"/>
                <a:gd name="T15" fmla="*/ 16 h 16"/>
                <a:gd name="T16" fmla="*/ 214 w 216"/>
                <a:gd name="T17" fmla="*/ 14 h 16"/>
                <a:gd name="T18" fmla="*/ 216 w 216"/>
                <a:gd name="T19" fmla="*/ 11 h 16"/>
                <a:gd name="T20" fmla="*/ 216 w 216"/>
                <a:gd name="T21" fmla="*/ 6 h 16"/>
                <a:gd name="T22" fmla="*/ 214 w 216"/>
                <a:gd name="T23" fmla="*/ 3 h 16"/>
                <a:gd name="T24" fmla="*/ 211 w 216"/>
                <a:gd name="T25" fmla="*/ 0 h 16"/>
                <a:gd name="T26" fmla="*/ 208 w 216"/>
                <a:gd name="T27" fmla="*/ 0 h 16"/>
                <a:gd name="T28" fmla="*/ 8 w 216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6"/>
                <a:gd name="T46" fmla="*/ 0 h 16"/>
                <a:gd name="T47" fmla="*/ 216 w 216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6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211" y="16"/>
                  </a:lnTo>
                  <a:lnTo>
                    <a:pt x="214" y="14"/>
                  </a:lnTo>
                  <a:lnTo>
                    <a:pt x="216" y="11"/>
                  </a:lnTo>
                  <a:lnTo>
                    <a:pt x="216" y="6"/>
                  </a:lnTo>
                  <a:lnTo>
                    <a:pt x="214" y="3"/>
                  </a:lnTo>
                  <a:lnTo>
                    <a:pt x="211" y="0"/>
                  </a:lnTo>
                  <a:lnTo>
                    <a:pt x="20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6491" name="Freeform 18"/>
            <p:cNvSpPr>
              <a:spLocks/>
            </p:cNvSpPr>
            <p:nvPr/>
          </p:nvSpPr>
          <p:spPr bwMode="auto">
            <a:xfrm>
              <a:off x="4280" y="857"/>
              <a:ext cx="616" cy="817"/>
            </a:xfrm>
            <a:custGeom>
              <a:avLst/>
              <a:gdLst>
                <a:gd name="T0" fmla="*/ 8 w 616"/>
                <a:gd name="T1" fmla="*/ 0 h 817"/>
                <a:gd name="T2" fmla="*/ 6 w 616"/>
                <a:gd name="T3" fmla="*/ 0 h 817"/>
                <a:gd name="T4" fmla="*/ 3 w 616"/>
                <a:gd name="T5" fmla="*/ 3 h 817"/>
                <a:gd name="T6" fmla="*/ 0 w 616"/>
                <a:gd name="T7" fmla="*/ 6 h 817"/>
                <a:gd name="T8" fmla="*/ 0 w 616"/>
                <a:gd name="T9" fmla="*/ 811 h 817"/>
                <a:gd name="T10" fmla="*/ 3 w 616"/>
                <a:gd name="T11" fmla="*/ 814 h 817"/>
                <a:gd name="T12" fmla="*/ 6 w 616"/>
                <a:gd name="T13" fmla="*/ 817 h 817"/>
                <a:gd name="T14" fmla="*/ 611 w 616"/>
                <a:gd name="T15" fmla="*/ 817 h 817"/>
                <a:gd name="T16" fmla="*/ 613 w 616"/>
                <a:gd name="T17" fmla="*/ 814 h 817"/>
                <a:gd name="T18" fmla="*/ 616 w 616"/>
                <a:gd name="T19" fmla="*/ 811 h 817"/>
                <a:gd name="T20" fmla="*/ 616 w 616"/>
                <a:gd name="T21" fmla="*/ 6 h 817"/>
                <a:gd name="T22" fmla="*/ 613 w 616"/>
                <a:gd name="T23" fmla="*/ 3 h 817"/>
                <a:gd name="T24" fmla="*/ 611 w 616"/>
                <a:gd name="T25" fmla="*/ 0 h 817"/>
                <a:gd name="T26" fmla="*/ 608 w 616"/>
                <a:gd name="T27" fmla="*/ 0 h 817"/>
                <a:gd name="T28" fmla="*/ 8 w 616"/>
                <a:gd name="T29" fmla="*/ 0 h 817"/>
                <a:gd name="T30" fmla="*/ 8 w 616"/>
                <a:gd name="T31" fmla="*/ 16 h 817"/>
                <a:gd name="T32" fmla="*/ 608 w 616"/>
                <a:gd name="T33" fmla="*/ 16 h 817"/>
                <a:gd name="T34" fmla="*/ 600 w 616"/>
                <a:gd name="T35" fmla="*/ 8 h 817"/>
                <a:gd name="T36" fmla="*/ 600 w 616"/>
                <a:gd name="T37" fmla="*/ 809 h 817"/>
                <a:gd name="T38" fmla="*/ 608 w 616"/>
                <a:gd name="T39" fmla="*/ 801 h 817"/>
                <a:gd name="T40" fmla="*/ 8 w 616"/>
                <a:gd name="T41" fmla="*/ 801 h 817"/>
                <a:gd name="T42" fmla="*/ 16 w 616"/>
                <a:gd name="T43" fmla="*/ 809 h 817"/>
                <a:gd name="T44" fmla="*/ 16 w 616"/>
                <a:gd name="T45" fmla="*/ 8 h 817"/>
                <a:gd name="T46" fmla="*/ 8 w 616"/>
                <a:gd name="T47" fmla="*/ 16 h 817"/>
                <a:gd name="T48" fmla="*/ 8 w 616"/>
                <a:gd name="T49" fmla="*/ 0 h 8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16"/>
                <a:gd name="T76" fmla="*/ 0 h 817"/>
                <a:gd name="T77" fmla="*/ 616 w 616"/>
                <a:gd name="T78" fmla="*/ 817 h 81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16" h="8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11"/>
                  </a:lnTo>
                  <a:lnTo>
                    <a:pt x="3" y="814"/>
                  </a:lnTo>
                  <a:lnTo>
                    <a:pt x="6" y="817"/>
                  </a:lnTo>
                  <a:lnTo>
                    <a:pt x="611" y="817"/>
                  </a:lnTo>
                  <a:lnTo>
                    <a:pt x="613" y="814"/>
                  </a:lnTo>
                  <a:lnTo>
                    <a:pt x="616" y="811"/>
                  </a:lnTo>
                  <a:lnTo>
                    <a:pt x="616" y="6"/>
                  </a:lnTo>
                  <a:lnTo>
                    <a:pt x="613" y="3"/>
                  </a:lnTo>
                  <a:lnTo>
                    <a:pt x="611" y="0"/>
                  </a:lnTo>
                  <a:lnTo>
                    <a:pt x="608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608" y="16"/>
                  </a:lnTo>
                  <a:lnTo>
                    <a:pt x="600" y="8"/>
                  </a:lnTo>
                  <a:lnTo>
                    <a:pt x="600" y="809"/>
                  </a:lnTo>
                  <a:lnTo>
                    <a:pt x="608" y="801"/>
                  </a:lnTo>
                  <a:lnTo>
                    <a:pt x="8" y="801"/>
                  </a:lnTo>
                  <a:lnTo>
                    <a:pt x="16" y="809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6492" name="Rectangle 19"/>
            <p:cNvSpPr>
              <a:spLocks noChangeArrowheads="1"/>
            </p:cNvSpPr>
            <p:nvPr/>
          </p:nvSpPr>
          <p:spPr bwMode="auto">
            <a:xfrm>
              <a:off x="4340" y="1171"/>
              <a:ext cx="85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endParaRPr lang="en-US" sz="3200" b="0">
                <a:latin typeface="Comic Sans MS" pitchFamily="66" charset="0"/>
              </a:endParaRPr>
            </a:p>
          </p:txBody>
        </p:sp>
        <p:sp>
          <p:nvSpPr>
            <p:cNvPr id="16493" name="Rectangle 20"/>
            <p:cNvSpPr>
              <a:spLocks noChangeArrowheads="1"/>
            </p:cNvSpPr>
            <p:nvPr/>
          </p:nvSpPr>
          <p:spPr bwMode="auto">
            <a:xfrm>
              <a:off x="4340" y="923"/>
              <a:ext cx="95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Comic Sans MS" pitchFamily="66" charset="0"/>
                </a:rPr>
                <a:t>S</a:t>
              </a:r>
              <a:endParaRPr lang="en-US" sz="3200" b="0">
                <a:latin typeface="Comic Sans MS" pitchFamily="66" charset="0"/>
              </a:endParaRPr>
            </a:p>
          </p:txBody>
        </p:sp>
        <p:sp>
          <p:nvSpPr>
            <p:cNvPr id="16494" name="Rectangle 21"/>
            <p:cNvSpPr>
              <a:spLocks noChangeArrowheads="1"/>
            </p:cNvSpPr>
            <p:nvPr/>
          </p:nvSpPr>
          <p:spPr bwMode="auto">
            <a:xfrm>
              <a:off x="4348" y="1437"/>
              <a:ext cx="8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Comic Sans MS" pitchFamily="66" charset="0"/>
                </a:rPr>
                <a:t>R</a:t>
              </a:r>
              <a:endParaRPr lang="en-US" sz="3200" b="0">
                <a:latin typeface="Comic Sans MS" pitchFamily="66" charset="0"/>
              </a:endParaRPr>
            </a:p>
          </p:txBody>
        </p:sp>
        <p:sp>
          <p:nvSpPr>
            <p:cNvPr id="16495" name="Rectangle 22"/>
            <p:cNvSpPr>
              <a:spLocks noChangeArrowheads="1"/>
            </p:cNvSpPr>
            <p:nvPr/>
          </p:nvSpPr>
          <p:spPr bwMode="auto">
            <a:xfrm>
              <a:off x="4739" y="971"/>
              <a:ext cx="12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Comic Sans MS" pitchFamily="66" charset="0"/>
                </a:rPr>
                <a:t>Q</a:t>
              </a:r>
              <a:endParaRPr lang="en-US" sz="3200" b="0">
                <a:latin typeface="Comic Sans MS" pitchFamily="66" charset="0"/>
              </a:endParaRPr>
            </a:p>
          </p:txBody>
        </p:sp>
        <p:sp>
          <p:nvSpPr>
            <p:cNvPr id="16496" name="Rectangle 23"/>
            <p:cNvSpPr>
              <a:spLocks noChangeArrowheads="1"/>
            </p:cNvSpPr>
            <p:nvPr/>
          </p:nvSpPr>
          <p:spPr bwMode="auto">
            <a:xfrm>
              <a:off x="4739" y="1445"/>
              <a:ext cx="12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Comic Sans MS" pitchFamily="66" charset="0"/>
                </a:rPr>
                <a:t>Q</a:t>
              </a:r>
              <a:endParaRPr lang="en-US" sz="3200" b="0">
                <a:latin typeface="Comic Sans MS" pitchFamily="66" charset="0"/>
              </a:endParaRPr>
            </a:p>
          </p:txBody>
        </p:sp>
        <p:sp>
          <p:nvSpPr>
            <p:cNvPr id="16497" name="Freeform 24"/>
            <p:cNvSpPr>
              <a:spLocks/>
            </p:cNvSpPr>
            <p:nvPr/>
          </p:nvSpPr>
          <p:spPr bwMode="auto">
            <a:xfrm>
              <a:off x="3251" y="832"/>
              <a:ext cx="616" cy="816"/>
            </a:xfrm>
            <a:custGeom>
              <a:avLst/>
              <a:gdLst>
                <a:gd name="T0" fmla="*/ 8 w 616"/>
                <a:gd name="T1" fmla="*/ 0 h 816"/>
                <a:gd name="T2" fmla="*/ 6 w 616"/>
                <a:gd name="T3" fmla="*/ 0 h 816"/>
                <a:gd name="T4" fmla="*/ 3 w 616"/>
                <a:gd name="T5" fmla="*/ 3 h 816"/>
                <a:gd name="T6" fmla="*/ 0 w 616"/>
                <a:gd name="T7" fmla="*/ 5 h 816"/>
                <a:gd name="T8" fmla="*/ 0 w 616"/>
                <a:gd name="T9" fmla="*/ 811 h 816"/>
                <a:gd name="T10" fmla="*/ 3 w 616"/>
                <a:gd name="T11" fmla="*/ 814 h 816"/>
                <a:gd name="T12" fmla="*/ 6 w 616"/>
                <a:gd name="T13" fmla="*/ 816 h 816"/>
                <a:gd name="T14" fmla="*/ 611 w 616"/>
                <a:gd name="T15" fmla="*/ 816 h 816"/>
                <a:gd name="T16" fmla="*/ 613 w 616"/>
                <a:gd name="T17" fmla="*/ 814 h 816"/>
                <a:gd name="T18" fmla="*/ 616 w 616"/>
                <a:gd name="T19" fmla="*/ 811 h 816"/>
                <a:gd name="T20" fmla="*/ 616 w 616"/>
                <a:gd name="T21" fmla="*/ 5 h 816"/>
                <a:gd name="T22" fmla="*/ 613 w 616"/>
                <a:gd name="T23" fmla="*/ 3 h 816"/>
                <a:gd name="T24" fmla="*/ 611 w 616"/>
                <a:gd name="T25" fmla="*/ 0 h 816"/>
                <a:gd name="T26" fmla="*/ 608 w 616"/>
                <a:gd name="T27" fmla="*/ 0 h 816"/>
                <a:gd name="T28" fmla="*/ 8 w 616"/>
                <a:gd name="T29" fmla="*/ 0 h 816"/>
                <a:gd name="T30" fmla="*/ 8 w 616"/>
                <a:gd name="T31" fmla="*/ 16 h 816"/>
                <a:gd name="T32" fmla="*/ 608 w 616"/>
                <a:gd name="T33" fmla="*/ 16 h 816"/>
                <a:gd name="T34" fmla="*/ 600 w 616"/>
                <a:gd name="T35" fmla="*/ 8 h 816"/>
                <a:gd name="T36" fmla="*/ 600 w 616"/>
                <a:gd name="T37" fmla="*/ 808 h 816"/>
                <a:gd name="T38" fmla="*/ 608 w 616"/>
                <a:gd name="T39" fmla="*/ 800 h 816"/>
                <a:gd name="T40" fmla="*/ 8 w 616"/>
                <a:gd name="T41" fmla="*/ 800 h 816"/>
                <a:gd name="T42" fmla="*/ 16 w 616"/>
                <a:gd name="T43" fmla="*/ 808 h 816"/>
                <a:gd name="T44" fmla="*/ 16 w 616"/>
                <a:gd name="T45" fmla="*/ 8 h 816"/>
                <a:gd name="T46" fmla="*/ 8 w 616"/>
                <a:gd name="T47" fmla="*/ 16 h 816"/>
                <a:gd name="T48" fmla="*/ 8 w 616"/>
                <a:gd name="T49" fmla="*/ 0 h 81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16"/>
                <a:gd name="T76" fmla="*/ 0 h 816"/>
                <a:gd name="T77" fmla="*/ 616 w 616"/>
                <a:gd name="T78" fmla="*/ 816 h 81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16" h="8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11"/>
                  </a:lnTo>
                  <a:lnTo>
                    <a:pt x="3" y="814"/>
                  </a:lnTo>
                  <a:lnTo>
                    <a:pt x="6" y="816"/>
                  </a:lnTo>
                  <a:lnTo>
                    <a:pt x="611" y="816"/>
                  </a:lnTo>
                  <a:lnTo>
                    <a:pt x="613" y="814"/>
                  </a:lnTo>
                  <a:lnTo>
                    <a:pt x="616" y="811"/>
                  </a:lnTo>
                  <a:lnTo>
                    <a:pt x="616" y="5"/>
                  </a:lnTo>
                  <a:lnTo>
                    <a:pt x="613" y="3"/>
                  </a:lnTo>
                  <a:lnTo>
                    <a:pt x="611" y="0"/>
                  </a:lnTo>
                  <a:lnTo>
                    <a:pt x="608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608" y="16"/>
                  </a:lnTo>
                  <a:lnTo>
                    <a:pt x="600" y="8"/>
                  </a:lnTo>
                  <a:lnTo>
                    <a:pt x="600" y="808"/>
                  </a:lnTo>
                  <a:lnTo>
                    <a:pt x="608" y="800"/>
                  </a:lnTo>
                  <a:lnTo>
                    <a:pt x="8" y="800"/>
                  </a:lnTo>
                  <a:lnTo>
                    <a:pt x="16" y="808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6498" name="Rectangle 25"/>
            <p:cNvSpPr>
              <a:spLocks noChangeArrowheads="1"/>
            </p:cNvSpPr>
            <p:nvPr/>
          </p:nvSpPr>
          <p:spPr bwMode="auto">
            <a:xfrm>
              <a:off x="3303" y="1155"/>
              <a:ext cx="85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endParaRPr lang="en-US" sz="3200" b="0">
                <a:latin typeface="Comic Sans MS" pitchFamily="66" charset="0"/>
              </a:endParaRPr>
            </a:p>
          </p:txBody>
        </p:sp>
        <p:sp>
          <p:nvSpPr>
            <p:cNvPr id="16499" name="Rectangle 27"/>
            <p:cNvSpPr>
              <a:spLocks noChangeArrowheads="1"/>
            </p:cNvSpPr>
            <p:nvPr/>
          </p:nvSpPr>
          <p:spPr bwMode="auto">
            <a:xfrm>
              <a:off x="3319" y="1380"/>
              <a:ext cx="8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Comic Sans MS" pitchFamily="66" charset="0"/>
                </a:rPr>
                <a:t>R</a:t>
              </a:r>
              <a:endParaRPr lang="en-US" sz="3200" b="0">
                <a:latin typeface="Comic Sans MS" pitchFamily="66" charset="0"/>
              </a:endParaRPr>
            </a:p>
          </p:txBody>
        </p:sp>
        <p:sp>
          <p:nvSpPr>
            <p:cNvPr id="16500" name="Rectangle 28"/>
            <p:cNvSpPr>
              <a:spLocks noChangeArrowheads="1"/>
            </p:cNvSpPr>
            <p:nvPr/>
          </p:nvSpPr>
          <p:spPr bwMode="auto">
            <a:xfrm>
              <a:off x="3710" y="945"/>
              <a:ext cx="12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Comic Sans MS" pitchFamily="66" charset="0"/>
                </a:rPr>
                <a:t>Q</a:t>
              </a:r>
              <a:endParaRPr lang="en-US" sz="3200" b="0">
                <a:latin typeface="Comic Sans MS" pitchFamily="66" charset="0"/>
              </a:endParaRPr>
            </a:p>
          </p:txBody>
        </p:sp>
        <p:sp>
          <p:nvSpPr>
            <p:cNvPr id="16501" name="Rectangle 29"/>
            <p:cNvSpPr>
              <a:spLocks noChangeArrowheads="1"/>
            </p:cNvSpPr>
            <p:nvPr/>
          </p:nvSpPr>
          <p:spPr bwMode="auto">
            <a:xfrm>
              <a:off x="3710" y="1420"/>
              <a:ext cx="12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Comic Sans MS" pitchFamily="66" charset="0"/>
                </a:rPr>
                <a:t>Q</a:t>
              </a:r>
              <a:endParaRPr lang="en-US" sz="3200" b="0">
                <a:latin typeface="Comic Sans MS" pitchFamily="66" charset="0"/>
              </a:endParaRPr>
            </a:p>
          </p:txBody>
        </p:sp>
        <p:sp>
          <p:nvSpPr>
            <p:cNvPr id="16502" name="Freeform 34"/>
            <p:cNvSpPr>
              <a:spLocks/>
            </p:cNvSpPr>
            <p:nvPr/>
          </p:nvSpPr>
          <p:spPr bwMode="auto">
            <a:xfrm>
              <a:off x="3123" y="1224"/>
              <a:ext cx="140" cy="16"/>
            </a:xfrm>
            <a:custGeom>
              <a:avLst/>
              <a:gdLst>
                <a:gd name="T0" fmla="*/ 8 w 140"/>
                <a:gd name="T1" fmla="*/ 0 h 16"/>
                <a:gd name="T2" fmla="*/ 6 w 140"/>
                <a:gd name="T3" fmla="*/ 0 h 16"/>
                <a:gd name="T4" fmla="*/ 3 w 140"/>
                <a:gd name="T5" fmla="*/ 3 h 16"/>
                <a:gd name="T6" fmla="*/ 0 w 140"/>
                <a:gd name="T7" fmla="*/ 5 h 16"/>
                <a:gd name="T8" fmla="*/ 0 w 140"/>
                <a:gd name="T9" fmla="*/ 11 h 16"/>
                <a:gd name="T10" fmla="*/ 3 w 140"/>
                <a:gd name="T11" fmla="*/ 13 h 16"/>
                <a:gd name="T12" fmla="*/ 6 w 140"/>
                <a:gd name="T13" fmla="*/ 16 h 16"/>
                <a:gd name="T14" fmla="*/ 135 w 140"/>
                <a:gd name="T15" fmla="*/ 16 h 16"/>
                <a:gd name="T16" fmla="*/ 138 w 140"/>
                <a:gd name="T17" fmla="*/ 13 h 16"/>
                <a:gd name="T18" fmla="*/ 140 w 140"/>
                <a:gd name="T19" fmla="*/ 11 h 16"/>
                <a:gd name="T20" fmla="*/ 140 w 140"/>
                <a:gd name="T21" fmla="*/ 5 h 16"/>
                <a:gd name="T22" fmla="*/ 138 w 140"/>
                <a:gd name="T23" fmla="*/ 3 h 16"/>
                <a:gd name="T24" fmla="*/ 135 w 140"/>
                <a:gd name="T25" fmla="*/ 0 h 16"/>
                <a:gd name="T26" fmla="*/ 132 w 140"/>
                <a:gd name="T27" fmla="*/ 0 h 16"/>
                <a:gd name="T28" fmla="*/ 8 w 140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0"/>
                <a:gd name="T46" fmla="*/ 0 h 16"/>
                <a:gd name="T47" fmla="*/ 140 w 140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0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135" y="16"/>
                  </a:lnTo>
                  <a:lnTo>
                    <a:pt x="138" y="13"/>
                  </a:lnTo>
                  <a:lnTo>
                    <a:pt x="140" y="11"/>
                  </a:lnTo>
                  <a:lnTo>
                    <a:pt x="140" y="5"/>
                  </a:lnTo>
                  <a:lnTo>
                    <a:pt x="138" y="3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6503" name="Rectangle 36"/>
            <p:cNvSpPr>
              <a:spLocks noChangeArrowheads="1"/>
            </p:cNvSpPr>
            <p:nvPr/>
          </p:nvSpPr>
          <p:spPr bwMode="auto">
            <a:xfrm>
              <a:off x="2745" y="1139"/>
              <a:ext cx="85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endParaRPr lang="en-US" sz="3200" b="0">
                <a:latin typeface="Comic Sans MS" pitchFamily="66" charset="0"/>
              </a:endParaRPr>
            </a:p>
          </p:txBody>
        </p:sp>
        <p:sp>
          <p:nvSpPr>
            <p:cNvPr id="16504" name="Rectangle 37"/>
            <p:cNvSpPr>
              <a:spLocks noChangeArrowheads="1"/>
            </p:cNvSpPr>
            <p:nvPr/>
          </p:nvSpPr>
          <p:spPr bwMode="auto">
            <a:xfrm>
              <a:off x="2753" y="899"/>
              <a:ext cx="95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Comic Sans MS" pitchFamily="66" charset="0"/>
                </a:rPr>
                <a:t>S</a:t>
              </a:r>
              <a:endParaRPr lang="en-US" sz="3200" b="0">
                <a:latin typeface="Comic Sans MS" pitchFamily="66" charset="0"/>
              </a:endParaRPr>
            </a:p>
          </p:txBody>
        </p:sp>
        <p:sp>
          <p:nvSpPr>
            <p:cNvPr id="16505" name="Rectangle 38"/>
            <p:cNvSpPr>
              <a:spLocks noChangeArrowheads="1"/>
            </p:cNvSpPr>
            <p:nvPr/>
          </p:nvSpPr>
          <p:spPr bwMode="auto">
            <a:xfrm>
              <a:off x="2753" y="1373"/>
              <a:ext cx="8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Comic Sans MS" pitchFamily="66" charset="0"/>
                </a:rPr>
                <a:t>R</a:t>
              </a:r>
              <a:endParaRPr lang="en-US" sz="3200" b="0">
                <a:latin typeface="Comic Sans MS" pitchFamily="66" charset="0"/>
              </a:endParaRPr>
            </a:p>
          </p:txBody>
        </p:sp>
        <p:sp>
          <p:nvSpPr>
            <p:cNvPr id="16506" name="Rectangle 39"/>
            <p:cNvSpPr>
              <a:spLocks noChangeArrowheads="1"/>
            </p:cNvSpPr>
            <p:nvPr/>
          </p:nvSpPr>
          <p:spPr bwMode="auto">
            <a:xfrm>
              <a:off x="5178" y="964"/>
              <a:ext cx="12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Comic Sans MS" pitchFamily="66" charset="0"/>
                </a:rPr>
                <a:t>Q</a:t>
              </a:r>
              <a:endParaRPr lang="en-US" sz="3200" b="0">
                <a:latin typeface="Comic Sans MS" pitchFamily="66" charset="0"/>
              </a:endParaRPr>
            </a:p>
          </p:txBody>
        </p:sp>
        <p:sp>
          <p:nvSpPr>
            <p:cNvPr id="16507" name="Rectangle 42"/>
            <p:cNvSpPr>
              <a:spLocks noChangeArrowheads="1"/>
            </p:cNvSpPr>
            <p:nvPr/>
          </p:nvSpPr>
          <p:spPr bwMode="auto">
            <a:xfrm>
              <a:off x="3305" y="923"/>
              <a:ext cx="95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Comic Sans MS" pitchFamily="66" charset="0"/>
                </a:rPr>
                <a:t>S</a:t>
              </a:r>
              <a:endParaRPr lang="en-US" sz="3200" b="0">
                <a:latin typeface="Comic Sans MS" pitchFamily="66" charset="0"/>
              </a:endParaRPr>
            </a:p>
          </p:txBody>
        </p:sp>
        <p:sp>
          <p:nvSpPr>
            <p:cNvPr id="16508" name="Line 43"/>
            <p:cNvSpPr>
              <a:spLocks noChangeShapeType="1"/>
            </p:cNvSpPr>
            <p:nvPr/>
          </p:nvSpPr>
          <p:spPr bwMode="auto">
            <a:xfrm>
              <a:off x="3936" y="1520"/>
              <a:ext cx="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6509" name="Line 44"/>
            <p:cNvSpPr>
              <a:spLocks noChangeShapeType="1"/>
            </p:cNvSpPr>
            <p:nvPr/>
          </p:nvSpPr>
          <p:spPr bwMode="auto">
            <a:xfrm>
              <a:off x="4968" y="151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3" name="Group 46"/>
            <p:cNvGrpSpPr>
              <a:grpSpLocks/>
            </p:cNvGrpSpPr>
            <p:nvPr/>
          </p:nvGrpSpPr>
          <p:grpSpPr bwMode="auto">
            <a:xfrm>
              <a:off x="5170" y="1439"/>
              <a:ext cx="120" cy="165"/>
              <a:chOff x="5162" y="1559"/>
              <a:chExt cx="120" cy="165"/>
            </a:xfrm>
          </p:grpSpPr>
          <p:sp>
            <p:nvSpPr>
              <p:cNvPr id="16517" name="Rectangle 40"/>
              <p:cNvSpPr>
                <a:spLocks noChangeArrowheads="1"/>
              </p:cNvSpPr>
              <p:nvPr/>
            </p:nvSpPr>
            <p:spPr bwMode="auto">
              <a:xfrm>
                <a:off x="5162" y="1559"/>
                <a:ext cx="120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 i="0" baseline="0">
                    <a:solidFill>
                      <a:srgbClr val="000000"/>
                    </a:solidFill>
                    <a:latin typeface="Comic Sans MS" pitchFamily="66" charset="0"/>
                  </a:rPr>
                  <a:t>Q</a:t>
                </a:r>
                <a:endParaRPr lang="en-US" sz="3200" b="0">
                  <a:latin typeface="Comic Sans MS" pitchFamily="66" charset="0"/>
                </a:endParaRPr>
              </a:p>
            </p:txBody>
          </p:sp>
          <p:sp>
            <p:nvSpPr>
              <p:cNvPr id="16518" name="Line 45"/>
              <p:cNvSpPr>
                <a:spLocks noChangeShapeType="1"/>
              </p:cNvSpPr>
              <p:nvPr/>
            </p:nvSpPr>
            <p:spPr bwMode="auto">
              <a:xfrm>
                <a:off x="5168" y="156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4" name="Group 47"/>
            <p:cNvGrpSpPr>
              <a:grpSpLocks noChangeAspect="1"/>
            </p:cNvGrpSpPr>
            <p:nvPr/>
          </p:nvGrpSpPr>
          <p:grpSpPr bwMode="auto">
            <a:xfrm>
              <a:off x="3608" y="1808"/>
              <a:ext cx="334" cy="334"/>
              <a:chOff x="1968" y="1507"/>
              <a:chExt cx="480" cy="480"/>
            </a:xfrm>
          </p:grpSpPr>
          <p:sp>
            <p:nvSpPr>
              <p:cNvPr id="16515" name="AutoShape 48"/>
              <p:cNvSpPr>
                <a:spLocks noChangeAspect="1" noChangeArrowheads="1"/>
              </p:cNvSpPr>
              <p:nvPr/>
            </p:nvSpPr>
            <p:spPr bwMode="auto">
              <a:xfrm rot="5400000">
                <a:off x="1920" y="1555"/>
                <a:ext cx="480" cy="38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16516" name="Oval 49"/>
              <p:cNvSpPr>
                <a:spLocks noChangeAspect="1" noChangeArrowheads="1"/>
              </p:cNvSpPr>
              <p:nvPr/>
            </p:nvSpPr>
            <p:spPr bwMode="auto">
              <a:xfrm>
                <a:off x="2352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</p:grpSp>
        <p:sp>
          <p:nvSpPr>
            <p:cNvPr id="16512" name="Oval 50"/>
            <p:cNvSpPr>
              <a:spLocks noChangeAspect="1" noChangeArrowheads="1"/>
            </p:cNvSpPr>
            <p:nvPr/>
          </p:nvSpPr>
          <p:spPr bwMode="auto">
            <a:xfrm>
              <a:off x="3856" y="1480"/>
              <a:ext cx="69" cy="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513" name="Oval 52"/>
            <p:cNvSpPr>
              <a:spLocks noChangeAspect="1" noChangeArrowheads="1"/>
            </p:cNvSpPr>
            <p:nvPr/>
          </p:nvSpPr>
          <p:spPr bwMode="auto">
            <a:xfrm>
              <a:off x="4896" y="1472"/>
              <a:ext cx="69" cy="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6514" name="Oval 54"/>
            <p:cNvSpPr>
              <a:spLocks noChangeArrowheads="1"/>
            </p:cNvSpPr>
            <p:nvPr/>
          </p:nvSpPr>
          <p:spPr bwMode="auto">
            <a:xfrm>
              <a:off x="3104" y="12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sp>
        <p:nvSpPr>
          <p:cNvPr id="16387" name="Rectangle 58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1020763"/>
          </a:xfrm>
          <a:noFill/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omic Sans MS" pitchFamily="66" charset="0"/>
              </a:rPr>
              <a:t>S-R Master-Slave Flip-Flop</a:t>
            </a:r>
          </a:p>
        </p:txBody>
      </p:sp>
      <p:sp>
        <p:nvSpPr>
          <p:cNvPr id="16388" name="Rectangle 40"/>
          <p:cNvSpPr>
            <a:spLocks noChangeArrowheads="1"/>
          </p:cNvSpPr>
          <p:nvPr/>
        </p:nvSpPr>
        <p:spPr bwMode="auto">
          <a:xfrm>
            <a:off x="2441575" y="976313"/>
            <a:ext cx="138113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tr-TR" sz="1700" i="0" baseline="0" dirty="0">
                <a:solidFill>
                  <a:schemeClr val="accent2"/>
                </a:solidFill>
                <a:latin typeface="Comic Sans MS" pitchFamily="66" charset="0"/>
              </a:rPr>
              <a:t>Y</a:t>
            </a:r>
            <a:endParaRPr lang="en-US" sz="3200" b="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609600" y="3225800"/>
            <a:ext cx="8093075" cy="368300"/>
            <a:chOff x="384" y="944"/>
            <a:chExt cx="5098" cy="232"/>
          </a:xfrm>
        </p:grpSpPr>
        <p:sp>
          <p:nvSpPr>
            <p:cNvPr id="16465" name="Line 4"/>
            <p:cNvSpPr>
              <a:spLocks noChangeShapeType="1"/>
            </p:cNvSpPr>
            <p:nvPr/>
          </p:nvSpPr>
          <p:spPr bwMode="auto">
            <a:xfrm>
              <a:off x="384" y="1176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864" y="944"/>
              <a:ext cx="1540" cy="232"/>
              <a:chOff x="864" y="944"/>
              <a:chExt cx="1540" cy="232"/>
            </a:xfrm>
          </p:grpSpPr>
          <p:sp>
            <p:nvSpPr>
              <p:cNvPr id="16477" name="Line 6"/>
              <p:cNvSpPr>
                <a:spLocks noChangeShapeType="1"/>
              </p:cNvSpPr>
              <p:nvPr/>
            </p:nvSpPr>
            <p:spPr bwMode="auto">
              <a:xfrm flipV="1">
                <a:off x="864" y="956"/>
                <a:ext cx="0" cy="2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478" name="Line 7"/>
              <p:cNvSpPr>
                <a:spLocks noChangeShapeType="1"/>
              </p:cNvSpPr>
              <p:nvPr/>
            </p:nvSpPr>
            <p:spPr bwMode="auto">
              <a:xfrm>
                <a:off x="872" y="952"/>
                <a:ext cx="7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479" name="Line 8"/>
              <p:cNvSpPr>
                <a:spLocks noChangeShapeType="1"/>
              </p:cNvSpPr>
              <p:nvPr/>
            </p:nvSpPr>
            <p:spPr bwMode="auto">
              <a:xfrm>
                <a:off x="1644" y="1176"/>
                <a:ext cx="7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480" name="Line 9"/>
              <p:cNvSpPr>
                <a:spLocks noChangeShapeType="1"/>
              </p:cNvSpPr>
              <p:nvPr/>
            </p:nvSpPr>
            <p:spPr bwMode="auto">
              <a:xfrm>
                <a:off x="1640" y="944"/>
                <a:ext cx="0" cy="23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2394" y="944"/>
              <a:ext cx="1540" cy="232"/>
              <a:chOff x="864" y="944"/>
              <a:chExt cx="1540" cy="232"/>
            </a:xfrm>
          </p:grpSpPr>
          <p:sp>
            <p:nvSpPr>
              <p:cNvPr id="16473" name="Line 11"/>
              <p:cNvSpPr>
                <a:spLocks noChangeShapeType="1"/>
              </p:cNvSpPr>
              <p:nvPr/>
            </p:nvSpPr>
            <p:spPr bwMode="auto">
              <a:xfrm flipV="1">
                <a:off x="864" y="956"/>
                <a:ext cx="0" cy="2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474" name="Line 12"/>
              <p:cNvSpPr>
                <a:spLocks noChangeShapeType="1"/>
              </p:cNvSpPr>
              <p:nvPr/>
            </p:nvSpPr>
            <p:spPr bwMode="auto">
              <a:xfrm>
                <a:off x="872" y="952"/>
                <a:ext cx="7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475" name="Line 13"/>
              <p:cNvSpPr>
                <a:spLocks noChangeShapeType="1"/>
              </p:cNvSpPr>
              <p:nvPr/>
            </p:nvSpPr>
            <p:spPr bwMode="auto">
              <a:xfrm>
                <a:off x="1644" y="1176"/>
                <a:ext cx="7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476" name="Line 14"/>
              <p:cNvSpPr>
                <a:spLocks noChangeShapeType="1"/>
              </p:cNvSpPr>
              <p:nvPr/>
            </p:nvSpPr>
            <p:spPr bwMode="auto">
              <a:xfrm>
                <a:off x="1640" y="944"/>
                <a:ext cx="0" cy="23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3942" y="944"/>
              <a:ext cx="1540" cy="232"/>
              <a:chOff x="864" y="944"/>
              <a:chExt cx="1540" cy="232"/>
            </a:xfrm>
          </p:grpSpPr>
          <p:sp>
            <p:nvSpPr>
              <p:cNvPr id="16469" name="Line 16"/>
              <p:cNvSpPr>
                <a:spLocks noChangeShapeType="1"/>
              </p:cNvSpPr>
              <p:nvPr/>
            </p:nvSpPr>
            <p:spPr bwMode="auto">
              <a:xfrm flipV="1">
                <a:off x="864" y="956"/>
                <a:ext cx="0" cy="2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470" name="Line 17"/>
              <p:cNvSpPr>
                <a:spLocks noChangeShapeType="1"/>
              </p:cNvSpPr>
              <p:nvPr/>
            </p:nvSpPr>
            <p:spPr bwMode="auto">
              <a:xfrm>
                <a:off x="872" y="952"/>
                <a:ext cx="7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471" name="Line 18"/>
              <p:cNvSpPr>
                <a:spLocks noChangeShapeType="1"/>
              </p:cNvSpPr>
              <p:nvPr/>
            </p:nvSpPr>
            <p:spPr bwMode="auto">
              <a:xfrm>
                <a:off x="1644" y="1176"/>
                <a:ext cx="7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472" name="Line 19"/>
              <p:cNvSpPr>
                <a:spLocks noChangeShapeType="1"/>
              </p:cNvSpPr>
              <p:nvPr/>
            </p:nvSpPr>
            <p:spPr bwMode="auto">
              <a:xfrm>
                <a:off x="1640" y="944"/>
                <a:ext cx="0" cy="23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</p:grpSp>
      <p:sp>
        <p:nvSpPr>
          <p:cNvPr id="16390" name="Text Box 20"/>
          <p:cNvSpPr txBox="1">
            <a:spLocks noChangeArrowheads="1"/>
          </p:cNvSpPr>
          <p:nvPr/>
        </p:nvSpPr>
        <p:spPr bwMode="auto">
          <a:xfrm>
            <a:off x="149225" y="3194050"/>
            <a:ext cx="3111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omic Sans MS" pitchFamily="66" charset="0"/>
              </a:rPr>
              <a:t>C</a:t>
            </a:r>
          </a:p>
        </p:txBody>
      </p:sp>
      <p:sp>
        <p:nvSpPr>
          <p:cNvPr id="16391" name="Line 21"/>
          <p:cNvSpPr>
            <a:spLocks noChangeShapeType="1"/>
          </p:cNvSpPr>
          <p:nvPr/>
        </p:nvSpPr>
        <p:spPr bwMode="auto">
          <a:xfrm>
            <a:off x="2603500" y="3022600"/>
            <a:ext cx="0" cy="3162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6392" name="Line 22"/>
          <p:cNvSpPr>
            <a:spLocks noChangeShapeType="1"/>
          </p:cNvSpPr>
          <p:nvPr/>
        </p:nvSpPr>
        <p:spPr bwMode="auto">
          <a:xfrm>
            <a:off x="3797300" y="3035300"/>
            <a:ext cx="0" cy="314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6393" name="Line 25"/>
          <p:cNvSpPr>
            <a:spLocks noChangeShapeType="1"/>
          </p:cNvSpPr>
          <p:nvPr/>
        </p:nvSpPr>
        <p:spPr bwMode="auto">
          <a:xfrm>
            <a:off x="5003800" y="3124200"/>
            <a:ext cx="0" cy="314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6394" name="Line 26"/>
          <p:cNvSpPr>
            <a:spLocks noChangeShapeType="1"/>
          </p:cNvSpPr>
          <p:nvPr/>
        </p:nvSpPr>
        <p:spPr bwMode="auto">
          <a:xfrm>
            <a:off x="6248400" y="3149600"/>
            <a:ext cx="0" cy="314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6395" name="Line 27"/>
          <p:cNvSpPr>
            <a:spLocks noChangeShapeType="1"/>
          </p:cNvSpPr>
          <p:nvPr/>
        </p:nvSpPr>
        <p:spPr bwMode="auto">
          <a:xfrm>
            <a:off x="7493000" y="3111500"/>
            <a:ext cx="0" cy="314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6396" name="Line 28"/>
          <p:cNvSpPr>
            <a:spLocks noChangeShapeType="1"/>
          </p:cNvSpPr>
          <p:nvPr/>
        </p:nvSpPr>
        <p:spPr bwMode="auto">
          <a:xfrm>
            <a:off x="1358900" y="3111500"/>
            <a:ext cx="0" cy="314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6397" name="Text Box 29"/>
          <p:cNvSpPr txBox="1">
            <a:spLocks noChangeArrowheads="1"/>
          </p:cNvSpPr>
          <p:nvPr/>
        </p:nvSpPr>
        <p:spPr bwMode="auto">
          <a:xfrm>
            <a:off x="149225" y="3803650"/>
            <a:ext cx="3270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omic Sans MS" pitchFamily="66" charset="0"/>
              </a:rPr>
              <a:t>S</a:t>
            </a:r>
          </a:p>
        </p:txBody>
      </p:sp>
      <p:sp>
        <p:nvSpPr>
          <p:cNvPr id="16398" name="Text Box 30"/>
          <p:cNvSpPr txBox="1">
            <a:spLocks noChangeArrowheads="1"/>
          </p:cNvSpPr>
          <p:nvPr/>
        </p:nvSpPr>
        <p:spPr bwMode="auto">
          <a:xfrm>
            <a:off x="149225" y="4425950"/>
            <a:ext cx="3159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omic Sans MS" pitchFamily="66" charset="0"/>
              </a:rPr>
              <a:t>R</a:t>
            </a:r>
          </a:p>
        </p:txBody>
      </p:sp>
      <p:sp>
        <p:nvSpPr>
          <p:cNvPr id="16399" name="Text Box 31"/>
          <p:cNvSpPr txBox="1">
            <a:spLocks noChangeArrowheads="1"/>
          </p:cNvSpPr>
          <p:nvPr/>
        </p:nvSpPr>
        <p:spPr bwMode="auto">
          <a:xfrm>
            <a:off x="149225" y="4933950"/>
            <a:ext cx="3143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omic Sans MS" pitchFamily="66" charset="0"/>
              </a:rPr>
              <a:t>Y</a:t>
            </a:r>
          </a:p>
        </p:txBody>
      </p:sp>
      <p:sp>
        <p:nvSpPr>
          <p:cNvPr id="16400" name="Text Box 32"/>
          <p:cNvSpPr txBox="1">
            <a:spLocks noChangeArrowheads="1"/>
          </p:cNvSpPr>
          <p:nvPr/>
        </p:nvSpPr>
        <p:spPr bwMode="auto">
          <a:xfrm>
            <a:off x="149225" y="5619750"/>
            <a:ext cx="3635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omic Sans MS" pitchFamily="66" charset="0"/>
              </a:rPr>
              <a:t>Q</a:t>
            </a:r>
          </a:p>
        </p:txBody>
      </p:sp>
      <p:sp>
        <p:nvSpPr>
          <p:cNvPr id="16401" name="Line 37"/>
          <p:cNvSpPr>
            <a:spLocks noChangeShapeType="1"/>
          </p:cNvSpPr>
          <p:nvPr/>
        </p:nvSpPr>
        <p:spPr bwMode="auto">
          <a:xfrm>
            <a:off x="723900" y="38227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6402" name="Line 38"/>
          <p:cNvSpPr>
            <a:spLocks noChangeShapeType="1"/>
          </p:cNvSpPr>
          <p:nvPr/>
        </p:nvSpPr>
        <p:spPr bwMode="auto">
          <a:xfrm>
            <a:off x="2870200" y="3822700"/>
            <a:ext cx="0" cy="342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6403" name="Line 39"/>
          <p:cNvSpPr>
            <a:spLocks noChangeShapeType="1"/>
          </p:cNvSpPr>
          <p:nvPr/>
        </p:nvSpPr>
        <p:spPr bwMode="auto">
          <a:xfrm>
            <a:off x="2870200" y="4178300"/>
            <a:ext cx="3784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6404" name="Line 43"/>
          <p:cNvSpPr>
            <a:spLocks noChangeShapeType="1"/>
          </p:cNvSpPr>
          <p:nvPr/>
        </p:nvSpPr>
        <p:spPr bwMode="auto">
          <a:xfrm>
            <a:off x="685800" y="4775200"/>
            <a:ext cx="271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6405" name="Line 44"/>
          <p:cNvSpPr>
            <a:spLocks noChangeShapeType="1"/>
          </p:cNvSpPr>
          <p:nvPr/>
        </p:nvSpPr>
        <p:spPr bwMode="auto">
          <a:xfrm flipV="1">
            <a:off x="3403600" y="4419600"/>
            <a:ext cx="0" cy="35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9" name="Group 48"/>
          <p:cNvGrpSpPr>
            <a:grpSpLocks/>
          </p:cNvGrpSpPr>
          <p:nvPr/>
        </p:nvGrpSpPr>
        <p:grpSpPr bwMode="auto">
          <a:xfrm>
            <a:off x="609600" y="5372100"/>
            <a:ext cx="749300" cy="596900"/>
            <a:chOff x="384" y="2296"/>
            <a:chExt cx="472" cy="376"/>
          </a:xfrm>
        </p:grpSpPr>
        <p:sp>
          <p:nvSpPr>
            <p:cNvPr id="16463" name="Line 49"/>
            <p:cNvSpPr>
              <a:spLocks noChangeShapeType="1"/>
            </p:cNvSpPr>
            <p:nvPr/>
          </p:nvSpPr>
          <p:spPr bwMode="auto">
            <a:xfrm>
              <a:off x="432" y="2296"/>
              <a:ext cx="4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6464" name="Line 50"/>
            <p:cNvSpPr>
              <a:spLocks noChangeShapeType="1"/>
            </p:cNvSpPr>
            <p:nvPr/>
          </p:nvSpPr>
          <p:spPr bwMode="auto">
            <a:xfrm>
              <a:off x="384" y="2672"/>
              <a:ext cx="4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0" name="Group 52"/>
          <p:cNvGrpSpPr>
            <a:grpSpLocks/>
          </p:cNvGrpSpPr>
          <p:nvPr/>
        </p:nvGrpSpPr>
        <p:grpSpPr bwMode="auto">
          <a:xfrm>
            <a:off x="1358900" y="5016500"/>
            <a:ext cx="2476500" cy="355600"/>
            <a:chOff x="856" y="2072"/>
            <a:chExt cx="1560" cy="224"/>
          </a:xfrm>
        </p:grpSpPr>
        <p:sp>
          <p:nvSpPr>
            <p:cNvPr id="16461" name="Line 53"/>
            <p:cNvSpPr>
              <a:spLocks noChangeShapeType="1"/>
            </p:cNvSpPr>
            <p:nvPr/>
          </p:nvSpPr>
          <p:spPr bwMode="auto">
            <a:xfrm>
              <a:off x="856" y="2072"/>
              <a:ext cx="1560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6462" name="Line 54"/>
            <p:cNvSpPr>
              <a:spLocks noChangeShapeType="1"/>
            </p:cNvSpPr>
            <p:nvPr/>
          </p:nvSpPr>
          <p:spPr bwMode="auto">
            <a:xfrm flipV="1">
              <a:off x="856" y="2072"/>
              <a:ext cx="0" cy="224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96" name="Oval 55"/>
          <p:cNvSpPr>
            <a:spLocks noChangeArrowheads="1"/>
          </p:cNvSpPr>
          <p:nvPr/>
        </p:nvSpPr>
        <p:spPr bwMode="auto">
          <a:xfrm>
            <a:off x="1308100" y="3708400"/>
            <a:ext cx="114300" cy="203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sz="24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7" name="Freeform 56"/>
          <p:cNvSpPr>
            <a:spLocks/>
          </p:cNvSpPr>
          <p:nvPr/>
        </p:nvSpPr>
        <p:spPr bwMode="auto">
          <a:xfrm>
            <a:off x="1090613" y="3886200"/>
            <a:ext cx="523875" cy="1157288"/>
          </a:xfrm>
          <a:custGeom>
            <a:avLst/>
            <a:gdLst>
              <a:gd name="T0" fmla="*/ 233 w 330"/>
              <a:gd name="T1" fmla="*/ 0 h 729"/>
              <a:gd name="T2" fmla="*/ 289 w 330"/>
              <a:gd name="T3" fmla="*/ 72 h 729"/>
              <a:gd name="T4" fmla="*/ 329 w 330"/>
              <a:gd name="T5" fmla="*/ 168 h 729"/>
              <a:gd name="T6" fmla="*/ 297 w 330"/>
              <a:gd name="T7" fmla="*/ 256 h 729"/>
              <a:gd name="T8" fmla="*/ 241 w 330"/>
              <a:gd name="T9" fmla="*/ 288 h 729"/>
              <a:gd name="T10" fmla="*/ 121 w 330"/>
              <a:gd name="T11" fmla="*/ 360 h 729"/>
              <a:gd name="T12" fmla="*/ 25 w 330"/>
              <a:gd name="T13" fmla="*/ 488 h 729"/>
              <a:gd name="T14" fmla="*/ 9 w 330"/>
              <a:gd name="T15" fmla="*/ 560 h 729"/>
              <a:gd name="T16" fmla="*/ 9 w 330"/>
              <a:gd name="T17" fmla="*/ 624 h 729"/>
              <a:gd name="T18" fmla="*/ 65 w 330"/>
              <a:gd name="T19" fmla="*/ 680 h 729"/>
              <a:gd name="T20" fmla="*/ 137 w 330"/>
              <a:gd name="T21" fmla="*/ 720 h 729"/>
              <a:gd name="T22" fmla="*/ 97 w 330"/>
              <a:gd name="T23" fmla="*/ 624 h 7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30"/>
              <a:gd name="T37" fmla="*/ 0 h 729"/>
              <a:gd name="T38" fmla="*/ 330 w 330"/>
              <a:gd name="T39" fmla="*/ 729 h 7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30" h="729">
                <a:moveTo>
                  <a:pt x="233" y="0"/>
                </a:moveTo>
                <a:cubicBezTo>
                  <a:pt x="253" y="22"/>
                  <a:pt x="273" y="44"/>
                  <a:pt x="289" y="72"/>
                </a:cubicBezTo>
                <a:cubicBezTo>
                  <a:pt x="305" y="100"/>
                  <a:pt x="328" y="137"/>
                  <a:pt x="329" y="168"/>
                </a:cubicBezTo>
                <a:cubicBezTo>
                  <a:pt x="330" y="199"/>
                  <a:pt x="312" y="236"/>
                  <a:pt x="297" y="256"/>
                </a:cubicBezTo>
                <a:cubicBezTo>
                  <a:pt x="282" y="276"/>
                  <a:pt x="270" y="271"/>
                  <a:pt x="241" y="288"/>
                </a:cubicBezTo>
                <a:cubicBezTo>
                  <a:pt x="212" y="305"/>
                  <a:pt x="157" y="327"/>
                  <a:pt x="121" y="360"/>
                </a:cubicBezTo>
                <a:cubicBezTo>
                  <a:pt x="85" y="393"/>
                  <a:pt x="44" y="455"/>
                  <a:pt x="25" y="488"/>
                </a:cubicBezTo>
                <a:cubicBezTo>
                  <a:pt x="6" y="521"/>
                  <a:pt x="12" y="537"/>
                  <a:pt x="9" y="560"/>
                </a:cubicBezTo>
                <a:cubicBezTo>
                  <a:pt x="6" y="583"/>
                  <a:pt x="0" y="604"/>
                  <a:pt x="9" y="624"/>
                </a:cubicBezTo>
                <a:cubicBezTo>
                  <a:pt x="18" y="644"/>
                  <a:pt x="44" y="664"/>
                  <a:pt x="65" y="680"/>
                </a:cubicBezTo>
                <a:cubicBezTo>
                  <a:pt x="86" y="696"/>
                  <a:pt x="132" y="729"/>
                  <a:pt x="137" y="720"/>
                </a:cubicBezTo>
                <a:cubicBezTo>
                  <a:pt x="142" y="711"/>
                  <a:pt x="119" y="667"/>
                  <a:pt x="97" y="624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11" name="Group 58"/>
          <p:cNvGrpSpPr>
            <a:grpSpLocks/>
          </p:cNvGrpSpPr>
          <p:nvPr/>
        </p:nvGrpSpPr>
        <p:grpSpPr bwMode="auto">
          <a:xfrm>
            <a:off x="1358900" y="5588000"/>
            <a:ext cx="2476500" cy="381000"/>
            <a:chOff x="856" y="2432"/>
            <a:chExt cx="1560" cy="240"/>
          </a:xfrm>
        </p:grpSpPr>
        <p:sp>
          <p:nvSpPr>
            <p:cNvPr id="16458" name="Line 59"/>
            <p:cNvSpPr>
              <a:spLocks noChangeShapeType="1"/>
            </p:cNvSpPr>
            <p:nvPr/>
          </p:nvSpPr>
          <p:spPr bwMode="auto">
            <a:xfrm>
              <a:off x="856" y="2672"/>
              <a:ext cx="784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6459" name="Line 60"/>
            <p:cNvSpPr>
              <a:spLocks noChangeShapeType="1"/>
            </p:cNvSpPr>
            <p:nvPr/>
          </p:nvSpPr>
          <p:spPr bwMode="auto">
            <a:xfrm flipV="1">
              <a:off x="1640" y="2432"/>
              <a:ext cx="0" cy="24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6460" name="Line 61"/>
            <p:cNvSpPr>
              <a:spLocks noChangeShapeType="1"/>
            </p:cNvSpPr>
            <p:nvPr/>
          </p:nvSpPr>
          <p:spPr bwMode="auto">
            <a:xfrm>
              <a:off x="1648" y="2448"/>
              <a:ext cx="768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16411" name="Line 70"/>
          <p:cNvSpPr>
            <a:spLocks noChangeShapeType="1"/>
          </p:cNvSpPr>
          <p:nvPr/>
        </p:nvSpPr>
        <p:spPr bwMode="auto">
          <a:xfrm>
            <a:off x="3822700" y="5003800"/>
            <a:ext cx="0" cy="3556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6412" name="Line 71"/>
          <p:cNvSpPr>
            <a:spLocks noChangeShapeType="1"/>
          </p:cNvSpPr>
          <p:nvPr/>
        </p:nvSpPr>
        <p:spPr bwMode="auto">
          <a:xfrm>
            <a:off x="3835400" y="5359400"/>
            <a:ext cx="2806700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10" name="Oval 72"/>
          <p:cNvSpPr>
            <a:spLocks noChangeArrowheads="1"/>
          </p:cNvSpPr>
          <p:nvPr/>
        </p:nvSpPr>
        <p:spPr bwMode="auto">
          <a:xfrm>
            <a:off x="3733800" y="4292600"/>
            <a:ext cx="101600" cy="2413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sz="24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11" name="Freeform 73"/>
          <p:cNvSpPr>
            <a:spLocks/>
          </p:cNvSpPr>
          <p:nvPr/>
        </p:nvSpPr>
        <p:spPr bwMode="auto">
          <a:xfrm>
            <a:off x="3562350" y="4533900"/>
            <a:ext cx="196850" cy="622300"/>
          </a:xfrm>
          <a:custGeom>
            <a:avLst/>
            <a:gdLst>
              <a:gd name="T0" fmla="*/ 124 w 124"/>
              <a:gd name="T1" fmla="*/ 0 h 392"/>
              <a:gd name="T2" fmla="*/ 52 w 124"/>
              <a:gd name="T3" fmla="*/ 96 h 392"/>
              <a:gd name="T4" fmla="*/ 20 w 124"/>
              <a:gd name="T5" fmla="*/ 152 h 392"/>
              <a:gd name="T6" fmla="*/ 4 w 124"/>
              <a:gd name="T7" fmla="*/ 208 h 392"/>
              <a:gd name="T8" fmla="*/ 44 w 124"/>
              <a:gd name="T9" fmla="*/ 312 h 392"/>
              <a:gd name="T10" fmla="*/ 116 w 124"/>
              <a:gd name="T11" fmla="*/ 392 h 3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4"/>
              <a:gd name="T19" fmla="*/ 0 h 392"/>
              <a:gd name="T20" fmla="*/ 124 w 124"/>
              <a:gd name="T21" fmla="*/ 392 h 3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4" h="392">
                <a:moveTo>
                  <a:pt x="124" y="0"/>
                </a:moveTo>
                <a:cubicBezTo>
                  <a:pt x="96" y="35"/>
                  <a:pt x="69" y="71"/>
                  <a:pt x="52" y="96"/>
                </a:cubicBezTo>
                <a:cubicBezTo>
                  <a:pt x="35" y="121"/>
                  <a:pt x="28" y="133"/>
                  <a:pt x="20" y="152"/>
                </a:cubicBezTo>
                <a:cubicBezTo>
                  <a:pt x="12" y="171"/>
                  <a:pt x="0" y="181"/>
                  <a:pt x="4" y="208"/>
                </a:cubicBezTo>
                <a:cubicBezTo>
                  <a:pt x="8" y="235"/>
                  <a:pt x="25" y="281"/>
                  <a:pt x="44" y="312"/>
                </a:cubicBezTo>
                <a:cubicBezTo>
                  <a:pt x="63" y="343"/>
                  <a:pt x="103" y="376"/>
                  <a:pt x="116" y="392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12" name="Line 74"/>
          <p:cNvSpPr>
            <a:spLocks noChangeShapeType="1"/>
          </p:cNvSpPr>
          <p:nvPr/>
        </p:nvSpPr>
        <p:spPr bwMode="auto">
          <a:xfrm>
            <a:off x="3683000" y="5080000"/>
            <a:ext cx="16510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grpSp>
        <p:nvGrpSpPr>
          <p:cNvPr id="12" name="Group 76"/>
          <p:cNvGrpSpPr>
            <a:grpSpLocks/>
          </p:cNvGrpSpPr>
          <p:nvPr/>
        </p:nvGrpSpPr>
        <p:grpSpPr bwMode="auto">
          <a:xfrm>
            <a:off x="3822700" y="5613400"/>
            <a:ext cx="2413000" cy="393700"/>
            <a:chOff x="2408" y="2448"/>
            <a:chExt cx="1520" cy="248"/>
          </a:xfrm>
        </p:grpSpPr>
        <p:sp>
          <p:nvSpPr>
            <p:cNvPr id="16455" name="Line 77"/>
            <p:cNvSpPr>
              <a:spLocks noChangeShapeType="1"/>
            </p:cNvSpPr>
            <p:nvPr/>
          </p:nvSpPr>
          <p:spPr bwMode="auto">
            <a:xfrm>
              <a:off x="2408" y="2448"/>
              <a:ext cx="728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6456" name="Line 78"/>
            <p:cNvSpPr>
              <a:spLocks noChangeShapeType="1"/>
            </p:cNvSpPr>
            <p:nvPr/>
          </p:nvSpPr>
          <p:spPr bwMode="auto">
            <a:xfrm>
              <a:off x="3152" y="2448"/>
              <a:ext cx="0" cy="24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6457" name="Line 79"/>
            <p:cNvSpPr>
              <a:spLocks noChangeShapeType="1"/>
            </p:cNvSpPr>
            <p:nvPr/>
          </p:nvSpPr>
          <p:spPr bwMode="auto">
            <a:xfrm>
              <a:off x="3152" y="2672"/>
              <a:ext cx="776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16417" name="Line 84"/>
          <p:cNvSpPr>
            <a:spLocks noChangeShapeType="1"/>
          </p:cNvSpPr>
          <p:nvPr/>
        </p:nvSpPr>
        <p:spPr bwMode="auto">
          <a:xfrm>
            <a:off x="6235700" y="5969000"/>
            <a:ext cx="1244600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6418" name="Line 89"/>
          <p:cNvSpPr>
            <a:spLocks noChangeShapeType="1"/>
          </p:cNvSpPr>
          <p:nvPr/>
        </p:nvSpPr>
        <p:spPr bwMode="auto">
          <a:xfrm>
            <a:off x="685800" y="4775200"/>
            <a:ext cx="271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6419" name="Line 90"/>
          <p:cNvSpPr>
            <a:spLocks noChangeShapeType="1"/>
          </p:cNvSpPr>
          <p:nvPr/>
        </p:nvSpPr>
        <p:spPr bwMode="auto">
          <a:xfrm flipV="1">
            <a:off x="3403600" y="4419600"/>
            <a:ext cx="0" cy="35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6420" name="Line 91"/>
          <p:cNvSpPr>
            <a:spLocks noChangeShapeType="1"/>
          </p:cNvSpPr>
          <p:nvPr/>
        </p:nvSpPr>
        <p:spPr bwMode="auto">
          <a:xfrm>
            <a:off x="3416300" y="4419600"/>
            <a:ext cx="238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6421" name="Line 92"/>
          <p:cNvSpPr>
            <a:spLocks noChangeShapeType="1"/>
          </p:cNvSpPr>
          <p:nvPr/>
        </p:nvSpPr>
        <p:spPr bwMode="auto">
          <a:xfrm>
            <a:off x="5803900" y="4419600"/>
            <a:ext cx="0" cy="35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6422" name="Line 93"/>
          <p:cNvSpPr>
            <a:spLocks noChangeShapeType="1"/>
          </p:cNvSpPr>
          <p:nvPr/>
        </p:nvSpPr>
        <p:spPr bwMode="auto">
          <a:xfrm>
            <a:off x="5816600" y="4775200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13" name="Group 112"/>
          <p:cNvGrpSpPr>
            <a:grpSpLocks/>
          </p:cNvGrpSpPr>
          <p:nvPr/>
        </p:nvGrpSpPr>
        <p:grpSpPr bwMode="auto">
          <a:xfrm>
            <a:off x="7493000" y="5613400"/>
            <a:ext cx="1231900" cy="368300"/>
            <a:chOff x="4720" y="2448"/>
            <a:chExt cx="776" cy="232"/>
          </a:xfrm>
        </p:grpSpPr>
        <p:sp>
          <p:nvSpPr>
            <p:cNvPr id="16453" name="Line 98"/>
            <p:cNvSpPr>
              <a:spLocks noChangeShapeType="1"/>
            </p:cNvSpPr>
            <p:nvPr/>
          </p:nvSpPr>
          <p:spPr bwMode="auto">
            <a:xfrm flipV="1">
              <a:off x="4720" y="2448"/>
              <a:ext cx="0" cy="23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6454" name="Line 99"/>
            <p:cNvSpPr>
              <a:spLocks noChangeShapeType="1"/>
            </p:cNvSpPr>
            <p:nvPr/>
          </p:nvSpPr>
          <p:spPr bwMode="auto">
            <a:xfrm>
              <a:off x="4728" y="2448"/>
              <a:ext cx="7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4" name="Group 111"/>
          <p:cNvGrpSpPr>
            <a:grpSpLocks/>
          </p:cNvGrpSpPr>
          <p:nvPr/>
        </p:nvGrpSpPr>
        <p:grpSpPr bwMode="auto">
          <a:xfrm>
            <a:off x="6654800" y="5003800"/>
            <a:ext cx="1739900" cy="368300"/>
            <a:chOff x="4192" y="2064"/>
            <a:chExt cx="1096" cy="232"/>
          </a:xfrm>
        </p:grpSpPr>
        <p:sp>
          <p:nvSpPr>
            <p:cNvPr id="16451" name="Line 96"/>
            <p:cNvSpPr>
              <a:spLocks noChangeShapeType="1"/>
            </p:cNvSpPr>
            <p:nvPr/>
          </p:nvSpPr>
          <p:spPr bwMode="auto">
            <a:xfrm flipV="1">
              <a:off x="4192" y="2064"/>
              <a:ext cx="0" cy="23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6452" name="Line 97"/>
            <p:cNvSpPr>
              <a:spLocks noChangeShapeType="1"/>
            </p:cNvSpPr>
            <p:nvPr/>
          </p:nvSpPr>
          <p:spPr bwMode="auto">
            <a:xfrm>
              <a:off x="4200" y="2064"/>
              <a:ext cx="108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144" name="Oval 62"/>
          <p:cNvSpPr>
            <a:spLocks noChangeArrowheads="1"/>
          </p:cNvSpPr>
          <p:nvPr/>
        </p:nvSpPr>
        <p:spPr bwMode="auto">
          <a:xfrm>
            <a:off x="2565400" y="4914900"/>
            <a:ext cx="101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sz="24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45" name="Freeform 63"/>
          <p:cNvSpPr>
            <a:spLocks/>
          </p:cNvSpPr>
          <p:nvPr/>
        </p:nvSpPr>
        <p:spPr bwMode="auto">
          <a:xfrm>
            <a:off x="2427288" y="5092700"/>
            <a:ext cx="441325" cy="749300"/>
          </a:xfrm>
          <a:custGeom>
            <a:avLst/>
            <a:gdLst>
              <a:gd name="T0" fmla="*/ 183 w 278"/>
              <a:gd name="T1" fmla="*/ 0 h 472"/>
              <a:gd name="T2" fmla="*/ 239 w 278"/>
              <a:gd name="T3" fmla="*/ 48 h 472"/>
              <a:gd name="T4" fmla="*/ 271 w 278"/>
              <a:gd name="T5" fmla="*/ 120 h 472"/>
              <a:gd name="T6" fmla="*/ 199 w 278"/>
              <a:gd name="T7" fmla="*/ 176 h 472"/>
              <a:gd name="T8" fmla="*/ 143 w 278"/>
              <a:gd name="T9" fmla="*/ 208 h 472"/>
              <a:gd name="T10" fmla="*/ 39 w 278"/>
              <a:gd name="T11" fmla="*/ 336 h 472"/>
              <a:gd name="T12" fmla="*/ 7 w 278"/>
              <a:gd name="T13" fmla="*/ 408 h 472"/>
              <a:gd name="T14" fmla="*/ 79 w 278"/>
              <a:gd name="T15" fmla="*/ 472 h 4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78"/>
              <a:gd name="T25" fmla="*/ 0 h 472"/>
              <a:gd name="T26" fmla="*/ 278 w 278"/>
              <a:gd name="T27" fmla="*/ 472 h 47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78" h="472">
                <a:moveTo>
                  <a:pt x="183" y="0"/>
                </a:moveTo>
                <a:cubicBezTo>
                  <a:pt x="203" y="14"/>
                  <a:pt x="224" y="28"/>
                  <a:pt x="239" y="48"/>
                </a:cubicBezTo>
                <a:cubicBezTo>
                  <a:pt x="254" y="68"/>
                  <a:pt x="278" y="99"/>
                  <a:pt x="271" y="120"/>
                </a:cubicBezTo>
                <a:cubicBezTo>
                  <a:pt x="264" y="141"/>
                  <a:pt x="220" y="161"/>
                  <a:pt x="199" y="176"/>
                </a:cubicBezTo>
                <a:cubicBezTo>
                  <a:pt x="178" y="191"/>
                  <a:pt x="170" y="181"/>
                  <a:pt x="143" y="208"/>
                </a:cubicBezTo>
                <a:cubicBezTo>
                  <a:pt x="116" y="235"/>
                  <a:pt x="62" y="303"/>
                  <a:pt x="39" y="336"/>
                </a:cubicBezTo>
                <a:cubicBezTo>
                  <a:pt x="16" y="369"/>
                  <a:pt x="0" y="385"/>
                  <a:pt x="7" y="408"/>
                </a:cubicBezTo>
                <a:cubicBezTo>
                  <a:pt x="14" y="431"/>
                  <a:pt x="46" y="451"/>
                  <a:pt x="79" y="472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6" name="Line 65"/>
          <p:cNvSpPr>
            <a:spLocks noChangeShapeType="1"/>
          </p:cNvSpPr>
          <p:nvPr/>
        </p:nvSpPr>
        <p:spPr bwMode="auto">
          <a:xfrm>
            <a:off x="2501900" y="5676900"/>
            <a:ext cx="635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7" name="Line 80"/>
          <p:cNvSpPr>
            <a:spLocks noChangeShapeType="1"/>
          </p:cNvSpPr>
          <p:nvPr/>
        </p:nvSpPr>
        <p:spPr bwMode="auto">
          <a:xfrm>
            <a:off x="5016500" y="5448300"/>
            <a:ext cx="0" cy="1143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48" name="Oval 81"/>
          <p:cNvSpPr>
            <a:spLocks noChangeArrowheads="1"/>
          </p:cNvSpPr>
          <p:nvPr/>
        </p:nvSpPr>
        <p:spPr bwMode="auto">
          <a:xfrm>
            <a:off x="4940300" y="5257800"/>
            <a:ext cx="139700" cy="139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sz="24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49" name="Oval 103"/>
          <p:cNvSpPr>
            <a:spLocks noChangeArrowheads="1"/>
          </p:cNvSpPr>
          <p:nvPr/>
        </p:nvSpPr>
        <p:spPr bwMode="auto">
          <a:xfrm>
            <a:off x="6616700" y="3746500"/>
            <a:ext cx="114300" cy="203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sz="24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50" name="Freeform 104"/>
          <p:cNvSpPr>
            <a:spLocks/>
          </p:cNvSpPr>
          <p:nvPr/>
        </p:nvSpPr>
        <p:spPr bwMode="auto">
          <a:xfrm>
            <a:off x="6361113" y="3937000"/>
            <a:ext cx="523875" cy="1157288"/>
          </a:xfrm>
          <a:custGeom>
            <a:avLst/>
            <a:gdLst>
              <a:gd name="T0" fmla="*/ 233 w 330"/>
              <a:gd name="T1" fmla="*/ 0 h 729"/>
              <a:gd name="T2" fmla="*/ 289 w 330"/>
              <a:gd name="T3" fmla="*/ 72 h 729"/>
              <a:gd name="T4" fmla="*/ 329 w 330"/>
              <a:gd name="T5" fmla="*/ 168 h 729"/>
              <a:gd name="T6" fmla="*/ 297 w 330"/>
              <a:gd name="T7" fmla="*/ 256 h 729"/>
              <a:gd name="T8" fmla="*/ 241 w 330"/>
              <a:gd name="T9" fmla="*/ 288 h 729"/>
              <a:gd name="T10" fmla="*/ 121 w 330"/>
              <a:gd name="T11" fmla="*/ 360 h 729"/>
              <a:gd name="T12" fmla="*/ 25 w 330"/>
              <a:gd name="T13" fmla="*/ 488 h 729"/>
              <a:gd name="T14" fmla="*/ 9 w 330"/>
              <a:gd name="T15" fmla="*/ 560 h 729"/>
              <a:gd name="T16" fmla="*/ 9 w 330"/>
              <a:gd name="T17" fmla="*/ 624 h 729"/>
              <a:gd name="T18" fmla="*/ 65 w 330"/>
              <a:gd name="T19" fmla="*/ 680 h 729"/>
              <a:gd name="T20" fmla="*/ 137 w 330"/>
              <a:gd name="T21" fmla="*/ 720 h 729"/>
              <a:gd name="T22" fmla="*/ 97 w 330"/>
              <a:gd name="T23" fmla="*/ 624 h 7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30"/>
              <a:gd name="T37" fmla="*/ 0 h 729"/>
              <a:gd name="T38" fmla="*/ 330 w 330"/>
              <a:gd name="T39" fmla="*/ 729 h 72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30" h="729">
                <a:moveTo>
                  <a:pt x="233" y="0"/>
                </a:moveTo>
                <a:cubicBezTo>
                  <a:pt x="253" y="22"/>
                  <a:pt x="273" y="44"/>
                  <a:pt x="289" y="72"/>
                </a:cubicBezTo>
                <a:cubicBezTo>
                  <a:pt x="305" y="100"/>
                  <a:pt x="328" y="137"/>
                  <a:pt x="329" y="168"/>
                </a:cubicBezTo>
                <a:cubicBezTo>
                  <a:pt x="330" y="199"/>
                  <a:pt x="312" y="236"/>
                  <a:pt x="297" y="256"/>
                </a:cubicBezTo>
                <a:cubicBezTo>
                  <a:pt x="282" y="276"/>
                  <a:pt x="270" y="271"/>
                  <a:pt x="241" y="288"/>
                </a:cubicBezTo>
                <a:cubicBezTo>
                  <a:pt x="212" y="305"/>
                  <a:pt x="157" y="327"/>
                  <a:pt x="121" y="360"/>
                </a:cubicBezTo>
                <a:cubicBezTo>
                  <a:pt x="85" y="393"/>
                  <a:pt x="44" y="455"/>
                  <a:pt x="25" y="488"/>
                </a:cubicBezTo>
                <a:cubicBezTo>
                  <a:pt x="6" y="521"/>
                  <a:pt x="12" y="537"/>
                  <a:pt x="9" y="560"/>
                </a:cubicBezTo>
                <a:cubicBezTo>
                  <a:pt x="6" y="583"/>
                  <a:pt x="0" y="604"/>
                  <a:pt x="9" y="624"/>
                </a:cubicBezTo>
                <a:cubicBezTo>
                  <a:pt x="18" y="644"/>
                  <a:pt x="44" y="664"/>
                  <a:pt x="65" y="680"/>
                </a:cubicBezTo>
                <a:cubicBezTo>
                  <a:pt x="86" y="696"/>
                  <a:pt x="132" y="729"/>
                  <a:pt x="137" y="720"/>
                </a:cubicBezTo>
                <a:cubicBezTo>
                  <a:pt x="142" y="711"/>
                  <a:pt x="119" y="667"/>
                  <a:pt x="97" y="624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51" name="Oval 109"/>
          <p:cNvSpPr>
            <a:spLocks noChangeArrowheads="1"/>
          </p:cNvSpPr>
          <p:nvPr/>
        </p:nvSpPr>
        <p:spPr bwMode="auto">
          <a:xfrm>
            <a:off x="6375400" y="3073400"/>
            <a:ext cx="787400" cy="27686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tr-TR" sz="24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52" name="Oval 100"/>
          <p:cNvSpPr>
            <a:spLocks noChangeArrowheads="1"/>
          </p:cNvSpPr>
          <p:nvPr/>
        </p:nvSpPr>
        <p:spPr bwMode="auto">
          <a:xfrm>
            <a:off x="7416800" y="4889500"/>
            <a:ext cx="88900" cy="21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sz="240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53" name="Freeform 101"/>
          <p:cNvSpPr>
            <a:spLocks/>
          </p:cNvSpPr>
          <p:nvPr/>
        </p:nvSpPr>
        <p:spPr bwMode="auto">
          <a:xfrm>
            <a:off x="7270750" y="5041900"/>
            <a:ext cx="196850" cy="622300"/>
          </a:xfrm>
          <a:custGeom>
            <a:avLst/>
            <a:gdLst>
              <a:gd name="T0" fmla="*/ 124 w 124"/>
              <a:gd name="T1" fmla="*/ 0 h 392"/>
              <a:gd name="T2" fmla="*/ 52 w 124"/>
              <a:gd name="T3" fmla="*/ 96 h 392"/>
              <a:gd name="T4" fmla="*/ 20 w 124"/>
              <a:gd name="T5" fmla="*/ 152 h 392"/>
              <a:gd name="T6" fmla="*/ 4 w 124"/>
              <a:gd name="T7" fmla="*/ 208 h 392"/>
              <a:gd name="T8" fmla="*/ 44 w 124"/>
              <a:gd name="T9" fmla="*/ 312 h 392"/>
              <a:gd name="T10" fmla="*/ 116 w 124"/>
              <a:gd name="T11" fmla="*/ 392 h 3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4"/>
              <a:gd name="T19" fmla="*/ 0 h 392"/>
              <a:gd name="T20" fmla="*/ 124 w 124"/>
              <a:gd name="T21" fmla="*/ 392 h 3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4" h="392">
                <a:moveTo>
                  <a:pt x="124" y="0"/>
                </a:moveTo>
                <a:cubicBezTo>
                  <a:pt x="96" y="35"/>
                  <a:pt x="69" y="71"/>
                  <a:pt x="52" y="96"/>
                </a:cubicBezTo>
                <a:cubicBezTo>
                  <a:pt x="35" y="121"/>
                  <a:pt x="28" y="133"/>
                  <a:pt x="20" y="152"/>
                </a:cubicBezTo>
                <a:cubicBezTo>
                  <a:pt x="12" y="171"/>
                  <a:pt x="0" y="181"/>
                  <a:pt x="4" y="208"/>
                </a:cubicBezTo>
                <a:cubicBezTo>
                  <a:pt x="8" y="235"/>
                  <a:pt x="25" y="281"/>
                  <a:pt x="44" y="312"/>
                </a:cubicBezTo>
                <a:cubicBezTo>
                  <a:pt x="63" y="343"/>
                  <a:pt x="103" y="376"/>
                  <a:pt x="116" y="392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54" name="Line 102"/>
          <p:cNvSpPr>
            <a:spLocks noChangeShapeType="1"/>
          </p:cNvSpPr>
          <p:nvPr/>
        </p:nvSpPr>
        <p:spPr bwMode="auto">
          <a:xfrm>
            <a:off x="7340600" y="5537200"/>
            <a:ext cx="16510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grpSp>
        <p:nvGrpSpPr>
          <p:cNvPr id="17" name="Group 149"/>
          <p:cNvGrpSpPr>
            <a:grpSpLocks/>
          </p:cNvGrpSpPr>
          <p:nvPr/>
        </p:nvGrpSpPr>
        <p:grpSpPr bwMode="auto">
          <a:xfrm>
            <a:off x="6654800" y="2998788"/>
            <a:ext cx="1985963" cy="1204912"/>
            <a:chOff x="6667500" y="1272209"/>
            <a:chExt cx="1985201" cy="1204291"/>
          </a:xfrm>
        </p:grpSpPr>
        <p:grpSp>
          <p:nvGrpSpPr>
            <p:cNvPr id="18" name="Group 110"/>
            <p:cNvGrpSpPr>
              <a:grpSpLocks/>
            </p:cNvGrpSpPr>
            <p:nvPr/>
          </p:nvGrpSpPr>
          <p:grpSpPr bwMode="auto">
            <a:xfrm>
              <a:off x="6667500" y="2082800"/>
              <a:ext cx="1765300" cy="393700"/>
              <a:chOff x="4200" y="1312"/>
              <a:chExt cx="1112" cy="248"/>
            </a:xfrm>
          </p:grpSpPr>
          <p:sp>
            <p:nvSpPr>
              <p:cNvPr id="16443" name="Line 40"/>
              <p:cNvSpPr>
                <a:spLocks noChangeShapeType="1"/>
              </p:cNvSpPr>
              <p:nvPr/>
            </p:nvSpPr>
            <p:spPr bwMode="auto">
              <a:xfrm flipV="1">
                <a:off x="4464" y="1320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444" name="Line 41"/>
              <p:cNvSpPr>
                <a:spLocks noChangeShapeType="1"/>
              </p:cNvSpPr>
              <p:nvPr/>
            </p:nvSpPr>
            <p:spPr bwMode="auto">
              <a:xfrm>
                <a:off x="4472" y="1552"/>
                <a:ext cx="8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445" name="Line 86"/>
              <p:cNvSpPr>
                <a:spLocks noChangeShapeType="1"/>
              </p:cNvSpPr>
              <p:nvPr/>
            </p:nvSpPr>
            <p:spPr bwMode="auto">
              <a:xfrm flipV="1">
                <a:off x="4200" y="1312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446" name="Line 87"/>
              <p:cNvSpPr>
                <a:spLocks noChangeShapeType="1"/>
              </p:cNvSpPr>
              <p:nvPr/>
            </p:nvSpPr>
            <p:spPr bwMode="auto">
              <a:xfrm>
                <a:off x="4200" y="1320"/>
                <a:ext cx="256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16441" name="TextBox 146"/>
            <p:cNvSpPr txBox="1">
              <a:spLocks noChangeArrowheads="1"/>
            </p:cNvSpPr>
            <p:nvPr/>
          </p:nvSpPr>
          <p:spPr bwMode="auto">
            <a:xfrm>
              <a:off x="7680960" y="1272209"/>
              <a:ext cx="97174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Glitch</a:t>
              </a:r>
            </a:p>
          </p:txBody>
        </p:sp>
        <p:cxnSp>
          <p:nvCxnSpPr>
            <p:cNvPr id="16442" name="Straight Arrow Connector 148"/>
            <p:cNvCxnSpPr>
              <a:cxnSpLocks noChangeShapeType="1"/>
            </p:cNvCxnSpPr>
            <p:nvPr/>
          </p:nvCxnSpPr>
          <p:spPr bwMode="auto">
            <a:xfrm flipH="1">
              <a:off x="6989197" y="1669774"/>
              <a:ext cx="858740" cy="55659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165" name="164 Metin kutusu"/>
          <p:cNvSpPr txBox="1">
            <a:spLocks noChangeArrowheads="1"/>
          </p:cNvSpPr>
          <p:nvPr/>
        </p:nvSpPr>
        <p:spPr bwMode="auto">
          <a:xfrm>
            <a:off x="5194300" y="1511300"/>
            <a:ext cx="31877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sz="2000" baseline="0" dirty="0" smtClean="0">
                <a:solidFill>
                  <a:srgbClr val="FF0000"/>
                </a:solidFill>
                <a:latin typeface="Comic Sans MS" pitchFamily="66" charset="0"/>
              </a:rPr>
              <a:t>1s </a:t>
            </a:r>
            <a:r>
              <a:rPr lang="tr-TR" sz="2000" baseline="0" dirty="0" err="1" smtClean="0">
                <a:solidFill>
                  <a:srgbClr val="FF0000"/>
                </a:solidFill>
                <a:latin typeface="Comic Sans MS" pitchFamily="66" charset="0"/>
              </a:rPr>
              <a:t>Catching</a:t>
            </a:r>
            <a:r>
              <a:rPr lang="tr-TR" sz="2000" baseline="0" dirty="0" smtClean="0">
                <a:solidFill>
                  <a:srgbClr val="FF0000"/>
                </a:solidFill>
                <a:latin typeface="Comic Sans MS" pitchFamily="66" charset="0"/>
              </a:rPr>
              <a:t> Problem</a:t>
            </a:r>
            <a:endParaRPr lang="tr-TR" sz="3200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35" name="Rectangle 40"/>
          <p:cNvSpPr>
            <a:spLocks noChangeArrowheads="1"/>
          </p:cNvSpPr>
          <p:nvPr/>
        </p:nvSpPr>
        <p:spPr bwMode="auto">
          <a:xfrm>
            <a:off x="1336675" y="2309813"/>
            <a:ext cx="74860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tr-TR" sz="1700" i="0" baseline="0" dirty="0" err="1" smtClean="0">
                <a:solidFill>
                  <a:srgbClr val="FF0000"/>
                </a:solidFill>
                <a:latin typeface="Comic Sans MS" pitchFamily="66" charset="0"/>
              </a:rPr>
              <a:t>Master</a:t>
            </a:r>
            <a:endParaRPr lang="en-US" sz="3200" b="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36" name="Rectangle 40"/>
          <p:cNvSpPr>
            <a:spLocks noChangeArrowheads="1"/>
          </p:cNvSpPr>
          <p:nvPr/>
        </p:nvSpPr>
        <p:spPr bwMode="auto">
          <a:xfrm>
            <a:off x="3089275" y="2335213"/>
            <a:ext cx="55944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tr-TR" sz="1700" i="0" baseline="0" dirty="0" err="1" smtClean="0">
                <a:solidFill>
                  <a:schemeClr val="accent2"/>
                </a:solidFill>
                <a:latin typeface="Comic Sans MS" pitchFamily="66" charset="0"/>
              </a:rPr>
              <a:t>Slave</a:t>
            </a:r>
            <a:endParaRPr lang="en-US" sz="3200" b="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37" name="136 Metin kutusu"/>
          <p:cNvSpPr txBox="1">
            <a:spLocks noChangeArrowheads="1"/>
          </p:cNvSpPr>
          <p:nvPr/>
        </p:nvSpPr>
        <p:spPr bwMode="auto">
          <a:xfrm>
            <a:off x="5156200" y="2019300"/>
            <a:ext cx="31877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sz="2000" baseline="0" dirty="0" smtClean="0">
                <a:solidFill>
                  <a:schemeClr val="tx2"/>
                </a:solidFill>
                <a:latin typeface="Comic Sans MS" pitchFamily="66" charset="0"/>
              </a:rPr>
              <a:t>S </a:t>
            </a:r>
            <a:r>
              <a:rPr lang="tr-TR" sz="2000" baseline="0" dirty="0" err="1" smtClean="0">
                <a:solidFill>
                  <a:schemeClr val="tx2"/>
                </a:solidFill>
                <a:latin typeface="Comic Sans MS" pitchFamily="66" charset="0"/>
              </a:rPr>
              <a:t>and</a:t>
            </a:r>
            <a:r>
              <a:rPr lang="tr-TR" sz="2000" baseline="0" dirty="0" smtClean="0">
                <a:solidFill>
                  <a:schemeClr val="tx2"/>
                </a:solidFill>
                <a:latin typeface="Comic Sans MS" pitchFamily="66" charset="0"/>
              </a:rPr>
              <a:t> R </a:t>
            </a:r>
            <a:r>
              <a:rPr lang="tr-TR" sz="2000" baseline="0" dirty="0" err="1" smtClean="0">
                <a:solidFill>
                  <a:schemeClr val="tx2"/>
                </a:solidFill>
                <a:latin typeface="Comic Sans MS" pitchFamily="66" charset="0"/>
              </a:rPr>
              <a:t>must</a:t>
            </a:r>
            <a:r>
              <a:rPr lang="tr-TR" sz="2000" baseline="0" dirty="0" smtClean="0">
                <a:solidFill>
                  <a:schemeClr val="tx2"/>
                </a:solidFill>
                <a:latin typeface="Comic Sans MS" pitchFamily="66" charset="0"/>
              </a:rPr>
              <a:t> be </a:t>
            </a:r>
            <a:r>
              <a:rPr lang="tr-TR" sz="2000" baseline="0" dirty="0" err="1" smtClean="0">
                <a:solidFill>
                  <a:schemeClr val="tx2"/>
                </a:solidFill>
                <a:latin typeface="Comic Sans MS" pitchFamily="66" charset="0"/>
              </a:rPr>
              <a:t>stable</a:t>
            </a:r>
            <a:r>
              <a:rPr lang="tr-TR" sz="2000" baseline="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tr-TR" sz="2000" baseline="0" dirty="0" err="1" smtClean="0">
                <a:solidFill>
                  <a:schemeClr val="tx2"/>
                </a:solidFill>
                <a:latin typeface="Comic Sans MS" pitchFamily="66" charset="0"/>
              </a:rPr>
              <a:t>during</a:t>
            </a:r>
            <a:r>
              <a:rPr lang="tr-TR" sz="2000" baseline="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tr-TR" sz="2000" baseline="0" dirty="0" err="1" smtClean="0">
                <a:solidFill>
                  <a:schemeClr val="tx2"/>
                </a:solidFill>
                <a:latin typeface="Comic Sans MS" pitchFamily="66" charset="0"/>
              </a:rPr>
              <a:t>clock</a:t>
            </a:r>
            <a:r>
              <a:rPr lang="tr-TR" sz="2000" baseline="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tr-TR" sz="2000" baseline="0" dirty="0" err="1" smtClean="0">
                <a:solidFill>
                  <a:schemeClr val="tx2"/>
                </a:solidFill>
                <a:latin typeface="Comic Sans MS" pitchFamily="66" charset="0"/>
              </a:rPr>
              <a:t>pulse</a:t>
            </a:r>
            <a:r>
              <a:rPr lang="tr-TR" sz="2000" baseline="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tr-TR" sz="2000" baseline="0" dirty="0" err="1" smtClean="0">
                <a:solidFill>
                  <a:schemeClr val="tx2"/>
                </a:solidFill>
                <a:latin typeface="Comic Sans MS" pitchFamily="66" charset="0"/>
              </a:rPr>
              <a:t>for</a:t>
            </a:r>
            <a:r>
              <a:rPr lang="tr-TR" sz="2000" baseline="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tr-TR" sz="2000" baseline="0" dirty="0" err="1" smtClean="0">
                <a:solidFill>
                  <a:schemeClr val="tx2"/>
                </a:solidFill>
                <a:latin typeface="Comic Sans MS" pitchFamily="66" charset="0"/>
              </a:rPr>
              <a:t>the</a:t>
            </a:r>
            <a:r>
              <a:rPr lang="tr-TR" sz="2000" baseline="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tr-TR" sz="2000" baseline="0" dirty="0" err="1" smtClean="0">
                <a:solidFill>
                  <a:schemeClr val="tx2"/>
                </a:solidFill>
                <a:latin typeface="Comic Sans MS" pitchFamily="66" charset="0"/>
              </a:rPr>
              <a:t>correct</a:t>
            </a:r>
            <a:r>
              <a:rPr lang="tr-TR" sz="2000" baseline="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tr-TR" sz="2000" baseline="0" dirty="0" err="1" smtClean="0">
                <a:solidFill>
                  <a:schemeClr val="tx2"/>
                </a:solidFill>
                <a:latin typeface="Comic Sans MS" pitchFamily="66" charset="0"/>
              </a:rPr>
              <a:t>operation</a:t>
            </a:r>
            <a:endParaRPr lang="tr-TR" sz="32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38" name="137 Metin kutusu"/>
          <p:cNvSpPr txBox="1">
            <a:spLocks noChangeArrowheads="1"/>
          </p:cNvSpPr>
          <p:nvPr/>
        </p:nvSpPr>
        <p:spPr bwMode="auto">
          <a:xfrm>
            <a:off x="6732240" y="332656"/>
            <a:ext cx="24117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b="1" u="sng" baseline="0" dirty="0" smtClean="0">
                <a:solidFill>
                  <a:srgbClr val="3333FF"/>
                </a:solidFill>
                <a:latin typeface="Comic Sans MS" pitchFamily="66" charset="0"/>
              </a:rPr>
              <a:t>PULSE TRIGGERED</a:t>
            </a:r>
            <a:endParaRPr lang="tr-TR" b="1" u="sng" dirty="0">
              <a:solidFill>
                <a:srgbClr val="3333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  <p:bldP spid="110" grpId="0" animBg="1"/>
      <p:bldP spid="111" grpId="0" animBg="1"/>
      <p:bldP spid="112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latin typeface="Comic Sans MS" pitchFamily="66" charset="0"/>
              </a:rPr>
              <a:t>Negative Edge Triggered </a:t>
            </a:r>
            <a:r>
              <a:rPr lang="tr-TR" sz="3200" b="1" dirty="0" smtClean="0">
                <a:solidFill>
                  <a:srgbClr val="FF0000"/>
                </a:solidFill>
                <a:latin typeface="Comic Sans MS" pitchFamily="66" charset="0"/>
              </a:rPr>
              <a:t>D </a:t>
            </a:r>
            <a:r>
              <a:rPr lang="en-US" sz="3200" b="1" dirty="0" smtClean="0">
                <a:solidFill>
                  <a:srgbClr val="FF0000"/>
                </a:solidFill>
                <a:latin typeface="Comic Sans MS" pitchFamily="66" charset="0"/>
              </a:rPr>
              <a:t>Flip-Flop</a:t>
            </a:r>
            <a:endParaRPr lang="en-US" sz="32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10" name="Text Box 17"/>
          <p:cNvSpPr txBox="1">
            <a:spLocks noChangeArrowheads="1"/>
          </p:cNvSpPr>
          <p:nvPr/>
        </p:nvSpPr>
        <p:spPr bwMode="auto">
          <a:xfrm>
            <a:off x="874713" y="4065588"/>
            <a:ext cx="28725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tr-T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</a:t>
            </a:r>
            <a:endParaRPr lang="en-US" sz="1800" dirty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111" name="Line 19"/>
          <p:cNvSpPr>
            <a:spLocks noChangeShapeType="1"/>
          </p:cNvSpPr>
          <p:nvPr/>
        </p:nvSpPr>
        <p:spPr bwMode="auto">
          <a:xfrm>
            <a:off x="1333500" y="3835400"/>
            <a:ext cx="0" cy="2286000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2" name="Line 20"/>
          <p:cNvSpPr>
            <a:spLocks noChangeShapeType="1"/>
          </p:cNvSpPr>
          <p:nvPr/>
        </p:nvSpPr>
        <p:spPr bwMode="auto">
          <a:xfrm>
            <a:off x="1790700" y="3835400"/>
            <a:ext cx="0" cy="2286000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3" name="Line 21"/>
          <p:cNvSpPr>
            <a:spLocks noChangeShapeType="1"/>
          </p:cNvSpPr>
          <p:nvPr/>
        </p:nvSpPr>
        <p:spPr bwMode="auto">
          <a:xfrm>
            <a:off x="2247900" y="3835400"/>
            <a:ext cx="0" cy="2286000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4" name="Line 22"/>
          <p:cNvSpPr>
            <a:spLocks noChangeShapeType="1"/>
          </p:cNvSpPr>
          <p:nvPr/>
        </p:nvSpPr>
        <p:spPr bwMode="auto">
          <a:xfrm>
            <a:off x="2705100" y="3835400"/>
            <a:ext cx="0" cy="2286000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5" name="Line 23"/>
          <p:cNvSpPr>
            <a:spLocks noChangeShapeType="1"/>
          </p:cNvSpPr>
          <p:nvPr/>
        </p:nvSpPr>
        <p:spPr bwMode="auto">
          <a:xfrm>
            <a:off x="3162300" y="3835400"/>
            <a:ext cx="0" cy="2286000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6" name="Line 24"/>
          <p:cNvSpPr>
            <a:spLocks noChangeShapeType="1"/>
          </p:cNvSpPr>
          <p:nvPr/>
        </p:nvSpPr>
        <p:spPr bwMode="auto">
          <a:xfrm>
            <a:off x="3619500" y="3835400"/>
            <a:ext cx="0" cy="2286000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7" name="Line 25"/>
          <p:cNvSpPr>
            <a:spLocks noChangeShapeType="1"/>
          </p:cNvSpPr>
          <p:nvPr/>
        </p:nvSpPr>
        <p:spPr bwMode="auto">
          <a:xfrm>
            <a:off x="4076700" y="3835400"/>
            <a:ext cx="0" cy="2286000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8" name="Line 26"/>
          <p:cNvSpPr>
            <a:spLocks noChangeShapeType="1"/>
          </p:cNvSpPr>
          <p:nvPr/>
        </p:nvSpPr>
        <p:spPr bwMode="auto">
          <a:xfrm>
            <a:off x="4533900" y="3835400"/>
            <a:ext cx="0" cy="2286000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19" name="Line 27"/>
          <p:cNvSpPr>
            <a:spLocks noChangeShapeType="1"/>
          </p:cNvSpPr>
          <p:nvPr/>
        </p:nvSpPr>
        <p:spPr bwMode="auto">
          <a:xfrm>
            <a:off x="4991100" y="3835400"/>
            <a:ext cx="0" cy="2286000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0" name="Line 28"/>
          <p:cNvSpPr>
            <a:spLocks noChangeShapeType="1"/>
          </p:cNvSpPr>
          <p:nvPr/>
        </p:nvSpPr>
        <p:spPr bwMode="auto">
          <a:xfrm>
            <a:off x="5448300" y="3835400"/>
            <a:ext cx="0" cy="2286000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1" name="Line 29"/>
          <p:cNvSpPr>
            <a:spLocks noChangeShapeType="1"/>
          </p:cNvSpPr>
          <p:nvPr/>
        </p:nvSpPr>
        <p:spPr bwMode="auto">
          <a:xfrm>
            <a:off x="5905500" y="3835400"/>
            <a:ext cx="0" cy="2286000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2" name="Line 30"/>
          <p:cNvSpPr>
            <a:spLocks noChangeShapeType="1"/>
          </p:cNvSpPr>
          <p:nvPr/>
        </p:nvSpPr>
        <p:spPr bwMode="auto">
          <a:xfrm>
            <a:off x="6362700" y="3835400"/>
            <a:ext cx="0" cy="2286000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3" name="Line 31"/>
          <p:cNvSpPr>
            <a:spLocks noChangeShapeType="1"/>
          </p:cNvSpPr>
          <p:nvPr/>
        </p:nvSpPr>
        <p:spPr bwMode="auto">
          <a:xfrm>
            <a:off x="6819900" y="3835400"/>
            <a:ext cx="0" cy="2286000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4" name="Line 32"/>
          <p:cNvSpPr>
            <a:spLocks noChangeShapeType="1"/>
          </p:cNvSpPr>
          <p:nvPr/>
        </p:nvSpPr>
        <p:spPr bwMode="auto">
          <a:xfrm>
            <a:off x="7277100" y="3835400"/>
            <a:ext cx="0" cy="2286000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5" name="Line 33"/>
          <p:cNvSpPr>
            <a:spLocks noChangeShapeType="1"/>
          </p:cNvSpPr>
          <p:nvPr/>
        </p:nvSpPr>
        <p:spPr bwMode="auto">
          <a:xfrm>
            <a:off x="1790700" y="3987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6" name="Line 34"/>
          <p:cNvSpPr>
            <a:spLocks noChangeShapeType="1"/>
          </p:cNvSpPr>
          <p:nvPr/>
        </p:nvSpPr>
        <p:spPr bwMode="auto">
          <a:xfrm>
            <a:off x="1333500" y="4597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7" name="Line 35"/>
          <p:cNvSpPr>
            <a:spLocks noChangeShapeType="1"/>
          </p:cNvSpPr>
          <p:nvPr/>
        </p:nvSpPr>
        <p:spPr bwMode="auto">
          <a:xfrm flipV="1">
            <a:off x="1790700" y="3987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8" name="Line 36"/>
          <p:cNvSpPr>
            <a:spLocks noChangeShapeType="1"/>
          </p:cNvSpPr>
          <p:nvPr/>
        </p:nvSpPr>
        <p:spPr bwMode="auto">
          <a:xfrm>
            <a:off x="1333500" y="4216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9" name="Line 37"/>
          <p:cNvSpPr>
            <a:spLocks noChangeShapeType="1"/>
          </p:cNvSpPr>
          <p:nvPr/>
        </p:nvSpPr>
        <p:spPr bwMode="auto">
          <a:xfrm>
            <a:off x="2247900" y="3987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0" name="Line 38"/>
          <p:cNvSpPr>
            <a:spLocks noChangeShapeType="1"/>
          </p:cNvSpPr>
          <p:nvPr/>
        </p:nvSpPr>
        <p:spPr bwMode="auto">
          <a:xfrm>
            <a:off x="2705100" y="4216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1" name="Line 39"/>
          <p:cNvSpPr>
            <a:spLocks noChangeShapeType="1"/>
          </p:cNvSpPr>
          <p:nvPr/>
        </p:nvSpPr>
        <p:spPr bwMode="auto">
          <a:xfrm flipV="1">
            <a:off x="2705100" y="3987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2" name="Line 40"/>
          <p:cNvSpPr>
            <a:spLocks noChangeShapeType="1"/>
          </p:cNvSpPr>
          <p:nvPr/>
        </p:nvSpPr>
        <p:spPr bwMode="auto">
          <a:xfrm>
            <a:off x="3162300" y="4216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3" name="Text Box 42"/>
          <p:cNvSpPr txBox="1">
            <a:spLocks noChangeArrowheads="1"/>
          </p:cNvSpPr>
          <p:nvPr/>
        </p:nvSpPr>
        <p:spPr bwMode="auto">
          <a:xfrm>
            <a:off x="776288" y="5754688"/>
            <a:ext cx="4138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Q2</a:t>
            </a:r>
          </a:p>
        </p:txBody>
      </p:sp>
      <p:sp>
        <p:nvSpPr>
          <p:cNvPr id="134" name="Line 43"/>
          <p:cNvSpPr>
            <a:spLocks noChangeShapeType="1"/>
          </p:cNvSpPr>
          <p:nvPr/>
        </p:nvSpPr>
        <p:spPr bwMode="auto">
          <a:xfrm>
            <a:off x="1790700" y="45974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5" name="Line 44"/>
          <p:cNvSpPr>
            <a:spLocks noChangeShapeType="1"/>
          </p:cNvSpPr>
          <p:nvPr/>
        </p:nvSpPr>
        <p:spPr bwMode="auto">
          <a:xfrm flipV="1">
            <a:off x="2400300" y="45974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6" name="Line 45"/>
          <p:cNvSpPr>
            <a:spLocks noChangeShapeType="1"/>
          </p:cNvSpPr>
          <p:nvPr/>
        </p:nvSpPr>
        <p:spPr bwMode="auto">
          <a:xfrm>
            <a:off x="2400300" y="4826000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7" name="Line 46"/>
          <p:cNvSpPr>
            <a:spLocks noChangeShapeType="1"/>
          </p:cNvSpPr>
          <p:nvPr/>
        </p:nvSpPr>
        <p:spPr bwMode="auto">
          <a:xfrm>
            <a:off x="7277100" y="3835400"/>
            <a:ext cx="0" cy="2286000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8" name="Line 47"/>
          <p:cNvSpPr>
            <a:spLocks noChangeShapeType="1"/>
          </p:cNvSpPr>
          <p:nvPr/>
        </p:nvSpPr>
        <p:spPr bwMode="auto">
          <a:xfrm>
            <a:off x="7734300" y="3835400"/>
            <a:ext cx="0" cy="2286000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39" name="Line 48"/>
          <p:cNvSpPr>
            <a:spLocks noChangeShapeType="1"/>
          </p:cNvSpPr>
          <p:nvPr/>
        </p:nvSpPr>
        <p:spPr bwMode="auto">
          <a:xfrm>
            <a:off x="8191500" y="3835400"/>
            <a:ext cx="0" cy="2286000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0" name="Line 49"/>
          <p:cNvSpPr>
            <a:spLocks noChangeShapeType="1"/>
          </p:cNvSpPr>
          <p:nvPr/>
        </p:nvSpPr>
        <p:spPr bwMode="auto">
          <a:xfrm>
            <a:off x="8648700" y="3835400"/>
            <a:ext cx="0" cy="2286000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1" name="Line 50"/>
          <p:cNvSpPr>
            <a:spLocks noChangeShapeType="1"/>
          </p:cNvSpPr>
          <p:nvPr/>
        </p:nvSpPr>
        <p:spPr bwMode="auto">
          <a:xfrm>
            <a:off x="3619500" y="3987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2" name="Line 51"/>
          <p:cNvSpPr>
            <a:spLocks noChangeShapeType="1"/>
          </p:cNvSpPr>
          <p:nvPr/>
        </p:nvSpPr>
        <p:spPr bwMode="auto">
          <a:xfrm flipV="1">
            <a:off x="3619500" y="3987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3" name="Line 52"/>
          <p:cNvSpPr>
            <a:spLocks noChangeShapeType="1"/>
          </p:cNvSpPr>
          <p:nvPr/>
        </p:nvSpPr>
        <p:spPr bwMode="auto">
          <a:xfrm>
            <a:off x="4076700" y="3987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4" name="Line 53"/>
          <p:cNvSpPr>
            <a:spLocks noChangeShapeType="1"/>
          </p:cNvSpPr>
          <p:nvPr/>
        </p:nvSpPr>
        <p:spPr bwMode="auto">
          <a:xfrm>
            <a:off x="4533900" y="4216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5" name="Line 55"/>
          <p:cNvSpPr>
            <a:spLocks noChangeShapeType="1"/>
          </p:cNvSpPr>
          <p:nvPr/>
        </p:nvSpPr>
        <p:spPr bwMode="auto">
          <a:xfrm>
            <a:off x="4991100" y="4216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6" name="Line 56"/>
          <p:cNvSpPr>
            <a:spLocks noChangeShapeType="1"/>
          </p:cNvSpPr>
          <p:nvPr/>
        </p:nvSpPr>
        <p:spPr bwMode="auto">
          <a:xfrm>
            <a:off x="5448300" y="3987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7" name="Line 57"/>
          <p:cNvSpPr>
            <a:spLocks noChangeShapeType="1"/>
          </p:cNvSpPr>
          <p:nvPr/>
        </p:nvSpPr>
        <p:spPr bwMode="auto">
          <a:xfrm flipV="1">
            <a:off x="5448300" y="3987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8" name="Line 58"/>
          <p:cNvSpPr>
            <a:spLocks noChangeShapeType="1"/>
          </p:cNvSpPr>
          <p:nvPr/>
        </p:nvSpPr>
        <p:spPr bwMode="auto">
          <a:xfrm>
            <a:off x="5905500" y="3987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49" name="Line 59"/>
          <p:cNvSpPr>
            <a:spLocks noChangeShapeType="1"/>
          </p:cNvSpPr>
          <p:nvPr/>
        </p:nvSpPr>
        <p:spPr bwMode="auto">
          <a:xfrm>
            <a:off x="6362700" y="4216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0" name="Line 61"/>
          <p:cNvSpPr>
            <a:spLocks noChangeShapeType="1"/>
          </p:cNvSpPr>
          <p:nvPr/>
        </p:nvSpPr>
        <p:spPr bwMode="auto">
          <a:xfrm>
            <a:off x="6819900" y="4216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1" name="Line 62"/>
          <p:cNvSpPr>
            <a:spLocks noChangeShapeType="1"/>
          </p:cNvSpPr>
          <p:nvPr/>
        </p:nvSpPr>
        <p:spPr bwMode="auto">
          <a:xfrm>
            <a:off x="7277100" y="3987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2" name="Line 63"/>
          <p:cNvSpPr>
            <a:spLocks noChangeShapeType="1"/>
          </p:cNvSpPr>
          <p:nvPr/>
        </p:nvSpPr>
        <p:spPr bwMode="auto">
          <a:xfrm flipV="1">
            <a:off x="7277100" y="3987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3" name="Line 64"/>
          <p:cNvSpPr>
            <a:spLocks noChangeShapeType="1"/>
          </p:cNvSpPr>
          <p:nvPr/>
        </p:nvSpPr>
        <p:spPr bwMode="auto">
          <a:xfrm>
            <a:off x="7734300" y="3987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4" name="Line 65"/>
          <p:cNvSpPr>
            <a:spLocks noChangeShapeType="1"/>
          </p:cNvSpPr>
          <p:nvPr/>
        </p:nvSpPr>
        <p:spPr bwMode="auto">
          <a:xfrm>
            <a:off x="8191500" y="4216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5" name="Rectangle 67" descr="Outlined diamond"/>
          <p:cNvSpPr>
            <a:spLocks noChangeArrowheads="1"/>
          </p:cNvSpPr>
          <p:nvPr/>
        </p:nvSpPr>
        <p:spPr bwMode="auto">
          <a:xfrm>
            <a:off x="1333500" y="5207000"/>
            <a:ext cx="457200" cy="228600"/>
          </a:xfrm>
          <a:prstGeom prst="rect">
            <a:avLst/>
          </a:prstGeom>
          <a:pattFill prst="openDmnd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6" name="Rectangle 68" descr="Outlined diamond"/>
          <p:cNvSpPr>
            <a:spLocks noChangeArrowheads="1"/>
          </p:cNvSpPr>
          <p:nvPr/>
        </p:nvSpPr>
        <p:spPr bwMode="auto">
          <a:xfrm>
            <a:off x="1333500" y="5816600"/>
            <a:ext cx="1371600" cy="228600"/>
          </a:xfrm>
          <a:prstGeom prst="rect">
            <a:avLst/>
          </a:prstGeom>
          <a:pattFill prst="openDmnd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7" name="Line 69"/>
          <p:cNvSpPr>
            <a:spLocks noChangeShapeType="1"/>
          </p:cNvSpPr>
          <p:nvPr/>
        </p:nvSpPr>
        <p:spPr bwMode="auto">
          <a:xfrm>
            <a:off x="1790700" y="5207000"/>
            <a:ext cx="609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8" name="Line 70"/>
          <p:cNvSpPr>
            <a:spLocks noChangeShapeType="1"/>
          </p:cNvSpPr>
          <p:nvPr/>
        </p:nvSpPr>
        <p:spPr bwMode="auto">
          <a:xfrm flipV="1">
            <a:off x="2400300" y="5207000"/>
            <a:ext cx="0" cy="228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59" name="Line 71"/>
          <p:cNvSpPr>
            <a:spLocks noChangeShapeType="1"/>
          </p:cNvSpPr>
          <p:nvPr/>
        </p:nvSpPr>
        <p:spPr bwMode="auto">
          <a:xfrm>
            <a:off x="2400300" y="5435600"/>
            <a:ext cx="1905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0" name="Line 72"/>
          <p:cNvSpPr>
            <a:spLocks noChangeShapeType="1"/>
          </p:cNvSpPr>
          <p:nvPr/>
        </p:nvSpPr>
        <p:spPr bwMode="auto">
          <a:xfrm>
            <a:off x="2705100" y="6045200"/>
            <a:ext cx="914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1" name="Line 73"/>
          <p:cNvSpPr>
            <a:spLocks noChangeShapeType="1"/>
          </p:cNvSpPr>
          <p:nvPr/>
        </p:nvSpPr>
        <p:spPr bwMode="auto">
          <a:xfrm flipV="1">
            <a:off x="4305300" y="45974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2" name="Line 74"/>
          <p:cNvSpPr>
            <a:spLocks noChangeShapeType="1"/>
          </p:cNvSpPr>
          <p:nvPr/>
        </p:nvSpPr>
        <p:spPr bwMode="auto">
          <a:xfrm>
            <a:off x="4305300" y="4597400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3" name="Line 75"/>
          <p:cNvSpPr>
            <a:spLocks noChangeShapeType="1"/>
          </p:cNvSpPr>
          <p:nvPr/>
        </p:nvSpPr>
        <p:spPr bwMode="auto">
          <a:xfrm flipV="1">
            <a:off x="6515100" y="45974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4" name="Line 76"/>
          <p:cNvSpPr>
            <a:spLocks noChangeShapeType="1"/>
          </p:cNvSpPr>
          <p:nvPr/>
        </p:nvSpPr>
        <p:spPr bwMode="auto">
          <a:xfrm>
            <a:off x="6515100" y="4826000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5" name="Line 77"/>
          <p:cNvSpPr>
            <a:spLocks noChangeShapeType="1"/>
          </p:cNvSpPr>
          <p:nvPr/>
        </p:nvSpPr>
        <p:spPr bwMode="auto">
          <a:xfrm flipV="1">
            <a:off x="4305300" y="5207000"/>
            <a:ext cx="0" cy="228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6" name="Line 78"/>
          <p:cNvSpPr>
            <a:spLocks noChangeShapeType="1"/>
          </p:cNvSpPr>
          <p:nvPr/>
        </p:nvSpPr>
        <p:spPr bwMode="auto">
          <a:xfrm>
            <a:off x="4305300" y="5207000"/>
            <a:ext cx="2209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7" name="Line 79"/>
          <p:cNvSpPr>
            <a:spLocks noChangeShapeType="1"/>
          </p:cNvSpPr>
          <p:nvPr/>
        </p:nvSpPr>
        <p:spPr bwMode="auto">
          <a:xfrm>
            <a:off x="6515100" y="5207000"/>
            <a:ext cx="762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8" name="Line 80"/>
          <p:cNvSpPr>
            <a:spLocks noChangeShapeType="1"/>
          </p:cNvSpPr>
          <p:nvPr/>
        </p:nvSpPr>
        <p:spPr bwMode="auto">
          <a:xfrm flipV="1">
            <a:off x="7277100" y="5207000"/>
            <a:ext cx="0" cy="228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9" name="Line 81"/>
          <p:cNvSpPr>
            <a:spLocks noChangeShapeType="1"/>
          </p:cNvSpPr>
          <p:nvPr/>
        </p:nvSpPr>
        <p:spPr bwMode="auto">
          <a:xfrm>
            <a:off x="7277100" y="5435600"/>
            <a:ext cx="1447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70" name="Line 82"/>
          <p:cNvSpPr>
            <a:spLocks noChangeShapeType="1"/>
          </p:cNvSpPr>
          <p:nvPr/>
        </p:nvSpPr>
        <p:spPr bwMode="auto">
          <a:xfrm>
            <a:off x="3619500" y="6045200"/>
            <a:ext cx="914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71" name="Line 83"/>
          <p:cNvSpPr>
            <a:spLocks noChangeShapeType="1"/>
          </p:cNvSpPr>
          <p:nvPr/>
        </p:nvSpPr>
        <p:spPr bwMode="auto">
          <a:xfrm flipV="1">
            <a:off x="4533900" y="5816600"/>
            <a:ext cx="0" cy="228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72" name="Line 84"/>
          <p:cNvSpPr>
            <a:spLocks noChangeShapeType="1"/>
          </p:cNvSpPr>
          <p:nvPr/>
        </p:nvSpPr>
        <p:spPr bwMode="auto">
          <a:xfrm>
            <a:off x="4533900" y="5816600"/>
            <a:ext cx="1828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73" name="Line 85"/>
          <p:cNvSpPr>
            <a:spLocks noChangeShapeType="1"/>
          </p:cNvSpPr>
          <p:nvPr/>
        </p:nvSpPr>
        <p:spPr bwMode="auto">
          <a:xfrm>
            <a:off x="6362700" y="5816600"/>
            <a:ext cx="1828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74" name="Line 86"/>
          <p:cNvSpPr>
            <a:spLocks noChangeShapeType="1"/>
          </p:cNvSpPr>
          <p:nvPr/>
        </p:nvSpPr>
        <p:spPr bwMode="auto">
          <a:xfrm flipV="1">
            <a:off x="8191500" y="5816600"/>
            <a:ext cx="0" cy="228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75" name="Line 87"/>
          <p:cNvSpPr>
            <a:spLocks noChangeShapeType="1"/>
          </p:cNvSpPr>
          <p:nvPr/>
        </p:nvSpPr>
        <p:spPr bwMode="auto">
          <a:xfrm>
            <a:off x="8191500" y="60452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76" name="Line 88"/>
          <p:cNvSpPr>
            <a:spLocks noChangeShapeType="1"/>
          </p:cNvSpPr>
          <p:nvPr/>
        </p:nvSpPr>
        <p:spPr bwMode="auto">
          <a:xfrm flipV="1">
            <a:off x="4533900" y="3987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77" name="Line 89"/>
          <p:cNvSpPr>
            <a:spLocks noChangeShapeType="1"/>
          </p:cNvSpPr>
          <p:nvPr/>
        </p:nvSpPr>
        <p:spPr bwMode="auto">
          <a:xfrm flipV="1">
            <a:off x="6362700" y="3987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78" name="Line 90"/>
          <p:cNvSpPr>
            <a:spLocks noChangeShapeType="1"/>
          </p:cNvSpPr>
          <p:nvPr/>
        </p:nvSpPr>
        <p:spPr bwMode="auto">
          <a:xfrm flipV="1">
            <a:off x="8191500" y="3987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79" name="Oval 92"/>
          <p:cNvSpPr>
            <a:spLocks noChangeArrowheads="1"/>
          </p:cNvSpPr>
          <p:nvPr/>
        </p:nvSpPr>
        <p:spPr bwMode="auto">
          <a:xfrm>
            <a:off x="4457700" y="4521200"/>
            <a:ext cx="152400" cy="152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80" name="Oval 93"/>
          <p:cNvSpPr>
            <a:spLocks noChangeArrowheads="1"/>
          </p:cNvSpPr>
          <p:nvPr/>
        </p:nvSpPr>
        <p:spPr bwMode="auto">
          <a:xfrm>
            <a:off x="6286500" y="4521200"/>
            <a:ext cx="152400" cy="152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81" name="Oval 94"/>
          <p:cNvSpPr>
            <a:spLocks noChangeArrowheads="1"/>
          </p:cNvSpPr>
          <p:nvPr/>
        </p:nvSpPr>
        <p:spPr bwMode="auto">
          <a:xfrm>
            <a:off x="8115300" y="4749800"/>
            <a:ext cx="152400" cy="152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82" name="Oval 95"/>
          <p:cNvSpPr>
            <a:spLocks noChangeArrowheads="1"/>
          </p:cNvSpPr>
          <p:nvPr/>
        </p:nvSpPr>
        <p:spPr bwMode="auto">
          <a:xfrm>
            <a:off x="8191500" y="5969000"/>
            <a:ext cx="152400" cy="152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83" name="Oval 96"/>
          <p:cNvSpPr>
            <a:spLocks noChangeArrowheads="1"/>
          </p:cNvSpPr>
          <p:nvPr/>
        </p:nvSpPr>
        <p:spPr bwMode="auto">
          <a:xfrm>
            <a:off x="6362700" y="5740400"/>
            <a:ext cx="152400" cy="152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84" name="Oval 97"/>
          <p:cNvSpPr>
            <a:spLocks noChangeArrowheads="1"/>
          </p:cNvSpPr>
          <p:nvPr/>
        </p:nvSpPr>
        <p:spPr bwMode="auto">
          <a:xfrm>
            <a:off x="4533900" y="5740400"/>
            <a:ext cx="152400" cy="152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grpSp>
        <p:nvGrpSpPr>
          <p:cNvPr id="2" name="Group 105"/>
          <p:cNvGrpSpPr>
            <a:grpSpLocks/>
          </p:cNvGrpSpPr>
          <p:nvPr/>
        </p:nvGrpSpPr>
        <p:grpSpPr bwMode="auto">
          <a:xfrm>
            <a:off x="2628900" y="4216401"/>
            <a:ext cx="228600" cy="1905000"/>
            <a:chOff x="1680" y="2352"/>
            <a:chExt cx="144" cy="1200"/>
          </a:xfrm>
        </p:grpSpPr>
        <p:sp>
          <p:nvSpPr>
            <p:cNvPr id="186" name="Oval 98"/>
            <p:cNvSpPr>
              <a:spLocks noChangeArrowheads="1"/>
            </p:cNvSpPr>
            <p:nvPr/>
          </p:nvSpPr>
          <p:spPr bwMode="auto">
            <a:xfrm>
              <a:off x="1728" y="3456"/>
              <a:ext cx="96" cy="9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grpSp>
          <p:nvGrpSpPr>
            <p:cNvPr id="3" name="Group 104"/>
            <p:cNvGrpSpPr>
              <a:grpSpLocks/>
            </p:cNvGrpSpPr>
            <p:nvPr/>
          </p:nvGrpSpPr>
          <p:grpSpPr bwMode="auto">
            <a:xfrm>
              <a:off x="1680" y="2352"/>
              <a:ext cx="96" cy="1098"/>
              <a:chOff x="1680" y="2352"/>
              <a:chExt cx="96" cy="1098"/>
            </a:xfrm>
          </p:grpSpPr>
          <p:sp>
            <p:nvSpPr>
              <p:cNvPr id="188" name="Oval 91"/>
              <p:cNvSpPr>
                <a:spLocks noChangeArrowheads="1"/>
              </p:cNvSpPr>
              <p:nvPr/>
            </p:nvSpPr>
            <p:spPr bwMode="auto">
              <a:xfrm>
                <a:off x="1680" y="2688"/>
                <a:ext cx="96" cy="96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cxnSp>
            <p:nvCxnSpPr>
              <p:cNvPr id="189" name="AutoShape 101"/>
              <p:cNvCxnSpPr>
                <a:cxnSpLocks noChangeShapeType="1"/>
                <a:stCxn id="188" idx="4"/>
                <a:endCxn id="186" idx="0"/>
              </p:cNvCxnSpPr>
              <p:nvPr/>
            </p:nvCxnSpPr>
            <p:spPr bwMode="auto">
              <a:xfrm rot="16200000" flipH="1">
                <a:off x="1422" y="3096"/>
                <a:ext cx="660" cy="48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rgbClr val="FF9900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90" name="AutoShape 103"/>
              <p:cNvCxnSpPr>
                <a:cxnSpLocks noChangeShapeType="1"/>
                <a:stCxn id="130" idx="0"/>
                <a:endCxn id="188" idx="1"/>
              </p:cNvCxnSpPr>
              <p:nvPr/>
            </p:nvCxnSpPr>
            <p:spPr bwMode="auto">
              <a:xfrm rot="5400000">
                <a:off x="1532" y="2514"/>
                <a:ext cx="350" cy="26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rgbClr val="FF9900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  <p:sp>
        <p:nvSpPr>
          <p:cNvPr id="191" name="Text Box 110"/>
          <p:cNvSpPr txBox="1">
            <a:spLocks noChangeArrowheads="1"/>
          </p:cNvSpPr>
          <p:nvPr/>
        </p:nvSpPr>
        <p:spPr bwMode="auto">
          <a:xfrm>
            <a:off x="838200" y="4400550"/>
            <a:ext cx="3016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</a:t>
            </a:r>
            <a:endParaRPr lang="en-US" sz="1800" dirty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endParaRPr lang="en-US" sz="1800" dirty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407988" y="1295400"/>
            <a:ext cx="4052887" cy="2079625"/>
            <a:chOff x="2865" y="872"/>
            <a:chExt cx="2553" cy="1310"/>
          </a:xfrm>
        </p:grpSpPr>
        <p:sp>
          <p:nvSpPr>
            <p:cNvPr id="193" name="Freeform 5"/>
            <p:cNvSpPr>
              <a:spLocks/>
            </p:cNvSpPr>
            <p:nvPr/>
          </p:nvSpPr>
          <p:spPr bwMode="auto">
            <a:xfrm>
              <a:off x="3967" y="1039"/>
              <a:ext cx="441" cy="16"/>
            </a:xfrm>
            <a:custGeom>
              <a:avLst/>
              <a:gdLst>
                <a:gd name="T0" fmla="*/ 8 w 441"/>
                <a:gd name="T1" fmla="*/ 0 h 16"/>
                <a:gd name="T2" fmla="*/ 5 w 441"/>
                <a:gd name="T3" fmla="*/ 0 h 16"/>
                <a:gd name="T4" fmla="*/ 3 w 441"/>
                <a:gd name="T5" fmla="*/ 2 h 16"/>
                <a:gd name="T6" fmla="*/ 0 w 441"/>
                <a:gd name="T7" fmla="*/ 5 h 16"/>
                <a:gd name="T8" fmla="*/ 0 w 441"/>
                <a:gd name="T9" fmla="*/ 10 h 16"/>
                <a:gd name="T10" fmla="*/ 3 w 441"/>
                <a:gd name="T11" fmla="*/ 13 h 16"/>
                <a:gd name="T12" fmla="*/ 5 w 441"/>
                <a:gd name="T13" fmla="*/ 16 h 16"/>
                <a:gd name="T14" fmla="*/ 436 w 441"/>
                <a:gd name="T15" fmla="*/ 16 h 16"/>
                <a:gd name="T16" fmla="*/ 439 w 441"/>
                <a:gd name="T17" fmla="*/ 13 h 16"/>
                <a:gd name="T18" fmla="*/ 441 w 441"/>
                <a:gd name="T19" fmla="*/ 10 h 16"/>
                <a:gd name="T20" fmla="*/ 441 w 441"/>
                <a:gd name="T21" fmla="*/ 5 h 16"/>
                <a:gd name="T22" fmla="*/ 439 w 441"/>
                <a:gd name="T23" fmla="*/ 2 h 16"/>
                <a:gd name="T24" fmla="*/ 436 w 441"/>
                <a:gd name="T25" fmla="*/ 0 h 16"/>
                <a:gd name="T26" fmla="*/ 433 w 441"/>
                <a:gd name="T27" fmla="*/ 0 h 16"/>
                <a:gd name="T28" fmla="*/ 8 w 441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41"/>
                <a:gd name="T46" fmla="*/ 0 h 16"/>
                <a:gd name="T47" fmla="*/ 441 w 441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41" h="16">
                  <a:moveTo>
                    <a:pt x="8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436" y="16"/>
                  </a:lnTo>
                  <a:lnTo>
                    <a:pt x="439" y="13"/>
                  </a:lnTo>
                  <a:lnTo>
                    <a:pt x="441" y="10"/>
                  </a:lnTo>
                  <a:lnTo>
                    <a:pt x="441" y="5"/>
                  </a:lnTo>
                  <a:lnTo>
                    <a:pt x="439" y="2"/>
                  </a:lnTo>
                  <a:lnTo>
                    <a:pt x="436" y="0"/>
                  </a:lnTo>
                  <a:lnTo>
                    <a:pt x="43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94" name="Freeform 6"/>
            <p:cNvSpPr>
              <a:spLocks/>
            </p:cNvSpPr>
            <p:nvPr/>
          </p:nvSpPr>
          <p:spPr bwMode="auto">
            <a:xfrm>
              <a:off x="5007" y="1064"/>
              <a:ext cx="265" cy="16"/>
            </a:xfrm>
            <a:custGeom>
              <a:avLst/>
              <a:gdLst>
                <a:gd name="T0" fmla="*/ 8 w 265"/>
                <a:gd name="T1" fmla="*/ 0 h 16"/>
                <a:gd name="T2" fmla="*/ 5 w 265"/>
                <a:gd name="T3" fmla="*/ 0 h 16"/>
                <a:gd name="T4" fmla="*/ 2 w 265"/>
                <a:gd name="T5" fmla="*/ 3 h 16"/>
                <a:gd name="T6" fmla="*/ 0 w 265"/>
                <a:gd name="T7" fmla="*/ 5 h 16"/>
                <a:gd name="T8" fmla="*/ 0 w 265"/>
                <a:gd name="T9" fmla="*/ 11 h 16"/>
                <a:gd name="T10" fmla="*/ 2 w 265"/>
                <a:gd name="T11" fmla="*/ 13 h 16"/>
                <a:gd name="T12" fmla="*/ 5 w 265"/>
                <a:gd name="T13" fmla="*/ 16 h 16"/>
                <a:gd name="T14" fmla="*/ 259 w 265"/>
                <a:gd name="T15" fmla="*/ 16 h 16"/>
                <a:gd name="T16" fmla="*/ 262 w 265"/>
                <a:gd name="T17" fmla="*/ 13 h 16"/>
                <a:gd name="T18" fmla="*/ 265 w 265"/>
                <a:gd name="T19" fmla="*/ 11 h 16"/>
                <a:gd name="T20" fmla="*/ 265 w 265"/>
                <a:gd name="T21" fmla="*/ 5 h 16"/>
                <a:gd name="T22" fmla="*/ 262 w 265"/>
                <a:gd name="T23" fmla="*/ 3 h 16"/>
                <a:gd name="T24" fmla="*/ 259 w 265"/>
                <a:gd name="T25" fmla="*/ 0 h 16"/>
                <a:gd name="T26" fmla="*/ 257 w 265"/>
                <a:gd name="T27" fmla="*/ 0 h 16"/>
                <a:gd name="T28" fmla="*/ 8 w 265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65"/>
                <a:gd name="T46" fmla="*/ 0 h 16"/>
                <a:gd name="T47" fmla="*/ 265 w 265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65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59" y="16"/>
                  </a:lnTo>
                  <a:lnTo>
                    <a:pt x="262" y="13"/>
                  </a:lnTo>
                  <a:lnTo>
                    <a:pt x="265" y="11"/>
                  </a:lnTo>
                  <a:lnTo>
                    <a:pt x="265" y="5"/>
                  </a:lnTo>
                  <a:lnTo>
                    <a:pt x="262" y="3"/>
                  </a:lnTo>
                  <a:lnTo>
                    <a:pt x="259" y="0"/>
                  </a:lnTo>
                  <a:lnTo>
                    <a:pt x="25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95" name="Freeform 7"/>
            <p:cNvSpPr>
              <a:spLocks/>
            </p:cNvSpPr>
            <p:nvPr/>
          </p:nvSpPr>
          <p:spPr bwMode="auto">
            <a:xfrm>
              <a:off x="3002" y="1015"/>
              <a:ext cx="365" cy="16"/>
            </a:xfrm>
            <a:custGeom>
              <a:avLst/>
              <a:gdLst>
                <a:gd name="T0" fmla="*/ 8 w 365"/>
                <a:gd name="T1" fmla="*/ 0 h 16"/>
                <a:gd name="T2" fmla="*/ 6 w 365"/>
                <a:gd name="T3" fmla="*/ 0 h 16"/>
                <a:gd name="T4" fmla="*/ 3 w 365"/>
                <a:gd name="T5" fmla="*/ 2 h 16"/>
                <a:gd name="T6" fmla="*/ 0 w 365"/>
                <a:gd name="T7" fmla="*/ 5 h 16"/>
                <a:gd name="T8" fmla="*/ 0 w 365"/>
                <a:gd name="T9" fmla="*/ 10 h 16"/>
                <a:gd name="T10" fmla="*/ 3 w 365"/>
                <a:gd name="T11" fmla="*/ 13 h 16"/>
                <a:gd name="T12" fmla="*/ 6 w 365"/>
                <a:gd name="T13" fmla="*/ 16 h 16"/>
                <a:gd name="T14" fmla="*/ 360 w 365"/>
                <a:gd name="T15" fmla="*/ 16 h 16"/>
                <a:gd name="T16" fmla="*/ 363 w 365"/>
                <a:gd name="T17" fmla="*/ 13 h 16"/>
                <a:gd name="T18" fmla="*/ 365 w 365"/>
                <a:gd name="T19" fmla="*/ 10 h 16"/>
                <a:gd name="T20" fmla="*/ 365 w 365"/>
                <a:gd name="T21" fmla="*/ 5 h 16"/>
                <a:gd name="T22" fmla="*/ 363 w 365"/>
                <a:gd name="T23" fmla="*/ 2 h 16"/>
                <a:gd name="T24" fmla="*/ 360 w 365"/>
                <a:gd name="T25" fmla="*/ 0 h 16"/>
                <a:gd name="T26" fmla="*/ 357 w 365"/>
                <a:gd name="T27" fmla="*/ 0 h 16"/>
                <a:gd name="T28" fmla="*/ 8 w 365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65"/>
                <a:gd name="T46" fmla="*/ 0 h 16"/>
                <a:gd name="T47" fmla="*/ 365 w 365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65" h="16">
                  <a:moveTo>
                    <a:pt x="8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360" y="16"/>
                  </a:lnTo>
                  <a:lnTo>
                    <a:pt x="363" y="13"/>
                  </a:lnTo>
                  <a:lnTo>
                    <a:pt x="365" y="10"/>
                  </a:lnTo>
                  <a:lnTo>
                    <a:pt x="365" y="5"/>
                  </a:lnTo>
                  <a:lnTo>
                    <a:pt x="363" y="2"/>
                  </a:lnTo>
                  <a:lnTo>
                    <a:pt x="360" y="0"/>
                  </a:lnTo>
                  <a:lnTo>
                    <a:pt x="35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96" name="Freeform 9"/>
            <p:cNvSpPr>
              <a:spLocks/>
            </p:cNvSpPr>
            <p:nvPr/>
          </p:nvSpPr>
          <p:spPr bwMode="auto">
            <a:xfrm>
              <a:off x="2993" y="1488"/>
              <a:ext cx="266" cy="16"/>
            </a:xfrm>
            <a:custGeom>
              <a:avLst/>
              <a:gdLst>
                <a:gd name="T0" fmla="*/ 8 w 266"/>
                <a:gd name="T1" fmla="*/ 0 h 16"/>
                <a:gd name="T2" fmla="*/ 5 w 266"/>
                <a:gd name="T3" fmla="*/ 0 h 16"/>
                <a:gd name="T4" fmla="*/ 3 w 266"/>
                <a:gd name="T5" fmla="*/ 3 h 16"/>
                <a:gd name="T6" fmla="*/ 0 w 266"/>
                <a:gd name="T7" fmla="*/ 5 h 16"/>
                <a:gd name="T8" fmla="*/ 0 w 266"/>
                <a:gd name="T9" fmla="*/ 11 h 16"/>
                <a:gd name="T10" fmla="*/ 3 w 266"/>
                <a:gd name="T11" fmla="*/ 13 h 16"/>
                <a:gd name="T12" fmla="*/ 5 w 266"/>
                <a:gd name="T13" fmla="*/ 16 h 16"/>
                <a:gd name="T14" fmla="*/ 261 w 266"/>
                <a:gd name="T15" fmla="*/ 16 h 16"/>
                <a:gd name="T16" fmla="*/ 264 w 266"/>
                <a:gd name="T17" fmla="*/ 13 h 16"/>
                <a:gd name="T18" fmla="*/ 266 w 266"/>
                <a:gd name="T19" fmla="*/ 11 h 16"/>
                <a:gd name="T20" fmla="*/ 266 w 266"/>
                <a:gd name="T21" fmla="*/ 5 h 16"/>
                <a:gd name="T22" fmla="*/ 264 w 266"/>
                <a:gd name="T23" fmla="*/ 3 h 16"/>
                <a:gd name="T24" fmla="*/ 261 w 266"/>
                <a:gd name="T25" fmla="*/ 0 h 16"/>
                <a:gd name="T26" fmla="*/ 258 w 266"/>
                <a:gd name="T27" fmla="*/ 0 h 16"/>
                <a:gd name="T28" fmla="*/ 8 w 266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66"/>
                <a:gd name="T46" fmla="*/ 0 h 16"/>
                <a:gd name="T47" fmla="*/ 266 w 266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66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261" y="16"/>
                  </a:lnTo>
                  <a:lnTo>
                    <a:pt x="264" y="13"/>
                  </a:lnTo>
                  <a:lnTo>
                    <a:pt x="266" y="11"/>
                  </a:lnTo>
                  <a:lnTo>
                    <a:pt x="266" y="5"/>
                  </a:lnTo>
                  <a:lnTo>
                    <a:pt x="264" y="3"/>
                  </a:lnTo>
                  <a:lnTo>
                    <a:pt x="261" y="0"/>
                  </a:lnTo>
                  <a:lnTo>
                    <a:pt x="25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97" name="Freeform 11"/>
            <p:cNvSpPr>
              <a:spLocks/>
            </p:cNvSpPr>
            <p:nvPr/>
          </p:nvSpPr>
          <p:spPr bwMode="auto">
            <a:xfrm>
              <a:off x="3243" y="2015"/>
              <a:ext cx="491" cy="16"/>
            </a:xfrm>
            <a:custGeom>
              <a:avLst/>
              <a:gdLst>
                <a:gd name="T0" fmla="*/ 8 w 491"/>
                <a:gd name="T1" fmla="*/ 0 h 16"/>
                <a:gd name="T2" fmla="*/ 6 w 491"/>
                <a:gd name="T3" fmla="*/ 0 h 16"/>
                <a:gd name="T4" fmla="*/ 3 w 491"/>
                <a:gd name="T5" fmla="*/ 3 h 16"/>
                <a:gd name="T6" fmla="*/ 0 w 491"/>
                <a:gd name="T7" fmla="*/ 5 h 16"/>
                <a:gd name="T8" fmla="*/ 0 w 491"/>
                <a:gd name="T9" fmla="*/ 11 h 16"/>
                <a:gd name="T10" fmla="*/ 3 w 491"/>
                <a:gd name="T11" fmla="*/ 13 h 16"/>
                <a:gd name="T12" fmla="*/ 6 w 491"/>
                <a:gd name="T13" fmla="*/ 16 h 16"/>
                <a:gd name="T14" fmla="*/ 486 w 491"/>
                <a:gd name="T15" fmla="*/ 16 h 16"/>
                <a:gd name="T16" fmla="*/ 488 w 491"/>
                <a:gd name="T17" fmla="*/ 13 h 16"/>
                <a:gd name="T18" fmla="*/ 491 w 491"/>
                <a:gd name="T19" fmla="*/ 11 h 16"/>
                <a:gd name="T20" fmla="*/ 491 w 491"/>
                <a:gd name="T21" fmla="*/ 5 h 16"/>
                <a:gd name="T22" fmla="*/ 488 w 491"/>
                <a:gd name="T23" fmla="*/ 3 h 16"/>
                <a:gd name="T24" fmla="*/ 486 w 491"/>
                <a:gd name="T25" fmla="*/ 0 h 16"/>
                <a:gd name="T26" fmla="*/ 483 w 491"/>
                <a:gd name="T27" fmla="*/ 0 h 16"/>
                <a:gd name="T28" fmla="*/ 8 w 491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91"/>
                <a:gd name="T46" fmla="*/ 0 h 16"/>
                <a:gd name="T47" fmla="*/ 491 w 491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91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486" y="16"/>
                  </a:lnTo>
                  <a:lnTo>
                    <a:pt x="488" y="13"/>
                  </a:lnTo>
                  <a:lnTo>
                    <a:pt x="491" y="11"/>
                  </a:lnTo>
                  <a:lnTo>
                    <a:pt x="491" y="5"/>
                  </a:lnTo>
                  <a:lnTo>
                    <a:pt x="488" y="3"/>
                  </a:lnTo>
                  <a:lnTo>
                    <a:pt x="486" y="0"/>
                  </a:lnTo>
                  <a:lnTo>
                    <a:pt x="48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98" name="Freeform 12"/>
            <p:cNvSpPr>
              <a:spLocks/>
            </p:cNvSpPr>
            <p:nvPr/>
          </p:nvSpPr>
          <p:spPr bwMode="auto">
            <a:xfrm>
              <a:off x="4067" y="2015"/>
              <a:ext cx="141" cy="16"/>
            </a:xfrm>
            <a:custGeom>
              <a:avLst/>
              <a:gdLst>
                <a:gd name="T0" fmla="*/ 8 w 141"/>
                <a:gd name="T1" fmla="*/ 0 h 16"/>
                <a:gd name="T2" fmla="*/ 5 w 141"/>
                <a:gd name="T3" fmla="*/ 0 h 16"/>
                <a:gd name="T4" fmla="*/ 3 w 141"/>
                <a:gd name="T5" fmla="*/ 3 h 16"/>
                <a:gd name="T6" fmla="*/ 0 w 141"/>
                <a:gd name="T7" fmla="*/ 5 h 16"/>
                <a:gd name="T8" fmla="*/ 0 w 141"/>
                <a:gd name="T9" fmla="*/ 11 h 16"/>
                <a:gd name="T10" fmla="*/ 3 w 141"/>
                <a:gd name="T11" fmla="*/ 13 h 16"/>
                <a:gd name="T12" fmla="*/ 5 w 141"/>
                <a:gd name="T13" fmla="*/ 16 h 16"/>
                <a:gd name="T14" fmla="*/ 136 w 141"/>
                <a:gd name="T15" fmla="*/ 16 h 16"/>
                <a:gd name="T16" fmla="*/ 139 w 141"/>
                <a:gd name="T17" fmla="*/ 13 h 16"/>
                <a:gd name="T18" fmla="*/ 141 w 141"/>
                <a:gd name="T19" fmla="*/ 11 h 16"/>
                <a:gd name="T20" fmla="*/ 141 w 141"/>
                <a:gd name="T21" fmla="*/ 5 h 16"/>
                <a:gd name="T22" fmla="*/ 139 w 141"/>
                <a:gd name="T23" fmla="*/ 3 h 16"/>
                <a:gd name="T24" fmla="*/ 136 w 141"/>
                <a:gd name="T25" fmla="*/ 0 h 16"/>
                <a:gd name="T26" fmla="*/ 133 w 141"/>
                <a:gd name="T27" fmla="*/ 0 h 16"/>
                <a:gd name="T28" fmla="*/ 8 w 141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1"/>
                <a:gd name="T46" fmla="*/ 0 h 16"/>
                <a:gd name="T47" fmla="*/ 141 w 141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1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136" y="16"/>
                  </a:lnTo>
                  <a:lnTo>
                    <a:pt x="139" y="13"/>
                  </a:lnTo>
                  <a:lnTo>
                    <a:pt x="141" y="11"/>
                  </a:lnTo>
                  <a:lnTo>
                    <a:pt x="141" y="5"/>
                  </a:lnTo>
                  <a:lnTo>
                    <a:pt x="139" y="3"/>
                  </a:lnTo>
                  <a:lnTo>
                    <a:pt x="136" y="0"/>
                  </a:lnTo>
                  <a:lnTo>
                    <a:pt x="13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199" name="Freeform 13"/>
            <p:cNvSpPr>
              <a:spLocks/>
            </p:cNvSpPr>
            <p:nvPr/>
          </p:nvSpPr>
          <p:spPr bwMode="auto">
            <a:xfrm>
              <a:off x="4192" y="1289"/>
              <a:ext cx="16" cy="742"/>
            </a:xfrm>
            <a:custGeom>
              <a:avLst/>
              <a:gdLst>
                <a:gd name="T0" fmla="*/ 0 w 16"/>
                <a:gd name="T1" fmla="*/ 734 h 742"/>
                <a:gd name="T2" fmla="*/ 0 w 16"/>
                <a:gd name="T3" fmla="*/ 737 h 742"/>
                <a:gd name="T4" fmla="*/ 3 w 16"/>
                <a:gd name="T5" fmla="*/ 739 h 742"/>
                <a:gd name="T6" fmla="*/ 6 w 16"/>
                <a:gd name="T7" fmla="*/ 742 h 742"/>
                <a:gd name="T8" fmla="*/ 11 w 16"/>
                <a:gd name="T9" fmla="*/ 742 h 742"/>
                <a:gd name="T10" fmla="*/ 14 w 16"/>
                <a:gd name="T11" fmla="*/ 739 h 742"/>
                <a:gd name="T12" fmla="*/ 16 w 16"/>
                <a:gd name="T13" fmla="*/ 737 h 742"/>
                <a:gd name="T14" fmla="*/ 16 w 16"/>
                <a:gd name="T15" fmla="*/ 6 h 742"/>
                <a:gd name="T16" fmla="*/ 14 w 16"/>
                <a:gd name="T17" fmla="*/ 3 h 742"/>
                <a:gd name="T18" fmla="*/ 11 w 16"/>
                <a:gd name="T19" fmla="*/ 0 h 742"/>
                <a:gd name="T20" fmla="*/ 6 w 16"/>
                <a:gd name="T21" fmla="*/ 0 h 742"/>
                <a:gd name="T22" fmla="*/ 3 w 16"/>
                <a:gd name="T23" fmla="*/ 3 h 742"/>
                <a:gd name="T24" fmla="*/ 0 w 16"/>
                <a:gd name="T25" fmla="*/ 6 h 742"/>
                <a:gd name="T26" fmla="*/ 0 w 16"/>
                <a:gd name="T27" fmla="*/ 8 h 742"/>
                <a:gd name="T28" fmla="*/ 0 w 16"/>
                <a:gd name="T29" fmla="*/ 734 h 7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742"/>
                <a:gd name="T47" fmla="*/ 16 w 16"/>
                <a:gd name="T48" fmla="*/ 742 h 74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742">
                  <a:moveTo>
                    <a:pt x="0" y="734"/>
                  </a:moveTo>
                  <a:lnTo>
                    <a:pt x="0" y="737"/>
                  </a:lnTo>
                  <a:lnTo>
                    <a:pt x="3" y="739"/>
                  </a:lnTo>
                  <a:lnTo>
                    <a:pt x="6" y="742"/>
                  </a:lnTo>
                  <a:lnTo>
                    <a:pt x="11" y="742"/>
                  </a:lnTo>
                  <a:lnTo>
                    <a:pt x="14" y="739"/>
                  </a:lnTo>
                  <a:lnTo>
                    <a:pt x="16" y="737"/>
                  </a:lnTo>
                  <a:lnTo>
                    <a:pt x="16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7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00" name="Freeform 14"/>
            <p:cNvSpPr>
              <a:spLocks/>
            </p:cNvSpPr>
            <p:nvPr/>
          </p:nvSpPr>
          <p:spPr bwMode="auto">
            <a:xfrm>
              <a:off x="4192" y="1289"/>
              <a:ext cx="216" cy="16"/>
            </a:xfrm>
            <a:custGeom>
              <a:avLst/>
              <a:gdLst>
                <a:gd name="T0" fmla="*/ 8 w 216"/>
                <a:gd name="T1" fmla="*/ 0 h 16"/>
                <a:gd name="T2" fmla="*/ 6 w 216"/>
                <a:gd name="T3" fmla="*/ 0 h 16"/>
                <a:gd name="T4" fmla="*/ 3 w 216"/>
                <a:gd name="T5" fmla="*/ 3 h 16"/>
                <a:gd name="T6" fmla="*/ 0 w 216"/>
                <a:gd name="T7" fmla="*/ 6 h 16"/>
                <a:gd name="T8" fmla="*/ 0 w 216"/>
                <a:gd name="T9" fmla="*/ 11 h 16"/>
                <a:gd name="T10" fmla="*/ 3 w 216"/>
                <a:gd name="T11" fmla="*/ 14 h 16"/>
                <a:gd name="T12" fmla="*/ 6 w 216"/>
                <a:gd name="T13" fmla="*/ 16 h 16"/>
                <a:gd name="T14" fmla="*/ 211 w 216"/>
                <a:gd name="T15" fmla="*/ 16 h 16"/>
                <a:gd name="T16" fmla="*/ 214 w 216"/>
                <a:gd name="T17" fmla="*/ 14 h 16"/>
                <a:gd name="T18" fmla="*/ 216 w 216"/>
                <a:gd name="T19" fmla="*/ 11 h 16"/>
                <a:gd name="T20" fmla="*/ 216 w 216"/>
                <a:gd name="T21" fmla="*/ 6 h 16"/>
                <a:gd name="T22" fmla="*/ 214 w 216"/>
                <a:gd name="T23" fmla="*/ 3 h 16"/>
                <a:gd name="T24" fmla="*/ 211 w 216"/>
                <a:gd name="T25" fmla="*/ 0 h 16"/>
                <a:gd name="T26" fmla="*/ 208 w 216"/>
                <a:gd name="T27" fmla="*/ 0 h 16"/>
                <a:gd name="T28" fmla="*/ 8 w 216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6"/>
                <a:gd name="T46" fmla="*/ 0 h 16"/>
                <a:gd name="T47" fmla="*/ 216 w 216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6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211" y="16"/>
                  </a:lnTo>
                  <a:lnTo>
                    <a:pt x="214" y="14"/>
                  </a:lnTo>
                  <a:lnTo>
                    <a:pt x="216" y="11"/>
                  </a:lnTo>
                  <a:lnTo>
                    <a:pt x="216" y="6"/>
                  </a:lnTo>
                  <a:lnTo>
                    <a:pt x="214" y="3"/>
                  </a:lnTo>
                  <a:lnTo>
                    <a:pt x="211" y="0"/>
                  </a:lnTo>
                  <a:lnTo>
                    <a:pt x="20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01" name="Freeform 15"/>
            <p:cNvSpPr>
              <a:spLocks/>
            </p:cNvSpPr>
            <p:nvPr/>
          </p:nvSpPr>
          <p:spPr bwMode="auto">
            <a:xfrm>
              <a:off x="4400" y="897"/>
              <a:ext cx="616" cy="817"/>
            </a:xfrm>
            <a:custGeom>
              <a:avLst/>
              <a:gdLst>
                <a:gd name="T0" fmla="*/ 8 w 616"/>
                <a:gd name="T1" fmla="*/ 0 h 817"/>
                <a:gd name="T2" fmla="*/ 6 w 616"/>
                <a:gd name="T3" fmla="*/ 0 h 817"/>
                <a:gd name="T4" fmla="*/ 3 w 616"/>
                <a:gd name="T5" fmla="*/ 3 h 817"/>
                <a:gd name="T6" fmla="*/ 0 w 616"/>
                <a:gd name="T7" fmla="*/ 6 h 817"/>
                <a:gd name="T8" fmla="*/ 0 w 616"/>
                <a:gd name="T9" fmla="*/ 811 h 817"/>
                <a:gd name="T10" fmla="*/ 3 w 616"/>
                <a:gd name="T11" fmla="*/ 814 h 817"/>
                <a:gd name="T12" fmla="*/ 6 w 616"/>
                <a:gd name="T13" fmla="*/ 817 h 817"/>
                <a:gd name="T14" fmla="*/ 611 w 616"/>
                <a:gd name="T15" fmla="*/ 817 h 817"/>
                <a:gd name="T16" fmla="*/ 613 w 616"/>
                <a:gd name="T17" fmla="*/ 814 h 817"/>
                <a:gd name="T18" fmla="*/ 616 w 616"/>
                <a:gd name="T19" fmla="*/ 811 h 817"/>
                <a:gd name="T20" fmla="*/ 616 w 616"/>
                <a:gd name="T21" fmla="*/ 6 h 817"/>
                <a:gd name="T22" fmla="*/ 613 w 616"/>
                <a:gd name="T23" fmla="*/ 3 h 817"/>
                <a:gd name="T24" fmla="*/ 611 w 616"/>
                <a:gd name="T25" fmla="*/ 0 h 817"/>
                <a:gd name="T26" fmla="*/ 608 w 616"/>
                <a:gd name="T27" fmla="*/ 0 h 817"/>
                <a:gd name="T28" fmla="*/ 8 w 616"/>
                <a:gd name="T29" fmla="*/ 0 h 817"/>
                <a:gd name="T30" fmla="*/ 8 w 616"/>
                <a:gd name="T31" fmla="*/ 16 h 817"/>
                <a:gd name="T32" fmla="*/ 608 w 616"/>
                <a:gd name="T33" fmla="*/ 16 h 817"/>
                <a:gd name="T34" fmla="*/ 600 w 616"/>
                <a:gd name="T35" fmla="*/ 8 h 817"/>
                <a:gd name="T36" fmla="*/ 600 w 616"/>
                <a:gd name="T37" fmla="*/ 809 h 817"/>
                <a:gd name="T38" fmla="*/ 608 w 616"/>
                <a:gd name="T39" fmla="*/ 801 h 817"/>
                <a:gd name="T40" fmla="*/ 8 w 616"/>
                <a:gd name="T41" fmla="*/ 801 h 817"/>
                <a:gd name="T42" fmla="*/ 16 w 616"/>
                <a:gd name="T43" fmla="*/ 809 h 817"/>
                <a:gd name="T44" fmla="*/ 16 w 616"/>
                <a:gd name="T45" fmla="*/ 8 h 817"/>
                <a:gd name="T46" fmla="*/ 8 w 616"/>
                <a:gd name="T47" fmla="*/ 16 h 817"/>
                <a:gd name="T48" fmla="*/ 8 w 616"/>
                <a:gd name="T49" fmla="*/ 0 h 8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16"/>
                <a:gd name="T76" fmla="*/ 0 h 817"/>
                <a:gd name="T77" fmla="*/ 616 w 616"/>
                <a:gd name="T78" fmla="*/ 817 h 81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16" h="8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11"/>
                  </a:lnTo>
                  <a:lnTo>
                    <a:pt x="3" y="814"/>
                  </a:lnTo>
                  <a:lnTo>
                    <a:pt x="6" y="817"/>
                  </a:lnTo>
                  <a:lnTo>
                    <a:pt x="611" y="817"/>
                  </a:lnTo>
                  <a:lnTo>
                    <a:pt x="613" y="814"/>
                  </a:lnTo>
                  <a:lnTo>
                    <a:pt x="616" y="811"/>
                  </a:lnTo>
                  <a:lnTo>
                    <a:pt x="616" y="6"/>
                  </a:lnTo>
                  <a:lnTo>
                    <a:pt x="613" y="3"/>
                  </a:lnTo>
                  <a:lnTo>
                    <a:pt x="611" y="0"/>
                  </a:lnTo>
                  <a:lnTo>
                    <a:pt x="608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608" y="16"/>
                  </a:lnTo>
                  <a:lnTo>
                    <a:pt x="600" y="8"/>
                  </a:lnTo>
                  <a:lnTo>
                    <a:pt x="600" y="809"/>
                  </a:lnTo>
                  <a:lnTo>
                    <a:pt x="608" y="801"/>
                  </a:lnTo>
                  <a:lnTo>
                    <a:pt x="8" y="801"/>
                  </a:lnTo>
                  <a:lnTo>
                    <a:pt x="16" y="809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02" name="Rectangle 16"/>
            <p:cNvSpPr>
              <a:spLocks noChangeArrowheads="1"/>
            </p:cNvSpPr>
            <p:nvPr/>
          </p:nvSpPr>
          <p:spPr bwMode="auto">
            <a:xfrm>
              <a:off x="4460" y="1211"/>
              <a:ext cx="85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endParaRPr lang="en-US" sz="3200" b="0">
                <a:latin typeface="Comic Sans MS" pitchFamily="66" charset="0"/>
              </a:endParaRPr>
            </a:p>
          </p:txBody>
        </p:sp>
        <p:sp>
          <p:nvSpPr>
            <p:cNvPr id="203" name="Rectangle 17"/>
            <p:cNvSpPr>
              <a:spLocks noChangeArrowheads="1"/>
            </p:cNvSpPr>
            <p:nvPr/>
          </p:nvSpPr>
          <p:spPr bwMode="auto">
            <a:xfrm>
              <a:off x="4460" y="963"/>
              <a:ext cx="95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Comic Sans MS" pitchFamily="66" charset="0"/>
                </a:rPr>
                <a:t>S</a:t>
              </a:r>
              <a:endParaRPr lang="en-US" sz="3200" b="0">
                <a:latin typeface="Comic Sans MS" pitchFamily="66" charset="0"/>
              </a:endParaRPr>
            </a:p>
          </p:txBody>
        </p:sp>
        <p:sp>
          <p:nvSpPr>
            <p:cNvPr id="204" name="Rectangle 18"/>
            <p:cNvSpPr>
              <a:spLocks noChangeArrowheads="1"/>
            </p:cNvSpPr>
            <p:nvPr/>
          </p:nvSpPr>
          <p:spPr bwMode="auto">
            <a:xfrm>
              <a:off x="4468" y="1477"/>
              <a:ext cx="8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Comic Sans MS" pitchFamily="66" charset="0"/>
                </a:rPr>
                <a:t>R</a:t>
              </a:r>
              <a:endParaRPr lang="en-US" sz="3200" b="0">
                <a:latin typeface="Comic Sans MS" pitchFamily="66" charset="0"/>
              </a:endParaRPr>
            </a:p>
          </p:txBody>
        </p:sp>
        <p:sp>
          <p:nvSpPr>
            <p:cNvPr id="205" name="Rectangle 19"/>
            <p:cNvSpPr>
              <a:spLocks noChangeArrowheads="1"/>
            </p:cNvSpPr>
            <p:nvPr/>
          </p:nvSpPr>
          <p:spPr bwMode="auto">
            <a:xfrm>
              <a:off x="4859" y="1011"/>
              <a:ext cx="12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Comic Sans MS" pitchFamily="66" charset="0"/>
                </a:rPr>
                <a:t>Q</a:t>
              </a:r>
              <a:endParaRPr lang="en-US" sz="3200" b="0">
                <a:latin typeface="Comic Sans MS" pitchFamily="66" charset="0"/>
              </a:endParaRPr>
            </a:p>
          </p:txBody>
        </p:sp>
        <p:sp>
          <p:nvSpPr>
            <p:cNvPr id="206" name="Rectangle 20"/>
            <p:cNvSpPr>
              <a:spLocks noChangeArrowheads="1"/>
            </p:cNvSpPr>
            <p:nvPr/>
          </p:nvSpPr>
          <p:spPr bwMode="auto">
            <a:xfrm>
              <a:off x="4859" y="1485"/>
              <a:ext cx="12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Comic Sans MS" pitchFamily="66" charset="0"/>
                </a:rPr>
                <a:t>Q</a:t>
              </a:r>
              <a:endParaRPr lang="en-US" sz="3200" b="0">
                <a:latin typeface="Comic Sans MS" pitchFamily="66" charset="0"/>
              </a:endParaRPr>
            </a:p>
          </p:txBody>
        </p:sp>
        <p:sp>
          <p:nvSpPr>
            <p:cNvPr id="207" name="Freeform 21"/>
            <p:cNvSpPr>
              <a:spLocks/>
            </p:cNvSpPr>
            <p:nvPr/>
          </p:nvSpPr>
          <p:spPr bwMode="auto">
            <a:xfrm>
              <a:off x="3371" y="872"/>
              <a:ext cx="616" cy="816"/>
            </a:xfrm>
            <a:custGeom>
              <a:avLst/>
              <a:gdLst>
                <a:gd name="T0" fmla="*/ 8 w 616"/>
                <a:gd name="T1" fmla="*/ 0 h 816"/>
                <a:gd name="T2" fmla="*/ 6 w 616"/>
                <a:gd name="T3" fmla="*/ 0 h 816"/>
                <a:gd name="T4" fmla="*/ 3 w 616"/>
                <a:gd name="T5" fmla="*/ 3 h 816"/>
                <a:gd name="T6" fmla="*/ 0 w 616"/>
                <a:gd name="T7" fmla="*/ 5 h 816"/>
                <a:gd name="T8" fmla="*/ 0 w 616"/>
                <a:gd name="T9" fmla="*/ 811 h 816"/>
                <a:gd name="T10" fmla="*/ 3 w 616"/>
                <a:gd name="T11" fmla="*/ 814 h 816"/>
                <a:gd name="T12" fmla="*/ 6 w 616"/>
                <a:gd name="T13" fmla="*/ 816 h 816"/>
                <a:gd name="T14" fmla="*/ 611 w 616"/>
                <a:gd name="T15" fmla="*/ 816 h 816"/>
                <a:gd name="T16" fmla="*/ 613 w 616"/>
                <a:gd name="T17" fmla="*/ 814 h 816"/>
                <a:gd name="T18" fmla="*/ 616 w 616"/>
                <a:gd name="T19" fmla="*/ 811 h 816"/>
                <a:gd name="T20" fmla="*/ 616 w 616"/>
                <a:gd name="T21" fmla="*/ 5 h 816"/>
                <a:gd name="T22" fmla="*/ 613 w 616"/>
                <a:gd name="T23" fmla="*/ 3 h 816"/>
                <a:gd name="T24" fmla="*/ 611 w 616"/>
                <a:gd name="T25" fmla="*/ 0 h 816"/>
                <a:gd name="T26" fmla="*/ 608 w 616"/>
                <a:gd name="T27" fmla="*/ 0 h 816"/>
                <a:gd name="T28" fmla="*/ 8 w 616"/>
                <a:gd name="T29" fmla="*/ 0 h 816"/>
                <a:gd name="T30" fmla="*/ 8 w 616"/>
                <a:gd name="T31" fmla="*/ 16 h 816"/>
                <a:gd name="T32" fmla="*/ 608 w 616"/>
                <a:gd name="T33" fmla="*/ 16 h 816"/>
                <a:gd name="T34" fmla="*/ 600 w 616"/>
                <a:gd name="T35" fmla="*/ 8 h 816"/>
                <a:gd name="T36" fmla="*/ 600 w 616"/>
                <a:gd name="T37" fmla="*/ 808 h 816"/>
                <a:gd name="T38" fmla="*/ 608 w 616"/>
                <a:gd name="T39" fmla="*/ 800 h 816"/>
                <a:gd name="T40" fmla="*/ 8 w 616"/>
                <a:gd name="T41" fmla="*/ 800 h 816"/>
                <a:gd name="T42" fmla="*/ 16 w 616"/>
                <a:gd name="T43" fmla="*/ 808 h 816"/>
                <a:gd name="T44" fmla="*/ 16 w 616"/>
                <a:gd name="T45" fmla="*/ 8 h 816"/>
                <a:gd name="T46" fmla="*/ 8 w 616"/>
                <a:gd name="T47" fmla="*/ 16 h 816"/>
                <a:gd name="T48" fmla="*/ 8 w 616"/>
                <a:gd name="T49" fmla="*/ 0 h 81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16"/>
                <a:gd name="T76" fmla="*/ 0 h 816"/>
                <a:gd name="T77" fmla="*/ 616 w 616"/>
                <a:gd name="T78" fmla="*/ 816 h 81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16" h="8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11"/>
                  </a:lnTo>
                  <a:lnTo>
                    <a:pt x="3" y="814"/>
                  </a:lnTo>
                  <a:lnTo>
                    <a:pt x="6" y="816"/>
                  </a:lnTo>
                  <a:lnTo>
                    <a:pt x="611" y="816"/>
                  </a:lnTo>
                  <a:lnTo>
                    <a:pt x="613" y="814"/>
                  </a:lnTo>
                  <a:lnTo>
                    <a:pt x="616" y="811"/>
                  </a:lnTo>
                  <a:lnTo>
                    <a:pt x="616" y="5"/>
                  </a:lnTo>
                  <a:lnTo>
                    <a:pt x="613" y="3"/>
                  </a:lnTo>
                  <a:lnTo>
                    <a:pt x="611" y="0"/>
                  </a:lnTo>
                  <a:lnTo>
                    <a:pt x="608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608" y="16"/>
                  </a:lnTo>
                  <a:lnTo>
                    <a:pt x="600" y="8"/>
                  </a:lnTo>
                  <a:lnTo>
                    <a:pt x="600" y="808"/>
                  </a:lnTo>
                  <a:lnTo>
                    <a:pt x="608" y="800"/>
                  </a:lnTo>
                  <a:lnTo>
                    <a:pt x="8" y="800"/>
                  </a:lnTo>
                  <a:lnTo>
                    <a:pt x="16" y="808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08" name="Rectangle 22"/>
            <p:cNvSpPr>
              <a:spLocks noChangeArrowheads="1"/>
            </p:cNvSpPr>
            <p:nvPr/>
          </p:nvSpPr>
          <p:spPr bwMode="auto">
            <a:xfrm>
              <a:off x="3423" y="1403"/>
              <a:ext cx="85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endParaRPr lang="en-US" sz="3200" b="0">
                <a:latin typeface="Comic Sans MS" pitchFamily="66" charset="0"/>
              </a:endParaRPr>
            </a:p>
          </p:txBody>
        </p:sp>
        <p:sp>
          <p:nvSpPr>
            <p:cNvPr id="209" name="Rectangle 24"/>
            <p:cNvSpPr>
              <a:spLocks noChangeArrowheads="1"/>
            </p:cNvSpPr>
            <p:nvPr/>
          </p:nvSpPr>
          <p:spPr bwMode="auto">
            <a:xfrm>
              <a:off x="3830" y="985"/>
              <a:ext cx="12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 dirty="0">
                  <a:solidFill>
                    <a:srgbClr val="000000"/>
                  </a:solidFill>
                  <a:latin typeface="Comic Sans MS" pitchFamily="66" charset="0"/>
                </a:rPr>
                <a:t>Q</a:t>
              </a:r>
              <a:endParaRPr lang="en-US" sz="3200" b="0" dirty="0">
                <a:latin typeface="Comic Sans MS" pitchFamily="66" charset="0"/>
              </a:endParaRPr>
            </a:p>
          </p:txBody>
        </p:sp>
        <p:sp>
          <p:nvSpPr>
            <p:cNvPr id="210" name="Rectangle 25"/>
            <p:cNvSpPr>
              <a:spLocks noChangeArrowheads="1"/>
            </p:cNvSpPr>
            <p:nvPr/>
          </p:nvSpPr>
          <p:spPr bwMode="auto">
            <a:xfrm>
              <a:off x="3830" y="1460"/>
              <a:ext cx="12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Comic Sans MS" pitchFamily="66" charset="0"/>
                </a:rPr>
                <a:t>Q</a:t>
              </a:r>
              <a:endParaRPr lang="en-US" sz="3200" b="0">
                <a:latin typeface="Comic Sans MS" pitchFamily="66" charset="0"/>
              </a:endParaRPr>
            </a:p>
          </p:txBody>
        </p:sp>
        <p:sp>
          <p:nvSpPr>
            <p:cNvPr id="211" name="Freeform 26"/>
            <p:cNvSpPr>
              <a:spLocks/>
            </p:cNvSpPr>
            <p:nvPr/>
          </p:nvSpPr>
          <p:spPr bwMode="auto">
            <a:xfrm>
              <a:off x="3243" y="1488"/>
              <a:ext cx="140" cy="16"/>
            </a:xfrm>
            <a:custGeom>
              <a:avLst/>
              <a:gdLst>
                <a:gd name="T0" fmla="*/ 8 w 140"/>
                <a:gd name="T1" fmla="*/ 0 h 16"/>
                <a:gd name="T2" fmla="*/ 6 w 140"/>
                <a:gd name="T3" fmla="*/ 0 h 16"/>
                <a:gd name="T4" fmla="*/ 3 w 140"/>
                <a:gd name="T5" fmla="*/ 3 h 16"/>
                <a:gd name="T6" fmla="*/ 0 w 140"/>
                <a:gd name="T7" fmla="*/ 5 h 16"/>
                <a:gd name="T8" fmla="*/ 0 w 140"/>
                <a:gd name="T9" fmla="*/ 11 h 16"/>
                <a:gd name="T10" fmla="*/ 3 w 140"/>
                <a:gd name="T11" fmla="*/ 13 h 16"/>
                <a:gd name="T12" fmla="*/ 6 w 140"/>
                <a:gd name="T13" fmla="*/ 16 h 16"/>
                <a:gd name="T14" fmla="*/ 135 w 140"/>
                <a:gd name="T15" fmla="*/ 16 h 16"/>
                <a:gd name="T16" fmla="*/ 138 w 140"/>
                <a:gd name="T17" fmla="*/ 13 h 16"/>
                <a:gd name="T18" fmla="*/ 140 w 140"/>
                <a:gd name="T19" fmla="*/ 11 h 16"/>
                <a:gd name="T20" fmla="*/ 140 w 140"/>
                <a:gd name="T21" fmla="*/ 5 h 16"/>
                <a:gd name="T22" fmla="*/ 138 w 140"/>
                <a:gd name="T23" fmla="*/ 3 h 16"/>
                <a:gd name="T24" fmla="*/ 135 w 140"/>
                <a:gd name="T25" fmla="*/ 0 h 16"/>
                <a:gd name="T26" fmla="*/ 132 w 140"/>
                <a:gd name="T27" fmla="*/ 0 h 16"/>
                <a:gd name="T28" fmla="*/ 8 w 140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0"/>
                <a:gd name="T46" fmla="*/ 0 h 16"/>
                <a:gd name="T47" fmla="*/ 140 w 140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0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135" y="16"/>
                  </a:lnTo>
                  <a:lnTo>
                    <a:pt x="138" y="13"/>
                  </a:lnTo>
                  <a:lnTo>
                    <a:pt x="140" y="11"/>
                  </a:lnTo>
                  <a:lnTo>
                    <a:pt x="140" y="5"/>
                  </a:lnTo>
                  <a:lnTo>
                    <a:pt x="138" y="3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12" name="Rectangle 27"/>
            <p:cNvSpPr>
              <a:spLocks noChangeArrowheads="1"/>
            </p:cNvSpPr>
            <p:nvPr/>
          </p:nvSpPr>
          <p:spPr bwMode="auto">
            <a:xfrm>
              <a:off x="2865" y="1403"/>
              <a:ext cx="85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endParaRPr lang="en-US" sz="3200" b="0">
                <a:latin typeface="Comic Sans MS" pitchFamily="66" charset="0"/>
              </a:endParaRPr>
            </a:p>
          </p:txBody>
        </p:sp>
        <p:sp>
          <p:nvSpPr>
            <p:cNvPr id="213" name="Rectangle 28"/>
            <p:cNvSpPr>
              <a:spLocks noChangeArrowheads="1"/>
            </p:cNvSpPr>
            <p:nvPr/>
          </p:nvSpPr>
          <p:spPr bwMode="auto">
            <a:xfrm>
              <a:off x="2873" y="939"/>
              <a:ext cx="9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  <a:endParaRPr lang="en-US" sz="3200" b="0">
                <a:latin typeface="Comic Sans MS" pitchFamily="66" charset="0"/>
              </a:endParaRPr>
            </a:p>
          </p:txBody>
        </p:sp>
        <p:sp>
          <p:nvSpPr>
            <p:cNvPr id="214" name="Rectangle 30"/>
            <p:cNvSpPr>
              <a:spLocks noChangeArrowheads="1"/>
            </p:cNvSpPr>
            <p:nvPr/>
          </p:nvSpPr>
          <p:spPr bwMode="auto">
            <a:xfrm>
              <a:off x="5298" y="1004"/>
              <a:ext cx="12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Comic Sans MS" pitchFamily="66" charset="0"/>
                </a:rPr>
                <a:t>Q</a:t>
              </a:r>
              <a:endParaRPr lang="en-US" sz="3200" b="0">
                <a:latin typeface="Comic Sans MS" pitchFamily="66" charset="0"/>
              </a:endParaRPr>
            </a:p>
          </p:txBody>
        </p:sp>
        <p:sp>
          <p:nvSpPr>
            <p:cNvPr id="215" name="Rectangle 31"/>
            <p:cNvSpPr>
              <a:spLocks noChangeArrowheads="1"/>
            </p:cNvSpPr>
            <p:nvPr/>
          </p:nvSpPr>
          <p:spPr bwMode="auto">
            <a:xfrm>
              <a:off x="3425" y="963"/>
              <a:ext cx="9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 dirty="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  <a:endParaRPr lang="en-US" sz="3200" b="0" dirty="0">
                <a:latin typeface="Comic Sans MS" pitchFamily="66" charset="0"/>
              </a:endParaRPr>
            </a:p>
          </p:txBody>
        </p:sp>
        <p:sp>
          <p:nvSpPr>
            <p:cNvPr id="216" name="Line 32"/>
            <p:cNvSpPr>
              <a:spLocks noChangeShapeType="1"/>
            </p:cNvSpPr>
            <p:nvPr/>
          </p:nvSpPr>
          <p:spPr bwMode="auto">
            <a:xfrm>
              <a:off x="4056" y="1560"/>
              <a:ext cx="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17" name="Line 33"/>
            <p:cNvSpPr>
              <a:spLocks noChangeShapeType="1"/>
            </p:cNvSpPr>
            <p:nvPr/>
          </p:nvSpPr>
          <p:spPr bwMode="auto">
            <a:xfrm>
              <a:off x="5088" y="155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grpSp>
          <p:nvGrpSpPr>
            <p:cNvPr id="5" name="Group 34"/>
            <p:cNvGrpSpPr>
              <a:grpSpLocks/>
            </p:cNvGrpSpPr>
            <p:nvPr/>
          </p:nvGrpSpPr>
          <p:grpSpPr bwMode="auto">
            <a:xfrm>
              <a:off x="5290" y="1479"/>
              <a:ext cx="120" cy="165"/>
              <a:chOff x="5162" y="1559"/>
              <a:chExt cx="120" cy="165"/>
            </a:xfrm>
          </p:grpSpPr>
          <p:sp>
            <p:nvSpPr>
              <p:cNvPr id="226" name="Rectangle 35"/>
              <p:cNvSpPr>
                <a:spLocks noChangeArrowheads="1"/>
              </p:cNvSpPr>
              <p:nvPr/>
            </p:nvSpPr>
            <p:spPr bwMode="auto">
              <a:xfrm>
                <a:off x="5162" y="1559"/>
                <a:ext cx="120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 i="0" baseline="0">
                    <a:solidFill>
                      <a:srgbClr val="000000"/>
                    </a:solidFill>
                    <a:latin typeface="Comic Sans MS" pitchFamily="66" charset="0"/>
                  </a:rPr>
                  <a:t>Q</a:t>
                </a:r>
                <a:endParaRPr lang="en-US" sz="3200" b="0">
                  <a:latin typeface="Comic Sans MS" pitchFamily="66" charset="0"/>
                </a:endParaRPr>
              </a:p>
            </p:txBody>
          </p:sp>
          <p:sp>
            <p:nvSpPr>
              <p:cNvPr id="227" name="Line 36"/>
              <p:cNvSpPr>
                <a:spLocks noChangeShapeType="1"/>
              </p:cNvSpPr>
              <p:nvPr/>
            </p:nvSpPr>
            <p:spPr bwMode="auto">
              <a:xfrm>
                <a:off x="5168" y="156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</p:grpSp>
        <p:grpSp>
          <p:nvGrpSpPr>
            <p:cNvPr id="6" name="Group 37"/>
            <p:cNvGrpSpPr>
              <a:grpSpLocks noChangeAspect="1"/>
            </p:cNvGrpSpPr>
            <p:nvPr/>
          </p:nvGrpSpPr>
          <p:grpSpPr bwMode="auto">
            <a:xfrm>
              <a:off x="3728" y="1848"/>
              <a:ext cx="334" cy="334"/>
              <a:chOff x="1968" y="1507"/>
              <a:chExt cx="480" cy="480"/>
            </a:xfrm>
          </p:grpSpPr>
          <p:sp>
            <p:nvSpPr>
              <p:cNvPr id="224" name="AutoShape 38"/>
              <p:cNvSpPr>
                <a:spLocks noChangeAspect="1" noChangeArrowheads="1"/>
              </p:cNvSpPr>
              <p:nvPr/>
            </p:nvSpPr>
            <p:spPr bwMode="auto">
              <a:xfrm rot="5400000">
                <a:off x="1920" y="1555"/>
                <a:ext cx="480" cy="38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25" name="Oval 39"/>
              <p:cNvSpPr>
                <a:spLocks noChangeAspect="1" noChangeArrowheads="1"/>
              </p:cNvSpPr>
              <p:nvPr/>
            </p:nvSpPr>
            <p:spPr bwMode="auto">
              <a:xfrm>
                <a:off x="2352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</p:grpSp>
        <p:sp>
          <p:nvSpPr>
            <p:cNvPr id="220" name="Oval 40"/>
            <p:cNvSpPr>
              <a:spLocks noChangeAspect="1" noChangeArrowheads="1"/>
            </p:cNvSpPr>
            <p:nvPr/>
          </p:nvSpPr>
          <p:spPr bwMode="auto">
            <a:xfrm>
              <a:off x="3976" y="1520"/>
              <a:ext cx="69" cy="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1" name="Oval 41"/>
            <p:cNvSpPr>
              <a:spLocks noChangeAspect="1" noChangeArrowheads="1"/>
            </p:cNvSpPr>
            <p:nvPr/>
          </p:nvSpPr>
          <p:spPr bwMode="auto">
            <a:xfrm>
              <a:off x="5016" y="1512"/>
              <a:ext cx="69" cy="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2" name="Oval 42"/>
            <p:cNvSpPr>
              <a:spLocks noChangeArrowheads="1"/>
            </p:cNvSpPr>
            <p:nvPr/>
          </p:nvSpPr>
          <p:spPr bwMode="auto">
            <a:xfrm>
              <a:off x="3216" y="14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3" name="Line 43"/>
            <p:cNvSpPr>
              <a:spLocks noChangeShapeType="1"/>
            </p:cNvSpPr>
            <p:nvPr/>
          </p:nvSpPr>
          <p:spPr bwMode="auto">
            <a:xfrm flipV="1">
              <a:off x="3248" y="1520"/>
              <a:ext cx="0" cy="5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sp>
        <p:nvSpPr>
          <p:cNvPr id="228" name="Text Box 42"/>
          <p:cNvSpPr txBox="1">
            <a:spLocks noChangeArrowheads="1"/>
          </p:cNvSpPr>
          <p:nvPr/>
        </p:nvSpPr>
        <p:spPr bwMode="auto">
          <a:xfrm>
            <a:off x="788988" y="5157788"/>
            <a:ext cx="4138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Q</a:t>
            </a:r>
            <a:r>
              <a:rPr lang="tr-TR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</a:t>
            </a:r>
            <a:endParaRPr lang="en-US" sz="1800" dirty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  <a:latin typeface="Comic Sans MS" pitchFamily="66" charset="0"/>
              </a:rPr>
              <a:t>Positive</a:t>
            </a:r>
            <a:r>
              <a:rPr lang="tr-TR" sz="3200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Comic Sans MS" pitchFamily="66" charset="0"/>
              </a:rPr>
              <a:t>Edge Triggered D Flip-Flop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738188" y="1092200"/>
            <a:ext cx="4611687" cy="2079625"/>
            <a:chOff x="2505" y="824"/>
            <a:chExt cx="2905" cy="1310"/>
          </a:xfrm>
        </p:grpSpPr>
        <p:sp>
          <p:nvSpPr>
            <p:cNvPr id="21510" name="Freeform 5"/>
            <p:cNvSpPr>
              <a:spLocks/>
            </p:cNvSpPr>
            <p:nvPr/>
          </p:nvSpPr>
          <p:spPr bwMode="auto">
            <a:xfrm>
              <a:off x="3959" y="991"/>
              <a:ext cx="441" cy="16"/>
            </a:xfrm>
            <a:custGeom>
              <a:avLst/>
              <a:gdLst>
                <a:gd name="T0" fmla="*/ 8 w 441"/>
                <a:gd name="T1" fmla="*/ 0 h 16"/>
                <a:gd name="T2" fmla="*/ 5 w 441"/>
                <a:gd name="T3" fmla="*/ 0 h 16"/>
                <a:gd name="T4" fmla="*/ 3 w 441"/>
                <a:gd name="T5" fmla="*/ 2 h 16"/>
                <a:gd name="T6" fmla="*/ 0 w 441"/>
                <a:gd name="T7" fmla="*/ 5 h 16"/>
                <a:gd name="T8" fmla="*/ 0 w 441"/>
                <a:gd name="T9" fmla="*/ 10 h 16"/>
                <a:gd name="T10" fmla="*/ 3 w 441"/>
                <a:gd name="T11" fmla="*/ 13 h 16"/>
                <a:gd name="T12" fmla="*/ 5 w 441"/>
                <a:gd name="T13" fmla="*/ 16 h 16"/>
                <a:gd name="T14" fmla="*/ 436 w 441"/>
                <a:gd name="T15" fmla="*/ 16 h 16"/>
                <a:gd name="T16" fmla="*/ 439 w 441"/>
                <a:gd name="T17" fmla="*/ 13 h 16"/>
                <a:gd name="T18" fmla="*/ 441 w 441"/>
                <a:gd name="T19" fmla="*/ 10 h 16"/>
                <a:gd name="T20" fmla="*/ 441 w 441"/>
                <a:gd name="T21" fmla="*/ 5 h 16"/>
                <a:gd name="T22" fmla="*/ 439 w 441"/>
                <a:gd name="T23" fmla="*/ 2 h 16"/>
                <a:gd name="T24" fmla="*/ 436 w 441"/>
                <a:gd name="T25" fmla="*/ 0 h 16"/>
                <a:gd name="T26" fmla="*/ 433 w 441"/>
                <a:gd name="T27" fmla="*/ 0 h 16"/>
                <a:gd name="T28" fmla="*/ 8 w 441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41"/>
                <a:gd name="T46" fmla="*/ 0 h 16"/>
                <a:gd name="T47" fmla="*/ 441 w 441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41" h="16">
                  <a:moveTo>
                    <a:pt x="8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436" y="16"/>
                  </a:lnTo>
                  <a:lnTo>
                    <a:pt x="439" y="13"/>
                  </a:lnTo>
                  <a:lnTo>
                    <a:pt x="441" y="10"/>
                  </a:lnTo>
                  <a:lnTo>
                    <a:pt x="441" y="5"/>
                  </a:lnTo>
                  <a:lnTo>
                    <a:pt x="439" y="2"/>
                  </a:lnTo>
                  <a:lnTo>
                    <a:pt x="436" y="0"/>
                  </a:lnTo>
                  <a:lnTo>
                    <a:pt x="43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1511" name="Freeform 6"/>
            <p:cNvSpPr>
              <a:spLocks/>
            </p:cNvSpPr>
            <p:nvPr/>
          </p:nvSpPr>
          <p:spPr bwMode="auto">
            <a:xfrm>
              <a:off x="4999" y="1016"/>
              <a:ext cx="265" cy="16"/>
            </a:xfrm>
            <a:custGeom>
              <a:avLst/>
              <a:gdLst>
                <a:gd name="T0" fmla="*/ 8 w 265"/>
                <a:gd name="T1" fmla="*/ 0 h 16"/>
                <a:gd name="T2" fmla="*/ 5 w 265"/>
                <a:gd name="T3" fmla="*/ 0 h 16"/>
                <a:gd name="T4" fmla="*/ 2 w 265"/>
                <a:gd name="T5" fmla="*/ 3 h 16"/>
                <a:gd name="T6" fmla="*/ 0 w 265"/>
                <a:gd name="T7" fmla="*/ 5 h 16"/>
                <a:gd name="T8" fmla="*/ 0 w 265"/>
                <a:gd name="T9" fmla="*/ 11 h 16"/>
                <a:gd name="T10" fmla="*/ 2 w 265"/>
                <a:gd name="T11" fmla="*/ 13 h 16"/>
                <a:gd name="T12" fmla="*/ 5 w 265"/>
                <a:gd name="T13" fmla="*/ 16 h 16"/>
                <a:gd name="T14" fmla="*/ 259 w 265"/>
                <a:gd name="T15" fmla="*/ 16 h 16"/>
                <a:gd name="T16" fmla="*/ 262 w 265"/>
                <a:gd name="T17" fmla="*/ 13 h 16"/>
                <a:gd name="T18" fmla="*/ 265 w 265"/>
                <a:gd name="T19" fmla="*/ 11 h 16"/>
                <a:gd name="T20" fmla="*/ 265 w 265"/>
                <a:gd name="T21" fmla="*/ 5 h 16"/>
                <a:gd name="T22" fmla="*/ 262 w 265"/>
                <a:gd name="T23" fmla="*/ 3 h 16"/>
                <a:gd name="T24" fmla="*/ 259 w 265"/>
                <a:gd name="T25" fmla="*/ 0 h 16"/>
                <a:gd name="T26" fmla="*/ 257 w 265"/>
                <a:gd name="T27" fmla="*/ 0 h 16"/>
                <a:gd name="T28" fmla="*/ 8 w 265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65"/>
                <a:gd name="T46" fmla="*/ 0 h 16"/>
                <a:gd name="T47" fmla="*/ 265 w 265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65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59" y="16"/>
                  </a:lnTo>
                  <a:lnTo>
                    <a:pt x="262" y="13"/>
                  </a:lnTo>
                  <a:lnTo>
                    <a:pt x="265" y="11"/>
                  </a:lnTo>
                  <a:lnTo>
                    <a:pt x="265" y="5"/>
                  </a:lnTo>
                  <a:lnTo>
                    <a:pt x="262" y="3"/>
                  </a:lnTo>
                  <a:lnTo>
                    <a:pt x="259" y="0"/>
                  </a:lnTo>
                  <a:lnTo>
                    <a:pt x="25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1512" name="Freeform 9"/>
            <p:cNvSpPr>
              <a:spLocks/>
            </p:cNvSpPr>
            <p:nvPr/>
          </p:nvSpPr>
          <p:spPr bwMode="auto">
            <a:xfrm>
              <a:off x="3235" y="1967"/>
              <a:ext cx="491" cy="16"/>
            </a:xfrm>
            <a:custGeom>
              <a:avLst/>
              <a:gdLst>
                <a:gd name="T0" fmla="*/ 8 w 491"/>
                <a:gd name="T1" fmla="*/ 0 h 16"/>
                <a:gd name="T2" fmla="*/ 6 w 491"/>
                <a:gd name="T3" fmla="*/ 0 h 16"/>
                <a:gd name="T4" fmla="*/ 3 w 491"/>
                <a:gd name="T5" fmla="*/ 3 h 16"/>
                <a:gd name="T6" fmla="*/ 0 w 491"/>
                <a:gd name="T7" fmla="*/ 5 h 16"/>
                <a:gd name="T8" fmla="*/ 0 w 491"/>
                <a:gd name="T9" fmla="*/ 11 h 16"/>
                <a:gd name="T10" fmla="*/ 3 w 491"/>
                <a:gd name="T11" fmla="*/ 13 h 16"/>
                <a:gd name="T12" fmla="*/ 6 w 491"/>
                <a:gd name="T13" fmla="*/ 16 h 16"/>
                <a:gd name="T14" fmla="*/ 486 w 491"/>
                <a:gd name="T15" fmla="*/ 16 h 16"/>
                <a:gd name="T16" fmla="*/ 488 w 491"/>
                <a:gd name="T17" fmla="*/ 13 h 16"/>
                <a:gd name="T18" fmla="*/ 491 w 491"/>
                <a:gd name="T19" fmla="*/ 11 h 16"/>
                <a:gd name="T20" fmla="*/ 491 w 491"/>
                <a:gd name="T21" fmla="*/ 5 h 16"/>
                <a:gd name="T22" fmla="*/ 488 w 491"/>
                <a:gd name="T23" fmla="*/ 3 h 16"/>
                <a:gd name="T24" fmla="*/ 486 w 491"/>
                <a:gd name="T25" fmla="*/ 0 h 16"/>
                <a:gd name="T26" fmla="*/ 483 w 491"/>
                <a:gd name="T27" fmla="*/ 0 h 16"/>
                <a:gd name="T28" fmla="*/ 8 w 491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91"/>
                <a:gd name="T46" fmla="*/ 0 h 16"/>
                <a:gd name="T47" fmla="*/ 491 w 491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91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486" y="16"/>
                  </a:lnTo>
                  <a:lnTo>
                    <a:pt x="488" y="13"/>
                  </a:lnTo>
                  <a:lnTo>
                    <a:pt x="491" y="11"/>
                  </a:lnTo>
                  <a:lnTo>
                    <a:pt x="491" y="5"/>
                  </a:lnTo>
                  <a:lnTo>
                    <a:pt x="488" y="3"/>
                  </a:lnTo>
                  <a:lnTo>
                    <a:pt x="486" y="0"/>
                  </a:lnTo>
                  <a:lnTo>
                    <a:pt x="48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1513" name="Freeform 10"/>
            <p:cNvSpPr>
              <a:spLocks/>
            </p:cNvSpPr>
            <p:nvPr/>
          </p:nvSpPr>
          <p:spPr bwMode="auto">
            <a:xfrm>
              <a:off x="4059" y="1967"/>
              <a:ext cx="141" cy="16"/>
            </a:xfrm>
            <a:custGeom>
              <a:avLst/>
              <a:gdLst>
                <a:gd name="T0" fmla="*/ 8 w 141"/>
                <a:gd name="T1" fmla="*/ 0 h 16"/>
                <a:gd name="T2" fmla="*/ 5 w 141"/>
                <a:gd name="T3" fmla="*/ 0 h 16"/>
                <a:gd name="T4" fmla="*/ 3 w 141"/>
                <a:gd name="T5" fmla="*/ 3 h 16"/>
                <a:gd name="T6" fmla="*/ 0 w 141"/>
                <a:gd name="T7" fmla="*/ 5 h 16"/>
                <a:gd name="T8" fmla="*/ 0 w 141"/>
                <a:gd name="T9" fmla="*/ 11 h 16"/>
                <a:gd name="T10" fmla="*/ 3 w 141"/>
                <a:gd name="T11" fmla="*/ 13 h 16"/>
                <a:gd name="T12" fmla="*/ 5 w 141"/>
                <a:gd name="T13" fmla="*/ 16 h 16"/>
                <a:gd name="T14" fmla="*/ 136 w 141"/>
                <a:gd name="T15" fmla="*/ 16 h 16"/>
                <a:gd name="T16" fmla="*/ 139 w 141"/>
                <a:gd name="T17" fmla="*/ 13 h 16"/>
                <a:gd name="T18" fmla="*/ 141 w 141"/>
                <a:gd name="T19" fmla="*/ 11 h 16"/>
                <a:gd name="T20" fmla="*/ 141 w 141"/>
                <a:gd name="T21" fmla="*/ 5 h 16"/>
                <a:gd name="T22" fmla="*/ 139 w 141"/>
                <a:gd name="T23" fmla="*/ 3 h 16"/>
                <a:gd name="T24" fmla="*/ 136 w 141"/>
                <a:gd name="T25" fmla="*/ 0 h 16"/>
                <a:gd name="T26" fmla="*/ 133 w 141"/>
                <a:gd name="T27" fmla="*/ 0 h 16"/>
                <a:gd name="T28" fmla="*/ 8 w 141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1"/>
                <a:gd name="T46" fmla="*/ 0 h 16"/>
                <a:gd name="T47" fmla="*/ 141 w 141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1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136" y="16"/>
                  </a:lnTo>
                  <a:lnTo>
                    <a:pt x="139" y="13"/>
                  </a:lnTo>
                  <a:lnTo>
                    <a:pt x="141" y="11"/>
                  </a:lnTo>
                  <a:lnTo>
                    <a:pt x="141" y="5"/>
                  </a:lnTo>
                  <a:lnTo>
                    <a:pt x="139" y="3"/>
                  </a:lnTo>
                  <a:lnTo>
                    <a:pt x="136" y="0"/>
                  </a:lnTo>
                  <a:lnTo>
                    <a:pt x="13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1514" name="Freeform 11"/>
            <p:cNvSpPr>
              <a:spLocks/>
            </p:cNvSpPr>
            <p:nvPr/>
          </p:nvSpPr>
          <p:spPr bwMode="auto">
            <a:xfrm>
              <a:off x="4184" y="1241"/>
              <a:ext cx="16" cy="742"/>
            </a:xfrm>
            <a:custGeom>
              <a:avLst/>
              <a:gdLst>
                <a:gd name="T0" fmla="*/ 0 w 16"/>
                <a:gd name="T1" fmla="*/ 734 h 742"/>
                <a:gd name="T2" fmla="*/ 0 w 16"/>
                <a:gd name="T3" fmla="*/ 737 h 742"/>
                <a:gd name="T4" fmla="*/ 3 w 16"/>
                <a:gd name="T5" fmla="*/ 739 h 742"/>
                <a:gd name="T6" fmla="*/ 6 w 16"/>
                <a:gd name="T7" fmla="*/ 742 h 742"/>
                <a:gd name="T8" fmla="*/ 11 w 16"/>
                <a:gd name="T9" fmla="*/ 742 h 742"/>
                <a:gd name="T10" fmla="*/ 14 w 16"/>
                <a:gd name="T11" fmla="*/ 739 h 742"/>
                <a:gd name="T12" fmla="*/ 16 w 16"/>
                <a:gd name="T13" fmla="*/ 737 h 742"/>
                <a:gd name="T14" fmla="*/ 16 w 16"/>
                <a:gd name="T15" fmla="*/ 6 h 742"/>
                <a:gd name="T16" fmla="*/ 14 w 16"/>
                <a:gd name="T17" fmla="*/ 3 h 742"/>
                <a:gd name="T18" fmla="*/ 11 w 16"/>
                <a:gd name="T19" fmla="*/ 0 h 742"/>
                <a:gd name="T20" fmla="*/ 6 w 16"/>
                <a:gd name="T21" fmla="*/ 0 h 742"/>
                <a:gd name="T22" fmla="*/ 3 w 16"/>
                <a:gd name="T23" fmla="*/ 3 h 742"/>
                <a:gd name="T24" fmla="*/ 0 w 16"/>
                <a:gd name="T25" fmla="*/ 6 h 742"/>
                <a:gd name="T26" fmla="*/ 0 w 16"/>
                <a:gd name="T27" fmla="*/ 8 h 742"/>
                <a:gd name="T28" fmla="*/ 0 w 16"/>
                <a:gd name="T29" fmla="*/ 734 h 7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742"/>
                <a:gd name="T47" fmla="*/ 16 w 16"/>
                <a:gd name="T48" fmla="*/ 742 h 74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742">
                  <a:moveTo>
                    <a:pt x="0" y="734"/>
                  </a:moveTo>
                  <a:lnTo>
                    <a:pt x="0" y="737"/>
                  </a:lnTo>
                  <a:lnTo>
                    <a:pt x="3" y="739"/>
                  </a:lnTo>
                  <a:lnTo>
                    <a:pt x="6" y="742"/>
                  </a:lnTo>
                  <a:lnTo>
                    <a:pt x="11" y="742"/>
                  </a:lnTo>
                  <a:lnTo>
                    <a:pt x="14" y="739"/>
                  </a:lnTo>
                  <a:lnTo>
                    <a:pt x="16" y="737"/>
                  </a:lnTo>
                  <a:lnTo>
                    <a:pt x="16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7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1515" name="Freeform 12"/>
            <p:cNvSpPr>
              <a:spLocks/>
            </p:cNvSpPr>
            <p:nvPr/>
          </p:nvSpPr>
          <p:spPr bwMode="auto">
            <a:xfrm>
              <a:off x="4184" y="1241"/>
              <a:ext cx="216" cy="16"/>
            </a:xfrm>
            <a:custGeom>
              <a:avLst/>
              <a:gdLst>
                <a:gd name="T0" fmla="*/ 8 w 216"/>
                <a:gd name="T1" fmla="*/ 0 h 16"/>
                <a:gd name="T2" fmla="*/ 6 w 216"/>
                <a:gd name="T3" fmla="*/ 0 h 16"/>
                <a:gd name="T4" fmla="*/ 3 w 216"/>
                <a:gd name="T5" fmla="*/ 3 h 16"/>
                <a:gd name="T6" fmla="*/ 0 w 216"/>
                <a:gd name="T7" fmla="*/ 6 h 16"/>
                <a:gd name="T8" fmla="*/ 0 w 216"/>
                <a:gd name="T9" fmla="*/ 11 h 16"/>
                <a:gd name="T10" fmla="*/ 3 w 216"/>
                <a:gd name="T11" fmla="*/ 14 h 16"/>
                <a:gd name="T12" fmla="*/ 6 w 216"/>
                <a:gd name="T13" fmla="*/ 16 h 16"/>
                <a:gd name="T14" fmla="*/ 211 w 216"/>
                <a:gd name="T15" fmla="*/ 16 h 16"/>
                <a:gd name="T16" fmla="*/ 214 w 216"/>
                <a:gd name="T17" fmla="*/ 14 h 16"/>
                <a:gd name="T18" fmla="*/ 216 w 216"/>
                <a:gd name="T19" fmla="*/ 11 h 16"/>
                <a:gd name="T20" fmla="*/ 216 w 216"/>
                <a:gd name="T21" fmla="*/ 6 h 16"/>
                <a:gd name="T22" fmla="*/ 214 w 216"/>
                <a:gd name="T23" fmla="*/ 3 h 16"/>
                <a:gd name="T24" fmla="*/ 211 w 216"/>
                <a:gd name="T25" fmla="*/ 0 h 16"/>
                <a:gd name="T26" fmla="*/ 208 w 216"/>
                <a:gd name="T27" fmla="*/ 0 h 16"/>
                <a:gd name="T28" fmla="*/ 8 w 216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6"/>
                <a:gd name="T46" fmla="*/ 0 h 16"/>
                <a:gd name="T47" fmla="*/ 216 w 216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6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211" y="16"/>
                  </a:lnTo>
                  <a:lnTo>
                    <a:pt x="214" y="14"/>
                  </a:lnTo>
                  <a:lnTo>
                    <a:pt x="216" y="11"/>
                  </a:lnTo>
                  <a:lnTo>
                    <a:pt x="216" y="6"/>
                  </a:lnTo>
                  <a:lnTo>
                    <a:pt x="214" y="3"/>
                  </a:lnTo>
                  <a:lnTo>
                    <a:pt x="211" y="0"/>
                  </a:lnTo>
                  <a:lnTo>
                    <a:pt x="20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1516" name="Freeform 13"/>
            <p:cNvSpPr>
              <a:spLocks/>
            </p:cNvSpPr>
            <p:nvPr/>
          </p:nvSpPr>
          <p:spPr bwMode="auto">
            <a:xfrm>
              <a:off x="4392" y="849"/>
              <a:ext cx="616" cy="817"/>
            </a:xfrm>
            <a:custGeom>
              <a:avLst/>
              <a:gdLst>
                <a:gd name="T0" fmla="*/ 8 w 616"/>
                <a:gd name="T1" fmla="*/ 0 h 817"/>
                <a:gd name="T2" fmla="*/ 6 w 616"/>
                <a:gd name="T3" fmla="*/ 0 h 817"/>
                <a:gd name="T4" fmla="*/ 3 w 616"/>
                <a:gd name="T5" fmla="*/ 3 h 817"/>
                <a:gd name="T6" fmla="*/ 0 w 616"/>
                <a:gd name="T7" fmla="*/ 6 h 817"/>
                <a:gd name="T8" fmla="*/ 0 w 616"/>
                <a:gd name="T9" fmla="*/ 811 h 817"/>
                <a:gd name="T10" fmla="*/ 3 w 616"/>
                <a:gd name="T11" fmla="*/ 814 h 817"/>
                <a:gd name="T12" fmla="*/ 6 w 616"/>
                <a:gd name="T13" fmla="*/ 817 h 817"/>
                <a:gd name="T14" fmla="*/ 611 w 616"/>
                <a:gd name="T15" fmla="*/ 817 h 817"/>
                <a:gd name="T16" fmla="*/ 613 w 616"/>
                <a:gd name="T17" fmla="*/ 814 h 817"/>
                <a:gd name="T18" fmla="*/ 616 w 616"/>
                <a:gd name="T19" fmla="*/ 811 h 817"/>
                <a:gd name="T20" fmla="*/ 616 w 616"/>
                <a:gd name="T21" fmla="*/ 6 h 817"/>
                <a:gd name="T22" fmla="*/ 613 w 616"/>
                <a:gd name="T23" fmla="*/ 3 h 817"/>
                <a:gd name="T24" fmla="*/ 611 w 616"/>
                <a:gd name="T25" fmla="*/ 0 h 817"/>
                <a:gd name="T26" fmla="*/ 608 w 616"/>
                <a:gd name="T27" fmla="*/ 0 h 817"/>
                <a:gd name="T28" fmla="*/ 8 w 616"/>
                <a:gd name="T29" fmla="*/ 0 h 817"/>
                <a:gd name="T30" fmla="*/ 8 w 616"/>
                <a:gd name="T31" fmla="*/ 16 h 817"/>
                <a:gd name="T32" fmla="*/ 608 w 616"/>
                <a:gd name="T33" fmla="*/ 16 h 817"/>
                <a:gd name="T34" fmla="*/ 600 w 616"/>
                <a:gd name="T35" fmla="*/ 8 h 817"/>
                <a:gd name="T36" fmla="*/ 600 w 616"/>
                <a:gd name="T37" fmla="*/ 809 h 817"/>
                <a:gd name="T38" fmla="*/ 608 w 616"/>
                <a:gd name="T39" fmla="*/ 801 h 817"/>
                <a:gd name="T40" fmla="*/ 8 w 616"/>
                <a:gd name="T41" fmla="*/ 801 h 817"/>
                <a:gd name="T42" fmla="*/ 16 w 616"/>
                <a:gd name="T43" fmla="*/ 809 h 817"/>
                <a:gd name="T44" fmla="*/ 16 w 616"/>
                <a:gd name="T45" fmla="*/ 8 h 817"/>
                <a:gd name="T46" fmla="*/ 8 w 616"/>
                <a:gd name="T47" fmla="*/ 16 h 817"/>
                <a:gd name="T48" fmla="*/ 8 w 616"/>
                <a:gd name="T49" fmla="*/ 0 h 8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16"/>
                <a:gd name="T76" fmla="*/ 0 h 817"/>
                <a:gd name="T77" fmla="*/ 616 w 616"/>
                <a:gd name="T78" fmla="*/ 817 h 81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16" h="8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11"/>
                  </a:lnTo>
                  <a:lnTo>
                    <a:pt x="3" y="814"/>
                  </a:lnTo>
                  <a:lnTo>
                    <a:pt x="6" y="817"/>
                  </a:lnTo>
                  <a:lnTo>
                    <a:pt x="611" y="817"/>
                  </a:lnTo>
                  <a:lnTo>
                    <a:pt x="613" y="814"/>
                  </a:lnTo>
                  <a:lnTo>
                    <a:pt x="616" y="811"/>
                  </a:lnTo>
                  <a:lnTo>
                    <a:pt x="616" y="6"/>
                  </a:lnTo>
                  <a:lnTo>
                    <a:pt x="613" y="3"/>
                  </a:lnTo>
                  <a:lnTo>
                    <a:pt x="611" y="0"/>
                  </a:lnTo>
                  <a:lnTo>
                    <a:pt x="608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608" y="16"/>
                  </a:lnTo>
                  <a:lnTo>
                    <a:pt x="600" y="8"/>
                  </a:lnTo>
                  <a:lnTo>
                    <a:pt x="600" y="809"/>
                  </a:lnTo>
                  <a:lnTo>
                    <a:pt x="608" y="801"/>
                  </a:lnTo>
                  <a:lnTo>
                    <a:pt x="8" y="801"/>
                  </a:lnTo>
                  <a:lnTo>
                    <a:pt x="16" y="809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1517" name="Rectangle 14"/>
            <p:cNvSpPr>
              <a:spLocks noChangeArrowheads="1"/>
            </p:cNvSpPr>
            <p:nvPr/>
          </p:nvSpPr>
          <p:spPr bwMode="auto">
            <a:xfrm>
              <a:off x="4452" y="1163"/>
              <a:ext cx="85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endParaRPr lang="en-US" sz="3200" b="0">
                <a:latin typeface="Comic Sans MS" pitchFamily="66" charset="0"/>
              </a:endParaRPr>
            </a:p>
          </p:txBody>
        </p:sp>
        <p:sp>
          <p:nvSpPr>
            <p:cNvPr id="21518" name="Rectangle 15"/>
            <p:cNvSpPr>
              <a:spLocks noChangeArrowheads="1"/>
            </p:cNvSpPr>
            <p:nvPr/>
          </p:nvSpPr>
          <p:spPr bwMode="auto">
            <a:xfrm>
              <a:off x="4452" y="915"/>
              <a:ext cx="95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Comic Sans MS" pitchFamily="66" charset="0"/>
                </a:rPr>
                <a:t>S</a:t>
              </a:r>
              <a:endParaRPr lang="en-US" sz="3200" b="0">
                <a:latin typeface="Comic Sans MS" pitchFamily="66" charset="0"/>
              </a:endParaRPr>
            </a:p>
          </p:txBody>
        </p:sp>
        <p:sp>
          <p:nvSpPr>
            <p:cNvPr id="21519" name="Rectangle 16"/>
            <p:cNvSpPr>
              <a:spLocks noChangeArrowheads="1"/>
            </p:cNvSpPr>
            <p:nvPr/>
          </p:nvSpPr>
          <p:spPr bwMode="auto">
            <a:xfrm>
              <a:off x="4460" y="1429"/>
              <a:ext cx="8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Comic Sans MS" pitchFamily="66" charset="0"/>
                </a:rPr>
                <a:t>R</a:t>
              </a:r>
              <a:endParaRPr lang="en-US" sz="3200" b="0">
                <a:latin typeface="Comic Sans MS" pitchFamily="66" charset="0"/>
              </a:endParaRPr>
            </a:p>
          </p:txBody>
        </p:sp>
        <p:sp>
          <p:nvSpPr>
            <p:cNvPr id="21520" name="Rectangle 17"/>
            <p:cNvSpPr>
              <a:spLocks noChangeArrowheads="1"/>
            </p:cNvSpPr>
            <p:nvPr/>
          </p:nvSpPr>
          <p:spPr bwMode="auto">
            <a:xfrm>
              <a:off x="4851" y="963"/>
              <a:ext cx="12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Comic Sans MS" pitchFamily="66" charset="0"/>
                </a:rPr>
                <a:t>Q</a:t>
              </a:r>
              <a:endParaRPr lang="en-US" sz="3200" b="0">
                <a:latin typeface="Comic Sans MS" pitchFamily="66" charset="0"/>
              </a:endParaRPr>
            </a:p>
          </p:txBody>
        </p:sp>
        <p:sp>
          <p:nvSpPr>
            <p:cNvPr id="21521" name="Rectangle 18"/>
            <p:cNvSpPr>
              <a:spLocks noChangeArrowheads="1"/>
            </p:cNvSpPr>
            <p:nvPr/>
          </p:nvSpPr>
          <p:spPr bwMode="auto">
            <a:xfrm>
              <a:off x="4851" y="1437"/>
              <a:ext cx="12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Comic Sans MS" pitchFamily="66" charset="0"/>
                </a:rPr>
                <a:t>Q</a:t>
              </a:r>
              <a:endParaRPr lang="en-US" sz="3200" b="0">
                <a:latin typeface="Comic Sans MS" pitchFamily="66" charset="0"/>
              </a:endParaRPr>
            </a:p>
          </p:txBody>
        </p:sp>
        <p:sp>
          <p:nvSpPr>
            <p:cNvPr id="21522" name="Freeform 19"/>
            <p:cNvSpPr>
              <a:spLocks/>
            </p:cNvSpPr>
            <p:nvPr/>
          </p:nvSpPr>
          <p:spPr bwMode="auto">
            <a:xfrm>
              <a:off x="3363" y="824"/>
              <a:ext cx="616" cy="816"/>
            </a:xfrm>
            <a:custGeom>
              <a:avLst/>
              <a:gdLst>
                <a:gd name="T0" fmla="*/ 8 w 616"/>
                <a:gd name="T1" fmla="*/ 0 h 816"/>
                <a:gd name="T2" fmla="*/ 6 w 616"/>
                <a:gd name="T3" fmla="*/ 0 h 816"/>
                <a:gd name="T4" fmla="*/ 3 w 616"/>
                <a:gd name="T5" fmla="*/ 3 h 816"/>
                <a:gd name="T6" fmla="*/ 0 w 616"/>
                <a:gd name="T7" fmla="*/ 5 h 816"/>
                <a:gd name="T8" fmla="*/ 0 w 616"/>
                <a:gd name="T9" fmla="*/ 811 h 816"/>
                <a:gd name="T10" fmla="*/ 3 w 616"/>
                <a:gd name="T11" fmla="*/ 814 h 816"/>
                <a:gd name="T12" fmla="*/ 6 w 616"/>
                <a:gd name="T13" fmla="*/ 816 h 816"/>
                <a:gd name="T14" fmla="*/ 611 w 616"/>
                <a:gd name="T15" fmla="*/ 816 h 816"/>
                <a:gd name="T16" fmla="*/ 613 w 616"/>
                <a:gd name="T17" fmla="*/ 814 h 816"/>
                <a:gd name="T18" fmla="*/ 616 w 616"/>
                <a:gd name="T19" fmla="*/ 811 h 816"/>
                <a:gd name="T20" fmla="*/ 616 w 616"/>
                <a:gd name="T21" fmla="*/ 5 h 816"/>
                <a:gd name="T22" fmla="*/ 613 w 616"/>
                <a:gd name="T23" fmla="*/ 3 h 816"/>
                <a:gd name="T24" fmla="*/ 611 w 616"/>
                <a:gd name="T25" fmla="*/ 0 h 816"/>
                <a:gd name="T26" fmla="*/ 608 w 616"/>
                <a:gd name="T27" fmla="*/ 0 h 816"/>
                <a:gd name="T28" fmla="*/ 8 w 616"/>
                <a:gd name="T29" fmla="*/ 0 h 816"/>
                <a:gd name="T30" fmla="*/ 8 w 616"/>
                <a:gd name="T31" fmla="*/ 16 h 816"/>
                <a:gd name="T32" fmla="*/ 608 w 616"/>
                <a:gd name="T33" fmla="*/ 16 h 816"/>
                <a:gd name="T34" fmla="*/ 600 w 616"/>
                <a:gd name="T35" fmla="*/ 8 h 816"/>
                <a:gd name="T36" fmla="*/ 600 w 616"/>
                <a:gd name="T37" fmla="*/ 808 h 816"/>
                <a:gd name="T38" fmla="*/ 608 w 616"/>
                <a:gd name="T39" fmla="*/ 800 h 816"/>
                <a:gd name="T40" fmla="*/ 8 w 616"/>
                <a:gd name="T41" fmla="*/ 800 h 816"/>
                <a:gd name="T42" fmla="*/ 16 w 616"/>
                <a:gd name="T43" fmla="*/ 808 h 816"/>
                <a:gd name="T44" fmla="*/ 16 w 616"/>
                <a:gd name="T45" fmla="*/ 8 h 816"/>
                <a:gd name="T46" fmla="*/ 8 w 616"/>
                <a:gd name="T47" fmla="*/ 16 h 816"/>
                <a:gd name="T48" fmla="*/ 8 w 616"/>
                <a:gd name="T49" fmla="*/ 0 h 81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16"/>
                <a:gd name="T76" fmla="*/ 0 h 816"/>
                <a:gd name="T77" fmla="*/ 616 w 616"/>
                <a:gd name="T78" fmla="*/ 816 h 81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16" h="8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11"/>
                  </a:lnTo>
                  <a:lnTo>
                    <a:pt x="3" y="814"/>
                  </a:lnTo>
                  <a:lnTo>
                    <a:pt x="6" y="816"/>
                  </a:lnTo>
                  <a:lnTo>
                    <a:pt x="611" y="816"/>
                  </a:lnTo>
                  <a:lnTo>
                    <a:pt x="613" y="814"/>
                  </a:lnTo>
                  <a:lnTo>
                    <a:pt x="616" y="811"/>
                  </a:lnTo>
                  <a:lnTo>
                    <a:pt x="616" y="5"/>
                  </a:lnTo>
                  <a:lnTo>
                    <a:pt x="613" y="3"/>
                  </a:lnTo>
                  <a:lnTo>
                    <a:pt x="611" y="0"/>
                  </a:lnTo>
                  <a:lnTo>
                    <a:pt x="608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608" y="16"/>
                  </a:lnTo>
                  <a:lnTo>
                    <a:pt x="600" y="8"/>
                  </a:lnTo>
                  <a:lnTo>
                    <a:pt x="600" y="808"/>
                  </a:lnTo>
                  <a:lnTo>
                    <a:pt x="608" y="800"/>
                  </a:lnTo>
                  <a:lnTo>
                    <a:pt x="8" y="800"/>
                  </a:lnTo>
                  <a:lnTo>
                    <a:pt x="16" y="808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1523" name="Rectangle 20"/>
            <p:cNvSpPr>
              <a:spLocks noChangeArrowheads="1"/>
            </p:cNvSpPr>
            <p:nvPr/>
          </p:nvSpPr>
          <p:spPr bwMode="auto">
            <a:xfrm>
              <a:off x="3415" y="1355"/>
              <a:ext cx="85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endParaRPr lang="en-US" sz="3200" b="0">
                <a:latin typeface="Comic Sans MS" pitchFamily="66" charset="0"/>
              </a:endParaRPr>
            </a:p>
          </p:txBody>
        </p:sp>
        <p:sp>
          <p:nvSpPr>
            <p:cNvPr id="21524" name="Rectangle 21"/>
            <p:cNvSpPr>
              <a:spLocks noChangeArrowheads="1"/>
            </p:cNvSpPr>
            <p:nvPr/>
          </p:nvSpPr>
          <p:spPr bwMode="auto">
            <a:xfrm>
              <a:off x="3822" y="937"/>
              <a:ext cx="12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Comic Sans MS" pitchFamily="66" charset="0"/>
                </a:rPr>
                <a:t>Q</a:t>
              </a:r>
              <a:endParaRPr lang="en-US" sz="3200" b="0">
                <a:latin typeface="Comic Sans MS" pitchFamily="66" charset="0"/>
              </a:endParaRPr>
            </a:p>
          </p:txBody>
        </p:sp>
        <p:sp>
          <p:nvSpPr>
            <p:cNvPr id="21525" name="Rectangle 22"/>
            <p:cNvSpPr>
              <a:spLocks noChangeArrowheads="1"/>
            </p:cNvSpPr>
            <p:nvPr/>
          </p:nvSpPr>
          <p:spPr bwMode="auto">
            <a:xfrm>
              <a:off x="3822" y="1412"/>
              <a:ext cx="12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Comic Sans MS" pitchFamily="66" charset="0"/>
                </a:rPr>
                <a:t>Q</a:t>
              </a:r>
              <a:endParaRPr lang="en-US" sz="3200" b="0">
                <a:latin typeface="Comic Sans MS" pitchFamily="66" charset="0"/>
              </a:endParaRPr>
            </a:p>
          </p:txBody>
        </p:sp>
        <p:sp>
          <p:nvSpPr>
            <p:cNvPr id="21526" name="Rectangle 24"/>
            <p:cNvSpPr>
              <a:spLocks noChangeArrowheads="1"/>
            </p:cNvSpPr>
            <p:nvPr/>
          </p:nvSpPr>
          <p:spPr bwMode="auto">
            <a:xfrm>
              <a:off x="2505" y="1371"/>
              <a:ext cx="85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endParaRPr lang="en-US" sz="3200" b="0">
                <a:latin typeface="Comic Sans MS" pitchFamily="66" charset="0"/>
              </a:endParaRPr>
            </a:p>
          </p:txBody>
        </p:sp>
        <p:sp>
          <p:nvSpPr>
            <p:cNvPr id="21527" name="Rectangle 25"/>
            <p:cNvSpPr>
              <a:spLocks noChangeArrowheads="1"/>
            </p:cNvSpPr>
            <p:nvPr/>
          </p:nvSpPr>
          <p:spPr bwMode="auto">
            <a:xfrm>
              <a:off x="2529" y="899"/>
              <a:ext cx="9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  <a:endParaRPr lang="en-US" sz="3200" b="0">
                <a:latin typeface="Comic Sans MS" pitchFamily="66" charset="0"/>
              </a:endParaRPr>
            </a:p>
          </p:txBody>
        </p:sp>
        <p:sp>
          <p:nvSpPr>
            <p:cNvPr id="21528" name="Rectangle 26"/>
            <p:cNvSpPr>
              <a:spLocks noChangeArrowheads="1"/>
            </p:cNvSpPr>
            <p:nvPr/>
          </p:nvSpPr>
          <p:spPr bwMode="auto">
            <a:xfrm>
              <a:off x="5290" y="956"/>
              <a:ext cx="12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Comic Sans MS" pitchFamily="66" charset="0"/>
                </a:rPr>
                <a:t>Q</a:t>
              </a:r>
              <a:endParaRPr lang="en-US" sz="3200" b="0">
                <a:latin typeface="Comic Sans MS" pitchFamily="66" charset="0"/>
              </a:endParaRPr>
            </a:p>
          </p:txBody>
        </p:sp>
        <p:sp>
          <p:nvSpPr>
            <p:cNvPr id="21529" name="Rectangle 27"/>
            <p:cNvSpPr>
              <a:spLocks noChangeArrowheads="1"/>
            </p:cNvSpPr>
            <p:nvPr/>
          </p:nvSpPr>
          <p:spPr bwMode="auto">
            <a:xfrm>
              <a:off x="3417" y="915"/>
              <a:ext cx="9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  <a:endParaRPr lang="en-US" sz="3200" b="0">
                <a:latin typeface="Comic Sans MS" pitchFamily="66" charset="0"/>
              </a:endParaRPr>
            </a:p>
          </p:txBody>
        </p:sp>
        <p:sp>
          <p:nvSpPr>
            <p:cNvPr id="21530" name="Line 28"/>
            <p:cNvSpPr>
              <a:spLocks noChangeShapeType="1"/>
            </p:cNvSpPr>
            <p:nvPr/>
          </p:nvSpPr>
          <p:spPr bwMode="auto">
            <a:xfrm>
              <a:off x="4048" y="1512"/>
              <a:ext cx="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1531" name="Line 29"/>
            <p:cNvSpPr>
              <a:spLocks noChangeShapeType="1"/>
            </p:cNvSpPr>
            <p:nvPr/>
          </p:nvSpPr>
          <p:spPr bwMode="auto">
            <a:xfrm>
              <a:off x="5080" y="150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5282" y="1431"/>
              <a:ext cx="120" cy="165"/>
              <a:chOff x="5162" y="1559"/>
              <a:chExt cx="120" cy="165"/>
            </a:xfrm>
          </p:grpSpPr>
          <p:sp>
            <p:nvSpPr>
              <p:cNvPr id="21546" name="Rectangle 31"/>
              <p:cNvSpPr>
                <a:spLocks noChangeArrowheads="1"/>
              </p:cNvSpPr>
              <p:nvPr/>
            </p:nvSpPr>
            <p:spPr bwMode="auto">
              <a:xfrm>
                <a:off x="5162" y="1559"/>
                <a:ext cx="120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 i="0" baseline="0">
                    <a:solidFill>
                      <a:srgbClr val="000000"/>
                    </a:solidFill>
                    <a:latin typeface="Comic Sans MS" pitchFamily="66" charset="0"/>
                  </a:rPr>
                  <a:t>Q</a:t>
                </a:r>
                <a:endParaRPr lang="en-US" sz="3200" b="0">
                  <a:latin typeface="Comic Sans MS" pitchFamily="66" charset="0"/>
                </a:endParaRPr>
              </a:p>
            </p:txBody>
          </p:sp>
          <p:sp>
            <p:nvSpPr>
              <p:cNvPr id="21547" name="Line 32"/>
              <p:cNvSpPr>
                <a:spLocks noChangeShapeType="1"/>
              </p:cNvSpPr>
              <p:nvPr/>
            </p:nvSpPr>
            <p:spPr bwMode="auto">
              <a:xfrm>
                <a:off x="5168" y="156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</p:grpSp>
        <p:grpSp>
          <p:nvGrpSpPr>
            <p:cNvPr id="4" name="Group 33"/>
            <p:cNvGrpSpPr>
              <a:grpSpLocks noChangeAspect="1"/>
            </p:cNvGrpSpPr>
            <p:nvPr/>
          </p:nvGrpSpPr>
          <p:grpSpPr bwMode="auto">
            <a:xfrm>
              <a:off x="3720" y="1800"/>
              <a:ext cx="334" cy="334"/>
              <a:chOff x="1968" y="1507"/>
              <a:chExt cx="480" cy="480"/>
            </a:xfrm>
          </p:grpSpPr>
          <p:sp>
            <p:nvSpPr>
              <p:cNvPr id="21544" name="AutoShape 34"/>
              <p:cNvSpPr>
                <a:spLocks noChangeAspect="1" noChangeArrowheads="1"/>
              </p:cNvSpPr>
              <p:nvPr/>
            </p:nvSpPr>
            <p:spPr bwMode="auto">
              <a:xfrm rot="5400000">
                <a:off x="1920" y="1555"/>
                <a:ext cx="480" cy="38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1545" name="Oval 35"/>
              <p:cNvSpPr>
                <a:spLocks noChangeAspect="1" noChangeArrowheads="1"/>
              </p:cNvSpPr>
              <p:nvPr/>
            </p:nvSpPr>
            <p:spPr bwMode="auto">
              <a:xfrm>
                <a:off x="2352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</p:grpSp>
        <p:sp>
          <p:nvSpPr>
            <p:cNvPr id="21534" name="Oval 36"/>
            <p:cNvSpPr>
              <a:spLocks noChangeAspect="1" noChangeArrowheads="1"/>
            </p:cNvSpPr>
            <p:nvPr/>
          </p:nvSpPr>
          <p:spPr bwMode="auto">
            <a:xfrm>
              <a:off x="3968" y="1472"/>
              <a:ext cx="69" cy="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1535" name="Oval 37"/>
            <p:cNvSpPr>
              <a:spLocks noChangeAspect="1" noChangeArrowheads="1"/>
            </p:cNvSpPr>
            <p:nvPr/>
          </p:nvSpPr>
          <p:spPr bwMode="auto">
            <a:xfrm>
              <a:off x="5008" y="1464"/>
              <a:ext cx="69" cy="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1536" name="Oval 38"/>
            <p:cNvSpPr>
              <a:spLocks noChangeArrowheads="1"/>
            </p:cNvSpPr>
            <p:nvPr/>
          </p:nvSpPr>
          <p:spPr bwMode="auto">
            <a:xfrm>
              <a:off x="3208" y="14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1537" name="Line 39"/>
            <p:cNvSpPr>
              <a:spLocks noChangeShapeType="1"/>
            </p:cNvSpPr>
            <p:nvPr/>
          </p:nvSpPr>
          <p:spPr bwMode="auto">
            <a:xfrm flipV="1">
              <a:off x="3240" y="1472"/>
              <a:ext cx="0" cy="5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grpSp>
          <p:nvGrpSpPr>
            <p:cNvPr id="5" name="Group 40"/>
            <p:cNvGrpSpPr>
              <a:grpSpLocks noChangeAspect="1"/>
            </p:cNvGrpSpPr>
            <p:nvPr/>
          </p:nvGrpSpPr>
          <p:grpSpPr bwMode="auto">
            <a:xfrm>
              <a:off x="2792" y="1280"/>
              <a:ext cx="334" cy="334"/>
              <a:chOff x="1968" y="1507"/>
              <a:chExt cx="480" cy="480"/>
            </a:xfrm>
          </p:grpSpPr>
          <p:sp>
            <p:nvSpPr>
              <p:cNvPr id="21542" name="AutoShape 41"/>
              <p:cNvSpPr>
                <a:spLocks noChangeAspect="1" noChangeArrowheads="1"/>
              </p:cNvSpPr>
              <p:nvPr/>
            </p:nvSpPr>
            <p:spPr bwMode="auto">
              <a:xfrm rot="5400000">
                <a:off x="1920" y="1555"/>
                <a:ext cx="480" cy="38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1543" name="Oval 42"/>
              <p:cNvSpPr>
                <a:spLocks noChangeAspect="1" noChangeArrowheads="1"/>
              </p:cNvSpPr>
              <p:nvPr/>
            </p:nvSpPr>
            <p:spPr bwMode="auto">
              <a:xfrm>
                <a:off x="2352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</p:grpSp>
        <p:sp>
          <p:nvSpPr>
            <p:cNvPr id="21539" name="Line 43"/>
            <p:cNvSpPr>
              <a:spLocks noChangeShapeType="1"/>
            </p:cNvSpPr>
            <p:nvPr/>
          </p:nvSpPr>
          <p:spPr bwMode="auto">
            <a:xfrm flipH="1">
              <a:off x="3120" y="1448"/>
              <a:ext cx="2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1540" name="Line 44"/>
            <p:cNvSpPr>
              <a:spLocks noChangeShapeType="1"/>
            </p:cNvSpPr>
            <p:nvPr/>
          </p:nvSpPr>
          <p:spPr bwMode="auto">
            <a:xfrm flipH="1">
              <a:off x="2640" y="1448"/>
              <a:ext cx="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1541" name="Line 45"/>
            <p:cNvSpPr>
              <a:spLocks noChangeShapeType="1"/>
            </p:cNvSpPr>
            <p:nvPr/>
          </p:nvSpPr>
          <p:spPr bwMode="auto">
            <a:xfrm flipH="1">
              <a:off x="2664" y="1000"/>
              <a:ext cx="6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sp>
        <p:nvSpPr>
          <p:cNvPr id="46" name="Text Box 12"/>
          <p:cNvSpPr txBox="1">
            <a:spLocks noChangeArrowheads="1"/>
          </p:cNvSpPr>
          <p:nvPr/>
        </p:nvSpPr>
        <p:spPr bwMode="auto">
          <a:xfrm>
            <a:off x="812800" y="4040188"/>
            <a:ext cx="28725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tr-TR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</a:t>
            </a:r>
            <a:endParaRPr lang="en-US" sz="18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7" name="Line 14"/>
          <p:cNvSpPr>
            <a:spLocks noChangeShapeType="1"/>
          </p:cNvSpPr>
          <p:nvPr/>
        </p:nvSpPr>
        <p:spPr bwMode="auto">
          <a:xfrm>
            <a:off x="1295400" y="3810000"/>
            <a:ext cx="0" cy="2286000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8" name="Line 15"/>
          <p:cNvSpPr>
            <a:spLocks noChangeShapeType="1"/>
          </p:cNvSpPr>
          <p:nvPr/>
        </p:nvSpPr>
        <p:spPr bwMode="auto">
          <a:xfrm>
            <a:off x="1752600" y="3810000"/>
            <a:ext cx="0" cy="2286000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9" name="Line 16"/>
          <p:cNvSpPr>
            <a:spLocks noChangeShapeType="1"/>
          </p:cNvSpPr>
          <p:nvPr/>
        </p:nvSpPr>
        <p:spPr bwMode="auto">
          <a:xfrm>
            <a:off x="2209800" y="3810000"/>
            <a:ext cx="0" cy="2286000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0" name="Line 17"/>
          <p:cNvSpPr>
            <a:spLocks noChangeShapeType="1"/>
          </p:cNvSpPr>
          <p:nvPr/>
        </p:nvSpPr>
        <p:spPr bwMode="auto">
          <a:xfrm>
            <a:off x="2667000" y="3810000"/>
            <a:ext cx="0" cy="2286000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1" name="Line 18"/>
          <p:cNvSpPr>
            <a:spLocks noChangeShapeType="1"/>
          </p:cNvSpPr>
          <p:nvPr/>
        </p:nvSpPr>
        <p:spPr bwMode="auto">
          <a:xfrm>
            <a:off x="3124200" y="3810000"/>
            <a:ext cx="0" cy="2286000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2" name="Line 19"/>
          <p:cNvSpPr>
            <a:spLocks noChangeShapeType="1"/>
          </p:cNvSpPr>
          <p:nvPr/>
        </p:nvSpPr>
        <p:spPr bwMode="auto">
          <a:xfrm>
            <a:off x="3581400" y="3810000"/>
            <a:ext cx="0" cy="2286000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3" name="Line 20"/>
          <p:cNvSpPr>
            <a:spLocks noChangeShapeType="1"/>
          </p:cNvSpPr>
          <p:nvPr/>
        </p:nvSpPr>
        <p:spPr bwMode="auto">
          <a:xfrm>
            <a:off x="4038600" y="3810000"/>
            <a:ext cx="0" cy="2286000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4" name="Line 21"/>
          <p:cNvSpPr>
            <a:spLocks noChangeShapeType="1"/>
          </p:cNvSpPr>
          <p:nvPr/>
        </p:nvSpPr>
        <p:spPr bwMode="auto">
          <a:xfrm>
            <a:off x="4495800" y="3810000"/>
            <a:ext cx="0" cy="2286000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5" name="Line 22"/>
          <p:cNvSpPr>
            <a:spLocks noChangeShapeType="1"/>
          </p:cNvSpPr>
          <p:nvPr/>
        </p:nvSpPr>
        <p:spPr bwMode="auto">
          <a:xfrm>
            <a:off x="4953000" y="3810000"/>
            <a:ext cx="0" cy="2286000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6" name="Line 23"/>
          <p:cNvSpPr>
            <a:spLocks noChangeShapeType="1"/>
          </p:cNvSpPr>
          <p:nvPr/>
        </p:nvSpPr>
        <p:spPr bwMode="auto">
          <a:xfrm>
            <a:off x="5410200" y="3810000"/>
            <a:ext cx="0" cy="2286000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7" name="Line 24"/>
          <p:cNvSpPr>
            <a:spLocks noChangeShapeType="1"/>
          </p:cNvSpPr>
          <p:nvPr/>
        </p:nvSpPr>
        <p:spPr bwMode="auto">
          <a:xfrm>
            <a:off x="5867400" y="3810000"/>
            <a:ext cx="0" cy="2286000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8" name="Line 25"/>
          <p:cNvSpPr>
            <a:spLocks noChangeShapeType="1"/>
          </p:cNvSpPr>
          <p:nvPr/>
        </p:nvSpPr>
        <p:spPr bwMode="auto">
          <a:xfrm>
            <a:off x="6324600" y="3810000"/>
            <a:ext cx="0" cy="2286000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9" name="Line 26"/>
          <p:cNvSpPr>
            <a:spLocks noChangeShapeType="1"/>
          </p:cNvSpPr>
          <p:nvPr/>
        </p:nvSpPr>
        <p:spPr bwMode="auto">
          <a:xfrm>
            <a:off x="6781800" y="3810000"/>
            <a:ext cx="0" cy="2286000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60" name="Line 27"/>
          <p:cNvSpPr>
            <a:spLocks noChangeShapeType="1"/>
          </p:cNvSpPr>
          <p:nvPr/>
        </p:nvSpPr>
        <p:spPr bwMode="auto">
          <a:xfrm>
            <a:off x="7239000" y="3810000"/>
            <a:ext cx="0" cy="2286000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61" name="Line 28"/>
          <p:cNvSpPr>
            <a:spLocks noChangeShapeType="1"/>
          </p:cNvSpPr>
          <p:nvPr/>
        </p:nvSpPr>
        <p:spPr bwMode="auto">
          <a:xfrm>
            <a:off x="1752600" y="3962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62" name="Line 29"/>
          <p:cNvSpPr>
            <a:spLocks noChangeShapeType="1"/>
          </p:cNvSpPr>
          <p:nvPr/>
        </p:nvSpPr>
        <p:spPr bwMode="auto">
          <a:xfrm>
            <a:off x="1295400" y="4572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63" name="Line 30"/>
          <p:cNvSpPr>
            <a:spLocks noChangeShapeType="1"/>
          </p:cNvSpPr>
          <p:nvPr/>
        </p:nvSpPr>
        <p:spPr bwMode="auto">
          <a:xfrm flipV="1">
            <a:off x="1752600" y="39624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64" name="Line 31"/>
          <p:cNvSpPr>
            <a:spLocks noChangeShapeType="1"/>
          </p:cNvSpPr>
          <p:nvPr/>
        </p:nvSpPr>
        <p:spPr bwMode="auto">
          <a:xfrm>
            <a:off x="1295400" y="4191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65" name="Line 32"/>
          <p:cNvSpPr>
            <a:spLocks noChangeShapeType="1"/>
          </p:cNvSpPr>
          <p:nvPr/>
        </p:nvSpPr>
        <p:spPr bwMode="auto">
          <a:xfrm>
            <a:off x="2209800" y="3962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66" name="Line 33"/>
          <p:cNvSpPr>
            <a:spLocks noChangeShapeType="1"/>
          </p:cNvSpPr>
          <p:nvPr/>
        </p:nvSpPr>
        <p:spPr bwMode="auto">
          <a:xfrm flipV="1">
            <a:off x="2667000" y="39624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67" name="Line 34"/>
          <p:cNvSpPr>
            <a:spLocks noChangeShapeType="1"/>
          </p:cNvSpPr>
          <p:nvPr/>
        </p:nvSpPr>
        <p:spPr bwMode="auto">
          <a:xfrm>
            <a:off x="3124200" y="4191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68" name="Text Box 35"/>
          <p:cNvSpPr txBox="1">
            <a:spLocks noChangeArrowheads="1"/>
          </p:cNvSpPr>
          <p:nvPr/>
        </p:nvSpPr>
        <p:spPr bwMode="auto">
          <a:xfrm>
            <a:off x="787400" y="5068888"/>
            <a:ext cx="401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Q1</a:t>
            </a:r>
            <a:endParaRPr lang="en-US" sz="18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9" name="Line 37"/>
          <p:cNvSpPr>
            <a:spLocks noChangeShapeType="1"/>
          </p:cNvSpPr>
          <p:nvPr/>
        </p:nvSpPr>
        <p:spPr bwMode="auto">
          <a:xfrm>
            <a:off x="1752600" y="45720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0" name="Line 38"/>
          <p:cNvSpPr>
            <a:spLocks noChangeShapeType="1"/>
          </p:cNvSpPr>
          <p:nvPr/>
        </p:nvSpPr>
        <p:spPr bwMode="auto">
          <a:xfrm flipV="1">
            <a:off x="2362200" y="4572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1" name="Line 39"/>
          <p:cNvSpPr>
            <a:spLocks noChangeShapeType="1"/>
          </p:cNvSpPr>
          <p:nvPr/>
        </p:nvSpPr>
        <p:spPr bwMode="auto">
          <a:xfrm>
            <a:off x="2362200" y="4800600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2" name="Line 40"/>
          <p:cNvSpPr>
            <a:spLocks noChangeShapeType="1"/>
          </p:cNvSpPr>
          <p:nvPr/>
        </p:nvSpPr>
        <p:spPr bwMode="auto">
          <a:xfrm>
            <a:off x="7239000" y="3810000"/>
            <a:ext cx="0" cy="2286000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3" name="Line 41"/>
          <p:cNvSpPr>
            <a:spLocks noChangeShapeType="1"/>
          </p:cNvSpPr>
          <p:nvPr/>
        </p:nvSpPr>
        <p:spPr bwMode="auto">
          <a:xfrm>
            <a:off x="7696200" y="3810000"/>
            <a:ext cx="0" cy="2286000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4" name="Line 42"/>
          <p:cNvSpPr>
            <a:spLocks noChangeShapeType="1"/>
          </p:cNvSpPr>
          <p:nvPr/>
        </p:nvSpPr>
        <p:spPr bwMode="auto">
          <a:xfrm>
            <a:off x="8153400" y="3810000"/>
            <a:ext cx="0" cy="2286000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5" name="Line 43"/>
          <p:cNvSpPr>
            <a:spLocks noChangeShapeType="1"/>
          </p:cNvSpPr>
          <p:nvPr/>
        </p:nvSpPr>
        <p:spPr bwMode="auto">
          <a:xfrm>
            <a:off x="8610600" y="3810000"/>
            <a:ext cx="0" cy="2286000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6" name="Line 44"/>
          <p:cNvSpPr>
            <a:spLocks noChangeShapeType="1"/>
          </p:cNvSpPr>
          <p:nvPr/>
        </p:nvSpPr>
        <p:spPr bwMode="auto">
          <a:xfrm>
            <a:off x="3581400" y="3962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7" name="Line 45"/>
          <p:cNvSpPr>
            <a:spLocks noChangeShapeType="1"/>
          </p:cNvSpPr>
          <p:nvPr/>
        </p:nvSpPr>
        <p:spPr bwMode="auto">
          <a:xfrm flipV="1">
            <a:off x="3581400" y="39624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8" name="Line 46"/>
          <p:cNvSpPr>
            <a:spLocks noChangeShapeType="1"/>
          </p:cNvSpPr>
          <p:nvPr/>
        </p:nvSpPr>
        <p:spPr bwMode="auto">
          <a:xfrm>
            <a:off x="4038600" y="3962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79" name="Line 47"/>
          <p:cNvSpPr>
            <a:spLocks noChangeShapeType="1"/>
          </p:cNvSpPr>
          <p:nvPr/>
        </p:nvSpPr>
        <p:spPr bwMode="auto">
          <a:xfrm>
            <a:off x="4495800" y="4191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80" name="Line 48"/>
          <p:cNvSpPr>
            <a:spLocks noChangeShapeType="1"/>
          </p:cNvSpPr>
          <p:nvPr/>
        </p:nvSpPr>
        <p:spPr bwMode="auto">
          <a:xfrm>
            <a:off x="4953000" y="4191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81" name="Line 49"/>
          <p:cNvSpPr>
            <a:spLocks noChangeShapeType="1"/>
          </p:cNvSpPr>
          <p:nvPr/>
        </p:nvSpPr>
        <p:spPr bwMode="auto">
          <a:xfrm>
            <a:off x="5410200" y="3962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82" name="Line 50"/>
          <p:cNvSpPr>
            <a:spLocks noChangeShapeType="1"/>
          </p:cNvSpPr>
          <p:nvPr/>
        </p:nvSpPr>
        <p:spPr bwMode="auto">
          <a:xfrm flipV="1">
            <a:off x="5410200" y="39624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83" name="Line 51"/>
          <p:cNvSpPr>
            <a:spLocks noChangeShapeType="1"/>
          </p:cNvSpPr>
          <p:nvPr/>
        </p:nvSpPr>
        <p:spPr bwMode="auto">
          <a:xfrm>
            <a:off x="5867400" y="3962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84" name="Line 52"/>
          <p:cNvSpPr>
            <a:spLocks noChangeShapeType="1"/>
          </p:cNvSpPr>
          <p:nvPr/>
        </p:nvSpPr>
        <p:spPr bwMode="auto">
          <a:xfrm>
            <a:off x="6324600" y="4191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85" name="Line 53"/>
          <p:cNvSpPr>
            <a:spLocks noChangeShapeType="1"/>
          </p:cNvSpPr>
          <p:nvPr/>
        </p:nvSpPr>
        <p:spPr bwMode="auto">
          <a:xfrm>
            <a:off x="6781800" y="4191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86" name="Line 54"/>
          <p:cNvSpPr>
            <a:spLocks noChangeShapeType="1"/>
          </p:cNvSpPr>
          <p:nvPr/>
        </p:nvSpPr>
        <p:spPr bwMode="auto">
          <a:xfrm>
            <a:off x="7239000" y="3962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87" name="Line 55"/>
          <p:cNvSpPr>
            <a:spLocks noChangeShapeType="1"/>
          </p:cNvSpPr>
          <p:nvPr/>
        </p:nvSpPr>
        <p:spPr bwMode="auto">
          <a:xfrm flipV="1">
            <a:off x="7239000" y="39624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88" name="Line 56"/>
          <p:cNvSpPr>
            <a:spLocks noChangeShapeType="1"/>
          </p:cNvSpPr>
          <p:nvPr/>
        </p:nvSpPr>
        <p:spPr bwMode="auto">
          <a:xfrm>
            <a:off x="7696200" y="3962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89" name="Line 57"/>
          <p:cNvSpPr>
            <a:spLocks noChangeShapeType="1"/>
          </p:cNvSpPr>
          <p:nvPr/>
        </p:nvSpPr>
        <p:spPr bwMode="auto">
          <a:xfrm>
            <a:off x="8153400" y="4191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0" name="Rectangle 58" descr="Outlined diamond"/>
          <p:cNvSpPr>
            <a:spLocks noChangeArrowheads="1"/>
          </p:cNvSpPr>
          <p:nvPr/>
        </p:nvSpPr>
        <p:spPr bwMode="auto">
          <a:xfrm>
            <a:off x="1295400" y="5791200"/>
            <a:ext cx="457200" cy="228600"/>
          </a:xfrm>
          <a:prstGeom prst="rect">
            <a:avLst/>
          </a:prstGeom>
          <a:pattFill prst="openDmnd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91" name="Line 59"/>
          <p:cNvSpPr>
            <a:spLocks noChangeShapeType="1"/>
          </p:cNvSpPr>
          <p:nvPr/>
        </p:nvSpPr>
        <p:spPr bwMode="auto">
          <a:xfrm>
            <a:off x="1752600" y="5181600"/>
            <a:ext cx="914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2" name="Line 60"/>
          <p:cNvSpPr>
            <a:spLocks noChangeShapeType="1"/>
          </p:cNvSpPr>
          <p:nvPr/>
        </p:nvSpPr>
        <p:spPr bwMode="auto">
          <a:xfrm>
            <a:off x="2667000" y="5410200"/>
            <a:ext cx="1828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3" name="Line 61"/>
          <p:cNvSpPr>
            <a:spLocks noChangeShapeType="1"/>
          </p:cNvSpPr>
          <p:nvPr/>
        </p:nvSpPr>
        <p:spPr bwMode="auto">
          <a:xfrm>
            <a:off x="2667000" y="5791200"/>
            <a:ext cx="914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4" name="Line 62"/>
          <p:cNvSpPr>
            <a:spLocks noChangeShapeType="1"/>
          </p:cNvSpPr>
          <p:nvPr/>
        </p:nvSpPr>
        <p:spPr bwMode="auto">
          <a:xfrm flipV="1">
            <a:off x="4267200" y="4572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5" name="Line 63"/>
          <p:cNvSpPr>
            <a:spLocks noChangeShapeType="1"/>
          </p:cNvSpPr>
          <p:nvPr/>
        </p:nvSpPr>
        <p:spPr bwMode="auto">
          <a:xfrm>
            <a:off x="4267200" y="4572000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6" name="Line 64"/>
          <p:cNvSpPr>
            <a:spLocks noChangeShapeType="1"/>
          </p:cNvSpPr>
          <p:nvPr/>
        </p:nvSpPr>
        <p:spPr bwMode="auto">
          <a:xfrm flipV="1">
            <a:off x="6477000" y="4572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7" name="Line 65"/>
          <p:cNvSpPr>
            <a:spLocks noChangeShapeType="1"/>
          </p:cNvSpPr>
          <p:nvPr/>
        </p:nvSpPr>
        <p:spPr bwMode="auto">
          <a:xfrm>
            <a:off x="6477000" y="4800600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8" name="Line 66"/>
          <p:cNvSpPr>
            <a:spLocks noChangeShapeType="1"/>
          </p:cNvSpPr>
          <p:nvPr/>
        </p:nvSpPr>
        <p:spPr bwMode="auto">
          <a:xfrm flipV="1">
            <a:off x="4495800" y="5181600"/>
            <a:ext cx="0" cy="228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9" name="Line 67"/>
          <p:cNvSpPr>
            <a:spLocks noChangeShapeType="1"/>
          </p:cNvSpPr>
          <p:nvPr/>
        </p:nvSpPr>
        <p:spPr bwMode="auto">
          <a:xfrm>
            <a:off x="4495800" y="5181600"/>
            <a:ext cx="1981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00" name="Line 68"/>
          <p:cNvSpPr>
            <a:spLocks noChangeShapeType="1"/>
          </p:cNvSpPr>
          <p:nvPr/>
        </p:nvSpPr>
        <p:spPr bwMode="auto">
          <a:xfrm>
            <a:off x="6477000" y="5410200"/>
            <a:ext cx="762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01" name="Line 69"/>
          <p:cNvSpPr>
            <a:spLocks noChangeShapeType="1"/>
          </p:cNvSpPr>
          <p:nvPr/>
        </p:nvSpPr>
        <p:spPr bwMode="auto">
          <a:xfrm flipV="1">
            <a:off x="6477000" y="5181600"/>
            <a:ext cx="0" cy="228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02" name="Line 70"/>
          <p:cNvSpPr>
            <a:spLocks noChangeShapeType="1"/>
          </p:cNvSpPr>
          <p:nvPr/>
        </p:nvSpPr>
        <p:spPr bwMode="auto">
          <a:xfrm>
            <a:off x="7239000" y="5410200"/>
            <a:ext cx="1447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03" name="Line 71"/>
          <p:cNvSpPr>
            <a:spLocks noChangeShapeType="1"/>
          </p:cNvSpPr>
          <p:nvPr/>
        </p:nvSpPr>
        <p:spPr bwMode="auto">
          <a:xfrm>
            <a:off x="3581400" y="6019800"/>
            <a:ext cx="914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04" name="Line 72"/>
          <p:cNvSpPr>
            <a:spLocks noChangeShapeType="1"/>
          </p:cNvSpPr>
          <p:nvPr/>
        </p:nvSpPr>
        <p:spPr bwMode="auto">
          <a:xfrm>
            <a:off x="4495800" y="6019800"/>
            <a:ext cx="914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05" name="Line 73"/>
          <p:cNvSpPr>
            <a:spLocks noChangeShapeType="1"/>
          </p:cNvSpPr>
          <p:nvPr/>
        </p:nvSpPr>
        <p:spPr bwMode="auto">
          <a:xfrm>
            <a:off x="6324600" y="5791200"/>
            <a:ext cx="914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06" name="Line 74"/>
          <p:cNvSpPr>
            <a:spLocks noChangeShapeType="1"/>
          </p:cNvSpPr>
          <p:nvPr/>
        </p:nvSpPr>
        <p:spPr bwMode="auto">
          <a:xfrm flipV="1">
            <a:off x="7239000" y="5791200"/>
            <a:ext cx="0" cy="228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07" name="Line 75"/>
          <p:cNvSpPr>
            <a:spLocks noChangeShapeType="1"/>
          </p:cNvSpPr>
          <p:nvPr/>
        </p:nvSpPr>
        <p:spPr bwMode="auto">
          <a:xfrm>
            <a:off x="7239000" y="6019800"/>
            <a:ext cx="1371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08" name="Line 76"/>
          <p:cNvSpPr>
            <a:spLocks noChangeShapeType="1"/>
          </p:cNvSpPr>
          <p:nvPr/>
        </p:nvSpPr>
        <p:spPr bwMode="auto">
          <a:xfrm flipV="1">
            <a:off x="4495800" y="39624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09" name="Line 77"/>
          <p:cNvSpPr>
            <a:spLocks noChangeShapeType="1"/>
          </p:cNvSpPr>
          <p:nvPr/>
        </p:nvSpPr>
        <p:spPr bwMode="auto">
          <a:xfrm flipV="1">
            <a:off x="6324600" y="39624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10" name="Line 78"/>
          <p:cNvSpPr>
            <a:spLocks noChangeShapeType="1"/>
          </p:cNvSpPr>
          <p:nvPr/>
        </p:nvSpPr>
        <p:spPr bwMode="auto">
          <a:xfrm flipV="1">
            <a:off x="8153400" y="39624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11" name="Oval 80"/>
          <p:cNvSpPr>
            <a:spLocks noChangeArrowheads="1"/>
          </p:cNvSpPr>
          <p:nvPr/>
        </p:nvSpPr>
        <p:spPr bwMode="auto">
          <a:xfrm>
            <a:off x="3505200" y="4724400"/>
            <a:ext cx="152400" cy="152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12" name="Oval 81"/>
          <p:cNvSpPr>
            <a:spLocks noChangeArrowheads="1"/>
          </p:cNvSpPr>
          <p:nvPr/>
        </p:nvSpPr>
        <p:spPr bwMode="auto">
          <a:xfrm>
            <a:off x="5334000" y="4495800"/>
            <a:ext cx="152400" cy="152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13" name="Oval 82"/>
          <p:cNvSpPr>
            <a:spLocks noChangeArrowheads="1"/>
          </p:cNvSpPr>
          <p:nvPr/>
        </p:nvSpPr>
        <p:spPr bwMode="auto">
          <a:xfrm>
            <a:off x="7162800" y="4724400"/>
            <a:ext cx="152400" cy="152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14" name="Oval 83"/>
          <p:cNvSpPr>
            <a:spLocks noChangeArrowheads="1"/>
          </p:cNvSpPr>
          <p:nvPr/>
        </p:nvSpPr>
        <p:spPr bwMode="auto">
          <a:xfrm>
            <a:off x="7239000" y="5943600"/>
            <a:ext cx="152400" cy="152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15" name="Oval 84"/>
          <p:cNvSpPr>
            <a:spLocks noChangeArrowheads="1"/>
          </p:cNvSpPr>
          <p:nvPr/>
        </p:nvSpPr>
        <p:spPr bwMode="auto">
          <a:xfrm>
            <a:off x="5410200" y="5715000"/>
            <a:ext cx="152400" cy="152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16" name="Oval 85"/>
          <p:cNvSpPr>
            <a:spLocks noChangeArrowheads="1"/>
          </p:cNvSpPr>
          <p:nvPr/>
        </p:nvSpPr>
        <p:spPr bwMode="auto">
          <a:xfrm>
            <a:off x="3581400" y="5943600"/>
            <a:ext cx="152400" cy="152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17" name="Line 100"/>
          <p:cNvSpPr>
            <a:spLocks noChangeShapeType="1"/>
          </p:cNvSpPr>
          <p:nvPr/>
        </p:nvSpPr>
        <p:spPr bwMode="auto">
          <a:xfrm>
            <a:off x="2667000" y="4191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18" name="Line 101"/>
          <p:cNvSpPr>
            <a:spLocks noChangeShapeType="1"/>
          </p:cNvSpPr>
          <p:nvPr/>
        </p:nvSpPr>
        <p:spPr bwMode="auto">
          <a:xfrm>
            <a:off x="1295400" y="51816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19" name="Line 102"/>
          <p:cNvSpPr>
            <a:spLocks noChangeShapeType="1"/>
          </p:cNvSpPr>
          <p:nvPr/>
        </p:nvSpPr>
        <p:spPr bwMode="auto">
          <a:xfrm flipV="1">
            <a:off x="2667000" y="5181600"/>
            <a:ext cx="0" cy="228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20" name="Line 103"/>
          <p:cNvSpPr>
            <a:spLocks noChangeShapeType="1"/>
          </p:cNvSpPr>
          <p:nvPr/>
        </p:nvSpPr>
        <p:spPr bwMode="auto">
          <a:xfrm>
            <a:off x="1752600" y="5791200"/>
            <a:ext cx="914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21" name="Line 104"/>
          <p:cNvSpPr>
            <a:spLocks noChangeShapeType="1"/>
          </p:cNvSpPr>
          <p:nvPr/>
        </p:nvSpPr>
        <p:spPr bwMode="auto">
          <a:xfrm flipV="1">
            <a:off x="3581400" y="5791200"/>
            <a:ext cx="0" cy="228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22" name="Line 105"/>
          <p:cNvSpPr>
            <a:spLocks noChangeShapeType="1"/>
          </p:cNvSpPr>
          <p:nvPr/>
        </p:nvSpPr>
        <p:spPr bwMode="auto">
          <a:xfrm>
            <a:off x="5410200" y="5791200"/>
            <a:ext cx="914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23" name="Line 106"/>
          <p:cNvSpPr>
            <a:spLocks noChangeShapeType="1"/>
          </p:cNvSpPr>
          <p:nvPr/>
        </p:nvSpPr>
        <p:spPr bwMode="auto">
          <a:xfrm flipV="1">
            <a:off x="5410200" y="5791200"/>
            <a:ext cx="0" cy="228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24" name="Oval 107"/>
          <p:cNvSpPr>
            <a:spLocks noChangeArrowheads="1"/>
          </p:cNvSpPr>
          <p:nvPr/>
        </p:nvSpPr>
        <p:spPr bwMode="auto">
          <a:xfrm>
            <a:off x="1676400" y="4495800"/>
            <a:ext cx="152400" cy="152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25" name="Oval 108"/>
          <p:cNvSpPr>
            <a:spLocks noChangeArrowheads="1"/>
          </p:cNvSpPr>
          <p:nvPr/>
        </p:nvSpPr>
        <p:spPr bwMode="auto">
          <a:xfrm>
            <a:off x="1752600" y="5715000"/>
            <a:ext cx="152400" cy="152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26" name="Text Box 109"/>
          <p:cNvSpPr txBox="1">
            <a:spLocks noChangeArrowheads="1"/>
          </p:cNvSpPr>
          <p:nvPr/>
        </p:nvSpPr>
        <p:spPr bwMode="auto">
          <a:xfrm>
            <a:off x="812800" y="4432300"/>
            <a:ext cx="30168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tr-T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D</a:t>
            </a:r>
            <a:endParaRPr lang="en-US" sz="18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27" name="Text Box 110"/>
          <p:cNvSpPr txBox="1">
            <a:spLocks noChangeArrowheads="1"/>
          </p:cNvSpPr>
          <p:nvPr/>
        </p:nvSpPr>
        <p:spPr bwMode="auto">
          <a:xfrm>
            <a:off x="812800" y="5653088"/>
            <a:ext cx="401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tr-TR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Q2</a:t>
            </a:r>
            <a:endParaRPr lang="en-US" sz="18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121"/>
          <p:cNvSpPr>
            <a:spLocks noGrp="1" noChangeArrowheads="1"/>
          </p:cNvSpPr>
          <p:nvPr>
            <p:ph type="body" idx="1"/>
          </p:nvPr>
        </p:nvSpPr>
        <p:spPr>
          <a:xfrm>
            <a:off x="566738" y="188640"/>
            <a:ext cx="7772400" cy="5027613"/>
          </a:xfrm>
        </p:spPr>
        <p:txBody>
          <a:bodyPr/>
          <a:lstStyle/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sz="1200" dirty="0" smtClean="0">
              <a:latin typeface="Comic Sans MS" pitchFamily="66" charset="0"/>
            </a:endParaRPr>
          </a:p>
          <a:p>
            <a:endParaRPr lang="tr-TR" sz="2400" dirty="0" smtClean="0">
              <a:latin typeface="Comic Sans MS" pitchFamily="66" charset="0"/>
            </a:endParaRPr>
          </a:p>
          <a:p>
            <a:r>
              <a:rPr lang="tr-TR" sz="2400" b="1" dirty="0" err="1" smtClean="0">
                <a:solidFill>
                  <a:srgbClr val="FF0000"/>
                </a:solidFill>
                <a:latin typeface="Comic Sans MS" pitchFamily="66" charset="0"/>
              </a:rPr>
              <a:t>Pulse</a:t>
            </a:r>
            <a:r>
              <a:rPr lang="tr-TR" sz="2400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2400" b="1" dirty="0" err="1" smtClean="0">
                <a:solidFill>
                  <a:srgbClr val="FF0000"/>
                </a:solidFill>
                <a:latin typeface="Comic Sans MS" pitchFamily="66" charset="0"/>
              </a:rPr>
              <a:t>Triggered</a:t>
            </a:r>
            <a:endParaRPr lang="en-US" sz="2400" b="1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endParaRPr lang="en-US" sz="2400" dirty="0" smtClean="0">
              <a:latin typeface="Comic Sans MS" pitchFamily="66" charset="0"/>
            </a:endParaRPr>
          </a:p>
          <a:p>
            <a:endParaRPr lang="en-US" sz="800" dirty="0" smtClean="0">
              <a:latin typeface="Comic Sans MS" pitchFamily="66" charset="0"/>
            </a:endParaRPr>
          </a:p>
          <a:p>
            <a:endParaRPr lang="tr-TR" sz="2400" dirty="0" smtClean="0">
              <a:latin typeface="Comic Sans MS" pitchFamily="66" charset="0"/>
            </a:endParaRPr>
          </a:p>
          <a:p>
            <a:endParaRPr lang="tr-TR" sz="2400" dirty="0">
              <a:latin typeface="Comic Sans MS" pitchFamily="66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Comic Sans MS" pitchFamily="66" charset="0"/>
              </a:rPr>
              <a:t>Edge-Triggered</a:t>
            </a:r>
            <a:r>
              <a:rPr lang="en-US" sz="2400" dirty="0" smtClean="0">
                <a:latin typeface="Comic Sans MS" pitchFamily="66" charset="0"/>
              </a:rPr>
              <a:t>:</a:t>
            </a:r>
            <a:br>
              <a:rPr lang="en-US" sz="2400" dirty="0" smtClean="0">
                <a:latin typeface="Comic Sans MS" pitchFamily="66" charset="0"/>
              </a:rPr>
            </a:br>
            <a:endParaRPr lang="en-US" sz="2400" dirty="0" smtClean="0">
              <a:latin typeface="Comic Sans MS" pitchFamily="66" charset="0"/>
            </a:endParaRPr>
          </a:p>
        </p:txBody>
      </p:sp>
      <p:sp>
        <p:nvSpPr>
          <p:cNvPr id="22533" name="Rectangle 78"/>
          <p:cNvSpPr>
            <a:spLocks noChangeArrowheads="1"/>
          </p:cNvSpPr>
          <p:nvPr/>
        </p:nvSpPr>
        <p:spPr bwMode="auto">
          <a:xfrm>
            <a:off x="7668344" y="3084929"/>
            <a:ext cx="85600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i="0" baseline="0" dirty="0">
                <a:solidFill>
                  <a:srgbClr val="000000"/>
                </a:solidFill>
                <a:latin typeface="Comic Sans MS" pitchFamily="66" charset="0"/>
              </a:rPr>
              <a:t>Triggered</a:t>
            </a:r>
            <a:r>
              <a:rPr lang="en-US" sz="1300" i="0" baseline="0" dirty="0">
                <a:solidFill>
                  <a:srgbClr val="000000"/>
                </a:solidFill>
                <a:latin typeface="Comic Sans MS" pitchFamily="66" charset="0"/>
              </a:rPr>
              <a:t> D</a:t>
            </a:r>
            <a:endParaRPr lang="en-US" sz="3600" dirty="0">
              <a:latin typeface="Comic Sans MS" pitchFamily="66" charset="0"/>
            </a:endParaRPr>
          </a:p>
        </p:txBody>
      </p:sp>
      <p:grpSp>
        <p:nvGrpSpPr>
          <p:cNvPr id="2" name="Group 129"/>
          <p:cNvGrpSpPr>
            <a:grpSpLocks/>
          </p:cNvGrpSpPr>
          <p:nvPr/>
        </p:nvGrpSpPr>
        <p:grpSpPr bwMode="auto">
          <a:xfrm>
            <a:off x="3614241" y="1916832"/>
            <a:ext cx="4702175" cy="3541712"/>
            <a:chOff x="2135" y="1938"/>
            <a:chExt cx="2962" cy="2231"/>
          </a:xfrm>
        </p:grpSpPr>
        <p:sp>
          <p:nvSpPr>
            <p:cNvPr id="22576" name="Rectangle 43"/>
            <p:cNvSpPr>
              <a:spLocks noChangeArrowheads="1"/>
            </p:cNvSpPr>
            <p:nvPr/>
          </p:nvSpPr>
          <p:spPr bwMode="auto">
            <a:xfrm>
              <a:off x="3096" y="2861"/>
              <a:ext cx="142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 i="0" baseline="0" dirty="0">
                  <a:solidFill>
                    <a:srgbClr val="FF0000"/>
                  </a:solidFill>
                  <a:latin typeface="Comic Sans MS" pitchFamily="66" charset="0"/>
                </a:rPr>
                <a:t>(b) Master-Slave Flip-Flops</a:t>
              </a:r>
              <a:endParaRPr lang="en-US" sz="3600" b="1" dirty="0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22577" name="Rectangle 44"/>
            <p:cNvSpPr>
              <a:spLocks noChangeArrowheads="1"/>
            </p:cNvSpPr>
            <p:nvPr/>
          </p:nvSpPr>
          <p:spPr bwMode="auto">
            <a:xfrm>
              <a:off x="3801" y="2056"/>
              <a:ext cx="76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0" baseline="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  <a:endParaRPr lang="en-US" sz="3600">
                <a:latin typeface="Comic Sans MS" pitchFamily="66" charset="0"/>
              </a:endParaRPr>
            </a:p>
          </p:txBody>
        </p:sp>
        <p:sp>
          <p:nvSpPr>
            <p:cNvPr id="22578" name="Rectangle 45"/>
            <p:cNvSpPr>
              <a:spLocks noChangeArrowheads="1"/>
            </p:cNvSpPr>
            <p:nvPr/>
          </p:nvSpPr>
          <p:spPr bwMode="auto">
            <a:xfrm>
              <a:off x="3798" y="2466"/>
              <a:ext cx="65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0" baseline="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endParaRPr lang="en-US" sz="3600">
                <a:latin typeface="Comic Sans MS" pitchFamily="66" charset="0"/>
              </a:endParaRPr>
            </a:p>
          </p:txBody>
        </p:sp>
        <p:sp>
          <p:nvSpPr>
            <p:cNvPr id="22579" name="Line 46"/>
            <p:cNvSpPr>
              <a:spLocks noChangeShapeType="1"/>
            </p:cNvSpPr>
            <p:nvPr/>
          </p:nvSpPr>
          <p:spPr bwMode="auto">
            <a:xfrm>
              <a:off x="3698" y="2507"/>
              <a:ext cx="7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580" name="Line 47"/>
            <p:cNvSpPr>
              <a:spLocks noChangeShapeType="1"/>
            </p:cNvSpPr>
            <p:nvPr/>
          </p:nvSpPr>
          <p:spPr bwMode="auto">
            <a:xfrm>
              <a:off x="4252" y="2108"/>
              <a:ext cx="7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581" name="Line 48"/>
            <p:cNvSpPr>
              <a:spLocks noChangeShapeType="1"/>
            </p:cNvSpPr>
            <p:nvPr/>
          </p:nvSpPr>
          <p:spPr bwMode="auto">
            <a:xfrm>
              <a:off x="3698" y="2108"/>
              <a:ext cx="7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582" name="Freeform 50"/>
            <p:cNvSpPr>
              <a:spLocks/>
            </p:cNvSpPr>
            <p:nvPr/>
          </p:nvSpPr>
          <p:spPr bwMode="auto">
            <a:xfrm>
              <a:off x="4144" y="2064"/>
              <a:ext cx="77" cy="88"/>
            </a:xfrm>
            <a:custGeom>
              <a:avLst/>
              <a:gdLst>
                <a:gd name="T0" fmla="*/ 0 w 77"/>
                <a:gd name="T1" fmla="*/ 0 h 88"/>
                <a:gd name="T2" fmla="*/ 77 w 77"/>
                <a:gd name="T3" fmla="*/ 0 h 88"/>
                <a:gd name="T4" fmla="*/ 77 w 77"/>
                <a:gd name="T5" fmla="*/ 88 h 88"/>
                <a:gd name="T6" fmla="*/ 0 60000 65536"/>
                <a:gd name="T7" fmla="*/ 0 60000 65536"/>
                <a:gd name="T8" fmla="*/ 0 60000 65536"/>
                <a:gd name="T9" fmla="*/ 0 w 77"/>
                <a:gd name="T10" fmla="*/ 0 h 88"/>
                <a:gd name="T11" fmla="*/ 77 w 77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" h="88">
                  <a:moveTo>
                    <a:pt x="0" y="0"/>
                  </a:moveTo>
                  <a:lnTo>
                    <a:pt x="77" y="0"/>
                  </a:lnTo>
                  <a:lnTo>
                    <a:pt x="77" y="88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583" name="Freeform 51"/>
            <p:cNvSpPr>
              <a:spLocks/>
            </p:cNvSpPr>
            <p:nvPr/>
          </p:nvSpPr>
          <p:spPr bwMode="auto">
            <a:xfrm>
              <a:off x="4144" y="2464"/>
              <a:ext cx="77" cy="87"/>
            </a:xfrm>
            <a:custGeom>
              <a:avLst/>
              <a:gdLst>
                <a:gd name="T0" fmla="*/ 0 w 77"/>
                <a:gd name="T1" fmla="*/ 0 h 87"/>
                <a:gd name="T2" fmla="*/ 77 w 77"/>
                <a:gd name="T3" fmla="*/ 0 h 87"/>
                <a:gd name="T4" fmla="*/ 77 w 77"/>
                <a:gd name="T5" fmla="*/ 87 h 87"/>
                <a:gd name="T6" fmla="*/ 0 60000 65536"/>
                <a:gd name="T7" fmla="*/ 0 60000 65536"/>
                <a:gd name="T8" fmla="*/ 0 60000 65536"/>
                <a:gd name="T9" fmla="*/ 0 w 77"/>
                <a:gd name="T10" fmla="*/ 0 h 87"/>
                <a:gd name="T11" fmla="*/ 77 w 77"/>
                <a:gd name="T12" fmla="*/ 87 h 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" h="87">
                  <a:moveTo>
                    <a:pt x="0" y="0"/>
                  </a:moveTo>
                  <a:lnTo>
                    <a:pt x="77" y="0"/>
                  </a:lnTo>
                  <a:lnTo>
                    <a:pt x="77" y="87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584" name="Rectangle 52"/>
            <p:cNvSpPr>
              <a:spLocks noChangeArrowheads="1"/>
            </p:cNvSpPr>
            <p:nvPr/>
          </p:nvSpPr>
          <p:spPr bwMode="auto">
            <a:xfrm>
              <a:off x="3888" y="2707"/>
              <a:ext cx="521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i="0" baseline="0" dirty="0">
                  <a:solidFill>
                    <a:srgbClr val="000000"/>
                  </a:solidFill>
                  <a:latin typeface="Comic Sans MS" pitchFamily="66" charset="0"/>
                </a:rPr>
                <a:t>Triggered D</a:t>
              </a:r>
              <a:endParaRPr lang="en-US" sz="1100" dirty="0">
                <a:latin typeface="Comic Sans MS" pitchFamily="66" charset="0"/>
              </a:endParaRPr>
            </a:p>
          </p:txBody>
        </p:sp>
        <p:sp>
          <p:nvSpPr>
            <p:cNvPr id="22585" name="Freeform 53"/>
            <p:cNvSpPr>
              <a:spLocks/>
            </p:cNvSpPr>
            <p:nvPr/>
          </p:nvSpPr>
          <p:spPr bwMode="auto">
            <a:xfrm>
              <a:off x="3731" y="2715"/>
              <a:ext cx="141" cy="78"/>
            </a:xfrm>
            <a:custGeom>
              <a:avLst/>
              <a:gdLst>
                <a:gd name="T0" fmla="*/ 0 w 141"/>
                <a:gd name="T1" fmla="*/ 78 h 78"/>
                <a:gd name="T2" fmla="*/ 32 w 141"/>
                <a:gd name="T3" fmla="*/ 78 h 78"/>
                <a:gd name="T4" fmla="*/ 32 w 141"/>
                <a:gd name="T5" fmla="*/ 0 h 78"/>
                <a:gd name="T6" fmla="*/ 110 w 141"/>
                <a:gd name="T7" fmla="*/ 0 h 78"/>
                <a:gd name="T8" fmla="*/ 110 w 141"/>
                <a:gd name="T9" fmla="*/ 78 h 78"/>
                <a:gd name="T10" fmla="*/ 141 w 141"/>
                <a:gd name="T11" fmla="*/ 78 h 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1"/>
                <a:gd name="T19" fmla="*/ 0 h 78"/>
                <a:gd name="T20" fmla="*/ 141 w 141"/>
                <a:gd name="T21" fmla="*/ 78 h 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1" h="78">
                  <a:moveTo>
                    <a:pt x="0" y="78"/>
                  </a:moveTo>
                  <a:lnTo>
                    <a:pt x="32" y="78"/>
                  </a:lnTo>
                  <a:lnTo>
                    <a:pt x="32" y="0"/>
                  </a:lnTo>
                  <a:lnTo>
                    <a:pt x="110" y="0"/>
                  </a:lnTo>
                  <a:lnTo>
                    <a:pt x="110" y="78"/>
                  </a:lnTo>
                  <a:lnTo>
                    <a:pt x="141" y="78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586" name="Freeform 54"/>
            <p:cNvSpPr>
              <a:spLocks/>
            </p:cNvSpPr>
            <p:nvPr/>
          </p:nvSpPr>
          <p:spPr bwMode="auto">
            <a:xfrm>
              <a:off x="3775" y="1942"/>
              <a:ext cx="477" cy="732"/>
            </a:xfrm>
            <a:custGeom>
              <a:avLst/>
              <a:gdLst>
                <a:gd name="T0" fmla="*/ 0 w 477"/>
                <a:gd name="T1" fmla="*/ 0 h 732"/>
                <a:gd name="T2" fmla="*/ 477 w 477"/>
                <a:gd name="T3" fmla="*/ 0 h 732"/>
                <a:gd name="T4" fmla="*/ 477 w 477"/>
                <a:gd name="T5" fmla="*/ 732 h 732"/>
                <a:gd name="T6" fmla="*/ 0 w 477"/>
                <a:gd name="T7" fmla="*/ 732 h 732"/>
                <a:gd name="T8" fmla="*/ 0 w 477"/>
                <a:gd name="T9" fmla="*/ 0 h 732"/>
                <a:gd name="T10" fmla="*/ 0 w 477"/>
                <a:gd name="T11" fmla="*/ 0 h 7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7"/>
                <a:gd name="T19" fmla="*/ 0 h 732"/>
                <a:gd name="T20" fmla="*/ 477 w 477"/>
                <a:gd name="T21" fmla="*/ 732 h 7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7" h="732">
                  <a:moveTo>
                    <a:pt x="0" y="0"/>
                  </a:moveTo>
                  <a:lnTo>
                    <a:pt x="477" y="0"/>
                  </a:lnTo>
                  <a:lnTo>
                    <a:pt x="477" y="732"/>
                  </a:lnTo>
                  <a:lnTo>
                    <a:pt x="0" y="7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587" name="Line 55"/>
            <p:cNvSpPr>
              <a:spLocks noChangeShapeType="1"/>
            </p:cNvSpPr>
            <p:nvPr/>
          </p:nvSpPr>
          <p:spPr bwMode="auto">
            <a:xfrm>
              <a:off x="3530" y="2111"/>
              <a:ext cx="7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588" name="Line 56"/>
            <p:cNvSpPr>
              <a:spLocks noChangeShapeType="1"/>
            </p:cNvSpPr>
            <p:nvPr/>
          </p:nvSpPr>
          <p:spPr bwMode="auto">
            <a:xfrm>
              <a:off x="2906" y="2509"/>
              <a:ext cx="15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589" name="Line 57"/>
            <p:cNvSpPr>
              <a:spLocks noChangeShapeType="1"/>
            </p:cNvSpPr>
            <p:nvPr/>
          </p:nvSpPr>
          <p:spPr bwMode="auto">
            <a:xfrm>
              <a:off x="2906" y="2111"/>
              <a:ext cx="15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590" name="Rectangle 58"/>
            <p:cNvSpPr>
              <a:spLocks noChangeArrowheads="1"/>
            </p:cNvSpPr>
            <p:nvPr/>
          </p:nvSpPr>
          <p:spPr bwMode="auto">
            <a:xfrm>
              <a:off x="3086" y="2709"/>
              <a:ext cx="57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i="0" baseline="0">
                  <a:solidFill>
                    <a:srgbClr val="000000"/>
                  </a:solidFill>
                  <a:latin typeface="Comic Sans MS" pitchFamily="66" charset="0"/>
                </a:rPr>
                <a:t>Triggered SR</a:t>
              </a:r>
              <a:endParaRPr lang="en-US" sz="1100">
                <a:latin typeface="Comic Sans MS" pitchFamily="66" charset="0"/>
              </a:endParaRPr>
            </a:p>
          </p:txBody>
        </p:sp>
        <p:sp>
          <p:nvSpPr>
            <p:cNvPr id="22591" name="Freeform 59"/>
            <p:cNvSpPr>
              <a:spLocks/>
            </p:cNvSpPr>
            <p:nvPr/>
          </p:nvSpPr>
          <p:spPr bwMode="auto">
            <a:xfrm>
              <a:off x="2931" y="2717"/>
              <a:ext cx="141" cy="77"/>
            </a:xfrm>
            <a:custGeom>
              <a:avLst/>
              <a:gdLst>
                <a:gd name="T0" fmla="*/ 0 w 141"/>
                <a:gd name="T1" fmla="*/ 0 h 77"/>
                <a:gd name="T2" fmla="*/ 30 w 141"/>
                <a:gd name="T3" fmla="*/ 0 h 77"/>
                <a:gd name="T4" fmla="*/ 30 w 141"/>
                <a:gd name="T5" fmla="*/ 77 h 77"/>
                <a:gd name="T6" fmla="*/ 109 w 141"/>
                <a:gd name="T7" fmla="*/ 77 h 77"/>
                <a:gd name="T8" fmla="*/ 109 w 141"/>
                <a:gd name="T9" fmla="*/ 0 h 77"/>
                <a:gd name="T10" fmla="*/ 141 w 141"/>
                <a:gd name="T11" fmla="*/ 0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1"/>
                <a:gd name="T19" fmla="*/ 0 h 77"/>
                <a:gd name="T20" fmla="*/ 141 w 141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1" h="77">
                  <a:moveTo>
                    <a:pt x="0" y="0"/>
                  </a:moveTo>
                  <a:lnTo>
                    <a:pt x="30" y="0"/>
                  </a:lnTo>
                  <a:lnTo>
                    <a:pt x="30" y="77"/>
                  </a:lnTo>
                  <a:lnTo>
                    <a:pt x="109" y="77"/>
                  </a:lnTo>
                  <a:lnTo>
                    <a:pt x="109" y="0"/>
                  </a:lnTo>
                  <a:lnTo>
                    <a:pt x="141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592" name="Freeform 60"/>
            <p:cNvSpPr>
              <a:spLocks/>
            </p:cNvSpPr>
            <p:nvPr/>
          </p:nvSpPr>
          <p:spPr bwMode="auto">
            <a:xfrm>
              <a:off x="3065" y="1945"/>
              <a:ext cx="465" cy="730"/>
            </a:xfrm>
            <a:custGeom>
              <a:avLst/>
              <a:gdLst>
                <a:gd name="T0" fmla="*/ 0 w 465"/>
                <a:gd name="T1" fmla="*/ 0 h 730"/>
                <a:gd name="T2" fmla="*/ 465 w 465"/>
                <a:gd name="T3" fmla="*/ 0 h 730"/>
                <a:gd name="T4" fmla="*/ 465 w 465"/>
                <a:gd name="T5" fmla="*/ 730 h 730"/>
                <a:gd name="T6" fmla="*/ 0 w 465"/>
                <a:gd name="T7" fmla="*/ 730 h 730"/>
                <a:gd name="T8" fmla="*/ 0 w 465"/>
                <a:gd name="T9" fmla="*/ 0 h 730"/>
                <a:gd name="T10" fmla="*/ 0 w 465"/>
                <a:gd name="T11" fmla="*/ 0 h 7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5"/>
                <a:gd name="T19" fmla="*/ 0 h 730"/>
                <a:gd name="T20" fmla="*/ 465 w 465"/>
                <a:gd name="T21" fmla="*/ 730 h 7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5" h="730">
                  <a:moveTo>
                    <a:pt x="0" y="0"/>
                  </a:moveTo>
                  <a:lnTo>
                    <a:pt x="465" y="0"/>
                  </a:lnTo>
                  <a:lnTo>
                    <a:pt x="465" y="730"/>
                  </a:lnTo>
                  <a:lnTo>
                    <a:pt x="0" y="73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593" name="Freeform 61"/>
            <p:cNvSpPr>
              <a:spLocks/>
            </p:cNvSpPr>
            <p:nvPr/>
          </p:nvSpPr>
          <p:spPr bwMode="auto">
            <a:xfrm>
              <a:off x="3419" y="2066"/>
              <a:ext cx="77" cy="89"/>
            </a:xfrm>
            <a:custGeom>
              <a:avLst/>
              <a:gdLst>
                <a:gd name="T0" fmla="*/ 0 w 77"/>
                <a:gd name="T1" fmla="*/ 0 h 89"/>
                <a:gd name="T2" fmla="*/ 77 w 77"/>
                <a:gd name="T3" fmla="*/ 0 h 89"/>
                <a:gd name="T4" fmla="*/ 77 w 77"/>
                <a:gd name="T5" fmla="*/ 89 h 89"/>
                <a:gd name="T6" fmla="*/ 0 60000 65536"/>
                <a:gd name="T7" fmla="*/ 0 60000 65536"/>
                <a:gd name="T8" fmla="*/ 0 60000 65536"/>
                <a:gd name="T9" fmla="*/ 0 w 77"/>
                <a:gd name="T10" fmla="*/ 0 h 89"/>
                <a:gd name="T11" fmla="*/ 77 w 77"/>
                <a:gd name="T12" fmla="*/ 89 h 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" h="89">
                  <a:moveTo>
                    <a:pt x="0" y="0"/>
                  </a:moveTo>
                  <a:lnTo>
                    <a:pt x="77" y="0"/>
                  </a:lnTo>
                  <a:lnTo>
                    <a:pt x="77" y="89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594" name="Freeform 62"/>
            <p:cNvSpPr>
              <a:spLocks/>
            </p:cNvSpPr>
            <p:nvPr/>
          </p:nvSpPr>
          <p:spPr bwMode="auto">
            <a:xfrm>
              <a:off x="3419" y="2467"/>
              <a:ext cx="77" cy="87"/>
            </a:xfrm>
            <a:custGeom>
              <a:avLst/>
              <a:gdLst>
                <a:gd name="T0" fmla="*/ 0 w 77"/>
                <a:gd name="T1" fmla="*/ 0 h 87"/>
                <a:gd name="T2" fmla="*/ 77 w 77"/>
                <a:gd name="T3" fmla="*/ 0 h 87"/>
                <a:gd name="T4" fmla="*/ 77 w 77"/>
                <a:gd name="T5" fmla="*/ 87 h 87"/>
                <a:gd name="T6" fmla="*/ 0 60000 65536"/>
                <a:gd name="T7" fmla="*/ 0 60000 65536"/>
                <a:gd name="T8" fmla="*/ 0 60000 65536"/>
                <a:gd name="T9" fmla="*/ 0 w 77"/>
                <a:gd name="T10" fmla="*/ 0 h 87"/>
                <a:gd name="T11" fmla="*/ 77 w 77"/>
                <a:gd name="T12" fmla="*/ 87 h 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" h="87">
                  <a:moveTo>
                    <a:pt x="0" y="0"/>
                  </a:moveTo>
                  <a:lnTo>
                    <a:pt x="77" y="0"/>
                  </a:lnTo>
                  <a:lnTo>
                    <a:pt x="77" y="87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595" name="Line 63"/>
            <p:cNvSpPr>
              <a:spLocks noChangeShapeType="1"/>
            </p:cNvSpPr>
            <p:nvPr/>
          </p:nvSpPr>
          <p:spPr bwMode="auto">
            <a:xfrm>
              <a:off x="2906" y="2324"/>
              <a:ext cx="10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596" name="Rectangle 64"/>
            <p:cNvSpPr>
              <a:spLocks noChangeArrowheads="1"/>
            </p:cNvSpPr>
            <p:nvPr/>
          </p:nvSpPr>
          <p:spPr bwMode="auto">
            <a:xfrm>
              <a:off x="3089" y="2056"/>
              <a:ext cx="7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0" baseline="0">
                  <a:solidFill>
                    <a:srgbClr val="000000"/>
                  </a:solidFill>
                  <a:latin typeface="Comic Sans MS" pitchFamily="66" charset="0"/>
                </a:rPr>
                <a:t>S</a:t>
              </a:r>
              <a:endParaRPr lang="en-US" sz="3600">
                <a:latin typeface="Comic Sans MS" pitchFamily="66" charset="0"/>
              </a:endParaRPr>
            </a:p>
          </p:txBody>
        </p:sp>
        <p:sp>
          <p:nvSpPr>
            <p:cNvPr id="22597" name="Rectangle 65"/>
            <p:cNvSpPr>
              <a:spLocks noChangeArrowheads="1"/>
            </p:cNvSpPr>
            <p:nvPr/>
          </p:nvSpPr>
          <p:spPr bwMode="auto">
            <a:xfrm>
              <a:off x="3089" y="2466"/>
              <a:ext cx="68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0" baseline="0">
                  <a:solidFill>
                    <a:srgbClr val="000000"/>
                  </a:solidFill>
                  <a:latin typeface="Comic Sans MS" pitchFamily="66" charset="0"/>
                </a:rPr>
                <a:t>R</a:t>
              </a:r>
              <a:endParaRPr lang="en-US" sz="3600">
                <a:latin typeface="Comic Sans MS" pitchFamily="66" charset="0"/>
              </a:endParaRPr>
            </a:p>
          </p:txBody>
        </p:sp>
        <p:sp>
          <p:nvSpPr>
            <p:cNvPr id="22598" name="Rectangle 66"/>
            <p:cNvSpPr>
              <a:spLocks noChangeArrowheads="1"/>
            </p:cNvSpPr>
            <p:nvPr/>
          </p:nvSpPr>
          <p:spPr bwMode="auto">
            <a:xfrm>
              <a:off x="3088" y="2268"/>
              <a:ext cx="65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0" baseline="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endParaRPr lang="en-US" sz="3600">
                <a:latin typeface="Comic Sans MS" pitchFamily="66" charset="0"/>
              </a:endParaRPr>
            </a:p>
          </p:txBody>
        </p:sp>
        <p:sp>
          <p:nvSpPr>
            <p:cNvPr id="22599" name="Oval 67"/>
            <p:cNvSpPr>
              <a:spLocks noChangeArrowheads="1"/>
            </p:cNvSpPr>
            <p:nvPr/>
          </p:nvSpPr>
          <p:spPr bwMode="auto">
            <a:xfrm>
              <a:off x="3008" y="2296"/>
              <a:ext cx="55" cy="5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600" name="Rectangle 68"/>
            <p:cNvSpPr>
              <a:spLocks noChangeArrowheads="1"/>
            </p:cNvSpPr>
            <p:nvPr/>
          </p:nvSpPr>
          <p:spPr bwMode="auto">
            <a:xfrm>
              <a:off x="4580" y="2056"/>
              <a:ext cx="76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0" baseline="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  <a:endParaRPr lang="en-US" sz="3600">
                <a:latin typeface="Comic Sans MS" pitchFamily="66" charset="0"/>
              </a:endParaRPr>
            </a:p>
          </p:txBody>
        </p:sp>
        <p:sp>
          <p:nvSpPr>
            <p:cNvPr id="22601" name="Rectangle 69"/>
            <p:cNvSpPr>
              <a:spLocks noChangeArrowheads="1"/>
            </p:cNvSpPr>
            <p:nvPr/>
          </p:nvSpPr>
          <p:spPr bwMode="auto">
            <a:xfrm>
              <a:off x="4577" y="2466"/>
              <a:ext cx="65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0" baseline="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endParaRPr lang="en-US" sz="3600">
                <a:latin typeface="Comic Sans MS" pitchFamily="66" charset="0"/>
              </a:endParaRPr>
            </a:p>
          </p:txBody>
        </p:sp>
        <p:sp>
          <p:nvSpPr>
            <p:cNvPr id="22602" name="Line 70"/>
            <p:cNvSpPr>
              <a:spLocks noChangeShapeType="1"/>
            </p:cNvSpPr>
            <p:nvPr/>
          </p:nvSpPr>
          <p:spPr bwMode="auto">
            <a:xfrm>
              <a:off x="5020" y="2105"/>
              <a:ext cx="7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603" name="Line 71"/>
            <p:cNvSpPr>
              <a:spLocks noChangeShapeType="1"/>
            </p:cNvSpPr>
            <p:nvPr/>
          </p:nvSpPr>
          <p:spPr bwMode="auto">
            <a:xfrm>
              <a:off x="4396" y="2504"/>
              <a:ext cx="15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604" name="Line 72"/>
            <p:cNvSpPr>
              <a:spLocks noChangeShapeType="1"/>
            </p:cNvSpPr>
            <p:nvPr/>
          </p:nvSpPr>
          <p:spPr bwMode="auto">
            <a:xfrm>
              <a:off x="4396" y="2105"/>
              <a:ext cx="15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605" name="Freeform 73"/>
            <p:cNvSpPr>
              <a:spLocks/>
            </p:cNvSpPr>
            <p:nvPr/>
          </p:nvSpPr>
          <p:spPr bwMode="auto">
            <a:xfrm>
              <a:off x="4909" y="2061"/>
              <a:ext cx="78" cy="87"/>
            </a:xfrm>
            <a:custGeom>
              <a:avLst/>
              <a:gdLst>
                <a:gd name="T0" fmla="*/ 0 w 78"/>
                <a:gd name="T1" fmla="*/ 0 h 87"/>
                <a:gd name="T2" fmla="*/ 78 w 78"/>
                <a:gd name="T3" fmla="*/ 0 h 87"/>
                <a:gd name="T4" fmla="*/ 78 w 78"/>
                <a:gd name="T5" fmla="*/ 87 h 87"/>
                <a:gd name="T6" fmla="*/ 0 60000 65536"/>
                <a:gd name="T7" fmla="*/ 0 60000 65536"/>
                <a:gd name="T8" fmla="*/ 0 60000 65536"/>
                <a:gd name="T9" fmla="*/ 0 w 78"/>
                <a:gd name="T10" fmla="*/ 0 h 87"/>
                <a:gd name="T11" fmla="*/ 78 w 78"/>
                <a:gd name="T12" fmla="*/ 87 h 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8" h="87">
                  <a:moveTo>
                    <a:pt x="0" y="0"/>
                  </a:moveTo>
                  <a:lnTo>
                    <a:pt x="78" y="0"/>
                  </a:lnTo>
                  <a:lnTo>
                    <a:pt x="78" y="87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606" name="Freeform 74"/>
            <p:cNvSpPr>
              <a:spLocks/>
            </p:cNvSpPr>
            <p:nvPr/>
          </p:nvSpPr>
          <p:spPr bwMode="auto">
            <a:xfrm>
              <a:off x="4909" y="2460"/>
              <a:ext cx="78" cy="89"/>
            </a:xfrm>
            <a:custGeom>
              <a:avLst/>
              <a:gdLst>
                <a:gd name="T0" fmla="*/ 0 w 78"/>
                <a:gd name="T1" fmla="*/ 0 h 89"/>
                <a:gd name="T2" fmla="*/ 78 w 78"/>
                <a:gd name="T3" fmla="*/ 0 h 89"/>
                <a:gd name="T4" fmla="*/ 78 w 78"/>
                <a:gd name="T5" fmla="*/ 89 h 89"/>
                <a:gd name="T6" fmla="*/ 0 60000 65536"/>
                <a:gd name="T7" fmla="*/ 0 60000 65536"/>
                <a:gd name="T8" fmla="*/ 0 60000 65536"/>
                <a:gd name="T9" fmla="*/ 0 w 78"/>
                <a:gd name="T10" fmla="*/ 0 h 89"/>
                <a:gd name="T11" fmla="*/ 78 w 78"/>
                <a:gd name="T12" fmla="*/ 89 h 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8" h="89">
                  <a:moveTo>
                    <a:pt x="0" y="0"/>
                  </a:moveTo>
                  <a:lnTo>
                    <a:pt x="78" y="0"/>
                  </a:lnTo>
                  <a:lnTo>
                    <a:pt x="78" y="89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607" name="Freeform 76"/>
            <p:cNvSpPr>
              <a:spLocks/>
            </p:cNvSpPr>
            <p:nvPr/>
          </p:nvSpPr>
          <p:spPr bwMode="auto">
            <a:xfrm>
              <a:off x="4555" y="1938"/>
              <a:ext cx="465" cy="732"/>
            </a:xfrm>
            <a:custGeom>
              <a:avLst/>
              <a:gdLst>
                <a:gd name="T0" fmla="*/ 0 w 465"/>
                <a:gd name="T1" fmla="*/ 0 h 732"/>
                <a:gd name="T2" fmla="*/ 465 w 465"/>
                <a:gd name="T3" fmla="*/ 0 h 732"/>
                <a:gd name="T4" fmla="*/ 465 w 465"/>
                <a:gd name="T5" fmla="*/ 732 h 732"/>
                <a:gd name="T6" fmla="*/ 0 w 465"/>
                <a:gd name="T7" fmla="*/ 732 h 732"/>
                <a:gd name="T8" fmla="*/ 0 w 465"/>
                <a:gd name="T9" fmla="*/ 0 h 732"/>
                <a:gd name="T10" fmla="*/ 0 w 465"/>
                <a:gd name="T11" fmla="*/ 0 h 7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5"/>
                <a:gd name="T19" fmla="*/ 0 h 732"/>
                <a:gd name="T20" fmla="*/ 465 w 465"/>
                <a:gd name="T21" fmla="*/ 732 h 7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5" h="732">
                  <a:moveTo>
                    <a:pt x="0" y="0"/>
                  </a:moveTo>
                  <a:lnTo>
                    <a:pt x="465" y="0"/>
                  </a:lnTo>
                  <a:lnTo>
                    <a:pt x="465" y="732"/>
                  </a:lnTo>
                  <a:lnTo>
                    <a:pt x="0" y="7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608" name="Freeform 77"/>
            <p:cNvSpPr>
              <a:spLocks/>
            </p:cNvSpPr>
            <p:nvPr/>
          </p:nvSpPr>
          <p:spPr bwMode="auto">
            <a:xfrm>
              <a:off x="4515" y="2710"/>
              <a:ext cx="141" cy="79"/>
            </a:xfrm>
            <a:custGeom>
              <a:avLst/>
              <a:gdLst>
                <a:gd name="T0" fmla="*/ 0 w 141"/>
                <a:gd name="T1" fmla="*/ 0 h 79"/>
                <a:gd name="T2" fmla="*/ 32 w 141"/>
                <a:gd name="T3" fmla="*/ 0 h 79"/>
                <a:gd name="T4" fmla="*/ 32 w 141"/>
                <a:gd name="T5" fmla="*/ 79 h 79"/>
                <a:gd name="T6" fmla="*/ 109 w 141"/>
                <a:gd name="T7" fmla="*/ 79 h 79"/>
                <a:gd name="T8" fmla="*/ 109 w 141"/>
                <a:gd name="T9" fmla="*/ 0 h 79"/>
                <a:gd name="T10" fmla="*/ 141 w 141"/>
                <a:gd name="T11" fmla="*/ 0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1"/>
                <a:gd name="T19" fmla="*/ 0 h 79"/>
                <a:gd name="T20" fmla="*/ 141 w 141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1" h="79">
                  <a:moveTo>
                    <a:pt x="0" y="0"/>
                  </a:moveTo>
                  <a:lnTo>
                    <a:pt x="32" y="0"/>
                  </a:lnTo>
                  <a:lnTo>
                    <a:pt x="32" y="79"/>
                  </a:lnTo>
                  <a:lnTo>
                    <a:pt x="109" y="79"/>
                  </a:lnTo>
                  <a:lnTo>
                    <a:pt x="109" y="0"/>
                  </a:lnTo>
                  <a:lnTo>
                    <a:pt x="141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609" name="Oval 79"/>
            <p:cNvSpPr>
              <a:spLocks noChangeArrowheads="1"/>
            </p:cNvSpPr>
            <p:nvPr/>
          </p:nvSpPr>
          <p:spPr bwMode="auto">
            <a:xfrm>
              <a:off x="4500" y="2475"/>
              <a:ext cx="55" cy="5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610" name="Oval 80"/>
            <p:cNvSpPr>
              <a:spLocks noChangeArrowheads="1"/>
            </p:cNvSpPr>
            <p:nvPr/>
          </p:nvSpPr>
          <p:spPr bwMode="auto">
            <a:xfrm>
              <a:off x="2741" y="2482"/>
              <a:ext cx="56" cy="5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611" name="Oval 81"/>
            <p:cNvSpPr>
              <a:spLocks noChangeArrowheads="1"/>
            </p:cNvSpPr>
            <p:nvPr/>
          </p:nvSpPr>
          <p:spPr bwMode="auto">
            <a:xfrm>
              <a:off x="3530" y="2482"/>
              <a:ext cx="55" cy="5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612" name="Oval 82"/>
            <p:cNvSpPr>
              <a:spLocks noChangeArrowheads="1"/>
            </p:cNvSpPr>
            <p:nvPr/>
          </p:nvSpPr>
          <p:spPr bwMode="auto">
            <a:xfrm>
              <a:off x="4252" y="2482"/>
              <a:ext cx="55" cy="5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613" name="Oval 83"/>
            <p:cNvSpPr>
              <a:spLocks noChangeArrowheads="1"/>
            </p:cNvSpPr>
            <p:nvPr/>
          </p:nvSpPr>
          <p:spPr bwMode="auto">
            <a:xfrm>
              <a:off x="5020" y="2482"/>
              <a:ext cx="55" cy="5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614" name="Line 84"/>
            <p:cNvSpPr>
              <a:spLocks noChangeShapeType="1"/>
            </p:cNvSpPr>
            <p:nvPr/>
          </p:nvSpPr>
          <p:spPr bwMode="auto">
            <a:xfrm>
              <a:off x="2187" y="2509"/>
              <a:ext cx="78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615" name="Line 85"/>
            <p:cNvSpPr>
              <a:spLocks noChangeShapeType="1"/>
            </p:cNvSpPr>
            <p:nvPr/>
          </p:nvSpPr>
          <p:spPr bwMode="auto">
            <a:xfrm>
              <a:off x="2741" y="2111"/>
              <a:ext cx="7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616" name="Line 86"/>
            <p:cNvSpPr>
              <a:spLocks noChangeShapeType="1"/>
            </p:cNvSpPr>
            <p:nvPr/>
          </p:nvSpPr>
          <p:spPr bwMode="auto">
            <a:xfrm>
              <a:off x="2187" y="2111"/>
              <a:ext cx="78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617" name="Line 87"/>
            <p:cNvSpPr>
              <a:spLocks noChangeShapeType="1"/>
            </p:cNvSpPr>
            <p:nvPr/>
          </p:nvSpPr>
          <p:spPr bwMode="auto">
            <a:xfrm>
              <a:off x="2187" y="2321"/>
              <a:ext cx="78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618" name="Rectangle 88"/>
            <p:cNvSpPr>
              <a:spLocks noChangeArrowheads="1"/>
            </p:cNvSpPr>
            <p:nvPr/>
          </p:nvSpPr>
          <p:spPr bwMode="auto">
            <a:xfrm>
              <a:off x="2291" y="2708"/>
              <a:ext cx="57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i="0" baseline="0" dirty="0">
                  <a:solidFill>
                    <a:srgbClr val="000000"/>
                  </a:solidFill>
                  <a:latin typeface="Comic Sans MS" pitchFamily="66" charset="0"/>
                </a:rPr>
                <a:t>Triggered SR</a:t>
              </a:r>
              <a:endParaRPr lang="en-US" sz="1100" dirty="0">
                <a:latin typeface="Comic Sans MS" pitchFamily="66" charset="0"/>
              </a:endParaRPr>
            </a:p>
          </p:txBody>
        </p:sp>
        <p:sp>
          <p:nvSpPr>
            <p:cNvPr id="22619" name="Freeform 89"/>
            <p:cNvSpPr>
              <a:spLocks/>
            </p:cNvSpPr>
            <p:nvPr/>
          </p:nvSpPr>
          <p:spPr bwMode="auto">
            <a:xfrm>
              <a:off x="2135" y="2717"/>
              <a:ext cx="141" cy="77"/>
            </a:xfrm>
            <a:custGeom>
              <a:avLst/>
              <a:gdLst>
                <a:gd name="T0" fmla="*/ 0 w 141"/>
                <a:gd name="T1" fmla="*/ 77 h 77"/>
                <a:gd name="T2" fmla="*/ 32 w 141"/>
                <a:gd name="T3" fmla="*/ 77 h 77"/>
                <a:gd name="T4" fmla="*/ 32 w 141"/>
                <a:gd name="T5" fmla="*/ 0 h 77"/>
                <a:gd name="T6" fmla="*/ 109 w 141"/>
                <a:gd name="T7" fmla="*/ 0 h 77"/>
                <a:gd name="T8" fmla="*/ 109 w 141"/>
                <a:gd name="T9" fmla="*/ 77 h 77"/>
                <a:gd name="T10" fmla="*/ 141 w 141"/>
                <a:gd name="T11" fmla="*/ 77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1"/>
                <a:gd name="T19" fmla="*/ 0 h 77"/>
                <a:gd name="T20" fmla="*/ 141 w 141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1" h="77">
                  <a:moveTo>
                    <a:pt x="0" y="77"/>
                  </a:moveTo>
                  <a:lnTo>
                    <a:pt x="32" y="77"/>
                  </a:lnTo>
                  <a:lnTo>
                    <a:pt x="32" y="0"/>
                  </a:lnTo>
                  <a:lnTo>
                    <a:pt x="109" y="0"/>
                  </a:lnTo>
                  <a:lnTo>
                    <a:pt x="109" y="77"/>
                  </a:lnTo>
                  <a:lnTo>
                    <a:pt x="141" y="77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620" name="Freeform 90"/>
            <p:cNvSpPr>
              <a:spLocks/>
            </p:cNvSpPr>
            <p:nvPr/>
          </p:nvSpPr>
          <p:spPr bwMode="auto">
            <a:xfrm>
              <a:off x="2265" y="1945"/>
              <a:ext cx="476" cy="730"/>
            </a:xfrm>
            <a:custGeom>
              <a:avLst/>
              <a:gdLst>
                <a:gd name="T0" fmla="*/ 0 w 476"/>
                <a:gd name="T1" fmla="*/ 0 h 730"/>
                <a:gd name="T2" fmla="*/ 476 w 476"/>
                <a:gd name="T3" fmla="*/ 0 h 730"/>
                <a:gd name="T4" fmla="*/ 476 w 476"/>
                <a:gd name="T5" fmla="*/ 730 h 730"/>
                <a:gd name="T6" fmla="*/ 0 w 476"/>
                <a:gd name="T7" fmla="*/ 730 h 730"/>
                <a:gd name="T8" fmla="*/ 0 w 476"/>
                <a:gd name="T9" fmla="*/ 0 h 730"/>
                <a:gd name="T10" fmla="*/ 0 w 476"/>
                <a:gd name="T11" fmla="*/ 0 h 7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6"/>
                <a:gd name="T19" fmla="*/ 0 h 730"/>
                <a:gd name="T20" fmla="*/ 476 w 476"/>
                <a:gd name="T21" fmla="*/ 730 h 7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6" h="730">
                  <a:moveTo>
                    <a:pt x="0" y="0"/>
                  </a:moveTo>
                  <a:lnTo>
                    <a:pt x="476" y="0"/>
                  </a:lnTo>
                  <a:lnTo>
                    <a:pt x="476" y="730"/>
                  </a:lnTo>
                  <a:lnTo>
                    <a:pt x="0" y="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hlink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621" name="Rectangle 91"/>
            <p:cNvSpPr>
              <a:spLocks noChangeArrowheads="1"/>
            </p:cNvSpPr>
            <p:nvPr/>
          </p:nvSpPr>
          <p:spPr bwMode="auto">
            <a:xfrm>
              <a:off x="2289" y="2056"/>
              <a:ext cx="7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0" baseline="0">
                  <a:solidFill>
                    <a:srgbClr val="000000"/>
                  </a:solidFill>
                  <a:latin typeface="Comic Sans MS" pitchFamily="66" charset="0"/>
                </a:rPr>
                <a:t>S</a:t>
              </a:r>
              <a:endParaRPr lang="en-US" sz="3600">
                <a:latin typeface="Comic Sans MS" pitchFamily="66" charset="0"/>
              </a:endParaRPr>
            </a:p>
          </p:txBody>
        </p:sp>
        <p:sp>
          <p:nvSpPr>
            <p:cNvPr id="22622" name="Rectangle 92"/>
            <p:cNvSpPr>
              <a:spLocks noChangeArrowheads="1"/>
            </p:cNvSpPr>
            <p:nvPr/>
          </p:nvSpPr>
          <p:spPr bwMode="auto">
            <a:xfrm>
              <a:off x="2289" y="2466"/>
              <a:ext cx="68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0" baseline="0">
                  <a:solidFill>
                    <a:srgbClr val="000000"/>
                  </a:solidFill>
                  <a:latin typeface="Comic Sans MS" pitchFamily="66" charset="0"/>
                </a:rPr>
                <a:t>R</a:t>
              </a:r>
              <a:endParaRPr lang="en-US" sz="3600">
                <a:latin typeface="Comic Sans MS" pitchFamily="66" charset="0"/>
              </a:endParaRPr>
            </a:p>
          </p:txBody>
        </p:sp>
        <p:sp>
          <p:nvSpPr>
            <p:cNvPr id="22623" name="Rectangle 93"/>
            <p:cNvSpPr>
              <a:spLocks noChangeArrowheads="1"/>
            </p:cNvSpPr>
            <p:nvPr/>
          </p:nvSpPr>
          <p:spPr bwMode="auto">
            <a:xfrm>
              <a:off x="2288" y="2268"/>
              <a:ext cx="65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0" baseline="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endParaRPr lang="en-US" sz="3600">
                <a:latin typeface="Comic Sans MS" pitchFamily="66" charset="0"/>
              </a:endParaRPr>
            </a:p>
          </p:txBody>
        </p:sp>
        <p:sp>
          <p:nvSpPr>
            <p:cNvPr id="22624" name="Freeform 94"/>
            <p:cNvSpPr>
              <a:spLocks/>
            </p:cNvSpPr>
            <p:nvPr/>
          </p:nvSpPr>
          <p:spPr bwMode="auto">
            <a:xfrm>
              <a:off x="2634" y="2066"/>
              <a:ext cx="77" cy="87"/>
            </a:xfrm>
            <a:custGeom>
              <a:avLst/>
              <a:gdLst>
                <a:gd name="T0" fmla="*/ 0 w 77"/>
                <a:gd name="T1" fmla="*/ 0 h 87"/>
                <a:gd name="T2" fmla="*/ 77 w 77"/>
                <a:gd name="T3" fmla="*/ 0 h 87"/>
                <a:gd name="T4" fmla="*/ 77 w 77"/>
                <a:gd name="T5" fmla="*/ 87 h 87"/>
                <a:gd name="T6" fmla="*/ 0 60000 65536"/>
                <a:gd name="T7" fmla="*/ 0 60000 65536"/>
                <a:gd name="T8" fmla="*/ 0 60000 65536"/>
                <a:gd name="T9" fmla="*/ 0 w 77"/>
                <a:gd name="T10" fmla="*/ 0 h 87"/>
                <a:gd name="T11" fmla="*/ 77 w 77"/>
                <a:gd name="T12" fmla="*/ 87 h 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" h="87">
                  <a:moveTo>
                    <a:pt x="0" y="0"/>
                  </a:moveTo>
                  <a:lnTo>
                    <a:pt x="77" y="0"/>
                  </a:lnTo>
                  <a:lnTo>
                    <a:pt x="77" y="87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625" name="Freeform 95"/>
            <p:cNvSpPr>
              <a:spLocks/>
            </p:cNvSpPr>
            <p:nvPr/>
          </p:nvSpPr>
          <p:spPr bwMode="auto">
            <a:xfrm>
              <a:off x="2634" y="2465"/>
              <a:ext cx="77" cy="89"/>
            </a:xfrm>
            <a:custGeom>
              <a:avLst/>
              <a:gdLst>
                <a:gd name="T0" fmla="*/ 0 w 77"/>
                <a:gd name="T1" fmla="*/ 0 h 89"/>
                <a:gd name="T2" fmla="*/ 77 w 77"/>
                <a:gd name="T3" fmla="*/ 0 h 89"/>
                <a:gd name="T4" fmla="*/ 77 w 77"/>
                <a:gd name="T5" fmla="*/ 89 h 89"/>
                <a:gd name="T6" fmla="*/ 0 60000 65536"/>
                <a:gd name="T7" fmla="*/ 0 60000 65536"/>
                <a:gd name="T8" fmla="*/ 0 60000 65536"/>
                <a:gd name="T9" fmla="*/ 0 w 77"/>
                <a:gd name="T10" fmla="*/ 0 h 89"/>
                <a:gd name="T11" fmla="*/ 77 w 77"/>
                <a:gd name="T12" fmla="*/ 89 h 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" h="89">
                  <a:moveTo>
                    <a:pt x="0" y="0"/>
                  </a:moveTo>
                  <a:lnTo>
                    <a:pt x="77" y="0"/>
                  </a:lnTo>
                  <a:lnTo>
                    <a:pt x="77" y="89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626" name="Rectangle 96"/>
            <p:cNvSpPr>
              <a:spLocks noChangeArrowheads="1"/>
            </p:cNvSpPr>
            <p:nvPr/>
          </p:nvSpPr>
          <p:spPr bwMode="auto">
            <a:xfrm>
              <a:off x="2293" y="4043"/>
              <a:ext cx="1516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 i="0" baseline="0" dirty="0">
                  <a:solidFill>
                    <a:srgbClr val="FF0000"/>
                  </a:solidFill>
                  <a:latin typeface="Comic Sans MS" pitchFamily="66" charset="0"/>
                </a:rPr>
                <a:t>(c) Edge-Triggered Flip-Flops</a:t>
              </a:r>
              <a:endParaRPr lang="en-US" sz="3600" b="1" dirty="0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22627" name="Line 97"/>
            <p:cNvSpPr>
              <a:spLocks noChangeShapeType="1"/>
            </p:cNvSpPr>
            <p:nvPr/>
          </p:nvSpPr>
          <p:spPr bwMode="auto">
            <a:xfrm>
              <a:off x="2193" y="3645"/>
              <a:ext cx="7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628" name="Line 98"/>
            <p:cNvSpPr>
              <a:spLocks noChangeShapeType="1"/>
            </p:cNvSpPr>
            <p:nvPr/>
          </p:nvSpPr>
          <p:spPr bwMode="auto">
            <a:xfrm>
              <a:off x="2735" y="3258"/>
              <a:ext cx="7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629" name="Line 99"/>
            <p:cNvSpPr>
              <a:spLocks noChangeShapeType="1"/>
            </p:cNvSpPr>
            <p:nvPr/>
          </p:nvSpPr>
          <p:spPr bwMode="auto">
            <a:xfrm>
              <a:off x="2193" y="3258"/>
              <a:ext cx="7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630" name="Line 100"/>
            <p:cNvSpPr>
              <a:spLocks noChangeShapeType="1"/>
            </p:cNvSpPr>
            <p:nvPr/>
          </p:nvSpPr>
          <p:spPr bwMode="auto">
            <a:xfrm flipH="1">
              <a:off x="2203" y="3645"/>
              <a:ext cx="6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631" name="Rectangle 101"/>
            <p:cNvSpPr>
              <a:spLocks noChangeArrowheads="1"/>
            </p:cNvSpPr>
            <p:nvPr/>
          </p:nvSpPr>
          <p:spPr bwMode="auto">
            <a:xfrm>
              <a:off x="2313" y="3888"/>
              <a:ext cx="521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i="0" baseline="0" dirty="0">
                  <a:solidFill>
                    <a:srgbClr val="000000"/>
                  </a:solidFill>
                  <a:latin typeface="Comic Sans MS" pitchFamily="66" charset="0"/>
                </a:rPr>
                <a:t>Triggered D</a:t>
              </a:r>
              <a:endParaRPr lang="en-US" sz="1100" dirty="0">
                <a:latin typeface="Comic Sans MS" pitchFamily="66" charset="0"/>
              </a:endParaRPr>
            </a:p>
          </p:txBody>
        </p:sp>
        <p:sp>
          <p:nvSpPr>
            <p:cNvPr id="22632" name="Freeform 102"/>
            <p:cNvSpPr>
              <a:spLocks/>
            </p:cNvSpPr>
            <p:nvPr/>
          </p:nvSpPr>
          <p:spPr bwMode="auto">
            <a:xfrm>
              <a:off x="2221" y="3889"/>
              <a:ext cx="77" cy="77"/>
            </a:xfrm>
            <a:custGeom>
              <a:avLst/>
              <a:gdLst>
                <a:gd name="T0" fmla="*/ 0 w 77"/>
                <a:gd name="T1" fmla="*/ 77 h 77"/>
                <a:gd name="T2" fmla="*/ 30 w 77"/>
                <a:gd name="T3" fmla="*/ 77 h 77"/>
                <a:gd name="T4" fmla="*/ 30 w 77"/>
                <a:gd name="T5" fmla="*/ 0 h 77"/>
                <a:gd name="T6" fmla="*/ 77 w 77"/>
                <a:gd name="T7" fmla="*/ 0 h 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77"/>
                <a:gd name="T14" fmla="*/ 77 w 77"/>
                <a:gd name="T15" fmla="*/ 77 h 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77">
                  <a:moveTo>
                    <a:pt x="0" y="77"/>
                  </a:moveTo>
                  <a:lnTo>
                    <a:pt x="30" y="77"/>
                  </a:lnTo>
                  <a:lnTo>
                    <a:pt x="30" y="0"/>
                  </a:lnTo>
                  <a:lnTo>
                    <a:pt x="77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633" name="Freeform 103"/>
            <p:cNvSpPr>
              <a:spLocks/>
            </p:cNvSpPr>
            <p:nvPr/>
          </p:nvSpPr>
          <p:spPr bwMode="auto">
            <a:xfrm>
              <a:off x="2270" y="3103"/>
              <a:ext cx="465" cy="708"/>
            </a:xfrm>
            <a:custGeom>
              <a:avLst/>
              <a:gdLst>
                <a:gd name="T0" fmla="*/ 0 w 465"/>
                <a:gd name="T1" fmla="*/ 0 h 708"/>
                <a:gd name="T2" fmla="*/ 465 w 465"/>
                <a:gd name="T3" fmla="*/ 0 h 708"/>
                <a:gd name="T4" fmla="*/ 465 w 465"/>
                <a:gd name="T5" fmla="*/ 708 h 708"/>
                <a:gd name="T6" fmla="*/ 0 w 465"/>
                <a:gd name="T7" fmla="*/ 708 h 708"/>
                <a:gd name="T8" fmla="*/ 0 w 465"/>
                <a:gd name="T9" fmla="*/ 0 h 708"/>
                <a:gd name="T10" fmla="*/ 0 w 465"/>
                <a:gd name="T11" fmla="*/ 0 h 7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5"/>
                <a:gd name="T19" fmla="*/ 0 h 708"/>
                <a:gd name="T20" fmla="*/ 465 w 465"/>
                <a:gd name="T21" fmla="*/ 708 h 7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5" h="708">
                  <a:moveTo>
                    <a:pt x="0" y="0"/>
                  </a:moveTo>
                  <a:lnTo>
                    <a:pt x="465" y="0"/>
                  </a:lnTo>
                  <a:lnTo>
                    <a:pt x="465" y="708"/>
                  </a:lnTo>
                  <a:lnTo>
                    <a:pt x="0" y="70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634" name="Rectangle 104"/>
            <p:cNvSpPr>
              <a:spLocks noChangeArrowheads="1"/>
            </p:cNvSpPr>
            <p:nvPr/>
          </p:nvSpPr>
          <p:spPr bwMode="auto">
            <a:xfrm>
              <a:off x="2294" y="3203"/>
              <a:ext cx="76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0" baseline="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  <a:endParaRPr lang="en-US" sz="3600">
                <a:latin typeface="Comic Sans MS" pitchFamily="66" charset="0"/>
              </a:endParaRPr>
            </a:p>
          </p:txBody>
        </p:sp>
        <p:sp>
          <p:nvSpPr>
            <p:cNvPr id="22635" name="Rectangle 105"/>
            <p:cNvSpPr>
              <a:spLocks noChangeArrowheads="1"/>
            </p:cNvSpPr>
            <p:nvPr/>
          </p:nvSpPr>
          <p:spPr bwMode="auto">
            <a:xfrm>
              <a:off x="2414" y="3595"/>
              <a:ext cx="65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0" baseline="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endParaRPr lang="en-US" sz="3600">
                <a:latin typeface="Comic Sans MS" pitchFamily="66" charset="0"/>
              </a:endParaRPr>
            </a:p>
          </p:txBody>
        </p:sp>
        <p:sp>
          <p:nvSpPr>
            <p:cNvPr id="22636" name="Freeform 106"/>
            <p:cNvSpPr>
              <a:spLocks/>
            </p:cNvSpPr>
            <p:nvPr/>
          </p:nvSpPr>
          <p:spPr bwMode="auto">
            <a:xfrm>
              <a:off x="2270" y="3612"/>
              <a:ext cx="110" cy="77"/>
            </a:xfrm>
            <a:custGeom>
              <a:avLst/>
              <a:gdLst>
                <a:gd name="T0" fmla="*/ 0 w 110"/>
                <a:gd name="T1" fmla="*/ 0 h 77"/>
                <a:gd name="T2" fmla="*/ 110 w 110"/>
                <a:gd name="T3" fmla="*/ 33 h 77"/>
                <a:gd name="T4" fmla="*/ 0 w 110"/>
                <a:gd name="T5" fmla="*/ 77 h 77"/>
                <a:gd name="T6" fmla="*/ 0 60000 65536"/>
                <a:gd name="T7" fmla="*/ 0 60000 65536"/>
                <a:gd name="T8" fmla="*/ 0 60000 65536"/>
                <a:gd name="T9" fmla="*/ 0 w 110"/>
                <a:gd name="T10" fmla="*/ 0 h 77"/>
                <a:gd name="T11" fmla="*/ 110 w 110"/>
                <a:gd name="T12" fmla="*/ 77 h 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" h="77">
                  <a:moveTo>
                    <a:pt x="0" y="0"/>
                  </a:moveTo>
                  <a:lnTo>
                    <a:pt x="110" y="33"/>
                  </a:lnTo>
                  <a:lnTo>
                    <a:pt x="0" y="77"/>
                  </a:ln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637" name="Oval 107"/>
            <p:cNvSpPr>
              <a:spLocks noChangeArrowheads="1"/>
            </p:cNvSpPr>
            <p:nvPr/>
          </p:nvSpPr>
          <p:spPr bwMode="auto">
            <a:xfrm>
              <a:off x="2735" y="3618"/>
              <a:ext cx="55" cy="56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2638" name="Rectangle 112"/>
            <p:cNvSpPr>
              <a:spLocks noChangeArrowheads="1"/>
            </p:cNvSpPr>
            <p:nvPr/>
          </p:nvSpPr>
          <p:spPr bwMode="auto">
            <a:xfrm>
              <a:off x="3091" y="3879"/>
              <a:ext cx="521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i="0" baseline="0">
                  <a:solidFill>
                    <a:srgbClr val="000000"/>
                  </a:solidFill>
                  <a:latin typeface="Comic Sans MS" pitchFamily="66" charset="0"/>
                </a:rPr>
                <a:t>Triggered D</a:t>
              </a:r>
              <a:endParaRPr lang="en-US" sz="1100">
                <a:latin typeface="Comic Sans MS" pitchFamily="66" charset="0"/>
              </a:endParaRPr>
            </a:p>
          </p:txBody>
        </p:sp>
        <p:sp>
          <p:nvSpPr>
            <p:cNvPr id="22639" name="Freeform 113"/>
            <p:cNvSpPr>
              <a:spLocks/>
            </p:cNvSpPr>
            <p:nvPr/>
          </p:nvSpPr>
          <p:spPr bwMode="auto">
            <a:xfrm>
              <a:off x="2990" y="3889"/>
              <a:ext cx="77" cy="77"/>
            </a:xfrm>
            <a:custGeom>
              <a:avLst/>
              <a:gdLst>
                <a:gd name="T0" fmla="*/ 77 w 77"/>
                <a:gd name="T1" fmla="*/ 77 h 77"/>
                <a:gd name="T2" fmla="*/ 47 w 77"/>
                <a:gd name="T3" fmla="*/ 77 h 77"/>
                <a:gd name="T4" fmla="*/ 47 w 77"/>
                <a:gd name="T5" fmla="*/ 0 h 77"/>
                <a:gd name="T6" fmla="*/ 0 w 77"/>
                <a:gd name="T7" fmla="*/ 0 h 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77"/>
                <a:gd name="T14" fmla="*/ 77 w 77"/>
                <a:gd name="T15" fmla="*/ 77 h 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77">
                  <a:moveTo>
                    <a:pt x="77" y="77"/>
                  </a:moveTo>
                  <a:lnTo>
                    <a:pt x="47" y="77"/>
                  </a:lnTo>
                  <a:lnTo>
                    <a:pt x="47" y="0"/>
                  </a:lnTo>
                  <a:lnTo>
                    <a:pt x="0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grpSp>
          <p:nvGrpSpPr>
            <p:cNvPr id="3" name="Group 127"/>
            <p:cNvGrpSpPr>
              <a:grpSpLocks/>
            </p:cNvGrpSpPr>
            <p:nvPr/>
          </p:nvGrpSpPr>
          <p:grpSpPr bwMode="auto">
            <a:xfrm>
              <a:off x="2881" y="3103"/>
              <a:ext cx="701" cy="708"/>
              <a:chOff x="2881" y="3103"/>
              <a:chExt cx="701" cy="708"/>
            </a:xfrm>
          </p:grpSpPr>
          <p:sp>
            <p:nvSpPr>
              <p:cNvPr id="22641" name="Line 108"/>
              <p:cNvSpPr>
                <a:spLocks noChangeShapeType="1"/>
              </p:cNvSpPr>
              <p:nvPr/>
            </p:nvSpPr>
            <p:spPr bwMode="auto">
              <a:xfrm>
                <a:off x="2881" y="3644"/>
                <a:ext cx="102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2642" name="Oval 109"/>
              <p:cNvSpPr>
                <a:spLocks noChangeArrowheads="1"/>
              </p:cNvSpPr>
              <p:nvPr/>
            </p:nvSpPr>
            <p:spPr bwMode="auto">
              <a:xfrm>
                <a:off x="2983" y="3617"/>
                <a:ext cx="55" cy="55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A0C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2643" name="Line 110"/>
              <p:cNvSpPr>
                <a:spLocks noChangeShapeType="1"/>
              </p:cNvSpPr>
              <p:nvPr/>
            </p:nvSpPr>
            <p:spPr bwMode="auto">
              <a:xfrm>
                <a:off x="3505" y="3258"/>
                <a:ext cx="77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2644" name="Line 111"/>
              <p:cNvSpPr>
                <a:spLocks noChangeShapeType="1"/>
              </p:cNvSpPr>
              <p:nvPr/>
            </p:nvSpPr>
            <p:spPr bwMode="auto">
              <a:xfrm>
                <a:off x="2881" y="3258"/>
                <a:ext cx="157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2645" name="Freeform 114"/>
              <p:cNvSpPr>
                <a:spLocks/>
              </p:cNvSpPr>
              <p:nvPr/>
            </p:nvSpPr>
            <p:spPr bwMode="auto">
              <a:xfrm>
                <a:off x="3038" y="3103"/>
                <a:ext cx="467" cy="708"/>
              </a:xfrm>
              <a:custGeom>
                <a:avLst/>
                <a:gdLst>
                  <a:gd name="T0" fmla="*/ 0 w 467"/>
                  <a:gd name="T1" fmla="*/ 0 h 708"/>
                  <a:gd name="T2" fmla="*/ 467 w 467"/>
                  <a:gd name="T3" fmla="*/ 0 h 708"/>
                  <a:gd name="T4" fmla="*/ 467 w 467"/>
                  <a:gd name="T5" fmla="*/ 708 h 708"/>
                  <a:gd name="T6" fmla="*/ 0 w 467"/>
                  <a:gd name="T7" fmla="*/ 708 h 708"/>
                  <a:gd name="T8" fmla="*/ 0 w 467"/>
                  <a:gd name="T9" fmla="*/ 0 h 708"/>
                  <a:gd name="T10" fmla="*/ 0 w 467"/>
                  <a:gd name="T11" fmla="*/ 0 h 70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7"/>
                  <a:gd name="T19" fmla="*/ 0 h 708"/>
                  <a:gd name="T20" fmla="*/ 467 w 467"/>
                  <a:gd name="T21" fmla="*/ 708 h 70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7" h="708">
                    <a:moveTo>
                      <a:pt x="0" y="0"/>
                    </a:moveTo>
                    <a:lnTo>
                      <a:pt x="467" y="0"/>
                    </a:lnTo>
                    <a:lnTo>
                      <a:pt x="467" y="708"/>
                    </a:lnTo>
                    <a:lnTo>
                      <a:pt x="0" y="7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hlink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2646" name="Rectangle 115"/>
              <p:cNvSpPr>
                <a:spLocks noChangeArrowheads="1"/>
              </p:cNvSpPr>
              <p:nvPr/>
            </p:nvSpPr>
            <p:spPr bwMode="auto">
              <a:xfrm>
                <a:off x="3065" y="3204"/>
                <a:ext cx="76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i="0" baseline="0">
                    <a:solidFill>
                      <a:srgbClr val="000000"/>
                    </a:solidFill>
                    <a:latin typeface="Comic Sans MS" pitchFamily="66" charset="0"/>
                  </a:rPr>
                  <a:t>D</a:t>
                </a:r>
                <a:endParaRPr lang="en-US" sz="3600">
                  <a:latin typeface="Comic Sans MS" pitchFamily="66" charset="0"/>
                </a:endParaRPr>
              </a:p>
            </p:txBody>
          </p:sp>
          <p:sp>
            <p:nvSpPr>
              <p:cNvPr id="22647" name="Rectangle 116"/>
              <p:cNvSpPr>
                <a:spLocks noChangeArrowheads="1"/>
              </p:cNvSpPr>
              <p:nvPr/>
            </p:nvSpPr>
            <p:spPr bwMode="auto">
              <a:xfrm>
                <a:off x="3171" y="3595"/>
                <a:ext cx="65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 i="0" baseline="0">
                    <a:solidFill>
                      <a:srgbClr val="000000"/>
                    </a:solidFill>
                    <a:latin typeface="Comic Sans MS" pitchFamily="66" charset="0"/>
                  </a:rPr>
                  <a:t>C</a:t>
                </a:r>
                <a:endParaRPr lang="en-US" sz="3600">
                  <a:latin typeface="Comic Sans MS" pitchFamily="66" charset="0"/>
                </a:endParaRPr>
              </a:p>
            </p:txBody>
          </p:sp>
          <p:sp>
            <p:nvSpPr>
              <p:cNvPr id="22648" name="Freeform 117"/>
              <p:cNvSpPr>
                <a:spLocks/>
              </p:cNvSpPr>
              <p:nvPr/>
            </p:nvSpPr>
            <p:spPr bwMode="auto">
              <a:xfrm>
                <a:off x="3038" y="3612"/>
                <a:ext cx="101" cy="77"/>
              </a:xfrm>
              <a:custGeom>
                <a:avLst/>
                <a:gdLst>
                  <a:gd name="T0" fmla="*/ 0 w 101"/>
                  <a:gd name="T1" fmla="*/ 0 h 77"/>
                  <a:gd name="T2" fmla="*/ 101 w 101"/>
                  <a:gd name="T3" fmla="*/ 33 h 77"/>
                  <a:gd name="T4" fmla="*/ 0 w 101"/>
                  <a:gd name="T5" fmla="*/ 77 h 77"/>
                  <a:gd name="T6" fmla="*/ 0 60000 65536"/>
                  <a:gd name="T7" fmla="*/ 0 60000 65536"/>
                  <a:gd name="T8" fmla="*/ 0 60000 65536"/>
                  <a:gd name="T9" fmla="*/ 0 w 101"/>
                  <a:gd name="T10" fmla="*/ 0 h 77"/>
                  <a:gd name="T11" fmla="*/ 101 w 101"/>
                  <a:gd name="T12" fmla="*/ 77 h 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1" h="77">
                    <a:moveTo>
                      <a:pt x="0" y="0"/>
                    </a:moveTo>
                    <a:lnTo>
                      <a:pt x="101" y="33"/>
                    </a:lnTo>
                    <a:lnTo>
                      <a:pt x="0" y="77"/>
                    </a:lnTo>
                  </a:path>
                </a:pathLst>
              </a:custGeom>
              <a:noFill/>
              <a:ln w="28575" cap="flat" cmpd="sng">
                <a:solidFill>
                  <a:schemeClr val="hlink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22649" name="Oval 118"/>
              <p:cNvSpPr>
                <a:spLocks noChangeArrowheads="1"/>
              </p:cNvSpPr>
              <p:nvPr/>
            </p:nvSpPr>
            <p:spPr bwMode="auto">
              <a:xfrm>
                <a:off x="3505" y="3618"/>
                <a:ext cx="55" cy="56"/>
              </a:xfrm>
              <a:prstGeom prst="ellips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</p:grpSp>
      </p:grpSp>
      <p:sp>
        <p:nvSpPr>
          <p:cNvPr id="22535" name="Rectangle 12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noFill/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omic Sans MS" pitchFamily="66" charset="0"/>
              </a:rPr>
              <a:t>Standard Symbols for </a:t>
            </a:r>
            <a:r>
              <a:rPr lang="tr-TR" sz="3200" b="1" dirty="0" err="1" smtClean="0">
                <a:solidFill>
                  <a:srgbClr val="FF0000"/>
                </a:solidFill>
                <a:latin typeface="Comic Sans MS" pitchFamily="66" charset="0"/>
              </a:rPr>
              <a:t>Flip</a:t>
            </a:r>
            <a:r>
              <a:rPr lang="tr-TR" sz="3200" b="1" dirty="0" smtClean="0">
                <a:solidFill>
                  <a:srgbClr val="FF0000"/>
                </a:solidFill>
                <a:latin typeface="Comic Sans MS" pitchFamily="66" charset="0"/>
              </a:rPr>
              <a:t>-</a:t>
            </a:r>
            <a:r>
              <a:rPr lang="tr-TR" sz="3200" b="1" dirty="0" err="1" smtClean="0">
                <a:solidFill>
                  <a:srgbClr val="FF0000"/>
                </a:solidFill>
                <a:latin typeface="Comic Sans MS" pitchFamily="66" charset="0"/>
              </a:rPr>
              <a:t>Flops</a:t>
            </a:r>
            <a:endParaRPr lang="en-US" sz="3200" b="1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Direct Inputs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238" y="1257300"/>
            <a:ext cx="7772400" cy="5027613"/>
          </a:xfrm>
        </p:spPr>
        <p:txBody>
          <a:bodyPr/>
          <a:lstStyle/>
          <a:p>
            <a:r>
              <a:rPr lang="en-US" sz="2400" dirty="0" smtClean="0">
                <a:latin typeface="Comic Sans MS" pitchFamily="66" charset="0"/>
              </a:rPr>
              <a:t>Direct R and/or S inputs that control the state of the latches within the flip-flops </a:t>
            </a:r>
            <a:r>
              <a:rPr lang="tr-TR" sz="2400" dirty="0" err="1" smtClean="0">
                <a:solidFill>
                  <a:srgbClr val="FF0000"/>
                </a:solidFill>
                <a:latin typeface="Comic Sans MS" pitchFamily="66" charset="0"/>
              </a:rPr>
              <a:t>asynchroniously</a:t>
            </a:r>
            <a:r>
              <a:rPr lang="en-US" sz="2400" dirty="0" smtClean="0">
                <a:latin typeface="Comic Sans MS" pitchFamily="66" charset="0"/>
              </a:rPr>
              <a:t>. </a:t>
            </a:r>
          </a:p>
          <a:p>
            <a:r>
              <a:rPr lang="en-US" sz="2400" dirty="0" smtClean="0">
                <a:latin typeface="Comic Sans MS" pitchFamily="66" charset="0"/>
              </a:rPr>
              <a:t>For the example flip-flop shown </a:t>
            </a:r>
          </a:p>
          <a:p>
            <a:pPr lvl="1"/>
            <a:r>
              <a:rPr lang="en-US" sz="2000" dirty="0" smtClean="0">
                <a:latin typeface="Comic Sans MS" pitchFamily="66" charset="0"/>
              </a:rPr>
              <a:t>0 applied to R resets the flip-flop to the 0 state</a:t>
            </a:r>
          </a:p>
          <a:p>
            <a:pPr lvl="1"/>
            <a:r>
              <a:rPr lang="en-US" sz="2000" dirty="0" smtClean="0">
                <a:latin typeface="Comic Sans MS" pitchFamily="66" charset="0"/>
              </a:rPr>
              <a:t>0 applied to S sets the flip-flop to the 1 state</a:t>
            </a:r>
          </a:p>
          <a:p>
            <a:pPr lvl="1"/>
            <a:endParaRPr lang="en-US" sz="2000" b="0" dirty="0" smtClean="0">
              <a:latin typeface="Comic Sans MS" pitchFamily="66" charset="0"/>
            </a:endParaRP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608388" y="3784600"/>
            <a:ext cx="1863725" cy="2578100"/>
            <a:chOff x="3825" y="840"/>
            <a:chExt cx="1174" cy="1624"/>
          </a:xfrm>
        </p:grpSpPr>
        <p:sp>
          <p:nvSpPr>
            <p:cNvPr id="23560" name="Line 19"/>
            <p:cNvSpPr>
              <a:spLocks noChangeAspect="1" noChangeShapeType="1"/>
            </p:cNvSpPr>
            <p:nvPr/>
          </p:nvSpPr>
          <p:spPr bwMode="auto">
            <a:xfrm flipV="1">
              <a:off x="4401" y="22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3561" name="Line 18"/>
            <p:cNvSpPr>
              <a:spLocks noChangeAspect="1" noChangeShapeType="1"/>
            </p:cNvSpPr>
            <p:nvPr/>
          </p:nvSpPr>
          <p:spPr bwMode="auto">
            <a:xfrm flipV="1">
              <a:off x="4401" y="8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3562" name="Line 5"/>
            <p:cNvSpPr>
              <a:spLocks noChangeAspect="1" noChangeShapeType="1"/>
            </p:cNvSpPr>
            <p:nvPr/>
          </p:nvSpPr>
          <p:spPr bwMode="auto">
            <a:xfrm>
              <a:off x="3825" y="1941"/>
              <a:ext cx="15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3563" name="Oval 6"/>
            <p:cNvSpPr>
              <a:spLocks noChangeAspect="1" noChangeArrowheads="1"/>
            </p:cNvSpPr>
            <p:nvPr/>
          </p:nvSpPr>
          <p:spPr bwMode="auto">
            <a:xfrm>
              <a:off x="3978" y="1900"/>
              <a:ext cx="83" cy="8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3564" name="Line 7"/>
            <p:cNvSpPr>
              <a:spLocks noChangeAspect="1" noChangeShapeType="1"/>
            </p:cNvSpPr>
            <p:nvPr/>
          </p:nvSpPr>
          <p:spPr bwMode="auto">
            <a:xfrm>
              <a:off x="4763" y="1360"/>
              <a:ext cx="236" cy="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3565" name="Line 8"/>
            <p:cNvSpPr>
              <a:spLocks noChangeAspect="1" noChangeShapeType="1"/>
            </p:cNvSpPr>
            <p:nvPr/>
          </p:nvSpPr>
          <p:spPr bwMode="auto">
            <a:xfrm>
              <a:off x="3825" y="1360"/>
              <a:ext cx="236" cy="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3566" name="Freeform 9"/>
            <p:cNvSpPr>
              <a:spLocks noChangeAspect="1"/>
            </p:cNvSpPr>
            <p:nvPr/>
          </p:nvSpPr>
          <p:spPr bwMode="auto">
            <a:xfrm>
              <a:off x="4061" y="1127"/>
              <a:ext cx="702" cy="1065"/>
            </a:xfrm>
            <a:custGeom>
              <a:avLst/>
              <a:gdLst>
                <a:gd name="T0" fmla="*/ 0 w 467"/>
                <a:gd name="T1" fmla="*/ 0 h 708"/>
                <a:gd name="T2" fmla="*/ 467 w 467"/>
                <a:gd name="T3" fmla="*/ 0 h 708"/>
                <a:gd name="T4" fmla="*/ 467 w 467"/>
                <a:gd name="T5" fmla="*/ 708 h 708"/>
                <a:gd name="T6" fmla="*/ 0 w 467"/>
                <a:gd name="T7" fmla="*/ 708 h 708"/>
                <a:gd name="T8" fmla="*/ 0 w 467"/>
                <a:gd name="T9" fmla="*/ 0 h 708"/>
                <a:gd name="T10" fmla="*/ 0 w 467"/>
                <a:gd name="T11" fmla="*/ 0 h 7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7"/>
                <a:gd name="T19" fmla="*/ 0 h 708"/>
                <a:gd name="T20" fmla="*/ 467 w 467"/>
                <a:gd name="T21" fmla="*/ 708 h 7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7" h="708">
                  <a:moveTo>
                    <a:pt x="0" y="0"/>
                  </a:moveTo>
                  <a:lnTo>
                    <a:pt x="467" y="0"/>
                  </a:lnTo>
                  <a:lnTo>
                    <a:pt x="467" y="708"/>
                  </a:lnTo>
                  <a:lnTo>
                    <a:pt x="0" y="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hlink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3567" name="Rectangle 10"/>
            <p:cNvSpPr>
              <a:spLocks noChangeAspect="1" noChangeArrowheads="1"/>
            </p:cNvSpPr>
            <p:nvPr/>
          </p:nvSpPr>
          <p:spPr bwMode="auto">
            <a:xfrm>
              <a:off x="4102" y="1279"/>
              <a:ext cx="9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Comic Sans MS" pitchFamily="66" charset="0"/>
                </a:rPr>
                <a:t>D</a:t>
              </a:r>
              <a:endParaRPr lang="en-US" sz="4400">
                <a:latin typeface="Comic Sans MS" pitchFamily="66" charset="0"/>
              </a:endParaRPr>
            </a:p>
          </p:txBody>
        </p:sp>
        <p:sp>
          <p:nvSpPr>
            <p:cNvPr id="23568" name="Rectangle 11"/>
            <p:cNvSpPr>
              <a:spLocks noChangeAspect="1" noChangeArrowheads="1"/>
            </p:cNvSpPr>
            <p:nvPr/>
          </p:nvSpPr>
          <p:spPr bwMode="auto">
            <a:xfrm>
              <a:off x="4261" y="1867"/>
              <a:ext cx="85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endParaRPr lang="en-US" sz="4400">
                <a:latin typeface="Comic Sans MS" pitchFamily="66" charset="0"/>
              </a:endParaRPr>
            </a:p>
          </p:txBody>
        </p:sp>
        <p:sp>
          <p:nvSpPr>
            <p:cNvPr id="23569" name="Freeform 12"/>
            <p:cNvSpPr>
              <a:spLocks noChangeAspect="1"/>
            </p:cNvSpPr>
            <p:nvPr/>
          </p:nvSpPr>
          <p:spPr bwMode="auto">
            <a:xfrm>
              <a:off x="4061" y="1893"/>
              <a:ext cx="152" cy="115"/>
            </a:xfrm>
            <a:custGeom>
              <a:avLst/>
              <a:gdLst>
                <a:gd name="T0" fmla="*/ 0 w 101"/>
                <a:gd name="T1" fmla="*/ 0 h 77"/>
                <a:gd name="T2" fmla="*/ 101 w 101"/>
                <a:gd name="T3" fmla="*/ 33 h 77"/>
                <a:gd name="T4" fmla="*/ 0 w 101"/>
                <a:gd name="T5" fmla="*/ 77 h 77"/>
                <a:gd name="T6" fmla="*/ 0 60000 65536"/>
                <a:gd name="T7" fmla="*/ 0 60000 65536"/>
                <a:gd name="T8" fmla="*/ 0 60000 65536"/>
                <a:gd name="T9" fmla="*/ 0 w 101"/>
                <a:gd name="T10" fmla="*/ 0 h 77"/>
                <a:gd name="T11" fmla="*/ 101 w 101"/>
                <a:gd name="T12" fmla="*/ 77 h 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77">
                  <a:moveTo>
                    <a:pt x="0" y="0"/>
                  </a:moveTo>
                  <a:lnTo>
                    <a:pt x="101" y="33"/>
                  </a:lnTo>
                  <a:lnTo>
                    <a:pt x="0" y="77"/>
                  </a:ln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3570" name="Oval 13"/>
            <p:cNvSpPr>
              <a:spLocks noChangeAspect="1" noChangeArrowheads="1"/>
            </p:cNvSpPr>
            <p:nvPr/>
          </p:nvSpPr>
          <p:spPr bwMode="auto">
            <a:xfrm>
              <a:off x="4763" y="1902"/>
              <a:ext cx="83" cy="84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3571" name="Oval 14"/>
            <p:cNvSpPr>
              <a:spLocks noChangeAspect="1" noChangeArrowheads="1"/>
            </p:cNvSpPr>
            <p:nvPr/>
          </p:nvSpPr>
          <p:spPr bwMode="auto">
            <a:xfrm>
              <a:off x="4366" y="1035"/>
              <a:ext cx="83" cy="85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3572" name="Oval 15"/>
            <p:cNvSpPr>
              <a:spLocks noChangeAspect="1" noChangeArrowheads="1"/>
            </p:cNvSpPr>
            <p:nvPr/>
          </p:nvSpPr>
          <p:spPr bwMode="auto">
            <a:xfrm>
              <a:off x="4366" y="2190"/>
              <a:ext cx="83" cy="85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23573" name="Rectangle 21"/>
            <p:cNvSpPr>
              <a:spLocks noChangeAspect="1" noChangeArrowheads="1"/>
            </p:cNvSpPr>
            <p:nvPr/>
          </p:nvSpPr>
          <p:spPr bwMode="auto">
            <a:xfrm>
              <a:off x="4366" y="1135"/>
              <a:ext cx="95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Comic Sans MS" pitchFamily="66" charset="0"/>
                </a:rPr>
                <a:t>S</a:t>
              </a:r>
              <a:endParaRPr lang="en-US" sz="4400">
                <a:latin typeface="Comic Sans MS" pitchFamily="66" charset="0"/>
              </a:endParaRPr>
            </a:p>
          </p:txBody>
        </p:sp>
        <p:sp>
          <p:nvSpPr>
            <p:cNvPr id="23574" name="Rectangle 22"/>
            <p:cNvSpPr>
              <a:spLocks noChangeAspect="1" noChangeArrowheads="1"/>
            </p:cNvSpPr>
            <p:nvPr/>
          </p:nvSpPr>
          <p:spPr bwMode="auto">
            <a:xfrm>
              <a:off x="4354" y="1989"/>
              <a:ext cx="8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Comic Sans MS" pitchFamily="66" charset="0"/>
                </a:rPr>
                <a:t>R</a:t>
              </a:r>
              <a:endParaRPr lang="en-US" sz="4400">
                <a:latin typeface="Comic Sans MS" pitchFamily="66" charset="0"/>
              </a:endParaRPr>
            </a:p>
          </p:txBody>
        </p:sp>
        <p:sp>
          <p:nvSpPr>
            <p:cNvPr id="23575" name="Rectangle 24"/>
            <p:cNvSpPr>
              <a:spLocks noChangeAspect="1" noChangeArrowheads="1"/>
            </p:cNvSpPr>
            <p:nvPr/>
          </p:nvSpPr>
          <p:spPr bwMode="auto">
            <a:xfrm>
              <a:off x="4598" y="1279"/>
              <a:ext cx="12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Comic Sans MS" pitchFamily="66" charset="0"/>
                </a:rPr>
                <a:t>Q</a:t>
              </a:r>
              <a:endParaRPr lang="en-US" sz="4400">
                <a:latin typeface="Comic Sans MS" pitchFamily="66" charset="0"/>
              </a:endParaRPr>
            </a:p>
          </p:txBody>
        </p:sp>
        <p:sp>
          <p:nvSpPr>
            <p:cNvPr id="23576" name="Rectangle 25"/>
            <p:cNvSpPr>
              <a:spLocks noChangeAspect="1" noChangeArrowheads="1"/>
            </p:cNvSpPr>
            <p:nvPr/>
          </p:nvSpPr>
          <p:spPr bwMode="auto">
            <a:xfrm>
              <a:off x="4598" y="1871"/>
              <a:ext cx="12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Comic Sans MS" pitchFamily="66" charset="0"/>
                </a:rPr>
                <a:t>Q</a:t>
              </a:r>
              <a:endParaRPr lang="en-US" sz="4400">
                <a:latin typeface="Comic Sans MS" pitchFamily="66" charset="0"/>
              </a:endParaRPr>
            </a:p>
          </p:txBody>
        </p:sp>
        <p:sp>
          <p:nvSpPr>
            <p:cNvPr id="23577" name="Line 26"/>
            <p:cNvSpPr>
              <a:spLocks noChangeAspect="1" noChangeShapeType="1"/>
            </p:cNvSpPr>
            <p:nvPr/>
          </p:nvSpPr>
          <p:spPr bwMode="auto">
            <a:xfrm>
              <a:off x="4859" y="1944"/>
              <a:ext cx="140" cy="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S-R Flip-Flop Descriptors</a:t>
            </a:r>
          </a:p>
        </p:txBody>
      </p:sp>
      <p:sp>
        <p:nvSpPr>
          <p:cNvPr id="869381" name="Rectangle 5"/>
          <p:cNvSpPr>
            <a:spLocks noChangeAspect="1" noChangeArrowheads="1"/>
          </p:cNvSpPr>
          <p:nvPr/>
        </p:nvSpPr>
        <p:spPr bwMode="auto">
          <a:xfrm>
            <a:off x="948234" y="2203817"/>
            <a:ext cx="1250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u="none" baseline="0">
                <a:solidFill>
                  <a:srgbClr val="231F20"/>
                </a:solidFill>
                <a:latin typeface="Comic Sans MS" pitchFamily="66" charset="0"/>
              </a:rPr>
              <a:t>0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869382" name="Rectangle 6"/>
          <p:cNvSpPr>
            <a:spLocks noChangeAspect="1" noChangeArrowheads="1"/>
          </p:cNvSpPr>
          <p:nvPr/>
        </p:nvSpPr>
        <p:spPr bwMode="auto">
          <a:xfrm>
            <a:off x="948234" y="2535604"/>
            <a:ext cx="1250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u="none" baseline="0">
                <a:solidFill>
                  <a:srgbClr val="231F20"/>
                </a:solidFill>
                <a:latin typeface="Comic Sans MS" pitchFamily="66" charset="0"/>
              </a:rPr>
              <a:t>0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869383" name="Rectangle 7"/>
          <p:cNvSpPr>
            <a:spLocks noChangeAspect="1" noChangeArrowheads="1"/>
          </p:cNvSpPr>
          <p:nvPr/>
        </p:nvSpPr>
        <p:spPr bwMode="auto">
          <a:xfrm>
            <a:off x="948234" y="2875329"/>
            <a:ext cx="929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u="none" baseline="0">
                <a:solidFill>
                  <a:srgbClr val="231F20"/>
                </a:solidFill>
                <a:latin typeface="Comic Sans MS" pitchFamily="66" charset="0"/>
              </a:rPr>
              <a:t>1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869384" name="Rectangle 8"/>
          <p:cNvSpPr>
            <a:spLocks noChangeAspect="1" noChangeArrowheads="1"/>
          </p:cNvSpPr>
          <p:nvPr/>
        </p:nvSpPr>
        <p:spPr bwMode="auto">
          <a:xfrm>
            <a:off x="948234" y="3296017"/>
            <a:ext cx="929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u="none" baseline="0">
                <a:solidFill>
                  <a:srgbClr val="231F20"/>
                </a:solidFill>
                <a:latin typeface="Comic Sans MS" pitchFamily="66" charset="0"/>
              </a:rPr>
              <a:t>1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869385" name="Rectangle 9"/>
          <p:cNvSpPr>
            <a:spLocks noChangeAspect="1" noChangeArrowheads="1"/>
          </p:cNvSpPr>
          <p:nvPr/>
        </p:nvSpPr>
        <p:spPr bwMode="auto">
          <a:xfrm>
            <a:off x="2445247" y="1741854"/>
            <a:ext cx="96981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u="none" baseline="0">
                <a:solidFill>
                  <a:srgbClr val="231F20"/>
                </a:solidFill>
                <a:latin typeface="Comic Sans MS" pitchFamily="66" charset="0"/>
              </a:rPr>
              <a:t>Operation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869386" name="Rectangle 10"/>
          <p:cNvSpPr>
            <a:spLocks noChangeAspect="1" noChangeArrowheads="1"/>
          </p:cNvSpPr>
          <p:nvPr/>
        </p:nvSpPr>
        <p:spPr bwMode="auto">
          <a:xfrm>
            <a:off x="941884" y="1741854"/>
            <a:ext cx="1426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u="none" baseline="0">
                <a:solidFill>
                  <a:srgbClr val="231F20"/>
                </a:solidFill>
                <a:latin typeface="Comic Sans MS" pitchFamily="66" charset="0"/>
              </a:rPr>
              <a:t>S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869387" name="Rectangle 11"/>
          <p:cNvSpPr>
            <a:spLocks noChangeAspect="1" noChangeArrowheads="1"/>
          </p:cNvSpPr>
          <p:nvPr/>
        </p:nvSpPr>
        <p:spPr bwMode="auto">
          <a:xfrm>
            <a:off x="1232397" y="2203817"/>
            <a:ext cx="1250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u="none" baseline="0">
                <a:solidFill>
                  <a:srgbClr val="231F20"/>
                </a:solidFill>
                <a:latin typeface="Comic Sans MS" pitchFamily="66" charset="0"/>
              </a:rPr>
              <a:t>0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869388" name="Rectangle 12"/>
          <p:cNvSpPr>
            <a:spLocks noChangeAspect="1" noChangeArrowheads="1"/>
          </p:cNvSpPr>
          <p:nvPr/>
        </p:nvSpPr>
        <p:spPr bwMode="auto">
          <a:xfrm>
            <a:off x="1232397" y="2535604"/>
            <a:ext cx="929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u="none" baseline="0">
                <a:solidFill>
                  <a:srgbClr val="231F20"/>
                </a:solidFill>
                <a:latin typeface="Comic Sans MS" pitchFamily="66" charset="0"/>
              </a:rPr>
              <a:t>1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869389" name="Rectangle 13"/>
          <p:cNvSpPr>
            <a:spLocks noChangeAspect="1" noChangeArrowheads="1"/>
          </p:cNvSpPr>
          <p:nvPr/>
        </p:nvSpPr>
        <p:spPr bwMode="auto">
          <a:xfrm>
            <a:off x="1232397" y="2875329"/>
            <a:ext cx="1250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u="none" baseline="0">
                <a:solidFill>
                  <a:srgbClr val="231F20"/>
                </a:solidFill>
                <a:latin typeface="Comic Sans MS" pitchFamily="66" charset="0"/>
              </a:rPr>
              <a:t>0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869390" name="Rectangle 14"/>
          <p:cNvSpPr>
            <a:spLocks noChangeAspect="1" noChangeArrowheads="1"/>
          </p:cNvSpPr>
          <p:nvPr/>
        </p:nvSpPr>
        <p:spPr bwMode="auto">
          <a:xfrm>
            <a:off x="1232397" y="3296017"/>
            <a:ext cx="929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u="none" baseline="0">
                <a:solidFill>
                  <a:srgbClr val="231F20"/>
                </a:solidFill>
                <a:latin typeface="Comic Sans MS" pitchFamily="66" charset="0"/>
              </a:rPr>
              <a:t>1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869391" name="Rectangle 15"/>
          <p:cNvSpPr>
            <a:spLocks noChangeAspect="1" noChangeArrowheads="1"/>
          </p:cNvSpPr>
          <p:nvPr/>
        </p:nvSpPr>
        <p:spPr bwMode="auto">
          <a:xfrm>
            <a:off x="1206997" y="1741854"/>
            <a:ext cx="1314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u="none" baseline="0">
                <a:solidFill>
                  <a:srgbClr val="231F20"/>
                </a:solidFill>
                <a:latin typeface="Comic Sans MS" pitchFamily="66" charset="0"/>
              </a:rPr>
              <a:t>R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869392" name="Rectangle 16"/>
          <p:cNvSpPr>
            <a:spLocks noChangeAspect="1" noChangeArrowheads="1"/>
          </p:cNvSpPr>
          <p:nvPr/>
        </p:nvSpPr>
        <p:spPr bwMode="auto">
          <a:xfrm>
            <a:off x="2445247" y="2203817"/>
            <a:ext cx="99065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u="none" baseline="0">
                <a:solidFill>
                  <a:srgbClr val="231F20"/>
                </a:solidFill>
                <a:latin typeface="Comic Sans MS" pitchFamily="66" charset="0"/>
              </a:rPr>
              <a:t>No change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869393" name="Rectangle 17"/>
          <p:cNvSpPr>
            <a:spLocks noChangeAspect="1" noChangeArrowheads="1"/>
          </p:cNvSpPr>
          <p:nvPr/>
        </p:nvSpPr>
        <p:spPr bwMode="auto">
          <a:xfrm>
            <a:off x="2445247" y="2535604"/>
            <a:ext cx="5482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u="none" baseline="0">
                <a:solidFill>
                  <a:srgbClr val="231F20"/>
                </a:solidFill>
                <a:latin typeface="Comic Sans MS" pitchFamily="66" charset="0"/>
              </a:rPr>
              <a:t>Reset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869394" name="Rectangle 18"/>
          <p:cNvSpPr>
            <a:spLocks noChangeAspect="1" noChangeArrowheads="1"/>
          </p:cNvSpPr>
          <p:nvPr/>
        </p:nvSpPr>
        <p:spPr bwMode="auto">
          <a:xfrm>
            <a:off x="2445247" y="2875329"/>
            <a:ext cx="3510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u="none" baseline="0">
                <a:solidFill>
                  <a:srgbClr val="231F20"/>
                </a:solidFill>
                <a:latin typeface="Comic Sans MS" pitchFamily="66" charset="0"/>
              </a:rPr>
              <a:t>Set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869395" name="Rectangle 19"/>
          <p:cNvSpPr>
            <a:spLocks noChangeAspect="1" noChangeArrowheads="1"/>
          </p:cNvSpPr>
          <p:nvPr/>
        </p:nvSpPr>
        <p:spPr bwMode="auto">
          <a:xfrm>
            <a:off x="2445247" y="3296017"/>
            <a:ext cx="9922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u="none" baseline="0">
                <a:solidFill>
                  <a:srgbClr val="231F20"/>
                </a:solidFill>
                <a:latin typeface="Comic Sans MS" pitchFamily="66" charset="0"/>
              </a:rPr>
              <a:t>Undefined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869396" name="Rectangle 20"/>
          <p:cNvSpPr>
            <a:spLocks noChangeAspect="1" noChangeArrowheads="1"/>
          </p:cNvSpPr>
          <p:nvPr/>
        </p:nvSpPr>
        <p:spPr bwMode="auto">
          <a:xfrm>
            <a:off x="1821359" y="2535604"/>
            <a:ext cx="1250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u="none" baseline="0">
                <a:solidFill>
                  <a:srgbClr val="231F20"/>
                </a:solidFill>
                <a:latin typeface="Comic Sans MS" pitchFamily="66" charset="0"/>
              </a:rPr>
              <a:t>0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869397" name="Rectangle 21"/>
          <p:cNvSpPr>
            <a:spLocks noChangeAspect="1" noChangeArrowheads="1"/>
          </p:cNvSpPr>
          <p:nvPr/>
        </p:nvSpPr>
        <p:spPr bwMode="auto">
          <a:xfrm>
            <a:off x="1821359" y="2875329"/>
            <a:ext cx="929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u="none" baseline="0">
                <a:solidFill>
                  <a:srgbClr val="231F20"/>
                </a:solidFill>
                <a:latin typeface="Comic Sans MS" pitchFamily="66" charset="0"/>
              </a:rPr>
              <a:t>1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869398" name="Rectangle 22"/>
          <p:cNvSpPr>
            <a:spLocks noChangeAspect="1" noChangeArrowheads="1"/>
          </p:cNvSpPr>
          <p:nvPr/>
        </p:nvSpPr>
        <p:spPr bwMode="auto">
          <a:xfrm>
            <a:off x="1821359" y="3296017"/>
            <a:ext cx="10740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u="none" baseline="0">
                <a:solidFill>
                  <a:srgbClr val="231F20"/>
                </a:solidFill>
                <a:latin typeface="Comic Sans MS" pitchFamily="66" charset="0"/>
              </a:rPr>
              <a:t>?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869399" name="Rectangle 23"/>
          <p:cNvSpPr>
            <a:spLocks noChangeAspect="1" noChangeArrowheads="1"/>
          </p:cNvSpPr>
          <p:nvPr/>
        </p:nvSpPr>
        <p:spPr bwMode="auto">
          <a:xfrm>
            <a:off x="1557834" y="1741854"/>
            <a:ext cx="3510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u="none" baseline="0" dirty="0">
                <a:solidFill>
                  <a:srgbClr val="231F20"/>
                </a:solidFill>
                <a:latin typeface="Comic Sans MS" pitchFamily="66" charset="0"/>
              </a:rPr>
              <a:t>Q(t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869400" name="Rectangle 24"/>
          <p:cNvSpPr>
            <a:spLocks noChangeAspect="1" noChangeArrowheads="1"/>
          </p:cNvSpPr>
          <p:nvPr/>
        </p:nvSpPr>
        <p:spPr bwMode="auto">
          <a:xfrm>
            <a:off x="1834059" y="1741854"/>
            <a:ext cx="6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tr-TR" sz="1600">
              <a:latin typeface="Comic Sans MS" pitchFamily="66" charset="0"/>
            </a:endParaRPr>
          </a:p>
        </p:txBody>
      </p:sp>
      <p:sp>
        <p:nvSpPr>
          <p:cNvPr id="869401" name="Rectangle 25"/>
          <p:cNvSpPr>
            <a:spLocks noChangeAspect="1" noChangeArrowheads="1"/>
          </p:cNvSpPr>
          <p:nvPr/>
        </p:nvSpPr>
        <p:spPr bwMode="auto">
          <a:xfrm>
            <a:off x="1919784" y="1741854"/>
            <a:ext cx="1250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u="none" baseline="0">
                <a:solidFill>
                  <a:srgbClr val="231F20"/>
                </a:solidFill>
                <a:latin typeface="Comic Sans MS" pitchFamily="66" charset="0"/>
              </a:rPr>
              <a:t>+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869402" name="Rectangle 26"/>
          <p:cNvSpPr>
            <a:spLocks noChangeAspect="1" noChangeArrowheads="1"/>
          </p:cNvSpPr>
          <p:nvPr/>
        </p:nvSpPr>
        <p:spPr bwMode="auto">
          <a:xfrm>
            <a:off x="2049959" y="1741854"/>
            <a:ext cx="20037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u="none" baseline="0" dirty="0">
                <a:solidFill>
                  <a:srgbClr val="231F20"/>
                </a:solidFill>
                <a:latin typeface="Comic Sans MS" pitchFamily="66" charset="0"/>
              </a:rPr>
              <a:t>1)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869403" name="Rectangle 27"/>
          <p:cNvSpPr>
            <a:spLocks noChangeAspect="1" noChangeArrowheads="1"/>
          </p:cNvSpPr>
          <p:nvPr/>
        </p:nvSpPr>
        <p:spPr bwMode="auto">
          <a:xfrm>
            <a:off x="1688009" y="2203817"/>
            <a:ext cx="1795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 u="none" baseline="0" dirty="0">
                <a:solidFill>
                  <a:srgbClr val="231F20"/>
                </a:solidFill>
                <a:latin typeface="Comic Sans MS" pitchFamily="66" charset="0"/>
              </a:rPr>
              <a:t>Q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869404" name="Rectangle 28"/>
          <p:cNvSpPr>
            <a:spLocks noChangeAspect="1" noChangeArrowheads="1"/>
          </p:cNvSpPr>
          <p:nvPr/>
        </p:nvSpPr>
        <p:spPr bwMode="auto">
          <a:xfrm>
            <a:off x="1846759" y="2203817"/>
            <a:ext cx="7534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u="none" baseline="0">
                <a:solidFill>
                  <a:srgbClr val="231F20"/>
                </a:solidFill>
                <a:latin typeface="Comic Sans MS" pitchFamily="66" charset="0"/>
              </a:rPr>
              <a:t>(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869405" name="Rectangle 29"/>
          <p:cNvSpPr>
            <a:spLocks noChangeAspect="1" noChangeArrowheads="1"/>
          </p:cNvSpPr>
          <p:nvPr/>
        </p:nvSpPr>
        <p:spPr bwMode="auto">
          <a:xfrm>
            <a:off x="1922959" y="2203817"/>
            <a:ext cx="9618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 u="none" baseline="0">
                <a:solidFill>
                  <a:srgbClr val="231F20"/>
                </a:solidFill>
                <a:latin typeface="Comic Sans MS" pitchFamily="66" charset="0"/>
              </a:rPr>
              <a:t>t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869406" name="Rectangle 30"/>
          <p:cNvSpPr>
            <a:spLocks noChangeAspect="1" noChangeArrowheads="1"/>
          </p:cNvSpPr>
          <p:nvPr/>
        </p:nvSpPr>
        <p:spPr bwMode="auto">
          <a:xfrm>
            <a:off x="1973759" y="2203817"/>
            <a:ext cx="7534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u="none" baseline="0">
                <a:solidFill>
                  <a:srgbClr val="231F20"/>
                </a:solidFill>
                <a:latin typeface="Comic Sans MS" pitchFamily="66" charset="0"/>
              </a:rPr>
              <a:t>)</a:t>
            </a:r>
            <a:endParaRPr lang="en-US" sz="1600">
              <a:latin typeface="Comic Sans MS" pitchFamily="66" charset="0"/>
            </a:endParaRPr>
          </a:p>
        </p:txBody>
      </p:sp>
      <p:grpSp>
        <p:nvGrpSpPr>
          <p:cNvPr id="2" name="Group 62"/>
          <p:cNvGrpSpPr>
            <a:grpSpLocks noChangeAspect="1"/>
          </p:cNvGrpSpPr>
          <p:nvPr/>
        </p:nvGrpSpPr>
        <p:grpSpPr bwMode="auto">
          <a:xfrm>
            <a:off x="4932041" y="1700807"/>
            <a:ext cx="3290889" cy="1795438"/>
            <a:chOff x="4348" y="1432"/>
            <a:chExt cx="1036" cy="565"/>
          </a:xfrm>
        </p:grpSpPr>
        <p:sp>
          <p:nvSpPr>
            <p:cNvPr id="869407" name="Line 31"/>
            <p:cNvSpPr>
              <a:spLocks noChangeAspect="1" noChangeShapeType="1"/>
            </p:cNvSpPr>
            <p:nvPr/>
          </p:nvSpPr>
          <p:spPr bwMode="auto">
            <a:xfrm>
              <a:off x="4348" y="1548"/>
              <a:ext cx="1036" cy="1"/>
            </a:xfrm>
            <a:prstGeom prst="line">
              <a:avLst/>
            </a:prstGeom>
            <a:noFill/>
            <a:ln w="6350">
              <a:solidFill>
                <a:srgbClr val="231F2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869408" name="Rectangle 32"/>
            <p:cNvSpPr>
              <a:spLocks noChangeAspect="1" noChangeArrowheads="1"/>
            </p:cNvSpPr>
            <p:nvPr/>
          </p:nvSpPr>
          <p:spPr bwMode="auto">
            <a:xfrm>
              <a:off x="5043" y="1432"/>
              <a:ext cx="305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u="none" baseline="0">
                  <a:solidFill>
                    <a:srgbClr val="231F20"/>
                  </a:solidFill>
                  <a:latin typeface="Comic Sans MS" pitchFamily="66" charset="0"/>
                </a:rPr>
                <a:t>Operation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869409" name="Rectangle 33"/>
            <p:cNvSpPr>
              <a:spLocks noChangeAspect="1" noChangeArrowheads="1"/>
            </p:cNvSpPr>
            <p:nvPr/>
          </p:nvSpPr>
          <p:spPr bwMode="auto">
            <a:xfrm>
              <a:off x="5043" y="1577"/>
              <a:ext cx="31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u="none" baseline="0">
                  <a:solidFill>
                    <a:srgbClr val="231F20"/>
                  </a:solidFill>
                  <a:latin typeface="Comic Sans MS" pitchFamily="66" charset="0"/>
                </a:rPr>
                <a:t>No change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869410" name="Rectangle 34"/>
            <p:cNvSpPr>
              <a:spLocks noChangeAspect="1" noChangeArrowheads="1"/>
            </p:cNvSpPr>
            <p:nvPr/>
          </p:nvSpPr>
          <p:spPr bwMode="auto">
            <a:xfrm>
              <a:off x="5043" y="1681"/>
              <a:ext cx="11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u="none" baseline="0">
                  <a:solidFill>
                    <a:srgbClr val="231F20"/>
                  </a:solidFill>
                  <a:latin typeface="Comic Sans MS" pitchFamily="66" charset="0"/>
                </a:rPr>
                <a:t>Set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869411" name="Rectangle 35"/>
            <p:cNvSpPr>
              <a:spLocks noChangeAspect="1" noChangeArrowheads="1"/>
            </p:cNvSpPr>
            <p:nvPr/>
          </p:nvSpPr>
          <p:spPr bwMode="auto">
            <a:xfrm>
              <a:off x="5043" y="1788"/>
              <a:ext cx="173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u="none" baseline="0">
                  <a:solidFill>
                    <a:srgbClr val="231F20"/>
                  </a:solidFill>
                  <a:latin typeface="Comic Sans MS" pitchFamily="66" charset="0"/>
                </a:rPr>
                <a:t>Reset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869412" name="Rectangle 36"/>
            <p:cNvSpPr>
              <a:spLocks noChangeAspect="1" noChangeArrowheads="1"/>
            </p:cNvSpPr>
            <p:nvPr/>
          </p:nvSpPr>
          <p:spPr bwMode="auto">
            <a:xfrm>
              <a:off x="5043" y="1920"/>
              <a:ext cx="31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u="none" baseline="0">
                  <a:solidFill>
                    <a:srgbClr val="231F20"/>
                  </a:solidFill>
                  <a:latin typeface="Comic Sans MS" pitchFamily="66" charset="0"/>
                </a:rPr>
                <a:t>No change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869413" name="Rectangle 37"/>
            <p:cNvSpPr>
              <a:spLocks noChangeAspect="1" noChangeArrowheads="1"/>
            </p:cNvSpPr>
            <p:nvPr/>
          </p:nvSpPr>
          <p:spPr bwMode="auto">
            <a:xfrm>
              <a:off x="4854" y="1432"/>
              <a:ext cx="45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u="none" baseline="0">
                  <a:solidFill>
                    <a:srgbClr val="231F20"/>
                  </a:solidFill>
                  <a:latin typeface="Comic Sans MS" pitchFamily="66" charset="0"/>
                </a:rPr>
                <a:t>S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869414" name="Rectangle 38"/>
            <p:cNvSpPr>
              <a:spLocks noChangeAspect="1" noChangeArrowheads="1"/>
            </p:cNvSpPr>
            <p:nvPr/>
          </p:nvSpPr>
          <p:spPr bwMode="auto">
            <a:xfrm>
              <a:off x="4847" y="1920"/>
              <a:ext cx="47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u="none" baseline="0">
                  <a:solidFill>
                    <a:srgbClr val="231F20"/>
                  </a:solidFill>
                  <a:latin typeface="Comic Sans MS" pitchFamily="66" charset="0"/>
                </a:rPr>
                <a:t>X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869415" name="Rectangle 39"/>
            <p:cNvSpPr>
              <a:spLocks noChangeAspect="1" noChangeArrowheads="1"/>
            </p:cNvSpPr>
            <p:nvPr/>
          </p:nvSpPr>
          <p:spPr bwMode="auto">
            <a:xfrm>
              <a:off x="4855" y="1577"/>
              <a:ext cx="39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u="none" baseline="0">
                  <a:solidFill>
                    <a:srgbClr val="231F20"/>
                  </a:solidFill>
                  <a:latin typeface="Comic Sans MS" pitchFamily="66" charset="0"/>
                </a:rPr>
                <a:t>0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869416" name="Rectangle 40"/>
            <p:cNvSpPr>
              <a:spLocks noChangeAspect="1" noChangeArrowheads="1"/>
            </p:cNvSpPr>
            <p:nvPr/>
          </p:nvSpPr>
          <p:spPr bwMode="auto">
            <a:xfrm>
              <a:off x="4855" y="1681"/>
              <a:ext cx="29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u="none" baseline="0">
                  <a:solidFill>
                    <a:srgbClr val="231F20"/>
                  </a:solidFill>
                  <a:latin typeface="Comic Sans MS" pitchFamily="66" charset="0"/>
                </a:rPr>
                <a:t>1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869417" name="Rectangle 41"/>
            <p:cNvSpPr>
              <a:spLocks noChangeAspect="1" noChangeArrowheads="1"/>
            </p:cNvSpPr>
            <p:nvPr/>
          </p:nvSpPr>
          <p:spPr bwMode="auto">
            <a:xfrm>
              <a:off x="4855" y="1788"/>
              <a:ext cx="39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u="none" baseline="0">
                  <a:solidFill>
                    <a:srgbClr val="231F20"/>
                  </a:solidFill>
                  <a:latin typeface="Comic Sans MS" pitchFamily="66" charset="0"/>
                </a:rPr>
                <a:t>0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869418" name="Rectangle 42"/>
            <p:cNvSpPr>
              <a:spLocks noChangeAspect="1" noChangeArrowheads="1"/>
            </p:cNvSpPr>
            <p:nvPr/>
          </p:nvSpPr>
          <p:spPr bwMode="auto">
            <a:xfrm>
              <a:off x="4589" y="1432"/>
              <a:ext cx="15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u="none" baseline="0">
                  <a:solidFill>
                    <a:srgbClr val="231F20"/>
                  </a:solidFill>
                  <a:latin typeface="Comic Sans MS" pitchFamily="66" charset="0"/>
                </a:rPr>
                <a:t>Q(t+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869419" name="Rectangle 43"/>
            <p:cNvSpPr>
              <a:spLocks noChangeAspect="1" noChangeArrowheads="1"/>
            </p:cNvSpPr>
            <p:nvPr/>
          </p:nvSpPr>
          <p:spPr bwMode="auto">
            <a:xfrm>
              <a:off x="4682" y="1432"/>
              <a:ext cx="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869420" name="Rectangle 44"/>
            <p:cNvSpPr>
              <a:spLocks noChangeAspect="1" noChangeArrowheads="1"/>
            </p:cNvSpPr>
            <p:nvPr/>
          </p:nvSpPr>
          <p:spPr bwMode="auto">
            <a:xfrm>
              <a:off x="4732" y="1432"/>
              <a:ext cx="9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u="none" baseline="0">
                  <a:solidFill>
                    <a:srgbClr val="231F20"/>
                  </a:solidFill>
                  <a:latin typeface="Comic Sans MS" pitchFamily="66" charset="0"/>
                </a:rPr>
                <a:t> 1)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869421" name="Rectangle 45"/>
            <p:cNvSpPr>
              <a:spLocks noChangeAspect="1" noChangeArrowheads="1"/>
            </p:cNvSpPr>
            <p:nvPr/>
          </p:nvSpPr>
          <p:spPr bwMode="auto">
            <a:xfrm>
              <a:off x="4672" y="1577"/>
              <a:ext cx="39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u="none" baseline="0">
                  <a:solidFill>
                    <a:srgbClr val="231F20"/>
                  </a:solidFill>
                  <a:latin typeface="Comic Sans MS" pitchFamily="66" charset="0"/>
                </a:rPr>
                <a:t>0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869422" name="Rectangle 46"/>
            <p:cNvSpPr>
              <a:spLocks noChangeAspect="1" noChangeArrowheads="1"/>
            </p:cNvSpPr>
            <p:nvPr/>
          </p:nvSpPr>
          <p:spPr bwMode="auto">
            <a:xfrm>
              <a:off x="4672" y="1681"/>
              <a:ext cx="29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u="none" baseline="0">
                  <a:solidFill>
                    <a:srgbClr val="231F20"/>
                  </a:solidFill>
                  <a:latin typeface="Comic Sans MS" pitchFamily="66" charset="0"/>
                </a:rPr>
                <a:t>1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869423" name="Rectangle 47"/>
            <p:cNvSpPr>
              <a:spLocks noChangeAspect="1" noChangeArrowheads="1"/>
            </p:cNvSpPr>
            <p:nvPr/>
          </p:nvSpPr>
          <p:spPr bwMode="auto">
            <a:xfrm>
              <a:off x="4672" y="1920"/>
              <a:ext cx="29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u="none" baseline="0">
                  <a:solidFill>
                    <a:srgbClr val="231F20"/>
                  </a:solidFill>
                  <a:latin typeface="Comic Sans MS" pitchFamily="66" charset="0"/>
                </a:rPr>
                <a:t>1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869424" name="Rectangle 48"/>
            <p:cNvSpPr>
              <a:spLocks noChangeAspect="1" noChangeArrowheads="1"/>
            </p:cNvSpPr>
            <p:nvPr/>
          </p:nvSpPr>
          <p:spPr bwMode="auto">
            <a:xfrm>
              <a:off x="4672" y="1788"/>
              <a:ext cx="39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u="none" baseline="0">
                  <a:solidFill>
                    <a:srgbClr val="231F20"/>
                  </a:solidFill>
                  <a:latin typeface="Comic Sans MS" pitchFamily="66" charset="0"/>
                </a:rPr>
                <a:t>0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869425" name="Rectangle 49"/>
            <p:cNvSpPr>
              <a:spLocks noChangeAspect="1" noChangeArrowheads="1"/>
            </p:cNvSpPr>
            <p:nvPr/>
          </p:nvSpPr>
          <p:spPr bwMode="auto">
            <a:xfrm>
              <a:off x="4390" y="1432"/>
              <a:ext cx="13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u="none" baseline="0">
                  <a:solidFill>
                    <a:srgbClr val="231F20"/>
                  </a:solidFill>
                  <a:latin typeface="Comic Sans MS" pitchFamily="66" charset="0"/>
                </a:rPr>
                <a:t>Q(t)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869426" name="Rectangle 50"/>
            <p:cNvSpPr>
              <a:spLocks noChangeAspect="1" noChangeArrowheads="1"/>
            </p:cNvSpPr>
            <p:nvPr/>
          </p:nvSpPr>
          <p:spPr bwMode="auto">
            <a:xfrm>
              <a:off x="4433" y="1577"/>
              <a:ext cx="39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u="none" baseline="0">
                  <a:solidFill>
                    <a:srgbClr val="231F20"/>
                  </a:solidFill>
                  <a:latin typeface="Comic Sans MS" pitchFamily="66" charset="0"/>
                </a:rPr>
                <a:t>0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869427" name="Rectangle 51"/>
            <p:cNvSpPr>
              <a:spLocks noChangeAspect="1" noChangeArrowheads="1"/>
            </p:cNvSpPr>
            <p:nvPr/>
          </p:nvSpPr>
          <p:spPr bwMode="auto">
            <a:xfrm>
              <a:off x="4433" y="1681"/>
              <a:ext cx="39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u="none" baseline="0">
                  <a:solidFill>
                    <a:srgbClr val="231F20"/>
                  </a:solidFill>
                  <a:latin typeface="Comic Sans MS" pitchFamily="66" charset="0"/>
                </a:rPr>
                <a:t>0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869428" name="Rectangle 52"/>
            <p:cNvSpPr>
              <a:spLocks noChangeAspect="1" noChangeArrowheads="1"/>
            </p:cNvSpPr>
            <p:nvPr/>
          </p:nvSpPr>
          <p:spPr bwMode="auto">
            <a:xfrm>
              <a:off x="4433" y="1920"/>
              <a:ext cx="29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u="none" baseline="0">
                  <a:solidFill>
                    <a:srgbClr val="231F20"/>
                  </a:solidFill>
                  <a:latin typeface="Comic Sans MS" pitchFamily="66" charset="0"/>
                </a:rPr>
                <a:t>1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869429" name="Rectangle 53"/>
            <p:cNvSpPr>
              <a:spLocks noChangeAspect="1" noChangeArrowheads="1"/>
            </p:cNvSpPr>
            <p:nvPr/>
          </p:nvSpPr>
          <p:spPr bwMode="auto">
            <a:xfrm>
              <a:off x="4433" y="1788"/>
              <a:ext cx="29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u="none" baseline="0">
                  <a:solidFill>
                    <a:srgbClr val="231F20"/>
                  </a:solidFill>
                  <a:latin typeface="Comic Sans MS" pitchFamily="66" charset="0"/>
                </a:rPr>
                <a:t>1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869430" name="Rectangle 54"/>
            <p:cNvSpPr>
              <a:spLocks noChangeAspect="1" noChangeArrowheads="1"/>
            </p:cNvSpPr>
            <p:nvPr/>
          </p:nvSpPr>
          <p:spPr bwMode="auto">
            <a:xfrm>
              <a:off x="4928" y="1432"/>
              <a:ext cx="4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u="none" baseline="0">
                  <a:solidFill>
                    <a:srgbClr val="231F20"/>
                  </a:solidFill>
                  <a:latin typeface="Comic Sans MS" pitchFamily="66" charset="0"/>
                </a:rPr>
                <a:t>R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869431" name="Rectangle 55"/>
            <p:cNvSpPr>
              <a:spLocks noChangeAspect="1" noChangeArrowheads="1"/>
            </p:cNvSpPr>
            <p:nvPr/>
          </p:nvSpPr>
          <p:spPr bwMode="auto">
            <a:xfrm>
              <a:off x="4928" y="1577"/>
              <a:ext cx="47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u="none" baseline="0">
                  <a:solidFill>
                    <a:srgbClr val="231F20"/>
                  </a:solidFill>
                  <a:latin typeface="Comic Sans MS" pitchFamily="66" charset="0"/>
                </a:rPr>
                <a:t>X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869432" name="Rectangle 56"/>
            <p:cNvSpPr>
              <a:spLocks noChangeAspect="1" noChangeArrowheads="1"/>
            </p:cNvSpPr>
            <p:nvPr/>
          </p:nvSpPr>
          <p:spPr bwMode="auto">
            <a:xfrm>
              <a:off x="4937" y="1681"/>
              <a:ext cx="39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u="none" baseline="0">
                  <a:solidFill>
                    <a:srgbClr val="231F20"/>
                  </a:solidFill>
                  <a:latin typeface="Comic Sans MS" pitchFamily="66" charset="0"/>
                </a:rPr>
                <a:t>0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869433" name="Rectangle 57"/>
            <p:cNvSpPr>
              <a:spLocks noChangeAspect="1" noChangeArrowheads="1"/>
            </p:cNvSpPr>
            <p:nvPr/>
          </p:nvSpPr>
          <p:spPr bwMode="auto">
            <a:xfrm>
              <a:off x="4937" y="1788"/>
              <a:ext cx="29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u="none" baseline="0">
                  <a:solidFill>
                    <a:srgbClr val="231F20"/>
                  </a:solidFill>
                  <a:latin typeface="Comic Sans MS" pitchFamily="66" charset="0"/>
                </a:rPr>
                <a:t>1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869434" name="Rectangle 58"/>
            <p:cNvSpPr>
              <a:spLocks noChangeAspect="1" noChangeArrowheads="1"/>
            </p:cNvSpPr>
            <p:nvPr/>
          </p:nvSpPr>
          <p:spPr bwMode="auto">
            <a:xfrm>
              <a:off x="4937" y="1920"/>
              <a:ext cx="39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u="none" baseline="0">
                  <a:solidFill>
                    <a:srgbClr val="231F20"/>
                  </a:solidFill>
                  <a:latin typeface="Comic Sans MS" pitchFamily="66" charset="0"/>
                </a:rPr>
                <a:t>0</a:t>
              </a:r>
              <a:endParaRPr lang="en-US" sz="1600">
                <a:latin typeface="Comic Sans MS" pitchFamily="66" charset="0"/>
              </a:endParaRPr>
            </a:p>
          </p:txBody>
        </p:sp>
      </p:grpSp>
      <p:sp>
        <p:nvSpPr>
          <p:cNvPr id="869437" name="Line 61"/>
          <p:cNvSpPr>
            <a:spLocks noChangeShapeType="1"/>
          </p:cNvSpPr>
          <p:nvPr/>
        </p:nvSpPr>
        <p:spPr bwMode="auto">
          <a:xfrm>
            <a:off x="827584" y="2094279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 sz="1600">
              <a:latin typeface="Comic Sans MS" pitchFamily="66" charset="0"/>
            </a:endParaRPr>
          </a:p>
        </p:txBody>
      </p:sp>
      <p:sp>
        <p:nvSpPr>
          <p:cNvPr id="869439" name="Line 63"/>
          <p:cNvSpPr>
            <a:spLocks noChangeShapeType="1"/>
          </p:cNvSpPr>
          <p:nvPr/>
        </p:nvSpPr>
        <p:spPr bwMode="auto">
          <a:xfrm>
            <a:off x="6424287" y="1624607"/>
            <a:ext cx="0" cy="177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69440" name="Line 64"/>
          <p:cNvSpPr>
            <a:spLocks noChangeShapeType="1"/>
          </p:cNvSpPr>
          <p:nvPr/>
        </p:nvSpPr>
        <p:spPr bwMode="auto">
          <a:xfrm>
            <a:off x="1487984" y="1776779"/>
            <a:ext cx="0" cy="177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 sz="1600">
              <a:latin typeface="Comic Sans MS" pitchFamily="66" charset="0"/>
            </a:endParaRPr>
          </a:p>
        </p:txBody>
      </p:sp>
      <p:sp>
        <p:nvSpPr>
          <p:cNvPr id="65" name="64 Metin kutusu"/>
          <p:cNvSpPr txBox="1"/>
          <p:nvPr/>
        </p:nvSpPr>
        <p:spPr>
          <a:xfrm>
            <a:off x="899592" y="378904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Characteristic Table</a:t>
            </a:r>
          </a:p>
          <a:p>
            <a:endParaRPr lang="tr-TR" b="1" dirty="0"/>
          </a:p>
        </p:txBody>
      </p:sp>
      <p:sp>
        <p:nvSpPr>
          <p:cNvPr id="66" name="65 Metin kutusu"/>
          <p:cNvSpPr txBox="1"/>
          <p:nvPr/>
        </p:nvSpPr>
        <p:spPr>
          <a:xfrm>
            <a:off x="5652120" y="378904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tr-TR" b="1" dirty="0" err="1" smtClean="0">
                <a:solidFill>
                  <a:srgbClr val="FF0000"/>
                </a:solidFill>
                <a:latin typeface="Comic Sans MS" pitchFamily="66" charset="0"/>
              </a:rPr>
              <a:t>Excitation</a:t>
            </a:r>
            <a: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  <a:latin typeface="Comic Sans MS" pitchFamily="66" charset="0"/>
              </a:rPr>
              <a:t>Table</a:t>
            </a:r>
            <a:endParaRPr lang="en-US" b="1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endParaRPr lang="tr-TR" b="1" dirty="0"/>
          </a:p>
        </p:txBody>
      </p:sp>
      <p:graphicFrame>
        <p:nvGraphicFramePr>
          <p:cNvPr id="67" name="Object 2"/>
          <p:cNvGraphicFramePr>
            <a:graphicFrameLocks noChangeAspect="1"/>
          </p:cNvGraphicFramePr>
          <p:nvPr/>
        </p:nvGraphicFramePr>
        <p:xfrm>
          <a:off x="3674268" y="4941888"/>
          <a:ext cx="3201988" cy="476250"/>
        </p:xfrm>
        <a:graphic>
          <a:graphicData uri="http://schemas.openxmlformats.org/presentationml/2006/ole">
            <p:oleObj spid="_x0000_s2050" name="Denklem" r:id="rId3" imgW="1536480" imgH="228600" progId="Equation.3">
              <p:embed/>
            </p:oleObj>
          </a:graphicData>
        </a:graphic>
      </p:graphicFrame>
      <p:sp>
        <p:nvSpPr>
          <p:cNvPr id="68" name="67 Metin kutusu"/>
          <p:cNvSpPr txBox="1"/>
          <p:nvPr/>
        </p:nvSpPr>
        <p:spPr>
          <a:xfrm>
            <a:off x="899592" y="5014917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Characteristic </a:t>
            </a:r>
            <a:r>
              <a:rPr lang="tr-TR" b="1" dirty="0" err="1" smtClean="0">
                <a:solidFill>
                  <a:srgbClr val="FF0000"/>
                </a:solidFill>
                <a:latin typeface="Comic Sans MS" pitchFamily="66" charset="0"/>
              </a:rPr>
              <a:t>Equation</a:t>
            </a:r>
            <a:endParaRPr lang="en-US" b="1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endParaRPr lang="tr-TR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6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86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86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86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86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86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86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86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869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869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869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869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86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86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86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86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86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86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86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8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2000"/>
                                        <p:tgtEl>
                                          <p:spTgt spid="86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86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86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86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6" dur="2000"/>
                                        <p:tgtEl>
                                          <p:spTgt spid="86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2000"/>
                                        <p:tgtEl>
                                          <p:spTgt spid="86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86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2000"/>
                                        <p:tgtEl>
                                          <p:spTgt spid="86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8" dur="2000"/>
                                        <p:tgtEl>
                                          <p:spTgt spid="86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1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9" dur="2000"/>
                                        <p:tgtEl>
                                          <p:spTgt spid="86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2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0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9381" grpId="0"/>
      <p:bldP spid="869382" grpId="0"/>
      <p:bldP spid="869383" grpId="0"/>
      <p:bldP spid="869384" grpId="0"/>
      <p:bldP spid="869385" grpId="0"/>
      <p:bldP spid="869386" grpId="0"/>
      <p:bldP spid="869387" grpId="0"/>
      <p:bldP spid="869388" grpId="0"/>
      <p:bldP spid="869389" grpId="0"/>
      <p:bldP spid="869390" grpId="0"/>
      <p:bldP spid="869391" grpId="0"/>
      <p:bldP spid="869392" grpId="0"/>
      <p:bldP spid="869393" grpId="0"/>
      <p:bldP spid="869394" grpId="0"/>
      <p:bldP spid="869395" grpId="0"/>
      <p:bldP spid="869396" grpId="0"/>
      <p:bldP spid="869397" grpId="0"/>
      <p:bldP spid="869398" grpId="0"/>
      <p:bldP spid="869399" grpId="0"/>
      <p:bldP spid="869400" grpId="0"/>
      <p:bldP spid="869401" grpId="0"/>
      <p:bldP spid="869402" grpId="0"/>
      <p:bldP spid="869403" grpId="0"/>
      <p:bldP spid="869404" grpId="0"/>
      <p:bldP spid="869405" grpId="0"/>
      <p:bldP spid="869406" grpId="0"/>
      <p:bldP spid="869437" grpId="0" animBg="1"/>
      <p:bldP spid="869439" grpId="0" animBg="1"/>
      <p:bldP spid="869440" grpId="0" animBg="1"/>
      <p:bldP spid="65" grpId="0"/>
      <p:bldP spid="66" grpId="0"/>
      <p:bldP spid="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  <a:t>D</a:t>
            </a: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Flip-Flop Descriptors</a:t>
            </a:r>
          </a:p>
        </p:txBody>
      </p:sp>
      <p:sp>
        <p:nvSpPr>
          <p:cNvPr id="65" name="64 Metin kutusu"/>
          <p:cNvSpPr txBox="1"/>
          <p:nvPr/>
        </p:nvSpPr>
        <p:spPr>
          <a:xfrm>
            <a:off x="899592" y="3284984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Characteristic Table</a:t>
            </a:r>
          </a:p>
          <a:p>
            <a:endParaRPr lang="tr-TR" b="1" dirty="0"/>
          </a:p>
        </p:txBody>
      </p:sp>
      <p:sp>
        <p:nvSpPr>
          <p:cNvPr id="66" name="65 Metin kutusu"/>
          <p:cNvSpPr txBox="1"/>
          <p:nvPr/>
        </p:nvSpPr>
        <p:spPr>
          <a:xfrm>
            <a:off x="5652120" y="3284984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tr-TR" b="1" dirty="0" err="1" smtClean="0">
                <a:solidFill>
                  <a:srgbClr val="FF0000"/>
                </a:solidFill>
                <a:latin typeface="Comic Sans MS" pitchFamily="66" charset="0"/>
              </a:rPr>
              <a:t>Excitation</a:t>
            </a:r>
            <a: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  <a:latin typeface="Comic Sans MS" pitchFamily="66" charset="0"/>
              </a:rPr>
              <a:t>Table</a:t>
            </a:r>
            <a:endParaRPr lang="en-US" b="1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endParaRPr lang="tr-TR" b="1" dirty="0"/>
          </a:p>
        </p:txBody>
      </p:sp>
      <p:graphicFrame>
        <p:nvGraphicFramePr>
          <p:cNvPr id="67" name="Object 2"/>
          <p:cNvGraphicFramePr>
            <a:graphicFrameLocks noChangeAspect="1"/>
          </p:cNvGraphicFramePr>
          <p:nvPr/>
        </p:nvGraphicFramePr>
        <p:xfrm>
          <a:off x="3707904" y="5013176"/>
          <a:ext cx="1905000" cy="423862"/>
        </p:xfrm>
        <a:graphic>
          <a:graphicData uri="http://schemas.openxmlformats.org/presentationml/2006/ole">
            <p:oleObj spid="_x0000_s3074" name="Denklem" r:id="rId3" imgW="914400" imgH="203040" progId="Equation.3">
              <p:embed/>
            </p:oleObj>
          </a:graphicData>
        </a:graphic>
      </p:graphicFrame>
      <p:sp>
        <p:nvSpPr>
          <p:cNvPr id="68" name="67 Metin kutusu"/>
          <p:cNvSpPr txBox="1"/>
          <p:nvPr/>
        </p:nvSpPr>
        <p:spPr>
          <a:xfrm>
            <a:off x="899592" y="5014917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Characteristic </a:t>
            </a:r>
            <a:r>
              <a:rPr lang="tr-TR" b="1" dirty="0" err="1" smtClean="0">
                <a:solidFill>
                  <a:srgbClr val="FF0000"/>
                </a:solidFill>
                <a:latin typeface="Comic Sans MS" pitchFamily="66" charset="0"/>
              </a:rPr>
              <a:t>Equation</a:t>
            </a:r>
            <a:endParaRPr lang="en-US" b="1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endParaRPr lang="tr-TR" b="1" dirty="0"/>
          </a:p>
        </p:txBody>
      </p:sp>
      <p:grpSp>
        <p:nvGrpSpPr>
          <p:cNvPr id="69" name="Group 188"/>
          <p:cNvGrpSpPr>
            <a:grpSpLocks/>
          </p:cNvGrpSpPr>
          <p:nvPr/>
        </p:nvGrpSpPr>
        <p:grpSpPr bwMode="auto">
          <a:xfrm>
            <a:off x="819671" y="2060848"/>
            <a:ext cx="2816225" cy="946150"/>
            <a:chOff x="1102" y="1320"/>
            <a:chExt cx="1774" cy="596"/>
          </a:xfrm>
        </p:grpSpPr>
        <p:sp>
          <p:nvSpPr>
            <p:cNvPr id="70" name="Line 6"/>
            <p:cNvSpPr>
              <a:spLocks noChangeAspect="1" noChangeShapeType="1"/>
            </p:cNvSpPr>
            <p:nvPr/>
          </p:nvSpPr>
          <p:spPr bwMode="auto">
            <a:xfrm>
              <a:off x="1102" y="1525"/>
              <a:ext cx="1774" cy="2"/>
            </a:xfrm>
            <a:prstGeom prst="line">
              <a:avLst/>
            </a:prstGeom>
            <a:noFill/>
            <a:ln w="6350">
              <a:solidFill>
                <a:srgbClr val="231F2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71" name="Rectangle 10"/>
            <p:cNvSpPr>
              <a:spLocks noChangeAspect="1" noChangeArrowheads="1"/>
            </p:cNvSpPr>
            <p:nvPr/>
          </p:nvSpPr>
          <p:spPr bwMode="auto">
            <a:xfrm>
              <a:off x="1230" y="1324"/>
              <a:ext cx="9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u="none" baseline="0">
                  <a:solidFill>
                    <a:srgbClr val="231F20"/>
                  </a:solidFill>
                  <a:latin typeface="Comic Sans MS" pitchFamily="66" charset="0"/>
                </a:rPr>
                <a:t>D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72" name="Rectangle 11"/>
            <p:cNvSpPr>
              <a:spLocks noChangeAspect="1" noChangeArrowheads="1"/>
            </p:cNvSpPr>
            <p:nvPr/>
          </p:nvSpPr>
          <p:spPr bwMode="auto">
            <a:xfrm>
              <a:off x="1251" y="1585"/>
              <a:ext cx="7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u="none" baseline="0">
                  <a:solidFill>
                    <a:srgbClr val="231F20"/>
                  </a:solidFill>
                  <a:latin typeface="Comic Sans MS" pitchFamily="66" charset="0"/>
                </a:rPr>
                <a:t>0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73" name="Rectangle 12"/>
            <p:cNvSpPr>
              <a:spLocks noChangeAspect="1" noChangeArrowheads="1"/>
            </p:cNvSpPr>
            <p:nvPr/>
          </p:nvSpPr>
          <p:spPr bwMode="auto">
            <a:xfrm>
              <a:off x="1251" y="1761"/>
              <a:ext cx="5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u="none" baseline="0">
                  <a:solidFill>
                    <a:srgbClr val="231F20"/>
                  </a:solidFill>
                  <a:latin typeface="Comic Sans MS" pitchFamily="66" charset="0"/>
                </a:rPr>
                <a:t>1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74" name="Rectangle 13"/>
            <p:cNvSpPr>
              <a:spLocks noChangeAspect="1" noChangeArrowheads="1"/>
            </p:cNvSpPr>
            <p:nvPr/>
          </p:nvSpPr>
          <p:spPr bwMode="auto">
            <a:xfrm>
              <a:off x="2107" y="1324"/>
              <a:ext cx="61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u="none" baseline="0" dirty="0">
                  <a:solidFill>
                    <a:srgbClr val="231F20"/>
                  </a:solidFill>
                  <a:latin typeface="Comic Sans MS" pitchFamily="66" charset="0"/>
                </a:rPr>
                <a:t>Operation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75" name="Rectangle 22"/>
            <p:cNvSpPr>
              <a:spLocks noChangeAspect="1" noChangeArrowheads="1"/>
            </p:cNvSpPr>
            <p:nvPr/>
          </p:nvSpPr>
          <p:spPr bwMode="auto">
            <a:xfrm>
              <a:off x="2107" y="1585"/>
              <a:ext cx="34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u="none" baseline="0" dirty="0">
                  <a:solidFill>
                    <a:srgbClr val="231F20"/>
                  </a:solidFill>
                  <a:latin typeface="Comic Sans MS" pitchFamily="66" charset="0"/>
                </a:rPr>
                <a:t>Reset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76" name="Rectangle 23"/>
            <p:cNvSpPr>
              <a:spLocks noChangeAspect="1" noChangeArrowheads="1"/>
            </p:cNvSpPr>
            <p:nvPr/>
          </p:nvSpPr>
          <p:spPr bwMode="auto">
            <a:xfrm>
              <a:off x="2107" y="1761"/>
              <a:ext cx="2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u="none" baseline="0">
                  <a:solidFill>
                    <a:srgbClr val="231F20"/>
                  </a:solidFill>
                  <a:latin typeface="Comic Sans MS" pitchFamily="66" charset="0"/>
                </a:rPr>
                <a:t>Set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77" name="Rectangle 89"/>
            <p:cNvSpPr>
              <a:spLocks noChangeAspect="1" noChangeArrowheads="1"/>
            </p:cNvSpPr>
            <p:nvPr/>
          </p:nvSpPr>
          <p:spPr bwMode="auto">
            <a:xfrm>
              <a:off x="1714" y="1585"/>
              <a:ext cx="7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u="none" baseline="0">
                  <a:solidFill>
                    <a:srgbClr val="231F20"/>
                  </a:solidFill>
                  <a:latin typeface="Comic Sans MS" pitchFamily="66" charset="0"/>
                </a:rPr>
                <a:t>0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78" name="Rectangle 90"/>
            <p:cNvSpPr>
              <a:spLocks noChangeAspect="1" noChangeArrowheads="1"/>
            </p:cNvSpPr>
            <p:nvPr/>
          </p:nvSpPr>
          <p:spPr bwMode="auto">
            <a:xfrm>
              <a:off x="1714" y="1761"/>
              <a:ext cx="5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u="none" baseline="0">
                  <a:solidFill>
                    <a:srgbClr val="231F20"/>
                  </a:solidFill>
                  <a:latin typeface="Comic Sans MS" pitchFamily="66" charset="0"/>
                </a:rPr>
                <a:t>1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79" name="Rectangle 91"/>
            <p:cNvSpPr>
              <a:spLocks noChangeAspect="1" noChangeArrowheads="1"/>
            </p:cNvSpPr>
            <p:nvPr/>
          </p:nvSpPr>
          <p:spPr bwMode="auto">
            <a:xfrm>
              <a:off x="1548" y="1324"/>
              <a:ext cx="2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u="none" baseline="0" dirty="0">
                  <a:solidFill>
                    <a:srgbClr val="231F20"/>
                  </a:solidFill>
                  <a:latin typeface="Comic Sans MS" pitchFamily="66" charset="0"/>
                </a:rPr>
                <a:t>Q(t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80" name="Rectangle 93"/>
            <p:cNvSpPr>
              <a:spLocks noChangeAspect="1" noChangeArrowheads="1"/>
            </p:cNvSpPr>
            <p:nvPr/>
          </p:nvSpPr>
          <p:spPr bwMode="auto">
            <a:xfrm>
              <a:off x="1866" y="1324"/>
              <a:ext cx="12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u="none" baseline="0">
                  <a:solidFill>
                    <a:srgbClr val="231F20"/>
                  </a:solidFill>
                  <a:latin typeface="Comic Sans MS" pitchFamily="66" charset="0"/>
                </a:rPr>
                <a:t>1)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81" name="Rectangle 94"/>
            <p:cNvSpPr>
              <a:spLocks noChangeAspect="1" noChangeArrowheads="1"/>
            </p:cNvSpPr>
            <p:nvPr/>
          </p:nvSpPr>
          <p:spPr bwMode="auto">
            <a:xfrm>
              <a:off x="1724" y="1320"/>
              <a:ext cx="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82" name="Rectangle 95"/>
            <p:cNvSpPr>
              <a:spLocks noChangeAspect="1" noChangeArrowheads="1"/>
            </p:cNvSpPr>
            <p:nvPr/>
          </p:nvSpPr>
          <p:spPr bwMode="auto">
            <a:xfrm>
              <a:off x="1778" y="1328"/>
              <a:ext cx="7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u="none" baseline="0">
                  <a:solidFill>
                    <a:srgbClr val="231F20"/>
                  </a:solidFill>
                  <a:latin typeface="Comic Sans MS" pitchFamily="66" charset="0"/>
                </a:rPr>
                <a:t>+</a:t>
              </a:r>
              <a:endParaRPr lang="en-US" sz="1600">
                <a:latin typeface="Comic Sans MS" pitchFamily="66" charset="0"/>
              </a:endParaRPr>
            </a:p>
          </p:txBody>
        </p:sp>
      </p:grpSp>
      <p:grpSp>
        <p:nvGrpSpPr>
          <p:cNvPr id="83" name="Group 189"/>
          <p:cNvGrpSpPr>
            <a:grpSpLocks/>
          </p:cNvGrpSpPr>
          <p:nvPr/>
        </p:nvGrpSpPr>
        <p:grpSpPr bwMode="auto">
          <a:xfrm>
            <a:off x="4990926" y="2132858"/>
            <a:ext cx="2965450" cy="936625"/>
            <a:chOff x="1132" y="3033"/>
            <a:chExt cx="1868" cy="590"/>
          </a:xfrm>
        </p:grpSpPr>
        <p:sp>
          <p:nvSpPr>
            <p:cNvPr id="84" name="Line 98"/>
            <p:cNvSpPr>
              <a:spLocks noChangeAspect="1" noChangeShapeType="1"/>
            </p:cNvSpPr>
            <p:nvPr/>
          </p:nvSpPr>
          <p:spPr bwMode="auto">
            <a:xfrm>
              <a:off x="1132" y="3239"/>
              <a:ext cx="1868" cy="2"/>
            </a:xfrm>
            <a:prstGeom prst="line">
              <a:avLst/>
            </a:prstGeom>
            <a:noFill/>
            <a:ln w="6350">
              <a:solidFill>
                <a:srgbClr val="231F2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85" name="Rectangle 102"/>
            <p:cNvSpPr>
              <a:spLocks noChangeAspect="1" noChangeArrowheads="1"/>
            </p:cNvSpPr>
            <p:nvPr/>
          </p:nvSpPr>
          <p:spPr bwMode="auto">
            <a:xfrm>
              <a:off x="1199" y="3037"/>
              <a:ext cx="2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u="none" baseline="0">
                  <a:solidFill>
                    <a:srgbClr val="231F20"/>
                  </a:solidFill>
                  <a:latin typeface="Comic Sans MS" pitchFamily="66" charset="0"/>
                </a:rPr>
                <a:t>Q(t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86" name="Rectangle 104"/>
            <p:cNvSpPr>
              <a:spLocks noChangeAspect="1" noChangeArrowheads="1"/>
            </p:cNvSpPr>
            <p:nvPr/>
          </p:nvSpPr>
          <p:spPr bwMode="auto">
            <a:xfrm>
              <a:off x="1445" y="3037"/>
              <a:ext cx="20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u="none" baseline="0">
                  <a:solidFill>
                    <a:srgbClr val="231F20"/>
                  </a:solidFill>
                  <a:latin typeface="Comic Sans MS" pitchFamily="66" charset="0"/>
                </a:rPr>
                <a:t>+1)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87" name="Rectangle 105"/>
            <p:cNvSpPr>
              <a:spLocks noChangeAspect="1" noChangeArrowheads="1"/>
            </p:cNvSpPr>
            <p:nvPr/>
          </p:nvSpPr>
          <p:spPr bwMode="auto">
            <a:xfrm>
              <a:off x="1365" y="3291"/>
              <a:ext cx="7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u="none" baseline="0">
                  <a:solidFill>
                    <a:srgbClr val="231F20"/>
                  </a:solidFill>
                  <a:latin typeface="Comic Sans MS" pitchFamily="66" charset="0"/>
                </a:rPr>
                <a:t>0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88" name="Rectangle 106"/>
            <p:cNvSpPr>
              <a:spLocks noChangeAspect="1" noChangeArrowheads="1"/>
            </p:cNvSpPr>
            <p:nvPr/>
          </p:nvSpPr>
          <p:spPr bwMode="auto">
            <a:xfrm>
              <a:off x="1365" y="3468"/>
              <a:ext cx="5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u="none" baseline="0">
                  <a:solidFill>
                    <a:srgbClr val="231F20"/>
                  </a:solidFill>
                  <a:latin typeface="Comic Sans MS" pitchFamily="66" charset="0"/>
                </a:rPr>
                <a:t>1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89" name="Rectangle 107"/>
            <p:cNvSpPr>
              <a:spLocks noChangeAspect="1" noChangeArrowheads="1"/>
            </p:cNvSpPr>
            <p:nvPr/>
          </p:nvSpPr>
          <p:spPr bwMode="auto">
            <a:xfrm>
              <a:off x="2014" y="3291"/>
              <a:ext cx="7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u="none" baseline="0">
                  <a:solidFill>
                    <a:srgbClr val="231F20"/>
                  </a:solidFill>
                  <a:latin typeface="Comic Sans MS" pitchFamily="66" charset="0"/>
                </a:rPr>
                <a:t>0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90" name="Rectangle 108"/>
            <p:cNvSpPr>
              <a:spLocks noChangeAspect="1" noChangeArrowheads="1"/>
            </p:cNvSpPr>
            <p:nvPr/>
          </p:nvSpPr>
          <p:spPr bwMode="auto">
            <a:xfrm>
              <a:off x="2014" y="3468"/>
              <a:ext cx="5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u="none" baseline="0">
                  <a:solidFill>
                    <a:srgbClr val="231F20"/>
                  </a:solidFill>
                  <a:latin typeface="Comic Sans MS" pitchFamily="66" charset="0"/>
                </a:rPr>
                <a:t>1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91" name="Rectangle 109"/>
            <p:cNvSpPr>
              <a:spLocks noChangeAspect="1" noChangeArrowheads="1"/>
            </p:cNvSpPr>
            <p:nvPr/>
          </p:nvSpPr>
          <p:spPr bwMode="auto">
            <a:xfrm>
              <a:off x="1994" y="3039"/>
              <a:ext cx="9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u="none" baseline="0" dirty="0">
                  <a:solidFill>
                    <a:srgbClr val="231F20"/>
                  </a:solidFill>
                  <a:latin typeface="Comic Sans MS" pitchFamily="66" charset="0"/>
                </a:rPr>
                <a:t>D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92" name="Rectangle 110"/>
            <p:cNvSpPr>
              <a:spLocks noChangeAspect="1" noChangeArrowheads="1"/>
            </p:cNvSpPr>
            <p:nvPr/>
          </p:nvSpPr>
          <p:spPr bwMode="auto">
            <a:xfrm>
              <a:off x="2309" y="3033"/>
              <a:ext cx="61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u="none" baseline="0" dirty="0">
                  <a:solidFill>
                    <a:srgbClr val="231F20"/>
                  </a:solidFill>
                  <a:latin typeface="Comic Sans MS" pitchFamily="66" charset="0"/>
                </a:rPr>
                <a:t>Operation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93" name="Rectangle 112"/>
            <p:cNvSpPr>
              <a:spLocks noChangeAspect="1" noChangeArrowheads="1"/>
            </p:cNvSpPr>
            <p:nvPr/>
          </p:nvSpPr>
          <p:spPr bwMode="auto">
            <a:xfrm>
              <a:off x="2309" y="3291"/>
              <a:ext cx="34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u="none" baseline="0">
                  <a:solidFill>
                    <a:srgbClr val="231F20"/>
                  </a:solidFill>
                  <a:latin typeface="Comic Sans MS" pitchFamily="66" charset="0"/>
                </a:rPr>
                <a:t>Reset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94" name="Rectangle 113"/>
            <p:cNvSpPr>
              <a:spLocks noChangeAspect="1" noChangeArrowheads="1"/>
            </p:cNvSpPr>
            <p:nvPr/>
          </p:nvSpPr>
          <p:spPr bwMode="auto">
            <a:xfrm>
              <a:off x="2309" y="3468"/>
              <a:ext cx="2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u="none" baseline="0">
                  <a:solidFill>
                    <a:srgbClr val="231F20"/>
                  </a:solidFill>
                  <a:latin typeface="Comic Sans MS" pitchFamily="66" charset="0"/>
                </a:rPr>
                <a:t>Set</a:t>
              </a:r>
              <a:endParaRPr lang="en-US" sz="160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J-K Flip-flop</a:t>
            </a:r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467544" y="908720"/>
            <a:ext cx="4546600" cy="2470150"/>
            <a:chOff x="401" y="2179"/>
            <a:chExt cx="2864" cy="1556"/>
          </a:xfrm>
        </p:grpSpPr>
        <p:sp>
          <p:nvSpPr>
            <p:cNvPr id="7" name="Line 6"/>
            <p:cNvSpPr>
              <a:spLocks noChangeAspect="1" noChangeShapeType="1"/>
            </p:cNvSpPr>
            <p:nvPr/>
          </p:nvSpPr>
          <p:spPr bwMode="auto">
            <a:xfrm>
              <a:off x="1928" y="3372"/>
              <a:ext cx="162" cy="1"/>
            </a:xfrm>
            <a:prstGeom prst="line">
              <a:avLst/>
            </a:prstGeom>
            <a:noFill/>
            <a:ln w="15875">
              <a:solidFill>
                <a:srgbClr val="231F2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Freeform 7"/>
            <p:cNvSpPr>
              <a:spLocks noChangeAspect="1" noEditPoints="1"/>
            </p:cNvSpPr>
            <p:nvPr/>
          </p:nvSpPr>
          <p:spPr bwMode="auto">
            <a:xfrm>
              <a:off x="1090" y="2738"/>
              <a:ext cx="1000" cy="504"/>
            </a:xfrm>
            <a:custGeom>
              <a:avLst/>
              <a:gdLst/>
              <a:ahLst/>
              <a:cxnLst>
                <a:cxn ang="0">
                  <a:pos x="514" y="0"/>
                </a:cxn>
                <a:cxn ang="0">
                  <a:pos x="666" y="0"/>
                </a:cxn>
                <a:cxn ang="0">
                  <a:pos x="0" y="336"/>
                </a:cxn>
                <a:cxn ang="0">
                  <a:pos x="72" y="336"/>
                </a:cxn>
              </a:cxnLst>
              <a:rect l="0" t="0" r="r" b="b"/>
              <a:pathLst>
                <a:path w="666" h="336">
                  <a:moveTo>
                    <a:pt x="514" y="0"/>
                  </a:moveTo>
                  <a:lnTo>
                    <a:pt x="666" y="0"/>
                  </a:lnTo>
                  <a:moveTo>
                    <a:pt x="0" y="336"/>
                  </a:moveTo>
                  <a:lnTo>
                    <a:pt x="72" y="336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" name="Rectangle 8"/>
            <p:cNvSpPr>
              <a:spLocks noChangeAspect="1" noChangeArrowheads="1"/>
            </p:cNvSpPr>
            <p:nvPr/>
          </p:nvSpPr>
          <p:spPr bwMode="auto">
            <a:xfrm>
              <a:off x="2090" y="2503"/>
              <a:ext cx="751" cy="1136"/>
            </a:xfrm>
            <a:prstGeom prst="rect">
              <a:avLst/>
            </a:prstGeom>
            <a:noFill/>
            <a:ln w="31750">
              <a:solidFill>
                <a:srgbClr val="1DA3C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" name="Rectangle 9"/>
            <p:cNvSpPr>
              <a:spLocks noChangeAspect="1" noChangeArrowheads="1"/>
            </p:cNvSpPr>
            <p:nvPr/>
          </p:nvSpPr>
          <p:spPr bwMode="auto">
            <a:xfrm>
              <a:off x="2152" y="2595"/>
              <a:ext cx="18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u="none" baseline="0">
                  <a:solidFill>
                    <a:srgbClr val="231F20"/>
                  </a:solidFill>
                  <a:latin typeface="TimesTen" pitchFamily="18" charset="0"/>
                </a:rPr>
                <a:t>D</a:t>
              </a:r>
              <a:endParaRPr lang="en-US" sz="4000"/>
            </a:p>
          </p:txBody>
        </p:sp>
        <p:sp>
          <p:nvSpPr>
            <p:cNvPr id="11" name="Rectangle 10"/>
            <p:cNvSpPr>
              <a:spLocks noChangeAspect="1" noChangeArrowheads="1"/>
            </p:cNvSpPr>
            <p:nvPr/>
          </p:nvSpPr>
          <p:spPr bwMode="auto">
            <a:xfrm>
              <a:off x="2324" y="3251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u="none" baseline="0">
                  <a:solidFill>
                    <a:srgbClr val="231F20"/>
                  </a:solidFill>
                  <a:latin typeface="TimesTen" pitchFamily="18" charset="0"/>
                </a:rPr>
                <a:t>C</a:t>
              </a:r>
              <a:endParaRPr lang="en-US" sz="4000"/>
            </a:p>
          </p:txBody>
        </p:sp>
        <p:sp>
          <p:nvSpPr>
            <p:cNvPr id="12" name="Freeform 11"/>
            <p:cNvSpPr>
              <a:spLocks noChangeAspect="1"/>
            </p:cNvSpPr>
            <p:nvPr/>
          </p:nvSpPr>
          <p:spPr bwMode="auto">
            <a:xfrm>
              <a:off x="702" y="3065"/>
              <a:ext cx="277" cy="3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36"/>
                </a:cxn>
                <a:cxn ang="0">
                  <a:pos x="184" y="116"/>
                </a:cxn>
                <a:cxn ang="0">
                  <a:pos x="0" y="0"/>
                </a:cxn>
              </a:cxnLst>
              <a:rect l="0" t="0" r="r" b="b"/>
              <a:pathLst>
                <a:path w="184" h="236">
                  <a:moveTo>
                    <a:pt x="0" y="0"/>
                  </a:moveTo>
                  <a:lnTo>
                    <a:pt x="0" y="236"/>
                  </a:lnTo>
                  <a:lnTo>
                    <a:pt x="184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3" name="Oval 12"/>
            <p:cNvSpPr>
              <a:spLocks noChangeAspect="1" noChangeArrowheads="1"/>
            </p:cNvSpPr>
            <p:nvPr/>
          </p:nvSpPr>
          <p:spPr bwMode="auto">
            <a:xfrm>
              <a:off x="976" y="3185"/>
              <a:ext cx="117" cy="114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" name="Freeform 13"/>
            <p:cNvSpPr>
              <a:spLocks noChangeAspect="1" noEditPoints="1"/>
            </p:cNvSpPr>
            <p:nvPr/>
          </p:nvSpPr>
          <p:spPr bwMode="auto">
            <a:xfrm>
              <a:off x="609" y="2179"/>
              <a:ext cx="2656" cy="1556"/>
            </a:xfrm>
            <a:custGeom>
              <a:avLst/>
              <a:gdLst/>
              <a:ahLst/>
              <a:cxnLst>
                <a:cxn ang="0">
                  <a:pos x="74" y="246"/>
                </a:cxn>
                <a:cxn ang="0">
                  <a:pos x="0" y="246"/>
                </a:cxn>
                <a:cxn ang="0">
                  <a:pos x="0" y="0"/>
                </a:cxn>
                <a:cxn ang="0">
                  <a:pos x="1634" y="0"/>
                </a:cxn>
                <a:cxn ang="0">
                  <a:pos x="1634" y="796"/>
                </a:cxn>
                <a:cxn ang="0">
                  <a:pos x="390" y="842"/>
                </a:cxn>
                <a:cxn ang="0">
                  <a:pos x="318" y="842"/>
                </a:cxn>
                <a:cxn ang="0">
                  <a:pos x="318" y="1036"/>
                </a:cxn>
                <a:cxn ang="0">
                  <a:pos x="1698" y="1036"/>
                </a:cxn>
                <a:cxn ang="0">
                  <a:pos x="1698" y="390"/>
                </a:cxn>
                <a:cxn ang="0">
                  <a:pos x="1492" y="390"/>
                </a:cxn>
                <a:cxn ang="0">
                  <a:pos x="1768" y="390"/>
                </a:cxn>
                <a:cxn ang="0">
                  <a:pos x="1586" y="796"/>
                </a:cxn>
                <a:cxn ang="0">
                  <a:pos x="1764" y="796"/>
                </a:cxn>
              </a:cxnLst>
              <a:rect l="0" t="0" r="r" b="b"/>
              <a:pathLst>
                <a:path w="1768" h="1036">
                  <a:moveTo>
                    <a:pt x="74" y="246"/>
                  </a:moveTo>
                  <a:lnTo>
                    <a:pt x="0" y="246"/>
                  </a:lnTo>
                  <a:lnTo>
                    <a:pt x="0" y="0"/>
                  </a:lnTo>
                  <a:lnTo>
                    <a:pt x="1634" y="0"/>
                  </a:lnTo>
                  <a:lnTo>
                    <a:pt x="1634" y="796"/>
                  </a:lnTo>
                  <a:moveTo>
                    <a:pt x="390" y="842"/>
                  </a:moveTo>
                  <a:lnTo>
                    <a:pt x="318" y="842"/>
                  </a:lnTo>
                  <a:lnTo>
                    <a:pt x="318" y="1036"/>
                  </a:lnTo>
                  <a:lnTo>
                    <a:pt x="1698" y="1036"/>
                  </a:lnTo>
                  <a:lnTo>
                    <a:pt x="1698" y="390"/>
                  </a:lnTo>
                  <a:moveTo>
                    <a:pt x="1492" y="390"/>
                  </a:moveTo>
                  <a:lnTo>
                    <a:pt x="1768" y="390"/>
                  </a:lnTo>
                  <a:moveTo>
                    <a:pt x="1586" y="796"/>
                  </a:moveTo>
                  <a:lnTo>
                    <a:pt x="1764" y="796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" name="Freeform 14"/>
            <p:cNvSpPr>
              <a:spLocks noChangeAspect="1"/>
            </p:cNvSpPr>
            <p:nvPr/>
          </p:nvSpPr>
          <p:spPr bwMode="auto">
            <a:xfrm>
              <a:off x="1324" y="2533"/>
              <a:ext cx="538" cy="421"/>
            </a:xfrm>
            <a:custGeom>
              <a:avLst/>
              <a:gdLst/>
              <a:ahLst/>
              <a:cxnLst>
                <a:cxn ang="0">
                  <a:pos x="3" y="136"/>
                </a:cxn>
                <a:cxn ang="0">
                  <a:pos x="20" y="67"/>
                </a:cxn>
                <a:cxn ang="0">
                  <a:pos x="4" y="3"/>
                </a:cxn>
                <a:cxn ang="0">
                  <a:pos x="2" y="0"/>
                </a:cxn>
                <a:cxn ang="0">
                  <a:pos x="59" y="0"/>
                </a:cxn>
                <a:cxn ang="0">
                  <a:pos x="179" y="68"/>
                </a:cxn>
                <a:cxn ang="0">
                  <a:pos x="178" y="72"/>
                </a:cxn>
                <a:cxn ang="0">
                  <a:pos x="59" y="140"/>
                </a:cxn>
                <a:cxn ang="0">
                  <a:pos x="0" y="140"/>
                </a:cxn>
                <a:cxn ang="0">
                  <a:pos x="3" y="136"/>
                </a:cxn>
              </a:cxnLst>
              <a:rect l="0" t="0" r="r" b="b"/>
              <a:pathLst>
                <a:path w="179" h="140">
                  <a:moveTo>
                    <a:pt x="3" y="136"/>
                  </a:moveTo>
                  <a:cubicBezTo>
                    <a:pt x="14" y="115"/>
                    <a:pt x="20" y="91"/>
                    <a:pt x="20" y="67"/>
                  </a:cubicBezTo>
                  <a:cubicBezTo>
                    <a:pt x="20" y="45"/>
                    <a:pt x="15" y="23"/>
                    <a:pt x="4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108" y="0"/>
                    <a:pt x="153" y="26"/>
                    <a:pt x="179" y="68"/>
                  </a:cubicBezTo>
                  <a:cubicBezTo>
                    <a:pt x="178" y="72"/>
                    <a:pt x="178" y="72"/>
                    <a:pt x="178" y="72"/>
                  </a:cubicBezTo>
                  <a:cubicBezTo>
                    <a:pt x="153" y="114"/>
                    <a:pt x="108" y="140"/>
                    <a:pt x="59" y="140"/>
                  </a:cubicBezTo>
                  <a:cubicBezTo>
                    <a:pt x="0" y="140"/>
                    <a:pt x="0" y="140"/>
                    <a:pt x="0" y="140"/>
                  </a:cubicBezTo>
                  <a:lnTo>
                    <a:pt x="3" y="136"/>
                  </a:lnTo>
                  <a:close/>
                </a:path>
              </a:pathLst>
            </a:custGeom>
            <a:solidFill>
              <a:srgbClr val="FFFFFF"/>
            </a:solidFill>
            <a:ln w="317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Freeform 15"/>
            <p:cNvSpPr>
              <a:spLocks noChangeAspect="1"/>
            </p:cNvSpPr>
            <p:nvPr/>
          </p:nvSpPr>
          <p:spPr bwMode="auto">
            <a:xfrm>
              <a:off x="717" y="2458"/>
              <a:ext cx="505" cy="41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39"/>
                </a:cxn>
                <a:cxn ang="0">
                  <a:pos x="97" y="139"/>
                </a:cxn>
                <a:cxn ang="0">
                  <a:pos x="168" y="70"/>
                </a:cxn>
                <a:cxn ang="0">
                  <a:pos x="99" y="0"/>
                </a:cxn>
                <a:cxn ang="0">
                  <a:pos x="1" y="0"/>
                </a:cxn>
              </a:cxnLst>
              <a:rect l="0" t="0" r="r" b="b"/>
              <a:pathLst>
                <a:path w="168" h="139">
                  <a:moveTo>
                    <a:pt x="1" y="0"/>
                  </a:moveTo>
                  <a:cubicBezTo>
                    <a:pt x="0" y="139"/>
                    <a:pt x="0" y="139"/>
                    <a:pt x="0" y="139"/>
                  </a:cubicBezTo>
                  <a:cubicBezTo>
                    <a:pt x="97" y="139"/>
                    <a:pt x="97" y="139"/>
                    <a:pt x="97" y="139"/>
                  </a:cubicBezTo>
                  <a:cubicBezTo>
                    <a:pt x="136" y="139"/>
                    <a:pt x="168" y="108"/>
                    <a:pt x="168" y="70"/>
                  </a:cubicBezTo>
                  <a:cubicBezTo>
                    <a:pt x="168" y="32"/>
                    <a:pt x="137" y="0"/>
                    <a:pt x="99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317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7" name="Freeform 16"/>
            <p:cNvSpPr>
              <a:spLocks noChangeAspect="1"/>
            </p:cNvSpPr>
            <p:nvPr/>
          </p:nvSpPr>
          <p:spPr bwMode="auto">
            <a:xfrm>
              <a:off x="1198" y="3116"/>
              <a:ext cx="505" cy="4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40"/>
                </a:cxn>
                <a:cxn ang="0">
                  <a:pos x="97" y="140"/>
                </a:cxn>
                <a:cxn ang="0">
                  <a:pos x="168" y="71"/>
                </a:cxn>
                <a:cxn ang="0">
                  <a:pos x="99" y="0"/>
                </a:cxn>
                <a:cxn ang="0">
                  <a:pos x="0" y="0"/>
                </a:cxn>
              </a:cxnLst>
              <a:rect l="0" t="0" r="r" b="b"/>
              <a:pathLst>
                <a:path w="168" h="140">
                  <a:moveTo>
                    <a:pt x="0" y="0"/>
                  </a:moveTo>
                  <a:cubicBezTo>
                    <a:pt x="1" y="140"/>
                    <a:pt x="1" y="140"/>
                    <a:pt x="1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136" y="140"/>
                    <a:pt x="168" y="109"/>
                    <a:pt x="168" y="71"/>
                  </a:cubicBezTo>
                  <a:cubicBezTo>
                    <a:pt x="168" y="32"/>
                    <a:pt x="137" y="1"/>
                    <a:pt x="9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8" name="Freeform 17"/>
            <p:cNvSpPr>
              <a:spLocks noChangeAspect="1" noEditPoints="1"/>
            </p:cNvSpPr>
            <p:nvPr/>
          </p:nvSpPr>
          <p:spPr bwMode="auto">
            <a:xfrm>
              <a:off x="606" y="2624"/>
              <a:ext cx="1157" cy="705"/>
            </a:xfrm>
            <a:custGeom>
              <a:avLst/>
              <a:gdLst/>
              <a:ahLst/>
              <a:cxnLst>
                <a:cxn ang="0">
                  <a:pos x="730" y="470"/>
                </a:cxn>
                <a:cxn ang="0">
                  <a:pos x="770" y="470"/>
                </a:cxn>
                <a:cxn ang="0">
                  <a:pos x="770" y="290"/>
                </a:cxn>
                <a:cxn ang="0">
                  <a:pos x="400" y="288"/>
                </a:cxn>
                <a:cxn ang="0">
                  <a:pos x="400" y="160"/>
                </a:cxn>
                <a:cxn ang="0">
                  <a:pos x="508" y="160"/>
                </a:cxn>
                <a:cxn ang="0">
                  <a:pos x="410" y="0"/>
                </a:cxn>
                <a:cxn ang="0">
                  <a:pos x="508" y="0"/>
                </a:cxn>
                <a:cxn ang="0">
                  <a:pos x="0" y="108"/>
                </a:cxn>
                <a:cxn ang="0">
                  <a:pos x="74" y="108"/>
                </a:cxn>
                <a:cxn ang="0">
                  <a:pos x="6" y="406"/>
                </a:cxn>
                <a:cxn ang="0">
                  <a:pos x="64" y="406"/>
                </a:cxn>
              </a:cxnLst>
              <a:rect l="0" t="0" r="r" b="b"/>
              <a:pathLst>
                <a:path w="770" h="470">
                  <a:moveTo>
                    <a:pt x="730" y="470"/>
                  </a:moveTo>
                  <a:lnTo>
                    <a:pt x="770" y="470"/>
                  </a:lnTo>
                  <a:lnTo>
                    <a:pt x="770" y="290"/>
                  </a:lnTo>
                  <a:lnTo>
                    <a:pt x="400" y="288"/>
                  </a:lnTo>
                  <a:lnTo>
                    <a:pt x="400" y="160"/>
                  </a:lnTo>
                  <a:lnTo>
                    <a:pt x="508" y="160"/>
                  </a:lnTo>
                  <a:moveTo>
                    <a:pt x="410" y="0"/>
                  </a:moveTo>
                  <a:lnTo>
                    <a:pt x="508" y="0"/>
                  </a:lnTo>
                  <a:moveTo>
                    <a:pt x="0" y="108"/>
                  </a:moveTo>
                  <a:lnTo>
                    <a:pt x="74" y="108"/>
                  </a:lnTo>
                  <a:moveTo>
                    <a:pt x="6" y="406"/>
                  </a:moveTo>
                  <a:lnTo>
                    <a:pt x="64" y="406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9" name="Freeform 18"/>
            <p:cNvSpPr>
              <a:spLocks noChangeAspect="1" noEditPoints="1"/>
            </p:cNvSpPr>
            <p:nvPr/>
          </p:nvSpPr>
          <p:spPr bwMode="auto">
            <a:xfrm>
              <a:off x="2090" y="3305"/>
              <a:ext cx="902" cy="151"/>
            </a:xfrm>
            <a:custGeom>
              <a:avLst/>
              <a:gdLst/>
              <a:ahLst/>
              <a:cxnLst>
                <a:cxn ang="0">
                  <a:pos x="300" y="25"/>
                </a:cxn>
                <a:cxn ang="0">
                  <a:pos x="275" y="50"/>
                </a:cxn>
                <a:cxn ang="0">
                  <a:pos x="250" y="25"/>
                </a:cxn>
                <a:cxn ang="0">
                  <a:pos x="275" y="0"/>
                </a:cxn>
                <a:cxn ang="0">
                  <a:pos x="300" y="25"/>
                </a:cxn>
                <a:cxn ang="0">
                  <a:pos x="0" y="5"/>
                </a:cxn>
                <a:cxn ang="0">
                  <a:pos x="61" y="26"/>
                </a:cxn>
                <a:cxn ang="0">
                  <a:pos x="1" y="50"/>
                </a:cxn>
              </a:cxnLst>
              <a:rect l="0" t="0" r="r" b="b"/>
              <a:pathLst>
                <a:path w="300" h="50">
                  <a:moveTo>
                    <a:pt x="300" y="25"/>
                  </a:moveTo>
                  <a:cubicBezTo>
                    <a:pt x="300" y="39"/>
                    <a:pt x="289" y="50"/>
                    <a:pt x="275" y="50"/>
                  </a:cubicBezTo>
                  <a:cubicBezTo>
                    <a:pt x="261" y="50"/>
                    <a:pt x="250" y="39"/>
                    <a:pt x="250" y="25"/>
                  </a:cubicBezTo>
                  <a:cubicBezTo>
                    <a:pt x="250" y="11"/>
                    <a:pt x="261" y="0"/>
                    <a:pt x="275" y="0"/>
                  </a:cubicBezTo>
                  <a:cubicBezTo>
                    <a:pt x="289" y="0"/>
                    <a:pt x="300" y="11"/>
                    <a:pt x="300" y="25"/>
                  </a:cubicBezTo>
                  <a:moveTo>
                    <a:pt x="0" y="5"/>
                  </a:moveTo>
                  <a:cubicBezTo>
                    <a:pt x="61" y="26"/>
                    <a:pt x="61" y="26"/>
                    <a:pt x="61" y="26"/>
                  </a:cubicBezTo>
                  <a:cubicBezTo>
                    <a:pt x="1" y="50"/>
                    <a:pt x="1" y="50"/>
                    <a:pt x="1" y="50"/>
                  </a:cubicBezTo>
                </a:path>
              </a:pathLst>
            </a:custGeom>
            <a:noFill/>
            <a:ln w="31750" cap="flat">
              <a:solidFill>
                <a:srgbClr val="1DA3C9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0" name="Oval 19"/>
            <p:cNvSpPr>
              <a:spLocks noChangeAspect="1" noChangeArrowheads="1"/>
            </p:cNvSpPr>
            <p:nvPr/>
          </p:nvSpPr>
          <p:spPr bwMode="auto">
            <a:xfrm>
              <a:off x="3115" y="2720"/>
              <a:ext cx="90" cy="90"/>
            </a:xfrm>
            <a:prstGeom prst="ellipse">
              <a:avLst/>
            </a:pr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" name="Oval 20"/>
            <p:cNvSpPr>
              <a:spLocks noChangeAspect="1" noChangeArrowheads="1"/>
            </p:cNvSpPr>
            <p:nvPr/>
          </p:nvSpPr>
          <p:spPr bwMode="auto">
            <a:xfrm>
              <a:off x="3019" y="3329"/>
              <a:ext cx="90" cy="91"/>
            </a:xfrm>
            <a:prstGeom prst="ellipse">
              <a:avLst/>
            </a:pr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" name="Rectangle 21"/>
            <p:cNvSpPr>
              <a:spLocks noChangeAspect="1" noChangeArrowheads="1"/>
            </p:cNvSpPr>
            <p:nvPr/>
          </p:nvSpPr>
          <p:spPr bwMode="auto">
            <a:xfrm>
              <a:off x="401" y="3068"/>
              <a:ext cx="17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u="none" baseline="0">
                  <a:solidFill>
                    <a:srgbClr val="231F20"/>
                  </a:solidFill>
                  <a:latin typeface="TimesTen" pitchFamily="18" charset="0"/>
                </a:rPr>
                <a:t>K</a:t>
              </a:r>
              <a:endParaRPr lang="en-US" sz="4000"/>
            </a:p>
          </p:txBody>
        </p:sp>
        <p:sp>
          <p:nvSpPr>
            <p:cNvPr id="23" name="Rectangle 22"/>
            <p:cNvSpPr>
              <a:spLocks noChangeAspect="1" noChangeArrowheads="1"/>
            </p:cNvSpPr>
            <p:nvPr/>
          </p:nvSpPr>
          <p:spPr bwMode="auto">
            <a:xfrm>
              <a:off x="449" y="2643"/>
              <a:ext cx="9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u="none" baseline="0">
                  <a:solidFill>
                    <a:srgbClr val="231F20"/>
                  </a:solidFill>
                  <a:latin typeface="TimesTen" pitchFamily="18" charset="0"/>
                </a:rPr>
                <a:t>J</a:t>
              </a:r>
              <a:endParaRPr lang="en-US" sz="4000"/>
            </a:p>
          </p:txBody>
        </p:sp>
      </p:grpSp>
      <p:grpSp>
        <p:nvGrpSpPr>
          <p:cNvPr id="24" name="Group 31"/>
          <p:cNvGrpSpPr>
            <a:grpSpLocks/>
          </p:cNvGrpSpPr>
          <p:nvPr/>
        </p:nvGrpSpPr>
        <p:grpSpPr bwMode="auto">
          <a:xfrm>
            <a:off x="6012160" y="908720"/>
            <a:ext cx="2230437" cy="2395537"/>
            <a:chOff x="3539" y="1207"/>
            <a:chExt cx="1405" cy="1509"/>
          </a:xfrm>
        </p:grpSpPr>
        <p:sp>
          <p:nvSpPr>
            <p:cNvPr id="25" name="Freeform 23"/>
            <p:cNvSpPr>
              <a:spLocks noChangeAspect="1" noEditPoints="1"/>
            </p:cNvSpPr>
            <p:nvPr/>
          </p:nvSpPr>
          <p:spPr bwMode="auto">
            <a:xfrm>
              <a:off x="3539" y="1551"/>
              <a:ext cx="1405" cy="79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8" y="0"/>
                </a:cxn>
                <a:cxn ang="0">
                  <a:pos x="602" y="0"/>
                </a:cxn>
                <a:cxn ang="0">
                  <a:pos x="702" y="0"/>
                </a:cxn>
                <a:cxn ang="0">
                  <a:pos x="0" y="208"/>
                </a:cxn>
                <a:cxn ang="0">
                  <a:pos x="108" y="208"/>
                </a:cxn>
                <a:cxn ang="0">
                  <a:pos x="0" y="398"/>
                </a:cxn>
                <a:cxn ang="0">
                  <a:pos x="108" y="398"/>
                </a:cxn>
              </a:cxnLst>
              <a:rect l="0" t="0" r="r" b="b"/>
              <a:pathLst>
                <a:path w="702" h="398">
                  <a:moveTo>
                    <a:pt x="0" y="0"/>
                  </a:moveTo>
                  <a:lnTo>
                    <a:pt x="108" y="0"/>
                  </a:lnTo>
                  <a:moveTo>
                    <a:pt x="602" y="0"/>
                  </a:moveTo>
                  <a:lnTo>
                    <a:pt x="702" y="0"/>
                  </a:lnTo>
                  <a:moveTo>
                    <a:pt x="0" y="208"/>
                  </a:moveTo>
                  <a:lnTo>
                    <a:pt x="108" y="208"/>
                  </a:lnTo>
                  <a:moveTo>
                    <a:pt x="0" y="398"/>
                  </a:moveTo>
                  <a:lnTo>
                    <a:pt x="108" y="398"/>
                  </a:lnTo>
                </a:path>
              </a:pathLst>
            </a:custGeom>
            <a:noFill/>
            <a:ln w="15875" cap="flat">
              <a:solidFill>
                <a:srgbClr val="231F2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" name="Rectangle 24"/>
            <p:cNvSpPr>
              <a:spLocks noChangeAspect="1" noChangeArrowheads="1"/>
            </p:cNvSpPr>
            <p:nvPr/>
          </p:nvSpPr>
          <p:spPr bwMode="auto">
            <a:xfrm>
              <a:off x="3815" y="1401"/>
              <a:ext cx="98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u="none" baseline="0">
                  <a:solidFill>
                    <a:srgbClr val="231F20"/>
                  </a:solidFill>
                  <a:latin typeface="TimesTen" pitchFamily="18" charset="0"/>
                </a:rPr>
                <a:t>J</a:t>
              </a:r>
              <a:endParaRPr lang="en-US" sz="4000"/>
            </a:p>
          </p:txBody>
        </p:sp>
        <p:sp>
          <p:nvSpPr>
            <p:cNvPr id="27" name="Rectangle 25"/>
            <p:cNvSpPr>
              <a:spLocks noChangeAspect="1" noChangeArrowheads="1"/>
            </p:cNvSpPr>
            <p:nvPr/>
          </p:nvSpPr>
          <p:spPr bwMode="auto">
            <a:xfrm>
              <a:off x="4067" y="1823"/>
              <a:ext cx="16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u="none" baseline="0">
                  <a:solidFill>
                    <a:srgbClr val="231F20"/>
                  </a:solidFill>
                  <a:latin typeface="TimesTen" pitchFamily="18" charset="0"/>
                </a:rPr>
                <a:t>C</a:t>
              </a:r>
              <a:endParaRPr lang="en-US" sz="4000"/>
            </a:p>
          </p:txBody>
        </p:sp>
        <p:sp>
          <p:nvSpPr>
            <p:cNvPr id="28" name="Rectangle 26"/>
            <p:cNvSpPr>
              <a:spLocks noChangeAspect="1" noChangeArrowheads="1"/>
            </p:cNvSpPr>
            <p:nvPr/>
          </p:nvSpPr>
          <p:spPr bwMode="auto">
            <a:xfrm>
              <a:off x="3815" y="2198"/>
              <a:ext cx="174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u="none" baseline="0">
                  <a:solidFill>
                    <a:srgbClr val="231F20"/>
                  </a:solidFill>
                  <a:latin typeface="TimesTen" pitchFamily="18" charset="0"/>
                </a:rPr>
                <a:t>K</a:t>
              </a:r>
              <a:endParaRPr lang="en-US" sz="4000"/>
            </a:p>
          </p:txBody>
        </p:sp>
        <p:sp>
          <p:nvSpPr>
            <p:cNvPr id="29" name="Freeform 27"/>
            <p:cNvSpPr>
              <a:spLocks noChangeAspect="1" noEditPoints="1"/>
            </p:cNvSpPr>
            <p:nvPr/>
          </p:nvSpPr>
          <p:spPr bwMode="auto">
            <a:xfrm>
              <a:off x="3735" y="1207"/>
              <a:ext cx="1201" cy="15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77"/>
                </a:cxn>
                <a:cxn ang="0">
                  <a:pos x="250" y="377"/>
                </a:cxn>
                <a:cxn ang="0">
                  <a:pos x="250" y="0"/>
                </a:cxn>
                <a:cxn ang="0">
                  <a:pos x="0" y="0"/>
                </a:cxn>
                <a:cxn ang="0">
                  <a:pos x="0" y="166"/>
                </a:cxn>
                <a:cxn ang="0">
                  <a:pos x="60" y="186"/>
                </a:cxn>
                <a:cxn ang="0">
                  <a:pos x="0" y="211"/>
                </a:cxn>
                <a:cxn ang="0">
                  <a:pos x="300" y="283"/>
                </a:cxn>
                <a:cxn ang="0">
                  <a:pos x="275" y="308"/>
                </a:cxn>
                <a:cxn ang="0">
                  <a:pos x="250" y="283"/>
                </a:cxn>
                <a:cxn ang="0">
                  <a:pos x="275" y="258"/>
                </a:cxn>
                <a:cxn ang="0">
                  <a:pos x="300" y="283"/>
                </a:cxn>
              </a:cxnLst>
              <a:rect l="0" t="0" r="r" b="b"/>
              <a:pathLst>
                <a:path w="300" h="377">
                  <a:moveTo>
                    <a:pt x="0" y="0"/>
                  </a:moveTo>
                  <a:cubicBezTo>
                    <a:pt x="0" y="377"/>
                    <a:pt x="0" y="377"/>
                    <a:pt x="0" y="377"/>
                  </a:cubicBezTo>
                  <a:cubicBezTo>
                    <a:pt x="250" y="377"/>
                    <a:pt x="250" y="377"/>
                    <a:pt x="250" y="377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166"/>
                  </a:moveTo>
                  <a:cubicBezTo>
                    <a:pt x="60" y="186"/>
                    <a:pt x="60" y="186"/>
                    <a:pt x="60" y="186"/>
                  </a:cubicBezTo>
                  <a:cubicBezTo>
                    <a:pt x="0" y="211"/>
                    <a:pt x="0" y="211"/>
                    <a:pt x="0" y="211"/>
                  </a:cubicBezTo>
                  <a:moveTo>
                    <a:pt x="300" y="283"/>
                  </a:moveTo>
                  <a:cubicBezTo>
                    <a:pt x="300" y="297"/>
                    <a:pt x="289" y="308"/>
                    <a:pt x="275" y="308"/>
                  </a:cubicBezTo>
                  <a:cubicBezTo>
                    <a:pt x="261" y="308"/>
                    <a:pt x="250" y="297"/>
                    <a:pt x="250" y="283"/>
                  </a:cubicBezTo>
                  <a:cubicBezTo>
                    <a:pt x="250" y="269"/>
                    <a:pt x="261" y="258"/>
                    <a:pt x="275" y="258"/>
                  </a:cubicBezTo>
                  <a:cubicBezTo>
                    <a:pt x="289" y="258"/>
                    <a:pt x="300" y="269"/>
                    <a:pt x="300" y="283"/>
                  </a:cubicBezTo>
                  <a:close/>
                </a:path>
              </a:pathLst>
            </a:custGeom>
            <a:noFill/>
            <a:ln w="31750" cap="flat">
              <a:solidFill>
                <a:srgbClr val="1DA3C9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31" name="Group 62"/>
          <p:cNvGrpSpPr>
            <a:grpSpLocks noChangeAspect="1"/>
          </p:cNvGrpSpPr>
          <p:nvPr/>
        </p:nvGrpSpPr>
        <p:grpSpPr bwMode="auto">
          <a:xfrm>
            <a:off x="611559" y="3645027"/>
            <a:ext cx="2815973" cy="1679469"/>
            <a:chOff x="3334" y="2061"/>
            <a:chExt cx="884" cy="527"/>
          </a:xfrm>
        </p:grpSpPr>
        <p:sp>
          <p:nvSpPr>
            <p:cNvPr id="32" name="Line 4"/>
            <p:cNvSpPr>
              <a:spLocks noChangeAspect="1" noChangeShapeType="1"/>
            </p:cNvSpPr>
            <p:nvPr/>
          </p:nvSpPr>
          <p:spPr bwMode="auto">
            <a:xfrm>
              <a:off x="3334" y="2180"/>
              <a:ext cx="884" cy="1"/>
            </a:xfrm>
            <a:prstGeom prst="line">
              <a:avLst/>
            </a:prstGeom>
            <a:noFill/>
            <a:ln w="6350">
              <a:solidFill>
                <a:srgbClr val="231F2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  <p:sp>
          <p:nvSpPr>
            <p:cNvPr id="33" name="Rectangle 5"/>
            <p:cNvSpPr>
              <a:spLocks noChangeAspect="1" noChangeArrowheads="1"/>
            </p:cNvSpPr>
            <p:nvPr/>
          </p:nvSpPr>
          <p:spPr bwMode="auto">
            <a:xfrm>
              <a:off x="3365" y="2207"/>
              <a:ext cx="39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u="none" baseline="0">
                  <a:solidFill>
                    <a:srgbClr val="231F20"/>
                  </a:solidFill>
                  <a:latin typeface="Comic Sans MS" pitchFamily="66" charset="0"/>
                </a:rPr>
                <a:t>0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34" name="Rectangle 6"/>
            <p:cNvSpPr>
              <a:spLocks noChangeAspect="1" noChangeArrowheads="1"/>
            </p:cNvSpPr>
            <p:nvPr/>
          </p:nvSpPr>
          <p:spPr bwMode="auto">
            <a:xfrm>
              <a:off x="3365" y="2310"/>
              <a:ext cx="39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u="none" baseline="0">
                  <a:solidFill>
                    <a:srgbClr val="231F20"/>
                  </a:solidFill>
                  <a:latin typeface="Comic Sans MS" pitchFamily="66" charset="0"/>
                </a:rPr>
                <a:t>0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35" name="Rectangle 7"/>
            <p:cNvSpPr>
              <a:spLocks noChangeAspect="1" noChangeArrowheads="1"/>
            </p:cNvSpPr>
            <p:nvPr/>
          </p:nvSpPr>
          <p:spPr bwMode="auto">
            <a:xfrm>
              <a:off x="3365" y="2411"/>
              <a:ext cx="29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u="none" baseline="0">
                  <a:solidFill>
                    <a:srgbClr val="231F20"/>
                  </a:solidFill>
                  <a:latin typeface="Comic Sans MS" pitchFamily="66" charset="0"/>
                </a:rPr>
                <a:t>1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36" name="Rectangle 8"/>
            <p:cNvSpPr>
              <a:spLocks noChangeAspect="1" noChangeArrowheads="1"/>
            </p:cNvSpPr>
            <p:nvPr/>
          </p:nvSpPr>
          <p:spPr bwMode="auto">
            <a:xfrm>
              <a:off x="3365" y="2510"/>
              <a:ext cx="29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u="none" baseline="0">
                  <a:solidFill>
                    <a:srgbClr val="231F20"/>
                  </a:solidFill>
                  <a:latin typeface="Comic Sans MS" pitchFamily="66" charset="0"/>
                </a:rPr>
                <a:t>1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37" name="Rectangle 9"/>
            <p:cNvSpPr>
              <a:spLocks noChangeAspect="1" noChangeArrowheads="1"/>
            </p:cNvSpPr>
            <p:nvPr/>
          </p:nvSpPr>
          <p:spPr bwMode="auto">
            <a:xfrm>
              <a:off x="3835" y="2207"/>
              <a:ext cx="31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u="none" baseline="0">
                  <a:solidFill>
                    <a:srgbClr val="231F20"/>
                  </a:solidFill>
                  <a:latin typeface="Comic Sans MS" pitchFamily="66" charset="0"/>
                </a:rPr>
                <a:t>No change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38" name="Rectangle 10"/>
            <p:cNvSpPr>
              <a:spLocks noChangeAspect="1" noChangeArrowheads="1"/>
            </p:cNvSpPr>
            <p:nvPr/>
          </p:nvSpPr>
          <p:spPr bwMode="auto">
            <a:xfrm>
              <a:off x="3835" y="2411"/>
              <a:ext cx="11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u="none" baseline="0">
                  <a:solidFill>
                    <a:srgbClr val="231F20"/>
                  </a:solidFill>
                  <a:latin typeface="Comic Sans MS" pitchFamily="66" charset="0"/>
                </a:rPr>
                <a:t>Set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39" name="Rectangle 11"/>
            <p:cNvSpPr>
              <a:spLocks noChangeAspect="1" noChangeArrowheads="1"/>
            </p:cNvSpPr>
            <p:nvPr/>
          </p:nvSpPr>
          <p:spPr bwMode="auto">
            <a:xfrm>
              <a:off x="3835" y="2310"/>
              <a:ext cx="17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u="none" baseline="0" dirty="0">
                  <a:solidFill>
                    <a:srgbClr val="231F20"/>
                  </a:solidFill>
                  <a:latin typeface="Comic Sans MS" pitchFamily="66" charset="0"/>
                </a:rPr>
                <a:t>Reset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40" name="Rectangle 12"/>
            <p:cNvSpPr>
              <a:spLocks noChangeAspect="1" noChangeArrowheads="1"/>
            </p:cNvSpPr>
            <p:nvPr/>
          </p:nvSpPr>
          <p:spPr bwMode="auto">
            <a:xfrm>
              <a:off x="3835" y="2510"/>
              <a:ext cx="35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u="none" baseline="0">
                  <a:solidFill>
                    <a:srgbClr val="231F20"/>
                  </a:solidFill>
                  <a:latin typeface="Comic Sans MS" pitchFamily="66" charset="0"/>
                </a:rPr>
                <a:t>Complement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41" name="Rectangle 13"/>
            <p:cNvSpPr>
              <a:spLocks noChangeAspect="1" noChangeArrowheads="1"/>
            </p:cNvSpPr>
            <p:nvPr/>
          </p:nvSpPr>
          <p:spPr bwMode="auto">
            <a:xfrm>
              <a:off x="3835" y="2061"/>
              <a:ext cx="30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u="none" baseline="0" dirty="0">
                  <a:solidFill>
                    <a:srgbClr val="231F20"/>
                  </a:solidFill>
                  <a:latin typeface="Comic Sans MS" pitchFamily="66" charset="0"/>
                </a:rPr>
                <a:t>Operation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42" name="Rectangle 14"/>
            <p:cNvSpPr>
              <a:spLocks noChangeAspect="1" noChangeArrowheads="1"/>
            </p:cNvSpPr>
            <p:nvPr/>
          </p:nvSpPr>
          <p:spPr bwMode="auto">
            <a:xfrm>
              <a:off x="3365" y="2061"/>
              <a:ext cx="43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u="none" baseline="0">
                  <a:solidFill>
                    <a:srgbClr val="231F20"/>
                  </a:solidFill>
                  <a:latin typeface="Comic Sans MS" pitchFamily="66" charset="0"/>
                </a:rPr>
                <a:t>J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43" name="Rectangle 15"/>
            <p:cNvSpPr>
              <a:spLocks noChangeAspect="1" noChangeArrowheads="1"/>
            </p:cNvSpPr>
            <p:nvPr/>
          </p:nvSpPr>
          <p:spPr bwMode="auto">
            <a:xfrm>
              <a:off x="3454" y="2207"/>
              <a:ext cx="39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u="none" baseline="0">
                  <a:solidFill>
                    <a:srgbClr val="231F20"/>
                  </a:solidFill>
                  <a:latin typeface="Comic Sans MS" pitchFamily="66" charset="0"/>
                </a:rPr>
                <a:t>0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44" name="Rectangle 16"/>
            <p:cNvSpPr>
              <a:spLocks noChangeAspect="1" noChangeArrowheads="1"/>
            </p:cNvSpPr>
            <p:nvPr/>
          </p:nvSpPr>
          <p:spPr bwMode="auto">
            <a:xfrm>
              <a:off x="3454" y="2310"/>
              <a:ext cx="29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u="none" baseline="0">
                  <a:solidFill>
                    <a:srgbClr val="231F20"/>
                  </a:solidFill>
                  <a:latin typeface="Comic Sans MS" pitchFamily="66" charset="0"/>
                </a:rPr>
                <a:t>1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45" name="Rectangle 17"/>
            <p:cNvSpPr>
              <a:spLocks noChangeAspect="1" noChangeArrowheads="1"/>
            </p:cNvSpPr>
            <p:nvPr/>
          </p:nvSpPr>
          <p:spPr bwMode="auto">
            <a:xfrm>
              <a:off x="3454" y="2411"/>
              <a:ext cx="39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u="none" baseline="0">
                  <a:solidFill>
                    <a:srgbClr val="231F20"/>
                  </a:solidFill>
                  <a:latin typeface="Comic Sans MS" pitchFamily="66" charset="0"/>
                </a:rPr>
                <a:t>0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46" name="Rectangle 18"/>
            <p:cNvSpPr>
              <a:spLocks noChangeAspect="1" noChangeArrowheads="1"/>
            </p:cNvSpPr>
            <p:nvPr/>
          </p:nvSpPr>
          <p:spPr bwMode="auto">
            <a:xfrm>
              <a:off x="3454" y="2510"/>
              <a:ext cx="29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u="none" baseline="0">
                  <a:solidFill>
                    <a:srgbClr val="231F20"/>
                  </a:solidFill>
                  <a:latin typeface="Comic Sans MS" pitchFamily="66" charset="0"/>
                </a:rPr>
                <a:t>1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47" name="Rectangle 19"/>
            <p:cNvSpPr>
              <a:spLocks noChangeAspect="1" noChangeArrowheads="1"/>
            </p:cNvSpPr>
            <p:nvPr/>
          </p:nvSpPr>
          <p:spPr bwMode="auto">
            <a:xfrm>
              <a:off x="3446" y="2061"/>
              <a:ext cx="39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u="none" baseline="0" dirty="0">
                  <a:solidFill>
                    <a:srgbClr val="231F20"/>
                  </a:solidFill>
                  <a:latin typeface="Comic Sans MS" pitchFamily="66" charset="0"/>
                </a:rPr>
                <a:t>K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48" name="Rectangle 20"/>
            <p:cNvSpPr>
              <a:spLocks noChangeAspect="1" noChangeArrowheads="1"/>
            </p:cNvSpPr>
            <p:nvPr/>
          </p:nvSpPr>
          <p:spPr bwMode="auto">
            <a:xfrm>
              <a:off x="3639" y="2310"/>
              <a:ext cx="39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u="none" baseline="0">
                  <a:solidFill>
                    <a:srgbClr val="231F20"/>
                  </a:solidFill>
                  <a:latin typeface="Comic Sans MS" pitchFamily="66" charset="0"/>
                </a:rPr>
                <a:t>0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49" name="Rectangle 21"/>
            <p:cNvSpPr>
              <a:spLocks noChangeAspect="1" noChangeArrowheads="1"/>
            </p:cNvSpPr>
            <p:nvPr/>
          </p:nvSpPr>
          <p:spPr bwMode="auto">
            <a:xfrm>
              <a:off x="3639" y="2411"/>
              <a:ext cx="29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u="none" baseline="0">
                  <a:solidFill>
                    <a:srgbClr val="231F20"/>
                  </a:solidFill>
                  <a:latin typeface="Comic Sans MS" pitchFamily="66" charset="0"/>
                </a:rPr>
                <a:t>1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50" name="Rectangle 22"/>
            <p:cNvSpPr>
              <a:spLocks noChangeAspect="1" noChangeArrowheads="1"/>
            </p:cNvSpPr>
            <p:nvPr/>
          </p:nvSpPr>
          <p:spPr bwMode="auto">
            <a:xfrm>
              <a:off x="3556" y="2061"/>
              <a:ext cx="11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u="none" baseline="0">
                  <a:solidFill>
                    <a:srgbClr val="231F20"/>
                  </a:solidFill>
                  <a:latin typeface="Comic Sans MS" pitchFamily="66" charset="0"/>
                </a:rPr>
                <a:t>Q(t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51" name="Rectangle 23"/>
            <p:cNvSpPr>
              <a:spLocks noChangeAspect="1" noChangeArrowheads="1"/>
            </p:cNvSpPr>
            <p:nvPr/>
          </p:nvSpPr>
          <p:spPr bwMode="auto">
            <a:xfrm>
              <a:off x="3643" y="2061"/>
              <a:ext cx="67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u="none" baseline="0">
                  <a:solidFill>
                    <a:srgbClr val="231F20"/>
                  </a:solidFill>
                  <a:latin typeface="Comic Sans MS" pitchFamily="66" charset="0"/>
                </a:rPr>
                <a:t> +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52" name="Rectangle 24"/>
            <p:cNvSpPr>
              <a:spLocks noChangeAspect="1" noChangeArrowheads="1"/>
            </p:cNvSpPr>
            <p:nvPr/>
          </p:nvSpPr>
          <p:spPr bwMode="auto">
            <a:xfrm>
              <a:off x="3699" y="2061"/>
              <a:ext cx="63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u="none" baseline="0" dirty="0">
                  <a:solidFill>
                    <a:srgbClr val="231F20"/>
                  </a:solidFill>
                  <a:latin typeface="Comic Sans MS" pitchFamily="66" charset="0"/>
                </a:rPr>
                <a:t>1)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53" name="Rectangle 25"/>
            <p:cNvSpPr>
              <a:spLocks noChangeAspect="1" noChangeArrowheads="1"/>
            </p:cNvSpPr>
            <p:nvPr/>
          </p:nvSpPr>
          <p:spPr bwMode="auto">
            <a:xfrm>
              <a:off x="3597" y="2207"/>
              <a:ext cx="5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 u="none" baseline="0">
                  <a:solidFill>
                    <a:srgbClr val="231F20"/>
                  </a:solidFill>
                  <a:latin typeface="Comic Sans MS" pitchFamily="66" charset="0"/>
                </a:rPr>
                <a:t>Q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54" name="Rectangle 26"/>
            <p:cNvSpPr>
              <a:spLocks noChangeAspect="1" noChangeArrowheads="1"/>
            </p:cNvSpPr>
            <p:nvPr/>
          </p:nvSpPr>
          <p:spPr bwMode="auto">
            <a:xfrm>
              <a:off x="3647" y="2207"/>
              <a:ext cx="2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u="none" baseline="0">
                  <a:solidFill>
                    <a:srgbClr val="231F20"/>
                  </a:solidFill>
                  <a:latin typeface="Comic Sans MS" pitchFamily="66" charset="0"/>
                </a:rPr>
                <a:t>(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55" name="Rectangle 27"/>
            <p:cNvSpPr>
              <a:spLocks noChangeAspect="1" noChangeArrowheads="1"/>
            </p:cNvSpPr>
            <p:nvPr/>
          </p:nvSpPr>
          <p:spPr bwMode="auto">
            <a:xfrm>
              <a:off x="3671" y="2207"/>
              <a:ext cx="3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 u="none" baseline="0">
                  <a:solidFill>
                    <a:srgbClr val="231F20"/>
                  </a:solidFill>
                  <a:latin typeface="Comic Sans MS" pitchFamily="66" charset="0"/>
                </a:rPr>
                <a:t>t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56" name="Rectangle 28"/>
            <p:cNvSpPr>
              <a:spLocks noChangeAspect="1" noChangeArrowheads="1"/>
            </p:cNvSpPr>
            <p:nvPr/>
          </p:nvSpPr>
          <p:spPr bwMode="auto">
            <a:xfrm>
              <a:off x="3687" y="2207"/>
              <a:ext cx="2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u="none" baseline="0">
                  <a:solidFill>
                    <a:srgbClr val="231F20"/>
                  </a:solidFill>
                  <a:latin typeface="Comic Sans MS" pitchFamily="66" charset="0"/>
                </a:rPr>
                <a:t>)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57" name="Rectangle 29"/>
            <p:cNvSpPr>
              <a:spLocks noChangeAspect="1" noChangeArrowheads="1"/>
            </p:cNvSpPr>
            <p:nvPr/>
          </p:nvSpPr>
          <p:spPr bwMode="auto">
            <a:xfrm>
              <a:off x="3597" y="2511"/>
              <a:ext cx="5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 u="none" baseline="0">
                  <a:solidFill>
                    <a:srgbClr val="231F20"/>
                  </a:solidFill>
                  <a:latin typeface="Comic Sans MS" pitchFamily="66" charset="0"/>
                </a:rPr>
                <a:t>Q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58" name="Rectangle 30"/>
            <p:cNvSpPr>
              <a:spLocks noChangeAspect="1" noChangeArrowheads="1"/>
            </p:cNvSpPr>
            <p:nvPr/>
          </p:nvSpPr>
          <p:spPr bwMode="auto">
            <a:xfrm>
              <a:off x="3647" y="2511"/>
              <a:ext cx="2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u="none" baseline="0">
                  <a:solidFill>
                    <a:srgbClr val="231F20"/>
                  </a:solidFill>
                  <a:latin typeface="Comic Sans MS" pitchFamily="66" charset="0"/>
                </a:rPr>
                <a:t>(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59" name="Rectangle 31"/>
            <p:cNvSpPr>
              <a:spLocks noChangeAspect="1" noChangeArrowheads="1"/>
            </p:cNvSpPr>
            <p:nvPr/>
          </p:nvSpPr>
          <p:spPr bwMode="auto">
            <a:xfrm>
              <a:off x="3671" y="2511"/>
              <a:ext cx="3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 u="none" baseline="0">
                  <a:solidFill>
                    <a:srgbClr val="231F20"/>
                  </a:solidFill>
                  <a:latin typeface="Comic Sans MS" pitchFamily="66" charset="0"/>
                </a:rPr>
                <a:t>t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60" name="Rectangle 32"/>
            <p:cNvSpPr>
              <a:spLocks noChangeAspect="1" noChangeArrowheads="1"/>
            </p:cNvSpPr>
            <p:nvPr/>
          </p:nvSpPr>
          <p:spPr bwMode="auto">
            <a:xfrm>
              <a:off x="3687" y="2511"/>
              <a:ext cx="2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u="none" baseline="0">
                  <a:solidFill>
                    <a:srgbClr val="231F20"/>
                  </a:solidFill>
                  <a:latin typeface="Comic Sans MS" pitchFamily="66" charset="0"/>
                </a:rPr>
                <a:t>)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61" name="Line 33"/>
            <p:cNvSpPr>
              <a:spLocks noChangeAspect="1" noChangeShapeType="1"/>
            </p:cNvSpPr>
            <p:nvPr/>
          </p:nvSpPr>
          <p:spPr bwMode="auto">
            <a:xfrm>
              <a:off x="3604" y="2516"/>
              <a:ext cx="42" cy="1"/>
            </a:xfrm>
            <a:prstGeom prst="line">
              <a:avLst/>
            </a:prstGeom>
            <a:noFill/>
            <a:ln w="6350">
              <a:solidFill>
                <a:srgbClr val="231F2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 sz="1600">
                <a:latin typeface="Comic Sans MS" pitchFamily="66" charset="0"/>
              </a:endParaRPr>
            </a:p>
          </p:txBody>
        </p:sp>
      </p:grpSp>
      <p:sp>
        <p:nvSpPr>
          <p:cNvPr id="62" name="Line 34"/>
          <p:cNvSpPr>
            <a:spLocks noChangeAspect="1" noChangeShapeType="1"/>
          </p:cNvSpPr>
          <p:nvPr/>
        </p:nvSpPr>
        <p:spPr bwMode="auto">
          <a:xfrm>
            <a:off x="4860032" y="4049990"/>
            <a:ext cx="3290888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</p:spPr>
        <p:txBody>
          <a:bodyPr/>
          <a:lstStyle/>
          <a:p>
            <a:endParaRPr lang="tr-TR" sz="1600">
              <a:latin typeface="Comic Sans MS" pitchFamily="66" charset="0"/>
            </a:endParaRPr>
          </a:p>
        </p:txBody>
      </p:sp>
      <p:sp>
        <p:nvSpPr>
          <p:cNvPr id="63" name="Rectangle 35"/>
          <p:cNvSpPr>
            <a:spLocks noChangeAspect="1" noChangeArrowheads="1"/>
          </p:cNvSpPr>
          <p:nvPr/>
        </p:nvSpPr>
        <p:spPr bwMode="auto">
          <a:xfrm>
            <a:off x="5625207" y="3672165"/>
            <a:ext cx="3510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u="none" baseline="0">
                <a:solidFill>
                  <a:srgbClr val="231F20"/>
                </a:solidFill>
                <a:latin typeface="Comic Sans MS" pitchFamily="66" charset="0"/>
              </a:rPr>
              <a:t>Q(t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64" name="Rectangle 36"/>
          <p:cNvSpPr>
            <a:spLocks noChangeAspect="1" noChangeArrowheads="1"/>
          </p:cNvSpPr>
          <p:nvPr/>
        </p:nvSpPr>
        <p:spPr bwMode="auto">
          <a:xfrm>
            <a:off x="5996682" y="3646765"/>
            <a:ext cx="1250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u="none" baseline="0">
                <a:latin typeface="Comic Sans MS" pitchFamily="66" charset="0"/>
              </a:rPr>
              <a:t>+</a:t>
            </a:r>
          </a:p>
        </p:txBody>
      </p:sp>
      <p:sp>
        <p:nvSpPr>
          <p:cNvPr id="65" name="Rectangle 37"/>
          <p:cNvSpPr>
            <a:spLocks noChangeAspect="1" noChangeArrowheads="1"/>
          </p:cNvSpPr>
          <p:nvPr/>
        </p:nvSpPr>
        <p:spPr bwMode="auto">
          <a:xfrm>
            <a:off x="6168132" y="3659465"/>
            <a:ext cx="20037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u="none" baseline="0">
                <a:solidFill>
                  <a:srgbClr val="231F20"/>
                </a:solidFill>
                <a:latin typeface="Comic Sans MS" pitchFamily="66" charset="0"/>
              </a:rPr>
              <a:t>1)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66" name="Rectangle 38"/>
          <p:cNvSpPr>
            <a:spLocks noChangeAspect="1" noChangeArrowheads="1"/>
          </p:cNvSpPr>
          <p:nvPr/>
        </p:nvSpPr>
        <p:spPr bwMode="auto">
          <a:xfrm>
            <a:off x="5888732" y="4135715"/>
            <a:ext cx="1250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u="none" baseline="0">
                <a:solidFill>
                  <a:srgbClr val="231F20"/>
                </a:solidFill>
                <a:latin typeface="Comic Sans MS" pitchFamily="66" charset="0"/>
              </a:rPr>
              <a:t>0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67" name="Rectangle 39"/>
          <p:cNvSpPr>
            <a:spLocks noChangeAspect="1" noChangeArrowheads="1"/>
          </p:cNvSpPr>
          <p:nvPr/>
        </p:nvSpPr>
        <p:spPr bwMode="auto">
          <a:xfrm>
            <a:off x="5888732" y="4462740"/>
            <a:ext cx="929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u="none" baseline="0">
                <a:solidFill>
                  <a:srgbClr val="231F20"/>
                </a:solidFill>
                <a:latin typeface="Comic Sans MS" pitchFamily="66" charset="0"/>
              </a:rPr>
              <a:t>1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68" name="Rectangle 40"/>
          <p:cNvSpPr>
            <a:spLocks noChangeAspect="1" noChangeArrowheads="1"/>
          </p:cNvSpPr>
          <p:nvPr/>
        </p:nvSpPr>
        <p:spPr bwMode="auto">
          <a:xfrm>
            <a:off x="5888732" y="5099327"/>
            <a:ext cx="929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u="none" baseline="0">
                <a:solidFill>
                  <a:srgbClr val="231F20"/>
                </a:solidFill>
                <a:latin typeface="Comic Sans MS" pitchFamily="66" charset="0"/>
              </a:rPr>
              <a:t>1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69" name="Rectangle 41"/>
          <p:cNvSpPr>
            <a:spLocks noChangeAspect="1" noChangeArrowheads="1"/>
          </p:cNvSpPr>
          <p:nvPr/>
        </p:nvSpPr>
        <p:spPr bwMode="auto">
          <a:xfrm>
            <a:off x="5888732" y="4785002"/>
            <a:ext cx="1250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u="none" baseline="0">
                <a:solidFill>
                  <a:srgbClr val="231F20"/>
                </a:solidFill>
                <a:latin typeface="Comic Sans MS" pitchFamily="66" charset="0"/>
              </a:rPr>
              <a:t>0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70" name="Rectangle 42"/>
          <p:cNvSpPr>
            <a:spLocks noChangeAspect="1" noChangeArrowheads="1"/>
          </p:cNvSpPr>
          <p:nvPr/>
        </p:nvSpPr>
        <p:spPr bwMode="auto">
          <a:xfrm>
            <a:off x="4983857" y="3672165"/>
            <a:ext cx="4263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u="none" baseline="0">
                <a:solidFill>
                  <a:srgbClr val="231F20"/>
                </a:solidFill>
                <a:latin typeface="Comic Sans MS" pitchFamily="66" charset="0"/>
              </a:rPr>
              <a:t>Q(t)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71" name="Rectangle 43"/>
          <p:cNvSpPr>
            <a:spLocks noChangeAspect="1" noChangeArrowheads="1"/>
          </p:cNvSpPr>
          <p:nvPr/>
        </p:nvSpPr>
        <p:spPr bwMode="auto">
          <a:xfrm>
            <a:off x="5120382" y="4135715"/>
            <a:ext cx="1250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u="none" baseline="0">
                <a:solidFill>
                  <a:srgbClr val="231F20"/>
                </a:solidFill>
                <a:latin typeface="Comic Sans MS" pitchFamily="66" charset="0"/>
              </a:rPr>
              <a:t>0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72" name="Rectangle 44"/>
          <p:cNvSpPr>
            <a:spLocks noChangeAspect="1" noChangeArrowheads="1"/>
          </p:cNvSpPr>
          <p:nvPr/>
        </p:nvSpPr>
        <p:spPr bwMode="auto">
          <a:xfrm>
            <a:off x="5120382" y="4462740"/>
            <a:ext cx="1250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u="none" baseline="0">
                <a:solidFill>
                  <a:srgbClr val="231F20"/>
                </a:solidFill>
                <a:latin typeface="Comic Sans MS" pitchFamily="66" charset="0"/>
              </a:rPr>
              <a:t>0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73" name="Rectangle 45"/>
          <p:cNvSpPr>
            <a:spLocks noChangeAspect="1" noChangeArrowheads="1"/>
          </p:cNvSpPr>
          <p:nvPr/>
        </p:nvSpPr>
        <p:spPr bwMode="auto">
          <a:xfrm>
            <a:off x="5120382" y="5099327"/>
            <a:ext cx="929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u="none" baseline="0">
                <a:solidFill>
                  <a:srgbClr val="231F20"/>
                </a:solidFill>
                <a:latin typeface="Comic Sans MS" pitchFamily="66" charset="0"/>
              </a:rPr>
              <a:t>1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74" name="Rectangle 46"/>
          <p:cNvSpPr>
            <a:spLocks noChangeAspect="1" noChangeArrowheads="1"/>
          </p:cNvSpPr>
          <p:nvPr/>
        </p:nvSpPr>
        <p:spPr bwMode="auto">
          <a:xfrm>
            <a:off x="5120382" y="4785002"/>
            <a:ext cx="929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u="none" baseline="0">
                <a:solidFill>
                  <a:srgbClr val="231F20"/>
                </a:solidFill>
                <a:latin typeface="Comic Sans MS" pitchFamily="66" charset="0"/>
              </a:rPr>
              <a:t>1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75" name="Rectangle 47"/>
          <p:cNvSpPr>
            <a:spLocks noChangeAspect="1" noChangeArrowheads="1"/>
          </p:cNvSpPr>
          <p:nvPr/>
        </p:nvSpPr>
        <p:spPr bwMode="auto">
          <a:xfrm>
            <a:off x="7068245" y="3672165"/>
            <a:ext cx="96981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u="none" baseline="0" dirty="0">
                <a:solidFill>
                  <a:srgbClr val="231F20"/>
                </a:solidFill>
                <a:latin typeface="Comic Sans MS" pitchFamily="66" charset="0"/>
              </a:rPr>
              <a:t>Operation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76" name="Rectangle 48"/>
          <p:cNvSpPr>
            <a:spLocks noChangeAspect="1" noChangeArrowheads="1"/>
          </p:cNvSpPr>
          <p:nvPr/>
        </p:nvSpPr>
        <p:spPr bwMode="auto">
          <a:xfrm>
            <a:off x="6703120" y="4135715"/>
            <a:ext cx="14908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u="none" baseline="0">
                <a:solidFill>
                  <a:srgbClr val="231F20"/>
                </a:solidFill>
                <a:latin typeface="Comic Sans MS" pitchFamily="66" charset="0"/>
              </a:rPr>
              <a:t>X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77" name="Rectangle 49"/>
          <p:cNvSpPr>
            <a:spLocks noChangeAspect="1" noChangeArrowheads="1"/>
          </p:cNvSpPr>
          <p:nvPr/>
        </p:nvSpPr>
        <p:spPr bwMode="auto">
          <a:xfrm>
            <a:off x="6703120" y="4462740"/>
            <a:ext cx="14908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u="none" baseline="0">
                <a:solidFill>
                  <a:srgbClr val="231F20"/>
                </a:solidFill>
                <a:latin typeface="Comic Sans MS" pitchFamily="66" charset="0"/>
              </a:rPr>
              <a:t>X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78" name="Rectangle 50"/>
          <p:cNvSpPr>
            <a:spLocks noChangeAspect="1" noChangeArrowheads="1"/>
          </p:cNvSpPr>
          <p:nvPr/>
        </p:nvSpPr>
        <p:spPr bwMode="auto">
          <a:xfrm>
            <a:off x="6731695" y="5099327"/>
            <a:ext cx="1250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u="none" baseline="0">
                <a:solidFill>
                  <a:srgbClr val="231F20"/>
                </a:solidFill>
                <a:latin typeface="Comic Sans MS" pitchFamily="66" charset="0"/>
              </a:rPr>
              <a:t>0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79" name="Rectangle 51"/>
          <p:cNvSpPr>
            <a:spLocks noChangeAspect="1" noChangeArrowheads="1"/>
          </p:cNvSpPr>
          <p:nvPr/>
        </p:nvSpPr>
        <p:spPr bwMode="auto">
          <a:xfrm>
            <a:off x="6731695" y="4785002"/>
            <a:ext cx="929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u="none" baseline="0">
                <a:solidFill>
                  <a:srgbClr val="231F20"/>
                </a:solidFill>
                <a:latin typeface="Comic Sans MS" pitchFamily="66" charset="0"/>
              </a:rPr>
              <a:t>1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80" name="Rectangle 52"/>
          <p:cNvSpPr>
            <a:spLocks noChangeAspect="1" noChangeArrowheads="1"/>
          </p:cNvSpPr>
          <p:nvPr/>
        </p:nvSpPr>
        <p:spPr bwMode="auto">
          <a:xfrm>
            <a:off x="6703120" y="3672165"/>
            <a:ext cx="1250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u="none" baseline="0">
                <a:solidFill>
                  <a:srgbClr val="231F20"/>
                </a:solidFill>
                <a:latin typeface="Comic Sans MS" pitchFamily="66" charset="0"/>
              </a:rPr>
              <a:t>K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81" name="Rectangle 53"/>
          <p:cNvSpPr>
            <a:spLocks noChangeAspect="1" noChangeArrowheads="1"/>
          </p:cNvSpPr>
          <p:nvPr/>
        </p:nvSpPr>
        <p:spPr bwMode="auto">
          <a:xfrm>
            <a:off x="6469757" y="4135715"/>
            <a:ext cx="1250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u="none" baseline="0">
                <a:solidFill>
                  <a:srgbClr val="231F20"/>
                </a:solidFill>
                <a:latin typeface="Comic Sans MS" pitchFamily="66" charset="0"/>
              </a:rPr>
              <a:t>0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82" name="Rectangle 54"/>
          <p:cNvSpPr>
            <a:spLocks noChangeAspect="1" noChangeArrowheads="1"/>
          </p:cNvSpPr>
          <p:nvPr/>
        </p:nvSpPr>
        <p:spPr bwMode="auto">
          <a:xfrm>
            <a:off x="6469757" y="4462740"/>
            <a:ext cx="929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u="none" baseline="0">
                <a:solidFill>
                  <a:srgbClr val="231F20"/>
                </a:solidFill>
                <a:latin typeface="Comic Sans MS" pitchFamily="66" charset="0"/>
              </a:rPr>
              <a:t>1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83" name="Rectangle 55"/>
          <p:cNvSpPr>
            <a:spLocks noChangeAspect="1" noChangeArrowheads="1"/>
          </p:cNvSpPr>
          <p:nvPr/>
        </p:nvSpPr>
        <p:spPr bwMode="auto">
          <a:xfrm>
            <a:off x="6444357" y="5099327"/>
            <a:ext cx="14908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u="none" baseline="0">
                <a:solidFill>
                  <a:srgbClr val="231F20"/>
                </a:solidFill>
                <a:latin typeface="Comic Sans MS" pitchFamily="66" charset="0"/>
              </a:rPr>
              <a:t>X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84" name="Rectangle 56"/>
          <p:cNvSpPr>
            <a:spLocks noChangeAspect="1" noChangeArrowheads="1"/>
          </p:cNvSpPr>
          <p:nvPr/>
        </p:nvSpPr>
        <p:spPr bwMode="auto">
          <a:xfrm>
            <a:off x="6444357" y="4785002"/>
            <a:ext cx="14908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u="none" baseline="0">
                <a:solidFill>
                  <a:srgbClr val="231F20"/>
                </a:solidFill>
                <a:latin typeface="Comic Sans MS" pitchFamily="66" charset="0"/>
              </a:rPr>
              <a:t>X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85" name="Rectangle 57"/>
          <p:cNvSpPr>
            <a:spLocks noChangeAspect="1" noChangeArrowheads="1"/>
          </p:cNvSpPr>
          <p:nvPr/>
        </p:nvSpPr>
        <p:spPr bwMode="auto">
          <a:xfrm>
            <a:off x="6469757" y="3672165"/>
            <a:ext cx="13625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u="none" baseline="0">
                <a:solidFill>
                  <a:srgbClr val="231F20"/>
                </a:solidFill>
                <a:latin typeface="Comic Sans MS" pitchFamily="66" charset="0"/>
              </a:rPr>
              <a:t>J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86" name="Rectangle 58"/>
          <p:cNvSpPr>
            <a:spLocks noChangeAspect="1" noChangeArrowheads="1"/>
          </p:cNvSpPr>
          <p:nvPr/>
        </p:nvSpPr>
        <p:spPr bwMode="auto">
          <a:xfrm>
            <a:off x="7068245" y="4135715"/>
            <a:ext cx="99065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u="none" baseline="0">
                <a:solidFill>
                  <a:srgbClr val="231F20"/>
                </a:solidFill>
                <a:latin typeface="Comic Sans MS" pitchFamily="66" charset="0"/>
              </a:rPr>
              <a:t>No change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87" name="Rectangle 59"/>
          <p:cNvSpPr>
            <a:spLocks noChangeAspect="1" noChangeArrowheads="1"/>
          </p:cNvSpPr>
          <p:nvPr/>
        </p:nvSpPr>
        <p:spPr bwMode="auto">
          <a:xfrm>
            <a:off x="7068245" y="4462740"/>
            <a:ext cx="3510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u="none" baseline="0">
                <a:solidFill>
                  <a:srgbClr val="231F20"/>
                </a:solidFill>
                <a:latin typeface="Comic Sans MS" pitchFamily="66" charset="0"/>
              </a:rPr>
              <a:t>Set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88" name="Rectangle 60"/>
          <p:cNvSpPr>
            <a:spLocks noChangeAspect="1" noChangeArrowheads="1"/>
          </p:cNvSpPr>
          <p:nvPr/>
        </p:nvSpPr>
        <p:spPr bwMode="auto">
          <a:xfrm>
            <a:off x="7068245" y="4785002"/>
            <a:ext cx="55624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u="none" baseline="0">
                <a:solidFill>
                  <a:srgbClr val="231F20"/>
                </a:solidFill>
                <a:latin typeface="Comic Sans MS" pitchFamily="66" charset="0"/>
              </a:rPr>
              <a:t>Reset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89" name="Rectangle 61"/>
          <p:cNvSpPr>
            <a:spLocks noChangeAspect="1" noChangeArrowheads="1"/>
          </p:cNvSpPr>
          <p:nvPr/>
        </p:nvSpPr>
        <p:spPr bwMode="auto">
          <a:xfrm>
            <a:off x="7068245" y="5099327"/>
            <a:ext cx="100828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u="none" baseline="0">
                <a:solidFill>
                  <a:srgbClr val="231F20"/>
                </a:solidFill>
                <a:latin typeface="Comic Sans MS" pitchFamily="66" charset="0"/>
              </a:rPr>
              <a:t>No Change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90" name="Line 66"/>
          <p:cNvSpPr>
            <a:spLocks noChangeShapeType="1"/>
          </p:cNvSpPr>
          <p:nvPr/>
        </p:nvSpPr>
        <p:spPr bwMode="auto">
          <a:xfrm>
            <a:off x="6377682" y="3654702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 sz="1600">
              <a:latin typeface="Comic Sans MS" pitchFamily="66" charset="0"/>
            </a:endParaRPr>
          </a:p>
        </p:txBody>
      </p:sp>
      <p:sp>
        <p:nvSpPr>
          <p:cNvPr id="91" name="90 Metin kutusu"/>
          <p:cNvSpPr txBox="1"/>
          <p:nvPr/>
        </p:nvSpPr>
        <p:spPr>
          <a:xfrm>
            <a:off x="899592" y="5445224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Characteristic Table</a:t>
            </a:r>
          </a:p>
          <a:p>
            <a:endParaRPr lang="tr-TR" b="1" dirty="0"/>
          </a:p>
        </p:txBody>
      </p:sp>
      <p:sp>
        <p:nvSpPr>
          <p:cNvPr id="92" name="91 Metin kutusu"/>
          <p:cNvSpPr txBox="1"/>
          <p:nvPr/>
        </p:nvSpPr>
        <p:spPr>
          <a:xfrm>
            <a:off x="5652120" y="5445224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tr-TR" b="1" dirty="0" err="1" smtClean="0">
                <a:solidFill>
                  <a:srgbClr val="FF0000"/>
                </a:solidFill>
                <a:latin typeface="Comic Sans MS" pitchFamily="66" charset="0"/>
              </a:rPr>
              <a:t>Excitation</a:t>
            </a:r>
            <a: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  <a:latin typeface="Comic Sans MS" pitchFamily="66" charset="0"/>
              </a:rPr>
              <a:t>Table</a:t>
            </a:r>
            <a:endParaRPr lang="en-US" b="1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endParaRPr lang="tr-TR" b="1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779912" y="6021388"/>
          <a:ext cx="3730625" cy="476250"/>
        </p:xfrm>
        <a:graphic>
          <a:graphicData uri="http://schemas.openxmlformats.org/presentationml/2006/ole">
            <p:oleObj spid="_x0000_s1026" name="Denklem" r:id="rId3" imgW="1790640" imgH="228600" progId="Equation.3">
              <p:embed/>
            </p:oleObj>
          </a:graphicData>
        </a:graphic>
      </p:graphicFrame>
      <p:sp>
        <p:nvSpPr>
          <p:cNvPr id="94" name="93 Metin kutusu"/>
          <p:cNvSpPr txBox="1"/>
          <p:nvPr/>
        </p:nvSpPr>
        <p:spPr>
          <a:xfrm>
            <a:off x="899592" y="6095037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Characteristic </a:t>
            </a:r>
            <a:r>
              <a:rPr lang="tr-TR" b="1" dirty="0" err="1" smtClean="0">
                <a:solidFill>
                  <a:srgbClr val="FF0000"/>
                </a:solidFill>
                <a:latin typeface="Comic Sans MS" pitchFamily="66" charset="0"/>
              </a:rPr>
              <a:t>Equation</a:t>
            </a:r>
            <a:endParaRPr lang="en-US" b="1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endParaRPr lang="tr-TR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4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0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3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6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9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2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7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0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 animBg="1"/>
      <p:bldP spid="91" grpId="0"/>
      <p:bldP spid="92" grpId="0"/>
      <p:bldP spid="9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  <a:latin typeface="Comic Sans MS" pitchFamily="66" charset="0"/>
              </a:rPr>
              <a:t>A TV channel control</a:t>
            </a:r>
            <a:r>
              <a:rPr lang="tr-TR" sz="6000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sz="6000" b="1" dirty="0" err="1" smtClean="0">
                <a:solidFill>
                  <a:schemeClr val="tx2"/>
                </a:solidFill>
                <a:latin typeface="Comic Sans MS" pitchFamily="66" charset="0"/>
              </a:rPr>
              <a:t>example</a:t>
            </a:r>
            <a:endParaRPr lang="en-US" sz="6000" b="1" dirty="0" smtClean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48" name="Oval 6"/>
          <p:cNvSpPr>
            <a:spLocks noChangeArrowheads="1"/>
          </p:cNvSpPr>
          <p:nvPr/>
        </p:nvSpPr>
        <p:spPr bwMode="auto">
          <a:xfrm>
            <a:off x="2921000" y="3327351"/>
            <a:ext cx="762000" cy="7620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CH 2</a:t>
            </a:r>
          </a:p>
        </p:txBody>
      </p:sp>
      <p:sp>
        <p:nvSpPr>
          <p:cNvPr id="49" name="Oval 8"/>
          <p:cNvSpPr>
            <a:spLocks noChangeArrowheads="1"/>
          </p:cNvSpPr>
          <p:nvPr/>
        </p:nvSpPr>
        <p:spPr bwMode="auto">
          <a:xfrm>
            <a:off x="5054600" y="3327351"/>
            <a:ext cx="762000" cy="7620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CH 3</a:t>
            </a:r>
          </a:p>
        </p:txBody>
      </p:sp>
      <p:sp>
        <p:nvSpPr>
          <p:cNvPr id="50" name="Oval 9"/>
          <p:cNvSpPr>
            <a:spLocks noChangeArrowheads="1"/>
          </p:cNvSpPr>
          <p:nvPr/>
        </p:nvSpPr>
        <p:spPr bwMode="auto">
          <a:xfrm>
            <a:off x="3987800" y="5003751"/>
            <a:ext cx="762000" cy="7620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CH 1</a:t>
            </a:r>
          </a:p>
        </p:txBody>
      </p:sp>
      <p:cxnSp>
        <p:nvCxnSpPr>
          <p:cNvPr id="51" name="AutoShape 14"/>
          <p:cNvCxnSpPr>
            <a:cxnSpLocks noChangeShapeType="1"/>
            <a:stCxn id="50" idx="1"/>
            <a:endCxn id="48" idx="6"/>
          </p:cNvCxnSpPr>
          <p:nvPr/>
        </p:nvCxnSpPr>
        <p:spPr bwMode="auto">
          <a:xfrm rot="5400000" flipH="1">
            <a:off x="3187700" y="4203651"/>
            <a:ext cx="1406525" cy="4159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2" name="AutoShape 17"/>
          <p:cNvCxnSpPr>
            <a:cxnSpLocks noChangeShapeType="1"/>
            <a:stCxn id="48" idx="3"/>
            <a:endCxn id="50" idx="2"/>
          </p:cNvCxnSpPr>
          <p:nvPr/>
        </p:nvCxnSpPr>
        <p:spPr bwMode="auto">
          <a:xfrm rot="16200000" flipH="1">
            <a:off x="2806700" y="4203651"/>
            <a:ext cx="1406525" cy="9556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3" name="AutoShape 19"/>
          <p:cNvCxnSpPr>
            <a:cxnSpLocks noChangeShapeType="1"/>
            <a:stCxn id="49" idx="2"/>
            <a:endCxn id="49" idx="4"/>
          </p:cNvCxnSpPr>
          <p:nvPr/>
        </p:nvCxnSpPr>
        <p:spPr bwMode="auto">
          <a:xfrm rot="10800000" flipH="1" flipV="1">
            <a:off x="5054600" y="3708351"/>
            <a:ext cx="381000" cy="381000"/>
          </a:xfrm>
          <a:prstGeom prst="curvedConnector4">
            <a:avLst>
              <a:gd name="adj1" fmla="val -60000"/>
              <a:gd name="adj2" fmla="val 16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" name="AutoShape 20"/>
          <p:cNvCxnSpPr>
            <a:cxnSpLocks noChangeShapeType="1"/>
            <a:stCxn id="50" idx="6"/>
            <a:endCxn id="50" idx="4"/>
          </p:cNvCxnSpPr>
          <p:nvPr/>
        </p:nvCxnSpPr>
        <p:spPr bwMode="auto">
          <a:xfrm flipH="1">
            <a:off x="4368800" y="5384751"/>
            <a:ext cx="381000" cy="381000"/>
          </a:xfrm>
          <a:prstGeom prst="curvedConnector4">
            <a:avLst>
              <a:gd name="adj1" fmla="val -60000"/>
              <a:gd name="adj2" fmla="val 16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5" name="AutoShape 21"/>
          <p:cNvCxnSpPr>
            <a:cxnSpLocks noChangeShapeType="1"/>
            <a:stCxn id="48" idx="0"/>
            <a:endCxn id="49" idx="1"/>
          </p:cNvCxnSpPr>
          <p:nvPr/>
        </p:nvCxnSpPr>
        <p:spPr bwMode="auto">
          <a:xfrm rot="5400000" flipV="1">
            <a:off x="4178300" y="2451051"/>
            <a:ext cx="111125" cy="1863725"/>
          </a:xfrm>
          <a:prstGeom prst="curvedConnector3">
            <a:avLst>
              <a:gd name="adj1" fmla="val -20571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" name="AutoShape 23"/>
          <p:cNvCxnSpPr>
            <a:cxnSpLocks noChangeShapeType="1"/>
            <a:stCxn id="49" idx="7"/>
            <a:endCxn id="48" idx="1"/>
          </p:cNvCxnSpPr>
          <p:nvPr/>
        </p:nvCxnSpPr>
        <p:spPr bwMode="auto">
          <a:xfrm rot="-5400000" flipH="1" flipV="1">
            <a:off x="4368006" y="2102595"/>
            <a:ext cx="1587" cy="2673350"/>
          </a:xfrm>
          <a:prstGeom prst="curvedConnector3">
            <a:avLst>
              <a:gd name="adj1" fmla="val -4470001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7" name="AutoShape 28"/>
          <p:cNvSpPr>
            <a:spLocks noChangeArrowheads="1"/>
          </p:cNvSpPr>
          <p:nvPr/>
        </p:nvSpPr>
        <p:spPr bwMode="auto">
          <a:xfrm flipH="1" flipV="1">
            <a:off x="4216400" y="2489151"/>
            <a:ext cx="381000" cy="228600"/>
          </a:xfrm>
          <a:prstGeom prst="triangle">
            <a:avLst>
              <a:gd name="adj" fmla="val 50000"/>
            </a:avLst>
          </a:prstGeom>
          <a:solidFill>
            <a:srgbClr val="00CC00"/>
          </a:solidFill>
          <a:ln w="9525">
            <a:solidFill>
              <a:srgbClr val="00CC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tr-TR" sz="1800" b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158" name="Text Box 29"/>
          <p:cNvSpPr txBox="1">
            <a:spLocks noChangeArrowheads="1"/>
          </p:cNvSpPr>
          <p:nvPr/>
        </p:nvSpPr>
        <p:spPr bwMode="auto">
          <a:xfrm>
            <a:off x="4276725" y="2420888"/>
            <a:ext cx="279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59" name="AutoShape 30"/>
          <p:cNvSpPr>
            <a:spLocks noChangeArrowheads="1"/>
          </p:cNvSpPr>
          <p:nvPr/>
        </p:nvSpPr>
        <p:spPr bwMode="auto">
          <a:xfrm flipH="1" flipV="1">
            <a:off x="4978400" y="5689551"/>
            <a:ext cx="381000" cy="228600"/>
          </a:xfrm>
          <a:prstGeom prst="triangle">
            <a:avLst>
              <a:gd name="adj" fmla="val 50000"/>
            </a:avLst>
          </a:prstGeom>
          <a:solidFill>
            <a:srgbClr val="00CC00"/>
          </a:solidFill>
          <a:ln w="9525">
            <a:solidFill>
              <a:srgbClr val="00CC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tr-TR" sz="1800" b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160" name="Text Box 31"/>
          <p:cNvSpPr txBox="1">
            <a:spLocks noChangeArrowheads="1"/>
          </p:cNvSpPr>
          <p:nvPr/>
        </p:nvSpPr>
        <p:spPr bwMode="auto">
          <a:xfrm>
            <a:off x="5038725" y="5621288"/>
            <a:ext cx="279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61" name="AutoShape 36"/>
          <p:cNvSpPr>
            <a:spLocks noChangeArrowheads="1"/>
          </p:cNvSpPr>
          <p:nvPr/>
        </p:nvSpPr>
        <p:spPr bwMode="auto">
          <a:xfrm flipH="1">
            <a:off x="3683000" y="4260801"/>
            <a:ext cx="381000" cy="2286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sz="1800" b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162" name="Text Box 37"/>
          <p:cNvSpPr txBox="1">
            <a:spLocks noChangeArrowheads="1"/>
          </p:cNvSpPr>
          <p:nvPr/>
        </p:nvSpPr>
        <p:spPr bwMode="auto">
          <a:xfrm>
            <a:off x="3743325" y="4241751"/>
            <a:ext cx="25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63" name="AutoShape 38"/>
          <p:cNvSpPr>
            <a:spLocks noChangeArrowheads="1"/>
          </p:cNvSpPr>
          <p:nvPr/>
        </p:nvSpPr>
        <p:spPr bwMode="auto">
          <a:xfrm flipH="1">
            <a:off x="5207000" y="4344938"/>
            <a:ext cx="381000" cy="2286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sz="1800" b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164" name="Text Box 39"/>
          <p:cNvSpPr txBox="1">
            <a:spLocks noChangeArrowheads="1"/>
          </p:cNvSpPr>
          <p:nvPr/>
        </p:nvSpPr>
        <p:spPr bwMode="auto">
          <a:xfrm>
            <a:off x="5267325" y="4325888"/>
            <a:ext cx="25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65" name="AutoShape 40"/>
          <p:cNvSpPr>
            <a:spLocks noChangeArrowheads="1"/>
          </p:cNvSpPr>
          <p:nvPr/>
        </p:nvSpPr>
        <p:spPr bwMode="auto">
          <a:xfrm flipH="1">
            <a:off x="4216400" y="3117801"/>
            <a:ext cx="381000" cy="2286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sz="1800" b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166" name="Text Box 41"/>
          <p:cNvSpPr txBox="1">
            <a:spLocks noChangeArrowheads="1"/>
          </p:cNvSpPr>
          <p:nvPr/>
        </p:nvSpPr>
        <p:spPr bwMode="auto">
          <a:xfrm>
            <a:off x="4276725" y="3098751"/>
            <a:ext cx="25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67" name="AutoShape 42"/>
          <p:cNvSpPr>
            <a:spLocks noChangeArrowheads="1"/>
          </p:cNvSpPr>
          <p:nvPr/>
        </p:nvSpPr>
        <p:spPr bwMode="auto">
          <a:xfrm flipH="1" flipV="1">
            <a:off x="2768600" y="4767213"/>
            <a:ext cx="381000" cy="228600"/>
          </a:xfrm>
          <a:prstGeom prst="triangle">
            <a:avLst>
              <a:gd name="adj" fmla="val 50000"/>
            </a:avLst>
          </a:prstGeom>
          <a:solidFill>
            <a:srgbClr val="00CC00"/>
          </a:solidFill>
          <a:ln w="9525">
            <a:solidFill>
              <a:srgbClr val="00CC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tr-TR" sz="1800" b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168" name="Text Box 43"/>
          <p:cNvSpPr txBox="1">
            <a:spLocks noChangeArrowheads="1"/>
          </p:cNvSpPr>
          <p:nvPr/>
        </p:nvSpPr>
        <p:spPr bwMode="auto">
          <a:xfrm>
            <a:off x="2828925" y="4698951"/>
            <a:ext cx="279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  <a:latin typeface="Comic Sans MS" pitchFamily="66" charset="0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7" grpId="0" animBg="1"/>
      <p:bldP spid="59" grpId="0" animBg="1"/>
      <p:bldP spid="61" grpId="0" animBg="1"/>
      <p:bldP spid="63" grpId="0" animBg="1"/>
      <p:bldP spid="65" grpId="0" animBg="1"/>
      <p:bldP spid="6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  <a:t>T</a:t>
            </a: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Flip-flop</a:t>
            </a:r>
          </a:p>
        </p:txBody>
      </p:sp>
      <p:sp>
        <p:nvSpPr>
          <p:cNvPr id="91" name="90 Metin kutusu"/>
          <p:cNvSpPr txBox="1"/>
          <p:nvPr/>
        </p:nvSpPr>
        <p:spPr>
          <a:xfrm>
            <a:off x="899592" y="5445224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Characteristic Table</a:t>
            </a:r>
          </a:p>
          <a:p>
            <a:endParaRPr lang="tr-TR" b="1" dirty="0"/>
          </a:p>
        </p:txBody>
      </p:sp>
      <p:sp>
        <p:nvSpPr>
          <p:cNvPr id="92" name="91 Metin kutusu"/>
          <p:cNvSpPr txBox="1"/>
          <p:nvPr/>
        </p:nvSpPr>
        <p:spPr>
          <a:xfrm>
            <a:off x="5652120" y="5445224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tr-TR" b="1" dirty="0" err="1" smtClean="0">
                <a:solidFill>
                  <a:srgbClr val="FF0000"/>
                </a:solidFill>
                <a:latin typeface="Comic Sans MS" pitchFamily="66" charset="0"/>
              </a:rPr>
              <a:t>Excitation</a:t>
            </a:r>
            <a: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  <a:latin typeface="Comic Sans MS" pitchFamily="66" charset="0"/>
              </a:rPr>
              <a:t>Table</a:t>
            </a:r>
            <a:endParaRPr lang="en-US" b="1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endParaRPr lang="tr-TR" b="1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779912" y="6048375"/>
          <a:ext cx="2725737" cy="422275"/>
        </p:xfrm>
        <a:graphic>
          <a:graphicData uri="http://schemas.openxmlformats.org/presentationml/2006/ole">
            <p:oleObj spid="_x0000_s4098" name="Denklem" r:id="rId3" imgW="1307880" imgH="203040" progId="Equation.3">
              <p:embed/>
            </p:oleObj>
          </a:graphicData>
        </a:graphic>
      </p:graphicFrame>
      <p:sp>
        <p:nvSpPr>
          <p:cNvPr id="94" name="93 Metin kutusu"/>
          <p:cNvSpPr txBox="1"/>
          <p:nvPr/>
        </p:nvSpPr>
        <p:spPr>
          <a:xfrm>
            <a:off x="899592" y="6095037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Characteristic </a:t>
            </a:r>
            <a:r>
              <a:rPr lang="tr-TR" b="1" dirty="0" err="1" smtClean="0">
                <a:solidFill>
                  <a:srgbClr val="FF0000"/>
                </a:solidFill>
                <a:latin typeface="Comic Sans MS" pitchFamily="66" charset="0"/>
              </a:rPr>
              <a:t>Equation</a:t>
            </a:r>
            <a:endParaRPr lang="en-US" b="1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endParaRPr lang="tr-TR" b="1" dirty="0"/>
          </a:p>
        </p:txBody>
      </p:sp>
      <p:grpSp>
        <p:nvGrpSpPr>
          <p:cNvPr id="93" name="Group 52"/>
          <p:cNvGrpSpPr>
            <a:grpSpLocks/>
          </p:cNvGrpSpPr>
          <p:nvPr/>
        </p:nvGrpSpPr>
        <p:grpSpPr bwMode="auto">
          <a:xfrm>
            <a:off x="611560" y="1196752"/>
            <a:ext cx="3998912" cy="1993900"/>
            <a:chOff x="585" y="2179"/>
            <a:chExt cx="2519" cy="1256"/>
          </a:xfrm>
        </p:grpSpPr>
        <p:sp>
          <p:nvSpPr>
            <p:cNvPr id="95" name="Freeform 30"/>
            <p:cNvSpPr>
              <a:spLocks noChangeAspect="1"/>
            </p:cNvSpPr>
            <p:nvPr/>
          </p:nvSpPr>
          <p:spPr bwMode="auto">
            <a:xfrm>
              <a:off x="2686" y="2537"/>
              <a:ext cx="418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8" y="0"/>
                </a:cxn>
                <a:cxn ang="0">
                  <a:pos x="0" y="0"/>
                </a:cxn>
              </a:cxnLst>
              <a:rect l="0" t="0" r="r" b="b"/>
              <a:pathLst>
                <a:path w="278">
                  <a:moveTo>
                    <a:pt x="0" y="0"/>
                  </a:moveTo>
                  <a:lnTo>
                    <a:pt x="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6" name="Line 31"/>
            <p:cNvSpPr>
              <a:spLocks noChangeAspect="1" noChangeShapeType="1"/>
            </p:cNvSpPr>
            <p:nvPr/>
          </p:nvSpPr>
          <p:spPr bwMode="auto">
            <a:xfrm>
              <a:off x="2686" y="2537"/>
              <a:ext cx="418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7" name="Line 32"/>
            <p:cNvSpPr>
              <a:spLocks noChangeAspect="1" noChangeShapeType="1"/>
            </p:cNvSpPr>
            <p:nvPr/>
          </p:nvSpPr>
          <p:spPr bwMode="auto">
            <a:xfrm>
              <a:off x="1770" y="3119"/>
              <a:ext cx="163" cy="1"/>
            </a:xfrm>
            <a:prstGeom prst="line">
              <a:avLst/>
            </a:prstGeom>
            <a:noFill/>
            <a:ln w="15875">
              <a:solidFill>
                <a:srgbClr val="231F2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8" name="Line 33"/>
            <p:cNvSpPr>
              <a:spLocks noChangeAspect="1" noChangeShapeType="1"/>
            </p:cNvSpPr>
            <p:nvPr/>
          </p:nvSpPr>
          <p:spPr bwMode="auto">
            <a:xfrm>
              <a:off x="1689" y="2528"/>
              <a:ext cx="244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9" name="Rectangle 34"/>
            <p:cNvSpPr>
              <a:spLocks noChangeAspect="1" noChangeArrowheads="1"/>
            </p:cNvSpPr>
            <p:nvPr/>
          </p:nvSpPr>
          <p:spPr bwMode="auto">
            <a:xfrm>
              <a:off x="1933" y="2296"/>
              <a:ext cx="753" cy="1139"/>
            </a:xfrm>
            <a:prstGeom prst="rect">
              <a:avLst/>
            </a:prstGeom>
            <a:noFill/>
            <a:ln w="31750">
              <a:solidFill>
                <a:srgbClr val="1DA3C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0" name="Rectangle 35"/>
            <p:cNvSpPr>
              <a:spLocks noChangeAspect="1" noChangeArrowheads="1"/>
            </p:cNvSpPr>
            <p:nvPr/>
          </p:nvSpPr>
          <p:spPr bwMode="auto">
            <a:xfrm>
              <a:off x="2151" y="2978"/>
              <a:ext cx="163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u="none" baseline="0">
                  <a:solidFill>
                    <a:srgbClr val="231F20"/>
                  </a:solidFill>
                  <a:latin typeface="TimesTen" pitchFamily="18" charset="0"/>
                </a:rPr>
                <a:t>C</a:t>
              </a:r>
              <a:endParaRPr lang="en-US" sz="4000"/>
            </a:p>
          </p:txBody>
        </p:sp>
        <p:sp>
          <p:nvSpPr>
            <p:cNvPr id="101" name="Rectangle 36"/>
            <p:cNvSpPr>
              <a:spLocks noChangeAspect="1" noChangeArrowheads="1"/>
            </p:cNvSpPr>
            <p:nvPr/>
          </p:nvSpPr>
          <p:spPr bwMode="auto">
            <a:xfrm>
              <a:off x="1995" y="2399"/>
              <a:ext cx="18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u="none" baseline="0">
                  <a:solidFill>
                    <a:srgbClr val="231F20"/>
                  </a:solidFill>
                  <a:latin typeface="TimesTen" pitchFamily="18" charset="0"/>
                </a:rPr>
                <a:t>D</a:t>
              </a:r>
              <a:endParaRPr lang="en-US" sz="4000"/>
            </a:p>
          </p:txBody>
        </p:sp>
        <p:sp>
          <p:nvSpPr>
            <p:cNvPr id="102" name="Freeform 37"/>
            <p:cNvSpPr>
              <a:spLocks noChangeAspect="1"/>
            </p:cNvSpPr>
            <p:nvPr/>
          </p:nvSpPr>
          <p:spPr bwMode="auto">
            <a:xfrm>
              <a:off x="1153" y="2324"/>
              <a:ext cx="536" cy="421"/>
            </a:xfrm>
            <a:custGeom>
              <a:avLst/>
              <a:gdLst/>
              <a:ahLst/>
              <a:cxnLst>
                <a:cxn ang="0">
                  <a:pos x="2" y="136"/>
                </a:cxn>
                <a:cxn ang="0">
                  <a:pos x="20" y="67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58" y="0"/>
                </a:cxn>
                <a:cxn ang="0">
                  <a:pos x="178" y="68"/>
                </a:cxn>
                <a:cxn ang="0">
                  <a:pos x="177" y="72"/>
                </a:cxn>
                <a:cxn ang="0">
                  <a:pos x="58" y="140"/>
                </a:cxn>
                <a:cxn ang="0">
                  <a:pos x="0" y="140"/>
                </a:cxn>
                <a:cxn ang="0">
                  <a:pos x="2" y="136"/>
                </a:cxn>
              </a:cxnLst>
              <a:rect l="0" t="0" r="r" b="b"/>
              <a:pathLst>
                <a:path w="178" h="140">
                  <a:moveTo>
                    <a:pt x="2" y="136"/>
                  </a:moveTo>
                  <a:cubicBezTo>
                    <a:pt x="13" y="115"/>
                    <a:pt x="20" y="91"/>
                    <a:pt x="20" y="67"/>
                  </a:cubicBezTo>
                  <a:cubicBezTo>
                    <a:pt x="20" y="45"/>
                    <a:pt x="14" y="23"/>
                    <a:pt x="3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07" y="0"/>
                    <a:pt x="152" y="26"/>
                    <a:pt x="178" y="68"/>
                  </a:cubicBezTo>
                  <a:cubicBezTo>
                    <a:pt x="177" y="72"/>
                    <a:pt x="177" y="72"/>
                    <a:pt x="177" y="72"/>
                  </a:cubicBezTo>
                  <a:cubicBezTo>
                    <a:pt x="152" y="114"/>
                    <a:pt x="107" y="140"/>
                    <a:pt x="58" y="140"/>
                  </a:cubicBezTo>
                  <a:cubicBezTo>
                    <a:pt x="0" y="140"/>
                    <a:pt x="0" y="140"/>
                    <a:pt x="0" y="140"/>
                  </a:cubicBezTo>
                  <a:lnTo>
                    <a:pt x="2" y="136"/>
                  </a:lnTo>
                  <a:close/>
                </a:path>
              </a:pathLst>
            </a:custGeom>
            <a:solidFill>
              <a:srgbClr val="FFFFFF"/>
            </a:solidFill>
            <a:ln w="317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3" name="Freeform 38"/>
            <p:cNvSpPr>
              <a:spLocks noChangeAspect="1"/>
            </p:cNvSpPr>
            <p:nvPr/>
          </p:nvSpPr>
          <p:spPr bwMode="auto">
            <a:xfrm>
              <a:off x="810" y="2179"/>
              <a:ext cx="2119" cy="358"/>
            </a:xfrm>
            <a:custGeom>
              <a:avLst/>
              <a:gdLst/>
              <a:ahLst/>
              <a:cxnLst>
                <a:cxn ang="0">
                  <a:pos x="1408" y="238"/>
                </a:cxn>
                <a:cxn ang="0">
                  <a:pos x="1408" y="0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256" y="156"/>
                </a:cxn>
              </a:cxnLst>
              <a:rect l="0" t="0" r="r" b="b"/>
              <a:pathLst>
                <a:path w="1408" h="238">
                  <a:moveTo>
                    <a:pt x="1408" y="238"/>
                  </a:moveTo>
                  <a:lnTo>
                    <a:pt x="1408" y="0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256" y="156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4" name="Oval 39"/>
            <p:cNvSpPr>
              <a:spLocks noChangeAspect="1" noChangeArrowheads="1"/>
            </p:cNvSpPr>
            <p:nvPr/>
          </p:nvSpPr>
          <p:spPr bwMode="auto">
            <a:xfrm>
              <a:off x="2884" y="2492"/>
              <a:ext cx="91" cy="91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5" name="Freeform 40"/>
            <p:cNvSpPr>
              <a:spLocks noChangeAspect="1"/>
            </p:cNvSpPr>
            <p:nvPr/>
          </p:nvSpPr>
          <p:spPr bwMode="auto">
            <a:xfrm>
              <a:off x="1069" y="2333"/>
              <a:ext cx="54" cy="400"/>
            </a:xfrm>
            <a:custGeom>
              <a:avLst/>
              <a:gdLst/>
              <a:ahLst/>
              <a:cxnLst>
                <a:cxn ang="0">
                  <a:pos x="0" y="133"/>
                </a:cxn>
                <a:cxn ang="0">
                  <a:pos x="18" y="64"/>
                </a:cxn>
                <a:cxn ang="0">
                  <a:pos x="1" y="0"/>
                </a:cxn>
              </a:cxnLst>
              <a:rect l="0" t="0" r="r" b="b"/>
              <a:pathLst>
                <a:path w="18" h="133">
                  <a:moveTo>
                    <a:pt x="0" y="133"/>
                  </a:moveTo>
                  <a:cubicBezTo>
                    <a:pt x="11" y="112"/>
                    <a:pt x="18" y="88"/>
                    <a:pt x="18" y="64"/>
                  </a:cubicBezTo>
                  <a:cubicBezTo>
                    <a:pt x="18" y="42"/>
                    <a:pt x="12" y="20"/>
                    <a:pt x="1" y="0"/>
                  </a:cubicBez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6" name="Line 41"/>
            <p:cNvSpPr>
              <a:spLocks noChangeAspect="1" noChangeShapeType="1"/>
            </p:cNvSpPr>
            <p:nvPr/>
          </p:nvSpPr>
          <p:spPr bwMode="auto">
            <a:xfrm>
              <a:off x="804" y="2658"/>
              <a:ext cx="385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7" name="Rectangle 42"/>
            <p:cNvSpPr>
              <a:spLocks noChangeAspect="1" noChangeArrowheads="1"/>
            </p:cNvSpPr>
            <p:nvPr/>
          </p:nvSpPr>
          <p:spPr bwMode="auto">
            <a:xfrm>
              <a:off x="585" y="2520"/>
              <a:ext cx="149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u="none" baseline="0">
                  <a:solidFill>
                    <a:srgbClr val="231F20"/>
                  </a:solidFill>
                  <a:latin typeface="TimesTen" pitchFamily="18" charset="0"/>
                </a:rPr>
                <a:t>T</a:t>
              </a:r>
              <a:endParaRPr lang="en-US" sz="4000"/>
            </a:p>
          </p:txBody>
        </p:sp>
        <p:sp>
          <p:nvSpPr>
            <p:cNvPr id="108" name="Line 43"/>
            <p:cNvSpPr>
              <a:spLocks noChangeAspect="1" noChangeShapeType="1"/>
            </p:cNvSpPr>
            <p:nvPr/>
          </p:nvSpPr>
          <p:spPr bwMode="auto">
            <a:xfrm flipH="1">
              <a:off x="1936" y="3110"/>
              <a:ext cx="177" cy="75"/>
            </a:xfrm>
            <a:prstGeom prst="line">
              <a:avLst/>
            </a:prstGeom>
            <a:noFill/>
            <a:ln w="31750">
              <a:solidFill>
                <a:srgbClr val="1DA3C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9" name="Line 44"/>
            <p:cNvSpPr>
              <a:spLocks noChangeAspect="1" noChangeShapeType="1"/>
            </p:cNvSpPr>
            <p:nvPr/>
          </p:nvSpPr>
          <p:spPr bwMode="auto">
            <a:xfrm>
              <a:off x="1933" y="3049"/>
              <a:ext cx="180" cy="61"/>
            </a:xfrm>
            <a:prstGeom prst="line">
              <a:avLst/>
            </a:prstGeom>
            <a:noFill/>
            <a:ln w="31750">
              <a:solidFill>
                <a:srgbClr val="1DA3C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10" name="Group 50"/>
          <p:cNvGrpSpPr>
            <a:grpSpLocks/>
          </p:cNvGrpSpPr>
          <p:nvPr/>
        </p:nvGrpSpPr>
        <p:grpSpPr bwMode="auto">
          <a:xfrm>
            <a:off x="5689426" y="908720"/>
            <a:ext cx="2266950" cy="2406650"/>
            <a:chOff x="3481" y="1235"/>
            <a:chExt cx="1428" cy="1516"/>
          </a:xfrm>
        </p:grpSpPr>
        <p:sp>
          <p:nvSpPr>
            <p:cNvPr id="111" name="Rectangle 45"/>
            <p:cNvSpPr>
              <a:spLocks noChangeAspect="1" noChangeArrowheads="1"/>
            </p:cNvSpPr>
            <p:nvPr/>
          </p:nvSpPr>
          <p:spPr bwMode="auto">
            <a:xfrm>
              <a:off x="3768" y="1427"/>
              <a:ext cx="14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u="none" baseline="0">
                  <a:solidFill>
                    <a:srgbClr val="231F20"/>
                  </a:solidFill>
                  <a:latin typeface="TimesTen" pitchFamily="18" charset="0"/>
                </a:rPr>
                <a:t>T</a:t>
              </a:r>
              <a:endParaRPr lang="en-US" sz="4000"/>
            </a:p>
          </p:txBody>
        </p:sp>
        <p:sp>
          <p:nvSpPr>
            <p:cNvPr id="112" name="Rectangle 46"/>
            <p:cNvSpPr>
              <a:spLocks noChangeAspect="1" noChangeArrowheads="1"/>
            </p:cNvSpPr>
            <p:nvPr/>
          </p:nvSpPr>
          <p:spPr bwMode="auto">
            <a:xfrm>
              <a:off x="4035" y="2262"/>
              <a:ext cx="162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u="none" baseline="0">
                  <a:solidFill>
                    <a:srgbClr val="231F20"/>
                  </a:solidFill>
                  <a:latin typeface="TimesTen" pitchFamily="18" charset="0"/>
                </a:rPr>
                <a:t>C</a:t>
              </a:r>
              <a:endParaRPr lang="en-US" sz="4000"/>
            </a:p>
          </p:txBody>
        </p:sp>
        <p:sp>
          <p:nvSpPr>
            <p:cNvPr id="113" name="Freeform 47"/>
            <p:cNvSpPr>
              <a:spLocks noChangeAspect="1" noEditPoints="1"/>
            </p:cNvSpPr>
            <p:nvPr/>
          </p:nvSpPr>
          <p:spPr bwMode="auto">
            <a:xfrm>
              <a:off x="3481" y="1560"/>
              <a:ext cx="1428" cy="834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108" y="416"/>
                </a:cxn>
                <a:cxn ang="0">
                  <a:pos x="0" y="0"/>
                </a:cxn>
                <a:cxn ang="0">
                  <a:pos x="108" y="0"/>
                </a:cxn>
                <a:cxn ang="0">
                  <a:pos x="604" y="0"/>
                </a:cxn>
                <a:cxn ang="0">
                  <a:pos x="712" y="0"/>
                </a:cxn>
              </a:cxnLst>
              <a:rect l="0" t="0" r="r" b="b"/>
              <a:pathLst>
                <a:path w="712" h="416">
                  <a:moveTo>
                    <a:pt x="0" y="416"/>
                  </a:moveTo>
                  <a:lnTo>
                    <a:pt x="108" y="416"/>
                  </a:lnTo>
                  <a:moveTo>
                    <a:pt x="0" y="0"/>
                  </a:moveTo>
                  <a:lnTo>
                    <a:pt x="108" y="0"/>
                  </a:lnTo>
                  <a:moveTo>
                    <a:pt x="604" y="0"/>
                  </a:moveTo>
                  <a:lnTo>
                    <a:pt x="712" y="0"/>
                  </a:lnTo>
                </a:path>
              </a:pathLst>
            </a:custGeom>
            <a:noFill/>
            <a:ln w="15875" cap="flat">
              <a:solidFill>
                <a:srgbClr val="231F2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4" name="Freeform 48"/>
            <p:cNvSpPr>
              <a:spLocks noChangeAspect="1" noEditPoints="1"/>
            </p:cNvSpPr>
            <p:nvPr/>
          </p:nvSpPr>
          <p:spPr bwMode="auto">
            <a:xfrm>
              <a:off x="3682" y="1235"/>
              <a:ext cx="1211" cy="151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378"/>
                </a:cxn>
                <a:cxn ang="0">
                  <a:pos x="250" y="378"/>
                </a:cxn>
                <a:cxn ang="0">
                  <a:pos x="250" y="0"/>
                </a:cxn>
                <a:cxn ang="0">
                  <a:pos x="1" y="0"/>
                </a:cxn>
                <a:cxn ang="0">
                  <a:pos x="302" y="292"/>
                </a:cxn>
                <a:cxn ang="0">
                  <a:pos x="277" y="317"/>
                </a:cxn>
                <a:cxn ang="0">
                  <a:pos x="252" y="292"/>
                </a:cxn>
                <a:cxn ang="0">
                  <a:pos x="277" y="267"/>
                </a:cxn>
                <a:cxn ang="0">
                  <a:pos x="302" y="292"/>
                </a:cxn>
                <a:cxn ang="0">
                  <a:pos x="0" y="270"/>
                </a:cxn>
                <a:cxn ang="0">
                  <a:pos x="61" y="290"/>
                </a:cxn>
                <a:cxn ang="0">
                  <a:pos x="1" y="314"/>
                </a:cxn>
              </a:cxnLst>
              <a:rect l="0" t="0" r="r" b="b"/>
              <a:pathLst>
                <a:path w="302" h="378">
                  <a:moveTo>
                    <a:pt x="1" y="0"/>
                  </a:moveTo>
                  <a:cubicBezTo>
                    <a:pt x="1" y="378"/>
                    <a:pt x="1" y="378"/>
                    <a:pt x="1" y="378"/>
                  </a:cubicBezTo>
                  <a:cubicBezTo>
                    <a:pt x="250" y="378"/>
                    <a:pt x="250" y="378"/>
                    <a:pt x="250" y="378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302" y="292"/>
                  </a:moveTo>
                  <a:cubicBezTo>
                    <a:pt x="302" y="306"/>
                    <a:pt x="290" y="317"/>
                    <a:pt x="277" y="317"/>
                  </a:cubicBezTo>
                  <a:cubicBezTo>
                    <a:pt x="263" y="317"/>
                    <a:pt x="252" y="306"/>
                    <a:pt x="252" y="292"/>
                  </a:cubicBezTo>
                  <a:cubicBezTo>
                    <a:pt x="252" y="278"/>
                    <a:pt x="263" y="267"/>
                    <a:pt x="277" y="267"/>
                  </a:cubicBezTo>
                  <a:cubicBezTo>
                    <a:pt x="290" y="267"/>
                    <a:pt x="302" y="278"/>
                    <a:pt x="302" y="292"/>
                  </a:cubicBezTo>
                  <a:moveTo>
                    <a:pt x="0" y="270"/>
                  </a:moveTo>
                  <a:cubicBezTo>
                    <a:pt x="61" y="290"/>
                    <a:pt x="61" y="290"/>
                    <a:pt x="61" y="290"/>
                  </a:cubicBezTo>
                  <a:cubicBezTo>
                    <a:pt x="1" y="314"/>
                    <a:pt x="1" y="314"/>
                    <a:pt x="1" y="314"/>
                  </a:cubicBezTo>
                </a:path>
              </a:pathLst>
            </a:custGeom>
            <a:noFill/>
            <a:ln w="31750" cap="flat">
              <a:solidFill>
                <a:srgbClr val="1DA3C9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115" name="Rectangle 5"/>
          <p:cNvSpPr>
            <a:spLocks noChangeAspect="1" noChangeArrowheads="1"/>
          </p:cNvSpPr>
          <p:nvPr/>
        </p:nvSpPr>
        <p:spPr bwMode="auto">
          <a:xfrm>
            <a:off x="1980456" y="4373414"/>
            <a:ext cx="99065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u="none" baseline="0">
                <a:solidFill>
                  <a:srgbClr val="231F20"/>
                </a:solidFill>
                <a:latin typeface="Comic Sans MS" pitchFamily="66" charset="0"/>
              </a:rPr>
              <a:t>No change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116" name="Rectangle 6"/>
          <p:cNvSpPr>
            <a:spLocks noChangeAspect="1" noChangeArrowheads="1"/>
          </p:cNvSpPr>
          <p:nvPr/>
        </p:nvSpPr>
        <p:spPr bwMode="auto">
          <a:xfrm>
            <a:off x="1980456" y="4740126"/>
            <a:ext cx="114133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u="none" baseline="0">
                <a:solidFill>
                  <a:srgbClr val="231F20"/>
                </a:solidFill>
                <a:latin typeface="Comic Sans MS" pitchFamily="66" charset="0"/>
              </a:rPr>
              <a:t>Complement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117" name="Rectangle 7"/>
          <p:cNvSpPr>
            <a:spLocks noChangeAspect="1" noChangeArrowheads="1"/>
          </p:cNvSpPr>
          <p:nvPr/>
        </p:nvSpPr>
        <p:spPr bwMode="auto">
          <a:xfrm>
            <a:off x="1980456" y="3905101"/>
            <a:ext cx="96981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u="none" baseline="0" dirty="0">
                <a:solidFill>
                  <a:srgbClr val="231F20"/>
                </a:solidFill>
                <a:latin typeface="Comic Sans MS" pitchFamily="66" charset="0"/>
              </a:rPr>
              <a:t>Operation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118" name="Rectangle 8"/>
          <p:cNvSpPr>
            <a:spLocks noChangeAspect="1" noChangeArrowheads="1"/>
          </p:cNvSpPr>
          <p:nvPr/>
        </p:nvSpPr>
        <p:spPr bwMode="auto">
          <a:xfrm>
            <a:off x="756493" y="4373414"/>
            <a:ext cx="1250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u="none" baseline="0">
                <a:solidFill>
                  <a:srgbClr val="231F20"/>
                </a:solidFill>
                <a:latin typeface="Comic Sans MS" pitchFamily="66" charset="0"/>
              </a:rPr>
              <a:t>0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119" name="Rectangle 9"/>
          <p:cNvSpPr>
            <a:spLocks noChangeAspect="1" noChangeArrowheads="1"/>
          </p:cNvSpPr>
          <p:nvPr/>
        </p:nvSpPr>
        <p:spPr bwMode="auto">
          <a:xfrm>
            <a:off x="756493" y="4740126"/>
            <a:ext cx="929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u="none" baseline="0">
                <a:solidFill>
                  <a:srgbClr val="231F20"/>
                </a:solidFill>
                <a:latin typeface="Comic Sans MS" pitchFamily="66" charset="0"/>
              </a:rPr>
              <a:t>1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120" name="Rectangle 10"/>
          <p:cNvSpPr>
            <a:spLocks noChangeAspect="1" noChangeArrowheads="1"/>
          </p:cNvSpPr>
          <p:nvPr/>
        </p:nvSpPr>
        <p:spPr bwMode="auto">
          <a:xfrm>
            <a:off x="740618" y="3905101"/>
            <a:ext cx="1426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u="none" baseline="0">
                <a:solidFill>
                  <a:srgbClr val="231F20"/>
                </a:solidFill>
                <a:latin typeface="Comic Sans MS" pitchFamily="66" charset="0"/>
              </a:rPr>
              <a:t>T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121" name="Rectangle 11"/>
          <p:cNvSpPr>
            <a:spLocks noChangeAspect="1" noChangeArrowheads="1"/>
          </p:cNvSpPr>
          <p:nvPr/>
        </p:nvSpPr>
        <p:spPr bwMode="auto">
          <a:xfrm>
            <a:off x="1091456" y="3905101"/>
            <a:ext cx="3510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u="none" baseline="0">
                <a:solidFill>
                  <a:srgbClr val="231F20"/>
                </a:solidFill>
                <a:latin typeface="Comic Sans MS" pitchFamily="66" charset="0"/>
              </a:rPr>
              <a:t>Q(t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122" name="Rectangle 12"/>
          <p:cNvSpPr>
            <a:spLocks noChangeAspect="1" noChangeArrowheads="1"/>
          </p:cNvSpPr>
          <p:nvPr/>
        </p:nvSpPr>
        <p:spPr bwMode="auto">
          <a:xfrm>
            <a:off x="1386731" y="3905101"/>
            <a:ext cx="6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tr-TR" sz="1600">
              <a:latin typeface="Comic Sans MS" pitchFamily="66" charset="0"/>
            </a:endParaRPr>
          </a:p>
        </p:txBody>
      </p:sp>
      <p:sp>
        <p:nvSpPr>
          <p:cNvPr id="123" name="Rectangle 13"/>
          <p:cNvSpPr>
            <a:spLocks noChangeAspect="1" noChangeArrowheads="1"/>
          </p:cNvSpPr>
          <p:nvPr/>
        </p:nvSpPr>
        <p:spPr bwMode="auto">
          <a:xfrm>
            <a:off x="1547068" y="3905101"/>
            <a:ext cx="20037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u="none" baseline="0">
                <a:solidFill>
                  <a:srgbClr val="231F20"/>
                </a:solidFill>
                <a:latin typeface="Comic Sans MS" pitchFamily="66" charset="0"/>
              </a:rPr>
              <a:t>1)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124" name="Rectangle 14"/>
          <p:cNvSpPr>
            <a:spLocks noChangeAspect="1" noChangeArrowheads="1"/>
          </p:cNvSpPr>
          <p:nvPr/>
        </p:nvSpPr>
        <p:spPr bwMode="auto">
          <a:xfrm>
            <a:off x="1221631" y="4740126"/>
            <a:ext cx="1795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 u="none" baseline="0">
                <a:solidFill>
                  <a:srgbClr val="231F20"/>
                </a:solidFill>
                <a:latin typeface="Comic Sans MS" pitchFamily="66" charset="0"/>
              </a:rPr>
              <a:t>Q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125" name="Rectangle 15"/>
          <p:cNvSpPr>
            <a:spLocks noChangeAspect="1" noChangeArrowheads="1"/>
          </p:cNvSpPr>
          <p:nvPr/>
        </p:nvSpPr>
        <p:spPr bwMode="auto">
          <a:xfrm>
            <a:off x="1380381" y="4740126"/>
            <a:ext cx="7534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u="none" baseline="0">
                <a:solidFill>
                  <a:srgbClr val="231F20"/>
                </a:solidFill>
                <a:latin typeface="Comic Sans MS" pitchFamily="66" charset="0"/>
              </a:rPr>
              <a:t>(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126" name="Rectangle 16"/>
          <p:cNvSpPr>
            <a:spLocks noChangeAspect="1" noChangeArrowheads="1"/>
          </p:cNvSpPr>
          <p:nvPr/>
        </p:nvSpPr>
        <p:spPr bwMode="auto">
          <a:xfrm>
            <a:off x="1458168" y="4740126"/>
            <a:ext cx="9618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 u="none" baseline="0">
                <a:solidFill>
                  <a:srgbClr val="231F20"/>
                </a:solidFill>
                <a:latin typeface="Comic Sans MS" pitchFamily="66" charset="0"/>
              </a:rPr>
              <a:t>t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127" name="Rectangle 17"/>
          <p:cNvSpPr>
            <a:spLocks noChangeAspect="1" noChangeArrowheads="1"/>
          </p:cNvSpPr>
          <p:nvPr/>
        </p:nvSpPr>
        <p:spPr bwMode="auto">
          <a:xfrm>
            <a:off x="1508968" y="4740126"/>
            <a:ext cx="7534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u="none" baseline="0">
                <a:solidFill>
                  <a:srgbClr val="231F20"/>
                </a:solidFill>
                <a:latin typeface="Comic Sans MS" pitchFamily="66" charset="0"/>
              </a:rPr>
              <a:t>)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128" name="Line 18"/>
          <p:cNvSpPr>
            <a:spLocks noChangeAspect="1" noChangeShapeType="1"/>
          </p:cNvSpPr>
          <p:nvPr/>
        </p:nvSpPr>
        <p:spPr bwMode="auto">
          <a:xfrm>
            <a:off x="1243856" y="4752826"/>
            <a:ext cx="133350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</p:spPr>
        <p:txBody>
          <a:bodyPr/>
          <a:lstStyle/>
          <a:p>
            <a:endParaRPr lang="tr-TR" sz="1600">
              <a:latin typeface="Comic Sans MS" pitchFamily="66" charset="0"/>
            </a:endParaRPr>
          </a:p>
        </p:txBody>
      </p:sp>
      <p:sp>
        <p:nvSpPr>
          <p:cNvPr id="129" name="Rectangle 19"/>
          <p:cNvSpPr>
            <a:spLocks noChangeAspect="1" noChangeArrowheads="1"/>
          </p:cNvSpPr>
          <p:nvPr/>
        </p:nvSpPr>
        <p:spPr bwMode="auto">
          <a:xfrm>
            <a:off x="1221631" y="4373414"/>
            <a:ext cx="1795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 u="none" baseline="0">
                <a:solidFill>
                  <a:srgbClr val="231F20"/>
                </a:solidFill>
                <a:latin typeface="Comic Sans MS" pitchFamily="66" charset="0"/>
              </a:rPr>
              <a:t>Q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130" name="Rectangle 20"/>
          <p:cNvSpPr>
            <a:spLocks noChangeAspect="1" noChangeArrowheads="1"/>
          </p:cNvSpPr>
          <p:nvPr/>
        </p:nvSpPr>
        <p:spPr bwMode="auto">
          <a:xfrm>
            <a:off x="1380381" y="4373414"/>
            <a:ext cx="7534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u="none" baseline="0">
                <a:solidFill>
                  <a:srgbClr val="231F20"/>
                </a:solidFill>
                <a:latin typeface="Comic Sans MS" pitchFamily="66" charset="0"/>
              </a:rPr>
              <a:t>(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131" name="Rectangle 21"/>
          <p:cNvSpPr>
            <a:spLocks noChangeAspect="1" noChangeArrowheads="1"/>
          </p:cNvSpPr>
          <p:nvPr/>
        </p:nvSpPr>
        <p:spPr bwMode="auto">
          <a:xfrm>
            <a:off x="1458168" y="4373414"/>
            <a:ext cx="9618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 u="none" baseline="0">
                <a:solidFill>
                  <a:srgbClr val="231F20"/>
                </a:solidFill>
                <a:latin typeface="Comic Sans MS" pitchFamily="66" charset="0"/>
              </a:rPr>
              <a:t>t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132" name="Rectangle 22"/>
          <p:cNvSpPr>
            <a:spLocks noChangeAspect="1" noChangeArrowheads="1"/>
          </p:cNvSpPr>
          <p:nvPr/>
        </p:nvSpPr>
        <p:spPr bwMode="auto">
          <a:xfrm>
            <a:off x="1508968" y="4373414"/>
            <a:ext cx="7534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u="none" baseline="0">
                <a:solidFill>
                  <a:srgbClr val="231F20"/>
                </a:solidFill>
                <a:latin typeface="Comic Sans MS" pitchFamily="66" charset="0"/>
              </a:rPr>
              <a:t>)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133" name="Rectangle 23"/>
          <p:cNvSpPr>
            <a:spLocks noChangeAspect="1" noChangeArrowheads="1"/>
          </p:cNvSpPr>
          <p:nvPr/>
        </p:nvSpPr>
        <p:spPr bwMode="auto">
          <a:xfrm>
            <a:off x="1370856" y="3892401"/>
            <a:ext cx="6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tr-TR" sz="1600">
              <a:latin typeface="Comic Sans MS" pitchFamily="66" charset="0"/>
            </a:endParaRPr>
          </a:p>
        </p:txBody>
      </p:sp>
      <p:sp>
        <p:nvSpPr>
          <p:cNvPr id="134" name="Rectangle 24"/>
          <p:cNvSpPr>
            <a:spLocks noChangeAspect="1" noChangeArrowheads="1"/>
          </p:cNvSpPr>
          <p:nvPr/>
        </p:nvSpPr>
        <p:spPr bwMode="auto">
          <a:xfrm>
            <a:off x="1431181" y="3892401"/>
            <a:ext cx="1250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u="none" baseline="0">
                <a:solidFill>
                  <a:srgbClr val="231F20"/>
                </a:solidFill>
                <a:latin typeface="Comic Sans MS" pitchFamily="66" charset="0"/>
              </a:rPr>
              <a:t>+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135" name="Line 45"/>
          <p:cNvSpPr>
            <a:spLocks noChangeShapeType="1"/>
          </p:cNvSpPr>
          <p:nvPr/>
        </p:nvSpPr>
        <p:spPr bwMode="auto">
          <a:xfrm>
            <a:off x="585043" y="4282926"/>
            <a:ext cx="256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 sz="1600">
              <a:latin typeface="Comic Sans MS" pitchFamily="66" charset="0"/>
            </a:endParaRPr>
          </a:p>
        </p:txBody>
      </p:sp>
      <p:sp>
        <p:nvSpPr>
          <p:cNvPr id="136" name="Line 25"/>
          <p:cNvSpPr>
            <a:spLocks noChangeAspect="1" noChangeShapeType="1"/>
          </p:cNvSpPr>
          <p:nvPr/>
        </p:nvSpPr>
        <p:spPr bwMode="auto">
          <a:xfrm>
            <a:off x="4665612" y="4278163"/>
            <a:ext cx="3306763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</p:spPr>
        <p:txBody>
          <a:bodyPr/>
          <a:lstStyle/>
          <a:p>
            <a:endParaRPr lang="tr-TR" sz="1600">
              <a:latin typeface="Comic Sans MS" pitchFamily="66" charset="0"/>
            </a:endParaRPr>
          </a:p>
        </p:txBody>
      </p:sp>
      <p:sp>
        <p:nvSpPr>
          <p:cNvPr id="137" name="Rectangle 26"/>
          <p:cNvSpPr>
            <a:spLocks noChangeAspect="1" noChangeArrowheads="1"/>
          </p:cNvSpPr>
          <p:nvPr/>
        </p:nvSpPr>
        <p:spPr bwMode="auto">
          <a:xfrm>
            <a:off x="5113287" y="3897163"/>
            <a:ext cx="3510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u="none" baseline="0">
                <a:solidFill>
                  <a:srgbClr val="231F20"/>
                </a:solidFill>
                <a:latin typeface="Comic Sans MS" pitchFamily="66" charset="0"/>
              </a:rPr>
              <a:t>Q(t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138" name="Rectangle 27"/>
          <p:cNvSpPr>
            <a:spLocks noChangeAspect="1" noChangeArrowheads="1"/>
          </p:cNvSpPr>
          <p:nvPr/>
        </p:nvSpPr>
        <p:spPr bwMode="auto">
          <a:xfrm>
            <a:off x="5460950" y="3808263"/>
            <a:ext cx="1250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u="none">
                <a:latin typeface="Comic Sans MS" pitchFamily="66" charset="0"/>
              </a:rPr>
              <a:t>+</a:t>
            </a:r>
          </a:p>
        </p:txBody>
      </p:sp>
      <p:sp>
        <p:nvSpPr>
          <p:cNvPr id="139" name="Rectangle 28"/>
          <p:cNvSpPr>
            <a:spLocks noChangeAspect="1" noChangeArrowheads="1"/>
          </p:cNvSpPr>
          <p:nvPr/>
        </p:nvSpPr>
        <p:spPr bwMode="auto">
          <a:xfrm>
            <a:off x="5568900" y="3897163"/>
            <a:ext cx="20037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u="none" baseline="0">
                <a:solidFill>
                  <a:srgbClr val="231F20"/>
                </a:solidFill>
                <a:latin typeface="Comic Sans MS" pitchFamily="66" charset="0"/>
              </a:rPr>
              <a:t>1)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140" name="Rectangle 29"/>
          <p:cNvSpPr>
            <a:spLocks noChangeAspect="1" noChangeArrowheads="1"/>
          </p:cNvSpPr>
          <p:nvPr/>
        </p:nvSpPr>
        <p:spPr bwMode="auto">
          <a:xfrm>
            <a:off x="5243462" y="4370238"/>
            <a:ext cx="1795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 u="none" baseline="0">
                <a:solidFill>
                  <a:srgbClr val="231F20"/>
                </a:solidFill>
                <a:latin typeface="Comic Sans MS" pitchFamily="66" charset="0"/>
              </a:rPr>
              <a:t>Q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141" name="Rectangle 30"/>
          <p:cNvSpPr>
            <a:spLocks noChangeAspect="1" noChangeArrowheads="1"/>
          </p:cNvSpPr>
          <p:nvPr/>
        </p:nvSpPr>
        <p:spPr bwMode="auto">
          <a:xfrm>
            <a:off x="5403800" y="4370238"/>
            <a:ext cx="7534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u="none" baseline="0">
                <a:solidFill>
                  <a:srgbClr val="231F20"/>
                </a:solidFill>
                <a:latin typeface="Comic Sans MS" pitchFamily="66" charset="0"/>
              </a:rPr>
              <a:t>(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142" name="Rectangle 31"/>
          <p:cNvSpPr>
            <a:spLocks noChangeAspect="1" noChangeArrowheads="1"/>
          </p:cNvSpPr>
          <p:nvPr/>
        </p:nvSpPr>
        <p:spPr bwMode="auto">
          <a:xfrm>
            <a:off x="5480000" y="4370238"/>
            <a:ext cx="9618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 u="none" baseline="0">
                <a:solidFill>
                  <a:srgbClr val="231F20"/>
                </a:solidFill>
                <a:latin typeface="Comic Sans MS" pitchFamily="66" charset="0"/>
              </a:rPr>
              <a:t>t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143" name="Rectangle 32"/>
          <p:cNvSpPr>
            <a:spLocks noChangeAspect="1" noChangeArrowheads="1"/>
          </p:cNvSpPr>
          <p:nvPr/>
        </p:nvSpPr>
        <p:spPr bwMode="auto">
          <a:xfrm>
            <a:off x="5530800" y="4370238"/>
            <a:ext cx="7534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u="none" baseline="0">
                <a:solidFill>
                  <a:srgbClr val="231F20"/>
                </a:solidFill>
                <a:latin typeface="Comic Sans MS" pitchFamily="66" charset="0"/>
              </a:rPr>
              <a:t>)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144" name="Rectangle 33"/>
          <p:cNvSpPr>
            <a:spLocks noChangeAspect="1" noChangeArrowheads="1"/>
          </p:cNvSpPr>
          <p:nvPr/>
        </p:nvSpPr>
        <p:spPr bwMode="auto">
          <a:xfrm>
            <a:off x="6407100" y="4736951"/>
            <a:ext cx="929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u="none" baseline="0">
                <a:solidFill>
                  <a:srgbClr val="231F20"/>
                </a:solidFill>
                <a:latin typeface="Comic Sans MS" pitchFamily="66" charset="0"/>
              </a:rPr>
              <a:t>1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145" name="Rectangle 34"/>
          <p:cNvSpPr>
            <a:spLocks noChangeAspect="1" noChangeArrowheads="1"/>
          </p:cNvSpPr>
          <p:nvPr/>
        </p:nvSpPr>
        <p:spPr bwMode="auto">
          <a:xfrm>
            <a:off x="6407100" y="4370238"/>
            <a:ext cx="1250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u="none" baseline="0">
                <a:solidFill>
                  <a:srgbClr val="231F20"/>
                </a:solidFill>
                <a:latin typeface="Comic Sans MS" pitchFamily="66" charset="0"/>
              </a:rPr>
              <a:t>0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146" name="Rectangle 35"/>
          <p:cNvSpPr>
            <a:spLocks noChangeAspect="1" noChangeArrowheads="1"/>
          </p:cNvSpPr>
          <p:nvPr/>
        </p:nvSpPr>
        <p:spPr bwMode="auto">
          <a:xfrm>
            <a:off x="6391225" y="3897163"/>
            <a:ext cx="1426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u="none" baseline="0">
                <a:solidFill>
                  <a:srgbClr val="231F20"/>
                </a:solidFill>
                <a:latin typeface="Comic Sans MS" pitchFamily="66" charset="0"/>
              </a:rPr>
              <a:t>T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147" name="Rectangle 36"/>
          <p:cNvSpPr>
            <a:spLocks noChangeAspect="1" noChangeArrowheads="1"/>
          </p:cNvSpPr>
          <p:nvPr/>
        </p:nvSpPr>
        <p:spPr bwMode="auto">
          <a:xfrm>
            <a:off x="6875412" y="4370238"/>
            <a:ext cx="99065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u="none" baseline="0">
                <a:solidFill>
                  <a:srgbClr val="231F20"/>
                </a:solidFill>
                <a:latin typeface="Comic Sans MS" pitchFamily="66" charset="0"/>
              </a:rPr>
              <a:t>No change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148" name="Rectangle 37"/>
          <p:cNvSpPr>
            <a:spLocks noChangeAspect="1" noChangeArrowheads="1"/>
          </p:cNvSpPr>
          <p:nvPr/>
        </p:nvSpPr>
        <p:spPr bwMode="auto">
          <a:xfrm>
            <a:off x="6875412" y="4736951"/>
            <a:ext cx="114133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u="none" baseline="0">
                <a:solidFill>
                  <a:srgbClr val="231F20"/>
                </a:solidFill>
                <a:latin typeface="Comic Sans MS" pitchFamily="66" charset="0"/>
              </a:rPr>
              <a:t>Complement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149" name="Rectangle 38"/>
          <p:cNvSpPr>
            <a:spLocks noChangeAspect="1" noChangeArrowheads="1"/>
          </p:cNvSpPr>
          <p:nvPr/>
        </p:nvSpPr>
        <p:spPr bwMode="auto">
          <a:xfrm>
            <a:off x="6875412" y="3897163"/>
            <a:ext cx="96981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u="none" baseline="0" dirty="0">
                <a:solidFill>
                  <a:srgbClr val="231F20"/>
                </a:solidFill>
                <a:latin typeface="Comic Sans MS" pitchFamily="66" charset="0"/>
              </a:rPr>
              <a:t>Operation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150" name="Rectangle 39"/>
          <p:cNvSpPr>
            <a:spLocks noChangeAspect="1" noChangeArrowheads="1"/>
          </p:cNvSpPr>
          <p:nvPr/>
        </p:nvSpPr>
        <p:spPr bwMode="auto">
          <a:xfrm>
            <a:off x="5243462" y="4736951"/>
            <a:ext cx="1795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 u="none" baseline="0">
                <a:solidFill>
                  <a:srgbClr val="231F20"/>
                </a:solidFill>
                <a:latin typeface="Comic Sans MS" pitchFamily="66" charset="0"/>
              </a:rPr>
              <a:t>Q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151" name="Rectangle 40"/>
          <p:cNvSpPr>
            <a:spLocks noChangeAspect="1" noChangeArrowheads="1"/>
          </p:cNvSpPr>
          <p:nvPr/>
        </p:nvSpPr>
        <p:spPr bwMode="auto">
          <a:xfrm>
            <a:off x="5403800" y="4736951"/>
            <a:ext cx="7534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u="none" baseline="0">
                <a:solidFill>
                  <a:srgbClr val="231F20"/>
                </a:solidFill>
                <a:latin typeface="Comic Sans MS" pitchFamily="66" charset="0"/>
              </a:rPr>
              <a:t>(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152" name="Rectangle 41"/>
          <p:cNvSpPr>
            <a:spLocks noChangeAspect="1" noChangeArrowheads="1"/>
          </p:cNvSpPr>
          <p:nvPr/>
        </p:nvSpPr>
        <p:spPr bwMode="auto">
          <a:xfrm>
            <a:off x="5480000" y="4736951"/>
            <a:ext cx="9618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 u="none" baseline="0">
                <a:solidFill>
                  <a:srgbClr val="231F20"/>
                </a:solidFill>
                <a:latin typeface="Comic Sans MS" pitchFamily="66" charset="0"/>
              </a:rPr>
              <a:t>t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153" name="Rectangle 42"/>
          <p:cNvSpPr>
            <a:spLocks noChangeAspect="1" noChangeArrowheads="1"/>
          </p:cNvSpPr>
          <p:nvPr/>
        </p:nvSpPr>
        <p:spPr bwMode="auto">
          <a:xfrm>
            <a:off x="5530800" y="4736951"/>
            <a:ext cx="7534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u="none" baseline="0">
                <a:solidFill>
                  <a:srgbClr val="231F20"/>
                </a:solidFill>
                <a:latin typeface="Comic Sans MS" pitchFamily="66" charset="0"/>
              </a:rPr>
              <a:t>)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154" name="Line 43"/>
          <p:cNvSpPr>
            <a:spLocks noChangeAspect="1" noChangeShapeType="1"/>
          </p:cNvSpPr>
          <p:nvPr/>
        </p:nvSpPr>
        <p:spPr bwMode="auto">
          <a:xfrm>
            <a:off x="5276800" y="4749651"/>
            <a:ext cx="133350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</p:spPr>
        <p:txBody>
          <a:bodyPr/>
          <a:lstStyle/>
          <a:p>
            <a:endParaRPr lang="tr-TR" sz="160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8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4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0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3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6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9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2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5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8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1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4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7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0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3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6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9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2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7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0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  <p:bldP spid="9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 animBg="1"/>
      <p:bldP spid="129" grpId="0"/>
      <p:bldP spid="130" grpId="0"/>
      <p:bldP spid="131" grpId="0"/>
      <p:bldP spid="132" grpId="0"/>
      <p:bldP spid="133" grpId="0"/>
      <p:bldP spid="134" grpId="0"/>
      <p:bldP spid="135" grpId="0" animBg="1"/>
      <p:bldP spid="136" grpId="0" animBg="1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Flip-flop Behavior Example</a:t>
            </a:r>
          </a:p>
        </p:txBody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38" y="1136650"/>
            <a:ext cx="8102600" cy="5027613"/>
          </a:xfrm>
        </p:spPr>
        <p:txBody>
          <a:bodyPr/>
          <a:lstStyle/>
          <a:p>
            <a:r>
              <a:rPr lang="en-US" sz="2400">
                <a:latin typeface="Comic Sans MS" pitchFamily="66" charset="0"/>
              </a:rPr>
              <a:t>Use the characteristic tables to find the output waveforms for the flip-flops shown: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420688" y="4792663"/>
            <a:ext cx="858837" cy="911225"/>
            <a:chOff x="1809" y="1811"/>
            <a:chExt cx="541" cy="574"/>
          </a:xfrm>
        </p:grpSpPr>
        <p:sp>
          <p:nvSpPr>
            <p:cNvPr id="881677" name="Rectangle 13"/>
            <p:cNvSpPr>
              <a:spLocks noChangeAspect="1" noChangeArrowheads="1"/>
            </p:cNvSpPr>
            <p:nvPr/>
          </p:nvSpPr>
          <p:spPr bwMode="auto">
            <a:xfrm>
              <a:off x="1918" y="1884"/>
              <a:ext cx="9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u="none" baseline="0">
                  <a:solidFill>
                    <a:srgbClr val="231F20"/>
                  </a:solidFill>
                  <a:latin typeface="Comic Sans MS" pitchFamily="66" charset="0"/>
                </a:rPr>
                <a:t>T</a:t>
              </a:r>
              <a:endParaRPr lang="en-US" sz="2800">
                <a:latin typeface="Comic Sans MS" pitchFamily="66" charset="0"/>
              </a:endParaRPr>
            </a:p>
          </p:txBody>
        </p:sp>
        <p:sp>
          <p:nvSpPr>
            <p:cNvPr id="881678" name="Rectangle 14"/>
            <p:cNvSpPr>
              <a:spLocks noChangeAspect="1" noChangeArrowheads="1"/>
            </p:cNvSpPr>
            <p:nvPr/>
          </p:nvSpPr>
          <p:spPr bwMode="auto">
            <a:xfrm>
              <a:off x="2019" y="2200"/>
              <a:ext cx="8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u="none" baseline="0">
                  <a:solidFill>
                    <a:srgbClr val="231F20"/>
                  </a:solidFill>
                  <a:latin typeface="Comic Sans MS" pitchFamily="66" charset="0"/>
                </a:rPr>
                <a:t>C</a:t>
              </a:r>
              <a:endParaRPr lang="en-US" sz="2800">
                <a:latin typeface="Comic Sans MS" pitchFamily="66" charset="0"/>
              </a:endParaRPr>
            </a:p>
          </p:txBody>
        </p:sp>
        <p:sp>
          <p:nvSpPr>
            <p:cNvPr id="881679" name="Freeform 15"/>
            <p:cNvSpPr>
              <a:spLocks noChangeAspect="1" noEditPoints="1"/>
            </p:cNvSpPr>
            <p:nvPr/>
          </p:nvSpPr>
          <p:spPr bwMode="auto">
            <a:xfrm>
              <a:off x="1809" y="1934"/>
              <a:ext cx="541" cy="316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108" y="416"/>
                </a:cxn>
                <a:cxn ang="0">
                  <a:pos x="0" y="0"/>
                </a:cxn>
                <a:cxn ang="0">
                  <a:pos x="108" y="0"/>
                </a:cxn>
                <a:cxn ang="0">
                  <a:pos x="604" y="0"/>
                </a:cxn>
                <a:cxn ang="0">
                  <a:pos x="712" y="0"/>
                </a:cxn>
              </a:cxnLst>
              <a:rect l="0" t="0" r="r" b="b"/>
              <a:pathLst>
                <a:path w="712" h="416">
                  <a:moveTo>
                    <a:pt x="0" y="416"/>
                  </a:moveTo>
                  <a:lnTo>
                    <a:pt x="108" y="416"/>
                  </a:lnTo>
                  <a:moveTo>
                    <a:pt x="0" y="0"/>
                  </a:moveTo>
                  <a:lnTo>
                    <a:pt x="108" y="0"/>
                  </a:lnTo>
                  <a:moveTo>
                    <a:pt x="604" y="0"/>
                  </a:moveTo>
                  <a:lnTo>
                    <a:pt x="712" y="0"/>
                  </a:lnTo>
                </a:path>
              </a:pathLst>
            </a:custGeom>
            <a:noFill/>
            <a:ln w="15875" cap="flat">
              <a:solidFill>
                <a:srgbClr val="231F2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81680" name="Freeform 16"/>
            <p:cNvSpPr>
              <a:spLocks noChangeAspect="1" noEditPoints="1"/>
            </p:cNvSpPr>
            <p:nvPr/>
          </p:nvSpPr>
          <p:spPr bwMode="auto">
            <a:xfrm>
              <a:off x="1885" y="1811"/>
              <a:ext cx="459" cy="574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378"/>
                </a:cxn>
                <a:cxn ang="0">
                  <a:pos x="250" y="378"/>
                </a:cxn>
                <a:cxn ang="0">
                  <a:pos x="250" y="0"/>
                </a:cxn>
                <a:cxn ang="0">
                  <a:pos x="1" y="0"/>
                </a:cxn>
                <a:cxn ang="0">
                  <a:pos x="302" y="292"/>
                </a:cxn>
                <a:cxn ang="0">
                  <a:pos x="277" y="317"/>
                </a:cxn>
                <a:cxn ang="0">
                  <a:pos x="252" y="292"/>
                </a:cxn>
                <a:cxn ang="0">
                  <a:pos x="277" y="267"/>
                </a:cxn>
                <a:cxn ang="0">
                  <a:pos x="302" y="292"/>
                </a:cxn>
                <a:cxn ang="0">
                  <a:pos x="0" y="270"/>
                </a:cxn>
                <a:cxn ang="0">
                  <a:pos x="61" y="290"/>
                </a:cxn>
                <a:cxn ang="0">
                  <a:pos x="1" y="314"/>
                </a:cxn>
              </a:cxnLst>
              <a:rect l="0" t="0" r="r" b="b"/>
              <a:pathLst>
                <a:path w="302" h="378">
                  <a:moveTo>
                    <a:pt x="1" y="0"/>
                  </a:moveTo>
                  <a:cubicBezTo>
                    <a:pt x="1" y="378"/>
                    <a:pt x="1" y="378"/>
                    <a:pt x="1" y="378"/>
                  </a:cubicBezTo>
                  <a:cubicBezTo>
                    <a:pt x="250" y="378"/>
                    <a:pt x="250" y="378"/>
                    <a:pt x="250" y="378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302" y="292"/>
                  </a:moveTo>
                  <a:cubicBezTo>
                    <a:pt x="302" y="306"/>
                    <a:pt x="290" y="317"/>
                    <a:pt x="277" y="317"/>
                  </a:cubicBezTo>
                  <a:cubicBezTo>
                    <a:pt x="263" y="317"/>
                    <a:pt x="252" y="306"/>
                    <a:pt x="252" y="292"/>
                  </a:cubicBezTo>
                  <a:cubicBezTo>
                    <a:pt x="252" y="278"/>
                    <a:pt x="263" y="267"/>
                    <a:pt x="277" y="267"/>
                  </a:cubicBezTo>
                  <a:cubicBezTo>
                    <a:pt x="290" y="267"/>
                    <a:pt x="302" y="278"/>
                    <a:pt x="302" y="292"/>
                  </a:cubicBezTo>
                  <a:moveTo>
                    <a:pt x="0" y="270"/>
                  </a:moveTo>
                  <a:cubicBezTo>
                    <a:pt x="61" y="290"/>
                    <a:pt x="61" y="290"/>
                    <a:pt x="61" y="290"/>
                  </a:cubicBezTo>
                  <a:cubicBezTo>
                    <a:pt x="1" y="314"/>
                    <a:pt x="1" y="314"/>
                    <a:pt x="1" y="314"/>
                  </a:cubicBezTo>
                </a:path>
              </a:pathLst>
            </a:custGeom>
            <a:noFill/>
            <a:ln w="31750" cap="flat">
              <a:solidFill>
                <a:schemeClr val="hlink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sp>
        <p:nvSpPr>
          <p:cNvPr id="881704" name="Line 40"/>
          <p:cNvSpPr>
            <a:spLocks noChangeShapeType="1"/>
          </p:cNvSpPr>
          <p:nvPr/>
        </p:nvSpPr>
        <p:spPr bwMode="auto">
          <a:xfrm>
            <a:off x="4214813" y="2576513"/>
            <a:ext cx="85725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81705" name="Line 41"/>
          <p:cNvSpPr>
            <a:spLocks noChangeShapeType="1"/>
          </p:cNvSpPr>
          <p:nvPr/>
        </p:nvSpPr>
        <p:spPr bwMode="auto">
          <a:xfrm>
            <a:off x="4300538" y="2581275"/>
            <a:ext cx="0" cy="1143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81721" name="Line 57"/>
          <p:cNvSpPr>
            <a:spLocks noChangeShapeType="1"/>
          </p:cNvSpPr>
          <p:nvPr/>
        </p:nvSpPr>
        <p:spPr bwMode="auto">
          <a:xfrm>
            <a:off x="1625600" y="3095625"/>
            <a:ext cx="200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81722" name="Line 58"/>
          <p:cNvSpPr>
            <a:spLocks noChangeShapeType="1"/>
          </p:cNvSpPr>
          <p:nvPr/>
        </p:nvSpPr>
        <p:spPr bwMode="auto">
          <a:xfrm>
            <a:off x="1835150" y="2847975"/>
            <a:ext cx="571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grpSp>
        <p:nvGrpSpPr>
          <p:cNvPr id="3" name="Group 115"/>
          <p:cNvGrpSpPr>
            <a:grpSpLocks/>
          </p:cNvGrpSpPr>
          <p:nvPr/>
        </p:nvGrpSpPr>
        <p:grpSpPr bwMode="auto">
          <a:xfrm>
            <a:off x="1635125" y="2206625"/>
            <a:ext cx="5946775" cy="284163"/>
            <a:chOff x="1030" y="1390"/>
            <a:chExt cx="3746" cy="179"/>
          </a:xfrm>
        </p:grpSpPr>
        <p:grpSp>
          <p:nvGrpSpPr>
            <p:cNvPr id="4" name="Group 85"/>
            <p:cNvGrpSpPr>
              <a:grpSpLocks/>
            </p:cNvGrpSpPr>
            <p:nvPr/>
          </p:nvGrpSpPr>
          <p:grpSpPr bwMode="auto">
            <a:xfrm>
              <a:off x="1030" y="1390"/>
              <a:ext cx="938" cy="179"/>
              <a:chOff x="1030" y="1390"/>
              <a:chExt cx="938" cy="179"/>
            </a:xfrm>
          </p:grpSpPr>
          <p:sp>
            <p:nvSpPr>
              <p:cNvPr id="881718" name="Line 54"/>
              <p:cNvSpPr>
                <a:spLocks noChangeShapeType="1"/>
              </p:cNvSpPr>
              <p:nvPr/>
            </p:nvSpPr>
            <p:spPr bwMode="auto">
              <a:xfrm>
                <a:off x="1030" y="156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881719" name="Line 55"/>
              <p:cNvSpPr>
                <a:spLocks noChangeShapeType="1"/>
              </p:cNvSpPr>
              <p:nvPr/>
            </p:nvSpPr>
            <p:spPr bwMode="auto">
              <a:xfrm>
                <a:off x="1256" y="139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881720" name="Line 56"/>
              <p:cNvSpPr>
                <a:spLocks noChangeShapeType="1"/>
              </p:cNvSpPr>
              <p:nvPr/>
            </p:nvSpPr>
            <p:spPr bwMode="auto">
              <a:xfrm>
                <a:off x="1488" y="139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881723" name="Line 59"/>
              <p:cNvSpPr>
                <a:spLocks noChangeShapeType="1"/>
              </p:cNvSpPr>
              <p:nvPr/>
            </p:nvSpPr>
            <p:spPr bwMode="auto">
              <a:xfrm flipV="1">
                <a:off x="1267" y="1390"/>
                <a:ext cx="0" cy="1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881724" name="Line 60"/>
              <p:cNvSpPr>
                <a:spLocks noChangeShapeType="1"/>
              </p:cNvSpPr>
              <p:nvPr/>
            </p:nvSpPr>
            <p:spPr bwMode="auto">
              <a:xfrm flipV="1">
                <a:off x="1720" y="1393"/>
                <a:ext cx="0" cy="1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881725" name="Line 61"/>
              <p:cNvSpPr>
                <a:spLocks noChangeShapeType="1"/>
              </p:cNvSpPr>
              <p:nvPr/>
            </p:nvSpPr>
            <p:spPr bwMode="auto">
              <a:xfrm>
                <a:off x="1728" y="156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</p:grpSp>
        <p:grpSp>
          <p:nvGrpSpPr>
            <p:cNvPr id="5" name="Group 63"/>
            <p:cNvGrpSpPr>
              <a:grpSpLocks/>
            </p:cNvGrpSpPr>
            <p:nvPr/>
          </p:nvGrpSpPr>
          <p:grpSpPr bwMode="auto">
            <a:xfrm>
              <a:off x="1969" y="1390"/>
              <a:ext cx="938" cy="179"/>
              <a:chOff x="1030" y="1390"/>
              <a:chExt cx="938" cy="179"/>
            </a:xfrm>
          </p:grpSpPr>
          <p:sp>
            <p:nvSpPr>
              <p:cNvPr id="881728" name="Line 64"/>
              <p:cNvSpPr>
                <a:spLocks noChangeShapeType="1"/>
              </p:cNvSpPr>
              <p:nvPr/>
            </p:nvSpPr>
            <p:spPr bwMode="auto">
              <a:xfrm>
                <a:off x="1030" y="156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881729" name="Line 65"/>
              <p:cNvSpPr>
                <a:spLocks noChangeShapeType="1"/>
              </p:cNvSpPr>
              <p:nvPr/>
            </p:nvSpPr>
            <p:spPr bwMode="auto">
              <a:xfrm>
                <a:off x="1256" y="139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881730" name="Line 66"/>
              <p:cNvSpPr>
                <a:spLocks noChangeShapeType="1"/>
              </p:cNvSpPr>
              <p:nvPr/>
            </p:nvSpPr>
            <p:spPr bwMode="auto">
              <a:xfrm>
                <a:off x="1488" y="139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881731" name="Line 67"/>
              <p:cNvSpPr>
                <a:spLocks noChangeShapeType="1"/>
              </p:cNvSpPr>
              <p:nvPr/>
            </p:nvSpPr>
            <p:spPr bwMode="auto">
              <a:xfrm flipV="1">
                <a:off x="1267" y="1390"/>
                <a:ext cx="0" cy="1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881732" name="Line 68"/>
              <p:cNvSpPr>
                <a:spLocks noChangeShapeType="1"/>
              </p:cNvSpPr>
              <p:nvPr/>
            </p:nvSpPr>
            <p:spPr bwMode="auto">
              <a:xfrm flipV="1">
                <a:off x="1720" y="1393"/>
                <a:ext cx="0" cy="1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881733" name="Line 69"/>
              <p:cNvSpPr>
                <a:spLocks noChangeShapeType="1"/>
              </p:cNvSpPr>
              <p:nvPr/>
            </p:nvSpPr>
            <p:spPr bwMode="auto">
              <a:xfrm>
                <a:off x="1728" y="156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</p:grpSp>
        <p:grpSp>
          <p:nvGrpSpPr>
            <p:cNvPr id="6" name="Group 70"/>
            <p:cNvGrpSpPr>
              <a:grpSpLocks/>
            </p:cNvGrpSpPr>
            <p:nvPr/>
          </p:nvGrpSpPr>
          <p:grpSpPr bwMode="auto">
            <a:xfrm>
              <a:off x="2902" y="1390"/>
              <a:ext cx="938" cy="179"/>
              <a:chOff x="1030" y="1390"/>
              <a:chExt cx="938" cy="179"/>
            </a:xfrm>
          </p:grpSpPr>
          <p:sp>
            <p:nvSpPr>
              <p:cNvPr id="881735" name="Line 71"/>
              <p:cNvSpPr>
                <a:spLocks noChangeShapeType="1"/>
              </p:cNvSpPr>
              <p:nvPr/>
            </p:nvSpPr>
            <p:spPr bwMode="auto">
              <a:xfrm>
                <a:off x="1030" y="156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881736" name="Line 72"/>
              <p:cNvSpPr>
                <a:spLocks noChangeShapeType="1"/>
              </p:cNvSpPr>
              <p:nvPr/>
            </p:nvSpPr>
            <p:spPr bwMode="auto">
              <a:xfrm>
                <a:off x="1256" y="139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881737" name="Line 73"/>
              <p:cNvSpPr>
                <a:spLocks noChangeShapeType="1"/>
              </p:cNvSpPr>
              <p:nvPr/>
            </p:nvSpPr>
            <p:spPr bwMode="auto">
              <a:xfrm>
                <a:off x="1488" y="139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881738" name="Line 74"/>
              <p:cNvSpPr>
                <a:spLocks noChangeShapeType="1"/>
              </p:cNvSpPr>
              <p:nvPr/>
            </p:nvSpPr>
            <p:spPr bwMode="auto">
              <a:xfrm flipV="1">
                <a:off x="1267" y="1390"/>
                <a:ext cx="0" cy="1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881739" name="Line 75"/>
              <p:cNvSpPr>
                <a:spLocks noChangeShapeType="1"/>
              </p:cNvSpPr>
              <p:nvPr/>
            </p:nvSpPr>
            <p:spPr bwMode="auto">
              <a:xfrm flipV="1">
                <a:off x="1720" y="1393"/>
                <a:ext cx="0" cy="1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881740" name="Line 76"/>
              <p:cNvSpPr>
                <a:spLocks noChangeShapeType="1"/>
              </p:cNvSpPr>
              <p:nvPr/>
            </p:nvSpPr>
            <p:spPr bwMode="auto">
              <a:xfrm>
                <a:off x="1728" y="156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</p:grpSp>
        <p:grpSp>
          <p:nvGrpSpPr>
            <p:cNvPr id="7" name="Group 77"/>
            <p:cNvGrpSpPr>
              <a:grpSpLocks/>
            </p:cNvGrpSpPr>
            <p:nvPr/>
          </p:nvGrpSpPr>
          <p:grpSpPr bwMode="auto">
            <a:xfrm>
              <a:off x="3838" y="1390"/>
              <a:ext cx="938" cy="179"/>
              <a:chOff x="1030" y="1390"/>
              <a:chExt cx="938" cy="179"/>
            </a:xfrm>
          </p:grpSpPr>
          <p:sp>
            <p:nvSpPr>
              <p:cNvPr id="881742" name="Line 78"/>
              <p:cNvSpPr>
                <a:spLocks noChangeShapeType="1"/>
              </p:cNvSpPr>
              <p:nvPr/>
            </p:nvSpPr>
            <p:spPr bwMode="auto">
              <a:xfrm>
                <a:off x="1030" y="156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881743" name="Line 79"/>
              <p:cNvSpPr>
                <a:spLocks noChangeShapeType="1"/>
              </p:cNvSpPr>
              <p:nvPr/>
            </p:nvSpPr>
            <p:spPr bwMode="auto">
              <a:xfrm>
                <a:off x="1256" y="139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881744" name="Line 80"/>
              <p:cNvSpPr>
                <a:spLocks noChangeShapeType="1"/>
              </p:cNvSpPr>
              <p:nvPr/>
            </p:nvSpPr>
            <p:spPr bwMode="auto">
              <a:xfrm>
                <a:off x="1488" y="139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881745" name="Line 81"/>
              <p:cNvSpPr>
                <a:spLocks noChangeShapeType="1"/>
              </p:cNvSpPr>
              <p:nvPr/>
            </p:nvSpPr>
            <p:spPr bwMode="auto">
              <a:xfrm flipV="1">
                <a:off x="1267" y="1390"/>
                <a:ext cx="0" cy="1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881746" name="Line 82"/>
              <p:cNvSpPr>
                <a:spLocks noChangeShapeType="1"/>
              </p:cNvSpPr>
              <p:nvPr/>
            </p:nvSpPr>
            <p:spPr bwMode="auto">
              <a:xfrm flipV="1">
                <a:off x="1720" y="1393"/>
                <a:ext cx="0" cy="1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881747" name="Line 83"/>
              <p:cNvSpPr>
                <a:spLocks noChangeShapeType="1"/>
              </p:cNvSpPr>
              <p:nvPr/>
            </p:nvSpPr>
            <p:spPr bwMode="auto">
              <a:xfrm>
                <a:off x="1728" y="156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</p:grpSp>
      </p:grpSp>
      <p:sp>
        <p:nvSpPr>
          <p:cNvPr id="881748" name="Line 84"/>
          <p:cNvSpPr>
            <a:spLocks noChangeShapeType="1"/>
          </p:cNvSpPr>
          <p:nvPr/>
        </p:nvSpPr>
        <p:spPr bwMode="auto">
          <a:xfrm flipV="1">
            <a:off x="1835150" y="2835275"/>
            <a:ext cx="0" cy="279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81750" name="Line 86"/>
          <p:cNvSpPr>
            <a:spLocks noChangeShapeType="1"/>
          </p:cNvSpPr>
          <p:nvPr/>
        </p:nvSpPr>
        <p:spPr bwMode="auto">
          <a:xfrm flipV="1">
            <a:off x="2387600" y="2835275"/>
            <a:ext cx="0" cy="279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81751" name="Line 87"/>
          <p:cNvSpPr>
            <a:spLocks noChangeShapeType="1"/>
          </p:cNvSpPr>
          <p:nvPr/>
        </p:nvSpPr>
        <p:spPr bwMode="auto">
          <a:xfrm>
            <a:off x="2400300" y="3095625"/>
            <a:ext cx="1495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81752" name="Line 88"/>
          <p:cNvSpPr>
            <a:spLocks noChangeShapeType="1"/>
          </p:cNvSpPr>
          <p:nvPr/>
        </p:nvSpPr>
        <p:spPr bwMode="auto">
          <a:xfrm flipV="1">
            <a:off x="3883025" y="2835275"/>
            <a:ext cx="0" cy="279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81753" name="Line 89"/>
          <p:cNvSpPr>
            <a:spLocks noChangeShapeType="1"/>
          </p:cNvSpPr>
          <p:nvPr/>
        </p:nvSpPr>
        <p:spPr bwMode="auto">
          <a:xfrm flipV="1">
            <a:off x="5349875" y="2835275"/>
            <a:ext cx="0" cy="279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81754" name="Line 90"/>
          <p:cNvSpPr>
            <a:spLocks noChangeShapeType="1"/>
          </p:cNvSpPr>
          <p:nvPr/>
        </p:nvSpPr>
        <p:spPr bwMode="auto">
          <a:xfrm>
            <a:off x="3876675" y="2847975"/>
            <a:ext cx="1466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81755" name="Line 91"/>
          <p:cNvSpPr>
            <a:spLocks noChangeShapeType="1"/>
          </p:cNvSpPr>
          <p:nvPr/>
        </p:nvSpPr>
        <p:spPr bwMode="auto">
          <a:xfrm>
            <a:off x="5362575" y="3095625"/>
            <a:ext cx="2257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81756" name="Text Box 92"/>
          <p:cNvSpPr txBox="1">
            <a:spLocks noChangeArrowheads="1"/>
          </p:cNvSpPr>
          <p:nvPr/>
        </p:nvSpPr>
        <p:spPr bwMode="auto">
          <a:xfrm>
            <a:off x="854075" y="2124075"/>
            <a:ext cx="828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u="none" baseline="0">
                <a:latin typeface="Comic Sans MS" pitchFamily="66" charset="0"/>
              </a:rPr>
              <a:t>Clock</a:t>
            </a:r>
          </a:p>
        </p:txBody>
      </p:sp>
      <p:sp>
        <p:nvSpPr>
          <p:cNvPr id="881757" name="Text Box 93"/>
          <p:cNvSpPr txBox="1">
            <a:spLocks noChangeArrowheads="1"/>
          </p:cNvSpPr>
          <p:nvPr/>
        </p:nvSpPr>
        <p:spPr bwMode="auto">
          <a:xfrm>
            <a:off x="899592" y="2755900"/>
            <a:ext cx="8117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u="none" baseline="0">
                <a:latin typeface="Comic Sans MS" pitchFamily="66" charset="0"/>
              </a:rPr>
              <a:t>D,T</a:t>
            </a:r>
          </a:p>
        </p:txBody>
      </p:sp>
      <p:grpSp>
        <p:nvGrpSpPr>
          <p:cNvPr id="8" name="Group 114"/>
          <p:cNvGrpSpPr>
            <a:grpSpLocks/>
          </p:cNvGrpSpPr>
          <p:nvPr/>
        </p:nvGrpSpPr>
        <p:grpSpPr bwMode="auto">
          <a:xfrm>
            <a:off x="1654175" y="3797300"/>
            <a:ext cx="5981700" cy="298450"/>
            <a:chOff x="1042" y="2362"/>
            <a:chExt cx="3768" cy="188"/>
          </a:xfrm>
        </p:grpSpPr>
        <p:sp>
          <p:nvSpPr>
            <p:cNvPr id="881758" name="Line 94"/>
            <p:cNvSpPr>
              <a:spLocks noChangeShapeType="1"/>
            </p:cNvSpPr>
            <p:nvPr/>
          </p:nvSpPr>
          <p:spPr bwMode="auto">
            <a:xfrm>
              <a:off x="1042" y="2538"/>
              <a:ext cx="30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81759" name="Line 95"/>
            <p:cNvSpPr>
              <a:spLocks noChangeShapeType="1"/>
            </p:cNvSpPr>
            <p:nvPr/>
          </p:nvSpPr>
          <p:spPr bwMode="auto">
            <a:xfrm flipV="1">
              <a:off x="1330" y="2362"/>
              <a:ext cx="0" cy="17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81760" name="Line 96"/>
            <p:cNvSpPr>
              <a:spLocks noChangeShapeType="1"/>
            </p:cNvSpPr>
            <p:nvPr/>
          </p:nvSpPr>
          <p:spPr bwMode="auto">
            <a:xfrm>
              <a:off x="1330" y="2370"/>
              <a:ext cx="94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81761" name="Line 97"/>
            <p:cNvSpPr>
              <a:spLocks noChangeShapeType="1"/>
            </p:cNvSpPr>
            <p:nvPr/>
          </p:nvSpPr>
          <p:spPr bwMode="auto">
            <a:xfrm flipV="1">
              <a:off x="2280" y="2362"/>
              <a:ext cx="0" cy="17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81762" name="Line 98"/>
            <p:cNvSpPr>
              <a:spLocks noChangeShapeType="1"/>
            </p:cNvSpPr>
            <p:nvPr/>
          </p:nvSpPr>
          <p:spPr bwMode="auto">
            <a:xfrm>
              <a:off x="2272" y="2538"/>
              <a:ext cx="94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81763" name="Line 99"/>
            <p:cNvSpPr>
              <a:spLocks noChangeShapeType="1"/>
            </p:cNvSpPr>
            <p:nvPr/>
          </p:nvSpPr>
          <p:spPr bwMode="auto">
            <a:xfrm flipV="1">
              <a:off x="3220" y="2374"/>
              <a:ext cx="0" cy="17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81764" name="Line 100"/>
            <p:cNvSpPr>
              <a:spLocks noChangeShapeType="1"/>
            </p:cNvSpPr>
            <p:nvPr/>
          </p:nvSpPr>
          <p:spPr bwMode="auto">
            <a:xfrm flipV="1">
              <a:off x="4170" y="2374"/>
              <a:ext cx="0" cy="17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81765" name="Line 101"/>
            <p:cNvSpPr>
              <a:spLocks noChangeShapeType="1"/>
            </p:cNvSpPr>
            <p:nvPr/>
          </p:nvSpPr>
          <p:spPr bwMode="auto">
            <a:xfrm>
              <a:off x="3220" y="2382"/>
              <a:ext cx="94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81766" name="Line 102"/>
            <p:cNvSpPr>
              <a:spLocks noChangeShapeType="1"/>
            </p:cNvSpPr>
            <p:nvPr/>
          </p:nvSpPr>
          <p:spPr bwMode="auto">
            <a:xfrm>
              <a:off x="4162" y="2538"/>
              <a:ext cx="64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grpSp>
        <p:nvGrpSpPr>
          <p:cNvPr id="9" name="Group 116"/>
          <p:cNvGrpSpPr>
            <a:grpSpLocks/>
          </p:cNvGrpSpPr>
          <p:nvPr/>
        </p:nvGrpSpPr>
        <p:grpSpPr bwMode="auto">
          <a:xfrm>
            <a:off x="1606550" y="4883150"/>
            <a:ext cx="5981700" cy="298450"/>
            <a:chOff x="1012" y="3076"/>
            <a:chExt cx="3768" cy="188"/>
          </a:xfrm>
        </p:grpSpPr>
        <p:sp>
          <p:nvSpPr>
            <p:cNvPr id="881769" name="Line 105"/>
            <p:cNvSpPr>
              <a:spLocks noChangeShapeType="1"/>
            </p:cNvSpPr>
            <p:nvPr/>
          </p:nvSpPr>
          <p:spPr bwMode="auto">
            <a:xfrm>
              <a:off x="1012" y="3252"/>
              <a:ext cx="30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81770" name="Line 106"/>
            <p:cNvSpPr>
              <a:spLocks noChangeShapeType="1"/>
            </p:cNvSpPr>
            <p:nvPr/>
          </p:nvSpPr>
          <p:spPr bwMode="auto">
            <a:xfrm flipV="1">
              <a:off x="1300" y="3076"/>
              <a:ext cx="0" cy="17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81771" name="Line 107"/>
            <p:cNvSpPr>
              <a:spLocks noChangeShapeType="1"/>
            </p:cNvSpPr>
            <p:nvPr/>
          </p:nvSpPr>
          <p:spPr bwMode="auto">
            <a:xfrm>
              <a:off x="1300" y="3084"/>
              <a:ext cx="94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81773" name="Line 109"/>
            <p:cNvSpPr>
              <a:spLocks noChangeShapeType="1"/>
            </p:cNvSpPr>
            <p:nvPr/>
          </p:nvSpPr>
          <p:spPr bwMode="auto">
            <a:xfrm>
              <a:off x="2242" y="3084"/>
              <a:ext cx="94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81774" name="Line 110"/>
            <p:cNvSpPr>
              <a:spLocks noChangeShapeType="1"/>
            </p:cNvSpPr>
            <p:nvPr/>
          </p:nvSpPr>
          <p:spPr bwMode="auto">
            <a:xfrm flipV="1">
              <a:off x="3178" y="3088"/>
              <a:ext cx="0" cy="17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81776" name="Line 112"/>
            <p:cNvSpPr>
              <a:spLocks noChangeShapeType="1"/>
            </p:cNvSpPr>
            <p:nvPr/>
          </p:nvSpPr>
          <p:spPr bwMode="auto">
            <a:xfrm>
              <a:off x="3190" y="3252"/>
              <a:ext cx="94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81777" name="Line 113"/>
            <p:cNvSpPr>
              <a:spLocks noChangeShapeType="1"/>
            </p:cNvSpPr>
            <p:nvPr/>
          </p:nvSpPr>
          <p:spPr bwMode="auto">
            <a:xfrm>
              <a:off x="4132" y="3252"/>
              <a:ext cx="64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sp>
        <p:nvSpPr>
          <p:cNvPr id="881781" name="Text Box 117"/>
          <p:cNvSpPr txBox="1">
            <a:spLocks noChangeArrowheads="1"/>
          </p:cNvSpPr>
          <p:nvPr/>
        </p:nvSpPr>
        <p:spPr bwMode="auto">
          <a:xfrm>
            <a:off x="1195636" y="3676650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u="none" baseline="0" dirty="0">
                <a:latin typeface="Comic Sans MS" pitchFamily="66" charset="0"/>
              </a:rPr>
              <a:t>Q</a:t>
            </a:r>
            <a:r>
              <a:rPr lang="en-US" sz="2000" b="1" u="none" dirty="0">
                <a:latin typeface="Comic Sans MS" pitchFamily="66" charset="0"/>
              </a:rPr>
              <a:t>D</a:t>
            </a:r>
          </a:p>
        </p:txBody>
      </p:sp>
      <p:sp>
        <p:nvSpPr>
          <p:cNvPr id="881782" name="Text Box 118"/>
          <p:cNvSpPr txBox="1">
            <a:spLocks noChangeArrowheads="1"/>
          </p:cNvSpPr>
          <p:nvPr/>
        </p:nvSpPr>
        <p:spPr bwMode="auto">
          <a:xfrm>
            <a:off x="1228725" y="4754563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u="none" baseline="0">
                <a:latin typeface="Comic Sans MS" pitchFamily="66" charset="0"/>
              </a:rPr>
              <a:t>Q</a:t>
            </a:r>
            <a:r>
              <a:rPr lang="en-US" sz="2000" b="1" u="none">
                <a:latin typeface="Comic Sans MS" pitchFamily="66" charset="0"/>
              </a:rPr>
              <a:t>T</a:t>
            </a:r>
          </a:p>
        </p:txBody>
      </p:sp>
      <p:grpSp>
        <p:nvGrpSpPr>
          <p:cNvPr id="10" name="Group 122"/>
          <p:cNvGrpSpPr>
            <a:grpSpLocks/>
          </p:cNvGrpSpPr>
          <p:nvPr/>
        </p:nvGrpSpPr>
        <p:grpSpPr bwMode="auto">
          <a:xfrm>
            <a:off x="395536" y="3629025"/>
            <a:ext cx="838200" cy="914400"/>
            <a:chOff x="276" y="2286"/>
            <a:chExt cx="528" cy="576"/>
          </a:xfrm>
        </p:grpSpPr>
        <p:grpSp>
          <p:nvGrpSpPr>
            <p:cNvPr id="11" name="Group 53"/>
            <p:cNvGrpSpPr>
              <a:grpSpLocks/>
            </p:cNvGrpSpPr>
            <p:nvPr/>
          </p:nvGrpSpPr>
          <p:grpSpPr bwMode="auto">
            <a:xfrm>
              <a:off x="352" y="2286"/>
              <a:ext cx="446" cy="576"/>
              <a:chOff x="360" y="1766"/>
              <a:chExt cx="446" cy="576"/>
            </a:xfrm>
          </p:grpSpPr>
          <p:sp>
            <p:nvSpPr>
              <p:cNvPr id="881669" name="Rectangle 5"/>
              <p:cNvSpPr>
                <a:spLocks noChangeAspect="1" noChangeArrowheads="1"/>
              </p:cNvSpPr>
              <p:nvPr/>
            </p:nvSpPr>
            <p:spPr bwMode="auto">
              <a:xfrm>
                <a:off x="360" y="1766"/>
                <a:ext cx="373" cy="576"/>
              </a:xfrm>
              <a:prstGeom prst="rect">
                <a:avLst/>
              </a:prstGeom>
              <a:solidFill>
                <a:srgbClr val="FFFFFF"/>
              </a:solidFill>
              <a:ln w="23813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881670" name="Oval 6"/>
              <p:cNvSpPr>
                <a:spLocks noChangeAspect="1" noChangeArrowheads="1"/>
              </p:cNvSpPr>
              <p:nvPr/>
            </p:nvSpPr>
            <p:spPr bwMode="auto">
              <a:xfrm>
                <a:off x="725" y="2177"/>
                <a:ext cx="81" cy="82"/>
              </a:xfrm>
              <a:prstGeom prst="ellipse">
                <a:avLst/>
              </a:prstGeom>
              <a:solidFill>
                <a:srgbClr val="FFFFFF"/>
              </a:solidFill>
              <a:ln w="23876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881671" name="Freeform 7"/>
              <p:cNvSpPr>
                <a:spLocks noChangeAspect="1"/>
              </p:cNvSpPr>
              <p:nvPr/>
            </p:nvSpPr>
            <p:spPr bwMode="auto">
              <a:xfrm>
                <a:off x="360" y="2184"/>
                <a:ext cx="110" cy="7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6" y="47"/>
                  </a:cxn>
                  <a:cxn ang="0">
                    <a:pos x="0" y="109"/>
                  </a:cxn>
                </a:cxnLst>
                <a:rect l="0" t="0" r="r" b="b"/>
                <a:pathLst>
                  <a:path w="156" h="109">
                    <a:moveTo>
                      <a:pt x="0" y="0"/>
                    </a:moveTo>
                    <a:lnTo>
                      <a:pt x="156" y="47"/>
                    </a:lnTo>
                    <a:lnTo>
                      <a:pt x="0" y="109"/>
                    </a:lnTo>
                  </a:path>
                </a:pathLst>
              </a:custGeom>
              <a:noFill/>
              <a:ln w="23813" cap="flat">
                <a:solidFill>
                  <a:schemeClr val="hlink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881672" name="Rectangle 8"/>
              <p:cNvSpPr>
                <a:spLocks noChangeAspect="1" noChangeArrowheads="1"/>
              </p:cNvSpPr>
              <p:nvPr/>
            </p:nvSpPr>
            <p:spPr bwMode="auto">
              <a:xfrm>
                <a:off x="383" y="1863"/>
                <a:ext cx="93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 u="none" baseline="0">
                    <a:solidFill>
                      <a:srgbClr val="000000"/>
                    </a:solidFill>
                    <a:latin typeface="Comic Sans MS" pitchFamily="66" charset="0"/>
                  </a:rPr>
                  <a:t>D</a:t>
                </a:r>
                <a:endParaRPr lang="en-US" sz="3200" b="1">
                  <a:latin typeface="Comic Sans MS" pitchFamily="66" charset="0"/>
                </a:endParaRPr>
              </a:p>
            </p:txBody>
          </p:sp>
          <p:sp>
            <p:nvSpPr>
              <p:cNvPr id="881673" name="Rectangle 9"/>
              <p:cNvSpPr>
                <a:spLocks noChangeAspect="1" noChangeArrowheads="1"/>
              </p:cNvSpPr>
              <p:nvPr/>
            </p:nvSpPr>
            <p:spPr bwMode="auto">
              <a:xfrm>
                <a:off x="493" y="2160"/>
                <a:ext cx="80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 u="none" baseline="0">
                    <a:solidFill>
                      <a:srgbClr val="000000"/>
                    </a:solidFill>
                    <a:latin typeface="Comic Sans MS" pitchFamily="66" charset="0"/>
                  </a:rPr>
                  <a:t>C</a:t>
                </a:r>
                <a:endParaRPr lang="en-US" sz="3200" b="1">
                  <a:latin typeface="Comic Sans MS" pitchFamily="66" charset="0"/>
                </a:endParaRPr>
              </a:p>
            </p:txBody>
          </p:sp>
        </p:grpSp>
        <p:sp>
          <p:nvSpPr>
            <p:cNvPr id="881783" name="Line 119"/>
            <p:cNvSpPr>
              <a:spLocks noChangeShapeType="1"/>
            </p:cNvSpPr>
            <p:nvPr/>
          </p:nvSpPr>
          <p:spPr bwMode="auto">
            <a:xfrm>
              <a:off x="726" y="2472"/>
              <a:ext cx="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81784" name="Line 120"/>
            <p:cNvSpPr>
              <a:spLocks noChangeShapeType="1"/>
            </p:cNvSpPr>
            <p:nvPr/>
          </p:nvSpPr>
          <p:spPr bwMode="auto">
            <a:xfrm>
              <a:off x="276" y="2466"/>
              <a:ext cx="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81785" name="Line 121"/>
            <p:cNvSpPr>
              <a:spLocks noChangeShapeType="1"/>
            </p:cNvSpPr>
            <p:nvPr/>
          </p:nvSpPr>
          <p:spPr bwMode="auto">
            <a:xfrm>
              <a:off x="276" y="2748"/>
              <a:ext cx="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sp>
        <p:nvSpPr>
          <p:cNvPr id="881787" name="Line 123"/>
          <p:cNvSpPr>
            <a:spLocks noChangeShapeType="1"/>
          </p:cNvSpPr>
          <p:nvPr/>
        </p:nvSpPr>
        <p:spPr bwMode="auto">
          <a:xfrm>
            <a:off x="1993900" y="2451100"/>
            <a:ext cx="0" cy="28575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81788" name="Line 124"/>
          <p:cNvSpPr>
            <a:spLocks noChangeShapeType="1"/>
          </p:cNvSpPr>
          <p:nvPr/>
        </p:nvSpPr>
        <p:spPr bwMode="auto">
          <a:xfrm>
            <a:off x="3505200" y="2476500"/>
            <a:ext cx="0" cy="28575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81789" name="Line 125"/>
          <p:cNvSpPr>
            <a:spLocks noChangeShapeType="1"/>
          </p:cNvSpPr>
          <p:nvPr/>
        </p:nvSpPr>
        <p:spPr bwMode="auto">
          <a:xfrm>
            <a:off x="4953000" y="2476500"/>
            <a:ext cx="0" cy="28575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81790" name="Line 126"/>
          <p:cNvSpPr>
            <a:spLocks noChangeShapeType="1"/>
          </p:cNvSpPr>
          <p:nvPr/>
        </p:nvSpPr>
        <p:spPr bwMode="auto">
          <a:xfrm>
            <a:off x="6464300" y="2463800"/>
            <a:ext cx="0" cy="28575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52463" y="103981"/>
            <a:ext cx="7988300" cy="10207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Flip-Flop Behavior Example (continued)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38" y="1136650"/>
            <a:ext cx="8102600" cy="5027613"/>
          </a:xfrm>
        </p:spPr>
        <p:txBody>
          <a:bodyPr/>
          <a:lstStyle/>
          <a:p>
            <a:r>
              <a:rPr lang="en-US" sz="2400">
                <a:latin typeface="Comic Sans MS" pitchFamily="66" charset="0"/>
              </a:rPr>
              <a:t>Use the characteristic tables to find the output waveforms for the flip-flops shown:</a:t>
            </a:r>
          </a:p>
        </p:txBody>
      </p:sp>
      <p:grpSp>
        <p:nvGrpSpPr>
          <p:cNvPr id="2" name="Group 15"/>
          <p:cNvGrpSpPr>
            <a:grpSpLocks noChangeAspect="1"/>
          </p:cNvGrpSpPr>
          <p:nvPr/>
        </p:nvGrpSpPr>
        <p:grpSpPr bwMode="auto">
          <a:xfrm>
            <a:off x="458788" y="5029200"/>
            <a:ext cx="858837" cy="917575"/>
            <a:chOff x="1281" y="1632"/>
            <a:chExt cx="1412" cy="1509"/>
          </a:xfrm>
        </p:grpSpPr>
        <p:sp>
          <p:nvSpPr>
            <p:cNvPr id="882704" name="Freeform 16"/>
            <p:cNvSpPr>
              <a:spLocks noChangeAspect="1" noEditPoints="1"/>
            </p:cNvSpPr>
            <p:nvPr/>
          </p:nvSpPr>
          <p:spPr bwMode="auto">
            <a:xfrm>
              <a:off x="1281" y="1960"/>
              <a:ext cx="1405" cy="79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8" y="0"/>
                </a:cxn>
                <a:cxn ang="0">
                  <a:pos x="602" y="0"/>
                </a:cxn>
                <a:cxn ang="0">
                  <a:pos x="702" y="0"/>
                </a:cxn>
                <a:cxn ang="0">
                  <a:pos x="0" y="208"/>
                </a:cxn>
                <a:cxn ang="0">
                  <a:pos x="108" y="208"/>
                </a:cxn>
                <a:cxn ang="0">
                  <a:pos x="0" y="398"/>
                </a:cxn>
                <a:cxn ang="0">
                  <a:pos x="108" y="398"/>
                </a:cxn>
              </a:cxnLst>
              <a:rect l="0" t="0" r="r" b="b"/>
              <a:pathLst>
                <a:path w="702" h="398">
                  <a:moveTo>
                    <a:pt x="0" y="0"/>
                  </a:moveTo>
                  <a:lnTo>
                    <a:pt x="108" y="0"/>
                  </a:lnTo>
                  <a:moveTo>
                    <a:pt x="602" y="0"/>
                  </a:moveTo>
                  <a:lnTo>
                    <a:pt x="702" y="0"/>
                  </a:lnTo>
                  <a:moveTo>
                    <a:pt x="0" y="208"/>
                  </a:moveTo>
                  <a:lnTo>
                    <a:pt x="108" y="208"/>
                  </a:lnTo>
                  <a:moveTo>
                    <a:pt x="0" y="398"/>
                  </a:moveTo>
                  <a:lnTo>
                    <a:pt x="108" y="398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82705" name="Rectangle 17"/>
            <p:cNvSpPr>
              <a:spLocks noChangeAspect="1" noChangeArrowheads="1"/>
            </p:cNvSpPr>
            <p:nvPr/>
          </p:nvSpPr>
          <p:spPr bwMode="auto">
            <a:xfrm>
              <a:off x="1571" y="1825"/>
              <a:ext cx="253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u="none" baseline="0">
                  <a:solidFill>
                    <a:srgbClr val="231F20"/>
                  </a:solidFill>
                  <a:latin typeface="Comic Sans MS" pitchFamily="66" charset="0"/>
                </a:rPr>
                <a:t>J</a:t>
              </a:r>
              <a:endParaRPr lang="en-US" sz="2800">
                <a:latin typeface="Comic Sans MS" pitchFamily="66" charset="0"/>
              </a:endParaRPr>
            </a:p>
          </p:txBody>
        </p:sp>
        <p:sp>
          <p:nvSpPr>
            <p:cNvPr id="882706" name="Rectangle 18"/>
            <p:cNvSpPr>
              <a:spLocks noChangeAspect="1" noChangeArrowheads="1"/>
            </p:cNvSpPr>
            <p:nvPr/>
          </p:nvSpPr>
          <p:spPr bwMode="auto">
            <a:xfrm>
              <a:off x="1824" y="2248"/>
              <a:ext cx="229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u="none" baseline="0">
                  <a:solidFill>
                    <a:srgbClr val="231F20"/>
                  </a:solidFill>
                  <a:latin typeface="Comic Sans MS" pitchFamily="66" charset="0"/>
                </a:rPr>
                <a:t>C</a:t>
              </a:r>
              <a:endParaRPr lang="en-US" sz="2800">
                <a:latin typeface="Comic Sans MS" pitchFamily="66" charset="0"/>
              </a:endParaRPr>
            </a:p>
          </p:txBody>
        </p:sp>
        <p:sp>
          <p:nvSpPr>
            <p:cNvPr id="882707" name="Rectangle 19"/>
            <p:cNvSpPr>
              <a:spLocks noChangeAspect="1" noChangeArrowheads="1"/>
            </p:cNvSpPr>
            <p:nvPr/>
          </p:nvSpPr>
          <p:spPr bwMode="auto">
            <a:xfrm>
              <a:off x="1571" y="2624"/>
              <a:ext cx="232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u="none" baseline="0">
                  <a:solidFill>
                    <a:srgbClr val="231F20"/>
                  </a:solidFill>
                  <a:latin typeface="Comic Sans MS" pitchFamily="66" charset="0"/>
                </a:rPr>
                <a:t>K</a:t>
              </a:r>
              <a:endParaRPr lang="en-US" sz="2800">
                <a:latin typeface="Comic Sans MS" pitchFamily="66" charset="0"/>
              </a:endParaRPr>
            </a:p>
          </p:txBody>
        </p:sp>
        <p:sp>
          <p:nvSpPr>
            <p:cNvPr id="882708" name="Freeform 20"/>
            <p:cNvSpPr>
              <a:spLocks noChangeAspect="1" noEditPoints="1"/>
            </p:cNvSpPr>
            <p:nvPr/>
          </p:nvSpPr>
          <p:spPr bwMode="auto">
            <a:xfrm>
              <a:off x="1492" y="1632"/>
              <a:ext cx="1201" cy="15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77"/>
                </a:cxn>
                <a:cxn ang="0">
                  <a:pos x="250" y="377"/>
                </a:cxn>
                <a:cxn ang="0">
                  <a:pos x="250" y="0"/>
                </a:cxn>
                <a:cxn ang="0">
                  <a:pos x="0" y="0"/>
                </a:cxn>
                <a:cxn ang="0">
                  <a:pos x="0" y="166"/>
                </a:cxn>
                <a:cxn ang="0">
                  <a:pos x="60" y="186"/>
                </a:cxn>
                <a:cxn ang="0">
                  <a:pos x="0" y="211"/>
                </a:cxn>
                <a:cxn ang="0">
                  <a:pos x="300" y="283"/>
                </a:cxn>
                <a:cxn ang="0">
                  <a:pos x="275" y="308"/>
                </a:cxn>
                <a:cxn ang="0">
                  <a:pos x="250" y="283"/>
                </a:cxn>
                <a:cxn ang="0">
                  <a:pos x="275" y="258"/>
                </a:cxn>
                <a:cxn ang="0">
                  <a:pos x="300" y="283"/>
                </a:cxn>
              </a:cxnLst>
              <a:rect l="0" t="0" r="r" b="b"/>
              <a:pathLst>
                <a:path w="300" h="377">
                  <a:moveTo>
                    <a:pt x="0" y="0"/>
                  </a:moveTo>
                  <a:cubicBezTo>
                    <a:pt x="0" y="377"/>
                    <a:pt x="0" y="377"/>
                    <a:pt x="0" y="377"/>
                  </a:cubicBezTo>
                  <a:cubicBezTo>
                    <a:pt x="250" y="377"/>
                    <a:pt x="250" y="377"/>
                    <a:pt x="250" y="377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166"/>
                  </a:moveTo>
                  <a:cubicBezTo>
                    <a:pt x="60" y="186"/>
                    <a:pt x="60" y="186"/>
                    <a:pt x="60" y="186"/>
                  </a:cubicBezTo>
                  <a:cubicBezTo>
                    <a:pt x="0" y="211"/>
                    <a:pt x="0" y="211"/>
                    <a:pt x="0" y="211"/>
                  </a:cubicBezTo>
                  <a:moveTo>
                    <a:pt x="300" y="283"/>
                  </a:moveTo>
                  <a:cubicBezTo>
                    <a:pt x="300" y="297"/>
                    <a:pt x="289" y="308"/>
                    <a:pt x="275" y="308"/>
                  </a:cubicBezTo>
                  <a:cubicBezTo>
                    <a:pt x="261" y="308"/>
                    <a:pt x="250" y="297"/>
                    <a:pt x="250" y="283"/>
                  </a:cubicBezTo>
                  <a:cubicBezTo>
                    <a:pt x="250" y="269"/>
                    <a:pt x="261" y="258"/>
                    <a:pt x="275" y="258"/>
                  </a:cubicBezTo>
                  <a:cubicBezTo>
                    <a:pt x="289" y="258"/>
                    <a:pt x="300" y="269"/>
                    <a:pt x="300" y="283"/>
                  </a:cubicBezTo>
                  <a:close/>
                </a:path>
              </a:pathLst>
            </a:custGeom>
            <a:noFill/>
            <a:ln w="31750" cap="flat">
              <a:solidFill>
                <a:schemeClr val="hlink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sp>
        <p:nvSpPr>
          <p:cNvPr id="882709" name="Line 21"/>
          <p:cNvSpPr>
            <a:spLocks noChangeShapeType="1"/>
          </p:cNvSpPr>
          <p:nvPr/>
        </p:nvSpPr>
        <p:spPr bwMode="auto">
          <a:xfrm>
            <a:off x="4214813" y="2576513"/>
            <a:ext cx="85725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82710" name="Line 22"/>
          <p:cNvSpPr>
            <a:spLocks noChangeShapeType="1"/>
          </p:cNvSpPr>
          <p:nvPr/>
        </p:nvSpPr>
        <p:spPr bwMode="auto">
          <a:xfrm>
            <a:off x="4300538" y="2581275"/>
            <a:ext cx="0" cy="1143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361950" y="3848100"/>
            <a:ext cx="984250" cy="911225"/>
            <a:chOff x="2988" y="1432"/>
            <a:chExt cx="620" cy="574"/>
          </a:xfrm>
        </p:grpSpPr>
        <p:sp>
          <p:nvSpPr>
            <p:cNvPr id="882712" name="Freeform 24"/>
            <p:cNvSpPr>
              <a:spLocks noChangeAspect="1" noEditPoints="1"/>
            </p:cNvSpPr>
            <p:nvPr/>
          </p:nvSpPr>
          <p:spPr bwMode="auto">
            <a:xfrm>
              <a:off x="3032" y="1566"/>
              <a:ext cx="576" cy="3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8" y="0"/>
                </a:cxn>
                <a:cxn ang="0">
                  <a:pos x="602" y="0"/>
                </a:cxn>
                <a:cxn ang="0">
                  <a:pos x="702" y="0"/>
                </a:cxn>
                <a:cxn ang="0">
                  <a:pos x="0" y="208"/>
                </a:cxn>
                <a:cxn ang="0">
                  <a:pos x="108" y="208"/>
                </a:cxn>
                <a:cxn ang="0">
                  <a:pos x="0" y="398"/>
                </a:cxn>
                <a:cxn ang="0">
                  <a:pos x="108" y="398"/>
                </a:cxn>
              </a:cxnLst>
              <a:rect l="0" t="0" r="r" b="b"/>
              <a:pathLst>
                <a:path w="702" h="398">
                  <a:moveTo>
                    <a:pt x="0" y="0"/>
                  </a:moveTo>
                  <a:lnTo>
                    <a:pt x="108" y="0"/>
                  </a:lnTo>
                  <a:moveTo>
                    <a:pt x="602" y="0"/>
                  </a:moveTo>
                  <a:lnTo>
                    <a:pt x="702" y="0"/>
                  </a:lnTo>
                  <a:moveTo>
                    <a:pt x="0" y="208"/>
                  </a:moveTo>
                  <a:lnTo>
                    <a:pt x="108" y="208"/>
                  </a:lnTo>
                  <a:moveTo>
                    <a:pt x="0" y="398"/>
                  </a:moveTo>
                  <a:lnTo>
                    <a:pt x="108" y="398"/>
                  </a:lnTo>
                </a:path>
              </a:pathLst>
            </a:custGeom>
            <a:noFill/>
            <a:ln w="15875" cap="flat">
              <a:solidFill>
                <a:srgbClr val="231F2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82713" name="Rectangle 25"/>
            <p:cNvSpPr>
              <a:spLocks noChangeAspect="1" noChangeArrowheads="1"/>
            </p:cNvSpPr>
            <p:nvPr/>
          </p:nvSpPr>
          <p:spPr bwMode="auto">
            <a:xfrm>
              <a:off x="3145" y="1473"/>
              <a:ext cx="10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u="none" baseline="0">
                  <a:solidFill>
                    <a:srgbClr val="231F20"/>
                  </a:solidFill>
                  <a:latin typeface="Comic Sans MS" pitchFamily="66" charset="0"/>
                </a:rPr>
                <a:t>S</a:t>
              </a:r>
              <a:endParaRPr lang="en-US" sz="2800">
                <a:latin typeface="Comic Sans MS" pitchFamily="66" charset="0"/>
              </a:endParaRPr>
            </a:p>
          </p:txBody>
        </p:sp>
        <p:sp>
          <p:nvSpPr>
            <p:cNvPr id="882714" name="Rectangle 26"/>
            <p:cNvSpPr>
              <a:spLocks noChangeAspect="1" noChangeArrowheads="1"/>
            </p:cNvSpPr>
            <p:nvPr/>
          </p:nvSpPr>
          <p:spPr bwMode="auto">
            <a:xfrm>
              <a:off x="3152" y="1646"/>
              <a:ext cx="8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u="none" baseline="0">
                  <a:solidFill>
                    <a:srgbClr val="231F20"/>
                  </a:solidFill>
                  <a:latin typeface="Comic Sans MS" pitchFamily="66" charset="0"/>
                </a:rPr>
                <a:t>C</a:t>
              </a:r>
              <a:endParaRPr lang="en-US" sz="2800">
                <a:latin typeface="Comic Sans MS" pitchFamily="66" charset="0"/>
              </a:endParaRPr>
            </a:p>
          </p:txBody>
        </p:sp>
        <p:sp>
          <p:nvSpPr>
            <p:cNvPr id="882715" name="Rectangle 27"/>
            <p:cNvSpPr>
              <a:spLocks noChangeAspect="1" noChangeArrowheads="1"/>
            </p:cNvSpPr>
            <p:nvPr/>
          </p:nvSpPr>
          <p:spPr bwMode="auto">
            <a:xfrm>
              <a:off x="3145" y="1800"/>
              <a:ext cx="9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u="none" baseline="0">
                  <a:solidFill>
                    <a:srgbClr val="231F20"/>
                  </a:solidFill>
                  <a:latin typeface="Comic Sans MS" pitchFamily="66" charset="0"/>
                </a:rPr>
                <a:t>R</a:t>
              </a:r>
              <a:endParaRPr lang="en-US" sz="2800">
                <a:latin typeface="Comic Sans MS" pitchFamily="66" charset="0"/>
              </a:endParaRPr>
            </a:p>
          </p:txBody>
        </p:sp>
        <p:sp>
          <p:nvSpPr>
            <p:cNvPr id="882716" name="Rectangle 28"/>
            <p:cNvSpPr>
              <a:spLocks noChangeAspect="1" noChangeArrowheads="1"/>
            </p:cNvSpPr>
            <p:nvPr/>
          </p:nvSpPr>
          <p:spPr bwMode="auto">
            <a:xfrm>
              <a:off x="3124" y="1432"/>
              <a:ext cx="397" cy="574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82717" name="Oval 29"/>
            <p:cNvSpPr>
              <a:spLocks noChangeAspect="1" noChangeArrowheads="1"/>
            </p:cNvSpPr>
            <p:nvPr/>
          </p:nvSpPr>
          <p:spPr bwMode="auto">
            <a:xfrm>
              <a:off x="3035" y="1693"/>
              <a:ext cx="83" cy="7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82718" name="Line 30"/>
            <p:cNvSpPr>
              <a:spLocks noChangeShapeType="1"/>
            </p:cNvSpPr>
            <p:nvPr/>
          </p:nvSpPr>
          <p:spPr bwMode="auto">
            <a:xfrm flipH="1">
              <a:off x="2988" y="1737"/>
              <a:ext cx="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grpSp>
          <p:nvGrpSpPr>
            <p:cNvPr id="4" name="Group 31"/>
            <p:cNvGrpSpPr>
              <a:grpSpLocks/>
            </p:cNvGrpSpPr>
            <p:nvPr/>
          </p:nvGrpSpPr>
          <p:grpSpPr bwMode="auto">
            <a:xfrm>
              <a:off x="3429" y="1542"/>
              <a:ext cx="63" cy="90"/>
              <a:chOff x="2556" y="1404"/>
              <a:chExt cx="63" cy="90"/>
            </a:xfrm>
          </p:grpSpPr>
          <p:sp>
            <p:nvSpPr>
              <p:cNvPr id="882720" name="Line 32"/>
              <p:cNvSpPr>
                <a:spLocks noChangeShapeType="1"/>
              </p:cNvSpPr>
              <p:nvPr/>
            </p:nvSpPr>
            <p:spPr bwMode="auto">
              <a:xfrm>
                <a:off x="2556" y="1407"/>
                <a:ext cx="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882721" name="Line 33"/>
              <p:cNvSpPr>
                <a:spLocks noChangeShapeType="1"/>
              </p:cNvSpPr>
              <p:nvPr/>
            </p:nvSpPr>
            <p:spPr bwMode="auto">
              <a:xfrm>
                <a:off x="2613" y="1404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</p:grpSp>
        <p:sp>
          <p:nvSpPr>
            <p:cNvPr id="882722" name="Oval 34"/>
            <p:cNvSpPr>
              <a:spLocks noChangeAspect="1" noChangeArrowheads="1"/>
            </p:cNvSpPr>
            <p:nvPr/>
          </p:nvSpPr>
          <p:spPr bwMode="auto">
            <a:xfrm>
              <a:off x="3521" y="1849"/>
              <a:ext cx="75" cy="7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grpSp>
          <p:nvGrpSpPr>
            <p:cNvPr id="5" name="Group 35"/>
            <p:cNvGrpSpPr>
              <a:grpSpLocks/>
            </p:cNvGrpSpPr>
            <p:nvPr/>
          </p:nvGrpSpPr>
          <p:grpSpPr bwMode="auto">
            <a:xfrm>
              <a:off x="3432" y="1827"/>
              <a:ext cx="63" cy="90"/>
              <a:chOff x="2556" y="1404"/>
              <a:chExt cx="63" cy="90"/>
            </a:xfrm>
          </p:grpSpPr>
          <p:sp>
            <p:nvSpPr>
              <p:cNvPr id="882724" name="Line 36"/>
              <p:cNvSpPr>
                <a:spLocks noChangeShapeType="1"/>
              </p:cNvSpPr>
              <p:nvPr/>
            </p:nvSpPr>
            <p:spPr bwMode="auto">
              <a:xfrm>
                <a:off x="2556" y="1407"/>
                <a:ext cx="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882725" name="Line 37"/>
              <p:cNvSpPr>
                <a:spLocks noChangeShapeType="1"/>
              </p:cNvSpPr>
              <p:nvPr/>
            </p:nvSpPr>
            <p:spPr bwMode="auto">
              <a:xfrm>
                <a:off x="2613" y="1404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</p:grp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1816100" y="2149475"/>
            <a:ext cx="5946775" cy="284163"/>
            <a:chOff x="1030" y="1390"/>
            <a:chExt cx="3746" cy="179"/>
          </a:xfrm>
        </p:grpSpPr>
        <p:grpSp>
          <p:nvGrpSpPr>
            <p:cNvPr id="7" name="Group 41"/>
            <p:cNvGrpSpPr>
              <a:grpSpLocks/>
            </p:cNvGrpSpPr>
            <p:nvPr/>
          </p:nvGrpSpPr>
          <p:grpSpPr bwMode="auto">
            <a:xfrm>
              <a:off x="1030" y="1390"/>
              <a:ext cx="938" cy="179"/>
              <a:chOff x="1030" y="1390"/>
              <a:chExt cx="938" cy="179"/>
            </a:xfrm>
          </p:grpSpPr>
          <p:sp>
            <p:nvSpPr>
              <p:cNvPr id="882730" name="Line 42"/>
              <p:cNvSpPr>
                <a:spLocks noChangeShapeType="1"/>
              </p:cNvSpPr>
              <p:nvPr/>
            </p:nvSpPr>
            <p:spPr bwMode="auto">
              <a:xfrm>
                <a:off x="1030" y="156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882731" name="Line 43"/>
              <p:cNvSpPr>
                <a:spLocks noChangeShapeType="1"/>
              </p:cNvSpPr>
              <p:nvPr/>
            </p:nvSpPr>
            <p:spPr bwMode="auto">
              <a:xfrm>
                <a:off x="1256" y="139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882732" name="Line 44"/>
              <p:cNvSpPr>
                <a:spLocks noChangeShapeType="1"/>
              </p:cNvSpPr>
              <p:nvPr/>
            </p:nvSpPr>
            <p:spPr bwMode="auto">
              <a:xfrm>
                <a:off x="1488" y="139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882733" name="Line 45"/>
              <p:cNvSpPr>
                <a:spLocks noChangeShapeType="1"/>
              </p:cNvSpPr>
              <p:nvPr/>
            </p:nvSpPr>
            <p:spPr bwMode="auto">
              <a:xfrm flipV="1">
                <a:off x="1267" y="1390"/>
                <a:ext cx="0" cy="1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882734" name="Line 46"/>
              <p:cNvSpPr>
                <a:spLocks noChangeShapeType="1"/>
              </p:cNvSpPr>
              <p:nvPr/>
            </p:nvSpPr>
            <p:spPr bwMode="auto">
              <a:xfrm flipV="1">
                <a:off x="1720" y="1393"/>
                <a:ext cx="0" cy="1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882735" name="Line 47"/>
              <p:cNvSpPr>
                <a:spLocks noChangeShapeType="1"/>
              </p:cNvSpPr>
              <p:nvPr/>
            </p:nvSpPr>
            <p:spPr bwMode="auto">
              <a:xfrm>
                <a:off x="1728" y="156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</p:grpSp>
        <p:grpSp>
          <p:nvGrpSpPr>
            <p:cNvPr id="8" name="Group 48"/>
            <p:cNvGrpSpPr>
              <a:grpSpLocks/>
            </p:cNvGrpSpPr>
            <p:nvPr/>
          </p:nvGrpSpPr>
          <p:grpSpPr bwMode="auto">
            <a:xfrm>
              <a:off x="1969" y="1390"/>
              <a:ext cx="938" cy="179"/>
              <a:chOff x="1030" y="1390"/>
              <a:chExt cx="938" cy="179"/>
            </a:xfrm>
          </p:grpSpPr>
          <p:sp>
            <p:nvSpPr>
              <p:cNvPr id="882737" name="Line 49"/>
              <p:cNvSpPr>
                <a:spLocks noChangeShapeType="1"/>
              </p:cNvSpPr>
              <p:nvPr/>
            </p:nvSpPr>
            <p:spPr bwMode="auto">
              <a:xfrm>
                <a:off x="1030" y="156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882738" name="Line 50"/>
              <p:cNvSpPr>
                <a:spLocks noChangeShapeType="1"/>
              </p:cNvSpPr>
              <p:nvPr/>
            </p:nvSpPr>
            <p:spPr bwMode="auto">
              <a:xfrm>
                <a:off x="1256" y="139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882739" name="Line 51"/>
              <p:cNvSpPr>
                <a:spLocks noChangeShapeType="1"/>
              </p:cNvSpPr>
              <p:nvPr/>
            </p:nvSpPr>
            <p:spPr bwMode="auto">
              <a:xfrm>
                <a:off x="1488" y="139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882740" name="Line 52"/>
              <p:cNvSpPr>
                <a:spLocks noChangeShapeType="1"/>
              </p:cNvSpPr>
              <p:nvPr/>
            </p:nvSpPr>
            <p:spPr bwMode="auto">
              <a:xfrm flipV="1">
                <a:off x="1267" y="1390"/>
                <a:ext cx="0" cy="1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882741" name="Line 53"/>
              <p:cNvSpPr>
                <a:spLocks noChangeShapeType="1"/>
              </p:cNvSpPr>
              <p:nvPr/>
            </p:nvSpPr>
            <p:spPr bwMode="auto">
              <a:xfrm flipV="1">
                <a:off x="1720" y="1393"/>
                <a:ext cx="0" cy="1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882742" name="Line 54"/>
              <p:cNvSpPr>
                <a:spLocks noChangeShapeType="1"/>
              </p:cNvSpPr>
              <p:nvPr/>
            </p:nvSpPr>
            <p:spPr bwMode="auto">
              <a:xfrm>
                <a:off x="1728" y="156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</p:grpSp>
        <p:grpSp>
          <p:nvGrpSpPr>
            <p:cNvPr id="9" name="Group 55"/>
            <p:cNvGrpSpPr>
              <a:grpSpLocks/>
            </p:cNvGrpSpPr>
            <p:nvPr/>
          </p:nvGrpSpPr>
          <p:grpSpPr bwMode="auto">
            <a:xfrm>
              <a:off x="2902" y="1390"/>
              <a:ext cx="938" cy="179"/>
              <a:chOff x="1030" y="1390"/>
              <a:chExt cx="938" cy="179"/>
            </a:xfrm>
          </p:grpSpPr>
          <p:sp>
            <p:nvSpPr>
              <p:cNvPr id="882744" name="Line 56"/>
              <p:cNvSpPr>
                <a:spLocks noChangeShapeType="1"/>
              </p:cNvSpPr>
              <p:nvPr/>
            </p:nvSpPr>
            <p:spPr bwMode="auto">
              <a:xfrm>
                <a:off x="1030" y="156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882745" name="Line 57"/>
              <p:cNvSpPr>
                <a:spLocks noChangeShapeType="1"/>
              </p:cNvSpPr>
              <p:nvPr/>
            </p:nvSpPr>
            <p:spPr bwMode="auto">
              <a:xfrm>
                <a:off x="1256" y="139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882746" name="Line 58"/>
              <p:cNvSpPr>
                <a:spLocks noChangeShapeType="1"/>
              </p:cNvSpPr>
              <p:nvPr/>
            </p:nvSpPr>
            <p:spPr bwMode="auto">
              <a:xfrm>
                <a:off x="1488" y="139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882747" name="Line 59"/>
              <p:cNvSpPr>
                <a:spLocks noChangeShapeType="1"/>
              </p:cNvSpPr>
              <p:nvPr/>
            </p:nvSpPr>
            <p:spPr bwMode="auto">
              <a:xfrm flipV="1">
                <a:off x="1267" y="1390"/>
                <a:ext cx="0" cy="1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882748" name="Line 60"/>
              <p:cNvSpPr>
                <a:spLocks noChangeShapeType="1"/>
              </p:cNvSpPr>
              <p:nvPr/>
            </p:nvSpPr>
            <p:spPr bwMode="auto">
              <a:xfrm flipV="1">
                <a:off x="1720" y="1393"/>
                <a:ext cx="0" cy="1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882749" name="Line 61"/>
              <p:cNvSpPr>
                <a:spLocks noChangeShapeType="1"/>
              </p:cNvSpPr>
              <p:nvPr/>
            </p:nvSpPr>
            <p:spPr bwMode="auto">
              <a:xfrm>
                <a:off x="1728" y="156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</p:grpSp>
        <p:grpSp>
          <p:nvGrpSpPr>
            <p:cNvPr id="10" name="Group 62"/>
            <p:cNvGrpSpPr>
              <a:grpSpLocks/>
            </p:cNvGrpSpPr>
            <p:nvPr/>
          </p:nvGrpSpPr>
          <p:grpSpPr bwMode="auto">
            <a:xfrm>
              <a:off x="3838" y="1390"/>
              <a:ext cx="938" cy="179"/>
              <a:chOff x="1030" y="1390"/>
              <a:chExt cx="938" cy="179"/>
            </a:xfrm>
          </p:grpSpPr>
          <p:sp>
            <p:nvSpPr>
              <p:cNvPr id="882751" name="Line 63"/>
              <p:cNvSpPr>
                <a:spLocks noChangeShapeType="1"/>
              </p:cNvSpPr>
              <p:nvPr/>
            </p:nvSpPr>
            <p:spPr bwMode="auto">
              <a:xfrm>
                <a:off x="1030" y="156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882752" name="Line 64"/>
              <p:cNvSpPr>
                <a:spLocks noChangeShapeType="1"/>
              </p:cNvSpPr>
              <p:nvPr/>
            </p:nvSpPr>
            <p:spPr bwMode="auto">
              <a:xfrm>
                <a:off x="1256" y="139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882753" name="Line 65"/>
              <p:cNvSpPr>
                <a:spLocks noChangeShapeType="1"/>
              </p:cNvSpPr>
              <p:nvPr/>
            </p:nvSpPr>
            <p:spPr bwMode="auto">
              <a:xfrm>
                <a:off x="1488" y="139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882754" name="Line 66"/>
              <p:cNvSpPr>
                <a:spLocks noChangeShapeType="1"/>
              </p:cNvSpPr>
              <p:nvPr/>
            </p:nvSpPr>
            <p:spPr bwMode="auto">
              <a:xfrm flipV="1">
                <a:off x="1267" y="1390"/>
                <a:ext cx="0" cy="1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882755" name="Line 67"/>
              <p:cNvSpPr>
                <a:spLocks noChangeShapeType="1"/>
              </p:cNvSpPr>
              <p:nvPr/>
            </p:nvSpPr>
            <p:spPr bwMode="auto">
              <a:xfrm flipV="1">
                <a:off x="1720" y="1393"/>
                <a:ext cx="0" cy="1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882756" name="Line 68"/>
              <p:cNvSpPr>
                <a:spLocks noChangeShapeType="1"/>
              </p:cNvSpPr>
              <p:nvPr/>
            </p:nvSpPr>
            <p:spPr bwMode="auto">
              <a:xfrm>
                <a:off x="1728" y="156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</p:grpSp>
      </p:grpSp>
      <p:sp>
        <p:nvSpPr>
          <p:cNvPr id="882726" name="Line 38"/>
          <p:cNvSpPr>
            <a:spLocks noChangeShapeType="1"/>
          </p:cNvSpPr>
          <p:nvPr/>
        </p:nvSpPr>
        <p:spPr bwMode="auto">
          <a:xfrm>
            <a:off x="1816100" y="3019425"/>
            <a:ext cx="200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82727" name="Line 39"/>
          <p:cNvSpPr>
            <a:spLocks noChangeShapeType="1"/>
          </p:cNvSpPr>
          <p:nvPr/>
        </p:nvSpPr>
        <p:spPr bwMode="auto">
          <a:xfrm>
            <a:off x="2025650" y="2771775"/>
            <a:ext cx="571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82757" name="Line 69"/>
          <p:cNvSpPr>
            <a:spLocks noChangeShapeType="1"/>
          </p:cNvSpPr>
          <p:nvPr/>
        </p:nvSpPr>
        <p:spPr bwMode="auto">
          <a:xfrm flipV="1">
            <a:off x="2025650" y="2759075"/>
            <a:ext cx="0" cy="279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82758" name="Line 70"/>
          <p:cNvSpPr>
            <a:spLocks noChangeShapeType="1"/>
          </p:cNvSpPr>
          <p:nvPr/>
        </p:nvSpPr>
        <p:spPr bwMode="auto">
          <a:xfrm flipV="1">
            <a:off x="2578100" y="2759075"/>
            <a:ext cx="0" cy="279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82759" name="Line 71"/>
          <p:cNvSpPr>
            <a:spLocks noChangeShapeType="1"/>
          </p:cNvSpPr>
          <p:nvPr/>
        </p:nvSpPr>
        <p:spPr bwMode="auto">
          <a:xfrm>
            <a:off x="2590800" y="3019425"/>
            <a:ext cx="1495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82760" name="Line 72"/>
          <p:cNvSpPr>
            <a:spLocks noChangeShapeType="1"/>
          </p:cNvSpPr>
          <p:nvPr/>
        </p:nvSpPr>
        <p:spPr bwMode="auto">
          <a:xfrm flipV="1">
            <a:off x="4978400" y="2759075"/>
            <a:ext cx="0" cy="279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82761" name="Line 73"/>
          <p:cNvSpPr>
            <a:spLocks noChangeShapeType="1"/>
          </p:cNvSpPr>
          <p:nvPr/>
        </p:nvSpPr>
        <p:spPr bwMode="auto">
          <a:xfrm flipV="1">
            <a:off x="5702300" y="2759075"/>
            <a:ext cx="0" cy="279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82763" name="Line 75"/>
          <p:cNvSpPr>
            <a:spLocks noChangeShapeType="1"/>
          </p:cNvSpPr>
          <p:nvPr/>
        </p:nvSpPr>
        <p:spPr bwMode="auto">
          <a:xfrm>
            <a:off x="5705475" y="3019425"/>
            <a:ext cx="2047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82764" name="Text Box 76"/>
          <p:cNvSpPr txBox="1">
            <a:spLocks noChangeArrowheads="1"/>
          </p:cNvSpPr>
          <p:nvPr/>
        </p:nvSpPr>
        <p:spPr bwMode="auto">
          <a:xfrm>
            <a:off x="1035050" y="2066925"/>
            <a:ext cx="828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u="none" baseline="0">
                <a:latin typeface="Comic Sans MS" pitchFamily="66" charset="0"/>
              </a:rPr>
              <a:t>Clock</a:t>
            </a:r>
          </a:p>
        </p:txBody>
      </p:sp>
      <p:sp>
        <p:nvSpPr>
          <p:cNvPr id="882765" name="Text Box 77"/>
          <p:cNvSpPr txBox="1">
            <a:spLocks noChangeArrowheads="1"/>
          </p:cNvSpPr>
          <p:nvPr/>
        </p:nvSpPr>
        <p:spPr bwMode="auto">
          <a:xfrm>
            <a:off x="971600" y="2679700"/>
            <a:ext cx="8486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u="none" baseline="0" dirty="0">
                <a:latin typeface="Comic Sans MS" pitchFamily="66" charset="0"/>
              </a:rPr>
              <a:t>S,J</a:t>
            </a:r>
          </a:p>
        </p:txBody>
      </p:sp>
      <p:sp>
        <p:nvSpPr>
          <p:cNvPr id="882784" name="Text Box 96"/>
          <p:cNvSpPr txBox="1">
            <a:spLocks noChangeArrowheads="1"/>
          </p:cNvSpPr>
          <p:nvPr/>
        </p:nvSpPr>
        <p:spPr bwMode="auto">
          <a:xfrm>
            <a:off x="1295400" y="3829050"/>
            <a:ext cx="7563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u="none" baseline="0" dirty="0">
                <a:latin typeface="Comic Sans MS" pitchFamily="66" charset="0"/>
              </a:rPr>
              <a:t>Q</a:t>
            </a:r>
            <a:r>
              <a:rPr lang="en-US" sz="2000" b="1" u="none" dirty="0">
                <a:latin typeface="Comic Sans MS" pitchFamily="66" charset="0"/>
              </a:rPr>
              <a:t>SR</a:t>
            </a:r>
          </a:p>
        </p:txBody>
      </p:sp>
      <p:sp>
        <p:nvSpPr>
          <p:cNvPr id="882785" name="Text Box 97"/>
          <p:cNvSpPr txBox="1">
            <a:spLocks noChangeArrowheads="1"/>
          </p:cNvSpPr>
          <p:nvPr/>
        </p:nvSpPr>
        <p:spPr bwMode="auto">
          <a:xfrm>
            <a:off x="1273174" y="5011738"/>
            <a:ext cx="8505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u="none" baseline="0" dirty="0">
                <a:latin typeface="Comic Sans MS" pitchFamily="66" charset="0"/>
              </a:rPr>
              <a:t>Q</a:t>
            </a:r>
            <a:r>
              <a:rPr lang="en-US" sz="2000" b="1" u="none" dirty="0">
                <a:latin typeface="Comic Sans MS" pitchFamily="66" charset="0"/>
              </a:rPr>
              <a:t>JK</a:t>
            </a:r>
          </a:p>
        </p:txBody>
      </p:sp>
      <p:sp>
        <p:nvSpPr>
          <p:cNvPr id="882788" name="Line 100"/>
          <p:cNvSpPr>
            <a:spLocks noChangeShapeType="1"/>
          </p:cNvSpPr>
          <p:nvPr/>
        </p:nvSpPr>
        <p:spPr bwMode="auto">
          <a:xfrm>
            <a:off x="1816100" y="3619500"/>
            <a:ext cx="819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82792" name="Line 104"/>
          <p:cNvSpPr>
            <a:spLocks noChangeShapeType="1"/>
          </p:cNvSpPr>
          <p:nvPr/>
        </p:nvSpPr>
        <p:spPr bwMode="auto">
          <a:xfrm>
            <a:off x="2590800" y="3619500"/>
            <a:ext cx="190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82793" name="Line 105"/>
          <p:cNvSpPr>
            <a:spLocks noChangeShapeType="1"/>
          </p:cNvSpPr>
          <p:nvPr/>
        </p:nvSpPr>
        <p:spPr bwMode="auto">
          <a:xfrm flipV="1">
            <a:off x="2778125" y="3359150"/>
            <a:ext cx="0" cy="279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82794" name="Line 106"/>
          <p:cNvSpPr>
            <a:spLocks noChangeShapeType="1"/>
          </p:cNvSpPr>
          <p:nvPr/>
        </p:nvSpPr>
        <p:spPr bwMode="auto">
          <a:xfrm flipV="1">
            <a:off x="6997700" y="3359150"/>
            <a:ext cx="0" cy="279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82795" name="Line 107"/>
          <p:cNvSpPr>
            <a:spLocks noChangeShapeType="1"/>
          </p:cNvSpPr>
          <p:nvPr/>
        </p:nvSpPr>
        <p:spPr bwMode="auto">
          <a:xfrm>
            <a:off x="2771775" y="3371850"/>
            <a:ext cx="1466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82796" name="Line 108"/>
          <p:cNvSpPr>
            <a:spLocks noChangeShapeType="1"/>
          </p:cNvSpPr>
          <p:nvPr/>
        </p:nvSpPr>
        <p:spPr bwMode="auto">
          <a:xfrm>
            <a:off x="7000875" y="3619500"/>
            <a:ext cx="809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82797" name="Text Box 109"/>
          <p:cNvSpPr txBox="1">
            <a:spLocks noChangeArrowheads="1"/>
          </p:cNvSpPr>
          <p:nvPr/>
        </p:nvSpPr>
        <p:spPr bwMode="auto">
          <a:xfrm>
            <a:off x="971600" y="3279775"/>
            <a:ext cx="704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u="none" baseline="0" dirty="0">
                <a:latin typeface="Comic Sans MS" pitchFamily="66" charset="0"/>
              </a:rPr>
              <a:t>R,K</a:t>
            </a:r>
          </a:p>
        </p:txBody>
      </p:sp>
      <p:grpSp>
        <p:nvGrpSpPr>
          <p:cNvPr id="11" name="Group 119"/>
          <p:cNvGrpSpPr>
            <a:grpSpLocks/>
          </p:cNvGrpSpPr>
          <p:nvPr/>
        </p:nvGrpSpPr>
        <p:grpSpPr bwMode="auto">
          <a:xfrm>
            <a:off x="1816100" y="3940175"/>
            <a:ext cx="5981700" cy="298450"/>
            <a:chOff x="1144" y="2482"/>
            <a:chExt cx="3768" cy="188"/>
          </a:xfrm>
        </p:grpSpPr>
        <p:sp>
          <p:nvSpPr>
            <p:cNvPr id="882767" name="Line 79"/>
            <p:cNvSpPr>
              <a:spLocks noChangeShapeType="1"/>
            </p:cNvSpPr>
            <p:nvPr/>
          </p:nvSpPr>
          <p:spPr bwMode="auto">
            <a:xfrm>
              <a:off x="1144" y="2658"/>
              <a:ext cx="30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82768" name="Line 80"/>
            <p:cNvSpPr>
              <a:spLocks noChangeShapeType="1"/>
            </p:cNvSpPr>
            <p:nvPr/>
          </p:nvSpPr>
          <p:spPr bwMode="auto">
            <a:xfrm flipV="1">
              <a:off x="1432" y="2482"/>
              <a:ext cx="0" cy="17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82769" name="Line 81"/>
            <p:cNvSpPr>
              <a:spLocks noChangeShapeType="1"/>
            </p:cNvSpPr>
            <p:nvPr/>
          </p:nvSpPr>
          <p:spPr bwMode="auto">
            <a:xfrm>
              <a:off x="1432" y="2490"/>
              <a:ext cx="94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82770" name="Line 82"/>
            <p:cNvSpPr>
              <a:spLocks noChangeShapeType="1"/>
            </p:cNvSpPr>
            <p:nvPr/>
          </p:nvSpPr>
          <p:spPr bwMode="auto">
            <a:xfrm flipV="1">
              <a:off x="2382" y="2482"/>
              <a:ext cx="0" cy="17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82771" name="Line 83"/>
            <p:cNvSpPr>
              <a:spLocks noChangeShapeType="1"/>
            </p:cNvSpPr>
            <p:nvPr/>
          </p:nvSpPr>
          <p:spPr bwMode="auto">
            <a:xfrm>
              <a:off x="2374" y="2658"/>
              <a:ext cx="94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82772" name="Line 84"/>
            <p:cNvSpPr>
              <a:spLocks noChangeShapeType="1"/>
            </p:cNvSpPr>
            <p:nvPr/>
          </p:nvSpPr>
          <p:spPr bwMode="auto">
            <a:xfrm flipV="1">
              <a:off x="3322" y="2494"/>
              <a:ext cx="0" cy="17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82773" name="Line 85"/>
            <p:cNvSpPr>
              <a:spLocks noChangeShapeType="1"/>
            </p:cNvSpPr>
            <p:nvPr/>
          </p:nvSpPr>
          <p:spPr bwMode="auto">
            <a:xfrm flipV="1">
              <a:off x="4272" y="2494"/>
              <a:ext cx="0" cy="17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82774" name="Line 86"/>
            <p:cNvSpPr>
              <a:spLocks noChangeShapeType="1"/>
            </p:cNvSpPr>
            <p:nvPr/>
          </p:nvSpPr>
          <p:spPr bwMode="auto">
            <a:xfrm>
              <a:off x="3322" y="2502"/>
              <a:ext cx="94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82775" name="Line 87"/>
            <p:cNvSpPr>
              <a:spLocks noChangeShapeType="1"/>
            </p:cNvSpPr>
            <p:nvPr/>
          </p:nvSpPr>
          <p:spPr bwMode="auto">
            <a:xfrm>
              <a:off x="4264" y="2658"/>
              <a:ext cx="64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82799" name="Line 111"/>
            <p:cNvSpPr>
              <a:spLocks noChangeShapeType="1"/>
            </p:cNvSpPr>
            <p:nvPr/>
          </p:nvSpPr>
          <p:spPr bwMode="auto">
            <a:xfrm>
              <a:off x="3328" y="2658"/>
              <a:ext cx="94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sp>
        <p:nvSpPr>
          <p:cNvPr id="882800" name="Line 112"/>
          <p:cNvSpPr>
            <a:spLocks noChangeShapeType="1"/>
          </p:cNvSpPr>
          <p:nvPr/>
        </p:nvSpPr>
        <p:spPr bwMode="auto">
          <a:xfrm>
            <a:off x="4981575" y="2771775"/>
            <a:ext cx="733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82801" name="Line 113"/>
          <p:cNvSpPr>
            <a:spLocks noChangeShapeType="1"/>
          </p:cNvSpPr>
          <p:nvPr/>
        </p:nvSpPr>
        <p:spPr bwMode="auto">
          <a:xfrm>
            <a:off x="4067175" y="3019425"/>
            <a:ext cx="923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82802" name="Line 114"/>
          <p:cNvSpPr>
            <a:spLocks noChangeShapeType="1"/>
          </p:cNvSpPr>
          <p:nvPr/>
        </p:nvSpPr>
        <p:spPr bwMode="auto">
          <a:xfrm>
            <a:off x="5534025" y="3371850"/>
            <a:ext cx="1466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82803" name="Line 115"/>
          <p:cNvSpPr>
            <a:spLocks noChangeShapeType="1"/>
          </p:cNvSpPr>
          <p:nvPr/>
        </p:nvSpPr>
        <p:spPr bwMode="auto">
          <a:xfrm>
            <a:off x="4200525" y="3371850"/>
            <a:ext cx="1466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grpSp>
        <p:nvGrpSpPr>
          <p:cNvPr id="12" name="Group 118"/>
          <p:cNvGrpSpPr>
            <a:grpSpLocks/>
          </p:cNvGrpSpPr>
          <p:nvPr/>
        </p:nvGrpSpPr>
        <p:grpSpPr bwMode="auto">
          <a:xfrm>
            <a:off x="1816100" y="5092700"/>
            <a:ext cx="5981700" cy="288925"/>
            <a:chOff x="1144" y="3208"/>
            <a:chExt cx="3768" cy="182"/>
          </a:xfrm>
        </p:grpSpPr>
        <p:sp>
          <p:nvSpPr>
            <p:cNvPr id="882777" name="Line 89"/>
            <p:cNvSpPr>
              <a:spLocks noChangeShapeType="1"/>
            </p:cNvSpPr>
            <p:nvPr/>
          </p:nvSpPr>
          <p:spPr bwMode="auto">
            <a:xfrm>
              <a:off x="1144" y="3384"/>
              <a:ext cx="30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82778" name="Line 90"/>
            <p:cNvSpPr>
              <a:spLocks noChangeShapeType="1"/>
            </p:cNvSpPr>
            <p:nvPr/>
          </p:nvSpPr>
          <p:spPr bwMode="auto">
            <a:xfrm flipV="1">
              <a:off x="1432" y="3208"/>
              <a:ext cx="0" cy="17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82779" name="Line 91"/>
            <p:cNvSpPr>
              <a:spLocks noChangeShapeType="1"/>
            </p:cNvSpPr>
            <p:nvPr/>
          </p:nvSpPr>
          <p:spPr bwMode="auto">
            <a:xfrm>
              <a:off x="1432" y="3216"/>
              <a:ext cx="94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82780" name="Line 92"/>
            <p:cNvSpPr>
              <a:spLocks noChangeShapeType="1"/>
            </p:cNvSpPr>
            <p:nvPr/>
          </p:nvSpPr>
          <p:spPr bwMode="auto">
            <a:xfrm>
              <a:off x="2374" y="3384"/>
              <a:ext cx="94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82781" name="Line 93"/>
            <p:cNvSpPr>
              <a:spLocks noChangeShapeType="1"/>
            </p:cNvSpPr>
            <p:nvPr/>
          </p:nvSpPr>
          <p:spPr bwMode="auto">
            <a:xfrm flipV="1">
              <a:off x="2368" y="3214"/>
              <a:ext cx="0" cy="17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82782" name="Line 94"/>
            <p:cNvSpPr>
              <a:spLocks noChangeShapeType="1"/>
            </p:cNvSpPr>
            <p:nvPr/>
          </p:nvSpPr>
          <p:spPr bwMode="auto">
            <a:xfrm>
              <a:off x="3322" y="3216"/>
              <a:ext cx="94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82783" name="Line 95"/>
            <p:cNvSpPr>
              <a:spLocks noChangeShapeType="1"/>
            </p:cNvSpPr>
            <p:nvPr/>
          </p:nvSpPr>
          <p:spPr bwMode="auto">
            <a:xfrm>
              <a:off x="4264" y="3384"/>
              <a:ext cx="64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82804" name="Line 116"/>
            <p:cNvSpPr>
              <a:spLocks noChangeShapeType="1"/>
            </p:cNvSpPr>
            <p:nvPr/>
          </p:nvSpPr>
          <p:spPr bwMode="auto">
            <a:xfrm flipV="1">
              <a:off x="3322" y="3214"/>
              <a:ext cx="0" cy="17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82805" name="Line 117"/>
            <p:cNvSpPr>
              <a:spLocks noChangeShapeType="1"/>
            </p:cNvSpPr>
            <p:nvPr/>
          </p:nvSpPr>
          <p:spPr bwMode="auto">
            <a:xfrm flipV="1">
              <a:off x="4270" y="3208"/>
              <a:ext cx="0" cy="17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>
                <a:latin typeface="Comic Sans MS" pitchFamily="66" charset="0"/>
              </a:endParaRPr>
            </a:p>
          </p:txBody>
        </p:sp>
      </p:grpSp>
      <p:sp>
        <p:nvSpPr>
          <p:cNvPr id="882808" name="Text Box 120"/>
          <p:cNvSpPr txBox="1">
            <a:spLocks noChangeArrowheads="1"/>
          </p:cNvSpPr>
          <p:nvPr/>
        </p:nvSpPr>
        <p:spPr bwMode="auto">
          <a:xfrm>
            <a:off x="5895975" y="3914775"/>
            <a:ext cx="619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u="none" baseline="0">
                <a:solidFill>
                  <a:schemeClr val="hlink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882809" name="Line 121"/>
          <p:cNvSpPr>
            <a:spLocks noChangeShapeType="1"/>
          </p:cNvSpPr>
          <p:nvPr/>
        </p:nvSpPr>
        <p:spPr bwMode="auto">
          <a:xfrm>
            <a:off x="2197100" y="2425700"/>
            <a:ext cx="0" cy="30861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82810" name="Line 122"/>
          <p:cNvSpPr>
            <a:spLocks noChangeShapeType="1"/>
          </p:cNvSpPr>
          <p:nvPr/>
        </p:nvSpPr>
        <p:spPr bwMode="auto">
          <a:xfrm>
            <a:off x="3683000" y="2451100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82811" name="Line 123"/>
          <p:cNvSpPr>
            <a:spLocks noChangeShapeType="1"/>
          </p:cNvSpPr>
          <p:nvPr/>
        </p:nvSpPr>
        <p:spPr bwMode="auto">
          <a:xfrm>
            <a:off x="5156200" y="2425700"/>
            <a:ext cx="0" cy="3098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82812" name="Line 124"/>
          <p:cNvSpPr>
            <a:spLocks noChangeShapeType="1"/>
          </p:cNvSpPr>
          <p:nvPr/>
        </p:nvSpPr>
        <p:spPr bwMode="auto">
          <a:xfrm>
            <a:off x="6654800" y="2438400"/>
            <a:ext cx="0" cy="3098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omic Sans MS" pitchFamily="66" charset="0"/>
              </a:rPr>
              <a:t>Introduction to Sequential Circuits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606800" y="1400175"/>
            <a:ext cx="2476500" cy="1568450"/>
            <a:chOff x="3698" y="882"/>
            <a:chExt cx="1010" cy="988"/>
          </a:xfrm>
        </p:grpSpPr>
        <p:sp>
          <p:nvSpPr>
            <p:cNvPr id="7219" name="Rectangle 5"/>
            <p:cNvSpPr>
              <a:spLocks noChangeArrowheads="1"/>
            </p:cNvSpPr>
            <p:nvPr/>
          </p:nvSpPr>
          <p:spPr bwMode="auto">
            <a:xfrm>
              <a:off x="3698" y="882"/>
              <a:ext cx="1010" cy="9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7220" name="Text Box 6"/>
            <p:cNvSpPr txBox="1">
              <a:spLocks noChangeArrowheads="1"/>
            </p:cNvSpPr>
            <p:nvPr/>
          </p:nvSpPr>
          <p:spPr bwMode="auto">
            <a:xfrm>
              <a:off x="3742" y="1002"/>
              <a:ext cx="93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i="0" baseline="0">
                  <a:latin typeface="Comic Sans MS" pitchFamily="66" charset="0"/>
                </a:rPr>
                <a:t>Combina</a:t>
              </a:r>
              <a:r>
                <a:rPr lang="tr-TR" sz="2400" i="0" baseline="0">
                  <a:latin typeface="Comic Sans MS" pitchFamily="66" charset="0"/>
                </a:rPr>
                <a:t>t</a:t>
              </a:r>
              <a:r>
                <a:rPr lang="en-US" sz="2400" i="0" baseline="0">
                  <a:latin typeface="Comic Sans MS" pitchFamily="66" charset="0"/>
                </a:rPr>
                <a:t>ional</a:t>
              </a:r>
            </a:p>
            <a:p>
              <a:pPr algn="ctr"/>
              <a:r>
                <a:rPr lang="en-US" sz="2400" i="0" baseline="0">
                  <a:latin typeface="Comic Sans MS" pitchFamily="66" charset="0"/>
                </a:rPr>
                <a:t>Logic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384300" y="2152650"/>
            <a:ext cx="3546475" cy="2116138"/>
            <a:chOff x="2128" y="1356"/>
            <a:chExt cx="2234" cy="1333"/>
          </a:xfrm>
        </p:grpSpPr>
        <p:sp>
          <p:nvSpPr>
            <p:cNvPr id="7216" name="Rectangle 8"/>
            <p:cNvSpPr>
              <a:spLocks noChangeArrowheads="1"/>
            </p:cNvSpPr>
            <p:nvPr/>
          </p:nvSpPr>
          <p:spPr bwMode="auto">
            <a:xfrm>
              <a:off x="4044" y="1934"/>
              <a:ext cx="318" cy="755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7217" name="Text Box 9"/>
            <p:cNvSpPr txBox="1">
              <a:spLocks noChangeArrowheads="1"/>
            </p:cNvSpPr>
            <p:nvPr/>
          </p:nvSpPr>
          <p:spPr bwMode="auto">
            <a:xfrm>
              <a:off x="2128" y="1356"/>
              <a:ext cx="1127" cy="523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0" baseline="0">
                  <a:solidFill>
                    <a:schemeClr val="hlink"/>
                  </a:solidFill>
                  <a:latin typeface="Comic Sans MS" pitchFamily="66" charset="0"/>
                </a:rPr>
                <a:t>Storage Elements</a:t>
              </a:r>
              <a:endParaRPr lang="en-US" sz="2400" b="0" i="0" baseline="0">
                <a:solidFill>
                  <a:schemeClr val="hlink"/>
                </a:solidFill>
                <a:latin typeface="Comic Sans MS" pitchFamily="66" charset="0"/>
              </a:endParaRPr>
            </a:p>
          </p:txBody>
        </p:sp>
        <p:sp>
          <p:nvSpPr>
            <p:cNvPr id="7218" name="Line 10"/>
            <p:cNvSpPr>
              <a:spLocks noChangeShapeType="1"/>
            </p:cNvSpPr>
            <p:nvPr/>
          </p:nvSpPr>
          <p:spPr bwMode="auto">
            <a:xfrm>
              <a:off x="3163" y="1758"/>
              <a:ext cx="1058" cy="54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676400" y="1344613"/>
            <a:ext cx="1912938" cy="461962"/>
            <a:chOff x="2760" y="847"/>
            <a:chExt cx="917" cy="291"/>
          </a:xfrm>
        </p:grpSpPr>
        <p:sp>
          <p:nvSpPr>
            <p:cNvPr id="7214" name="Line 12"/>
            <p:cNvSpPr>
              <a:spLocks noChangeShapeType="1"/>
            </p:cNvSpPr>
            <p:nvPr/>
          </p:nvSpPr>
          <p:spPr bwMode="auto">
            <a:xfrm flipH="1">
              <a:off x="3317" y="1115"/>
              <a:ext cx="3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215" name="Text Box 13"/>
            <p:cNvSpPr txBox="1">
              <a:spLocks noChangeArrowheads="1"/>
            </p:cNvSpPr>
            <p:nvPr/>
          </p:nvSpPr>
          <p:spPr bwMode="auto">
            <a:xfrm>
              <a:off x="2760" y="847"/>
              <a:ext cx="66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0" baseline="0">
                  <a:latin typeface="Comic Sans MS" pitchFamily="66" charset="0"/>
                </a:rPr>
                <a:t>Inputs</a:t>
              </a:r>
              <a:endParaRPr lang="en-US" sz="2400" b="0" i="0" baseline="0">
                <a:latin typeface="Comic Sans MS" pitchFamily="66" charset="0"/>
              </a:endParaRP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6096000" y="1328738"/>
            <a:ext cx="1765300" cy="461962"/>
            <a:chOff x="4712" y="837"/>
            <a:chExt cx="1112" cy="291"/>
          </a:xfrm>
        </p:grpSpPr>
        <p:sp>
          <p:nvSpPr>
            <p:cNvPr id="7212" name="Line 15"/>
            <p:cNvSpPr>
              <a:spLocks noChangeShapeType="1"/>
            </p:cNvSpPr>
            <p:nvPr/>
          </p:nvSpPr>
          <p:spPr bwMode="auto">
            <a:xfrm flipH="1">
              <a:off x="4712" y="1112"/>
              <a:ext cx="3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213" name="Text Box 16"/>
            <p:cNvSpPr txBox="1">
              <a:spLocks noChangeArrowheads="1"/>
            </p:cNvSpPr>
            <p:nvPr/>
          </p:nvSpPr>
          <p:spPr bwMode="auto">
            <a:xfrm>
              <a:off x="4962" y="837"/>
              <a:ext cx="86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0" baseline="0">
                  <a:latin typeface="Comic Sans MS" pitchFamily="66" charset="0"/>
                </a:rPr>
                <a:t>Outputs</a:t>
              </a:r>
              <a:endParaRPr lang="en-US" sz="2400" b="0" i="0" baseline="0">
                <a:latin typeface="Comic Sans MS" pitchFamily="66" charset="0"/>
              </a:endParaRPr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2870200" y="2573338"/>
            <a:ext cx="1530350" cy="1104900"/>
            <a:chOff x="3376" y="1621"/>
            <a:chExt cx="668" cy="696"/>
          </a:xfrm>
        </p:grpSpPr>
        <p:grpSp>
          <p:nvGrpSpPr>
            <p:cNvPr id="7" name="Group 28"/>
            <p:cNvGrpSpPr>
              <a:grpSpLocks/>
            </p:cNvGrpSpPr>
            <p:nvPr/>
          </p:nvGrpSpPr>
          <p:grpSpPr bwMode="auto">
            <a:xfrm>
              <a:off x="3376" y="1621"/>
              <a:ext cx="668" cy="696"/>
              <a:chOff x="3368" y="1621"/>
              <a:chExt cx="668" cy="696"/>
            </a:xfrm>
          </p:grpSpPr>
          <p:sp>
            <p:nvSpPr>
              <p:cNvPr id="7209" name="Line 18"/>
              <p:cNvSpPr>
                <a:spLocks noChangeShapeType="1"/>
              </p:cNvSpPr>
              <p:nvPr/>
            </p:nvSpPr>
            <p:spPr bwMode="auto">
              <a:xfrm>
                <a:off x="3383" y="2298"/>
                <a:ext cx="653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210" name="Line 19"/>
              <p:cNvSpPr>
                <a:spLocks noChangeShapeType="1"/>
              </p:cNvSpPr>
              <p:nvPr/>
            </p:nvSpPr>
            <p:spPr bwMode="auto">
              <a:xfrm>
                <a:off x="3368" y="1635"/>
                <a:ext cx="328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211" name="Line 20"/>
              <p:cNvSpPr>
                <a:spLocks noChangeShapeType="1"/>
              </p:cNvSpPr>
              <p:nvPr/>
            </p:nvSpPr>
            <p:spPr bwMode="auto">
              <a:xfrm>
                <a:off x="3384" y="1621"/>
                <a:ext cx="0" cy="69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7208" name="Text Box 21"/>
            <p:cNvSpPr txBox="1">
              <a:spLocks noChangeArrowheads="1"/>
            </p:cNvSpPr>
            <p:nvPr/>
          </p:nvSpPr>
          <p:spPr bwMode="auto">
            <a:xfrm>
              <a:off x="3417" y="2026"/>
              <a:ext cx="54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0" baseline="0">
                  <a:solidFill>
                    <a:schemeClr val="accent2"/>
                  </a:solidFill>
                  <a:latin typeface="Comic Sans MS" pitchFamily="66" charset="0"/>
                </a:rPr>
                <a:t>State</a:t>
              </a:r>
              <a:endParaRPr lang="en-US" sz="2400" b="0" i="0" baseline="0">
                <a:latin typeface="Comic Sans MS" pitchFamily="66" charset="0"/>
              </a:endParaRPr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4953000" y="2541588"/>
            <a:ext cx="2247900" cy="1169987"/>
            <a:chOff x="4413" y="1601"/>
            <a:chExt cx="759" cy="737"/>
          </a:xfrm>
        </p:grpSpPr>
        <p:grpSp>
          <p:nvGrpSpPr>
            <p:cNvPr id="9" name="Group 33"/>
            <p:cNvGrpSpPr>
              <a:grpSpLocks/>
            </p:cNvGrpSpPr>
            <p:nvPr/>
          </p:nvGrpSpPr>
          <p:grpSpPr bwMode="auto">
            <a:xfrm>
              <a:off x="4413" y="1601"/>
              <a:ext cx="632" cy="721"/>
              <a:chOff x="4413" y="1601"/>
              <a:chExt cx="632" cy="721"/>
            </a:xfrm>
          </p:grpSpPr>
          <p:sp>
            <p:nvSpPr>
              <p:cNvPr id="7204" name="Line 34"/>
              <p:cNvSpPr>
                <a:spLocks noChangeShapeType="1"/>
              </p:cNvSpPr>
              <p:nvPr/>
            </p:nvSpPr>
            <p:spPr bwMode="auto">
              <a:xfrm>
                <a:off x="4790" y="1616"/>
                <a:ext cx="252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205" name="Line 35"/>
              <p:cNvSpPr>
                <a:spLocks noChangeShapeType="1"/>
              </p:cNvSpPr>
              <p:nvPr/>
            </p:nvSpPr>
            <p:spPr bwMode="auto">
              <a:xfrm>
                <a:off x="4413" y="2322"/>
                <a:ext cx="632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206" name="Line 36"/>
              <p:cNvSpPr>
                <a:spLocks noChangeShapeType="1"/>
              </p:cNvSpPr>
              <p:nvPr/>
            </p:nvSpPr>
            <p:spPr bwMode="auto">
              <a:xfrm>
                <a:off x="5040" y="1601"/>
                <a:ext cx="0" cy="72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7203" name="Text Box 37"/>
            <p:cNvSpPr txBox="1">
              <a:spLocks noChangeArrowheads="1"/>
            </p:cNvSpPr>
            <p:nvPr/>
          </p:nvSpPr>
          <p:spPr bwMode="auto">
            <a:xfrm>
              <a:off x="4534" y="1815"/>
              <a:ext cx="63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i="0" baseline="0">
                  <a:solidFill>
                    <a:schemeClr val="accent2"/>
                  </a:solidFill>
                  <a:latin typeface="Comic Sans MS" pitchFamily="66" charset="0"/>
                </a:rPr>
                <a:t>Next</a:t>
              </a:r>
            </a:p>
            <a:p>
              <a:r>
                <a:rPr lang="en-US" sz="2400" i="0" baseline="0">
                  <a:solidFill>
                    <a:schemeClr val="accent2"/>
                  </a:solidFill>
                  <a:latin typeface="Comic Sans MS" pitchFamily="66" charset="0"/>
                </a:rPr>
                <a:t>State</a:t>
              </a:r>
            </a:p>
          </p:txBody>
        </p:sp>
      </p:grpSp>
      <p:sp>
        <p:nvSpPr>
          <p:cNvPr id="30" name="Rectangle 27"/>
          <p:cNvSpPr txBox="1">
            <a:spLocks noChangeArrowheads="1"/>
          </p:cNvSpPr>
          <p:nvPr/>
        </p:nvSpPr>
        <p:spPr>
          <a:xfrm>
            <a:off x="228600" y="4419600"/>
            <a:ext cx="8726488" cy="2209800"/>
          </a:xfrm>
          <a:prstGeom prst="rect">
            <a:avLst/>
          </a:prstGeom>
        </p:spPr>
        <p:txBody>
          <a:bodyPr/>
          <a:lstStyle/>
          <a:p>
            <a:pPr marL="288925" indent="-288925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§"/>
              <a:defRPr/>
            </a:pPr>
            <a:r>
              <a:rPr lang="en-US" sz="2400" i="0" kern="0" baseline="0" dirty="0">
                <a:latin typeface="Comic Sans MS" pitchFamily="66" charset="0"/>
              </a:rPr>
              <a:t>Sequential circuits </a:t>
            </a:r>
          </a:p>
          <a:p>
            <a:pPr marL="692150" lvl="1" indent="-234950">
              <a:spcBef>
                <a:spcPct val="20000"/>
              </a:spcBef>
              <a:buClr>
                <a:srgbClr val="3333FF"/>
              </a:buClr>
              <a:buFontTx/>
              <a:buChar char="•"/>
              <a:defRPr/>
            </a:pPr>
            <a:r>
              <a:rPr lang="en-US" sz="2000" i="0" kern="0" baseline="0" dirty="0">
                <a:latin typeface="Comic Sans MS" pitchFamily="66" charset="0"/>
              </a:rPr>
              <a:t>Combinational logic circuits</a:t>
            </a:r>
          </a:p>
          <a:p>
            <a:pPr marL="692150" lvl="1" indent="-234950">
              <a:spcBef>
                <a:spcPct val="20000"/>
              </a:spcBef>
              <a:buClr>
                <a:srgbClr val="3333FF"/>
              </a:buClr>
              <a:buFontTx/>
              <a:buChar char="•"/>
              <a:defRPr/>
            </a:pPr>
            <a:r>
              <a:rPr lang="en-US" sz="2000" i="0" kern="0" baseline="0" dirty="0">
                <a:latin typeface="Comic Sans MS" pitchFamily="66" charset="0"/>
              </a:rPr>
              <a:t>State information (stored in memory)</a:t>
            </a:r>
          </a:p>
          <a:p>
            <a:pPr marL="288925" indent="-288925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§"/>
              <a:defRPr/>
            </a:pPr>
            <a:r>
              <a:rPr lang="en-US" sz="2400" i="0" kern="0" baseline="0" dirty="0">
                <a:latin typeface="Comic Sans MS" pitchFamily="66" charset="0"/>
              </a:rPr>
              <a:t>Output is a function of inputs and present state</a:t>
            </a:r>
          </a:p>
          <a:p>
            <a:pPr marL="288925" indent="-288925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§"/>
              <a:defRPr/>
            </a:pPr>
            <a:r>
              <a:rPr lang="en-US" sz="2400" i="0" kern="0" baseline="0" dirty="0">
                <a:latin typeface="Comic Sans MS" pitchFamily="66" charset="0"/>
              </a:rPr>
              <a:t>Can be </a:t>
            </a:r>
            <a:r>
              <a:rPr lang="en-US" sz="2400" i="0" kern="0" baseline="0" dirty="0">
                <a:solidFill>
                  <a:srgbClr val="FF0000"/>
                </a:solidFill>
                <a:latin typeface="Comic Sans MS" pitchFamily="66" charset="0"/>
              </a:rPr>
              <a:t>synchronous</a:t>
            </a:r>
            <a:r>
              <a:rPr lang="en-US" sz="2400" i="0" kern="0" baseline="0" dirty="0">
                <a:latin typeface="Comic Sans MS" pitchFamily="66" charset="0"/>
              </a:rPr>
              <a:t> or </a:t>
            </a:r>
            <a:r>
              <a:rPr lang="en-US" sz="2400" i="0" kern="0" baseline="0" dirty="0">
                <a:solidFill>
                  <a:srgbClr val="FF0000"/>
                </a:solidFill>
                <a:latin typeface="Comic Sans MS" pitchFamily="66" charset="0"/>
              </a:rPr>
              <a:t>asynchronous</a:t>
            </a: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6321425" y="3805238"/>
            <a:ext cx="9159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latin typeface="Comic Sans MS" pitchFamily="66" charset="0"/>
              </a:rPr>
              <a:t>clock</a:t>
            </a:r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>
            <a:off x="6007100" y="4749800"/>
            <a:ext cx="152400" cy="0"/>
          </a:xfrm>
          <a:prstGeom prst="line">
            <a:avLst/>
          </a:prstGeom>
          <a:noFill/>
          <a:ln w="127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 flipV="1">
            <a:off x="6159500" y="4521200"/>
            <a:ext cx="0" cy="228600"/>
          </a:xfrm>
          <a:prstGeom prst="line">
            <a:avLst/>
          </a:prstGeom>
          <a:noFill/>
          <a:ln w="127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>
            <a:off x="6159500" y="4521200"/>
            <a:ext cx="152400" cy="0"/>
          </a:xfrm>
          <a:prstGeom prst="line">
            <a:avLst/>
          </a:prstGeom>
          <a:noFill/>
          <a:ln w="127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>
            <a:off x="6311900" y="4749800"/>
            <a:ext cx="152400" cy="0"/>
          </a:xfrm>
          <a:prstGeom prst="line">
            <a:avLst/>
          </a:prstGeom>
          <a:noFill/>
          <a:ln w="127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 flipV="1">
            <a:off x="6311900" y="4521200"/>
            <a:ext cx="0" cy="228600"/>
          </a:xfrm>
          <a:prstGeom prst="line">
            <a:avLst/>
          </a:prstGeom>
          <a:noFill/>
          <a:ln w="127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 flipV="1">
            <a:off x="6464300" y="4521200"/>
            <a:ext cx="0" cy="228600"/>
          </a:xfrm>
          <a:prstGeom prst="line">
            <a:avLst/>
          </a:prstGeom>
          <a:noFill/>
          <a:ln w="127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>
            <a:off x="6464300" y="4521200"/>
            <a:ext cx="152400" cy="0"/>
          </a:xfrm>
          <a:prstGeom prst="line">
            <a:avLst/>
          </a:prstGeom>
          <a:noFill/>
          <a:ln w="127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>
            <a:off x="6616700" y="4749800"/>
            <a:ext cx="152400" cy="0"/>
          </a:xfrm>
          <a:prstGeom prst="line">
            <a:avLst/>
          </a:prstGeom>
          <a:noFill/>
          <a:ln w="127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1" name="Line 37"/>
          <p:cNvSpPr>
            <a:spLocks noChangeShapeType="1"/>
          </p:cNvSpPr>
          <p:nvPr/>
        </p:nvSpPr>
        <p:spPr bwMode="auto">
          <a:xfrm flipV="1">
            <a:off x="6616700" y="4521200"/>
            <a:ext cx="0" cy="228600"/>
          </a:xfrm>
          <a:prstGeom prst="line">
            <a:avLst/>
          </a:prstGeom>
          <a:noFill/>
          <a:ln w="127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 flipV="1">
            <a:off x="6769100" y="4521200"/>
            <a:ext cx="0" cy="228600"/>
          </a:xfrm>
          <a:prstGeom prst="line">
            <a:avLst/>
          </a:prstGeom>
          <a:noFill/>
          <a:ln w="127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>
            <a:off x="6769100" y="4521200"/>
            <a:ext cx="152400" cy="0"/>
          </a:xfrm>
          <a:prstGeom prst="line">
            <a:avLst/>
          </a:prstGeom>
          <a:noFill/>
          <a:ln w="127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>
            <a:off x="6921500" y="4749800"/>
            <a:ext cx="152400" cy="0"/>
          </a:xfrm>
          <a:prstGeom prst="line">
            <a:avLst/>
          </a:prstGeom>
          <a:noFill/>
          <a:ln w="127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5" name="Line 41"/>
          <p:cNvSpPr>
            <a:spLocks noChangeShapeType="1"/>
          </p:cNvSpPr>
          <p:nvPr/>
        </p:nvSpPr>
        <p:spPr bwMode="auto">
          <a:xfrm flipV="1">
            <a:off x="6921500" y="4521200"/>
            <a:ext cx="0" cy="228600"/>
          </a:xfrm>
          <a:prstGeom prst="line">
            <a:avLst/>
          </a:prstGeom>
          <a:noFill/>
          <a:ln w="127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6" name="Line 42"/>
          <p:cNvSpPr>
            <a:spLocks noChangeShapeType="1"/>
          </p:cNvSpPr>
          <p:nvPr/>
        </p:nvSpPr>
        <p:spPr bwMode="auto">
          <a:xfrm flipV="1">
            <a:off x="7073900" y="4521200"/>
            <a:ext cx="0" cy="228600"/>
          </a:xfrm>
          <a:prstGeom prst="line">
            <a:avLst/>
          </a:prstGeom>
          <a:noFill/>
          <a:ln w="127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7" name="Line 43"/>
          <p:cNvSpPr>
            <a:spLocks noChangeShapeType="1"/>
          </p:cNvSpPr>
          <p:nvPr/>
        </p:nvSpPr>
        <p:spPr bwMode="auto">
          <a:xfrm>
            <a:off x="7073900" y="4521200"/>
            <a:ext cx="152400" cy="0"/>
          </a:xfrm>
          <a:prstGeom prst="line">
            <a:avLst/>
          </a:prstGeom>
          <a:noFill/>
          <a:ln w="127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8" name="Line 44"/>
          <p:cNvSpPr>
            <a:spLocks noChangeShapeType="1"/>
          </p:cNvSpPr>
          <p:nvPr/>
        </p:nvSpPr>
        <p:spPr bwMode="auto">
          <a:xfrm>
            <a:off x="7226300" y="4749800"/>
            <a:ext cx="152400" cy="0"/>
          </a:xfrm>
          <a:prstGeom prst="line">
            <a:avLst/>
          </a:prstGeom>
          <a:noFill/>
          <a:ln w="127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9" name="Line 45"/>
          <p:cNvSpPr>
            <a:spLocks noChangeShapeType="1"/>
          </p:cNvSpPr>
          <p:nvPr/>
        </p:nvSpPr>
        <p:spPr bwMode="auto">
          <a:xfrm flipV="1">
            <a:off x="7226300" y="4521200"/>
            <a:ext cx="0" cy="228600"/>
          </a:xfrm>
          <a:prstGeom prst="line">
            <a:avLst/>
          </a:prstGeom>
          <a:noFill/>
          <a:ln w="127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0" name="Line 46"/>
          <p:cNvSpPr>
            <a:spLocks noChangeShapeType="1"/>
          </p:cNvSpPr>
          <p:nvPr/>
        </p:nvSpPr>
        <p:spPr bwMode="auto">
          <a:xfrm flipV="1">
            <a:off x="7378700" y="4521200"/>
            <a:ext cx="0" cy="228600"/>
          </a:xfrm>
          <a:prstGeom prst="line">
            <a:avLst/>
          </a:prstGeom>
          <a:noFill/>
          <a:ln w="127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1" name="Line 47"/>
          <p:cNvSpPr>
            <a:spLocks noChangeShapeType="1"/>
          </p:cNvSpPr>
          <p:nvPr/>
        </p:nvSpPr>
        <p:spPr bwMode="auto">
          <a:xfrm>
            <a:off x="7378700" y="4521200"/>
            <a:ext cx="152400" cy="0"/>
          </a:xfrm>
          <a:prstGeom prst="line">
            <a:avLst/>
          </a:prstGeom>
          <a:noFill/>
          <a:ln w="127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2" name="Line 48"/>
          <p:cNvSpPr>
            <a:spLocks noChangeShapeType="1"/>
          </p:cNvSpPr>
          <p:nvPr/>
        </p:nvSpPr>
        <p:spPr bwMode="auto">
          <a:xfrm>
            <a:off x="7531100" y="4749800"/>
            <a:ext cx="152400" cy="0"/>
          </a:xfrm>
          <a:prstGeom prst="line">
            <a:avLst/>
          </a:prstGeom>
          <a:noFill/>
          <a:ln w="127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3" name="Line 49"/>
          <p:cNvSpPr>
            <a:spLocks noChangeShapeType="1"/>
          </p:cNvSpPr>
          <p:nvPr/>
        </p:nvSpPr>
        <p:spPr bwMode="auto">
          <a:xfrm flipV="1">
            <a:off x="7531100" y="4521200"/>
            <a:ext cx="0" cy="228600"/>
          </a:xfrm>
          <a:prstGeom prst="line">
            <a:avLst/>
          </a:prstGeom>
          <a:noFill/>
          <a:ln w="127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4" name="Line 10"/>
          <p:cNvSpPr>
            <a:spLocks noChangeShapeType="1"/>
          </p:cNvSpPr>
          <p:nvPr/>
        </p:nvSpPr>
        <p:spPr bwMode="auto">
          <a:xfrm flipV="1">
            <a:off x="4648200" y="4330700"/>
            <a:ext cx="0" cy="368300"/>
          </a:xfrm>
          <a:prstGeom prst="line">
            <a:avLst/>
          </a:prstGeom>
          <a:noFill/>
          <a:ln w="603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7" name="Line 10"/>
          <p:cNvSpPr>
            <a:spLocks noChangeShapeType="1"/>
          </p:cNvSpPr>
          <p:nvPr/>
        </p:nvSpPr>
        <p:spPr bwMode="auto">
          <a:xfrm flipV="1">
            <a:off x="4635500" y="4686300"/>
            <a:ext cx="1054100" cy="0"/>
          </a:xfrm>
          <a:prstGeom prst="line">
            <a:avLst/>
          </a:prstGeom>
          <a:noFill/>
          <a:ln w="666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Clocks and synchronization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>
                <a:latin typeface="Comic Sans MS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1800" dirty="0">
                <a:solidFill>
                  <a:srgbClr val="FF0033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clock</a:t>
            </a:r>
            <a:r>
              <a:rPr lang="en-US" sz="1800" dirty="0">
                <a:latin typeface="Comic Sans MS" charset="0"/>
                <a:ea typeface="ＭＳ Ｐゴシック" charset="0"/>
                <a:cs typeface="ＭＳ Ｐゴシック" charset="0"/>
              </a:rPr>
              <a:t> is a special device that whose output continuously alternates between  0 and 1.</a:t>
            </a:r>
          </a:p>
          <a:p>
            <a:endParaRPr lang="en-US" sz="1800" dirty="0">
              <a:latin typeface="Comic Sans MS" charset="0"/>
              <a:ea typeface="ＭＳ Ｐゴシック" charset="0"/>
              <a:cs typeface="ＭＳ Ｐゴシック" charset="0"/>
            </a:endParaRPr>
          </a:p>
          <a:p>
            <a:endParaRPr lang="en-US" sz="1800" dirty="0">
              <a:latin typeface="Comic Sans MS" charset="0"/>
              <a:ea typeface="ＭＳ Ｐゴシック" charset="0"/>
              <a:cs typeface="ＭＳ Ｐゴシック" charset="0"/>
            </a:endParaRPr>
          </a:p>
          <a:p>
            <a:endParaRPr lang="en-US" sz="1800" dirty="0">
              <a:latin typeface="Comic Sans MS" charset="0"/>
              <a:ea typeface="ＭＳ Ｐゴシック" charset="0"/>
              <a:cs typeface="ＭＳ Ｐゴシック" charset="0"/>
            </a:endParaRPr>
          </a:p>
          <a:p>
            <a:r>
              <a:rPr lang="en-US" sz="1800" dirty="0" smtClean="0">
                <a:latin typeface="Comic Sans MS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1800" dirty="0">
                <a:latin typeface="Comic Sans MS" charset="0"/>
                <a:ea typeface="ＭＳ Ｐゴシック" charset="0"/>
                <a:cs typeface="ＭＳ Ｐゴシック" charset="0"/>
              </a:rPr>
              <a:t>time it takes the clock to change from 1 to 0 and back to 1 is called the </a:t>
            </a:r>
            <a:r>
              <a:rPr lang="en-US" sz="1800" dirty="0">
                <a:solidFill>
                  <a:srgbClr val="FF0033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clock period</a:t>
            </a:r>
            <a:r>
              <a:rPr lang="en-US" sz="1800" dirty="0">
                <a:latin typeface="Comic Sans MS" charset="0"/>
                <a:ea typeface="ＭＳ Ｐゴシック" charset="0"/>
                <a:cs typeface="ＭＳ Ｐゴシック" charset="0"/>
              </a:rPr>
              <a:t>, or </a:t>
            </a:r>
            <a:r>
              <a:rPr lang="en-US" sz="1800" dirty="0">
                <a:solidFill>
                  <a:srgbClr val="FF0033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clock cycle time</a:t>
            </a:r>
            <a:r>
              <a:rPr lang="en-US" sz="1800" dirty="0">
                <a:latin typeface="Comic Sans MS" charset="0"/>
                <a:ea typeface="ＭＳ Ｐゴシック" charset="0"/>
                <a:cs typeface="ＭＳ Ｐゴシック" charset="0"/>
              </a:rPr>
              <a:t>.</a:t>
            </a:r>
          </a:p>
          <a:p>
            <a:r>
              <a:rPr lang="en-US" sz="1800" dirty="0">
                <a:latin typeface="Comic Sans MS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1800" dirty="0">
                <a:solidFill>
                  <a:srgbClr val="FF0033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clock frequency</a:t>
            </a:r>
            <a:r>
              <a:rPr lang="en-US" sz="1800" dirty="0">
                <a:latin typeface="Comic Sans MS" charset="0"/>
                <a:ea typeface="ＭＳ Ｐゴシック" charset="0"/>
                <a:cs typeface="ＭＳ Ｐゴシック" charset="0"/>
              </a:rPr>
              <a:t> is the inverse of the clock period. The unit of measurement for frequency is the </a:t>
            </a:r>
            <a:r>
              <a:rPr lang="en-US" sz="1800" dirty="0">
                <a:solidFill>
                  <a:srgbClr val="FF0033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hertz</a:t>
            </a:r>
            <a:r>
              <a:rPr lang="en-US" sz="1800" dirty="0">
                <a:latin typeface="Comic Sans MS" charset="0"/>
                <a:ea typeface="ＭＳ Ｐゴシック" charset="0"/>
                <a:cs typeface="ＭＳ Ｐゴシック" charset="0"/>
              </a:rPr>
              <a:t>.</a:t>
            </a:r>
          </a:p>
          <a:p>
            <a:r>
              <a:rPr lang="en-US" sz="1800" dirty="0">
                <a:latin typeface="Comic Sans MS" charset="0"/>
                <a:ea typeface="ＭＳ Ｐゴシック" charset="0"/>
                <a:cs typeface="ＭＳ Ｐゴシック" charset="0"/>
              </a:rPr>
              <a:t>Clocks are often used to synchronize circuits.</a:t>
            </a:r>
          </a:p>
          <a:p>
            <a:pPr lvl="1"/>
            <a:r>
              <a:rPr lang="en-US" sz="1800" dirty="0">
                <a:latin typeface="Comic Sans MS" charset="0"/>
                <a:ea typeface="ＭＳ Ｐゴシック" charset="0"/>
              </a:rPr>
              <a:t>They generate a repeating, predictable pattern of 0s and 1s that can trigger certain events in a </a:t>
            </a:r>
            <a:r>
              <a:rPr lang="en-US" sz="1800" dirty="0" smtClean="0">
                <a:latin typeface="Comic Sans MS" charset="0"/>
                <a:ea typeface="ＭＳ Ｐゴシック" charset="0"/>
              </a:rPr>
              <a:t>circuit</a:t>
            </a:r>
            <a:r>
              <a:rPr lang="tr-TR" sz="1800" dirty="0" smtClean="0">
                <a:latin typeface="Comic Sans MS" charset="0"/>
                <a:ea typeface="ＭＳ Ｐゴシック" charset="0"/>
              </a:rPr>
              <a:t>.</a:t>
            </a:r>
            <a:endParaRPr lang="en-US" sz="1800" dirty="0">
              <a:latin typeface="Comic Sans MS" charset="0"/>
              <a:ea typeface="ＭＳ Ｐゴシック" charset="0"/>
            </a:endParaRPr>
          </a:p>
          <a:p>
            <a:pPr lvl="1"/>
            <a:r>
              <a:rPr lang="en-US" sz="1800" dirty="0">
                <a:latin typeface="Comic Sans MS" charset="0"/>
                <a:ea typeface="ＭＳ Ｐゴシック" charset="0"/>
              </a:rPr>
              <a:t>If several circuits share a common clock signal, they can coordinate their actions with respect to one another.</a:t>
            </a:r>
          </a:p>
          <a:p>
            <a:r>
              <a:rPr lang="en-US" sz="1800" dirty="0">
                <a:latin typeface="Comic Sans MS" charset="0"/>
                <a:ea typeface="ＭＳ Ｐゴシック" charset="0"/>
                <a:cs typeface="ＭＳ Ｐゴシック" charset="0"/>
              </a:rPr>
              <a:t>This is similar to how humans use real clocks for </a:t>
            </a:r>
            <a:r>
              <a:rPr lang="tr-TR" sz="1800" dirty="0" smtClean="0">
                <a:latin typeface="Comic Sans MS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dirty="0" err="1" smtClean="0">
                <a:latin typeface="Comic Sans MS" charset="0"/>
                <a:ea typeface="ＭＳ Ｐゴシック" charset="0"/>
                <a:cs typeface="ＭＳ Ｐゴシック" charset="0"/>
              </a:rPr>
              <a:t>ynchronization</a:t>
            </a:r>
            <a:r>
              <a:rPr lang="en-US" sz="1800" dirty="0">
                <a:latin typeface="Comic Sans MS" charset="0"/>
                <a:ea typeface="ＭＳ Ｐゴシック" charset="0"/>
                <a:cs typeface="ＭＳ Ｐゴシック" charset="0"/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03648" y="2132856"/>
            <a:ext cx="3048000" cy="647700"/>
            <a:chOff x="2784" y="1560"/>
            <a:chExt cx="1920" cy="40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784" y="1632"/>
              <a:ext cx="1920" cy="336"/>
              <a:chOff x="2784" y="1536"/>
              <a:chExt cx="1920" cy="33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2784" y="1728"/>
                <a:ext cx="1920" cy="144"/>
                <a:chOff x="2784" y="1728"/>
                <a:chExt cx="1920" cy="144"/>
              </a:xfrm>
            </p:grpSpPr>
            <p:grpSp>
              <p:nvGrpSpPr>
                <p:cNvPr id="5" name="Group 7"/>
                <p:cNvGrpSpPr>
                  <a:grpSpLocks/>
                </p:cNvGrpSpPr>
                <p:nvPr/>
              </p:nvGrpSpPr>
              <p:grpSpPr bwMode="auto">
                <a:xfrm>
                  <a:off x="2784" y="1728"/>
                  <a:ext cx="384" cy="144"/>
                  <a:chOff x="1392" y="2544"/>
                  <a:chExt cx="384" cy="144"/>
                </a:xfrm>
              </p:grpSpPr>
              <p:sp>
                <p:nvSpPr>
                  <p:cNvPr id="31778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1392" y="2688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79" name="Line 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84" y="2544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80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584" y="2544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81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76" y="2544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" name="Group 12"/>
                <p:cNvGrpSpPr>
                  <a:grpSpLocks/>
                </p:cNvGrpSpPr>
                <p:nvPr/>
              </p:nvGrpSpPr>
              <p:grpSpPr bwMode="auto">
                <a:xfrm>
                  <a:off x="3168" y="1728"/>
                  <a:ext cx="384" cy="144"/>
                  <a:chOff x="1392" y="2544"/>
                  <a:chExt cx="384" cy="144"/>
                </a:xfrm>
              </p:grpSpPr>
              <p:sp>
                <p:nvSpPr>
                  <p:cNvPr id="31774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392" y="2688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75" name="Line 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84" y="2544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76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584" y="2544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77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76" y="2544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" name="Group 17"/>
                <p:cNvGrpSpPr>
                  <a:grpSpLocks/>
                </p:cNvGrpSpPr>
                <p:nvPr/>
              </p:nvGrpSpPr>
              <p:grpSpPr bwMode="auto">
                <a:xfrm>
                  <a:off x="3552" y="1728"/>
                  <a:ext cx="384" cy="144"/>
                  <a:chOff x="1392" y="2544"/>
                  <a:chExt cx="384" cy="144"/>
                </a:xfrm>
              </p:grpSpPr>
              <p:sp>
                <p:nvSpPr>
                  <p:cNvPr id="3177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392" y="2688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71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84" y="2544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72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1584" y="2544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73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76" y="2544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" name="Group 22"/>
                <p:cNvGrpSpPr>
                  <a:grpSpLocks/>
                </p:cNvGrpSpPr>
                <p:nvPr/>
              </p:nvGrpSpPr>
              <p:grpSpPr bwMode="auto">
                <a:xfrm>
                  <a:off x="3936" y="1728"/>
                  <a:ext cx="384" cy="144"/>
                  <a:chOff x="1392" y="2544"/>
                  <a:chExt cx="384" cy="144"/>
                </a:xfrm>
              </p:grpSpPr>
              <p:sp>
                <p:nvSpPr>
                  <p:cNvPr id="31766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1392" y="2688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67" name="Line 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84" y="2544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68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584" y="2544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69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76" y="2544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" name="Group 27"/>
                <p:cNvGrpSpPr>
                  <a:grpSpLocks/>
                </p:cNvGrpSpPr>
                <p:nvPr/>
              </p:nvGrpSpPr>
              <p:grpSpPr bwMode="auto">
                <a:xfrm>
                  <a:off x="4320" y="1728"/>
                  <a:ext cx="384" cy="144"/>
                  <a:chOff x="1392" y="2544"/>
                  <a:chExt cx="384" cy="144"/>
                </a:xfrm>
              </p:grpSpPr>
              <p:sp>
                <p:nvSpPr>
                  <p:cNvPr id="31762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392" y="2688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63" name="Lin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84" y="2544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64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1584" y="2544"/>
                    <a:ext cx="192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33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65" name="Line 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76" y="2544"/>
                    <a:ext cx="0" cy="14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1755" name="Line 32"/>
              <p:cNvSpPr>
                <a:spLocks noChangeShapeType="1"/>
              </p:cNvSpPr>
              <p:nvPr/>
            </p:nvSpPr>
            <p:spPr bwMode="auto">
              <a:xfrm>
                <a:off x="2976" y="1536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56" name="Line 33"/>
              <p:cNvSpPr>
                <a:spLocks noChangeShapeType="1"/>
              </p:cNvSpPr>
              <p:nvPr/>
            </p:nvSpPr>
            <p:spPr bwMode="auto">
              <a:xfrm>
                <a:off x="3360" y="1536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752" name="Line 34"/>
            <p:cNvSpPr>
              <a:spLocks noChangeShapeType="1"/>
            </p:cNvSpPr>
            <p:nvPr/>
          </p:nvSpPr>
          <p:spPr bwMode="auto">
            <a:xfrm>
              <a:off x="2976" y="1728"/>
              <a:ext cx="384" cy="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3" name="Text Box 35"/>
            <p:cNvSpPr txBox="1">
              <a:spLocks noChangeArrowheads="1"/>
            </p:cNvSpPr>
            <p:nvPr/>
          </p:nvSpPr>
          <p:spPr bwMode="auto">
            <a:xfrm>
              <a:off x="2864" y="1560"/>
              <a:ext cx="8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FF0033"/>
                  </a:solidFill>
                </a:rPr>
                <a:t>clock period</a:t>
              </a:r>
            </a:p>
          </p:txBody>
        </p:sp>
      </p:grpSp>
      <p:pic>
        <p:nvPicPr>
          <p:cNvPr id="31750" name="Picture 5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988840"/>
            <a:ext cx="1295400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4184650" y="4610100"/>
            <a:ext cx="1123950" cy="914400"/>
            <a:chOff x="2372" y="1944"/>
            <a:chExt cx="708" cy="576"/>
          </a:xfrm>
        </p:grpSpPr>
        <p:sp>
          <p:nvSpPr>
            <p:cNvPr id="8239" name="AutoShape 73"/>
            <p:cNvSpPr>
              <a:spLocks noChangeArrowheads="1"/>
            </p:cNvSpPr>
            <p:nvPr/>
          </p:nvSpPr>
          <p:spPr bwMode="auto">
            <a:xfrm>
              <a:off x="2372" y="1944"/>
              <a:ext cx="708" cy="576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40" name="Text Box 74"/>
            <p:cNvSpPr txBox="1">
              <a:spLocks noChangeArrowheads="1"/>
            </p:cNvSpPr>
            <p:nvPr/>
          </p:nvSpPr>
          <p:spPr bwMode="auto">
            <a:xfrm>
              <a:off x="2552" y="2088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0" i="0" baseline="0">
                  <a:latin typeface="Comic Sans MS" pitchFamily="66" charset="0"/>
                </a:rPr>
                <a:t>0.4</a:t>
              </a:r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5822950" y="3886200"/>
            <a:ext cx="1123950" cy="914400"/>
            <a:chOff x="3996" y="1928"/>
            <a:chExt cx="708" cy="576"/>
          </a:xfrm>
        </p:grpSpPr>
        <p:sp>
          <p:nvSpPr>
            <p:cNvPr id="8237" name="Freeform 67"/>
            <p:cNvSpPr>
              <a:spLocks/>
            </p:cNvSpPr>
            <p:nvPr/>
          </p:nvSpPr>
          <p:spPr bwMode="auto">
            <a:xfrm>
              <a:off x="3996" y="1928"/>
              <a:ext cx="708" cy="576"/>
            </a:xfrm>
            <a:custGeom>
              <a:avLst/>
              <a:gdLst>
                <a:gd name="T0" fmla="*/ 0 w 708"/>
                <a:gd name="T1" fmla="*/ 0 h 576"/>
                <a:gd name="T2" fmla="*/ 17 w 708"/>
                <a:gd name="T3" fmla="*/ 40 h 576"/>
                <a:gd name="T4" fmla="*/ 39 w 708"/>
                <a:gd name="T5" fmla="*/ 95 h 576"/>
                <a:gd name="T6" fmla="*/ 54 w 708"/>
                <a:gd name="T7" fmla="*/ 157 h 576"/>
                <a:gd name="T8" fmla="*/ 66 w 708"/>
                <a:gd name="T9" fmla="*/ 227 h 576"/>
                <a:gd name="T10" fmla="*/ 74 w 708"/>
                <a:gd name="T11" fmla="*/ 284 h 576"/>
                <a:gd name="T12" fmla="*/ 69 w 708"/>
                <a:gd name="T13" fmla="*/ 338 h 576"/>
                <a:gd name="T14" fmla="*/ 58 w 708"/>
                <a:gd name="T15" fmla="*/ 399 h 576"/>
                <a:gd name="T16" fmla="*/ 45 w 708"/>
                <a:gd name="T17" fmla="*/ 458 h 576"/>
                <a:gd name="T18" fmla="*/ 28 w 708"/>
                <a:gd name="T19" fmla="*/ 512 h 576"/>
                <a:gd name="T20" fmla="*/ 0 w 708"/>
                <a:gd name="T21" fmla="*/ 572 h 576"/>
                <a:gd name="T22" fmla="*/ 210 w 708"/>
                <a:gd name="T23" fmla="*/ 576 h 576"/>
                <a:gd name="T24" fmla="*/ 297 w 708"/>
                <a:gd name="T25" fmla="*/ 570 h 576"/>
                <a:gd name="T26" fmla="*/ 342 w 708"/>
                <a:gd name="T27" fmla="*/ 567 h 576"/>
                <a:gd name="T28" fmla="*/ 375 w 708"/>
                <a:gd name="T29" fmla="*/ 559 h 576"/>
                <a:gd name="T30" fmla="*/ 409 w 708"/>
                <a:gd name="T31" fmla="*/ 549 h 576"/>
                <a:gd name="T32" fmla="*/ 445 w 708"/>
                <a:gd name="T33" fmla="*/ 533 h 576"/>
                <a:gd name="T34" fmla="*/ 486 w 708"/>
                <a:gd name="T35" fmla="*/ 515 h 576"/>
                <a:gd name="T36" fmla="*/ 526 w 708"/>
                <a:gd name="T37" fmla="*/ 490 h 576"/>
                <a:gd name="T38" fmla="*/ 552 w 708"/>
                <a:gd name="T39" fmla="*/ 470 h 576"/>
                <a:gd name="T40" fmla="*/ 577 w 708"/>
                <a:gd name="T41" fmla="*/ 447 h 576"/>
                <a:gd name="T42" fmla="*/ 604 w 708"/>
                <a:gd name="T43" fmla="*/ 420 h 576"/>
                <a:gd name="T44" fmla="*/ 628 w 708"/>
                <a:gd name="T45" fmla="*/ 398 h 576"/>
                <a:gd name="T46" fmla="*/ 651 w 708"/>
                <a:gd name="T47" fmla="*/ 370 h 576"/>
                <a:gd name="T48" fmla="*/ 680 w 708"/>
                <a:gd name="T49" fmla="*/ 333 h 576"/>
                <a:gd name="T50" fmla="*/ 708 w 708"/>
                <a:gd name="T51" fmla="*/ 286 h 576"/>
                <a:gd name="T52" fmla="*/ 682 w 708"/>
                <a:gd name="T53" fmla="*/ 245 h 576"/>
                <a:gd name="T54" fmla="*/ 658 w 708"/>
                <a:gd name="T55" fmla="*/ 210 h 576"/>
                <a:gd name="T56" fmla="*/ 638 w 708"/>
                <a:gd name="T57" fmla="*/ 185 h 576"/>
                <a:gd name="T58" fmla="*/ 616 w 708"/>
                <a:gd name="T59" fmla="*/ 161 h 576"/>
                <a:gd name="T60" fmla="*/ 592 w 708"/>
                <a:gd name="T61" fmla="*/ 138 h 576"/>
                <a:gd name="T62" fmla="*/ 572 w 708"/>
                <a:gd name="T63" fmla="*/ 120 h 576"/>
                <a:gd name="T64" fmla="*/ 552 w 708"/>
                <a:gd name="T65" fmla="*/ 103 h 576"/>
                <a:gd name="T66" fmla="*/ 528 w 708"/>
                <a:gd name="T67" fmla="*/ 85 h 576"/>
                <a:gd name="T68" fmla="*/ 506 w 708"/>
                <a:gd name="T69" fmla="*/ 72 h 576"/>
                <a:gd name="T70" fmla="*/ 480 w 708"/>
                <a:gd name="T71" fmla="*/ 58 h 576"/>
                <a:gd name="T72" fmla="*/ 451 w 708"/>
                <a:gd name="T73" fmla="*/ 43 h 576"/>
                <a:gd name="T74" fmla="*/ 415 w 708"/>
                <a:gd name="T75" fmla="*/ 29 h 576"/>
                <a:gd name="T76" fmla="*/ 385 w 708"/>
                <a:gd name="T77" fmla="*/ 20 h 576"/>
                <a:gd name="T78" fmla="*/ 350 w 708"/>
                <a:gd name="T79" fmla="*/ 11 h 576"/>
                <a:gd name="T80" fmla="*/ 313 w 708"/>
                <a:gd name="T81" fmla="*/ 5 h 576"/>
                <a:gd name="T82" fmla="*/ 278 w 708"/>
                <a:gd name="T83" fmla="*/ 1 h 576"/>
                <a:gd name="T84" fmla="*/ 253 w 708"/>
                <a:gd name="T85" fmla="*/ 1 h 576"/>
                <a:gd name="T86" fmla="*/ 227 w 708"/>
                <a:gd name="T87" fmla="*/ 0 h 576"/>
                <a:gd name="T88" fmla="*/ 0 w 708"/>
                <a:gd name="T89" fmla="*/ 0 h 5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08"/>
                <a:gd name="T136" fmla="*/ 0 h 576"/>
                <a:gd name="T137" fmla="*/ 708 w 708"/>
                <a:gd name="T138" fmla="*/ 576 h 57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8238" name="Text Box 68"/>
            <p:cNvSpPr txBox="1">
              <a:spLocks noChangeArrowheads="1"/>
            </p:cNvSpPr>
            <p:nvPr/>
          </p:nvSpPr>
          <p:spPr bwMode="auto">
            <a:xfrm>
              <a:off x="4176" y="2064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0" i="0" baseline="0">
                  <a:latin typeface="Comic Sans MS" pitchFamily="66" charset="0"/>
                </a:rPr>
                <a:t>0.5</a:t>
              </a:r>
            </a:p>
          </p:txBody>
        </p:sp>
      </p:grp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4171950" y="3225800"/>
            <a:ext cx="1123950" cy="914400"/>
            <a:chOff x="2372" y="1944"/>
            <a:chExt cx="708" cy="576"/>
          </a:xfrm>
        </p:grpSpPr>
        <p:sp>
          <p:nvSpPr>
            <p:cNvPr id="8235" name="AutoShape 70"/>
            <p:cNvSpPr>
              <a:spLocks noChangeArrowheads="1"/>
            </p:cNvSpPr>
            <p:nvPr/>
          </p:nvSpPr>
          <p:spPr bwMode="auto">
            <a:xfrm>
              <a:off x="2372" y="1944"/>
              <a:ext cx="708" cy="576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>
                <a:latin typeface="Comic Sans MS" pitchFamily="66" charset="0"/>
              </a:endParaRPr>
            </a:p>
          </p:txBody>
        </p:sp>
        <p:sp>
          <p:nvSpPr>
            <p:cNvPr id="8236" name="Text Box 71"/>
            <p:cNvSpPr txBox="1">
              <a:spLocks noChangeArrowheads="1"/>
            </p:cNvSpPr>
            <p:nvPr/>
          </p:nvSpPr>
          <p:spPr bwMode="auto">
            <a:xfrm>
              <a:off x="2552" y="2088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0" i="0" baseline="0">
                  <a:latin typeface="Comic Sans MS" pitchFamily="66" charset="0"/>
                </a:rPr>
                <a:t>0.4</a:t>
              </a:r>
            </a:p>
          </p:txBody>
        </p:sp>
      </p:grpSp>
      <p:sp>
        <p:nvSpPr>
          <p:cNvPr id="717833" name="Line 9"/>
          <p:cNvSpPr>
            <a:spLocks noChangeShapeType="1"/>
          </p:cNvSpPr>
          <p:nvPr/>
        </p:nvSpPr>
        <p:spPr bwMode="auto">
          <a:xfrm>
            <a:off x="3771900" y="3981450"/>
            <a:ext cx="409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7834" name="Line 10"/>
          <p:cNvSpPr>
            <a:spLocks noChangeShapeType="1"/>
          </p:cNvSpPr>
          <p:nvPr/>
        </p:nvSpPr>
        <p:spPr bwMode="auto">
          <a:xfrm flipH="1">
            <a:off x="2557463" y="3981450"/>
            <a:ext cx="463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7835" name="Line 11"/>
          <p:cNvSpPr>
            <a:spLocks noChangeShapeType="1"/>
          </p:cNvSpPr>
          <p:nvPr/>
        </p:nvSpPr>
        <p:spPr bwMode="auto">
          <a:xfrm>
            <a:off x="5537200" y="4532313"/>
            <a:ext cx="368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7836" name="Line 12"/>
          <p:cNvSpPr>
            <a:spLocks noChangeShapeType="1"/>
          </p:cNvSpPr>
          <p:nvPr/>
        </p:nvSpPr>
        <p:spPr bwMode="auto">
          <a:xfrm flipH="1">
            <a:off x="5289550" y="5064125"/>
            <a:ext cx="273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7837" name="Line 13"/>
          <p:cNvSpPr>
            <a:spLocks noChangeShapeType="1"/>
          </p:cNvSpPr>
          <p:nvPr/>
        </p:nvSpPr>
        <p:spPr bwMode="auto">
          <a:xfrm>
            <a:off x="5549900" y="4541838"/>
            <a:ext cx="0" cy="517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7838" name="Line 14"/>
          <p:cNvSpPr>
            <a:spLocks noChangeShapeType="1"/>
          </p:cNvSpPr>
          <p:nvPr/>
        </p:nvSpPr>
        <p:spPr bwMode="auto">
          <a:xfrm flipH="1">
            <a:off x="5287963" y="3683000"/>
            <a:ext cx="273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7839" name="Line 15"/>
          <p:cNvSpPr>
            <a:spLocks noChangeShapeType="1"/>
          </p:cNvSpPr>
          <p:nvPr/>
        </p:nvSpPr>
        <p:spPr bwMode="auto">
          <a:xfrm>
            <a:off x="5546725" y="3681413"/>
            <a:ext cx="0" cy="423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7840" name="Line 16"/>
          <p:cNvSpPr>
            <a:spLocks noChangeShapeType="1"/>
          </p:cNvSpPr>
          <p:nvPr/>
        </p:nvSpPr>
        <p:spPr bwMode="auto">
          <a:xfrm>
            <a:off x="5534025" y="4106863"/>
            <a:ext cx="382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7843" name="Line 19"/>
          <p:cNvSpPr>
            <a:spLocks noChangeShapeType="1"/>
          </p:cNvSpPr>
          <p:nvPr/>
        </p:nvSpPr>
        <p:spPr bwMode="auto">
          <a:xfrm>
            <a:off x="2557463" y="3981450"/>
            <a:ext cx="0" cy="900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7844" name="Line 20"/>
          <p:cNvSpPr>
            <a:spLocks noChangeShapeType="1"/>
          </p:cNvSpPr>
          <p:nvPr/>
        </p:nvSpPr>
        <p:spPr bwMode="auto">
          <a:xfrm>
            <a:off x="2216150" y="4868863"/>
            <a:ext cx="1965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7845" name="Line 21"/>
          <p:cNvSpPr>
            <a:spLocks noChangeShapeType="1"/>
          </p:cNvSpPr>
          <p:nvPr/>
        </p:nvSpPr>
        <p:spPr bwMode="auto">
          <a:xfrm flipH="1">
            <a:off x="2189163" y="3421063"/>
            <a:ext cx="1978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7846" name="Line 22"/>
          <p:cNvSpPr>
            <a:spLocks noChangeShapeType="1"/>
          </p:cNvSpPr>
          <p:nvPr/>
        </p:nvSpPr>
        <p:spPr bwMode="auto">
          <a:xfrm flipH="1">
            <a:off x="2217738" y="5334000"/>
            <a:ext cx="1978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7847" name="Oval 23"/>
          <p:cNvSpPr>
            <a:spLocks noChangeArrowheads="1"/>
          </p:cNvSpPr>
          <p:nvPr/>
        </p:nvSpPr>
        <p:spPr bwMode="auto">
          <a:xfrm>
            <a:off x="2495550" y="4814888"/>
            <a:ext cx="92075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717848" name="Line 24"/>
          <p:cNvSpPr>
            <a:spLocks noChangeShapeType="1"/>
          </p:cNvSpPr>
          <p:nvPr/>
        </p:nvSpPr>
        <p:spPr bwMode="auto">
          <a:xfrm>
            <a:off x="6913563" y="4338638"/>
            <a:ext cx="409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7850" name="Text Box 26"/>
          <p:cNvSpPr txBox="1">
            <a:spLocks noChangeArrowheads="1"/>
          </p:cNvSpPr>
          <p:nvPr/>
        </p:nvSpPr>
        <p:spPr bwMode="auto">
          <a:xfrm>
            <a:off x="2125663" y="4351338"/>
            <a:ext cx="382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 i="0" baseline="0">
                <a:latin typeface="Comic Sans MS" pitchFamily="66" charset="0"/>
              </a:rPr>
              <a:t>S</a:t>
            </a:r>
          </a:p>
        </p:txBody>
      </p:sp>
      <p:sp>
        <p:nvSpPr>
          <p:cNvPr id="717852" name="Text Box 28"/>
          <p:cNvSpPr txBox="1">
            <a:spLocks noChangeArrowheads="1"/>
          </p:cNvSpPr>
          <p:nvPr/>
        </p:nvSpPr>
        <p:spPr bwMode="auto">
          <a:xfrm>
            <a:off x="6932613" y="3848100"/>
            <a:ext cx="382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 i="0" baseline="0">
                <a:latin typeface="Comic Sans MS" pitchFamily="66" charset="0"/>
              </a:rPr>
              <a:t>Y</a:t>
            </a:r>
          </a:p>
        </p:txBody>
      </p: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2946400" y="3594100"/>
            <a:ext cx="825500" cy="762000"/>
            <a:chOff x="752" y="1952"/>
            <a:chExt cx="520" cy="480"/>
          </a:xfrm>
        </p:grpSpPr>
        <p:grpSp>
          <p:nvGrpSpPr>
            <p:cNvPr id="6" name="Group 62"/>
            <p:cNvGrpSpPr>
              <a:grpSpLocks/>
            </p:cNvGrpSpPr>
            <p:nvPr/>
          </p:nvGrpSpPr>
          <p:grpSpPr bwMode="auto">
            <a:xfrm>
              <a:off x="792" y="1952"/>
              <a:ext cx="480" cy="480"/>
              <a:chOff x="1968" y="1507"/>
              <a:chExt cx="480" cy="480"/>
            </a:xfrm>
          </p:grpSpPr>
          <p:sp>
            <p:nvSpPr>
              <p:cNvPr id="8233" name="AutoShape 63"/>
              <p:cNvSpPr>
                <a:spLocks noChangeArrowheads="1"/>
              </p:cNvSpPr>
              <p:nvPr/>
            </p:nvSpPr>
            <p:spPr bwMode="auto">
              <a:xfrm rot="5400000">
                <a:off x="1920" y="1555"/>
                <a:ext cx="480" cy="38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  <p:sp>
            <p:nvSpPr>
              <p:cNvPr id="8234" name="Oval 64"/>
              <p:cNvSpPr>
                <a:spLocks noChangeArrowheads="1"/>
              </p:cNvSpPr>
              <p:nvPr/>
            </p:nvSpPr>
            <p:spPr bwMode="auto">
              <a:xfrm>
                <a:off x="2352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>
                  <a:latin typeface="Comic Sans MS" pitchFamily="66" charset="0"/>
                </a:endParaRPr>
              </a:p>
            </p:txBody>
          </p:sp>
        </p:grpSp>
        <p:sp>
          <p:nvSpPr>
            <p:cNvPr id="8232" name="Text Box 65"/>
            <p:cNvSpPr txBox="1">
              <a:spLocks noChangeArrowheads="1"/>
            </p:cNvSpPr>
            <p:nvPr/>
          </p:nvSpPr>
          <p:spPr bwMode="auto">
            <a:xfrm>
              <a:off x="752" y="2048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0" i="0" baseline="0">
                  <a:latin typeface="Comic Sans MS" pitchFamily="66" charset="0"/>
                </a:rPr>
                <a:t>0.2</a:t>
              </a:r>
            </a:p>
          </p:txBody>
        </p:sp>
      </p:grpSp>
      <p:sp>
        <p:nvSpPr>
          <p:cNvPr id="82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tr-TR" b="1" dirty="0" err="1" smtClean="0">
                <a:solidFill>
                  <a:srgbClr val="FF0000"/>
                </a:solidFill>
                <a:latin typeface="Comic Sans MS" pitchFamily="66" charset="0"/>
              </a:rPr>
              <a:t>Storing</a:t>
            </a:r>
            <a: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  <a:latin typeface="Comic Sans MS" pitchFamily="66" charset="0"/>
              </a:rPr>
              <a:t>Information</a:t>
            </a:r>
            <a:endParaRPr lang="en-US" b="1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1663700" y="1268414"/>
            <a:ext cx="6243638" cy="941388"/>
            <a:chOff x="792" y="1919"/>
            <a:chExt cx="3933" cy="593"/>
          </a:xfrm>
        </p:grpSpPr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792" y="1919"/>
              <a:ext cx="847" cy="545"/>
              <a:chOff x="792" y="1887"/>
              <a:chExt cx="847" cy="545"/>
            </a:xfrm>
          </p:grpSpPr>
          <p:grpSp>
            <p:nvGrpSpPr>
              <p:cNvPr id="9" name="Group 17"/>
              <p:cNvGrpSpPr>
                <a:grpSpLocks/>
              </p:cNvGrpSpPr>
              <p:nvPr/>
            </p:nvGrpSpPr>
            <p:grpSpPr bwMode="auto">
              <a:xfrm>
                <a:off x="792" y="1952"/>
                <a:ext cx="480" cy="480"/>
                <a:chOff x="1968" y="1507"/>
                <a:chExt cx="480" cy="480"/>
              </a:xfrm>
            </p:grpSpPr>
            <p:sp>
              <p:nvSpPr>
                <p:cNvPr id="8229" name="AutoShape 18"/>
                <p:cNvSpPr>
                  <a:spLocks noChangeArrowheads="1"/>
                </p:cNvSpPr>
                <p:nvPr/>
              </p:nvSpPr>
              <p:spPr bwMode="auto">
                <a:xfrm rot="5400000">
                  <a:off x="1920" y="1555"/>
                  <a:ext cx="480" cy="384"/>
                </a:xfrm>
                <a:prstGeom prst="triangle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>
                    <a:solidFill>
                      <a:srgbClr val="FF0000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8230" name="Oval 19"/>
                <p:cNvSpPr>
                  <a:spLocks noChangeArrowheads="1"/>
                </p:cNvSpPr>
                <p:nvPr/>
              </p:nvSpPr>
              <p:spPr bwMode="auto">
                <a:xfrm>
                  <a:off x="2352" y="1699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>
                    <a:solidFill>
                      <a:srgbClr val="FF0000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8228" name="Text Box 20"/>
              <p:cNvSpPr txBox="1">
                <a:spLocks noChangeArrowheads="1"/>
              </p:cNvSpPr>
              <p:nvPr/>
            </p:nvSpPr>
            <p:spPr bwMode="auto">
              <a:xfrm>
                <a:off x="946" y="1887"/>
                <a:ext cx="69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b="0" i="0" baseline="0" dirty="0" smtClean="0">
                    <a:solidFill>
                      <a:srgbClr val="FF0000"/>
                    </a:solidFill>
                    <a:latin typeface="Comic Sans MS" pitchFamily="66" charset="0"/>
                  </a:rPr>
                  <a:t>0.2</a:t>
                </a:r>
                <a:r>
                  <a:rPr lang="tr-TR" sz="2400" b="0" i="0" baseline="0" dirty="0" smtClean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tr-TR" sz="2400" b="0" i="0" baseline="0" dirty="0" err="1" smtClean="0">
                    <a:solidFill>
                      <a:srgbClr val="FF0000"/>
                    </a:solidFill>
                    <a:latin typeface="Comic Sans MS" pitchFamily="66" charset="0"/>
                  </a:rPr>
                  <a:t>ns</a:t>
                </a:r>
                <a:endParaRPr lang="en-US" sz="2400" b="0" i="0" baseline="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10" name="Group 23"/>
            <p:cNvGrpSpPr>
              <a:grpSpLocks/>
            </p:cNvGrpSpPr>
            <p:nvPr/>
          </p:nvGrpSpPr>
          <p:grpSpPr bwMode="auto">
            <a:xfrm>
              <a:off x="3996" y="1936"/>
              <a:ext cx="729" cy="576"/>
              <a:chOff x="3996" y="1928"/>
              <a:chExt cx="729" cy="576"/>
            </a:xfrm>
          </p:grpSpPr>
          <p:sp>
            <p:nvSpPr>
              <p:cNvPr id="8225" name="Freeform 16"/>
              <p:cNvSpPr>
                <a:spLocks/>
              </p:cNvSpPr>
              <p:nvPr/>
            </p:nvSpPr>
            <p:spPr bwMode="auto">
              <a:xfrm>
                <a:off x="3996" y="1928"/>
                <a:ext cx="708" cy="576"/>
              </a:xfrm>
              <a:custGeom>
                <a:avLst/>
                <a:gdLst>
                  <a:gd name="T0" fmla="*/ 0 w 708"/>
                  <a:gd name="T1" fmla="*/ 0 h 576"/>
                  <a:gd name="T2" fmla="*/ 17 w 708"/>
                  <a:gd name="T3" fmla="*/ 40 h 576"/>
                  <a:gd name="T4" fmla="*/ 39 w 708"/>
                  <a:gd name="T5" fmla="*/ 95 h 576"/>
                  <a:gd name="T6" fmla="*/ 54 w 708"/>
                  <a:gd name="T7" fmla="*/ 157 h 576"/>
                  <a:gd name="T8" fmla="*/ 66 w 708"/>
                  <a:gd name="T9" fmla="*/ 227 h 576"/>
                  <a:gd name="T10" fmla="*/ 74 w 708"/>
                  <a:gd name="T11" fmla="*/ 284 h 576"/>
                  <a:gd name="T12" fmla="*/ 69 w 708"/>
                  <a:gd name="T13" fmla="*/ 338 h 576"/>
                  <a:gd name="T14" fmla="*/ 58 w 708"/>
                  <a:gd name="T15" fmla="*/ 399 h 576"/>
                  <a:gd name="T16" fmla="*/ 45 w 708"/>
                  <a:gd name="T17" fmla="*/ 458 h 576"/>
                  <a:gd name="T18" fmla="*/ 28 w 708"/>
                  <a:gd name="T19" fmla="*/ 512 h 576"/>
                  <a:gd name="T20" fmla="*/ 0 w 708"/>
                  <a:gd name="T21" fmla="*/ 572 h 576"/>
                  <a:gd name="T22" fmla="*/ 210 w 708"/>
                  <a:gd name="T23" fmla="*/ 576 h 576"/>
                  <a:gd name="T24" fmla="*/ 297 w 708"/>
                  <a:gd name="T25" fmla="*/ 570 h 576"/>
                  <a:gd name="T26" fmla="*/ 342 w 708"/>
                  <a:gd name="T27" fmla="*/ 567 h 576"/>
                  <a:gd name="T28" fmla="*/ 375 w 708"/>
                  <a:gd name="T29" fmla="*/ 559 h 576"/>
                  <a:gd name="T30" fmla="*/ 409 w 708"/>
                  <a:gd name="T31" fmla="*/ 549 h 576"/>
                  <a:gd name="T32" fmla="*/ 445 w 708"/>
                  <a:gd name="T33" fmla="*/ 533 h 576"/>
                  <a:gd name="T34" fmla="*/ 486 w 708"/>
                  <a:gd name="T35" fmla="*/ 515 h 576"/>
                  <a:gd name="T36" fmla="*/ 526 w 708"/>
                  <a:gd name="T37" fmla="*/ 490 h 576"/>
                  <a:gd name="T38" fmla="*/ 552 w 708"/>
                  <a:gd name="T39" fmla="*/ 470 h 576"/>
                  <a:gd name="T40" fmla="*/ 577 w 708"/>
                  <a:gd name="T41" fmla="*/ 447 h 576"/>
                  <a:gd name="T42" fmla="*/ 604 w 708"/>
                  <a:gd name="T43" fmla="*/ 420 h 576"/>
                  <a:gd name="T44" fmla="*/ 628 w 708"/>
                  <a:gd name="T45" fmla="*/ 398 h 576"/>
                  <a:gd name="T46" fmla="*/ 651 w 708"/>
                  <a:gd name="T47" fmla="*/ 370 h 576"/>
                  <a:gd name="T48" fmla="*/ 680 w 708"/>
                  <a:gd name="T49" fmla="*/ 333 h 576"/>
                  <a:gd name="T50" fmla="*/ 708 w 708"/>
                  <a:gd name="T51" fmla="*/ 286 h 576"/>
                  <a:gd name="T52" fmla="*/ 682 w 708"/>
                  <a:gd name="T53" fmla="*/ 245 h 576"/>
                  <a:gd name="T54" fmla="*/ 658 w 708"/>
                  <a:gd name="T55" fmla="*/ 210 h 576"/>
                  <a:gd name="T56" fmla="*/ 638 w 708"/>
                  <a:gd name="T57" fmla="*/ 185 h 576"/>
                  <a:gd name="T58" fmla="*/ 616 w 708"/>
                  <a:gd name="T59" fmla="*/ 161 h 576"/>
                  <a:gd name="T60" fmla="*/ 592 w 708"/>
                  <a:gd name="T61" fmla="*/ 138 h 576"/>
                  <a:gd name="T62" fmla="*/ 572 w 708"/>
                  <a:gd name="T63" fmla="*/ 120 h 576"/>
                  <a:gd name="T64" fmla="*/ 552 w 708"/>
                  <a:gd name="T65" fmla="*/ 103 h 576"/>
                  <a:gd name="T66" fmla="*/ 528 w 708"/>
                  <a:gd name="T67" fmla="*/ 85 h 576"/>
                  <a:gd name="T68" fmla="*/ 506 w 708"/>
                  <a:gd name="T69" fmla="*/ 72 h 576"/>
                  <a:gd name="T70" fmla="*/ 480 w 708"/>
                  <a:gd name="T71" fmla="*/ 58 h 576"/>
                  <a:gd name="T72" fmla="*/ 451 w 708"/>
                  <a:gd name="T73" fmla="*/ 43 h 576"/>
                  <a:gd name="T74" fmla="*/ 415 w 708"/>
                  <a:gd name="T75" fmla="*/ 29 h 576"/>
                  <a:gd name="T76" fmla="*/ 385 w 708"/>
                  <a:gd name="T77" fmla="*/ 20 h 576"/>
                  <a:gd name="T78" fmla="*/ 350 w 708"/>
                  <a:gd name="T79" fmla="*/ 11 h 576"/>
                  <a:gd name="T80" fmla="*/ 313 w 708"/>
                  <a:gd name="T81" fmla="*/ 5 h 576"/>
                  <a:gd name="T82" fmla="*/ 278 w 708"/>
                  <a:gd name="T83" fmla="*/ 1 h 576"/>
                  <a:gd name="T84" fmla="*/ 253 w 708"/>
                  <a:gd name="T85" fmla="*/ 1 h 576"/>
                  <a:gd name="T86" fmla="*/ 227 w 708"/>
                  <a:gd name="T87" fmla="*/ 0 h 576"/>
                  <a:gd name="T88" fmla="*/ 0 w 708"/>
                  <a:gd name="T89" fmla="*/ 0 h 57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708"/>
                  <a:gd name="T136" fmla="*/ 0 h 576"/>
                  <a:gd name="T137" fmla="*/ 708 w 708"/>
                  <a:gd name="T138" fmla="*/ 576 h 57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708" h="576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10" y="576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8226" name="Text Box 21"/>
              <p:cNvSpPr txBox="1">
                <a:spLocks noChangeArrowheads="1"/>
              </p:cNvSpPr>
              <p:nvPr/>
            </p:nvSpPr>
            <p:spPr bwMode="auto">
              <a:xfrm>
                <a:off x="4030" y="2047"/>
                <a:ext cx="69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b="0" i="0" baseline="0" dirty="0" smtClean="0">
                    <a:solidFill>
                      <a:srgbClr val="FF0000"/>
                    </a:solidFill>
                    <a:latin typeface="Comic Sans MS" pitchFamily="66" charset="0"/>
                  </a:rPr>
                  <a:t>0.5</a:t>
                </a:r>
                <a:r>
                  <a:rPr lang="tr-TR" sz="2400" b="0" i="0" baseline="0" dirty="0" smtClean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tr-TR" sz="2400" b="0" i="0" baseline="0" dirty="0" err="1" smtClean="0">
                    <a:solidFill>
                      <a:srgbClr val="FF0000"/>
                    </a:solidFill>
                    <a:latin typeface="Comic Sans MS" pitchFamily="66" charset="0"/>
                  </a:rPr>
                  <a:t>ns</a:t>
                </a:r>
                <a:endParaRPr lang="en-US" sz="2400" b="0" i="0" baseline="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11" name="Group 24"/>
            <p:cNvGrpSpPr>
              <a:grpSpLocks/>
            </p:cNvGrpSpPr>
            <p:nvPr/>
          </p:nvGrpSpPr>
          <p:grpSpPr bwMode="auto">
            <a:xfrm>
              <a:off x="2352" y="1936"/>
              <a:ext cx="795" cy="576"/>
              <a:chOff x="2352" y="1944"/>
              <a:chExt cx="795" cy="576"/>
            </a:xfrm>
          </p:grpSpPr>
          <p:sp>
            <p:nvSpPr>
              <p:cNvPr id="8223" name="AutoShape 15"/>
              <p:cNvSpPr>
                <a:spLocks noChangeArrowheads="1"/>
              </p:cNvSpPr>
              <p:nvPr/>
            </p:nvSpPr>
            <p:spPr bwMode="auto">
              <a:xfrm>
                <a:off x="2372" y="1944"/>
                <a:ext cx="708" cy="576"/>
              </a:xfrm>
              <a:prstGeom prst="flowChartDelay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8224" name="Text Box 22"/>
              <p:cNvSpPr txBox="1">
                <a:spLocks noChangeArrowheads="1"/>
              </p:cNvSpPr>
              <p:nvPr/>
            </p:nvSpPr>
            <p:spPr bwMode="auto">
              <a:xfrm>
                <a:off x="2352" y="2063"/>
                <a:ext cx="79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b="0" i="0" baseline="0" dirty="0" smtClean="0">
                    <a:solidFill>
                      <a:srgbClr val="FF0000"/>
                    </a:solidFill>
                    <a:latin typeface="Comic Sans MS" pitchFamily="66" charset="0"/>
                  </a:rPr>
                  <a:t>0.4</a:t>
                </a:r>
                <a:r>
                  <a:rPr lang="tr-TR" sz="2400" b="0" i="0" baseline="0" dirty="0" smtClean="0">
                    <a:solidFill>
                      <a:srgbClr val="FF0000"/>
                    </a:solidFill>
                    <a:latin typeface="Comic Sans MS" pitchFamily="66" charset="0"/>
                  </a:rPr>
                  <a:t> </a:t>
                </a:r>
                <a:r>
                  <a:rPr lang="tr-TR" sz="2400" b="0" i="0" baseline="0" dirty="0" err="1" smtClean="0">
                    <a:solidFill>
                      <a:srgbClr val="FF0000"/>
                    </a:solidFill>
                    <a:latin typeface="Comic Sans MS" pitchFamily="66" charset="0"/>
                  </a:rPr>
                  <a:t>ns</a:t>
                </a:r>
                <a:endParaRPr lang="en-US" sz="2400" b="0" i="0" baseline="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12" name="Line 89"/>
          <p:cNvSpPr>
            <a:spLocks noChangeShapeType="1"/>
          </p:cNvSpPr>
          <p:nvPr/>
        </p:nvSpPr>
        <p:spPr bwMode="auto">
          <a:xfrm flipV="1">
            <a:off x="7307263" y="3133725"/>
            <a:ext cx="0" cy="1201738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13" name="Line 90"/>
          <p:cNvSpPr>
            <a:spLocks noChangeShapeType="1"/>
          </p:cNvSpPr>
          <p:nvPr/>
        </p:nvSpPr>
        <p:spPr bwMode="auto">
          <a:xfrm flipV="1">
            <a:off x="2190750" y="3121025"/>
            <a:ext cx="0" cy="300038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14" name="Line 91"/>
          <p:cNvSpPr>
            <a:spLocks noChangeShapeType="1"/>
          </p:cNvSpPr>
          <p:nvPr/>
        </p:nvSpPr>
        <p:spPr bwMode="auto">
          <a:xfrm flipV="1">
            <a:off x="2171700" y="3121025"/>
            <a:ext cx="5148263" cy="3175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15" name="Rectangle 2"/>
          <p:cNvSpPr txBox="1">
            <a:spLocks noChangeArrowheads="1"/>
          </p:cNvSpPr>
          <p:nvPr/>
        </p:nvSpPr>
        <p:spPr bwMode="auto">
          <a:xfrm>
            <a:off x="683568" y="188640"/>
            <a:ext cx="7772400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 sz="2400" i="0" kern="0" baseline="0" dirty="0">
              <a:solidFill>
                <a:schemeClr val="accent6"/>
              </a:solidFill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1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1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1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1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1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1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1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1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71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1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71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71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717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717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71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717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33" grpId="0" animBg="1"/>
      <p:bldP spid="717834" grpId="0" animBg="1"/>
      <p:bldP spid="717835" grpId="0" animBg="1"/>
      <p:bldP spid="717836" grpId="0" animBg="1"/>
      <p:bldP spid="717837" grpId="0" animBg="1"/>
      <p:bldP spid="717838" grpId="0" animBg="1"/>
      <p:bldP spid="717839" grpId="0" animBg="1"/>
      <p:bldP spid="717840" grpId="0" animBg="1"/>
      <p:bldP spid="717843" grpId="0" animBg="1"/>
      <p:bldP spid="717844" grpId="0" animBg="1"/>
      <p:bldP spid="717845" grpId="0" animBg="1"/>
      <p:bldP spid="717846" grpId="0" animBg="1"/>
      <p:bldP spid="717847" grpId="0" animBg="1"/>
      <p:bldP spid="717848" grpId="0" animBg="1"/>
      <p:bldP spid="717850" grpId="0"/>
      <p:bldP spid="717852" grpId="0"/>
      <p:bldP spid="112" grpId="0" animBg="1"/>
      <p:bldP spid="113" grpId="0" animBg="1"/>
      <p:bldP spid="1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  <a:latin typeface="Comic Sans MS" pitchFamily="66" charset="0"/>
              </a:rPr>
              <a:t>SR Latch</a:t>
            </a:r>
          </a:p>
        </p:txBody>
      </p:sp>
      <p:graphicFrame>
        <p:nvGraphicFramePr>
          <p:cNvPr id="903190" name="Group 22"/>
          <p:cNvGraphicFramePr>
            <a:graphicFrameLocks noGrp="1"/>
          </p:cNvGraphicFramePr>
          <p:nvPr>
            <p:ph idx="1"/>
          </p:nvPr>
        </p:nvGraphicFramePr>
        <p:xfrm>
          <a:off x="2818829" y="1367855"/>
          <a:ext cx="4840288" cy="1981200"/>
        </p:xfrm>
        <a:graphic>
          <a:graphicData uri="http://schemas.openxmlformats.org/drawingml/2006/table">
            <a:tbl>
              <a:tblPr/>
              <a:tblGrid>
                <a:gridCol w="1209675"/>
                <a:gridCol w="1211263"/>
                <a:gridCol w="1209675"/>
                <a:gridCol w="12096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69" name="Line 91"/>
          <p:cNvSpPr>
            <a:spLocks noChangeShapeType="1"/>
          </p:cNvSpPr>
          <p:nvPr/>
        </p:nvSpPr>
        <p:spPr bwMode="auto">
          <a:xfrm>
            <a:off x="6954267" y="1839342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0" name="Text Box 92"/>
          <p:cNvSpPr txBox="1">
            <a:spLocks noChangeArrowheads="1"/>
          </p:cNvSpPr>
          <p:nvPr/>
        </p:nvSpPr>
        <p:spPr bwMode="auto">
          <a:xfrm>
            <a:off x="7695629" y="2158430"/>
            <a:ext cx="827088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Reset</a:t>
            </a:r>
          </a:p>
        </p:txBody>
      </p:sp>
      <p:sp>
        <p:nvSpPr>
          <p:cNvPr id="41" name="Text Box 99"/>
          <p:cNvSpPr txBox="1">
            <a:spLocks noChangeArrowheads="1"/>
          </p:cNvSpPr>
          <p:nvPr/>
        </p:nvSpPr>
        <p:spPr bwMode="auto">
          <a:xfrm>
            <a:off x="7711504" y="2596580"/>
            <a:ext cx="595313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Set</a:t>
            </a:r>
          </a:p>
        </p:txBody>
      </p:sp>
      <p:sp>
        <p:nvSpPr>
          <p:cNvPr id="42" name="Text Box 100"/>
          <p:cNvSpPr txBox="1">
            <a:spLocks noChangeArrowheads="1"/>
          </p:cNvSpPr>
          <p:nvPr/>
        </p:nvSpPr>
        <p:spPr bwMode="auto">
          <a:xfrm>
            <a:off x="7711504" y="2977580"/>
            <a:ext cx="1344613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Undefined</a:t>
            </a:r>
          </a:p>
        </p:txBody>
      </p:sp>
      <p:sp>
        <p:nvSpPr>
          <p:cNvPr id="43" name="Line 101"/>
          <p:cNvSpPr>
            <a:spLocks noChangeShapeType="1"/>
          </p:cNvSpPr>
          <p:nvPr/>
        </p:nvSpPr>
        <p:spPr bwMode="auto">
          <a:xfrm flipH="1">
            <a:off x="7390829" y="3191892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44" name="Line 102"/>
          <p:cNvSpPr>
            <a:spLocks noChangeShapeType="1"/>
          </p:cNvSpPr>
          <p:nvPr/>
        </p:nvSpPr>
        <p:spPr bwMode="auto">
          <a:xfrm flipH="1">
            <a:off x="7390829" y="2810892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45" name="Line 103"/>
          <p:cNvSpPr>
            <a:spLocks noChangeShapeType="1"/>
          </p:cNvSpPr>
          <p:nvPr/>
        </p:nvSpPr>
        <p:spPr bwMode="auto">
          <a:xfrm flipH="1">
            <a:off x="7390829" y="2353692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46" name="Text Box 105"/>
          <p:cNvSpPr txBox="1">
            <a:spLocks noChangeArrowheads="1"/>
          </p:cNvSpPr>
          <p:nvPr/>
        </p:nvSpPr>
        <p:spPr bwMode="auto">
          <a:xfrm>
            <a:off x="7695629" y="1744092"/>
            <a:ext cx="13195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No Change</a:t>
            </a:r>
          </a:p>
        </p:txBody>
      </p:sp>
      <p:sp>
        <p:nvSpPr>
          <p:cNvPr id="47" name="Line 108"/>
          <p:cNvSpPr>
            <a:spLocks noChangeShapeType="1"/>
          </p:cNvSpPr>
          <p:nvPr/>
        </p:nvSpPr>
        <p:spPr bwMode="auto">
          <a:xfrm flipH="1">
            <a:off x="7390829" y="1939355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 flipV="1">
            <a:off x="236538" y="3076451"/>
            <a:ext cx="696913" cy="31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6" name="Line 10"/>
          <p:cNvSpPr>
            <a:spLocks noChangeShapeType="1"/>
          </p:cNvSpPr>
          <p:nvPr/>
        </p:nvSpPr>
        <p:spPr bwMode="auto">
          <a:xfrm>
            <a:off x="1631951" y="1784226"/>
            <a:ext cx="10953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37" name="AutoShape 13"/>
          <p:cNvSpPr>
            <a:spLocks noChangeArrowheads="1"/>
          </p:cNvSpPr>
          <p:nvPr/>
        </p:nvSpPr>
        <p:spPr bwMode="auto">
          <a:xfrm rot="10800000">
            <a:off x="833438" y="2557339"/>
            <a:ext cx="700088" cy="655637"/>
          </a:xfrm>
          <a:prstGeom prst="moon">
            <a:avLst>
              <a:gd name="adj" fmla="val 82292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8" name="Oval 14"/>
          <p:cNvSpPr>
            <a:spLocks noChangeArrowheads="1"/>
          </p:cNvSpPr>
          <p:nvPr/>
        </p:nvSpPr>
        <p:spPr bwMode="auto">
          <a:xfrm>
            <a:off x="1531938" y="2828801"/>
            <a:ext cx="100013" cy="9048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39" name="AutoShape 15"/>
          <p:cNvSpPr>
            <a:spLocks noChangeArrowheads="1"/>
          </p:cNvSpPr>
          <p:nvPr/>
        </p:nvSpPr>
        <p:spPr bwMode="auto">
          <a:xfrm rot="10800000">
            <a:off x="833438" y="1468314"/>
            <a:ext cx="700088" cy="655637"/>
          </a:xfrm>
          <a:prstGeom prst="moon">
            <a:avLst>
              <a:gd name="adj" fmla="val 82292"/>
            </a:avLst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8" name="Oval 16"/>
          <p:cNvSpPr>
            <a:spLocks noChangeArrowheads="1"/>
          </p:cNvSpPr>
          <p:nvPr/>
        </p:nvSpPr>
        <p:spPr bwMode="auto">
          <a:xfrm>
            <a:off x="1531938" y="1741364"/>
            <a:ext cx="100013" cy="90487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49" name="Line 17"/>
          <p:cNvSpPr>
            <a:spLocks noChangeShapeType="1"/>
          </p:cNvSpPr>
          <p:nvPr/>
        </p:nvSpPr>
        <p:spPr bwMode="auto">
          <a:xfrm rot="10800000" flipH="1">
            <a:off x="534988" y="1987426"/>
            <a:ext cx="39846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0" name="Text Box 19"/>
          <p:cNvSpPr txBox="1">
            <a:spLocks noChangeArrowheads="1"/>
          </p:cNvSpPr>
          <p:nvPr/>
        </p:nvSpPr>
        <p:spPr bwMode="auto">
          <a:xfrm>
            <a:off x="-15874" y="2793876"/>
            <a:ext cx="2921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</a:t>
            </a:r>
          </a:p>
        </p:txBody>
      </p:sp>
      <p:sp>
        <p:nvSpPr>
          <p:cNvPr id="51" name="Text Box 20"/>
          <p:cNvSpPr txBox="1">
            <a:spLocks noChangeArrowheads="1"/>
          </p:cNvSpPr>
          <p:nvPr/>
        </p:nvSpPr>
        <p:spPr bwMode="auto">
          <a:xfrm>
            <a:off x="2278063" y="1422276"/>
            <a:ext cx="3190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Q</a:t>
            </a:r>
          </a:p>
        </p:txBody>
      </p:sp>
      <p:sp>
        <p:nvSpPr>
          <p:cNvPr id="52" name="Text Box 21"/>
          <p:cNvSpPr txBox="1">
            <a:spLocks noChangeArrowheads="1"/>
          </p:cNvSpPr>
          <p:nvPr/>
        </p:nvSpPr>
        <p:spPr bwMode="auto">
          <a:xfrm>
            <a:off x="2278063" y="2489076"/>
            <a:ext cx="4429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Q</a:t>
            </a:r>
            <a:r>
              <a:rPr lang="en-US" sz="1800" b="0" baseline="-180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</a:t>
            </a:r>
          </a:p>
        </p:txBody>
      </p:sp>
      <p:sp>
        <p:nvSpPr>
          <p:cNvPr id="53" name="Line 24"/>
          <p:cNvSpPr>
            <a:spLocks noChangeShapeType="1"/>
          </p:cNvSpPr>
          <p:nvPr/>
        </p:nvSpPr>
        <p:spPr bwMode="auto">
          <a:xfrm flipV="1">
            <a:off x="231776" y="1622301"/>
            <a:ext cx="696912" cy="31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4" name="Text Box 25"/>
          <p:cNvSpPr txBox="1">
            <a:spLocks noChangeArrowheads="1"/>
          </p:cNvSpPr>
          <p:nvPr/>
        </p:nvSpPr>
        <p:spPr bwMode="auto">
          <a:xfrm>
            <a:off x="-36512" y="1346076"/>
            <a:ext cx="2809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R</a:t>
            </a:r>
          </a:p>
        </p:txBody>
      </p:sp>
      <p:sp>
        <p:nvSpPr>
          <p:cNvPr id="55" name="Line 26"/>
          <p:cNvSpPr>
            <a:spLocks noChangeShapeType="1"/>
          </p:cNvSpPr>
          <p:nvPr/>
        </p:nvSpPr>
        <p:spPr bwMode="auto">
          <a:xfrm rot="10800000" flipH="1">
            <a:off x="534988" y="2712914"/>
            <a:ext cx="39846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6" name="Line 27"/>
          <p:cNvSpPr>
            <a:spLocks noChangeShapeType="1"/>
          </p:cNvSpPr>
          <p:nvPr/>
        </p:nvSpPr>
        <p:spPr bwMode="auto">
          <a:xfrm flipV="1">
            <a:off x="534988" y="2487489"/>
            <a:ext cx="0" cy="2254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7" name="Oval 28"/>
          <p:cNvSpPr>
            <a:spLocks noChangeArrowheads="1"/>
          </p:cNvSpPr>
          <p:nvPr/>
        </p:nvSpPr>
        <p:spPr bwMode="auto">
          <a:xfrm>
            <a:off x="2198688" y="1776289"/>
            <a:ext cx="49213" cy="444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8" name="Line 29"/>
          <p:cNvSpPr>
            <a:spLocks noChangeShapeType="1"/>
          </p:cNvSpPr>
          <p:nvPr/>
        </p:nvSpPr>
        <p:spPr bwMode="auto">
          <a:xfrm flipV="1">
            <a:off x="534988" y="1987426"/>
            <a:ext cx="0" cy="2270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9" name="Line 30"/>
          <p:cNvSpPr>
            <a:spLocks noChangeShapeType="1"/>
          </p:cNvSpPr>
          <p:nvPr/>
        </p:nvSpPr>
        <p:spPr bwMode="auto">
          <a:xfrm>
            <a:off x="1631951" y="2889126"/>
            <a:ext cx="10953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0" name="Line 31"/>
          <p:cNvSpPr>
            <a:spLocks noChangeShapeType="1"/>
          </p:cNvSpPr>
          <p:nvPr/>
        </p:nvSpPr>
        <p:spPr bwMode="auto">
          <a:xfrm flipV="1">
            <a:off x="2228851" y="2566864"/>
            <a:ext cx="0" cy="3333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1" name="Line 32"/>
          <p:cNvSpPr>
            <a:spLocks noChangeShapeType="1"/>
          </p:cNvSpPr>
          <p:nvPr/>
        </p:nvSpPr>
        <p:spPr bwMode="auto">
          <a:xfrm flipV="1">
            <a:off x="2228851" y="1773114"/>
            <a:ext cx="0" cy="3175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2" name="Line 33"/>
          <p:cNvSpPr>
            <a:spLocks noChangeShapeType="1"/>
          </p:cNvSpPr>
          <p:nvPr/>
        </p:nvSpPr>
        <p:spPr bwMode="auto">
          <a:xfrm>
            <a:off x="534988" y="2214439"/>
            <a:ext cx="1693863" cy="3635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3" name="Line 34"/>
          <p:cNvSpPr>
            <a:spLocks noChangeShapeType="1"/>
          </p:cNvSpPr>
          <p:nvPr/>
        </p:nvSpPr>
        <p:spPr bwMode="auto">
          <a:xfrm flipV="1">
            <a:off x="534988" y="2079501"/>
            <a:ext cx="1693863" cy="4079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4" name="Oval 35"/>
          <p:cNvSpPr>
            <a:spLocks noChangeArrowheads="1"/>
          </p:cNvSpPr>
          <p:nvPr/>
        </p:nvSpPr>
        <p:spPr bwMode="auto">
          <a:xfrm>
            <a:off x="2198688" y="2866901"/>
            <a:ext cx="49213" cy="444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5" name="Text Box 37"/>
          <p:cNvSpPr txBox="1">
            <a:spLocks noChangeArrowheads="1"/>
          </p:cNvSpPr>
          <p:nvPr/>
        </p:nvSpPr>
        <p:spPr bwMode="auto">
          <a:xfrm>
            <a:off x="304800" y="3443288"/>
            <a:ext cx="2921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</a:t>
            </a:r>
          </a:p>
        </p:txBody>
      </p:sp>
      <p:sp>
        <p:nvSpPr>
          <p:cNvPr id="66" name="Text Box 38"/>
          <p:cNvSpPr txBox="1">
            <a:spLocks noChangeArrowheads="1"/>
          </p:cNvSpPr>
          <p:nvPr/>
        </p:nvSpPr>
        <p:spPr bwMode="auto">
          <a:xfrm>
            <a:off x="320675" y="4281488"/>
            <a:ext cx="2825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R</a:t>
            </a:r>
          </a:p>
        </p:txBody>
      </p:sp>
      <p:sp>
        <p:nvSpPr>
          <p:cNvPr id="67" name="Line 40"/>
          <p:cNvSpPr>
            <a:spLocks noChangeShapeType="1"/>
          </p:cNvSpPr>
          <p:nvPr/>
        </p:nvSpPr>
        <p:spPr bwMode="auto">
          <a:xfrm>
            <a:off x="762000" y="3748088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8" name="Line 41"/>
          <p:cNvSpPr>
            <a:spLocks noChangeShapeType="1"/>
          </p:cNvSpPr>
          <p:nvPr/>
        </p:nvSpPr>
        <p:spPr bwMode="auto">
          <a:xfrm flipV="1">
            <a:off x="1752600" y="344328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69" name="Line 42"/>
          <p:cNvSpPr>
            <a:spLocks noChangeShapeType="1"/>
          </p:cNvSpPr>
          <p:nvPr/>
        </p:nvSpPr>
        <p:spPr bwMode="auto">
          <a:xfrm>
            <a:off x="1752600" y="3443288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0" name="Line 43"/>
          <p:cNvSpPr>
            <a:spLocks noChangeShapeType="1"/>
          </p:cNvSpPr>
          <p:nvPr/>
        </p:nvSpPr>
        <p:spPr bwMode="auto">
          <a:xfrm>
            <a:off x="2743200" y="344328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1" name="Line 44"/>
          <p:cNvSpPr>
            <a:spLocks noChangeShapeType="1"/>
          </p:cNvSpPr>
          <p:nvPr/>
        </p:nvSpPr>
        <p:spPr bwMode="auto">
          <a:xfrm>
            <a:off x="2743200" y="3748088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2" name="Line 45"/>
          <p:cNvSpPr>
            <a:spLocks noChangeShapeType="1"/>
          </p:cNvSpPr>
          <p:nvPr/>
        </p:nvSpPr>
        <p:spPr bwMode="auto">
          <a:xfrm flipV="1">
            <a:off x="4724400" y="344328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3" name="Line 48"/>
          <p:cNvSpPr>
            <a:spLocks noChangeShapeType="1"/>
          </p:cNvSpPr>
          <p:nvPr/>
        </p:nvSpPr>
        <p:spPr bwMode="auto">
          <a:xfrm>
            <a:off x="3124200" y="4191000"/>
            <a:ext cx="838200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4" name="Line 49"/>
          <p:cNvSpPr>
            <a:spLocks noChangeShapeType="1"/>
          </p:cNvSpPr>
          <p:nvPr/>
        </p:nvSpPr>
        <p:spPr bwMode="auto">
          <a:xfrm>
            <a:off x="762000" y="44958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5" name="Line 50"/>
          <p:cNvSpPr>
            <a:spLocks noChangeShapeType="1"/>
          </p:cNvSpPr>
          <p:nvPr/>
        </p:nvSpPr>
        <p:spPr bwMode="auto">
          <a:xfrm>
            <a:off x="3962400" y="420528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6" name="Line 52"/>
          <p:cNvSpPr>
            <a:spLocks noChangeShapeType="1"/>
          </p:cNvSpPr>
          <p:nvPr/>
        </p:nvSpPr>
        <p:spPr bwMode="auto">
          <a:xfrm flipV="1">
            <a:off x="5943600" y="420528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7" name="Line 53"/>
          <p:cNvSpPr>
            <a:spLocks noChangeShapeType="1"/>
          </p:cNvSpPr>
          <p:nvPr/>
        </p:nvSpPr>
        <p:spPr bwMode="auto">
          <a:xfrm>
            <a:off x="5943600" y="44958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8" name="Line 55"/>
          <p:cNvSpPr>
            <a:spLocks noChangeShapeType="1"/>
          </p:cNvSpPr>
          <p:nvPr/>
        </p:nvSpPr>
        <p:spPr bwMode="auto">
          <a:xfrm flipV="1">
            <a:off x="3124200" y="4191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79" name="Line 56"/>
          <p:cNvSpPr>
            <a:spLocks noChangeShapeType="1"/>
          </p:cNvSpPr>
          <p:nvPr/>
        </p:nvSpPr>
        <p:spPr bwMode="auto">
          <a:xfrm flipV="1">
            <a:off x="5943600" y="3429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0" name="Line 57"/>
          <p:cNvSpPr>
            <a:spLocks noChangeShapeType="1"/>
          </p:cNvSpPr>
          <p:nvPr/>
        </p:nvSpPr>
        <p:spPr bwMode="auto">
          <a:xfrm>
            <a:off x="5943600" y="37338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1" name="Line 58"/>
          <p:cNvSpPr>
            <a:spLocks noChangeShapeType="1"/>
          </p:cNvSpPr>
          <p:nvPr/>
        </p:nvSpPr>
        <p:spPr bwMode="auto">
          <a:xfrm>
            <a:off x="4724400" y="34290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2" name="Line 59"/>
          <p:cNvSpPr>
            <a:spLocks noChangeShapeType="1"/>
          </p:cNvSpPr>
          <p:nvPr/>
        </p:nvSpPr>
        <p:spPr bwMode="auto">
          <a:xfrm flipV="1">
            <a:off x="5410200" y="4191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3" name="Line 60"/>
          <p:cNvSpPr>
            <a:spLocks noChangeShapeType="1"/>
          </p:cNvSpPr>
          <p:nvPr/>
        </p:nvSpPr>
        <p:spPr bwMode="auto">
          <a:xfrm>
            <a:off x="3962400" y="44958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4" name="Line 61"/>
          <p:cNvSpPr>
            <a:spLocks noChangeShapeType="1"/>
          </p:cNvSpPr>
          <p:nvPr/>
        </p:nvSpPr>
        <p:spPr bwMode="auto">
          <a:xfrm>
            <a:off x="5410200" y="414908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85" name="Rectangle 112" descr="Outlined diamond"/>
          <p:cNvSpPr>
            <a:spLocks noChangeArrowheads="1"/>
          </p:cNvSpPr>
          <p:nvPr/>
        </p:nvSpPr>
        <p:spPr bwMode="auto">
          <a:xfrm>
            <a:off x="762000" y="5181600"/>
            <a:ext cx="990600" cy="304800"/>
          </a:xfrm>
          <a:prstGeom prst="rect">
            <a:avLst/>
          </a:prstGeom>
          <a:pattFill prst="openDmnd">
            <a:fgClr>
              <a:srgbClr val="0000FF"/>
            </a:fgClr>
            <a:bgClr>
              <a:schemeClr val="bg1"/>
            </a:bgClr>
          </a:patt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6" name="Text Box 113"/>
          <p:cNvSpPr txBox="1">
            <a:spLocks noChangeArrowheads="1"/>
          </p:cNvSpPr>
          <p:nvPr/>
        </p:nvSpPr>
        <p:spPr bwMode="auto">
          <a:xfrm>
            <a:off x="304800" y="5119688"/>
            <a:ext cx="3190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Q</a:t>
            </a:r>
          </a:p>
        </p:txBody>
      </p:sp>
      <p:sp>
        <p:nvSpPr>
          <p:cNvPr id="87" name="Rectangle 114" descr="Outlined diamond"/>
          <p:cNvSpPr>
            <a:spLocks noChangeArrowheads="1"/>
          </p:cNvSpPr>
          <p:nvPr/>
        </p:nvSpPr>
        <p:spPr bwMode="auto">
          <a:xfrm>
            <a:off x="762000" y="5791200"/>
            <a:ext cx="990600" cy="304800"/>
          </a:xfrm>
          <a:prstGeom prst="rect">
            <a:avLst/>
          </a:prstGeom>
          <a:pattFill prst="openDmnd">
            <a:fgClr>
              <a:srgbClr val="0000FF"/>
            </a:fgClr>
            <a:bgClr>
              <a:schemeClr val="bg1"/>
            </a:bgClr>
          </a:patt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88" name="Text Box 115"/>
          <p:cNvSpPr txBox="1">
            <a:spLocks noChangeArrowheads="1"/>
          </p:cNvSpPr>
          <p:nvPr/>
        </p:nvSpPr>
        <p:spPr bwMode="auto">
          <a:xfrm>
            <a:off x="304800" y="5727700"/>
            <a:ext cx="4445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Q</a:t>
            </a:r>
            <a:r>
              <a:rPr lang="en-US" sz="1800" baseline="-18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</a:t>
            </a:r>
          </a:p>
        </p:txBody>
      </p:sp>
      <p:sp>
        <p:nvSpPr>
          <p:cNvPr id="89" name="Line 116"/>
          <p:cNvSpPr>
            <a:spLocks noChangeShapeType="1"/>
          </p:cNvSpPr>
          <p:nvPr/>
        </p:nvSpPr>
        <p:spPr bwMode="auto">
          <a:xfrm>
            <a:off x="1752600" y="5181600"/>
            <a:ext cx="990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0" name="Line 117"/>
          <p:cNvSpPr>
            <a:spLocks noChangeShapeType="1"/>
          </p:cNvSpPr>
          <p:nvPr/>
        </p:nvSpPr>
        <p:spPr bwMode="auto">
          <a:xfrm>
            <a:off x="1752600" y="6096000"/>
            <a:ext cx="990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1" name="Line 118"/>
          <p:cNvSpPr>
            <a:spLocks noChangeShapeType="1"/>
          </p:cNvSpPr>
          <p:nvPr/>
        </p:nvSpPr>
        <p:spPr bwMode="auto">
          <a:xfrm>
            <a:off x="2743200" y="5181600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2" name="Line 119"/>
          <p:cNvSpPr>
            <a:spLocks noChangeShapeType="1"/>
          </p:cNvSpPr>
          <p:nvPr/>
        </p:nvSpPr>
        <p:spPr bwMode="auto">
          <a:xfrm>
            <a:off x="2743200" y="6096000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3" name="Line 120"/>
          <p:cNvSpPr>
            <a:spLocks noChangeShapeType="1"/>
          </p:cNvSpPr>
          <p:nvPr/>
        </p:nvSpPr>
        <p:spPr bwMode="auto">
          <a:xfrm>
            <a:off x="3124200" y="5486400"/>
            <a:ext cx="838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4" name="Line 121"/>
          <p:cNvSpPr>
            <a:spLocks noChangeShapeType="1"/>
          </p:cNvSpPr>
          <p:nvPr/>
        </p:nvSpPr>
        <p:spPr bwMode="auto">
          <a:xfrm>
            <a:off x="3124200" y="5791200"/>
            <a:ext cx="838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5" name="Line 122"/>
          <p:cNvSpPr>
            <a:spLocks noChangeShapeType="1"/>
          </p:cNvSpPr>
          <p:nvPr/>
        </p:nvSpPr>
        <p:spPr bwMode="auto">
          <a:xfrm flipV="1">
            <a:off x="3124200" y="5181600"/>
            <a:ext cx="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6" name="Line 123"/>
          <p:cNvSpPr>
            <a:spLocks noChangeShapeType="1"/>
          </p:cNvSpPr>
          <p:nvPr/>
        </p:nvSpPr>
        <p:spPr bwMode="auto">
          <a:xfrm flipV="1">
            <a:off x="3124200" y="5791200"/>
            <a:ext cx="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7" name="Line 124"/>
          <p:cNvSpPr>
            <a:spLocks noChangeShapeType="1"/>
          </p:cNvSpPr>
          <p:nvPr/>
        </p:nvSpPr>
        <p:spPr bwMode="auto">
          <a:xfrm>
            <a:off x="3962400" y="5486400"/>
            <a:ext cx="838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8" name="Line 125"/>
          <p:cNvSpPr>
            <a:spLocks noChangeShapeType="1"/>
          </p:cNvSpPr>
          <p:nvPr/>
        </p:nvSpPr>
        <p:spPr bwMode="auto">
          <a:xfrm>
            <a:off x="3962400" y="5791200"/>
            <a:ext cx="838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99" name="Line 128"/>
          <p:cNvSpPr>
            <a:spLocks noChangeShapeType="1"/>
          </p:cNvSpPr>
          <p:nvPr/>
        </p:nvSpPr>
        <p:spPr bwMode="auto">
          <a:xfrm>
            <a:off x="4800600" y="5181600"/>
            <a:ext cx="609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0" name="Line 129"/>
          <p:cNvSpPr>
            <a:spLocks noChangeShapeType="1"/>
          </p:cNvSpPr>
          <p:nvPr/>
        </p:nvSpPr>
        <p:spPr bwMode="auto">
          <a:xfrm>
            <a:off x="4800600" y="6096000"/>
            <a:ext cx="609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1" name="Line 130"/>
          <p:cNvSpPr>
            <a:spLocks noChangeShapeType="1"/>
          </p:cNvSpPr>
          <p:nvPr/>
        </p:nvSpPr>
        <p:spPr bwMode="auto">
          <a:xfrm flipV="1">
            <a:off x="4800600" y="5181600"/>
            <a:ext cx="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2" name="Line 131"/>
          <p:cNvSpPr>
            <a:spLocks noChangeShapeType="1"/>
          </p:cNvSpPr>
          <p:nvPr/>
        </p:nvSpPr>
        <p:spPr bwMode="auto">
          <a:xfrm flipV="1">
            <a:off x="4800600" y="5791200"/>
            <a:ext cx="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3" name="Line 132"/>
          <p:cNvSpPr>
            <a:spLocks noChangeShapeType="1"/>
          </p:cNvSpPr>
          <p:nvPr/>
        </p:nvSpPr>
        <p:spPr bwMode="auto">
          <a:xfrm>
            <a:off x="5410200" y="5486400"/>
            <a:ext cx="533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4" name="Line 133"/>
          <p:cNvSpPr>
            <a:spLocks noChangeShapeType="1"/>
          </p:cNvSpPr>
          <p:nvPr/>
        </p:nvSpPr>
        <p:spPr bwMode="auto">
          <a:xfrm>
            <a:off x="5410200" y="6096000"/>
            <a:ext cx="533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05" name="Line 134"/>
          <p:cNvSpPr>
            <a:spLocks noChangeShapeType="1"/>
          </p:cNvSpPr>
          <p:nvPr/>
        </p:nvSpPr>
        <p:spPr bwMode="auto">
          <a:xfrm flipV="1">
            <a:off x="5410200" y="5181600"/>
            <a:ext cx="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106" name="Group 209"/>
          <p:cNvGrpSpPr>
            <a:grpSpLocks/>
          </p:cNvGrpSpPr>
          <p:nvPr/>
        </p:nvGrpSpPr>
        <p:grpSpPr bwMode="auto">
          <a:xfrm>
            <a:off x="5943600" y="5181600"/>
            <a:ext cx="2438400" cy="914400"/>
            <a:chOff x="3744" y="3264"/>
            <a:chExt cx="1536" cy="576"/>
          </a:xfrm>
        </p:grpSpPr>
        <p:grpSp>
          <p:nvGrpSpPr>
            <p:cNvPr id="107" name="Group 145"/>
            <p:cNvGrpSpPr>
              <a:grpSpLocks/>
            </p:cNvGrpSpPr>
            <p:nvPr/>
          </p:nvGrpSpPr>
          <p:grpSpPr bwMode="auto">
            <a:xfrm>
              <a:off x="3744" y="3264"/>
              <a:ext cx="384" cy="192"/>
              <a:chOff x="3888" y="3264"/>
              <a:chExt cx="384" cy="192"/>
            </a:xfrm>
          </p:grpSpPr>
          <p:sp>
            <p:nvSpPr>
              <p:cNvPr id="171" name="Line 136"/>
              <p:cNvSpPr>
                <a:spLocks noChangeShapeType="1"/>
              </p:cNvSpPr>
              <p:nvPr/>
            </p:nvSpPr>
            <p:spPr bwMode="auto">
              <a:xfrm>
                <a:off x="3888" y="3264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72" name="Line 137"/>
              <p:cNvSpPr>
                <a:spLocks noChangeShapeType="1"/>
              </p:cNvSpPr>
              <p:nvPr/>
            </p:nvSpPr>
            <p:spPr bwMode="auto">
              <a:xfrm flipV="1">
                <a:off x="3888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73" name="Line 138"/>
              <p:cNvSpPr>
                <a:spLocks noChangeShapeType="1"/>
              </p:cNvSpPr>
              <p:nvPr/>
            </p:nvSpPr>
            <p:spPr bwMode="auto">
              <a:xfrm>
                <a:off x="3984" y="3456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74" name="Line 139"/>
              <p:cNvSpPr>
                <a:spLocks noChangeShapeType="1"/>
              </p:cNvSpPr>
              <p:nvPr/>
            </p:nvSpPr>
            <p:spPr bwMode="auto">
              <a:xfrm flipV="1">
                <a:off x="3984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75" name="Line 141"/>
              <p:cNvSpPr>
                <a:spLocks noChangeShapeType="1"/>
              </p:cNvSpPr>
              <p:nvPr/>
            </p:nvSpPr>
            <p:spPr bwMode="auto">
              <a:xfrm>
                <a:off x="4080" y="3264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76" name="Line 142"/>
              <p:cNvSpPr>
                <a:spLocks noChangeShapeType="1"/>
              </p:cNvSpPr>
              <p:nvPr/>
            </p:nvSpPr>
            <p:spPr bwMode="auto">
              <a:xfrm flipV="1">
                <a:off x="4080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77" name="Line 143"/>
              <p:cNvSpPr>
                <a:spLocks noChangeShapeType="1"/>
              </p:cNvSpPr>
              <p:nvPr/>
            </p:nvSpPr>
            <p:spPr bwMode="auto">
              <a:xfrm>
                <a:off x="4176" y="3456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78" name="Line 144"/>
              <p:cNvSpPr>
                <a:spLocks noChangeShapeType="1"/>
              </p:cNvSpPr>
              <p:nvPr/>
            </p:nvSpPr>
            <p:spPr bwMode="auto">
              <a:xfrm flipV="1">
                <a:off x="4176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108" name="Group 146"/>
            <p:cNvGrpSpPr>
              <a:grpSpLocks/>
            </p:cNvGrpSpPr>
            <p:nvPr/>
          </p:nvGrpSpPr>
          <p:grpSpPr bwMode="auto">
            <a:xfrm>
              <a:off x="4128" y="3264"/>
              <a:ext cx="384" cy="192"/>
              <a:chOff x="3888" y="3264"/>
              <a:chExt cx="384" cy="192"/>
            </a:xfrm>
          </p:grpSpPr>
          <p:sp>
            <p:nvSpPr>
              <p:cNvPr id="163" name="Line 147"/>
              <p:cNvSpPr>
                <a:spLocks noChangeShapeType="1"/>
              </p:cNvSpPr>
              <p:nvPr/>
            </p:nvSpPr>
            <p:spPr bwMode="auto">
              <a:xfrm>
                <a:off x="3888" y="3264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4" name="Line 148"/>
              <p:cNvSpPr>
                <a:spLocks noChangeShapeType="1"/>
              </p:cNvSpPr>
              <p:nvPr/>
            </p:nvSpPr>
            <p:spPr bwMode="auto">
              <a:xfrm flipV="1">
                <a:off x="3888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5" name="Line 149"/>
              <p:cNvSpPr>
                <a:spLocks noChangeShapeType="1"/>
              </p:cNvSpPr>
              <p:nvPr/>
            </p:nvSpPr>
            <p:spPr bwMode="auto">
              <a:xfrm>
                <a:off x="3984" y="3456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6" name="Line 150"/>
              <p:cNvSpPr>
                <a:spLocks noChangeShapeType="1"/>
              </p:cNvSpPr>
              <p:nvPr/>
            </p:nvSpPr>
            <p:spPr bwMode="auto">
              <a:xfrm flipV="1">
                <a:off x="3984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7" name="Line 151"/>
              <p:cNvSpPr>
                <a:spLocks noChangeShapeType="1"/>
              </p:cNvSpPr>
              <p:nvPr/>
            </p:nvSpPr>
            <p:spPr bwMode="auto">
              <a:xfrm>
                <a:off x="4080" y="3264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8" name="Line 152"/>
              <p:cNvSpPr>
                <a:spLocks noChangeShapeType="1"/>
              </p:cNvSpPr>
              <p:nvPr/>
            </p:nvSpPr>
            <p:spPr bwMode="auto">
              <a:xfrm flipV="1">
                <a:off x="4080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9" name="Line 153"/>
              <p:cNvSpPr>
                <a:spLocks noChangeShapeType="1"/>
              </p:cNvSpPr>
              <p:nvPr/>
            </p:nvSpPr>
            <p:spPr bwMode="auto">
              <a:xfrm>
                <a:off x="4176" y="3456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70" name="Line 154"/>
              <p:cNvSpPr>
                <a:spLocks noChangeShapeType="1"/>
              </p:cNvSpPr>
              <p:nvPr/>
            </p:nvSpPr>
            <p:spPr bwMode="auto">
              <a:xfrm flipV="1">
                <a:off x="4176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109" name="Group 155"/>
            <p:cNvGrpSpPr>
              <a:grpSpLocks/>
            </p:cNvGrpSpPr>
            <p:nvPr/>
          </p:nvGrpSpPr>
          <p:grpSpPr bwMode="auto">
            <a:xfrm>
              <a:off x="4512" y="3264"/>
              <a:ext cx="384" cy="192"/>
              <a:chOff x="3888" y="3264"/>
              <a:chExt cx="384" cy="192"/>
            </a:xfrm>
          </p:grpSpPr>
          <p:sp>
            <p:nvSpPr>
              <p:cNvPr id="155" name="Line 156"/>
              <p:cNvSpPr>
                <a:spLocks noChangeShapeType="1"/>
              </p:cNvSpPr>
              <p:nvPr/>
            </p:nvSpPr>
            <p:spPr bwMode="auto">
              <a:xfrm>
                <a:off x="3888" y="3264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56" name="Line 157"/>
              <p:cNvSpPr>
                <a:spLocks noChangeShapeType="1"/>
              </p:cNvSpPr>
              <p:nvPr/>
            </p:nvSpPr>
            <p:spPr bwMode="auto">
              <a:xfrm flipV="1">
                <a:off x="3888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57" name="Line 158"/>
              <p:cNvSpPr>
                <a:spLocks noChangeShapeType="1"/>
              </p:cNvSpPr>
              <p:nvPr/>
            </p:nvSpPr>
            <p:spPr bwMode="auto">
              <a:xfrm>
                <a:off x="3984" y="3456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58" name="Line 159"/>
              <p:cNvSpPr>
                <a:spLocks noChangeShapeType="1"/>
              </p:cNvSpPr>
              <p:nvPr/>
            </p:nvSpPr>
            <p:spPr bwMode="auto">
              <a:xfrm flipV="1">
                <a:off x="3984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59" name="Line 160"/>
              <p:cNvSpPr>
                <a:spLocks noChangeShapeType="1"/>
              </p:cNvSpPr>
              <p:nvPr/>
            </p:nvSpPr>
            <p:spPr bwMode="auto">
              <a:xfrm>
                <a:off x="4080" y="3264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0" name="Line 161"/>
              <p:cNvSpPr>
                <a:spLocks noChangeShapeType="1"/>
              </p:cNvSpPr>
              <p:nvPr/>
            </p:nvSpPr>
            <p:spPr bwMode="auto">
              <a:xfrm flipV="1">
                <a:off x="4080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1" name="Line 162"/>
              <p:cNvSpPr>
                <a:spLocks noChangeShapeType="1"/>
              </p:cNvSpPr>
              <p:nvPr/>
            </p:nvSpPr>
            <p:spPr bwMode="auto">
              <a:xfrm>
                <a:off x="4176" y="3456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2" name="Line 163"/>
              <p:cNvSpPr>
                <a:spLocks noChangeShapeType="1"/>
              </p:cNvSpPr>
              <p:nvPr/>
            </p:nvSpPr>
            <p:spPr bwMode="auto">
              <a:xfrm flipV="1">
                <a:off x="4176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110" name="Group 164"/>
            <p:cNvGrpSpPr>
              <a:grpSpLocks/>
            </p:cNvGrpSpPr>
            <p:nvPr/>
          </p:nvGrpSpPr>
          <p:grpSpPr bwMode="auto">
            <a:xfrm>
              <a:off x="4896" y="3264"/>
              <a:ext cx="384" cy="192"/>
              <a:chOff x="3888" y="3264"/>
              <a:chExt cx="384" cy="192"/>
            </a:xfrm>
          </p:grpSpPr>
          <p:sp>
            <p:nvSpPr>
              <p:cNvPr id="147" name="Line 165"/>
              <p:cNvSpPr>
                <a:spLocks noChangeShapeType="1"/>
              </p:cNvSpPr>
              <p:nvPr/>
            </p:nvSpPr>
            <p:spPr bwMode="auto">
              <a:xfrm>
                <a:off x="3888" y="3264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48" name="Line 166"/>
              <p:cNvSpPr>
                <a:spLocks noChangeShapeType="1"/>
              </p:cNvSpPr>
              <p:nvPr/>
            </p:nvSpPr>
            <p:spPr bwMode="auto">
              <a:xfrm flipV="1">
                <a:off x="3888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49" name="Line 167"/>
              <p:cNvSpPr>
                <a:spLocks noChangeShapeType="1"/>
              </p:cNvSpPr>
              <p:nvPr/>
            </p:nvSpPr>
            <p:spPr bwMode="auto">
              <a:xfrm>
                <a:off x="3984" y="3456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50" name="Line 168"/>
              <p:cNvSpPr>
                <a:spLocks noChangeShapeType="1"/>
              </p:cNvSpPr>
              <p:nvPr/>
            </p:nvSpPr>
            <p:spPr bwMode="auto">
              <a:xfrm flipV="1">
                <a:off x="3984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51" name="Line 169"/>
              <p:cNvSpPr>
                <a:spLocks noChangeShapeType="1"/>
              </p:cNvSpPr>
              <p:nvPr/>
            </p:nvSpPr>
            <p:spPr bwMode="auto">
              <a:xfrm>
                <a:off x="4080" y="3264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52" name="Line 170"/>
              <p:cNvSpPr>
                <a:spLocks noChangeShapeType="1"/>
              </p:cNvSpPr>
              <p:nvPr/>
            </p:nvSpPr>
            <p:spPr bwMode="auto">
              <a:xfrm flipV="1">
                <a:off x="4080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53" name="Line 171"/>
              <p:cNvSpPr>
                <a:spLocks noChangeShapeType="1"/>
              </p:cNvSpPr>
              <p:nvPr/>
            </p:nvSpPr>
            <p:spPr bwMode="auto">
              <a:xfrm>
                <a:off x="4176" y="3456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54" name="Line 172"/>
              <p:cNvSpPr>
                <a:spLocks noChangeShapeType="1"/>
              </p:cNvSpPr>
              <p:nvPr/>
            </p:nvSpPr>
            <p:spPr bwMode="auto">
              <a:xfrm flipV="1">
                <a:off x="4176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111" name="Group 173"/>
            <p:cNvGrpSpPr>
              <a:grpSpLocks/>
            </p:cNvGrpSpPr>
            <p:nvPr/>
          </p:nvGrpSpPr>
          <p:grpSpPr bwMode="auto">
            <a:xfrm>
              <a:off x="3744" y="3648"/>
              <a:ext cx="384" cy="192"/>
              <a:chOff x="3888" y="3264"/>
              <a:chExt cx="384" cy="192"/>
            </a:xfrm>
          </p:grpSpPr>
          <p:sp>
            <p:nvSpPr>
              <p:cNvPr id="139" name="Line 174"/>
              <p:cNvSpPr>
                <a:spLocks noChangeShapeType="1"/>
              </p:cNvSpPr>
              <p:nvPr/>
            </p:nvSpPr>
            <p:spPr bwMode="auto">
              <a:xfrm>
                <a:off x="3888" y="3264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40" name="Line 175"/>
              <p:cNvSpPr>
                <a:spLocks noChangeShapeType="1"/>
              </p:cNvSpPr>
              <p:nvPr/>
            </p:nvSpPr>
            <p:spPr bwMode="auto">
              <a:xfrm flipV="1">
                <a:off x="3888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41" name="Line 176"/>
              <p:cNvSpPr>
                <a:spLocks noChangeShapeType="1"/>
              </p:cNvSpPr>
              <p:nvPr/>
            </p:nvSpPr>
            <p:spPr bwMode="auto">
              <a:xfrm>
                <a:off x="3984" y="3456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42" name="Line 177"/>
              <p:cNvSpPr>
                <a:spLocks noChangeShapeType="1"/>
              </p:cNvSpPr>
              <p:nvPr/>
            </p:nvSpPr>
            <p:spPr bwMode="auto">
              <a:xfrm flipV="1">
                <a:off x="3984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43" name="Line 178"/>
              <p:cNvSpPr>
                <a:spLocks noChangeShapeType="1"/>
              </p:cNvSpPr>
              <p:nvPr/>
            </p:nvSpPr>
            <p:spPr bwMode="auto">
              <a:xfrm>
                <a:off x="4080" y="3264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44" name="Line 179"/>
              <p:cNvSpPr>
                <a:spLocks noChangeShapeType="1"/>
              </p:cNvSpPr>
              <p:nvPr/>
            </p:nvSpPr>
            <p:spPr bwMode="auto">
              <a:xfrm flipV="1">
                <a:off x="4080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45" name="Line 180"/>
              <p:cNvSpPr>
                <a:spLocks noChangeShapeType="1"/>
              </p:cNvSpPr>
              <p:nvPr/>
            </p:nvSpPr>
            <p:spPr bwMode="auto">
              <a:xfrm>
                <a:off x="4176" y="3456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46" name="Line 181"/>
              <p:cNvSpPr>
                <a:spLocks noChangeShapeType="1"/>
              </p:cNvSpPr>
              <p:nvPr/>
            </p:nvSpPr>
            <p:spPr bwMode="auto">
              <a:xfrm flipV="1">
                <a:off x="4176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112" name="Group 182"/>
            <p:cNvGrpSpPr>
              <a:grpSpLocks/>
            </p:cNvGrpSpPr>
            <p:nvPr/>
          </p:nvGrpSpPr>
          <p:grpSpPr bwMode="auto">
            <a:xfrm>
              <a:off x="4128" y="3648"/>
              <a:ext cx="384" cy="192"/>
              <a:chOff x="3888" y="3264"/>
              <a:chExt cx="384" cy="192"/>
            </a:xfrm>
          </p:grpSpPr>
          <p:sp>
            <p:nvSpPr>
              <p:cNvPr id="131" name="Line 183"/>
              <p:cNvSpPr>
                <a:spLocks noChangeShapeType="1"/>
              </p:cNvSpPr>
              <p:nvPr/>
            </p:nvSpPr>
            <p:spPr bwMode="auto">
              <a:xfrm>
                <a:off x="3888" y="3264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32" name="Line 184"/>
              <p:cNvSpPr>
                <a:spLocks noChangeShapeType="1"/>
              </p:cNvSpPr>
              <p:nvPr/>
            </p:nvSpPr>
            <p:spPr bwMode="auto">
              <a:xfrm flipV="1">
                <a:off x="3888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33" name="Line 185"/>
              <p:cNvSpPr>
                <a:spLocks noChangeShapeType="1"/>
              </p:cNvSpPr>
              <p:nvPr/>
            </p:nvSpPr>
            <p:spPr bwMode="auto">
              <a:xfrm>
                <a:off x="3984" y="3456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34" name="Line 186"/>
              <p:cNvSpPr>
                <a:spLocks noChangeShapeType="1"/>
              </p:cNvSpPr>
              <p:nvPr/>
            </p:nvSpPr>
            <p:spPr bwMode="auto">
              <a:xfrm flipV="1">
                <a:off x="3984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35" name="Line 187"/>
              <p:cNvSpPr>
                <a:spLocks noChangeShapeType="1"/>
              </p:cNvSpPr>
              <p:nvPr/>
            </p:nvSpPr>
            <p:spPr bwMode="auto">
              <a:xfrm>
                <a:off x="4080" y="3264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36" name="Line 188"/>
              <p:cNvSpPr>
                <a:spLocks noChangeShapeType="1"/>
              </p:cNvSpPr>
              <p:nvPr/>
            </p:nvSpPr>
            <p:spPr bwMode="auto">
              <a:xfrm flipV="1">
                <a:off x="4080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37" name="Line 189"/>
              <p:cNvSpPr>
                <a:spLocks noChangeShapeType="1"/>
              </p:cNvSpPr>
              <p:nvPr/>
            </p:nvSpPr>
            <p:spPr bwMode="auto">
              <a:xfrm>
                <a:off x="4176" y="3456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38" name="Line 190"/>
              <p:cNvSpPr>
                <a:spLocks noChangeShapeType="1"/>
              </p:cNvSpPr>
              <p:nvPr/>
            </p:nvSpPr>
            <p:spPr bwMode="auto">
              <a:xfrm flipV="1">
                <a:off x="4176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113" name="Group 191"/>
            <p:cNvGrpSpPr>
              <a:grpSpLocks/>
            </p:cNvGrpSpPr>
            <p:nvPr/>
          </p:nvGrpSpPr>
          <p:grpSpPr bwMode="auto">
            <a:xfrm>
              <a:off x="4512" y="3648"/>
              <a:ext cx="384" cy="192"/>
              <a:chOff x="3888" y="3264"/>
              <a:chExt cx="384" cy="192"/>
            </a:xfrm>
          </p:grpSpPr>
          <p:sp>
            <p:nvSpPr>
              <p:cNvPr id="123" name="Line 192"/>
              <p:cNvSpPr>
                <a:spLocks noChangeShapeType="1"/>
              </p:cNvSpPr>
              <p:nvPr/>
            </p:nvSpPr>
            <p:spPr bwMode="auto">
              <a:xfrm>
                <a:off x="3888" y="3264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4" name="Line 193"/>
              <p:cNvSpPr>
                <a:spLocks noChangeShapeType="1"/>
              </p:cNvSpPr>
              <p:nvPr/>
            </p:nvSpPr>
            <p:spPr bwMode="auto">
              <a:xfrm flipV="1">
                <a:off x="3888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5" name="Line 194"/>
              <p:cNvSpPr>
                <a:spLocks noChangeShapeType="1"/>
              </p:cNvSpPr>
              <p:nvPr/>
            </p:nvSpPr>
            <p:spPr bwMode="auto">
              <a:xfrm>
                <a:off x="3984" y="3456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6" name="Line 195"/>
              <p:cNvSpPr>
                <a:spLocks noChangeShapeType="1"/>
              </p:cNvSpPr>
              <p:nvPr/>
            </p:nvSpPr>
            <p:spPr bwMode="auto">
              <a:xfrm flipV="1">
                <a:off x="3984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7" name="Line 196"/>
              <p:cNvSpPr>
                <a:spLocks noChangeShapeType="1"/>
              </p:cNvSpPr>
              <p:nvPr/>
            </p:nvSpPr>
            <p:spPr bwMode="auto">
              <a:xfrm>
                <a:off x="4080" y="3264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8" name="Line 197"/>
              <p:cNvSpPr>
                <a:spLocks noChangeShapeType="1"/>
              </p:cNvSpPr>
              <p:nvPr/>
            </p:nvSpPr>
            <p:spPr bwMode="auto">
              <a:xfrm flipV="1">
                <a:off x="4080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9" name="Line 198"/>
              <p:cNvSpPr>
                <a:spLocks noChangeShapeType="1"/>
              </p:cNvSpPr>
              <p:nvPr/>
            </p:nvSpPr>
            <p:spPr bwMode="auto">
              <a:xfrm>
                <a:off x="4176" y="3456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30" name="Line 199"/>
              <p:cNvSpPr>
                <a:spLocks noChangeShapeType="1"/>
              </p:cNvSpPr>
              <p:nvPr/>
            </p:nvSpPr>
            <p:spPr bwMode="auto">
              <a:xfrm flipV="1">
                <a:off x="4176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114" name="Group 200"/>
            <p:cNvGrpSpPr>
              <a:grpSpLocks/>
            </p:cNvGrpSpPr>
            <p:nvPr/>
          </p:nvGrpSpPr>
          <p:grpSpPr bwMode="auto">
            <a:xfrm>
              <a:off x="4896" y="3648"/>
              <a:ext cx="384" cy="192"/>
              <a:chOff x="3888" y="3264"/>
              <a:chExt cx="384" cy="192"/>
            </a:xfrm>
          </p:grpSpPr>
          <p:sp>
            <p:nvSpPr>
              <p:cNvPr id="115" name="Line 201"/>
              <p:cNvSpPr>
                <a:spLocks noChangeShapeType="1"/>
              </p:cNvSpPr>
              <p:nvPr/>
            </p:nvSpPr>
            <p:spPr bwMode="auto">
              <a:xfrm>
                <a:off x="3888" y="3264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16" name="Line 202"/>
              <p:cNvSpPr>
                <a:spLocks noChangeShapeType="1"/>
              </p:cNvSpPr>
              <p:nvPr/>
            </p:nvSpPr>
            <p:spPr bwMode="auto">
              <a:xfrm flipV="1">
                <a:off x="3888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17" name="Line 203"/>
              <p:cNvSpPr>
                <a:spLocks noChangeShapeType="1"/>
              </p:cNvSpPr>
              <p:nvPr/>
            </p:nvSpPr>
            <p:spPr bwMode="auto">
              <a:xfrm>
                <a:off x="3984" y="3456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18" name="Line 204"/>
              <p:cNvSpPr>
                <a:spLocks noChangeShapeType="1"/>
              </p:cNvSpPr>
              <p:nvPr/>
            </p:nvSpPr>
            <p:spPr bwMode="auto">
              <a:xfrm flipV="1">
                <a:off x="3984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19" name="Line 205"/>
              <p:cNvSpPr>
                <a:spLocks noChangeShapeType="1"/>
              </p:cNvSpPr>
              <p:nvPr/>
            </p:nvSpPr>
            <p:spPr bwMode="auto">
              <a:xfrm>
                <a:off x="4080" y="3264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0" name="Line 206"/>
              <p:cNvSpPr>
                <a:spLocks noChangeShapeType="1"/>
              </p:cNvSpPr>
              <p:nvPr/>
            </p:nvSpPr>
            <p:spPr bwMode="auto">
              <a:xfrm flipV="1">
                <a:off x="4080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1" name="Line 207"/>
              <p:cNvSpPr>
                <a:spLocks noChangeShapeType="1"/>
              </p:cNvSpPr>
              <p:nvPr/>
            </p:nvSpPr>
            <p:spPr bwMode="auto">
              <a:xfrm>
                <a:off x="4176" y="3456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2" name="Line 208"/>
              <p:cNvSpPr>
                <a:spLocks noChangeShapeType="1"/>
              </p:cNvSpPr>
              <p:nvPr/>
            </p:nvSpPr>
            <p:spPr bwMode="auto">
              <a:xfrm flipV="1">
                <a:off x="4176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</p:grpSp>
      <p:grpSp>
        <p:nvGrpSpPr>
          <p:cNvPr id="179" name="Group 213"/>
          <p:cNvGrpSpPr>
            <a:grpSpLocks/>
          </p:cNvGrpSpPr>
          <p:nvPr/>
        </p:nvGrpSpPr>
        <p:grpSpPr bwMode="auto">
          <a:xfrm>
            <a:off x="4419600" y="5562600"/>
            <a:ext cx="1752600" cy="1143000"/>
            <a:chOff x="2784" y="3504"/>
            <a:chExt cx="1104" cy="720"/>
          </a:xfrm>
        </p:grpSpPr>
        <p:sp>
          <p:nvSpPr>
            <p:cNvPr id="180" name="Line 210"/>
            <p:cNvSpPr>
              <a:spLocks noChangeShapeType="1"/>
            </p:cNvSpPr>
            <p:nvPr/>
          </p:nvSpPr>
          <p:spPr bwMode="auto">
            <a:xfrm flipV="1">
              <a:off x="3648" y="3888"/>
              <a:ext cx="24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81" name="Text Box 211"/>
            <p:cNvSpPr txBox="1">
              <a:spLocks noChangeArrowheads="1"/>
            </p:cNvSpPr>
            <p:nvPr/>
          </p:nvSpPr>
          <p:spPr bwMode="auto">
            <a:xfrm>
              <a:off x="2784" y="4037"/>
              <a:ext cx="1071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Race, and Unstable</a:t>
              </a:r>
            </a:p>
          </p:txBody>
        </p:sp>
        <p:sp>
          <p:nvSpPr>
            <p:cNvPr id="182" name="Line 212"/>
            <p:cNvSpPr>
              <a:spLocks noChangeShapeType="1"/>
            </p:cNvSpPr>
            <p:nvPr/>
          </p:nvSpPr>
          <p:spPr bwMode="auto">
            <a:xfrm flipV="1">
              <a:off x="3648" y="3504"/>
              <a:ext cx="96" cy="5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191" name="Oval 6"/>
          <p:cNvSpPr>
            <a:spLocks noChangeArrowheads="1"/>
          </p:cNvSpPr>
          <p:nvPr/>
        </p:nvSpPr>
        <p:spPr bwMode="auto">
          <a:xfrm>
            <a:off x="8619827" y="1028427"/>
            <a:ext cx="87313" cy="8731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92" name="Line 7"/>
          <p:cNvSpPr>
            <a:spLocks noChangeShapeType="1"/>
          </p:cNvSpPr>
          <p:nvPr/>
        </p:nvSpPr>
        <p:spPr bwMode="auto">
          <a:xfrm>
            <a:off x="7740352" y="1068115"/>
            <a:ext cx="128588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93" name="Line 8"/>
          <p:cNvSpPr>
            <a:spLocks noChangeShapeType="1"/>
          </p:cNvSpPr>
          <p:nvPr/>
        </p:nvSpPr>
        <p:spPr bwMode="auto">
          <a:xfrm>
            <a:off x="8624589" y="437877"/>
            <a:ext cx="120650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94" name="Line 9"/>
          <p:cNvSpPr>
            <a:spLocks noChangeShapeType="1"/>
          </p:cNvSpPr>
          <p:nvPr/>
        </p:nvSpPr>
        <p:spPr bwMode="auto">
          <a:xfrm>
            <a:off x="7740352" y="437877"/>
            <a:ext cx="128588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95" name="Freeform 10"/>
          <p:cNvSpPr>
            <a:spLocks/>
          </p:cNvSpPr>
          <p:nvPr/>
        </p:nvSpPr>
        <p:spPr bwMode="auto">
          <a:xfrm>
            <a:off x="7865764" y="188640"/>
            <a:ext cx="754063" cy="1127125"/>
          </a:xfrm>
          <a:custGeom>
            <a:avLst/>
            <a:gdLst>
              <a:gd name="T0" fmla="*/ 0 w 475"/>
              <a:gd name="T1" fmla="*/ 0 h 710"/>
              <a:gd name="T2" fmla="*/ 475 w 475"/>
              <a:gd name="T3" fmla="*/ 0 h 710"/>
              <a:gd name="T4" fmla="*/ 475 w 475"/>
              <a:gd name="T5" fmla="*/ 710 h 710"/>
              <a:gd name="T6" fmla="*/ 0 w 475"/>
              <a:gd name="T7" fmla="*/ 710 h 710"/>
              <a:gd name="T8" fmla="*/ 0 w 475"/>
              <a:gd name="T9" fmla="*/ 0 h 710"/>
              <a:gd name="T10" fmla="*/ 0 w 475"/>
              <a:gd name="T11" fmla="*/ 0 h 7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75"/>
              <a:gd name="T19" fmla="*/ 0 h 710"/>
              <a:gd name="T20" fmla="*/ 475 w 475"/>
              <a:gd name="T21" fmla="*/ 710 h 71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75" h="710">
                <a:moveTo>
                  <a:pt x="0" y="0"/>
                </a:moveTo>
                <a:lnTo>
                  <a:pt x="475" y="0"/>
                </a:lnTo>
                <a:lnTo>
                  <a:pt x="475" y="710"/>
                </a:lnTo>
                <a:lnTo>
                  <a:pt x="0" y="7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chemeClr val="hlink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96" name="Rectangle 11"/>
          <p:cNvSpPr>
            <a:spLocks noChangeArrowheads="1"/>
          </p:cNvSpPr>
          <p:nvPr/>
        </p:nvSpPr>
        <p:spPr bwMode="auto">
          <a:xfrm>
            <a:off x="7903864" y="356915"/>
            <a:ext cx="115888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0" baseline="0">
                <a:solidFill>
                  <a:srgbClr val="000000"/>
                </a:solidFill>
                <a:latin typeface="Comic Sans MS" pitchFamily="66" charset="0"/>
              </a:rPr>
              <a:t>S</a:t>
            </a:r>
            <a:endParaRPr lang="en-US" sz="3600">
              <a:latin typeface="Comic Sans MS" pitchFamily="66" charset="0"/>
            </a:endParaRPr>
          </a:p>
        </p:txBody>
      </p:sp>
      <p:sp>
        <p:nvSpPr>
          <p:cNvPr id="197" name="Rectangle 12"/>
          <p:cNvSpPr>
            <a:spLocks noChangeArrowheads="1"/>
          </p:cNvSpPr>
          <p:nvPr/>
        </p:nvSpPr>
        <p:spPr bwMode="auto">
          <a:xfrm>
            <a:off x="7905452" y="988740"/>
            <a:ext cx="1079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0" baseline="0">
                <a:solidFill>
                  <a:srgbClr val="000000"/>
                </a:solidFill>
                <a:latin typeface="Comic Sans MS" pitchFamily="66" charset="0"/>
              </a:rPr>
              <a:t>R</a:t>
            </a:r>
            <a:endParaRPr lang="en-US" sz="3600">
              <a:latin typeface="Comic Sans MS" pitchFamily="66" charset="0"/>
            </a:endParaRPr>
          </a:p>
        </p:txBody>
      </p:sp>
      <p:sp>
        <p:nvSpPr>
          <p:cNvPr id="198" name="Rectangle 13"/>
          <p:cNvSpPr>
            <a:spLocks noChangeArrowheads="1"/>
          </p:cNvSpPr>
          <p:nvPr/>
        </p:nvSpPr>
        <p:spPr bwMode="auto">
          <a:xfrm>
            <a:off x="8148339" y="1347515"/>
            <a:ext cx="18732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i="0" baseline="0" dirty="0">
                <a:solidFill>
                  <a:srgbClr val="000000"/>
                </a:solidFill>
                <a:latin typeface="Comic Sans MS" pitchFamily="66" charset="0"/>
              </a:rPr>
              <a:t>SR</a:t>
            </a:r>
            <a:endParaRPr lang="en-US" sz="11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2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5" dur="2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8"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1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4"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7"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0"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3" dur="2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4" grpId="0" animBg="1"/>
      <p:bldP spid="45" grpId="0" animBg="1"/>
      <p:bldP spid="46" grpId="0"/>
      <p:bldP spid="47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/>
      <p:bldP spid="197" grpId="0"/>
      <p:bldP spid="1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  <a:latin typeface="Comic Sans MS" pitchFamily="66" charset="0"/>
              </a:rPr>
              <a:t>SR Latch</a:t>
            </a:r>
          </a:p>
        </p:txBody>
      </p:sp>
      <p:graphicFrame>
        <p:nvGraphicFramePr>
          <p:cNvPr id="906243" name="Group 3"/>
          <p:cNvGraphicFramePr>
            <a:graphicFrameLocks noGrp="1"/>
          </p:cNvGraphicFramePr>
          <p:nvPr>
            <p:ph idx="1"/>
          </p:nvPr>
        </p:nvGraphicFramePr>
        <p:xfrm>
          <a:off x="838200" y="4576763"/>
          <a:ext cx="4840288" cy="1981200"/>
        </p:xfrm>
        <a:graphic>
          <a:graphicData uri="http://schemas.openxmlformats.org/drawingml/2006/table">
            <a:tbl>
              <a:tblPr/>
              <a:tblGrid>
                <a:gridCol w="1209675"/>
                <a:gridCol w="1211263"/>
                <a:gridCol w="1209675"/>
                <a:gridCol w="12096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en-US" sz="2000" b="1" i="0" u="none" strike="noStrike" cap="none" normalizeH="0" baseline="-1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95" name="Line 49"/>
          <p:cNvSpPr>
            <a:spLocks noChangeShapeType="1"/>
          </p:cNvSpPr>
          <p:nvPr/>
        </p:nvSpPr>
        <p:spPr bwMode="auto">
          <a:xfrm flipV="1">
            <a:off x="2564160" y="4000872"/>
            <a:ext cx="1066800" cy="47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1296" name="Line 50"/>
          <p:cNvSpPr>
            <a:spLocks noChangeShapeType="1"/>
          </p:cNvSpPr>
          <p:nvPr/>
        </p:nvSpPr>
        <p:spPr bwMode="auto">
          <a:xfrm>
            <a:off x="4697760" y="1829172"/>
            <a:ext cx="1676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1297" name="Oval 52"/>
          <p:cNvSpPr>
            <a:spLocks noChangeArrowheads="1"/>
          </p:cNvSpPr>
          <p:nvPr/>
        </p:nvSpPr>
        <p:spPr bwMode="auto">
          <a:xfrm>
            <a:off x="4545360" y="3584947"/>
            <a:ext cx="152400" cy="1524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1298" name="Oval 54"/>
          <p:cNvSpPr>
            <a:spLocks noChangeArrowheads="1"/>
          </p:cNvSpPr>
          <p:nvPr/>
        </p:nvSpPr>
        <p:spPr bwMode="auto">
          <a:xfrm>
            <a:off x="4545360" y="1756147"/>
            <a:ext cx="152400" cy="1524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1299" name="Line 55"/>
          <p:cNvSpPr>
            <a:spLocks noChangeShapeType="1"/>
          </p:cNvSpPr>
          <p:nvPr/>
        </p:nvSpPr>
        <p:spPr bwMode="auto">
          <a:xfrm rot="10800000" flipH="1">
            <a:off x="3021360" y="2172072"/>
            <a:ext cx="609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06296" name="Text Box 56"/>
          <p:cNvSpPr txBox="1">
            <a:spLocks noChangeArrowheads="1"/>
          </p:cNvSpPr>
          <p:nvPr/>
        </p:nvSpPr>
        <p:spPr bwMode="auto">
          <a:xfrm>
            <a:off x="2419698" y="3543672"/>
            <a:ext cx="373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</a:t>
            </a:r>
          </a:p>
        </p:txBody>
      </p:sp>
      <p:sp>
        <p:nvSpPr>
          <p:cNvPr id="906297" name="Text Box 57"/>
          <p:cNvSpPr txBox="1">
            <a:spLocks noChangeArrowheads="1"/>
          </p:cNvSpPr>
          <p:nvPr/>
        </p:nvSpPr>
        <p:spPr bwMode="auto">
          <a:xfrm>
            <a:off x="5688360" y="1333872"/>
            <a:ext cx="40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Q</a:t>
            </a:r>
          </a:p>
        </p:txBody>
      </p:sp>
      <p:sp>
        <p:nvSpPr>
          <p:cNvPr id="906298" name="Text Box 58"/>
          <p:cNvSpPr txBox="1">
            <a:spLocks noChangeArrowheads="1"/>
          </p:cNvSpPr>
          <p:nvPr/>
        </p:nvSpPr>
        <p:spPr bwMode="auto">
          <a:xfrm>
            <a:off x="5686773" y="3162672"/>
            <a:ext cx="534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Q</a:t>
            </a:r>
            <a:r>
              <a:rPr lang="en-US" sz="2400" b="0" baseline="-18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N</a:t>
            </a:r>
          </a:p>
        </p:txBody>
      </p:sp>
      <p:sp>
        <p:nvSpPr>
          <p:cNvPr id="11303" name="Line 59"/>
          <p:cNvSpPr>
            <a:spLocks noChangeShapeType="1"/>
          </p:cNvSpPr>
          <p:nvPr/>
        </p:nvSpPr>
        <p:spPr bwMode="auto">
          <a:xfrm flipV="1">
            <a:off x="2556223" y="1557710"/>
            <a:ext cx="1066800" cy="47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06300" name="Text Box 60"/>
          <p:cNvSpPr txBox="1">
            <a:spLocks noChangeArrowheads="1"/>
          </p:cNvSpPr>
          <p:nvPr/>
        </p:nvSpPr>
        <p:spPr bwMode="auto">
          <a:xfrm>
            <a:off x="2411760" y="110051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</a:t>
            </a:r>
          </a:p>
        </p:txBody>
      </p:sp>
      <p:sp>
        <p:nvSpPr>
          <p:cNvPr id="11305" name="Line 61"/>
          <p:cNvSpPr>
            <a:spLocks noChangeShapeType="1"/>
          </p:cNvSpPr>
          <p:nvPr/>
        </p:nvSpPr>
        <p:spPr bwMode="auto">
          <a:xfrm rot="10800000" flipH="1">
            <a:off x="3021360" y="3391272"/>
            <a:ext cx="609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1306" name="Line 62"/>
          <p:cNvSpPr>
            <a:spLocks noChangeShapeType="1"/>
          </p:cNvSpPr>
          <p:nvPr/>
        </p:nvSpPr>
        <p:spPr bwMode="auto">
          <a:xfrm flipV="1">
            <a:off x="3021360" y="3010272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1307" name="Oval 63"/>
          <p:cNvSpPr>
            <a:spLocks noChangeArrowheads="1"/>
          </p:cNvSpPr>
          <p:nvPr/>
        </p:nvSpPr>
        <p:spPr bwMode="auto">
          <a:xfrm>
            <a:off x="5564535" y="1791072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1308" name="Line 64"/>
          <p:cNvSpPr>
            <a:spLocks noChangeShapeType="1"/>
          </p:cNvSpPr>
          <p:nvPr/>
        </p:nvSpPr>
        <p:spPr bwMode="auto">
          <a:xfrm flipV="1">
            <a:off x="3021360" y="2172072"/>
            <a:ext cx="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1309" name="Line 65"/>
          <p:cNvSpPr>
            <a:spLocks noChangeShapeType="1"/>
          </p:cNvSpPr>
          <p:nvPr/>
        </p:nvSpPr>
        <p:spPr bwMode="auto">
          <a:xfrm>
            <a:off x="4697760" y="3686547"/>
            <a:ext cx="1676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1310" name="Line 66"/>
          <p:cNvSpPr>
            <a:spLocks noChangeShapeType="1"/>
          </p:cNvSpPr>
          <p:nvPr/>
        </p:nvSpPr>
        <p:spPr bwMode="auto">
          <a:xfrm flipV="1">
            <a:off x="5612160" y="3143622"/>
            <a:ext cx="0" cy="5619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1311" name="Line 67"/>
          <p:cNvSpPr>
            <a:spLocks noChangeShapeType="1"/>
          </p:cNvSpPr>
          <p:nvPr/>
        </p:nvSpPr>
        <p:spPr bwMode="auto">
          <a:xfrm flipV="1">
            <a:off x="5612160" y="1810122"/>
            <a:ext cx="0" cy="533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1312" name="Line 68"/>
          <p:cNvSpPr>
            <a:spLocks noChangeShapeType="1"/>
          </p:cNvSpPr>
          <p:nvPr/>
        </p:nvSpPr>
        <p:spPr bwMode="auto">
          <a:xfrm>
            <a:off x="3021360" y="2553072"/>
            <a:ext cx="2590800" cy="609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1313" name="Line 69"/>
          <p:cNvSpPr>
            <a:spLocks noChangeShapeType="1"/>
          </p:cNvSpPr>
          <p:nvPr/>
        </p:nvSpPr>
        <p:spPr bwMode="auto">
          <a:xfrm flipV="1">
            <a:off x="3021360" y="2324472"/>
            <a:ext cx="2590800" cy="685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1314" name="Oval 70"/>
          <p:cNvSpPr>
            <a:spLocks noChangeArrowheads="1"/>
          </p:cNvSpPr>
          <p:nvPr/>
        </p:nvSpPr>
        <p:spPr bwMode="auto">
          <a:xfrm>
            <a:off x="5564535" y="3648447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1315" name="Line 76"/>
          <p:cNvSpPr>
            <a:spLocks noChangeShapeType="1"/>
          </p:cNvSpPr>
          <p:nvPr/>
        </p:nvSpPr>
        <p:spPr bwMode="auto">
          <a:xfrm>
            <a:off x="2699792" y="260648"/>
            <a:ext cx="36004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1316" name="Line 77"/>
          <p:cNvSpPr>
            <a:spLocks noChangeShapeType="1"/>
          </p:cNvSpPr>
          <p:nvPr/>
        </p:nvSpPr>
        <p:spPr bwMode="auto">
          <a:xfrm>
            <a:off x="3203848" y="260648"/>
            <a:ext cx="36004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1317" name="AutoShape 78"/>
          <p:cNvSpPr>
            <a:spLocks noChangeArrowheads="1"/>
          </p:cNvSpPr>
          <p:nvPr/>
        </p:nvSpPr>
        <p:spPr bwMode="auto">
          <a:xfrm>
            <a:off x="3630960" y="3238872"/>
            <a:ext cx="914400" cy="838200"/>
          </a:xfrm>
          <a:prstGeom prst="flowChartDelay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1318" name="AutoShape 79"/>
          <p:cNvSpPr>
            <a:spLocks noChangeArrowheads="1"/>
          </p:cNvSpPr>
          <p:nvPr/>
        </p:nvSpPr>
        <p:spPr bwMode="auto">
          <a:xfrm>
            <a:off x="3630960" y="1410072"/>
            <a:ext cx="914400" cy="838200"/>
          </a:xfrm>
          <a:prstGeom prst="flowChartDelay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1319" name="Line 80"/>
          <p:cNvSpPr>
            <a:spLocks noChangeShapeType="1"/>
          </p:cNvSpPr>
          <p:nvPr/>
        </p:nvSpPr>
        <p:spPr bwMode="auto">
          <a:xfrm>
            <a:off x="4973638" y="622935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41" name="Text Box 82"/>
          <p:cNvSpPr txBox="1">
            <a:spLocks noChangeArrowheads="1"/>
          </p:cNvSpPr>
          <p:nvPr/>
        </p:nvSpPr>
        <p:spPr bwMode="auto">
          <a:xfrm>
            <a:off x="5791200" y="5367338"/>
            <a:ext cx="919163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omic Sans MS" pitchFamily="66" charset="0"/>
              </a:rPr>
              <a:t>Reset</a:t>
            </a:r>
          </a:p>
        </p:txBody>
      </p:sp>
      <p:sp>
        <p:nvSpPr>
          <p:cNvPr id="42" name="Text Box 85"/>
          <p:cNvSpPr txBox="1">
            <a:spLocks noChangeArrowheads="1"/>
          </p:cNvSpPr>
          <p:nvPr/>
        </p:nvSpPr>
        <p:spPr bwMode="auto">
          <a:xfrm>
            <a:off x="5807075" y="5805488"/>
            <a:ext cx="652463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omic Sans MS" pitchFamily="66" charset="0"/>
              </a:rPr>
              <a:t>Set</a:t>
            </a:r>
          </a:p>
        </p:txBody>
      </p:sp>
      <p:sp>
        <p:nvSpPr>
          <p:cNvPr id="43" name="Text Box 86"/>
          <p:cNvSpPr txBox="1">
            <a:spLocks noChangeArrowheads="1"/>
          </p:cNvSpPr>
          <p:nvPr/>
        </p:nvSpPr>
        <p:spPr bwMode="auto">
          <a:xfrm>
            <a:off x="5807075" y="4953000"/>
            <a:ext cx="1509713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omic Sans MS" pitchFamily="66" charset="0"/>
              </a:rPr>
              <a:t>Undefined</a:t>
            </a:r>
          </a:p>
        </p:txBody>
      </p:sp>
      <p:sp>
        <p:nvSpPr>
          <p:cNvPr id="44" name="Line 87"/>
          <p:cNvSpPr>
            <a:spLocks noChangeShapeType="1"/>
          </p:cNvSpPr>
          <p:nvPr/>
        </p:nvSpPr>
        <p:spPr bwMode="auto">
          <a:xfrm flipH="1">
            <a:off x="5486400" y="5167313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45" name="Line 88"/>
          <p:cNvSpPr>
            <a:spLocks noChangeShapeType="1"/>
          </p:cNvSpPr>
          <p:nvPr/>
        </p:nvSpPr>
        <p:spPr bwMode="auto">
          <a:xfrm flipH="1">
            <a:off x="5486400" y="6019800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46" name="Line 89"/>
          <p:cNvSpPr>
            <a:spLocks noChangeShapeType="1"/>
          </p:cNvSpPr>
          <p:nvPr/>
        </p:nvSpPr>
        <p:spPr bwMode="auto">
          <a:xfrm flipH="1">
            <a:off x="5486400" y="5562600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47" name="Text Box 90"/>
          <p:cNvSpPr txBox="1">
            <a:spLocks noChangeArrowheads="1"/>
          </p:cNvSpPr>
          <p:nvPr/>
        </p:nvSpPr>
        <p:spPr bwMode="auto">
          <a:xfrm>
            <a:off x="5807075" y="6186488"/>
            <a:ext cx="1592263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omic Sans MS" pitchFamily="66" charset="0"/>
              </a:rPr>
              <a:t>No Change</a:t>
            </a:r>
          </a:p>
        </p:txBody>
      </p:sp>
      <p:sp>
        <p:nvSpPr>
          <p:cNvPr id="48" name="Line 91"/>
          <p:cNvSpPr>
            <a:spLocks noChangeShapeType="1"/>
          </p:cNvSpPr>
          <p:nvPr/>
        </p:nvSpPr>
        <p:spPr bwMode="auto">
          <a:xfrm flipH="1">
            <a:off x="5486400" y="6400800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53" name="Line 14"/>
          <p:cNvSpPr>
            <a:spLocks noChangeShapeType="1"/>
          </p:cNvSpPr>
          <p:nvPr/>
        </p:nvSpPr>
        <p:spPr bwMode="auto">
          <a:xfrm>
            <a:off x="8137549" y="2386583"/>
            <a:ext cx="122238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" name="Line 15"/>
          <p:cNvSpPr>
            <a:spLocks noChangeShapeType="1"/>
          </p:cNvSpPr>
          <p:nvPr/>
        </p:nvSpPr>
        <p:spPr bwMode="auto">
          <a:xfrm>
            <a:off x="7167587" y="2386583"/>
            <a:ext cx="122238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5" name="Line 16"/>
          <p:cNvSpPr>
            <a:spLocks noChangeShapeType="1"/>
          </p:cNvSpPr>
          <p:nvPr/>
        </p:nvSpPr>
        <p:spPr bwMode="auto">
          <a:xfrm>
            <a:off x="7170762" y="3019996"/>
            <a:ext cx="122238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6" name="Oval 17"/>
          <p:cNvSpPr>
            <a:spLocks noChangeArrowheads="1"/>
          </p:cNvSpPr>
          <p:nvPr/>
        </p:nvSpPr>
        <p:spPr bwMode="auto">
          <a:xfrm>
            <a:off x="7292999" y="2977133"/>
            <a:ext cx="87313" cy="8731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7" name="Oval 18"/>
          <p:cNvSpPr>
            <a:spLocks noChangeArrowheads="1"/>
          </p:cNvSpPr>
          <p:nvPr/>
        </p:nvSpPr>
        <p:spPr bwMode="auto">
          <a:xfrm>
            <a:off x="7292999" y="2340546"/>
            <a:ext cx="87313" cy="8731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8" name="Oval 19"/>
          <p:cNvSpPr>
            <a:spLocks noChangeArrowheads="1"/>
          </p:cNvSpPr>
          <p:nvPr/>
        </p:nvSpPr>
        <p:spPr bwMode="auto">
          <a:xfrm>
            <a:off x="8145487" y="2977133"/>
            <a:ext cx="87313" cy="8731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7667649" y="3331146"/>
            <a:ext cx="18732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i="0" baseline="0" dirty="0">
                <a:solidFill>
                  <a:srgbClr val="000000"/>
                </a:solidFill>
                <a:latin typeface="Comic Sans MS" pitchFamily="66" charset="0"/>
              </a:rPr>
              <a:t>SR</a:t>
            </a:r>
            <a:endParaRPr lang="en-US" sz="1100" dirty="0">
              <a:latin typeface="Comic Sans MS" pitchFamily="66" charset="0"/>
            </a:endParaRPr>
          </a:p>
        </p:txBody>
      </p:sp>
      <p:sp>
        <p:nvSpPr>
          <p:cNvPr id="60" name="Freeform 23"/>
          <p:cNvSpPr>
            <a:spLocks/>
          </p:cNvSpPr>
          <p:nvPr/>
        </p:nvSpPr>
        <p:spPr bwMode="auto">
          <a:xfrm>
            <a:off x="7380312" y="2137346"/>
            <a:ext cx="757238" cy="1127125"/>
          </a:xfrm>
          <a:custGeom>
            <a:avLst/>
            <a:gdLst>
              <a:gd name="T0" fmla="*/ 0 w 477"/>
              <a:gd name="T1" fmla="*/ 0 h 710"/>
              <a:gd name="T2" fmla="*/ 477 w 477"/>
              <a:gd name="T3" fmla="*/ 0 h 710"/>
              <a:gd name="T4" fmla="*/ 477 w 477"/>
              <a:gd name="T5" fmla="*/ 710 h 710"/>
              <a:gd name="T6" fmla="*/ 0 w 477"/>
              <a:gd name="T7" fmla="*/ 710 h 710"/>
              <a:gd name="T8" fmla="*/ 0 w 477"/>
              <a:gd name="T9" fmla="*/ 0 h 710"/>
              <a:gd name="T10" fmla="*/ 0 w 477"/>
              <a:gd name="T11" fmla="*/ 0 h 7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77"/>
              <a:gd name="T19" fmla="*/ 0 h 710"/>
              <a:gd name="T20" fmla="*/ 477 w 477"/>
              <a:gd name="T21" fmla="*/ 710 h 71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77" h="710">
                <a:moveTo>
                  <a:pt x="0" y="0"/>
                </a:moveTo>
                <a:lnTo>
                  <a:pt x="477" y="0"/>
                </a:lnTo>
                <a:lnTo>
                  <a:pt x="477" y="710"/>
                </a:lnTo>
                <a:lnTo>
                  <a:pt x="0" y="7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chemeClr val="hlink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1" name="Rectangle 24"/>
          <p:cNvSpPr>
            <a:spLocks noChangeArrowheads="1"/>
          </p:cNvSpPr>
          <p:nvPr/>
        </p:nvSpPr>
        <p:spPr bwMode="auto">
          <a:xfrm>
            <a:off x="7418412" y="2305621"/>
            <a:ext cx="115888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0" baseline="0">
                <a:solidFill>
                  <a:srgbClr val="000000"/>
                </a:solidFill>
                <a:latin typeface="Comic Sans MS" pitchFamily="66" charset="0"/>
              </a:rPr>
              <a:t>S</a:t>
            </a:r>
            <a:endParaRPr lang="en-US" sz="3600">
              <a:latin typeface="Comic Sans MS" pitchFamily="66" charset="0"/>
            </a:endParaRPr>
          </a:p>
        </p:txBody>
      </p:sp>
      <p:sp>
        <p:nvSpPr>
          <p:cNvPr id="62" name="Rectangle 25"/>
          <p:cNvSpPr>
            <a:spLocks noChangeArrowheads="1"/>
          </p:cNvSpPr>
          <p:nvPr/>
        </p:nvSpPr>
        <p:spPr bwMode="auto">
          <a:xfrm>
            <a:off x="7419999" y="2937446"/>
            <a:ext cx="1079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0" baseline="0">
                <a:solidFill>
                  <a:srgbClr val="000000"/>
                </a:solidFill>
                <a:latin typeface="Comic Sans MS" pitchFamily="66" charset="0"/>
              </a:rPr>
              <a:t>R</a:t>
            </a:r>
            <a:endParaRPr lang="en-US" sz="3600">
              <a:latin typeface="Comic Sans MS" pitchFamily="66" charset="0"/>
            </a:endParaRPr>
          </a:p>
        </p:txBody>
      </p:sp>
      <p:sp>
        <p:nvSpPr>
          <p:cNvPr id="63" name="Line 20"/>
          <p:cNvSpPr>
            <a:spLocks noChangeShapeType="1"/>
          </p:cNvSpPr>
          <p:nvPr/>
        </p:nvSpPr>
        <p:spPr bwMode="auto">
          <a:xfrm>
            <a:off x="7668344" y="3289474"/>
            <a:ext cx="77788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4" name="Line 21"/>
          <p:cNvSpPr>
            <a:spLocks noChangeShapeType="1"/>
          </p:cNvSpPr>
          <p:nvPr/>
        </p:nvSpPr>
        <p:spPr bwMode="auto">
          <a:xfrm>
            <a:off x="7766769" y="3289474"/>
            <a:ext cx="77788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 animBg="1"/>
      <p:bldP spid="45" grpId="0" animBg="1"/>
      <p:bldP spid="46" grpId="0" animBg="1"/>
      <p:bldP spid="47" grpId="0"/>
      <p:bldP spid="48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/>
      <p:bldP spid="60" grpId="0" animBg="1"/>
      <p:bldP spid="61" grpId="0"/>
      <p:bldP spid="62" grpId="0"/>
      <p:bldP spid="63" grpId="0" animBg="1"/>
      <p:bldP spid="6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SR Latch w</a:t>
            </a:r>
            <a:r>
              <a:rPr lang="tr-TR" b="1" dirty="0" err="1" smtClean="0">
                <a:solidFill>
                  <a:srgbClr val="FF0000"/>
                </a:solidFill>
                <a:latin typeface="Comic Sans MS" pitchFamily="66" charset="0"/>
              </a:rPr>
              <a:t>ith</a:t>
            </a:r>
            <a:r>
              <a:rPr lang="tr-TR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Control </a:t>
            </a:r>
            <a:r>
              <a:rPr lang="tr-TR" b="1" dirty="0" err="1" smtClean="0">
                <a:solidFill>
                  <a:srgbClr val="FF0000"/>
                </a:solidFill>
                <a:latin typeface="Comic Sans MS" pitchFamily="66" charset="0"/>
              </a:rPr>
              <a:t>Input</a:t>
            </a:r>
            <a:endParaRPr lang="en-US" b="1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graphicFrame>
        <p:nvGraphicFramePr>
          <p:cNvPr id="910451" name="Group 115"/>
          <p:cNvGraphicFramePr>
            <a:graphicFrameLocks noGrp="1"/>
          </p:cNvGraphicFramePr>
          <p:nvPr>
            <p:ph idx="1"/>
          </p:nvPr>
        </p:nvGraphicFramePr>
        <p:xfrm>
          <a:off x="1490042" y="4419600"/>
          <a:ext cx="4943475" cy="2197419"/>
        </p:xfrm>
        <a:graphic>
          <a:graphicData uri="http://schemas.openxmlformats.org/drawingml/2006/table">
            <a:tbl>
              <a:tblPr/>
              <a:tblGrid>
                <a:gridCol w="989013"/>
                <a:gridCol w="987425"/>
                <a:gridCol w="990600"/>
                <a:gridCol w="987425"/>
                <a:gridCol w="989012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en-US" sz="1800" b="1" i="0" u="none" strike="noStrike" cap="none" normalizeH="0" baseline="-1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10391" name="Text Box 55"/>
          <p:cNvSpPr txBox="1">
            <a:spLocks noChangeArrowheads="1"/>
          </p:cNvSpPr>
          <p:nvPr/>
        </p:nvSpPr>
        <p:spPr bwMode="auto">
          <a:xfrm>
            <a:off x="6386513" y="1447800"/>
            <a:ext cx="334962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Q</a:t>
            </a:r>
          </a:p>
        </p:txBody>
      </p:sp>
      <p:sp>
        <p:nvSpPr>
          <p:cNvPr id="910392" name="Text Box 56"/>
          <p:cNvSpPr txBox="1">
            <a:spLocks noChangeArrowheads="1"/>
          </p:cNvSpPr>
          <p:nvPr/>
        </p:nvSpPr>
        <p:spPr bwMode="auto">
          <a:xfrm>
            <a:off x="6384925" y="3275013"/>
            <a:ext cx="471488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Q</a:t>
            </a:r>
            <a:r>
              <a:rPr lang="en-US" sz="2000" b="0" baseline="-18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</a:t>
            </a:r>
          </a:p>
        </p:txBody>
      </p:sp>
      <p:sp>
        <p:nvSpPr>
          <p:cNvPr id="12333" name="Line 49"/>
          <p:cNvSpPr>
            <a:spLocks noChangeShapeType="1"/>
          </p:cNvSpPr>
          <p:nvPr/>
        </p:nvSpPr>
        <p:spPr bwMode="auto">
          <a:xfrm flipV="1">
            <a:off x="3624263" y="3833813"/>
            <a:ext cx="947737" cy="47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2334" name="Line 50"/>
          <p:cNvSpPr>
            <a:spLocks noChangeShapeType="1"/>
          </p:cNvSpPr>
          <p:nvPr/>
        </p:nvSpPr>
        <p:spPr bwMode="auto">
          <a:xfrm>
            <a:off x="5519738" y="1895475"/>
            <a:ext cx="149066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335" name="Oval 51"/>
          <p:cNvSpPr>
            <a:spLocks noChangeArrowheads="1"/>
          </p:cNvSpPr>
          <p:nvPr/>
        </p:nvSpPr>
        <p:spPr bwMode="auto">
          <a:xfrm>
            <a:off x="5384800" y="3522663"/>
            <a:ext cx="134938" cy="14128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336" name="Oval 52"/>
          <p:cNvSpPr>
            <a:spLocks noChangeArrowheads="1"/>
          </p:cNvSpPr>
          <p:nvPr/>
        </p:nvSpPr>
        <p:spPr bwMode="auto">
          <a:xfrm>
            <a:off x="5384800" y="1828800"/>
            <a:ext cx="134938" cy="1397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337" name="Line 53"/>
          <p:cNvSpPr>
            <a:spLocks noChangeShapeType="1"/>
          </p:cNvSpPr>
          <p:nvPr/>
        </p:nvSpPr>
        <p:spPr bwMode="auto">
          <a:xfrm rot="10800000" flipH="1">
            <a:off x="4030663" y="2212975"/>
            <a:ext cx="54133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2338" name="Line 57"/>
          <p:cNvSpPr>
            <a:spLocks noChangeShapeType="1"/>
          </p:cNvSpPr>
          <p:nvPr/>
        </p:nvSpPr>
        <p:spPr bwMode="auto">
          <a:xfrm flipV="1">
            <a:off x="3616325" y="1687513"/>
            <a:ext cx="949325" cy="47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2339" name="Line 59"/>
          <p:cNvSpPr>
            <a:spLocks noChangeShapeType="1"/>
          </p:cNvSpPr>
          <p:nvPr/>
        </p:nvSpPr>
        <p:spPr bwMode="auto">
          <a:xfrm rot="10800000" flipH="1">
            <a:off x="4030663" y="3343275"/>
            <a:ext cx="54133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2340" name="Line 60"/>
          <p:cNvSpPr>
            <a:spLocks noChangeShapeType="1"/>
          </p:cNvSpPr>
          <p:nvPr/>
        </p:nvSpPr>
        <p:spPr bwMode="auto">
          <a:xfrm flipV="1">
            <a:off x="4030663" y="2990850"/>
            <a:ext cx="0" cy="3524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341" name="Oval 61"/>
          <p:cNvSpPr>
            <a:spLocks noChangeArrowheads="1"/>
          </p:cNvSpPr>
          <p:nvPr/>
        </p:nvSpPr>
        <p:spPr bwMode="auto">
          <a:xfrm>
            <a:off x="6291263" y="1860550"/>
            <a:ext cx="66675" cy="698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342" name="Line 62"/>
          <p:cNvSpPr>
            <a:spLocks noChangeShapeType="1"/>
          </p:cNvSpPr>
          <p:nvPr/>
        </p:nvSpPr>
        <p:spPr bwMode="auto">
          <a:xfrm flipV="1">
            <a:off x="4030663" y="2212975"/>
            <a:ext cx="0" cy="3540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343" name="Line 63"/>
          <p:cNvSpPr>
            <a:spLocks noChangeShapeType="1"/>
          </p:cNvSpPr>
          <p:nvPr/>
        </p:nvSpPr>
        <p:spPr bwMode="auto">
          <a:xfrm>
            <a:off x="5519738" y="3617913"/>
            <a:ext cx="149066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344" name="Line 64"/>
          <p:cNvSpPr>
            <a:spLocks noChangeShapeType="1"/>
          </p:cNvSpPr>
          <p:nvPr/>
        </p:nvSpPr>
        <p:spPr bwMode="auto">
          <a:xfrm flipV="1">
            <a:off x="6332538" y="3114675"/>
            <a:ext cx="0" cy="5207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345" name="Line 65"/>
          <p:cNvSpPr>
            <a:spLocks noChangeShapeType="1"/>
          </p:cNvSpPr>
          <p:nvPr/>
        </p:nvSpPr>
        <p:spPr bwMode="auto">
          <a:xfrm flipV="1">
            <a:off x="6332538" y="1878013"/>
            <a:ext cx="0" cy="4937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346" name="Line 66"/>
          <p:cNvSpPr>
            <a:spLocks noChangeShapeType="1"/>
          </p:cNvSpPr>
          <p:nvPr/>
        </p:nvSpPr>
        <p:spPr bwMode="auto">
          <a:xfrm>
            <a:off x="4030663" y="2566988"/>
            <a:ext cx="2301875" cy="5651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347" name="Line 67"/>
          <p:cNvSpPr>
            <a:spLocks noChangeShapeType="1"/>
          </p:cNvSpPr>
          <p:nvPr/>
        </p:nvSpPr>
        <p:spPr bwMode="auto">
          <a:xfrm flipV="1">
            <a:off x="4030663" y="2354263"/>
            <a:ext cx="2301875" cy="6365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348" name="Oval 68"/>
          <p:cNvSpPr>
            <a:spLocks noChangeArrowheads="1"/>
          </p:cNvSpPr>
          <p:nvPr/>
        </p:nvSpPr>
        <p:spPr bwMode="auto">
          <a:xfrm>
            <a:off x="6291263" y="3581400"/>
            <a:ext cx="66675" cy="71438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349" name="AutoShape 71"/>
          <p:cNvSpPr>
            <a:spLocks noChangeArrowheads="1"/>
          </p:cNvSpPr>
          <p:nvPr/>
        </p:nvSpPr>
        <p:spPr bwMode="auto">
          <a:xfrm>
            <a:off x="4572000" y="3201988"/>
            <a:ext cx="812800" cy="777875"/>
          </a:xfrm>
          <a:prstGeom prst="flowChartDelay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350" name="AutoShape 72"/>
          <p:cNvSpPr>
            <a:spLocks noChangeArrowheads="1"/>
          </p:cNvSpPr>
          <p:nvPr/>
        </p:nvSpPr>
        <p:spPr bwMode="auto">
          <a:xfrm>
            <a:off x="4572000" y="1506538"/>
            <a:ext cx="812800" cy="777875"/>
          </a:xfrm>
          <a:prstGeom prst="flowChartDelay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351" name="Oval 74"/>
          <p:cNvSpPr>
            <a:spLocks noChangeArrowheads="1"/>
          </p:cNvSpPr>
          <p:nvPr/>
        </p:nvSpPr>
        <p:spPr bwMode="auto">
          <a:xfrm>
            <a:off x="3556000" y="1616075"/>
            <a:ext cx="134938" cy="14128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352" name="AutoShape 75"/>
          <p:cNvSpPr>
            <a:spLocks noChangeArrowheads="1"/>
          </p:cNvSpPr>
          <p:nvPr/>
        </p:nvSpPr>
        <p:spPr bwMode="auto">
          <a:xfrm>
            <a:off x="2743200" y="1295400"/>
            <a:ext cx="812800" cy="776288"/>
          </a:xfrm>
          <a:prstGeom prst="flowChartDelay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353" name="Oval 76"/>
          <p:cNvSpPr>
            <a:spLocks noChangeArrowheads="1"/>
          </p:cNvSpPr>
          <p:nvPr/>
        </p:nvSpPr>
        <p:spPr bwMode="auto">
          <a:xfrm>
            <a:off x="3556000" y="3767138"/>
            <a:ext cx="134938" cy="14128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354" name="AutoShape 77"/>
          <p:cNvSpPr>
            <a:spLocks noChangeArrowheads="1"/>
          </p:cNvSpPr>
          <p:nvPr/>
        </p:nvSpPr>
        <p:spPr bwMode="auto">
          <a:xfrm>
            <a:off x="2743200" y="3414713"/>
            <a:ext cx="812800" cy="776287"/>
          </a:xfrm>
          <a:prstGeom prst="flowChartDelay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2355" name="Line 79"/>
          <p:cNvSpPr>
            <a:spLocks noChangeShapeType="1"/>
          </p:cNvSpPr>
          <p:nvPr/>
        </p:nvSpPr>
        <p:spPr bwMode="auto">
          <a:xfrm flipV="1">
            <a:off x="1793875" y="1447800"/>
            <a:ext cx="949325" cy="47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2356" name="Line 80"/>
          <p:cNvSpPr>
            <a:spLocks noChangeShapeType="1"/>
          </p:cNvSpPr>
          <p:nvPr/>
        </p:nvSpPr>
        <p:spPr bwMode="auto">
          <a:xfrm flipV="1">
            <a:off x="1793875" y="4033838"/>
            <a:ext cx="949325" cy="47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2357" name="Line 81"/>
          <p:cNvSpPr>
            <a:spLocks noChangeShapeType="1"/>
          </p:cNvSpPr>
          <p:nvPr/>
        </p:nvSpPr>
        <p:spPr bwMode="auto">
          <a:xfrm>
            <a:off x="2438400" y="1905000"/>
            <a:ext cx="304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358" name="Line 82"/>
          <p:cNvSpPr>
            <a:spLocks noChangeShapeType="1"/>
          </p:cNvSpPr>
          <p:nvPr/>
        </p:nvSpPr>
        <p:spPr bwMode="auto">
          <a:xfrm>
            <a:off x="2438400" y="3581400"/>
            <a:ext cx="304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359" name="Line 83"/>
          <p:cNvSpPr>
            <a:spLocks noChangeShapeType="1"/>
          </p:cNvSpPr>
          <p:nvPr/>
        </p:nvSpPr>
        <p:spPr bwMode="auto">
          <a:xfrm>
            <a:off x="2438400" y="1905000"/>
            <a:ext cx="0" cy="1676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360" name="Line 84"/>
          <p:cNvSpPr>
            <a:spLocks noChangeShapeType="1"/>
          </p:cNvSpPr>
          <p:nvPr/>
        </p:nvSpPr>
        <p:spPr bwMode="auto">
          <a:xfrm>
            <a:off x="1828800" y="2743200"/>
            <a:ext cx="609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361" name="Oval 85"/>
          <p:cNvSpPr>
            <a:spLocks noChangeArrowheads="1"/>
          </p:cNvSpPr>
          <p:nvPr/>
        </p:nvSpPr>
        <p:spPr bwMode="auto">
          <a:xfrm>
            <a:off x="2400300" y="2705100"/>
            <a:ext cx="66675" cy="71438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910426" name="Text Box 90"/>
          <p:cNvSpPr txBox="1">
            <a:spLocks noChangeArrowheads="1"/>
          </p:cNvSpPr>
          <p:nvPr/>
        </p:nvSpPr>
        <p:spPr bwMode="auto">
          <a:xfrm>
            <a:off x="1503363" y="3657600"/>
            <a:ext cx="292100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R</a:t>
            </a:r>
          </a:p>
        </p:txBody>
      </p:sp>
      <p:sp>
        <p:nvSpPr>
          <p:cNvPr id="910427" name="Text Box 91"/>
          <p:cNvSpPr txBox="1">
            <a:spLocks noChangeArrowheads="1"/>
          </p:cNvSpPr>
          <p:nvPr/>
        </p:nvSpPr>
        <p:spPr bwMode="auto">
          <a:xfrm>
            <a:off x="1524000" y="2362200"/>
            <a:ext cx="287338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</a:t>
            </a:r>
          </a:p>
        </p:txBody>
      </p:sp>
      <p:sp>
        <p:nvSpPr>
          <p:cNvPr id="910428" name="Text Box 92"/>
          <p:cNvSpPr txBox="1">
            <a:spLocks noChangeArrowheads="1"/>
          </p:cNvSpPr>
          <p:nvPr/>
        </p:nvSpPr>
        <p:spPr bwMode="auto">
          <a:xfrm>
            <a:off x="1524000" y="1127125"/>
            <a:ext cx="303213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</a:t>
            </a:r>
          </a:p>
        </p:txBody>
      </p:sp>
      <p:sp>
        <p:nvSpPr>
          <p:cNvPr id="12365" name="Line 116"/>
          <p:cNvSpPr>
            <a:spLocks noChangeShapeType="1"/>
          </p:cNvSpPr>
          <p:nvPr/>
        </p:nvSpPr>
        <p:spPr bwMode="auto">
          <a:xfrm>
            <a:off x="5833442" y="4876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366" name="Line 117"/>
          <p:cNvSpPr>
            <a:spLocks noChangeShapeType="1"/>
          </p:cNvSpPr>
          <p:nvPr/>
        </p:nvSpPr>
        <p:spPr bwMode="auto">
          <a:xfrm>
            <a:off x="5833442" y="522922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grpSp>
        <p:nvGrpSpPr>
          <p:cNvPr id="2" name="Group 131"/>
          <p:cNvGrpSpPr>
            <a:grpSpLocks/>
          </p:cNvGrpSpPr>
          <p:nvPr/>
        </p:nvGrpSpPr>
        <p:grpSpPr bwMode="auto">
          <a:xfrm>
            <a:off x="6366842" y="4724400"/>
            <a:ext cx="1733550" cy="1917700"/>
            <a:chOff x="3456" y="2976"/>
            <a:chExt cx="1092" cy="1208"/>
          </a:xfrm>
        </p:grpSpPr>
        <p:sp>
          <p:nvSpPr>
            <p:cNvPr id="12368" name="Text Box 119"/>
            <p:cNvSpPr txBox="1">
              <a:spLocks noChangeArrowheads="1"/>
            </p:cNvSpPr>
            <p:nvPr/>
          </p:nvSpPr>
          <p:spPr bwMode="auto">
            <a:xfrm>
              <a:off x="3648" y="3477"/>
              <a:ext cx="521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FF0000"/>
                  </a:solidFill>
                  <a:latin typeface="Comic Sans MS" pitchFamily="66" charset="0"/>
                </a:rPr>
                <a:t>Reset</a:t>
              </a:r>
            </a:p>
          </p:txBody>
        </p:sp>
        <p:sp>
          <p:nvSpPr>
            <p:cNvPr id="12369" name="Text Box 120"/>
            <p:cNvSpPr txBox="1">
              <a:spLocks noChangeArrowheads="1"/>
            </p:cNvSpPr>
            <p:nvPr/>
          </p:nvSpPr>
          <p:spPr bwMode="auto">
            <a:xfrm>
              <a:off x="3744" y="3511"/>
              <a:ext cx="116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tr-TR" sz="2800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12370" name="Text Box 121"/>
            <p:cNvSpPr txBox="1">
              <a:spLocks noChangeArrowheads="1"/>
            </p:cNvSpPr>
            <p:nvPr/>
          </p:nvSpPr>
          <p:spPr bwMode="auto">
            <a:xfrm>
              <a:off x="3706" y="3595"/>
              <a:ext cx="288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tr-TR" sz="2800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  <p:sp>
          <p:nvSpPr>
            <p:cNvPr id="12371" name="Text Box 122"/>
            <p:cNvSpPr txBox="1">
              <a:spLocks noChangeArrowheads="1"/>
            </p:cNvSpPr>
            <p:nvPr/>
          </p:nvSpPr>
          <p:spPr bwMode="auto">
            <a:xfrm>
              <a:off x="3658" y="3696"/>
              <a:ext cx="37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FF0000"/>
                  </a:solidFill>
                  <a:latin typeface="Comic Sans MS" pitchFamily="66" charset="0"/>
                </a:rPr>
                <a:t>Set</a:t>
              </a:r>
            </a:p>
          </p:txBody>
        </p:sp>
        <p:sp>
          <p:nvSpPr>
            <p:cNvPr id="12372" name="Text Box 123"/>
            <p:cNvSpPr txBox="1">
              <a:spLocks noChangeArrowheads="1"/>
            </p:cNvSpPr>
            <p:nvPr/>
          </p:nvSpPr>
          <p:spPr bwMode="auto">
            <a:xfrm>
              <a:off x="3658" y="3945"/>
              <a:ext cx="847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FF0000"/>
                  </a:solidFill>
                  <a:latin typeface="Comic Sans MS" pitchFamily="66" charset="0"/>
                </a:rPr>
                <a:t>Undefined</a:t>
              </a:r>
            </a:p>
          </p:txBody>
        </p:sp>
        <p:sp>
          <p:nvSpPr>
            <p:cNvPr id="12373" name="Line 124"/>
            <p:cNvSpPr>
              <a:spLocks noChangeShapeType="1"/>
            </p:cNvSpPr>
            <p:nvPr/>
          </p:nvSpPr>
          <p:spPr bwMode="auto">
            <a:xfrm flipH="1">
              <a:off x="3456" y="4080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374" name="Line 125"/>
            <p:cNvSpPr>
              <a:spLocks noChangeShapeType="1"/>
            </p:cNvSpPr>
            <p:nvPr/>
          </p:nvSpPr>
          <p:spPr bwMode="auto">
            <a:xfrm flipH="1">
              <a:off x="3456" y="3831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375" name="Line 126"/>
            <p:cNvSpPr>
              <a:spLocks noChangeShapeType="1"/>
            </p:cNvSpPr>
            <p:nvPr/>
          </p:nvSpPr>
          <p:spPr bwMode="auto">
            <a:xfrm flipH="1">
              <a:off x="3456" y="3600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376" name="Text Box 127"/>
            <p:cNvSpPr txBox="1">
              <a:spLocks noChangeArrowheads="1"/>
            </p:cNvSpPr>
            <p:nvPr/>
          </p:nvSpPr>
          <p:spPr bwMode="auto">
            <a:xfrm>
              <a:off x="3658" y="2976"/>
              <a:ext cx="890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FF0000"/>
                  </a:solidFill>
                  <a:latin typeface="Comic Sans MS" pitchFamily="66" charset="0"/>
                </a:rPr>
                <a:t>No Change</a:t>
              </a:r>
            </a:p>
          </p:txBody>
        </p:sp>
        <p:sp>
          <p:nvSpPr>
            <p:cNvPr id="12377" name="Line 128"/>
            <p:cNvSpPr>
              <a:spLocks noChangeShapeType="1"/>
            </p:cNvSpPr>
            <p:nvPr/>
          </p:nvSpPr>
          <p:spPr bwMode="auto">
            <a:xfrm flipH="1">
              <a:off x="3456" y="3111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378" name="Text Box 129"/>
            <p:cNvSpPr txBox="1">
              <a:spLocks noChangeArrowheads="1"/>
            </p:cNvSpPr>
            <p:nvPr/>
          </p:nvSpPr>
          <p:spPr bwMode="auto">
            <a:xfrm>
              <a:off x="3658" y="3225"/>
              <a:ext cx="890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FF0000"/>
                  </a:solidFill>
                  <a:latin typeface="Comic Sans MS" pitchFamily="66" charset="0"/>
                </a:rPr>
                <a:t>No Change</a:t>
              </a:r>
            </a:p>
          </p:txBody>
        </p:sp>
        <p:sp>
          <p:nvSpPr>
            <p:cNvPr id="12379" name="Line 130"/>
            <p:cNvSpPr>
              <a:spLocks noChangeShapeType="1"/>
            </p:cNvSpPr>
            <p:nvPr/>
          </p:nvSpPr>
          <p:spPr bwMode="auto">
            <a:xfrm flipH="1">
              <a:off x="3456" y="3360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D Latch</a:t>
            </a:r>
          </a:p>
        </p:txBody>
      </p:sp>
      <p:sp>
        <p:nvSpPr>
          <p:cNvPr id="184" name="Text Box 4"/>
          <p:cNvSpPr txBox="1">
            <a:spLocks noChangeArrowheads="1"/>
          </p:cNvSpPr>
          <p:nvPr/>
        </p:nvSpPr>
        <p:spPr bwMode="auto">
          <a:xfrm>
            <a:off x="6818313" y="1147563"/>
            <a:ext cx="3635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Q</a:t>
            </a:r>
          </a:p>
        </p:txBody>
      </p:sp>
      <p:sp>
        <p:nvSpPr>
          <p:cNvPr id="185" name="Text Box 5"/>
          <p:cNvSpPr txBox="1">
            <a:spLocks noChangeArrowheads="1"/>
          </p:cNvSpPr>
          <p:nvPr/>
        </p:nvSpPr>
        <p:spPr bwMode="auto">
          <a:xfrm>
            <a:off x="6816725" y="2974776"/>
            <a:ext cx="5270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Q</a:t>
            </a:r>
            <a:r>
              <a:rPr lang="en-US" sz="2400" b="0" baseline="-18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</a:t>
            </a:r>
          </a:p>
        </p:txBody>
      </p:sp>
      <p:sp>
        <p:nvSpPr>
          <p:cNvPr id="13317" name="Line 6"/>
          <p:cNvSpPr>
            <a:spLocks noChangeShapeType="1"/>
          </p:cNvSpPr>
          <p:nvPr/>
        </p:nvSpPr>
        <p:spPr bwMode="auto">
          <a:xfrm flipV="1">
            <a:off x="4056063" y="3533576"/>
            <a:ext cx="947737" cy="47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318" name="Line 7"/>
          <p:cNvSpPr>
            <a:spLocks noChangeShapeType="1"/>
          </p:cNvSpPr>
          <p:nvPr/>
        </p:nvSpPr>
        <p:spPr bwMode="auto">
          <a:xfrm>
            <a:off x="5951538" y="1595238"/>
            <a:ext cx="149066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3319" name="Oval 8"/>
          <p:cNvSpPr>
            <a:spLocks noChangeArrowheads="1"/>
          </p:cNvSpPr>
          <p:nvPr/>
        </p:nvSpPr>
        <p:spPr bwMode="auto">
          <a:xfrm>
            <a:off x="5816600" y="3222426"/>
            <a:ext cx="134938" cy="14128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sz="2400">
              <a:latin typeface="Comic Sans MS" pitchFamily="66" charset="0"/>
            </a:endParaRPr>
          </a:p>
        </p:txBody>
      </p:sp>
      <p:sp>
        <p:nvSpPr>
          <p:cNvPr id="13320" name="Oval 9"/>
          <p:cNvSpPr>
            <a:spLocks noChangeArrowheads="1"/>
          </p:cNvSpPr>
          <p:nvPr/>
        </p:nvSpPr>
        <p:spPr bwMode="auto">
          <a:xfrm>
            <a:off x="5816600" y="1528563"/>
            <a:ext cx="134938" cy="1397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sz="2400">
              <a:latin typeface="Comic Sans MS" pitchFamily="66" charset="0"/>
            </a:endParaRPr>
          </a:p>
        </p:txBody>
      </p:sp>
      <p:sp>
        <p:nvSpPr>
          <p:cNvPr id="13321" name="Line 10"/>
          <p:cNvSpPr>
            <a:spLocks noChangeShapeType="1"/>
          </p:cNvSpPr>
          <p:nvPr/>
        </p:nvSpPr>
        <p:spPr bwMode="auto">
          <a:xfrm rot="10800000" flipH="1">
            <a:off x="4462463" y="1912738"/>
            <a:ext cx="54133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322" name="Line 11"/>
          <p:cNvSpPr>
            <a:spLocks noChangeShapeType="1"/>
          </p:cNvSpPr>
          <p:nvPr/>
        </p:nvSpPr>
        <p:spPr bwMode="auto">
          <a:xfrm flipV="1">
            <a:off x="4048125" y="1387276"/>
            <a:ext cx="949325" cy="47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323" name="Line 12"/>
          <p:cNvSpPr>
            <a:spLocks noChangeShapeType="1"/>
          </p:cNvSpPr>
          <p:nvPr/>
        </p:nvSpPr>
        <p:spPr bwMode="auto">
          <a:xfrm rot="10800000" flipH="1">
            <a:off x="4462463" y="3043038"/>
            <a:ext cx="54133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324" name="Line 13"/>
          <p:cNvSpPr>
            <a:spLocks noChangeShapeType="1"/>
          </p:cNvSpPr>
          <p:nvPr/>
        </p:nvSpPr>
        <p:spPr bwMode="auto">
          <a:xfrm flipV="1">
            <a:off x="4462463" y="2690613"/>
            <a:ext cx="0" cy="3524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3325" name="Oval 14"/>
          <p:cNvSpPr>
            <a:spLocks noChangeArrowheads="1"/>
          </p:cNvSpPr>
          <p:nvPr/>
        </p:nvSpPr>
        <p:spPr bwMode="auto">
          <a:xfrm>
            <a:off x="6723063" y="1560313"/>
            <a:ext cx="66675" cy="698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sz="2400">
              <a:latin typeface="Comic Sans MS" pitchFamily="66" charset="0"/>
            </a:endParaRPr>
          </a:p>
        </p:txBody>
      </p:sp>
      <p:sp>
        <p:nvSpPr>
          <p:cNvPr id="13326" name="Line 15"/>
          <p:cNvSpPr>
            <a:spLocks noChangeShapeType="1"/>
          </p:cNvSpPr>
          <p:nvPr/>
        </p:nvSpPr>
        <p:spPr bwMode="auto">
          <a:xfrm flipV="1">
            <a:off x="4462463" y="1912738"/>
            <a:ext cx="0" cy="3540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3327" name="Line 16"/>
          <p:cNvSpPr>
            <a:spLocks noChangeShapeType="1"/>
          </p:cNvSpPr>
          <p:nvPr/>
        </p:nvSpPr>
        <p:spPr bwMode="auto">
          <a:xfrm>
            <a:off x="5951538" y="3317676"/>
            <a:ext cx="149066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3328" name="Line 17"/>
          <p:cNvSpPr>
            <a:spLocks noChangeShapeType="1"/>
          </p:cNvSpPr>
          <p:nvPr/>
        </p:nvSpPr>
        <p:spPr bwMode="auto">
          <a:xfrm flipV="1">
            <a:off x="6764338" y="2814438"/>
            <a:ext cx="0" cy="5207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3329" name="Line 18"/>
          <p:cNvSpPr>
            <a:spLocks noChangeShapeType="1"/>
          </p:cNvSpPr>
          <p:nvPr/>
        </p:nvSpPr>
        <p:spPr bwMode="auto">
          <a:xfrm flipV="1">
            <a:off x="6764338" y="1577776"/>
            <a:ext cx="0" cy="4937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3330" name="Line 19"/>
          <p:cNvSpPr>
            <a:spLocks noChangeShapeType="1"/>
          </p:cNvSpPr>
          <p:nvPr/>
        </p:nvSpPr>
        <p:spPr bwMode="auto">
          <a:xfrm>
            <a:off x="4462463" y="2266751"/>
            <a:ext cx="2301875" cy="5651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3331" name="Line 20"/>
          <p:cNvSpPr>
            <a:spLocks noChangeShapeType="1"/>
          </p:cNvSpPr>
          <p:nvPr/>
        </p:nvSpPr>
        <p:spPr bwMode="auto">
          <a:xfrm flipV="1">
            <a:off x="4462463" y="2054026"/>
            <a:ext cx="2301875" cy="6365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3332" name="Oval 21"/>
          <p:cNvSpPr>
            <a:spLocks noChangeArrowheads="1"/>
          </p:cNvSpPr>
          <p:nvPr/>
        </p:nvSpPr>
        <p:spPr bwMode="auto">
          <a:xfrm>
            <a:off x="6723063" y="3281163"/>
            <a:ext cx="66675" cy="71438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sz="2400">
              <a:latin typeface="Comic Sans MS" pitchFamily="66" charset="0"/>
            </a:endParaRPr>
          </a:p>
        </p:txBody>
      </p:sp>
      <p:sp>
        <p:nvSpPr>
          <p:cNvPr id="13333" name="AutoShape 22"/>
          <p:cNvSpPr>
            <a:spLocks noChangeArrowheads="1"/>
          </p:cNvSpPr>
          <p:nvPr/>
        </p:nvSpPr>
        <p:spPr bwMode="auto">
          <a:xfrm>
            <a:off x="5003800" y="2901751"/>
            <a:ext cx="812800" cy="777875"/>
          </a:xfrm>
          <a:prstGeom prst="flowChartDelay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sz="2400">
              <a:latin typeface="Comic Sans MS" pitchFamily="66" charset="0"/>
            </a:endParaRPr>
          </a:p>
        </p:txBody>
      </p:sp>
      <p:sp>
        <p:nvSpPr>
          <p:cNvPr id="13334" name="AutoShape 23"/>
          <p:cNvSpPr>
            <a:spLocks noChangeArrowheads="1"/>
          </p:cNvSpPr>
          <p:nvPr/>
        </p:nvSpPr>
        <p:spPr bwMode="auto">
          <a:xfrm>
            <a:off x="5003800" y="1206301"/>
            <a:ext cx="812800" cy="777875"/>
          </a:xfrm>
          <a:prstGeom prst="flowChartDelay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sz="2400">
              <a:latin typeface="Comic Sans MS" pitchFamily="66" charset="0"/>
            </a:endParaRPr>
          </a:p>
        </p:txBody>
      </p:sp>
      <p:sp>
        <p:nvSpPr>
          <p:cNvPr id="13335" name="Oval 24"/>
          <p:cNvSpPr>
            <a:spLocks noChangeArrowheads="1"/>
          </p:cNvSpPr>
          <p:nvPr/>
        </p:nvSpPr>
        <p:spPr bwMode="auto">
          <a:xfrm>
            <a:off x="3987800" y="1315838"/>
            <a:ext cx="134938" cy="14128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sz="2400">
              <a:latin typeface="Comic Sans MS" pitchFamily="66" charset="0"/>
            </a:endParaRPr>
          </a:p>
        </p:txBody>
      </p:sp>
      <p:sp>
        <p:nvSpPr>
          <p:cNvPr id="13336" name="AutoShape 25"/>
          <p:cNvSpPr>
            <a:spLocks noChangeArrowheads="1"/>
          </p:cNvSpPr>
          <p:nvPr/>
        </p:nvSpPr>
        <p:spPr bwMode="auto">
          <a:xfrm>
            <a:off x="3175000" y="995163"/>
            <a:ext cx="812800" cy="776288"/>
          </a:xfrm>
          <a:prstGeom prst="flowChartDelay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sz="2400">
              <a:latin typeface="Comic Sans MS" pitchFamily="66" charset="0"/>
            </a:endParaRPr>
          </a:p>
        </p:txBody>
      </p:sp>
      <p:sp>
        <p:nvSpPr>
          <p:cNvPr id="13337" name="Oval 26"/>
          <p:cNvSpPr>
            <a:spLocks noChangeArrowheads="1"/>
          </p:cNvSpPr>
          <p:nvPr/>
        </p:nvSpPr>
        <p:spPr bwMode="auto">
          <a:xfrm>
            <a:off x="3987800" y="3466901"/>
            <a:ext cx="134938" cy="14128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sz="2400">
              <a:latin typeface="Comic Sans MS" pitchFamily="66" charset="0"/>
            </a:endParaRPr>
          </a:p>
        </p:txBody>
      </p:sp>
      <p:sp>
        <p:nvSpPr>
          <p:cNvPr id="13338" name="AutoShape 27"/>
          <p:cNvSpPr>
            <a:spLocks noChangeArrowheads="1"/>
          </p:cNvSpPr>
          <p:nvPr/>
        </p:nvSpPr>
        <p:spPr bwMode="auto">
          <a:xfrm>
            <a:off x="3175000" y="3114476"/>
            <a:ext cx="812800" cy="776287"/>
          </a:xfrm>
          <a:prstGeom prst="flowChartDelay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sz="2400">
              <a:latin typeface="Comic Sans MS" pitchFamily="66" charset="0"/>
            </a:endParaRPr>
          </a:p>
        </p:txBody>
      </p:sp>
      <p:sp>
        <p:nvSpPr>
          <p:cNvPr id="13339" name="Line 28"/>
          <p:cNvSpPr>
            <a:spLocks noChangeShapeType="1"/>
          </p:cNvSpPr>
          <p:nvPr/>
        </p:nvSpPr>
        <p:spPr bwMode="auto">
          <a:xfrm flipV="1">
            <a:off x="1270000" y="1147563"/>
            <a:ext cx="1905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340" name="Line 29"/>
          <p:cNvSpPr>
            <a:spLocks noChangeShapeType="1"/>
          </p:cNvSpPr>
          <p:nvPr/>
        </p:nvSpPr>
        <p:spPr bwMode="auto">
          <a:xfrm flipV="1">
            <a:off x="2260600" y="3733601"/>
            <a:ext cx="949325" cy="47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341" name="Line 30"/>
          <p:cNvSpPr>
            <a:spLocks noChangeShapeType="1"/>
          </p:cNvSpPr>
          <p:nvPr/>
        </p:nvSpPr>
        <p:spPr bwMode="auto">
          <a:xfrm>
            <a:off x="2870200" y="1604763"/>
            <a:ext cx="304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3342" name="Line 31"/>
          <p:cNvSpPr>
            <a:spLocks noChangeShapeType="1"/>
          </p:cNvSpPr>
          <p:nvPr/>
        </p:nvSpPr>
        <p:spPr bwMode="auto">
          <a:xfrm>
            <a:off x="2870200" y="3281163"/>
            <a:ext cx="304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3343" name="Line 32"/>
          <p:cNvSpPr>
            <a:spLocks noChangeShapeType="1"/>
          </p:cNvSpPr>
          <p:nvPr/>
        </p:nvSpPr>
        <p:spPr bwMode="auto">
          <a:xfrm>
            <a:off x="2870200" y="1604763"/>
            <a:ext cx="0" cy="1676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3344" name="Line 33"/>
          <p:cNvSpPr>
            <a:spLocks noChangeShapeType="1"/>
          </p:cNvSpPr>
          <p:nvPr/>
        </p:nvSpPr>
        <p:spPr bwMode="auto">
          <a:xfrm>
            <a:off x="2260600" y="2442963"/>
            <a:ext cx="609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3345" name="Oval 34"/>
          <p:cNvSpPr>
            <a:spLocks noChangeArrowheads="1"/>
          </p:cNvSpPr>
          <p:nvPr/>
        </p:nvSpPr>
        <p:spPr bwMode="auto">
          <a:xfrm>
            <a:off x="2832100" y="2404863"/>
            <a:ext cx="66675" cy="71438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sz="2400">
              <a:latin typeface="Comic Sans MS" pitchFamily="66" charset="0"/>
            </a:endParaRPr>
          </a:p>
        </p:txBody>
      </p:sp>
      <p:sp>
        <p:nvSpPr>
          <p:cNvPr id="215" name="Text Box 36"/>
          <p:cNvSpPr txBox="1">
            <a:spLocks noChangeArrowheads="1"/>
          </p:cNvSpPr>
          <p:nvPr/>
        </p:nvSpPr>
        <p:spPr bwMode="auto">
          <a:xfrm>
            <a:off x="1955800" y="2061963"/>
            <a:ext cx="307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</a:t>
            </a:r>
          </a:p>
        </p:txBody>
      </p:sp>
      <p:sp>
        <p:nvSpPr>
          <p:cNvPr id="216" name="Text Box 37"/>
          <p:cNvSpPr txBox="1">
            <a:spLocks noChangeArrowheads="1"/>
          </p:cNvSpPr>
          <p:nvPr/>
        </p:nvSpPr>
        <p:spPr bwMode="auto">
          <a:xfrm>
            <a:off x="912813" y="979288"/>
            <a:ext cx="3317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</a:t>
            </a:r>
          </a:p>
        </p:txBody>
      </p:sp>
      <p:sp>
        <p:nvSpPr>
          <p:cNvPr id="13348" name="Line 38"/>
          <p:cNvSpPr>
            <a:spLocks noChangeShapeType="1"/>
          </p:cNvSpPr>
          <p:nvPr/>
        </p:nvSpPr>
        <p:spPr bwMode="auto">
          <a:xfrm>
            <a:off x="1574800" y="1147563"/>
            <a:ext cx="0" cy="2590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3349" name="Line 39"/>
          <p:cNvSpPr>
            <a:spLocks noChangeShapeType="1"/>
          </p:cNvSpPr>
          <p:nvPr/>
        </p:nvSpPr>
        <p:spPr bwMode="auto">
          <a:xfrm>
            <a:off x="1574800" y="3738363"/>
            <a:ext cx="457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3350" name="AutoShape 40"/>
          <p:cNvSpPr>
            <a:spLocks noChangeArrowheads="1"/>
          </p:cNvSpPr>
          <p:nvPr/>
        </p:nvSpPr>
        <p:spPr bwMode="auto">
          <a:xfrm rot="5400000">
            <a:off x="1934369" y="3493094"/>
            <a:ext cx="533400" cy="49053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 sz="2400">
              <a:latin typeface="Comic Sans MS" pitchFamily="66" charset="0"/>
            </a:endParaRPr>
          </a:p>
        </p:txBody>
      </p:sp>
      <p:sp>
        <p:nvSpPr>
          <p:cNvPr id="13351" name="Oval 45"/>
          <p:cNvSpPr>
            <a:spLocks noChangeArrowheads="1"/>
          </p:cNvSpPr>
          <p:nvPr/>
        </p:nvSpPr>
        <p:spPr bwMode="auto">
          <a:xfrm>
            <a:off x="2422525" y="3700263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sz="2400">
              <a:latin typeface="Comic Sans MS" pitchFamily="66" charset="0"/>
            </a:endParaRPr>
          </a:p>
        </p:txBody>
      </p:sp>
      <p:sp>
        <p:nvSpPr>
          <p:cNvPr id="13352" name="Oval 46"/>
          <p:cNvSpPr>
            <a:spLocks noChangeArrowheads="1"/>
          </p:cNvSpPr>
          <p:nvPr/>
        </p:nvSpPr>
        <p:spPr bwMode="auto">
          <a:xfrm>
            <a:off x="1546225" y="1109463"/>
            <a:ext cx="66675" cy="71438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 sz="2400">
              <a:latin typeface="Comic Sans MS" pitchFamily="66" charset="0"/>
            </a:endParaRPr>
          </a:p>
        </p:txBody>
      </p:sp>
      <p:graphicFrame>
        <p:nvGraphicFramePr>
          <p:cNvPr id="233" name="Group 112"/>
          <p:cNvGraphicFramePr>
            <a:graphicFrameLocks noGrp="1"/>
          </p:cNvGraphicFramePr>
          <p:nvPr>
            <p:ph idx="1"/>
          </p:nvPr>
        </p:nvGraphicFramePr>
        <p:xfrm>
          <a:off x="1290638" y="4362450"/>
          <a:ext cx="3935412" cy="1652588"/>
        </p:xfrm>
        <a:graphic>
          <a:graphicData uri="http://schemas.openxmlformats.org/drawingml/2006/table">
            <a:tbl>
              <a:tblPr/>
              <a:tblGrid>
                <a:gridCol w="984250"/>
                <a:gridCol w="984250"/>
                <a:gridCol w="982662"/>
                <a:gridCol w="984250"/>
              </a:tblGrid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kumimoji="0" lang="en-US" sz="1800" b="1" i="0" u="none" strike="noStrike" cap="none" normalizeH="0" baseline="-1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Oval 35"/>
          <p:cNvSpPr>
            <a:spLocks noChangeArrowheads="1"/>
          </p:cNvSpPr>
          <p:nvPr/>
        </p:nvSpPr>
        <p:spPr bwMode="auto">
          <a:xfrm>
            <a:off x="6912483" y="5348907"/>
            <a:ext cx="88900" cy="8731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4" name="Line 36"/>
          <p:cNvSpPr>
            <a:spLocks noChangeShapeType="1"/>
          </p:cNvSpPr>
          <p:nvPr/>
        </p:nvSpPr>
        <p:spPr bwMode="auto">
          <a:xfrm>
            <a:off x="6048883" y="5388595"/>
            <a:ext cx="125413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5" name="Line 37"/>
          <p:cNvSpPr>
            <a:spLocks noChangeShapeType="1"/>
          </p:cNvSpPr>
          <p:nvPr/>
        </p:nvSpPr>
        <p:spPr bwMode="auto">
          <a:xfrm>
            <a:off x="6912483" y="4758357"/>
            <a:ext cx="122238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6" name="Line 38"/>
          <p:cNvSpPr>
            <a:spLocks noChangeShapeType="1"/>
          </p:cNvSpPr>
          <p:nvPr/>
        </p:nvSpPr>
        <p:spPr bwMode="auto">
          <a:xfrm>
            <a:off x="6048883" y="4758357"/>
            <a:ext cx="125413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7" name="Rectangle 39"/>
          <p:cNvSpPr>
            <a:spLocks noChangeArrowheads="1"/>
          </p:cNvSpPr>
          <p:nvPr/>
        </p:nvSpPr>
        <p:spPr bwMode="auto">
          <a:xfrm>
            <a:off x="6025070" y="5707410"/>
            <a:ext cx="1135063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i="0" baseline="0" dirty="0">
                <a:latin typeface="Comic Sans MS" pitchFamily="66" charset="0"/>
              </a:rPr>
              <a:t>D with 1 Control</a:t>
            </a:r>
            <a:endParaRPr lang="en-US" sz="1100" dirty="0">
              <a:latin typeface="Comic Sans MS" pitchFamily="66" charset="0"/>
            </a:endParaRPr>
          </a:p>
        </p:txBody>
      </p:sp>
      <p:sp>
        <p:nvSpPr>
          <p:cNvPr id="58" name="Freeform 40"/>
          <p:cNvSpPr>
            <a:spLocks/>
          </p:cNvSpPr>
          <p:nvPr/>
        </p:nvSpPr>
        <p:spPr bwMode="auto">
          <a:xfrm>
            <a:off x="6174295" y="4509120"/>
            <a:ext cx="738188" cy="1127125"/>
          </a:xfrm>
          <a:custGeom>
            <a:avLst/>
            <a:gdLst>
              <a:gd name="T0" fmla="*/ 0 w 465"/>
              <a:gd name="T1" fmla="*/ 0 h 710"/>
              <a:gd name="T2" fmla="*/ 465 w 465"/>
              <a:gd name="T3" fmla="*/ 0 h 710"/>
              <a:gd name="T4" fmla="*/ 465 w 465"/>
              <a:gd name="T5" fmla="*/ 710 h 710"/>
              <a:gd name="T6" fmla="*/ 0 w 465"/>
              <a:gd name="T7" fmla="*/ 710 h 710"/>
              <a:gd name="T8" fmla="*/ 0 w 465"/>
              <a:gd name="T9" fmla="*/ 0 h 710"/>
              <a:gd name="T10" fmla="*/ 0 w 465"/>
              <a:gd name="T11" fmla="*/ 0 h 7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65"/>
              <a:gd name="T19" fmla="*/ 0 h 710"/>
              <a:gd name="T20" fmla="*/ 465 w 465"/>
              <a:gd name="T21" fmla="*/ 710 h 71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65" h="710">
                <a:moveTo>
                  <a:pt x="0" y="0"/>
                </a:moveTo>
                <a:lnTo>
                  <a:pt x="465" y="0"/>
                </a:lnTo>
                <a:lnTo>
                  <a:pt x="465" y="710"/>
                </a:lnTo>
                <a:lnTo>
                  <a:pt x="0" y="7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chemeClr val="hlink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59" name="Rectangle 41"/>
          <p:cNvSpPr>
            <a:spLocks noChangeArrowheads="1"/>
          </p:cNvSpPr>
          <p:nvPr/>
        </p:nvSpPr>
        <p:spPr bwMode="auto">
          <a:xfrm>
            <a:off x="6217158" y="4677395"/>
            <a:ext cx="1206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0" baseline="0">
                <a:solidFill>
                  <a:srgbClr val="000000"/>
                </a:solidFill>
                <a:latin typeface="Comic Sans MS" pitchFamily="66" charset="0"/>
              </a:rPr>
              <a:t>D</a:t>
            </a:r>
            <a:endParaRPr lang="en-US" sz="3600">
              <a:latin typeface="Comic Sans MS" pitchFamily="66" charset="0"/>
            </a:endParaRPr>
          </a:p>
        </p:txBody>
      </p:sp>
      <p:sp>
        <p:nvSpPr>
          <p:cNvPr id="60" name="Rectangle 42"/>
          <p:cNvSpPr>
            <a:spLocks noChangeArrowheads="1"/>
          </p:cNvSpPr>
          <p:nvPr/>
        </p:nvSpPr>
        <p:spPr bwMode="auto">
          <a:xfrm>
            <a:off x="6217158" y="5309220"/>
            <a:ext cx="103188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0" baseline="0">
                <a:solidFill>
                  <a:srgbClr val="000000"/>
                </a:solidFill>
                <a:latin typeface="Comic Sans MS" pitchFamily="66" charset="0"/>
              </a:rPr>
              <a:t>C</a:t>
            </a:r>
            <a:endParaRPr lang="en-US" sz="3600">
              <a:latin typeface="Comic Sans MS" pitchFamily="66" charset="0"/>
            </a:endParaRPr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>
            <a:off x="7326423" y="5391770"/>
            <a:ext cx="141288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2" name="Oval 27"/>
          <p:cNvSpPr>
            <a:spLocks noChangeArrowheads="1"/>
          </p:cNvSpPr>
          <p:nvPr/>
        </p:nvSpPr>
        <p:spPr bwMode="auto">
          <a:xfrm>
            <a:off x="7467711" y="5348907"/>
            <a:ext cx="87313" cy="8731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3" name="Line 28"/>
          <p:cNvSpPr>
            <a:spLocks noChangeShapeType="1"/>
          </p:cNvSpPr>
          <p:nvPr/>
        </p:nvSpPr>
        <p:spPr bwMode="auto">
          <a:xfrm>
            <a:off x="8312261" y="4758357"/>
            <a:ext cx="122238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4" name="Line 29"/>
          <p:cNvSpPr>
            <a:spLocks noChangeShapeType="1"/>
          </p:cNvSpPr>
          <p:nvPr/>
        </p:nvSpPr>
        <p:spPr bwMode="auto">
          <a:xfrm>
            <a:off x="7326423" y="4758357"/>
            <a:ext cx="228600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5" name="Freeform 31"/>
          <p:cNvSpPr>
            <a:spLocks/>
          </p:cNvSpPr>
          <p:nvPr/>
        </p:nvSpPr>
        <p:spPr bwMode="auto">
          <a:xfrm>
            <a:off x="7555023" y="4509120"/>
            <a:ext cx="757238" cy="1127125"/>
          </a:xfrm>
          <a:custGeom>
            <a:avLst/>
            <a:gdLst>
              <a:gd name="T0" fmla="*/ 0 w 477"/>
              <a:gd name="T1" fmla="*/ 0 h 710"/>
              <a:gd name="T2" fmla="*/ 477 w 477"/>
              <a:gd name="T3" fmla="*/ 0 h 710"/>
              <a:gd name="T4" fmla="*/ 477 w 477"/>
              <a:gd name="T5" fmla="*/ 710 h 710"/>
              <a:gd name="T6" fmla="*/ 0 w 477"/>
              <a:gd name="T7" fmla="*/ 710 h 710"/>
              <a:gd name="T8" fmla="*/ 0 w 477"/>
              <a:gd name="T9" fmla="*/ 0 h 710"/>
              <a:gd name="T10" fmla="*/ 0 w 477"/>
              <a:gd name="T11" fmla="*/ 0 h 7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77"/>
              <a:gd name="T19" fmla="*/ 0 h 710"/>
              <a:gd name="T20" fmla="*/ 477 w 477"/>
              <a:gd name="T21" fmla="*/ 710 h 71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77" h="710">
                <a:moveTo>
                  <a:pt x="0" y="0"/>
                </a:moveTo>
                <a:lnTo>
                  <a:pt x="477" y="0"/>
                </a:lnTo>
                <a:lnTo>
                  <a:pt x="477" y="710"/>
                </a:lnTo>
                <a:lnTo>
                  <a:pt x="0" y="7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chemeClr val="hlink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6" name="Oval 32"/>
          <p:cNvSpPr>
            <a:spLocks noChangeArrowheads="1"/>
          </p:cNvSpPr>
          <p:nvPr/>
        </p:nvSpPr>
        <p:spPr bwMode="auto">
          <a:xfrm>
            <a:off x="8313848" y="5345732"/>
            <a:ext cx="88900" cy="889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67" name="Rectangle 33"/>
          <p:cNvSpPr>
            <a:spLocks noChangeArrowheads="1"/>
          </p:cNvSpPr>
          <p:nvPr/>
        </p:nvSpPr>
        <p:spPr bwMode="auto">
          <a:xfrm>
            <a:off x="7596298" y="4677395"/>
            <a:ext cx="1206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0" baseline="0" dirty="0">
                <a:solidFill>
                  <a:srgbClr val="000000"/>
                </a:solidFill>
                <a:latin typeface="Comic Sans MS" pitchFamily="66" charset="0"/>
              </a:rPr>
              <a:t>D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8" name="Rectangle 34"/>
          <p:cNvSpPr>
            <a:spLocks noChangeArrowheads="1"/>
          </p:cNvSpPr>
          <p:nvPr/>
        </p:nvSpPr>
        <p:spPr bwMode="auto">
          <a:xfrm>
            <a:off x="7596298" y="5309220"/>
            <a:ext cx="103188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0" baseline="0">
                <a:solidFill>
                  <a:srgbClr val="000000"/>
                </a:solidFill>
                <a:latin typeface="Comic Sans MS" pitchFamily="66" charset="0"/>
              </a:rPr>
              <a:t>C</a:t>
            </a:r>
            <a:endParaRPr lang="en-US" sz="3600">
              <a:latin typeface="Comic Sans MS" pitchFamily="66" charset="0"/>
            </a:endParaRPr>
          </a:p>
        </p:txBody>
      </p:sp>
      <p:sp>
        <p:nvSpPr>
          <p:cNvPr id="69" name="Rectangle 30"/>
          <p:cNvSpPr>
            <a:spLocks noChangeArrowheads="1"/>
          </p:cNvSpPr>
          <p:nvPr/>
        </p:nvSpPr>
        <p:spPr bwMode="auto">
          <a:xfrm>
            <a:off x="7397514" y="5682992"/>
            <a:ext cx="113492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i="0" baseline="0" dirty="0">
                <a:latin typeface="Comic Sans MS" pitchFamily="66" charset="0"/>
              </a:rPr>
              <a:t>D with 0 Control</a:t>
            </a:r>
            <a:endParaRPr lang="en-US" sz="11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/>
      <p:bldP spid="58" grpId="0" animBg="1"/>
      <p:bldP spid="59" grpId="0"/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/>
      <p:bldP spid="68" grpId="0"/>
      <p:bldP spid="69" grpId="0"/>
    </p:bld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887</Words>
  <Application>Microsoft Office PowerPoint</Application>
  <PresentationFormat>Ekran Gösterisi (4:3)</PresentationFormat>
  <Paragraphs>541</Paragraphs>
  <Slides>22</Slides>
  <Notes>9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4" baseType="lpstr">
      <vt:lpstr>Ofis Teması</vt:lpstr>
      <vt:lpstr>Denklem</vt:lpstr>
      <vt:lpstr>Sequential Circuits</vt:lpstr>
      <vt:lpstr>A TV channel control example</vt:lpstr>
      <vt:lpstr>Introduction to Sequential Circuits</vt:lpstr>
      <vt:lpstr>Clocks and synchronization</vt:lpstr>
      <vt:lpstr>Storing Information</vt:lpstr>
      <vt:lpstr>SR Latch</vt:lpstr>
      <vt:lpstr>SR Latch</vt:lpstr>
      <vt:lpstr>SR Latch with Control Input</vt:lpstr>
      <vt:lpstr>D Latch</vt:lpstr>
      <vt:lpstr>Transparency</vt:lpstr>
      <vt:lpstr>Latch Transparency Problem</vt:lpstr>
      <vt:lpstr>S-R Master-Slave Flip-Flop</vt:lpstr>
      <vt:lpstr>Negative Edge Triggered D Flip-Flop</vt:lpstr>
      <vt:lpstr>Positive Edge Triggered D Flip-Flop</vt:lpstr>
      <vt:lpstr>Standard Symbols for Flip-Flops</vt:lpstr>
      <vt:lpstr>Direct Inputs</vt:lpstr>
      <vt:lpstr>S-R Flip-Flop Descriptors</vt:lpstr>
      <vt:lpstr>D Flip-Flop Descriptors</vt:lpstr>
      <vt:lpstr>J-K Flip-flop</vt:lpstr>
      <vt:lpstr>T Flip-flop</vt:lpstr>
      <vt:lpstr>Flip-flop Behavior Example</vt:lpstr>
      <vt:lpstr>Flip-Flop Behavior Example (continued)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Circuits</dc:title>
  <dc:creator>wsn</dc:creator>
  <cp:lastModifiedBy>wsn</cp:lastModifiedBy>
  <cp:revision>20</cp:revision>
  <dcterms:created xsi:type="dcterms:W3CDTF">2013-12-08T11:15:26Z</dcterms:created>
  <dcterms:modified xsi:type="dcterms:W3CDTF">2013-12-15T14:35:06Z</dcterms:modified>
</cp:coreProperties>
</file>